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4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5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5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tags/tag6.xml" ContentType="application/vnd.openxmlformats-officedocument.presentationml.tags+xml"/>
  <Override PartName="/ppt/notesSlides/notesSlide33.xml" ContentType="application/vnd.openxmlformats-officedocument.presentationml.notesSlide+xml"/>
  <Override PartName="/ppt/tags/tag7.xml" ContentType="application/vnd.openxmlformats-officedocument.presentationml.tags+xml"/>
  <Override PartName="/ppt/notesSlides/notesSlide34.xml" ContentType="application/vnd.openxmlformats-officedocument.presentationml.notesSlide+xml"/>
  <Override PartName="/ppt/tags/tag8.xml" ContentType="application/vnd.openxmlformats-officedocument.presentationml.tags+xml"/>
  <Override PartName="/ppt/notesSlides/notesSlide35.xml" ContentType="application/vnd.openxmlformats-officedocument.presentationml.notesSlide+xml"/>
  <Override PartName="/ppt/tags/tag9.xml" ContentType="application/vnd.openxmlformats-officedocument.presentationml.tags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rts/chart6.xml" ContentType="application/vnd.openxmlformats-officedocument.drawingml.chart+xml"/>
  <Override PartName="/ppt/tags/tag10.xml" ContentType="application/vnd.openxmlformats-officedocument.presentationml.tags+xml"/>
  <Override PartName="/ppt/notesSlides/notesSlide38.xml" ContentType="application/vnd.openxmlformats-officedocument.presentationml.notesSlide+xml"/>
  <Override PartName="/ppt/tags/tag11.xml" ContentType="application/vnd.openxmlformats-officedocument.presentationml.tags+xml"/>
  <Override PartName="/ppt/notesSlides/notesSlide39.xml" ContentType="application/vnd.openxmlformats-officedocument.presentationml.notesSlide+xml"/>
  <Override PartName="/ppt/tags/tag12.xml" ContentType="application/vnd.openxmlformats-officedocument.presentationml.tags+xml"/>
  <Override PartName="/ppt/notesSlides/notesSlide40.xml" ContentType="application/vnd.openxmlformats-officedocument.presentationml.notesSlide+xml"/>
  <Override PartName="/ppt/tags/tag13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68"/>
  </p:notesMasterIdLst>
  <p:sldIdLst>
    <p:sldId id="1334" r:id="rId2"/>
    <p:sldId id="1338" r:id="rId3"/>
    <p:sldId id="1339" r:id="rId4"/>
    <p:sldId id="1394" r:id="rId5"/>
    <p:sldId id="1404" r:id="rId6"/>
    <p:sldId id="1393" r:id="rId7"/>
    <p:sldId id="1392" r:id="rId8"/>
    <p:sldId id="1340" r:id="rId9"/>
    <p:sldId id="1405" r:id="rId10"/>
    <p:sldId id="1406" r:id="rId11"/>
    <p:sldId id="1407" r:id="rId12"/>
    <p:sldId id="1408" r:id="rId13"/>
    <p:sldId id="1341" r:id="rId14"/>
    <p:sldId id="1342" r:id="rId15"/>
    <p:sldId id="1343" r:id="rId16"/>
    <p:sldId id="1344" r:id="rId17"/>
    <p:sldId id="1345" r:id="rId18"/>
    <p:sldId id="1346" r:id="rId19"/>
    <p:sldId id="1347" r:id="rId20"/>
    <p:sldId id="1348" r:id="rId21"/>
    <p:sldId id="1349" r:id="rId22"/>
    <p:sldId id="1350" r:id="rId23"/>
    <p:sldId id="1352" r:id="rId24"/>
    <p:sldId id="1353" r:id="rId25"/>
    <p:sldId id="1354" r:id="rId26"/>
    <p:sldId id="1355" r:id="rId27"/>
    <p:sldId id="1356" r:id="rId28"/>
    <p:sldId id="1357" r:id="rId29"/>
    <p:sldId id="1358" r:id="rId30"/>
    <p:sldId id="1359" r:id="rId31"/>
    <p:sldId id="1360" r:id="rId32"/>
    <p:sldId id="1361" r:id="rId33"/>
    <p:sldId id="1375" r:id="rId34"/>
    <p:sldId id="1395" r:id="rId35"/>
    <p:sldId id="1385" r:id="rId36"/>
    <p:sldId id="1399" r:id="rId37"/>
    <p:sldId id="1396" r:id="rId38"/>
    <p:sldId id="1387" r:id="rId39"/>
    <p:sldId id="1388" r:id="rId40"/>
    <p:sldId id="1389" r:id="rId41"/>
    <p:sldId id="1390" r:id="rId42"/>
    <p:sldId id="1391" r:id="rId43"/>
    <p:sldId id="1398" r:id="rId44"/>
    <p:sldId id="1376" r:id="rId45"/>
    <p:sldId id="1377" r:id="rId46"/>
    <p:sldId id="1378" r:id="rId47"/>
    <p:sldId id="1379" r:id="rId48"/>
    <p:sldId id="1380" r:id="rId49"/>
    <p:sldId id="1381" r:id="rId50"/>
    <p:sldId id="1382" r:id="rId51"/>
    <p:sldId id="1383" r:id="rId52"/>
    <p:sldId id="1384" r:id="rId53"/>
    <p:sldId id="1397" r:id="rId54"/>
    <p:sldId id="1362" r:id="rId55"/>
    <p:sldId id="1369" r:id="rId56"/>
    <p:sldId id="1370" r:id="rId57"/>
    <p:sldId id="1363" r:id="rId58"/>
    <p:sldId id="1371" r:id="rId59"/>
    <p:sldId id="1372" r:id="rId60"/>
    <p:sldId id="1373" r:id="rId61"/>
    <p:sldId id="1374" r:id="rId62"/>
    <p:sldId id="1364" r:id="rId63"/>
    <p:sldId id="1365" r:id="rId64"/>
    <p:sldId id="1366" r:id="rId65"/>
    <p:sldId id="1367" r:id="rId66"/>
    <p:sldId id="1368" r:id="rId67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A13BA87-ADB6-C048-B76C-366B243E1AE5}">
          <p14:sldIdLst>
            <p14:sldId id="1334"/>
            <p14:sldId id="1338"/>
            <p14:sldId id="1339"/>
            <p14:sldId id="1394"/>
            <p14:sldId id="1404"/>
            <p14:sldId id="1393"/>
            <p14:sldId id="1392"/>
            <p14:sldId id="1340"/>
            <p14:sldId id="1405"/>
            <p14:sldId id="1406"/>
            <p14:sldId id="1407"/>
            <p14:sldId id="1408"/>
            <p14:sldId id="1341"/>
            <p14:sldId id="1342"/>
            <p14:sldId id="1343"/>
            <p14:sldId id="1344"/>
            <p14:sldId id="1345"/>
            <p14:sldId id="1346"/>
            <p14:sldId id="1347"/>
            <p14:sldId id="1348"/>
            <p14:sldId id="1349"/>
            <p14:sldId id="1350"/>
            <p14:sldId id="1352"/>
            <p14:sldId id="1353"/>
            <p14:sldId id="1354"/>
            <p14:sldId id="1355"/>
            <p14:sldId id="1356"/>
            <p14:sldId id="1357"/>
            <p14:sldId id="1358"/>
            <p14:sldId id="1359"/>
            <p14:sldId id="1360"/>
            <p14:sldId id="1361"/>
            <p14:sldId id="1375"/>
            <p14:sldId id="1395"/>
            <p14:sldId id="1385"/>
            <p14:sldId id="1399"/>
            <p14:sldId id="1396"/>
            <p14:sldId id="1387"/>
            <p14:sldId id="1388"/>
            <p14:sldId id="1389"/>
            <p14:sldId id="1390"/>
            <p14:sldId id="1391"/>
            <p14:sldId id="1398"/>
            <p14:sldId id="1376"/>
            <p14:sldId id="1377"/>
            <p14:sldId id="1378"/>
            <p14:sldId id="1379"/>
            <p14:sldId id="1380"/>
            <p14:sldId id="1381"/>
            <p14:sldId id="1382"/>
            <p14:sldId id="1383"/>
            <p14:sldId id="1384"/>
            <p14:sldId id="1397"/>
            <p14:sldId id="1362"/>
            <p14:sldId id="1369"/>
            <p14:sldId id="1370"/>
            <p14:sldId id="1363"/>
            <p14:sldId id="1371"/>
            <p14:sldId id="1372"/>
            <p14:sldId id="1373"/>
            <p14:sldId id="1374"/>
            <p14:sldId id="1364"/>
            <p14:sldId id="1365"/>
            <p14:sldId id="1366"/>
            <p14:sldId id="1367"/>
            <p14:sldId id="1368"/>
          </p14:sldIdLst>
        </p14:section>
      </p14:sectionLst>
    </p:ex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5" orient="horz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18" clrIdx="0"/>
  <p:cmAuthor id="1" name="Yannick Darrats" initials="YD" lastIdx="1" clrIdx="1"/>
  <p:cmAuthor id="2" name="charles dufrene" initials="cd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4F81BD"/>
    <a:srgbClr val="E9EDF4"/>
    <a:srgbClr val="CC3300"/>
    <a:srgbClr val="DBEEF4"/>
    <a:srgbClr val="009900"/>
    <a:srgbClr val="FF6600"/>
    <a:srgbClr val="000066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417" autoAdjust="0"/>
    <p:restoredTop sz="93186" autoAdjust="0"/>
  </p:normalViewPr>
  <p:slideViewPr>
    <p:cSldViewPr snapToObjects="1">
      <p:cViewPr varScale="1">
        <p:scale>
          <a:sx n="99" d="100"/>
          <a:sy n="99" d="100"/>
        </p:scale>
        <p:origin x="468" y="78"/>
      </p:cViewPr>
      <p:guideLst>
        <p:guide/>
        <p:guide orient="horz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368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rgbClr val="99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83</c:v>
                </c:pt>
                <c:pt idx="1">
                  <c:v>15</c:v>
                </c:pt>
                <c:pt idx="2">
                  <c:v>14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4-43A0-B194-0DEF1C6B9682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Colonne2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93</c:v>
                </c:pt>
                <c:pt idx="1">
                  <c:v>8</c:v>
                </c:pt>
                <c:pt idx="2">
                  <c:v>19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4-43A0-B194-0DEF1C6B9682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Colonne3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51</c:v>
                </c:pt>
                <c:pt idx="1">
                  <c:v>7</c:v>
                </c:pt>
                <c:pt idx="2">
                  <c:v>11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B4-43A0-B194-0DEF1C6B9682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Colonne4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47</c:v>
                </c:pt>
                <c:pt idx="1">
                  <c:v>2</c:v>
                </c:pt>
                <c:pt idx="2">
                  <c:v>14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B4-43A0-B194-0DEF1C6B9682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Colonne5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Feuil1!$F$2:$F$6</c:f>
              <c:numCache>
                <c:formatCode>General</c:formatCode>
                <c:ptCount val="5"/>
                <c:pt idx="0">
                  <c:v>32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B4-43A0-B194-0DEF1C6B9682}"/>
            </c:ext>
          </c:extLst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Colonne6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Feuil1!$G$2:$G$6</c:f>
              <c:numCache>
                <c:formatCode>General</c:formatCode>
                <c:ptCount val="5"/>
                <c:pt idx="0">
                  <c:v>46</c:v>
                </c:pt>
                <c:pt idx="1">
                  <c:v>6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B4-43A0-B194-0DEF1C6B9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6221656"/>
        <c:axId val="-2116218200"/>
      </c:barChart>
      <c:catAx>
        <c:axId val="-211622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-2116218200"/>
        <c:crosses val="autoZero"/>
        <c:auto val="1"/>
        <c:lblAlgn val="ctr"/>
        <c:lblOffset val="100"/>
        <c:noMultiLvlLbl val="0"/>
      </c:catAx>
      <c:valAx>
        <c:axId val="-2116218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b="0"/>
            </a:pPr>
            <a:endParaRPr lang="fr-FR"/>
          </a:p>
        </c:txPr>
        <c:crossAx val="-211622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rgbClr val="99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13-4A68-9C2C-5088FA41D113}"/>
                </c:ext>
              </c:extLst>
            </c:dLbl>
            <c:dLbl>
              <c:idx val="1"/>
              <c:layout>
                <c:manualLayout>
                  <c:x val="-2.66387218783193E-3"/>
                  <c:y val="6.58251073545304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013-4A68-9C2C-5088FA41D1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013-4A68-9C2C-5088FA41D1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013-4A68-9C2C-5088FA41D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11.6</c:v>
                </c:pt>
                <c:pt idx="1">
                  <c:v>2.1</c:v>
                </c:pt>
                <c:pt idx="2">
                  <c:v>2</c:v>
                </c:pt>
                <c:pt idx="3">
                  <c:v>0.7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4-43A0-B194-0DEF1C6B9682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Colonne2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013-4A68-9C2C-5088FA41D1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013-4A68-9C2C-5088FA41D1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0.4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013-4A68-9C2C-5088FA41D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13</c:v>
                </c:pt>
                <c:pt idx="1">
                  <c:v>1.1000000000000001</c:v>
                </c:pt>
                <c:pt idx="2">
                  <c:v>2.6</c:v>
                </c:pt>
                <c:pt idx="3">
                  <c:v>0.4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4-43A0-B194-0DEF1C6B9682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Colonne3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3193609391597E-3"/>
                  <c:y val="-1.20677969401105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013-4A68-9C2C-5088FA41D1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013-4A68-9C2C-5088FA41D113}"/>
                </c:ext>
              </c:extLst>
            </c:dLbl>
            <c:dLbl>
              <c:idx val="2"/>
              <c:layout>
                <c:manualLayout>
                  <c:x val="0"/>
                  <c:y val="-1.20677969401105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013-4A68-9C2C-5088FA41D1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013-4A68-9C2C-5088FA41D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8.9</c:v>
                </c:pt>
                <c:pt idx="1">
                  <c:v>1.2</c:v>
                </c:pt>
                <c:pt idx="2">
                  <c:v>1.9</c:v>
                </c:pt>
                <c:pt idx="3">
                  <c:v>0.7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B4-43A0-B194-0DEF1C6B9682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Colonne4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D013-4A68-9C2C-5088FA41D1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013-4A68-9C2C-5088FA41D113}"/>
                </c:ext>
              </c:extLst>
            </c:dLbl>
            <c:dLbl>
              <c:idx val="2"/>
              <c:layout>
                <c:manualLayout>
                  <c:x val="-1.33193609391597E-3"/>
                  <c:y val="1.3165021470906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013-4A68-9C2C-5088FA41D1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0.4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D013-4A68-9C2C-5088FA41D1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D013-4A68-9C2C-5088FA41D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8.3000000000000007</c:v>
                </c:pt>
                <c:pt idx="1">
                  <c:v>0.4</c:v>
                </c:pt>
                <c:pt idx="2">
                  <c:v>2.5</c:v>
                </c:pt>
                <c:pt idx="3">
                  <c:v>0.4</c:v>
                </c:pt>
                <c:pt idx="4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B4-43A0-B194-0DEF1C6B9682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Colonne5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D013-4A68-9C2C-5088FA41D1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D013-4A68-9C2C-5088FA41D1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D013-4A68-9C2C-5088FA41D1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D013-4A68-9C2C-5088FA41D1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D013-4A68-9C2C-5088FA41D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Feuil1!$F$2:$F$6</c:f>
              <c:numCache>
                <c:formatCode>General</c:formatCode>
                <c:ptCount val="5"/>
                <c:pt idx="0">
                  <c:v>22.9</c:v>
                </c:pt>
                <c:pt idx="1">
                  <c:v>5.7</c:v>
                </c:pt>
                <c:pt idx="2">
                  <c:v>2.1</c:v>
                </c:pt>
                <c:pt idx="3">
                  <c:v>0.7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B4-43A0-B194-0DEF1C6B9682}"/>
            </c:ext>
          </c:extLst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Colonne6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D013-4A68-9C2C-5088FA41D1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D013-4A68-9C2C-5088FA41D1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D013-4A68-9C2C-5088FA41D1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D013-4A68-9C2C-5088FA41D1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Feuil1!$G$2:$G$6</c:f>
              <c:numCache>
                <c:formatCode>General</c:formatCode>
                <c:ptCount val="5"/>
                <c:pt idx="0">
                  <c:v>30.1</c:v>
                </c:pt>
                <c:pt idx="1">
                  <c:v>3.9</c:v>
                </c:pt>
                <c:pt idx="2">
                  <c:v>3.3</c:v>
                </c:pt>
                <c:pt idx="3">
                  <c:v>0.7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B4-43A0-B194-0DEF1C6B9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1202792"/>
        <c:axId val="-2121206344"/>
      </c:barChart>
      <c:catAx>
        <c:axId val="-2121202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21206344"/>
        <c:crosses val="autoZero"/>
        <c:auto val="1"/>
        <c:lblAlgn val="ctr"/>
        <c:lblOffset val="100"/>
        <c:noMultiLvlLbl val="0"/>
      </c:catAx>
      <c:valAx>
        <c:axId val="-2121206344"/>
        <c:scaling>
          <c:orientation val="minMax"/>
          <c:max val="4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21202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000066"/>
          </a:solidFill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23136688650999E-2"/>
          <c:y val="3.9189379333567601E-2"/>
          <c:w val="0.93245180504439995"/>
          <c:h val="0.78960727425826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89.7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FAA-403E-9AC5-DF3D682740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6.9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FAA-403E-9AC5-DF3D682740B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89.7</c:v>
                </c:pt>
                <c:pt idx="1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AA-403E-9AC5-DF3D682740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FAA-403E-9AC5-DF3D682740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6.7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FAA-403E-9AC5-DF3D682740B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AA-403E-9AC5-DF3D682740B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77.4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FAA-403E-9AC5-DF3D682740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12.9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E92-464B-BCB3-A4528DF1D20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77.400000000000006</c:v>
                </c:pt>
                <c:pt idx="1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AA-403E-9AC5-DF3D682740B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83.9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E92-464B-BCB3-A4528DF1D2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0" i="0" u="none" strike="noStrike" kern="1200" baseline="0" dirty="0">
                        <a:solidFill>
                          <a:srgbClr val="000000"/>
                        </a:solidFill>
                      </a:rPr>
                      <a:t>6.5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FAA-403E-9AC5-DF3D682740B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83.9</c:v>
                </c:pt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AA-403E-9AC5-DF3D682740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axId val="-2116091656"/>
        <c:axId val="-2116094824"/>
      </c:barChart>
      <c:catAx>
        <c:axId val="-211609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16094824"/>
        <c:crosses val="autoZero"/>
        <c:auto val="1"/>
        <c:lblAlgn val="ctr"/>
        <c:lblOffset val="100"/>
        <c:noMultiLvlLbl val="0"/>
      </c:catAx>
      <c:valAx>
        <c:axId val="-211609482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-211609165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23136688650999E-2"/>
          <c:y val="7.4135947395085097E-2"/>
          <c:w val="0.93245180504439995"/>
          <c:h val="0.75466082249143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89.3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FAA-403E-9AC5-DF3D682740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0" i="0" u="none" strike="noStrike" kern="1200" baseline="0" dirty="0">
                        <a:solidFill>
                          <a:srgbClr val="000000"/>
                        </a:solidFill>
                      </a:rPr>
                      <a:t>7.1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FAA-403E-9AC5-DF3D682740B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3.4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89.3</c:v>
                </c:pt>
                <c:pt idx="1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AA-403E-9AC5-DF3D682740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FAA-403E-9AC5-DF3D682740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6.7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FAA-403E-9AC5-DF3D682740B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3.3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AA-403E-9AC5-DF3D682740B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88.9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FAA-403E-9AC5-DF3D682740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0" i="0" u="none" strike="noStrike" kern="1200" baseline="0" dirty="0">
                        <a:solidFill>
                          <a:srgbClr val="000000"/>
                        </a:solidFill>
                      </a:rPr>
                      <a:t>3.7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E92-464B-BCB3-A4528DF1D2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00"/>
                        </a:solidFill>
                      </a:rPr>
                      <a:t>9.7</a:t>
                    </a:r>
                    <a:endParaRPr lang="en-US" sz="1600" b="0" i="0" u="none" strike="noStrike" kern="1200" baseline="0" dirty="0">
                      <a:solidFill>
                        <a:srgbClr val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88.9</c:v>
                </c:pt>
                <c:pt idx="1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AA-403E-9AC5-DF3D682740B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727426187912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96.4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E92-464B-BCB3-A4528DF1D2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0" i="0" u="none" strike="noStrike" kern="1200" baseline="0" dirty="0">
                        <a:solidFill>
                          <a:srgbClr val="000000"/>
                        </a:solidFill>
                      </a:rPr>
                      <a:t>3.6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FAA-403E-9AC5-DF3D682740B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AFAA-403E-9AC5-DF3D68274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96.4</c:v>
                </c:pt>
                <c:pt idx="1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AA-403E-9AC5-DF3D682740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axId val="-2121327288"/>
        <c:axId val="-2121323528"/>
      </c:barChart>
      <c:catAx>
        <c:axId val="-212132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21323528"/>
        <c:crosses val="autoZero"/>
        <c:auto val="1"/>
        <c:lblAlgn val="ctr"/>
        <c:lblOffset val="100"/>
        <c:noMultiLvlLbl val="0"/>
      </c:catAx>
      <c:valAx>
        <c:axId val="-21213235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fr-FR"/>
          </a:p>
        </c:txPr>
        <c:crossAx val="-212132728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7F-413F-AAA3-09BCA2B47C7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37F-413F-AAA3-09BCA2B47C73}"/>
              </c:ext>
            </c:extLst>
          </c:dPt>
          <c:dPt>
            <c:idx val="2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7F-413F-AAA3-09BCA2B47C73}"/>
              </c:ext>
            </c:extLst>
          </c:dPt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94.7</c:v>
                </c:pt>
                <c:pt idx="1">
                  <c:v>85.7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F-413F-AAA3-09BCA2B47C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3890504"/>
        <c:axId val="-2103886920"/>
      </c:barChart>
      <c:catAx>
        <c:axId val="-2103890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03886920"/>
        <c:crosses val="autoZero"/>
        <c:auto val="1"/>
        <c:lblAlgn val="ctr"/>
        <c:lblOffset val="100"/>
        <c:noMultiLvlLbl val="0"/>
      </c:catAx>
      <c:valAx>
        <c:axId val="-210388692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03890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505607468626699E-2"/>
          <c:y val="4.5094225356264103E-2"/>
          <c:w val="0.91749201852683904"/>
          <c:h val="0.71284763044127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E96-7642-B08F-12C5A4121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86.6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E96-7642-B08F-12C5A4121D5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E96-7642-B08F-12C5A4121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3.2</c:v>
                </c:pt>
                <c:pt idx="1">
                  <c:v>86.6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B-49FB-B43F-99C21ADA41D6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0500CD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E96-7642-B08F-12C5A4121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89.4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E96-7642-B08F-12C5A4121D5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E96-7642-B08F-12C5A4121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Feuil1!$C$2:$C$4</c:f>
              <c:numCache>
                <c:formatCode>General</c:formatCode>
                <c:ptCount val="3"/>
                <c:pt idx="0">
                  <c:v>3.2</c:v>
                </c:pt>
                <c:pt idx="1">
                  <c:v>89.4</c:v>
                </c:pt>
                <c:pt idx="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9B-49FB-B43F-99C21ADA41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2352760"/>
        <c:axId val="-2115968664"/>
      </c:barChart>
      <c:catAx>
        <c:axId val="-2112352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15968664"/>
        <c:crosses val="autoZero"/>
        <c:auto val="1"/>
        <c:lblAlgn val="ctr"/>
        <c:lblOffset val="100"/>
        <c:noMultiLvlLbl val="0"/>
      </c:catAx>
      <c:valAx>
        <c:axId val="-2115968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123527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0070C0"/>
                </a:solidFill>
              </a:defRPr>
            </a:pPr>
            <a:r>
              <a:rPr lang="en-US" sz="2000" dirty="0">
                <a:solidFill>
                  <a:srgbClr val="0070C0"/>
                </a:solidFill>
              </a:rPr>
              <a:t>Range of CAB (left) and RPV (right) Concentrations by Last Visit</a:t>
            </a:r>
          </a:p>
        </c:rich>
      </c:tx>
      <c:layout>
        <c:manualLayout>
          <c:xMode val="edge"/>
          <c:yMode val="edge"/>
          <c:x val="0.190963607730852"/>
          <c:y val="5.69472053698205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6024280601288495E-2"/>
          <c:y val="0.16906510861388799"/>
          <c:w val="0.90397571939871202"/>
          <c:h val="0.66829794485931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Sheet1!$B$1:$C$1</c:f>
              <c:strCache>
                <c:ptCount val="1"/>
                <c:pt idx="0">
                  <c:v>Series 1 Series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C-7C20-4F03-BA5A-5D6F91D21E49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28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C20-4F03-BA5A-5D6F91D21E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dirty="0"/>
                      <a:t>11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C20-4F03-BA5A-5D6F91D21E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dirty="0"/>
                      <a:t>3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C20-4F03-BA5A-5D6F91D21E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 dirty="0"/>
                      <a:t>8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C20-4F03-BA5A-5D6F91D21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28</c:v>
                </c:pt>
                <c:pt idx="3">
                  <c:v>27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20-4F03-BA5A-5D6F91D21E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7C20-4F03-BA5A-5D6F91D21E49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sz="1400" dirty="0"/>
                      <a:t>25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C20-4F03-BA5A-5D6F91D21E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18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C20-4F03-BA5A-5D6F91D21E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14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C20-4F03-BA5A-5D6F91D21E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11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C20-4F03-BA5A-5D6F91D21E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29</c:v>
                </c:pt>
                <c:pt idx="1">
                  <c:v>27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20-4F03-BA5A-5D6F91D21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4291464"/>
        <c:axId val="-2104285784"/>
      </c:barChart>
      <c:catAx>
        <c:axId val="-2104291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Month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fr-FR"/>
          </a:p>
        </c:txPr>
        <c:crossAx val="-2104285784"/>
        <c:crosses val="autoZero"/>
        <c:auto val="1"/>
        <c:lblAlgn val="ctr"/>
        <c:lblOffset val="100"/>
        <c:noMultiLvlLbl val="0"/>
      </c:catAx>
      <c:valAx>
        <c:axId val="-2104285784"/>
        <c:scaling>
          <c:orientation val="minMax"/>
          <c:max val="30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Numbers of Subjects</a:t>
                </a:r>
              </a:p>
            </c:rich>
          </c:tx>
          <c:layout>
            <c:manualLayout>
              <c:xMode val="edge"/>
              <c:yMode val="edge"/>
              <c:x val="1.4327845382963501E-3"/>
              <c:y val="0.231795741226054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fr-FR"/>
          </a:p>
        </c:txPr>
        <c:crossAx val="-21042914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1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1212D-1ACA-4140-B238-21A134C77371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0A27D-7449-D94F-98A1-EFDA98003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123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271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982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82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188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8423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667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664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1518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7098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165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6176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7307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196372">
              <a:defRPr/>
            </a:pPr>
            <a:fld id="{095BBE4E-8AFD-45B3-8A52-6FC96354F416}" type="slidenum">
              <a:rPr lang="en-US">
                <a:solidFill>
                  <a:srgbClr val="000000"/>
                </a:solidFill>
                <a:latin typeface="Century Gothic" panose="020B0502020202020204" pitchFamily="34" charset="0"/>
              </a:rPr>
              <a:pPr defTabSz="1196372">
                <a:defRPr/>
              </a:pPr>
              <a:t>32</a:t>
            </a:fld>
            <a:endParaRPr lang="en-US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580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72F01-6714-4A31-8C22-8E0F1B091B56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0851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336546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417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4412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7678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729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0571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1018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55054" cy="24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47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55054" cy="24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40831-68B0-47D5-A56A-DDAD014F303C}" type="slidenum">
              <a:rPr lang="fr-FR" smtClean="0"/>
              <a:pPr/>
              <a:t>48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0088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49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55054" cy="24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70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0923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1153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0923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DD59D2-F66B-4B9C-B4C7-37A05F35B4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9890A27D-7449-D94F-98A1-EFDA98003643}" type="slidenum">
              <a:rPr lang="fr-FR" smtClean="0"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4406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8992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92646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20305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12249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0A27D-7449-D94F-98A1-EFDA98003643}" type="slidenum">
              <a:rPr lang="fr-FR" smtClean="0"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9860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19637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196372">
              <a:defRPr/>
            </a:pPr>
            <a:fld id="{095BBE4E-8AFD-45B3-8A52-6FC96354F416}" type="slidenum">
              <a:rPr lang="en-US">
                <a:solidFill>
                  <a:srgbClr val="000000"/>
                </a:solidFill>
                <a:latin typeface="Arial"/>
              </a:rPr>
              <a:pPr defTabSz="1196372">
                <a:defRPr/>
              </a:pPr>
              <a:t>66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416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133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337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382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2865442"/>
            <a:ext cx="103632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48000" y="4456651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6668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09600" y="1974254"/>
            <a:ext cx="10972800" cy="4572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1041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9059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_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14528" y="6161088"/>
            <a:ext cx="11362944" cy="69691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528" y="384048"/>
            <a:ext cx="11362944" cy="8686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13808" y="1609344"/>
            <a:ext cx="11364384" cy="4495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  <a:latin typeface="+mn-lt"/>
              </a:defRPr>
            </a:lvl2pPr>
            <a:lvl3pPr>
              <a:defRPr>
                <a:solidFill>
                  <a:schemeClr val="tx2"/>
                </a:solidFill>
                <a:latin typeface="+mn-lt"/>
              </a:defRPr>
            </a:lvl3pPr>
            <a:lvl4pPr>
              <a:defRPr>
                <a:solidFill>
                  <a:schemeClr val="tx2"/>
                </a:solidFill>
                <a:latin typeface="+mn-lt"/>
              </a:defRPr>
            </a:lvl4pPr>
            <a:lvl5pPr>
              <a:buClr>
                <a:srgbClr val="067A80"/>
              </a:buClr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4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_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528" y="384048"/>
            <a:ext cx="11362944" cy="8686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14528" y="6161088"/>
            <a:ext cx="11362944" cy="69691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4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14529" y="1609344"/>
            <a:ext cx="5579872" cy="4495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7"/>
          </p:nvPr>
        </p:nvSpPr>
        <p:spPr>
          <a:xfrm>
            <a:off x="6239227" y="1609344"/>
            <a:ext cx="5579872" cy="4495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3986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7E0C-4CFA-F749-9A50-16D68490B7C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7EE-53D6-9247-998A-733491EEA1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58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30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5846" y="6646663"/>
            <a:ext cx="1011833" cy="211339"/>
          </a:xfrm>
          <a:prstGeom prst="rect">
            <a:avLst/>
          </a:prstGeom>
        </p:spPr>
        <p:txBody>
          <a:bodyPr/>
          <a:lstStyle/>
          <a:p>
            <a:fld id="{E10189AC-4389-4A73-97F5-D7C36531EF56}" type="datetime1">
              <a:rPr lang="en-US" smtClean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0187" y="6646663"/>
            <a:ext cx="9353781" cy="21133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Confidential information statement (go to INSERT&gt;&gt;HEADER &amp; FOOTER)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6476" y="6646663"/>
            <a:ext cx="469680" cy="211339"/>
          </a:xfrm>
          <a:prstGeom prst="rect">
            <a:avLst/>
          </a:prstGeom>
        </p:spPr>
        <p:txBody>
          <a:bodyPr/>
          <a:lstStyle/>
          <a:p>
            <a:fld id="{4F90343F-D056-4E24-BE3D-A305BDC1A23E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586B4D5-F585-4327-9BBC-BE18FFDD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222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5882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2221006"/>
            <a:ext cx="10972800" cy="4335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2643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708" r:id="rId4"/>
    <p:sldLayoutId id="2147483709" r:id="rId5"/>
    <p:sldLayoutId id="2147483710" r:id="rId6"/>
    <p:sldLayoutId id="2147483711" r:id="rId7"/>
    <p:sldLayoutId id="2147483712" r:id="rId8"/>
  </p:sldLayoutIdLst>
  <p:txStyles>
    <p:titleStyle>
      <a:lvl1pPr algn="l" defTabSz="342900" rtl="0" eaLnBrk="1" latinLnBrk="0" hangingPunct="1">
        <a:spcBef>
          <a:spcPct val="0"/>
        </a:spcBef>
        <a:buNone/>
        <a:defRPr sz="33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rgbClr val="3C549F"/>
        </a:buClr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63004" y="250548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1E3C91"/>
                </a:solidFill>
              </a:rPr>
              <a:t>Role of 2DR in 2020</a:t>
            </a:r>
            <a:endParaRPr lang="fr-FR" sz="4400" dirty="0">
              <a:solidFill>
                <a:srgbClr val="1E3C91"/>
              </a:solidFill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718BD84A-0520-4E3C-8771-80ACE3DEB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804" y="3975506"/>
            <a:ext cx="6400800" cy="2405822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8 JUNE 2020</a:t>
            </a:r>
            <a:endParaRPr lang="en-US" sz="2800" dirty="0">
              <a:solidFill>
                <a:srgbClr val="FF6600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sz="3000" b="1" dirty="0" err="1">
                <a:solidFill>
                  <a:schemeClr val="tx1"/>
                </a:solidFill>
              </a:rPr>
              <a:t>Faculty</a:t>
            </a:r>
            <a:endParaRPr lang="fr-FR" sz="3000" b="1" dirty="0">
              <a:solidFill>
                <a:schemeClr val="tx1"/>
              </a:solidFill>
            </a:endParaRPr>
          </a:p>
          <a:p>
            <a:pPr marL="0" lvl="1"/>
            <a:r>
              <a:rPr lang="fr-FR" sz="2600" b="1" dirty="0">
                <a:solidFill>
                  <a:schemeClr val="tx1"/>
                </a:solidFill>
              </a:rPr>
              <a:t>Pedro </a:t>
            </a:r>
            <a:r>
              <a:rPr lang="fr-FR" sz="2600" b="1" dirty="0" err="1">
                <a:solidFill>
                  <a:schemeClr val="tx1"/>
                </a:solidFill>
              </a:rPr>
              <a:t>Cahn</a:t>
            </a:r>
            <a:r>
              <a:rPr lang="fr-FR" sz="2600" b="1" dirty="0">
                <a:solidFill>
                  <a:schemeClr val="tx1"/>
                </a:solidFill>
              </a:rPr>
              <a:t>, Buenos-Aires, Argentina</a:t>
            </a:r>
          </a:p>
          <a:p>
            <a:pPr marL="0" lvl="1"/>
            <a:r>
              <a:rPr lang="fr-FR" sz="2600" b="1" dirty="0">
                <a:solidFill>
                  <a:schemeClr val="tx1"/>
                </a:solidFill>
              </a:rPr>
              <a:t>Anton </a:t>
            </a:r>
            <a:r>
              <a:rPr lang="fr-FR" sz="2600" b="1" dirty="0" err="1">
                <a:solidFill>
                  <a:schemeClr val="tx1"/>
                </a:solidFill>
              </a:rPr>
              <a:t>Pozniak</a:t>
            </a:r>
            <a:r>
              <a:rPr lang="fr-FR" sz="2600" b="1" dirty="0">
                <a:solidFill>
                  <a:schemeClr val="tx1"/>
                </a:solidFill>
              </a:rPr>
              <a:t>, London, UK</a:t>
            </a:r>
          </a:p>
          <a:p>
            <a:pPr marL="0" lvl="1"/>
            <a:r>
              <a:rPr lang="fr-FR" sz="2600" b="1" dirty="0">
                <a:solidFill>
                  <a:schemeClr val="tx1"/>
                </a:solidFill>
              </a:rPr>
              <a:t>François </a:t>
            </a:r>
            <a:r>
              <a:rPr lang="fr-FR" sz="2600" b="1" dirty="0" err="1">
                <a:solidFill>
                  <a:schemeClr val="tx1"/>
                </a:solidFill>
              </a:rPr>
              <a:t>Raffi</a:t>
            </a:r>
            <a:r>
              <a:rPr lang="fr-FR" sz="2600" b="1" dirty="0">
                <a:solidFill>
                  <a:schemeClr val="tx1"/>
                </a:solidFill>
              </a:rPr>
              <a:t>, Nantes, France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3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25123-679B-4F95-A6B9-06C176FB5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drug burden in HAART: </a:t>
            </a:r>
            <a:br>
              <a:rPr lang="en-US" dirty="0"/>
            </a:br>
            <a:r>
              <a:rPr lang="en-US" dirty="0"/>
              <a:t>Why would you do that?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A727FF-2121-4430-B3C6-45D3B8C482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To reduce ARV exposure making treatment safer without sacrificing virologic control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To reduce pill burden/improved patient adherence and quality of life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reduce drug-drug interactions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reduce cost</a:t>
            </a:r>
            <a:br>
              <a:rPr lang="en-US" dirty="0"/>
            </a:br>
            <a:endParaRPr lang="en-US" dirty="0"/>
          </a:p>
          <a:p>
            <a:r>
              <a:rPr lang="en-US" dirty="0"/>
              <a:t>Potential for longer-term success</a:t>
            </a:r>
          </a:p>
          <a:p>
            <a:pPr lvl="1"/>
            <a:r>
              <a:rPr lang="en-US" dirty="0"/>
              <a:t>Downstream options with “spared” class in case of first-regimen failure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251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999400-C71E-4591-9ACB-67687340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Reducing</a:t>
            </a:r>
            <a:r>
              <a:rPr lang="fr-FR" dirty="0"/>
              <a:t> </a:t>
            </a:r>
            <a:r>
              <a:rPr lang="fr-FR" dirty="0" err="1"/>
              <a:t>drug</a:t>
            </a:r>
            <a:r>
              <a:rPr lang="fr-FR" dirty="0"/>
              <a:t> </a:t>
            </a:r>
            <a:r>
              <a:rPr lang="fr-FR" dirty="0" err="1"/>
              <a:t>burden</a:t>
            </a:r>
            <a:r>
              <a:rPr lang="fr-FR" dirty="0"/>
              <a:t> in HAART: </a:t>
            </a:r>
            <a:br>
              <a:rPr lang="fr-FR" dirty="0"/>
            </a:br>
            <a:r>
              <a:rPr lang="fr-FR" dirty="0" err="1"/>
              <a:t>Potential</a:t>
            </a:r>
            <a:r>
              <a:rPr lang="fr-FR" dirty="0"/>
              <a:t> </a:t>
            </a:r>
            <a:r>
              <a:rPr lang="fr-FR" dirty="0" err="1"/>
              <a:t>disavantages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99426D-3170-465D-B3FA-0B0111BC3B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Reduced potency ?</a:t>
            </a:r>
          </a:p>
          <a:p>
            <a:r>
              <a:rPr lang="en-US" sz="2800" dirty="0"/>
              <a:t>Less </a:t>
            </a:r>
            <a:r>
              <a:rPr lang="en-US" sz="2800" dirty="0" err="1"/>
              <a:t>forgivness</a:t>
            </a:r>
            <a:r>
              <a:rPr lang="en-US" sz="2800" dirty="0"/>
              <a:t> for missing doses ?</a:t>
            </a:r>
          </a:p>
          <a:p>
            <a:r>
              <a:rPr lang="en-US" sz="2800" dirty="0"/>
              <a:t>Reduced penetration in sanctuaries ?</a:t>
            </a:r>
          </a:p>
          <a:p>
            <a:r>
              <a:rPr lang="en-US" sz="2800" dirty="0"/>
              <a:t>More frequent viral load monitoring ?</a:t>
            </a:r>
          </a:p>
          <a:p>
            <a:r>
              <a:rPr lang="en-US" sz="2800" dirty="0"/>
              <a:t>Less durability ?</a:t>
            </a:r>
          </a:p>
          <a:p>
            <a:r>
              <a:rPr lang="en-US" sz="2800" dirty="0"/>
              <a:t> Loss of TDF lipid-lowering effect </a:t>
            </a:r>
          </a:p>
          <a:p>
            <a:r>
              <a:rPr lang="en-US" sz="2800" dirty="0"/>
              <a:t> Contraindicated in HBV coinfection (3TC-based DT)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15151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D2EB11-8FE4-4A80-8DF0-1A2A7008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Therapy: not always good</a:t>
            </a:r>
            <a:endParaRPr lang="fr-FR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F83C32A-FFDC-41E1-8744-14E5945AA8E5}"/>
              </a:ext>
            </a:extLst>
          </p:cNvPr>
          <p:cNvSpPr/>
          <p:nvPr/>
        </p:nvSpPr>
        <p:spPr>
          <a:xfrm>
            <a:off x="2639616" y="1848052"/>
            <a:ext cx="20162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AR" sz="2000" b="1" dirty="0">
                <a:solidFill>
                  <a:prstClr val="black"/>
                </a:solidFill>
                <a:latin typeface="Calibri"/>
              </a:rPr>
              <a:t>LPV/r - EFV</a:t>
            </a:r>
          </a:p>
          <a:p>
            <a:pPr marL="285750" indent="-285750" defTabSz="9144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AR" sz="2000" b="1" dirty="0">
                <a:solidFill>
                  <a:prstClr val="black"/>
                </a:solidFill>
                <a:latin typeface="Calibri"/>
              </a:rPr>
              <a:t>ATV/r -  EFV</a:t>
            </a:r>
          </a:p>
          <a:p>
            <a:pPr marL="285750" indent="-285750" defTabSz="9144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AR" sz="2000" b="1" dirty="0">
                <a:solidFill>
                  <a:prstClr val="black"/>
                </a:solidFill>
                <a:latin typeface="Calibri"/>
              </a:rPr>
              <a:t>LPV/r - NVP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9BE68C4-0BDE-4753-9B4F-1D76DA78D9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1" t="22186" r="5567" b="23392"/>
          <a:stretch/>
        </p:blipFill>
        <p:spPr bwMode="auto">
          <a:xfrm rot="19957339">
            <a:off x="8011676" y="3634004"/>
            <a:ext cx="2361334" cy="94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BB1C42AE-43BE-4A4C-B93B-09D41EC5608E}"/>
              </a:ext>
            </a:extLst>
          </p:cNvPr>
          <p:cNvSpPr/>
          <p:nvPr/>
        </p:nvSpPr>
        <p:spPr>
          <a:xfrm>
            <a:off x="4620344" y="198655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/>
            <a:r>
              <a:rPr lang="es-AR" b="1" dirty="0" err="1">
                <a:solidFill>
                  <a:prstClr val="black"/>
                </a:solidFill>
                <a:latin typeface="Calibri"/>
              </a:rPr>
              <a:t>Good</a:t>
            </a:r>
            <a:r>
              <a:rPr lang="es-AR" b="1" dirty="0">
                <a:solidFill>
                  <a:prstClr val="black"/>
                </a:solidFill>
                <a:latin typeface="Calibri"/>
              </a:rPr>
              <a:t> virological response, </a:t>
            </a:r>
            <a:r>
              <a:rPr lang="es-AR" b="1" dirty="0" err="1">
                <a:solidFill>
                  <a:prstClr val="black"/>
                </a:solidFill>
                <a:latin typeface="Calibri"/>
              </a:rPr>
              <a:t>but</a:t>
            </a:r>
            <a:r>
              <a:rPr lang="es-AR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s-AR" b="1" dirty="0" err="1">
                <a:solidFill>
                  <a:prstClr val="black"/>
                </a:solidFill>
                <a:latin typeface="Calibri"/>
              </a:rPr>
              <a:t>increased</a:t>
            </a:r>
            <a:r>
              <a:rPr lang="es-AR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s-AR" b="1" dirty="0" err="1">
                <a:solidFill>
                  <a:prstClr val="black"/>
                </a:solidFill>
                <a:latin typeface="Calibri"/>
              </a:rPr>
              <a:t>rate</a:t>
            </a:r>
            <a:r>
              <a:rPr lang="es-AR" b="1" dirty="0">
                <a:solidFill>
                  <a:prstClr val="black"/>
                </a:solidFill>
                <a:latin typeface="Calibri"/>
              </a:rPr>
              <a:t> of </a:t>
            </a:r>
            <a:r>
              <a:rPr lang="es-AR" b="1" dirty="0" err="1">
                <a:solidFill>
                  <a:prstClr val="black"/>
                </a:solidFill>
                <a:latin typeface="Calibri"/>
              </a:rPr>
              <a:t>side</a:t>
            </a:r>
            <a:r>
              <a:rPr lang="es-AR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s-AR" b="1" dirty="0" err="1">
                <a:solidFill>
                  <a:prstClr val="black"/>
                </a:solidFill>
                <a:latin typeface="Calibri"/>
              </a:rPr>
              <a:t>effects</a:t>
            </a:r>
            <a:endParaRPr lang="es-AR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CuadroTexto 7">
            <a:extLst>
              <a:ext uri="{FF2B5EF4-FFF2-40B4-BE49-F238E27FC236}">
                <a16:creationId xmlns:a16="http://schemas.microsoft.com/office/drawing/2014/main" id="{E8365526-436D-4A17-AA22-D75C20C5E663}"/>
              </a:ext>
            </a:extLst>
          </p:cNvPr>
          <p:cNvSpPr txBox="1"/>
          <p:nvPr/>
        </p:nvSpPr>
        <p:spPr>
          <a:xfrm>
            <a:off x="2711625" y="3479267"/>
            <a:ext cx="43340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defTabSz="9144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prstClr val="black"/>
                </a:solidFill>
                <a:latin typeface="Calibri"/>
              </a:rPr>
              <a:t>ATV 300 mg BID + RAL (SPARTAN)</a:t>
            </a:r>
          </a:p>
          <a:p>
            <a:pPr marL="285750" indent="-285750" defTabSz="9144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prstClr val="black"/>
                </a:solidFill>
                <a:latin typeface="Calibri"/>
              </a:rPr>
              <a:t>MVC QD + DRV/RTV (MODERN)</a:t>
            </a:r>
          </a:p>
          <a:p>
            <a:pPr marL="285750" indent="-285750" defTabSz="914400" fontAlgn="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DRV/r + RAL (ACTG 5262)</a:t>
            </a:r>
            <a:endParaRPr lang="es-AR" sz="2000" b="1" dirty="0">
              <a:solidFill>
                <a:prstClr val="black"/>
              </a:solidFill>
              <a:latin typeface="Calibri"/>
            </a:endParaRPr>
          </a:p>
          <a:p>
            <a:pPr marL="285750" indent="-285750" defTabSz="914400" fontAlgn="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DRV/r + RAL (NEAT 001)</a:t>
            </a:r>
            <a:r>
              <a:rPr lang="en-US" sz="2000" b="1" dirty="0">
                <a:solidFill>
                  <a:srgbClr val="0070C0"/>
                </a:solidFill>
                <a:latin typeface="Calibri"/>
              </a:rPr>
              <a:t>*</a:t>
            </a:r>
            <a:endParaRPr lang="es-AR" sz="2000" b="1" dirty="0">
              <a:solidFill>
                <a:srgbClr val="0070C0"/>
              </a:solidFill>
              <a:latin typeface="Calibri"/>
            </a:endParaRPr>
          </a:p>
          <a:p>
            <a:pPr marL="285750" indent="-285750" defTabSz="914400" fontAlgn="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ATV/r + RAL (HARNESS</a:t>
            </a:r>
            <a:r>
              <a:rPr lang="en-US" sz="2000" b="1" baseline="30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alibri"/>
              </a:rPr>
              <a:t>– switch)</a:t>
            </a:r>
            <a:endParaRPr lang="es-AR" sz="2000" b="1" dirty="0">
              <a:solidFill>
                <a:prstClr val="black"/>
              </a:solidFill>
              <a:latin typeface="Calibri"/>
            </a:endParaRPr>
          </a:p>
          <a:p>
            <a:pPr marL="285750" indent="-285750" defTabSz="914400" fontAlgn="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MARAVIROC+ </a:t>
            </a:r>
            <a:r>
              <a:rPr lang="en-US" sz="2000" b="1" dirty="0" err="1">
                <a:solidFill>
                  <a:prstClr val="black"/>
                </a:solidFill>
                <a:latin typeface="Calibri"/>
              </a:rPr>
              <a:t>bPI</a:t>
            </a:r>
            <a:r>
              <a:rPr lang="en-US" sz="2000" b="1" dirty="0">
                <a:solidFill>
                  <a:prstClr val="black"/>
                </a:solidFill>
                <a:latin typeface="Calibri"/>
              </a:rPr>
              <a:t> (MARCH -Switch)</a:t>
            </a:r>
            <a:endParaRPr lang="es-AR" sz="2000" b="1" dirty="0">
              <a:solidFill>
                <a:prstClr val="black"/>
              </a:solidFill>
              <a:latin typeface="Calibri"/>
            </a:endParaRPr>
          </a:p>
          <a:p>
            <a:pPr defTabSz="914400">
              <a:buClr>
                <a:schemeClr val="tx2"/>
              </a:buClr>
            </a:pPr>
            <a:br>
              <a:rPr lang="en-US" altLang="en-US" sz="2000" b="1" dirty="0">
                <a:solidFill>
                  <a:prstClr val="black"/>
                </a:solidFill>
                <a:latin typeface="Calibri"/>
              </a:rPr>
            </a:br>
            <a:br>
              <a:rPr lang="en-GB" sz="2000" b="1" dirty="0">
                <a:solidFill>
                  <a:prstClr val="black"/>
                </a:solidFill>
                <a:latin typeface="Calibri"/>
              </a:rPr>
            </a:br>
            <a:endParaRPr lang="es-AR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CuadroTexto 9">
            <a:extLst>
              <a:ext uri="{FF2B5EF4-FFF2-40B4-BE49-F238E27FC236}">
                <a16:creationId xmlns:a16="http://schemas.microsoft.com/office/drawing/2014/main" id="{5EC6FAFA-18BA-4C54-935E-A0C48BAC5C91}"/>
              </a:ext>
            </a:extLst>
          </p:cNvPr>
          <p:cNvSpPr txBox="1"/>
          <p:nvPr/>
        </p:nvSpPr>
        <p:spPr>
          <a:xfrm>
            <a:off x="2162242" y="5800278"/>
            <a:ext cx="4916203" cy="46166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es-AR" sz="2400" b="1" dirty="0">
                <a:solidFill>
                  <a:srgbClr val="0070C0"/>
                </a:solidFill>
                <a:latin typeface="Calibri"/>
              </a:rPr>
              <a:t>* </a:t>
            </a:r>
            <a:r>
              <a:rPr lang="es-AR" sz="2400" b="1" dirty="0" err="1">
                <a:solidFill>
                  <a:srgbClr val="0070C0"/>
                </a:solidFill>
                <a:latin typeface="Calibri"/>
              </a:rPr>
              <a:t>Strata</a:t>
            </a:r>
            <a:r>
              <a:rPr lang="es-AR" sz="24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es-AR" sz="2400" b="1" dirty="0" err="1">
                <a:solidFill>
                  <a:srgbClr val="0070C0"/>
                </a:solidFill>
                <a:latin typeface="Calibri"/>
              </a:rPr>
              <a:t>high</a:t>
            </a:r>
            <a:r>
              <a:rPr lang="es-AR" sz="2400" b="1" dirty="0">
                <a:solidFill>
                  <a:srgbClr val="0070C0"/>
                </a:solidFill>
                <a:latin typeface="Calibri"/>
              </a:rPr>
              <a:t> pVL and/</a:t>
            </a:r>
            <a:r>
              <a:rPr lang="es-AR" sz="2400" b="1" dirty="0" err="1">
                <a:solidFill>
                  <a:srgbClr val="0070C0"/>
                </a:solidFill>
                <a:latin typeface="Calibri"/>
              </a:rPr>
              <a:t>or</a:t>
            </a:r>
            <a:r>
              <a:rPr lang="es-AR" sz="24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es-AR" sz="2400" b="1" dirty="0" err="1">
                <a:solidFill>
                  <a:srgbClr val="0070C0"/>
                </a:solidFill>
                <a:latin typeface="Calibri"/>
              </a:rPr>
              <a:t>low</a:t>
            </a:r>
            <a:r>
              <a:rPr lang="es-AR" sz="2400" b="1" dirty="0">
                <a:solidFill>
                  <a:srgbClr val="0070C0"/>
                </a:solidFill>
                <a:latin typeface="Calibri"/>
              </a:rPr>
              <a:t> CD4</a:t>
            </a:r>
          </a:p>
        </p:txBody>
      </p:sp>
      <p:sp>
        <p:nvSpPr>
          <p:cNvPr id="9" name="Cerrar llave 10">
            <a:extLst>
              <a:ext uri="{FF2B5EF4-FFF2-40B4-BE49-F238E27FC236}">
                <a16:creationId xmlns:a16="http://schemas.microsoft.com/office/drawing/2014/main" id="{E2061D27-587A-4162-8BAE-36203DF02C02}"/>
              </a:ext>
            </a:extLst>
          </p:cNvPr>
          <p:cNvSpPr/>
          <p:nvPr/>
        </p:nvSpPr>
        <p:spPr>
          <a:xfrm>
            <a:off x="7248128" y="3473795"/>
            <a:ext cx="360040" cy="1902648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es-A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Cerrar llave 11">
            <a:extLst>
              <a:ext uri="{FF2B5EF4-FFF2-40B4-BE49-F238E27FC236}">
                <a16:creationId xmlns:a16="http://schemas.microsoft.com/office/drawing/2014/main" id="{EC341C76-93C2-450A-809A-6B7EB5826F90}"/>
              </a:ext>
            </a:extLst>
          </p:cNvPr>
          <p:cNvSpPr/>
          <p:nvPr/>
        </p:nvSpPr>
        <p:spPr>
          <a:xfrm>
            <a:off x="4295800" y="1855309"/>
            <a:ext cx="360040" cy="777572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es-AR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664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3592" y="2857500"/>
            <a:ext cx="8128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Two-drug regimens for first-line ART</a:t>
            </a:r>
          </a:p>
        </p:txBody>
      </p:sp>
    </p:spTree>
    <p:extLst>
      <p:ext uri="{BB962C8B-B14F-4D97-AF65-F5344CB8AC3E}">
        <p14:creationId xmlns:p14="http://schemas.microsoft.com/office/powerpoint/2010/main" val="2183410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53846"/>
              </p:ext>
            </p:extLst>
          </p:nvPr>
        </p:nvGraphicFramePr>
        <p:xfrm>
          <a:off x="5745882" y="2848103"/>
          <a:ext cx="5725569" cy="591333"/>
        </p:xfrm>
        <a:graphic>
          <a:graphicData uri="http://schemas.openxmlformats.org/drawingml/2006/table">
            <a:tbl>
              <a:tblPr/>
              <a:tblGrid>
                <a:gridCol w="572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1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+ 3TC</a:t>
                      </a:r>
                    </a:p>
                  </a:txBody>
                  <a:tcPr marL="121943" marR="121943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15447"/>
              </p:ext>
            </p:extLst>
          </p:nvPr>
        </p:nvGraphicFramePr>
        <p:xfrm>
          <a:off x="5745882" y="3583890"/>
          <a:ext cx="5725569" cy="535789"/>
        </p:xfrm>
        <a:graphic>
          <a:graphicData uri="http://schemas.openxmlformats.org/drawingml/2006/table">
            <a:tbl>
              <a:tblPr/>
              <a:tblGrid>
                <a:gridCol w="572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+ TDF/FTC</a:t>
                      </a:r>
                    </a:p>
                  </a:txBody>
                  <a:tcPr marL="121943" marR="121943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4243922" y="3087377"/>
            <a:ext cx="323997" cy="2116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444105" y="1977385"/>
            <a:ext cx="1967999" cy="93599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 *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841787" y="2827943"/>
            <a:ext cx="2896158" cy="12939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1 000-500 000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HBV co-infection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major HIV resistance mutations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5666197" y="3146823"/>
            <a:ext cx="2116" cy="683996"/>
          </a:xfrm>
          <a:prstGeom prst="bentConnector3">
            <a:avLst>
              <a:gd name="adj1" fmla="val -23571078"/>
            </a:avLst>
          </a:prstGeom>
          <a:noFill/>
          <a:ln w="38100">
            <a:solidFill>
              <a:srgbClr val="0070C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737945" y="3486705"/>
            <a:ext cx="1446209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4837238" y="3843520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717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4837238" y="2796889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716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11094685" y="1628800"/>
            <a:ext cx="768351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11471451" y="2141528"/>
            <a:ext cx="0" cy="201599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585915" y="4365231"/>
            <a:ext cx="9743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dirty="0">
                <a:solidFill>
                  <a:schemeClr val="tx1"/>
                </a:solidFill>
              </a:rPr>
              <a:t>* Randomisation stratified by HIV RNA (≤ or &gt; 100 000 c/mL) and CD4 (≤ or &gt; 200/mm</a:t>
            </a:r>
            <a:r>
              <a:rPr lang="en-GB" altLang="fr-FR" sz="1400" baseline="30000" dirty="0">
                <a:solidFill>
                  <a:schemeClr val="tx1"/>
                </a:solidFill>
              </a:rPr>
              <a:t>3</a:t>
            </a:r>
            <a:r>
              <a:rPr lang="en-GB" altLang="fr-FR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2CFA374-36F6-4946-991C-B808E8F27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40E0909B-FAA3-4FBC-BE20-161F9F2E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07" y="6522020"/>
            <a:ext cx="312239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</a:t>
            </a:r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929DBCF9-2446-4768-A84A-112D90ABBC92}"/>
              </a:ext>
            </a:extLst>
          </p:cNvPr>
          <p:cNvSpPr txBox="1">
            <a:spLocks/>
          </p:cNvSpPr>
          <p:nvPr/>
        </p:nvSpPr>
        <p:spPr>
          <a:xfrm>
            <a:off x="609600" y="4756986"/>
            <a:ext cx="10972800" cy="16749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</a:pPr>
            <a:r>
              <a:rPr lang="en-GB" alt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Primary endpoint</a:t>
            </a:r>
          </a:p>
          <a:p>
            <a:pPr lvl="1" defTabSz="914400">
              <a:spcBef>
                <a:spcPts val="0"/>
              </a:spcBef>
            </a:pPr>
            <a:r>
              <a:rPr lang="en-GB" altLang="fr-FR" sz="2000" dirty="0"/>
              <a:t>2 parallel studies (GEMINI-1 and GEMINI-2), each with a combined number of 710-720 patients and similar endpoint</a:t>
            </a:r>
          </a:p>
          <a:p>
            <a:pPr lvl="1" defTabSz="914400">
              <a:spcBef>
                <a:spcPts val="0"/>
              </a:spcBef>
            </a:pPr>
            <a:r>
              <a:rPr lang="en-GB" altLang="fr-FR" sz="2000" dirty="0"/>
              <a:t>Proportion of patients with HIV RNA &lt; 50 c/mL at W48, ITT-E analysis, snapshot algorithm ; non-inferiority if lower margin of a one-sided 97.5% CI for the difference = - 10%, 90% power</a:t>
            </a:r>
          </a:p>
          <a:p>
            <a:endParaRPr lang="fr-FR" dirty="0"/>
          </a:p>
        </p:txBody>
      </p:sp>
      <p:sp>
        <p:nvSpPr>
          <p:cNvPr id="26" name="Espace réservé du contenu 3">
            <a:extLst>
              <a:ext uri="{FF2B5EF4-FFF2-40B4-BE49-F238E27FC236}">
                <a16:creationId xmlns:a16="http://schemas.microsoft.com/office/drawing/2014/main" id="{FAAA4668-BD31-44E9-8540-740319AF11A3}"/>
              </a:ext>
            </a:extLst>
          </p:cNvPr>
          <p:cNvSpPr txBox="1">
            <a:spLocks/>
          </p:cNvSpPr>
          <p:nvPr/>
        </p:nvSpPr>
        <p:spPr>
          <a:xfrm>
            <a:off x="609600" y="1997203"/>
            <a:ext cx="10972800" cy="58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0070C0"/>
                </a:solidFill>
              </a:rPr>
              <a:t>Design</a:t>
            </a:r>
          </a:p>
          <a:p>
            <a:endParaRPr lang="fr-FR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447364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CDF01-79AD-4B03-83FE-B72B294F8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42646617"/>
              </p:ext>
            </p:extLst>
          </p:nvPr>
        </p:nvGraphicFramePr>
        <p:xfrm>
          <a:off x="609600" y="2177541"/>
          <a:ext cx="10972800" cy="3915755"/>
        </p:xfrm>
        <a:graphic>
          <a:graphicData uri="http://schemas.openxmlformats.org/drawingml/2006/table">
            <a:tbl>
              <a:tblPr/>
              <a:tblGrid>
                <a:gridCol w="5211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6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2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33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HIV RNA, log</a:t>
                      </a:r>
                      <a:r>
                        <a:rPr kumimoji="0" lang="en-GB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 c/mL, mean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≤ 100 000 c/mL,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&gt; 100 000 c/mL, %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4.42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80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4.45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79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21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9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, mean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&lt; 200,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≥ 200, %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91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92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HCV co-infection, %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2D78BC49-6866-4332-B0D2-E60018A13654}"/>
              </a:ext>
            </a:extLst>
          </p:cNvPr>
          <p:cNvSpPr txBox="1"/>
          <p:nvPr/>
        </p:nvSpPr>
        <p:spPr>
          <a:xfrm>
            <a:off x="4518260" y="1558848"/>
            <a:ext cx="315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Baseline characteristics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16EDD99E-8219-4F97-A26B-C7F84BC7A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07" y="6522020"/>
            <a:ext cx="312239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14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B0041218-E166-C24E-9C87-B7BBB9B3160F}"/>
              </a:ext>
            </a:extLst>
          </p:cNvPr>
          <p:cNvSpPr txBox="1">
            <a:spLocks/>
          </p:cNvSpPr>
          <p:nvPr/>
        </p:nvSpPr>
        <p:spPr bwMode="auto">
          <a:xfrm>
            <a:off x="168438" y="5564287"/>
            <a:ext cx="11346228" cy="10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/>
            <a:r>
              <a:rPr lang="en-US" sz="2000" dirty="0">
                <a:solidFill>
                  <a:schemeClr val="tx1"/>
                </a:solidFill>
                <a:cs typeface="Calibri"/>
              </a:rPr>
              <a:t>Mean adjusted increase in CD4 between baseline and W48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sz="2000" dirty="0">
                <a:solidFill>
                  <a:schemeClr val="tx1"/>
                </a:solidFill>
                <a:cs typeface="Calibri"/>
              </a:rPr>
              <a:t>DTG + 3TC: + 224/mm</a:t>
            </a:r>
            <a:r>
              <a:rPr lang="en-US" sz="2000" baseline="30000" dirty="0">
                <a:solidFill>
                  <a:schemeClr val="tx1"/>
                </a:solidFill>
                <a:cs typeface="Calibri"/>
              </a:rPr>
              <a:t>3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sz="2000" dirty="0">
                <a:solidFill>
                  <a:schemeClr val="tx1"/>
                </a:solidFill>
                <a:cs typeface="Calibri"/>
              </a:rPr>
              <a:t>DTG + TDF/FTC: + 218/mm</a:t>
            </a:r>
            <a:r>
              <a:rPr lang="en-US" sz="2000" baseline="30000" dirty="0">
                <a:solidFill>
                  <a:schemeClr val="tx1"/>
                </a:solidFill>
                <a:cs typeface="Calibri"/>
              </a:rPr>
              <a:t>3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54966BB0-69DA-4C39-AEF4-D12D0C12F9F2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E5A065-F824-458A-B74E-F569F32419FF}"/>
              </a:ext>
            </a:extLst>
          </p:cNvPr>
          <p:cNvSpPr/>
          <p:nvPr/>
        </p:nvSpPr>
        <p:spPr>
          <a:xfrm>
            <a:off x="6735131" y="2014945"/>
            <a:ext cx="22752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+mj-lt"/>
              </a:rPr>
              <a:t>DTG + TDF/FTC (N = 717)</a:t>
            </a:r>
            <a:endParaRPr lang="fr-FR" sz="1600" b="1" dirty="0">
              <a:latin typeface="+mj-lt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10845B7-3D2F-4701-B58F-AE2347512566}"/>
              </a:ext>
            </a:extLst>
          </p:cNvPr>
          <p:cNvSpPr/>
          <p:nvPr/>
        </p:nvSpPr>
        <p:spPr>
          <a:xfrm>
            <a:off x="3769561" y="2014945"/>
            <a:ext cx="1871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+mj-lt"/>
              </a:rPr>
              <a:t>DTG + 3TC (N = 716)</a:t>
            </a:r>
            <a:endParaRPr lang="fr-FR" sz="1600" b="1" dirty="0"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CD6E4FC-860F-4A09-8272-0F9818518B5F}"/>
              </a:ext>
            </a:extLst>
          </p:cNvPr>
          <p:cNvSpPr/>
          <p:nvPr/>
        </p:nvSpPr>
        <p:spPr bwMode="auto">
          <a:xfrm>
            <a:off x="3596489" y="2112222"/>
            <a:ext cx="169069" cy="144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13B1366-5A91-4E16-A07D-F32FFC3B9121}"/>
              </a:ext>
            </a:extLst>
          </p:cNvPr>
          <p:cNvSpPr/>
          <p:nvPr/>
        </p:nvSpPr>
        <p:spPr bwMode="auto">
          <a:xfrm>
            <a:off x="6558952" y="2112222"/>
            <a:ext cx="169069" cy="14400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grpSp>
        <p:nvGrpSpPr>
          <p:cNvPr id="2" name="Grouper 1"/>
          <p:cNvGrpSpPr/>
          <p:nvPr/>
        </p:nvGrpSpPr>
        <p:grpSpPr>
          <a:xfrm>
            <a:off x="414305" y="2216347"/>
            <a:ext cx="11298319" cy="3444901"/>
            <a:chOff x="294551" y="2003912"/>
            <a:chExt cx="8473740" cy="3444901"/>
          </a:xfrm>
        </p:grpSpPr>
        <p:sp>
          <p:nvSpPr>
            <p:cNvPr id="310" name="ZoneTexte 309">
              <a:extLst>
                <a:ext uri="{FF2B5EF4-FFF2-40B4-BE49-F238E27FC236}">
                  <a16:creationId xmlns:a16="http://schemas.microsoft.com/office/drawing/2014/main" id="{CEDA02D7-1435-45B7-8961-6A76523B65B6}"/>
                </a:ext>
              </a:extLst>
            </p:cNvPr>
            <p:cNvSpPr txBox="1"/>
            <p:nvPr/>
          </p:nvSpPr>
          <p:spPr>
            <a:xfrm>
              <a:off x="4297308" y="5141036"/>
              <a:ext cx="4655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Week</a:t>
              </a:r>
            </a:p>
          </p:txBody>
        </p:sp>
        <p:sp>
          <p:nvSpPr>
            <p:cNvPr id="311" name="ZoneTexte 310">
              <a:extLst>
                <a:ext uri="{FF2B5EF4-FFF2-40B4-BE49-F238E27FC236}">
                  <a16:creationId xmlns:a16="http://schemas.microsoft.com/office/drawing/2014/main" id="{0EDAA5A1-F695-4FBE-A5FA-23BE5E672105}"/>
                </a:ext>
              </a:extLst>
            </p:cNvPr>
            <p:cNvSpPr txBox="1"/>
            <p:nvPr/>
          </p:nvSpPr>
          <p:spPr>
            <a:xfrm>
              <a:off x="510313" y="2003912"/>
              <a:ext cx="2347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  <p:sp>
          <p:nvSpPr>
            <p:cNvPr id="313" name="ZoneTexte 312">
              <a:extLst>
                <a:ext uri="{FF2B5EF4-FFF2-40B4-BE49-F238E27FC236}">
                  <a16:creationId xmlns:a16="http://schemas.microsoft.com/office/drawing/2014/main" id="{73853E64-5F24-4EA3-8CCA-750849550566}"/>
                </a:ext>
              </a:extLst>
            </p:cNvPr>
            <p:cNvSpPr txBox="1"/>
            <p:nvPr/>
          </p:nvSpPr>
          <p:spPr>
            <a:xfrm>
              <a:off x="7318379" y="3307134"/>
              <a:ext cx="144991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err="1"/>
                <a:t>Adjusted</a:t>
              </a:r>
              <a:r>
                <a:rPr lang="fr-FR" sz="1400" dirty="0"/>
                <a:t> </a:t>
              </a:r>
              <a:r>
                <a:rPr lang="fr-FR" sz="1400" dirty="0" err="1"/>
                <a:t>difference</a:t>
              </a:r>
              <a:r>
                <a:rPr lang="fr-FR" sz="1400" dirty="0"/>
                <a:t> : </a:t>
              </a:r>
            </a:p>
            <a:p>
              <a:pPr algn="ctr"/>
              <a:r>
                <a:rPr lang="fr-FR" sz="1400" dirty="0"/>
                <a:t>- 3.4%</a:t>
              </a:r>
            </a:p>
            <a:p>
              <a:pPr algn="ctr"/>
              <a:r>
                <a:rPr lang="fr-FR" sz="1400" dirty="0"/>
                <a:t>(95% CI: - 6.7 to 0.0007)</a:t>
              </a:r>
            </a:p>
          </p:txBody>
        </p:sp>
        <p:sp>
          <p:nvSpPr>
            <p:cNvPr id="314" name="Line 106">
              <a:extLst>
                <a:ext uri="{FF2B5EF4-FFF2-40B4-BE49-F238E27FC236}">
                  <a16:creationId xmlns:a16="http://schemas.microsoft.com/office/drawing/2014/main" id="{505B3831-2A2E-4590-82FB-D925D261D3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6320" y="2329369"/>
              <a:ext cx="0" cy="2546973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6" name="Line 109">
              <a:extLst>
                <a:ext uri="{FF2B5EF4-FFF2-40B4-BE49-F238E27FC236}">
                  <a16:creationId xmlns:a16="http://schemas.microsoft.com/office/drawing/2014/main" id="{9A486360-3AEC-48A6-BCC6-CEF8FB36CF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4296847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7" name="Line 110">
              <a:extLst>
                <a:ext uri="{FF2B5EF4-FFF2-40B4-BE49-F238E27FC236}">
                  <a16:creationId xmlns:a16="http://schemas.microsoft.com/office/drawing/2014/main" id="{F1B3C8E4-AFAA-47D0-87CA-600A96FF7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3815669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8" name="Line 111">
              <a:extLst>
                <a:ext uri="{FF2B5EF4-FFF2-40B4-BE49-F238E27FC236}">
                  <a16:creationId xmlns:a16="http://schemas.microsoft.com/office/drawing/2014/main" id="{DE18EE1E-C973-44B3-9FC7-DC0569874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3350076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9" name="Line 112">
              <a:extLst>
                <a:ext uri="{FF2B5EF4-FFF2-40B4-BE49-F238E27FC236}">
                  <a16:creationId xmlns:a16="http://schemas.microsoft.com/office/drawing/2014/main" id="{AD4D1622-B141-46DC-8807-AC763DF62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2866950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0" name="Line 113">
              <a:extLst>
                <a:ext uri="{FF2B5EF4-FFF2-40B4-BE49-F238E27FC236}">
                  <a16:creationId xmlns:a16="http://schemas.microsoft.com/office/drawing/2014/main" id="{968F5EB4-4A10-44A9-8EE8-4E96F6A72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383" y="2385772"/>
              <a:ext cx="64937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1" name="Line 114">
              <a:extLst>
                <a:ext uri="{FF2B5EF4-FFF2-40B4-BE49-F238E27FC236}">
                  <a16:creationId xmlns:a16="http://schemas.microsoft.com/office/drawing/2014/main" id="{31E571CE-BBD7-4098-85E5-71094AC94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6330" y="4774242"/>
              <a:ext cx="7866572" cy="0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2060"/>
                </a:solidFill>
              </a:endParaRPr>
            </a:p>
          </p:txBody>
        </p:sp>
        <p:sp>
          <p:nvSpPr>
            <p:cNvPr id="324" name="Line 118">
              <a:extLst>
                <a:ext uri="{FF2B5EF4-FFF2-40B4-BE49-F238E27FC236}">
                  <a16:creationId xmlns:a16="http://schemas.microsoft.com/office/drawing/2014/main" id="{3F10806A-FDDE-4AA9-92F1-A7AF52B07B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4494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6" name="Line 120">
              <a:extLst>
                <a:ext uri="{FF2B5EF4-FFF2-40B4-BE49-F238E27FC236}">
                  <a16:creationId xmlns:a16="http://schemas.microsoft.com/office/drawing/2014/main" id="{87ADD0DA-BA29-4E2B-8E4C-E5708A3266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273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8" name="Line 122">
              <a:extLst>
                <a:ext uri="{FF2B5EF4-FFF2-40B4-BE49-F238E27FC236}">
                  <a16:creationId xmlns:a16="http://schemas.microsoft.com/office/drawing/2014/main" id="{BA63BDD7-3609-4A75-854C-1641CD69A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0082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0" name="Line 124">
              <a:extLst>
                <a:ext uri="{FF2B5EF4-FFF2-40B4-BE49-F238E27FC236}">
                  <a16:creationId xmlns:a16="http://schemas.microsoft.com/office/drawing/2014/main" id="{F51CD9F3-526C-43A5-B821-4DCD41612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862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2" name="Line 126">
              <a:extLst>
                <a:ext uri="{FF2B5EF4-FFF2-40B4-BE49-F238E27FC236}">
                  <a16:creationId xmlns:a16="http://schemas.microsoft.com/office/drawing/2014/main" id="{6173A2E9-FCAD-44FE-9B8C-0B8437824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5672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4" name="Line 128">
              <a:extLst>
                <a:ext uri="{FF2B5EF4-FFF2-40B4-BE49-F238E27FC236}">
                  <a16:creationId xmlns:a16="http://schemas.microsoft.com/office/drawing/2014/main" id="{DB77C01D-BF8E-4B52-ADC1-7F6CB34BA1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3547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6" name="Line 130">
              <a:extLst>
                <a:ext uri="{FF2B5EF4-FFF2-40B4-BE49-F238E27FC236}">
                  <a16:creationId xmlns:a16="http://schemas.microsoft.com/office/drawing/2014/main" id="{EF44C55A-9742-4B32-A194-C0E305FCD1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7325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8" name="Line 132">
              <a:extLst>
                <a:ext uri="{FF2B5EF4-FFF2-40B4-BE49-F238E27FC236}">
                  <a16:creationId xmlns:a16="http://schemas.microsoft.com/office/drawing/2014/main" id="{91C1368A-4697-49D7-9CF2-5C5880F524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59134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0" name="Line 134">
              <a:extLst>
                <a:ext uri="{FF2B5EF4-FFF2-40B4-BE49-F238E27FC236}">
                  <a16:creationId xmlns:a16="http://schemas.microsoft.com/office/drawing/2014/main" id="{484E6663-14F2-492A-8576-D07A181F0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2914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2" name="Line 136">
              <a:extLst>
                <a:ext uri="{FF2B5EF4-FFF2-40B4-BE49-F238E27FC236}">
                  <a16:creationId xmlns:a16="http://schemas.microsoft.com/office/drawing/2014/main" id="{ABB95929-1EDF-407C-9DF4-96E18B4E0F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4723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4" name="Line 138">
              <a:extLst>
                <a:ext uri="{FF2B5EF4-FFF2-40B4-BE49-F238E27FC236}">
                  <a16:creationId xmlns:a16="http://schemas.microsoft.com/office/drawing/2014/main" id="{BF31DB8D-A798-412A-90B6-3F778648C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14727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6" name="Line 140">
              <a:extLst>
                <a:ext uri="{FF2B5EF4-FFF2-40B4-BE49-F238E27FC236}">
                  <a16:creationId xmlns:a16="http://schemas.microsoft.com/office/drawing/2014/main" id="{58A00212-9B4C-4062-A905-4D36933B2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34569" y="4774242"/>
              <a:ext cx="0" cy="64287"/>
            </a:xfrm>
            <a:prstGeom prst="line">
              <a:avLst/>
            </a:prstGeom>
            <a:noFill/>
            <a:ln w="12700" cap="flat">
              <a:solidFill>
                <a:srgbClr val="01020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6" name="Freeform 210">
              <a:extLst>
                <a:ext uri="{FF2B5EF4-FFF2-40B4-BE49-F238E27FC236}">
                  <a16:creationId xmlns:a16="http://schemas.microsoft.com/office/drawing/2014/main" id="{57D97E27-2270-4926-996A-E6730B9A7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258" y="2537725"/>
              <a:ext cx="7414498" cy="2236406"/>
            </a:xfrm>
            <a:custGeom>
              <a:avLst/>
              <a:gdLst>
                <a:gd name="T0" fmla="*/ 0 w 3768"/>
                <a:gd name="T1" fmla="*/ 1148 h 1148"/>
                <a:gd name="T2" fmla="*/ 158 w 3768"/>
                <a:gd name="T3" fmla="*/ 293 h 1148"/>
                <a:gd name="T4" fmla="*/ 316 w 3768"/>
                <a:gd name="T5" fmla="*/ 114 h 1148"/>
                <a:gd name="T6" fmla="*/ 474 w 3768"/>
                <a:gd name="T7" fmla="*/ 58 h 1148"/>
                <a:gd name="T8" fmla="*/ 632 w 3768"/>
                <a:gd name="T9" fmla="*/ 46 h 1148"/>
                <a:gd name="T10" fmla="*/ 949 w 3768"/>
                <a:gd name="T11" fmla="*/ 7 h 1148"/>
                <a:gd name="T12" fmla="*/ 1421 w 3768"/>
                <a:gd name="T13" fmla="*/ 31 h 1148"/>
                <a:gd name="T14" fmla="*/ 1890 w 3768"/>
                <a:gd name="T15" fmla="*/ 0 h 1148"/>
                <a:gd name="T16" fmla="*/ 2364 w 3768"/>
                <a:gd name="T17" fmla="*/ 31 h 1148"/>
                <a:gd name="T18" fmla="*/ 2839 w 3768"/>
                <a:gd name="T19" fmla="*/ 58 h 1148"/>
                <a:gd name="T20" fmla="*/ 3312 w 3768"/>
                <a:gd name="T21" fmla="*/ 71 h 1148"/>
                <a:gd name="T22" fmla="*/ 3768 w 3768"/>
                <a:gd name="T23" fmla="*/ 52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68" h="1148">
                  <a:moveTo>
                    <a:pt x="0" y="1148"/>
                  </a:moveTo>
                  <a:lnTo>
                    <a:pt x="158" y="293"/>
                  </a:lnTo>
                  <a:lnTo>
                    <a:pt x="316" y="114"/>
                  </a:lnTo>
                  <a:lnTo>
                    <a:pt x="474" y="58"/>
                  </a:lnTo>
                  <a:lnTo>
                    <a:pt x="632" y="46"/>
                  </a:lnTo>
                  <a:lnTo>
                    <a:pt x="949" y="7"/>
                  </a:lnTo>
                  <a:lnTo>
                    <a:pt x="1421" y="31"/>
                  </a:lnTo>
                  <a:lnTo>
                    <a:pt x="1890" y="0"/>
                  </a:lnTo>
                  <a:lnTo>
                    <a:pt x="2364" y="31"/>
                  </a:lnTo>
                  <a:lnTo>
                    <a:pt x="2839" y="58"/>
                  </a:lnTo>
                  <a:lnTo>
                    <a:pt x="3312" y="71"/>
                  </a:lnTo>
                  <a:lnTo>
                    <a:pt x="3768" y="52"/>
                  </a:lnTo>
                </a:path>
              </a:pathLst>
            </a:custGeom>
            <a:noFill/>
            <a:ln w="28575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41" name="Freeform 235">
              <a:extLst>
                <a:ext uri="{FF2B5EF4-FFF2-40B4-BE49-F238E27FC236}">
                  <a16:creationId xmlns:a16="http://schemas.microsoft.com/office/drawing/2014/main" id="{01ECD4A9-2909-4F52-A3F2-FBDADA942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452" y="2551366"/>
              <a:ext cx="7414498" cy="2222769"/>
            </a:xfrm>
            <a:custGeom>
              <a:avLst/>
              <a:gdLst>
                <a:gd name="T0" fmla="*/ 0 w 3768"/>
                <a:gd name="T1" fmla="*/ 1141 h 1141"/>
                <a:gd name="T2" fmla="*/ 158 w 3768"/>
                <a:gd name="T3" fmla="*/ 259 h 1141"/>
                <a:gd name="T4" fmla="*/ 316 w 3768"/>
                <a:gd name="T5" fmla="*/ 76 h 1141"/>
                <a:gd name="T6" fmla="*/ 474 w 3768"/>
                <a:gd name="T7" fmla="*/ 51 h 1141"/>
                <a:gd name="T8" fmla="*/ 624 w 3768"/>
                <a:gd name="T9" fmla="*/ 64 h 1141"/>
                <a:gd name="T10" fmla="*/ 941 w 3768"/>
                <a:gd name="T11" fmla="*/ 0 h 1141"/>
                <a:gd name="T12" fmla="*/ 1415 w 3768"/>
                <a:gd name="T13" fmla="*/ 39 h 1141"/>
                <a:gd name="T14" fmla="*/ 1890 w 3768"/>
                <a:gd name="T15" fmla="*/ 18 h 1141"/>
                <a:gd name="T16" fmla="*/ 2362 w 3768"/>
                <a:gd name="T17" fmla="*/ 51 h 1141"/>
                <a:gd name="T18" fmla="*/ 2837 w 3768"/>
                <a:gd name="T19" fmla="*/ 76 h 1141"/>
                <a:gd name="T20" fmla="*/ 3312 w 3768"/>
                <a:gd name="T21" fmla="*/ 88 h 1141"/>
                <a:gd name="T22" fmla="*/ 3768 w 3768"/>
                <a:gd name="T23" fmla="*/ 88 h 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68" h="1141">
                  <a:moveTo>
                    <a:pt x="0" y="1141"/>
                  </a:moveTo>
                  <a:lnTo>
                    <a:pt x="158" y="259"/>
                  </a:lnTo>
                  <a:lnTo>
                    <a:pt x="316" y="76"/>
                  </a:lnTo>
                  <a:lnTo>
                    <a:pt x="474" y="51"/>
                  </a:lnTo>
                  <a:lnTo>
                    <a:pt x="624" y="64"/>
                  </a:lnTo>
                  <a:lnTo>
                    <a:pt x="941" y="0"/>
                  </a:lnTo>
                  <a:lnTo>
                    <a:pt x="1415" y="39"/>
                  </a:lnTo>
                  <a:lnTo>
                    <a:pt x="1890" y="18"/>
                  </a:lnTo>
                  <a:lnTo>
                    <a:pt x="2362" y="51"/>
                  </a:lnTo>
                  <a:lnTo>
                    <a:pt x="2837" y="76"/>
                  </a:lnTo>
                  <a:lnTo>
                    <a:pt x="3312" y="88"/>
                  </a:lnTo>
                  <a:lnTo>
                    <a:pt x="3768" y="88"/>
                  </a:lnTo>
                </a:path>
              </a:pathLst>
            </a:custGeom>
            <a:noFill/>
            <a:ln w="2857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42" name="ZoneTexte 441">
              <a:extLst>
                <a:ext uri="{FF2B5EF4-FFF2-40B4-BE49-F238E27FC236}">
                  <a16:creationId xmlns:a16="http://schemas.microsoft.com/office/drawing/2014/main" id="{2B6D3F4D-7485-4154-AF8A-7EE59DAA39E1}"/>
                </a:ext>
              </a:extLst>
            </p:cNvPr>
            <p:cNvSpPr txBox="1"/>
            <p:nvPr/>
          </p:nvSpPr>
          <p:spPr>
            <a:xfrm>
              <a:off x="593142" y="4863952"/>
              <a:ext cx="206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444" name="ZoneTexte 443">
              <a:extLst>
                <a:ext uri="{FF2B5EF4-FFF2-40B4-BE49-F238E27FC236}">
                  <a16:creationId xmlns:a16="http://schemas.microsoft.com/office/drawing/2014/main" id="{2A136BDB-EA50-4636-9C55-48719F41B1FC}"/>
                </a:ext>
              </a:extLst>
            </p:cNvPr>
            <p:cNvSpPr txBox="1"/>
            <p:nvPr/>
          </p:nvSpPr>
          <p:spPr>
            <a:xfrm>
              <a:off x="1213062" y="4863952"/>
              <a:ext cx="206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8</a:t>
              </a:r>
            </a:p>
          </p:txBody>
        </p:sp>
        <p:sp>
          <p:nvSpPr>
            <p:cNvPr id="446" name="ZoneTexte 445">
              <a:extLst>
                <a:ext uri="{FF2B5EF4-FFF2-40B4-BE49-F238E27FC236}">
                  <a16:creationId xmlns:a16="http://schemas.microsoft.com/office/drawing/2014/main" id="{47F300D0-AD24-4575-BCA8-56773FFCA9F5}"/>
                </a:ext>
              </a:extLst>
            </p:cNvPr>
            <p:cNvSpPr txBox="1"/>
            <p:nvPr/>
          </p:nvSpPr>
          <p:spPr>
            <a:xfrm>
              <a:off x="1798854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16</a:t>
              </a:r>
            </a:p>
          </p:txBody>
        </p:sp>
        <p:sp>
          <p:nvSpPr>
            <p:cNvPr id="448" name="ZoneTexte 447">
              <a:extLst>
                <a:ext uri="{FF2B5EF4-FFF2-40B4-BE49-F238E27FC236}">
                  <a16:creationId xmlns:a16="http://schemas.microsoft.com/office/drawing/2014/main" id="{AAADBDBC-4B0D-4E12-944E-8676FDCB42CD}"/>
                </a:ext>
              </a:extLst>
            </p:cNvPr>
            <p:cNvSpPr txBox="1"/>
            <p:nvPr/>
          </p:nvSpPr>
          <p:spPr>
            <a:xfrm>
              <a:off x="2418773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24</a:t>
              </a:r>
            </a:p>
          </p:txBody>
        </p:sp>
        <p:sp>
          <p:nvSpPr>
            <p:cNvPr id="450" name="ZoneTexte 449">
              <a:extLst>
                <a:ext uri="{FF2B5EF4-FFF2-40B4-BE49-F238E27FC236}">
                  <a16:creationId xmlns:a16="http://schemas.microsoft.com/office/drawing/2014/main" id="{615CF4A4-9BA0-4A1C-A517-F0F6FF7E8BC3}"/>
                </a:ext>
              </a:extLst>
            </p:cNvPr>
            <p:cNvSpPr txBox="1"/>
            <p:nvPr/>
          </p:nvSpPr>
          <p:spPr>
            <a:xfrm>
              <a:off x="3038693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32</a:t>
              </a:r>
            </a:p>
          </p:txBody>
        </p:sp>
        <p:sp>
          <p:nvSpPr>
            <p:cNvPr id="452" name="ZoneTexte 451">
              <a:extLst>
                <a:ext uri="{FF2B5EF4-FFF2-40B4-BE49-F238E27FC236}">
                  <a16:creationId xmlns:a16="http://schemas.microsoft.com/office/drawing/2014/main" id="{EEADC0AB-2037-424E-839A-0757D693B233}"/>
                </a:ext>
              </a:extLst>
            </p:cNvPr>
            <p:cNvSpPr txBox="1"/>
            <p:nvPr/>
          </p:nvSpPr>
          <p:spPr>
            <a:xfrm>
              <a:off x="3658610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40</a:t>
              </a:r>
            </a:p>
          </p:txBody>
        </p:sp>
        <p:sp>
          <p:nvSpPr>
            <p:cNvPr id="454" name="ZoneTexte 453">
              <a:extLst>
                <a:ext uri="{FF2B5EF4-FFF2-40B4-BE49-F238E27FC236}">
                  <a16:creationId xmlns:a16="http://schemas.microsoft.com/office/drawing/2014/main" id="{CA46EE77-2D05-485D-8C44-3DAE51068981}"/>
                </a:ext>
              </a:extLst>
            </p:cNvPr>
            <p:cNvSpPr txBox="1"/>
            <p:nvPr/>
          </p:nvSpPr>
          <p:spPr>
            <a:xfrm>
              <a:off x="4278530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48</a:t>
              </a:r>
            </a:p>
          </p:txBody>
        </p:sp>
        <p:sp>
          <p:nvSpPr>
            <p:cNvPr id="456" name="ZoneTexte 455">
              <a:extLst>
                <a:ext uri="{FF2B5EF4-FFF2-40B4-BE49-F238E27FC236}">
                  <a16:creationId xmlns:a16="http://schemas.microsoft.com/office/drawing/2014/main" id="{9477E378-6539-40B1-A4AD-BD0B3DC84168}"/>
                </a:ext>
              </a:extLst>
            </p:cNvPr>
            <p:cNvSpPr txBox="1"/>
            <p:nvPr/>
          </p:nvSpPr>
          <p:spPr>
            <a:xfrm>
              <a:off x="4898450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56</a:t>
              </a:r>
            </a:p>
          </p:txBody>
        </p:sp>
        <p:sp>
          <p:nvSpPr>
            <p:cNvPr id="458" name="ZoneTexte 457">
              <a:extLst>
                <a:ext uri="{FF2B5EF4-FFF2-40B4-BE49-F238E27FC236}">
                  <a16:creationId xmlns:a16="http://schemas.microsoft.com/office/drawing/2014/main" id="{68B29089-83A9-4F20-8393-5C5D630BBD79}"/>
                </a:ext>
              </a:extLst>
            </p:cNvPr>
            <p:cNvSpPr txBox="1"/>
            <p:nvPr/>
          </p:nvSpPr>
          <p:spPr>
            <a:xfrm>
              <a:off x="5518368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64</a:t>
              </a:r>
            </a:p>
          </p:txBody>
        </p:sp>
        <p:sp>
          <p:nvSpPr>
            <p:cNvPr id="460" name="ZoneTexte 459">
              <a:extLst>
                <a:ext uri="{FF2B5EF4-FFF2-40B4-BE49-F238E27FC236}">
                  <a16:creationId xmlns:a16="http://schemas.microsoft.com/office/drawing/2014/main" id="{D9796A97-A3C1-4BF7-AB9C-787FC0B333FB}"/>
                </a:ext>
              </a:extLst>
            </p:cNvPr>
            <p:cNvSpPr txBox="1"/>
            <p:nvPr/>
          </p:nvSpPr>
          <p:spPr>
            <a:xfrm>
              <a:off x="6138287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72</a:t>
              </a:r>
            </a:p>
          </p:txBody>
        </p:sp>
        <p:sp>
          <p:nvSpPr>
            <p:cNvPr id="462" name="ZoneTexte 461">
              <a:extLst>
                <a:ext uri="{FF2B5EF4-FFF2-40B4-BE49-F238E27FC236}">
                  <a16:creationId xmlns:a16="http://schemas.microsoft.com/office/drawing/2014/main" id="{20C679BE-AA05-44ED-8DBC-E68DB1A2A7E7}"/>
                </a:ext>
              </a:extLst>
            </p:cNvPr>
            <p:cNvSpPr txBox="1"/>
            <p:nvPr/>
          </p:nvSpPr>
          <p:spPr>
            <a:xfrm>
              <a:off x="6758205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80</a:t>
              </a:r>
            </a:p>
          </p:txBody>
        </p:sp>
        <p:sp>
          <p:nvSpPr>
            <p:cNvPr id="464" name="ZoneTexte 463">
              <a:extLst>
                <a:ext uri="{FF2B5EF4-FFF2-40B4-BE49-F238E27FC236}">
                  <a16:creationId xmlns:a16="http://schemas.microsoft.com/office/drawing/2014/main" id="{63225BA2-8518-4FA8-AF71-34FD97377620}"/>
                </a:ext>
              </a:extLst>
            </p:cNvPr>
            <p:cNvSpPr txBox="1"/>
            <p:nvPr/>
          </p:nvSpPr>
          <p:spPr>
            <a:xfrm>
              <a:off x="7378125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88</a:t>
              </a:r>
            </a:p>
          </p:txBody>
        </p:sp>
        <p:sp>
          <p:nvSpPr>
            <p:cNvPr id="466" name="ZoneTexte 465">
              <a:extLst>
                <a:ext uri="{FF2B5EF4-FFF2-40B4-BE49-F238E27FC236}">
                  <a16:creationId xmlns:a16="http://schemas.microsoft.com/office/drawing/2014/main" id="{A6596C08-1727-40E6-BAB5-0A638F17E80B}"/>
                </a:ext>
              </a:extLst>
            </p:cNvPr>
            <p:cNvSpPr txBox="1"/>
            <p:nvPr/>
          </p:nvSpPr>
          <p:spPr>
            <a:xfrm>
              <a:off x="7998042" y="4863952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96</a:t>
              </a:r>
            </a:p>
          </p:txBody>
        </p:sp>
        <p:sp>
          <p:nvSpPr>
            <p:cNvPr id="468" name="ZoneTexte 467">
              <a:extLst>
                <a:ext uri="{FF2B5EF4-FFF2-40B4-BE49-F238E27FC236}">
                  <a16:creationId xmlns:a16="http://schemas.microsoft.com/office/drawing/2014/main" id="{10606A38-9FED-4282-95C3-381C1E12A78D}"/>
                </a:ext>
              </a:extLst>
            </p:cNvPr>
            <p:cNvSpPr txBox="1"/>
            <p:nvPr/>
          </p:nvSpPr>
          <p:spPr>
            <a:xfrm>
              <a:off x="431054" y="4676300"/>
              <a:ext cx="206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469" name="ZoneTexte 468">
              <a:extLst>
                <a:ext uri="{FF2B5EF4-FFF2-40B4-BE49-F238E27FC236}">
                  <a16:creationId xmlns:a16="http://schemas.microsoft.com/office/drawing/2014/main" id="{8C77FAA3-FDB7-4F79-BC4E-4CB8A7029D6A}"/>
                </a:ext>
              </a:extLst>
            </p:cNvPr>
            <p:cNvSpPr txBox="1"/>
            <p:nvPr/>
          </p:nvSpPr>
          <p:spPr>
            <a:xfrm>
              <a:off x="362806" y="4195916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470" name="ZoneTexte 469">
              <a:extLst>
                <a:ext uri="{FF2B5EF4-FFF2-40B4-BE49-F238E27FC236}">
                  <a16:creationId xmlns:a16="http://schemas.microsoft.com/office/drawing/2014/main" id="{65863738-3C65-49CB-ABCF-C80B612C6A91}"/>
                </a:ext>
              </a:extLst>
            </p:cNvPr>
            <p:cNvSpPr txBox="1"/>
            <p:nvPr/>
          </p:nvSpPr>
          <p:spPr>
            <a:xfrm>
              <a:off x="362806" y="3715517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471" name="ZoneTexte 470">
              <a:extLst>
                <a:ext uri="{FF2B5EF4-FFF2-40B4-BE49-F238E27FC236}">
                  <a16:creationId xmlns:a16="http://schemas.microsoft.com/office/drawing/2014/main" id="{A5D67CEC-B774-46CC-B6D3-B3623B964AEB}"/>
                </a:ext>
              </a:extLst>
            </p:cNvPr>
            <p:cNvSpPr txBox="1"/>
            <p:nvPr/>
          </p:nvSpPr>
          <p:spPr>
            <a:xfrm>
              <a:off x="362806" y="3235136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472" name="ZoneTexte 471">
              <a:extLst>
                <a:ext uri="{FF2B5EF4-FFF2-40B4-BE49-F238E27FC236}">
                  <a16:creationId xmlns:a16="http://schemas.microsoft.com/office/drawing/2014/main" id="{A5BD6999-E026-4E9A-9F96-6F7F313C84AC}"/>
                </a:ext>
              </a:extLst>
            </p:cNvPr>
            <p:cNvSpPr txBox="1"/>
            <p:nvPr/>
          </p:nvSpPr>
          <p:spPr>
            <a:xfrm>
              <a:off x="362806" y="2754763"/>
              <a:ext cx="2749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473" name="ZoneTexte 472">
              <a:extLst>
                <a:ext uri="{FF2B5EF4-FFF2-40B4-BE49-F238E27FC236}">
                  <a16:creationId xmlns:a16="http://schemas.microsoft.com/office/drawing/2014/main" id="{0D632AB9-F831-4A55-ABDE-5111A82BDD79}"/>
                </a:ext>
              </a:extLst>
            </p:cNvPr>
            <p:cNvSpPr txBox="1"/>
            <p:nvPr/>
          </p:nvSpPr>
          <p:spPr>
            <a:xfrm>
              <a:off x="294551" y="2274379"/>
              <a:ext cx="343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474" name="ZoneTexte 473">
              <a:extLst>
                <a:ext uri="{FF2B5EF4-FFF2-40B4-BE49-F238E27FC236}">
                  <a16:creationId xmlns:a16="http://schemas.microsoft.com/office/drawing/2014/main" id="{24FC9356-6574-4E4D-A4B7-616DA95822F2}"/>
                </a:ext>
              </a:extLst>
            </p:cNvPr>
            <p:cNvSpPr txBox="1"/>
            <p:nvPr/>
          </p:nvSpPr>
          <p:spPr>
            <a:xfrm>
              <a:off x="1039021" y="3194247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70</a:t>
              </a:r>
            </a:p>
          </p:txBody>
        </p:sp>
        <p:sp>
          <p:nvSpPr>
            <p:cNvPr id="475" name="ZoneTexte 474">
              <a:extLst>
                <a:ext uri="{FF2B5EF4-FFF2-40B4-BE49-F238E27FC236}">
                  <a16:creationId xmlns:a16="http://schemas.microsoft.com/office/drawing/2014/main" id="{578ABBE2-A736-4C98-B931-88A45C4A4EEB}"/>
                </a:ext>
              </a:extLst>
            </p:cNvPr>
            <p:cNvSpPr txBox="1"/>
            <p:nvPr/>
          </p:nvSpPr>
          <p:spPr>
            <a:xfrm>
              <a:off x="1232358" y="2925490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85</a:t>
              </a:r>
            </a:p>
          </p:txBody>
        </p:sp>
        <p:sp>
          <p:nvSpPr>
            <p:cNvPr id="476" name="ZoneTexte 475">
              <a:extLst>
                <a:ext uri="{FF2B5EF4-FFF2-40B4-BE49-F238E27FC236}">
                  <a16:creationId xmlns:a16="http://schemas.microsoft.com/office/drawing/2014/main" id="{35CC4DF3-935B-49D3-BCD5-D011C89372E9}"/>
                </a:ext>
              </a:extLst>
            </p:cNvPr>
            <p:cNvSpPr txBox="1"/>
            <p:nvPr/>
          </p:nvSpPr>
          <p:spPr>
            <a:xfrm>
              <a:off x="1472685" y="2767615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89</a:t>
              </a:r>
            </a:p>
          </p:txBody>
        </p:sp>
        <p:sp>
          <p:nvSpPr>
            <p:cNvPr id="477" name="ZoneTexte 476">
              <a:extLst>
                <a:ext uri="{FF2B5EF4-FFF2-40B4-BE49-F238E27FC236}">
                  <a16:creationId xmlns:a16="http://schemas.microsoft.com/office/drawing/2014/main" id="{3E7DE401-9C51-4C21-B058-0A1D81C3AAFF}"/>
                </a:ext>
              </a:extLst>
            </p:cNvPr>
            <p:cNvSpPr txBox="1"/>
            <p:nvPr/>
          </p:nvSpPr>
          <p:spPr>
            <a:xfrm>
              <a:off x="2437567" y="2639041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93</a:t>
              </a:r>
            </a:p>
          </p:txBody>
        </p:sp>
        <p:sp>
          <p:nvSpPr>
            <p:cNvPr id="478" name="ZoneTexte 477">
              <a:extLst>
                <a:ext uri="{FF2B5EF4-FFF2-40B4-BE49-F238E27FC236}">
                  <a16:creationId xmlns:a16="http://schemas.microsoft.com/office/drawing/2014/main" id="{C9902132-9153-4B4F-A5DF-478C6DEB8182}"/>
                </a:ext>
              </a:extLst>
            </p:cNvPr>
            <p:cNvSpPr txBox="1"/>
            <p:nvPr/>
          </p:nvSpPr>
          <p:spPr>
            <a:xfrm>
              <a:off x="3391433" y="2276643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91</a:t>
              </a:r>
            </a:p>
          </p:txBody>
        </p:sp>
        <p:sp>
          <p:nvSpPr>
            <p:cNvPr id="479" name="ZoneTexte 478">
              <a:extLst>
                <a:ext uri="{FF2B5EF4-FFF2-40B4-BE49-F238E27FC236}">
                  <a16:creationId xmlns:a16="http://schemas.microsoft.com/office/drawing/2014/main" id="{C9E6C9EB-49D0-4D56-8DEF-C385C23F1D7D}"/>
                </a:ext>
              </a:extLst>
            </p:cNvPr>
            <p:cNvSpPr txBox="1"/>
            <p:nvPr/>
          </p:nvSpPr>
          <p:spPr>
            <a:xfrm>
              <a:off x="1832605" y="2309545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90</a:t>
              </a:r>
            </a:p>
          </p:txBody>
        </p:sp>
        <p:sp>
          <p:nvSpPr>
            <p:cNvPr id="480" name="ZoneTexte 479">
              <a:extLst>
                <a:ext uri="{FF2B5EF4-FFF2-40B4-BE49-F238E27FC236}">
                  <a16:creationId xmlns:a16="http://schemas.microsoft.com/office/drawing/2014/main" id="{0726B96F-DCB3-48EE-B759-2BE98F644CBF}"/>
                </a:ext>
              </a:extLst>
            </p:cNvPr>
            <p:cNvSpPr txBox="1"/>
            <p:nvPr/>
          </p:nvSpPr>
          <p:spPr>
            <a:xfrm>
              <a:off x="4223541" y="2209859"/>
              <a:ext cx="4135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93.3</a:t>
              </a:r>
            </a:p>
          </p:txBody>
        </p:sp>
        <p:sp>
          <p:nvSpPr>
            <p:cNvPr id="481" name="ZoneTexte 480">
              <a:extLst>
                <a:ext uri="{FF2B5EF4-FFF2-40B4-BE49-F238E27FC236}">
                  <a16:creationId xmlns:a16="http://schemas.microsoft.com/office/drawing/2014/main" id="{E9285074-9009-47A6-9A98-1DBBCE7A70AB}"/>
                </a:ext>
              </a:extLst>
            </p:cNvPr>
            <p:cNvSpPr txBox="1"/>
            <p:nvPr/>
          </p:nvSpPr>
          <p:spPr>
            <a:xfrm>
              <a:off x="5247788" y="2298131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91</a:t>
              </a:r>
            </a:p>
          </p:txBody>
        </p:sp>
        <p:sp>
          <p:nvSpPr>
            <p:cNvPr id="482" name="ZoneTexte 481">
              <a:extLst>
                <a:ext uri="{FF2B5EF4-FFF2-40B4-BE49-F238E27FC236}">
                  <a16:creationId xmlns:a16="http://schemas.microsoft.com/office/drawing/2014/main" id="{F04A23D9-F138-482D-A371-A15828AC61D8}"/>
                </a:ext>
              </a:extLst>
            </p:cNvPr>
            <p:cNvSpPr txBox="1"/>
            <p:nvPr/>
          </p:nvSpPr>
          <p:spPr>
            <a:xfrm>
              <a:off x="6189354" y="2341693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89</a:t>
              </a:r>
            </a:p>
          </p:txBody>
        </p:sp>
        <p:sp>
          <p:nvSpPr>
            <p:cNvPr id="483" name="ZoneTexte 482">
              <a:extLst>
                <a:ext uri="{FF2B5EF4-FFF2-40B4-BE49-F238E27FC236}">
                  <a16:creationId xmlns:a16="http://schemas.microsoft.com/office/drawing/2014/main" id="{D8F057AF-6272-42FF-ADFA-3BD32A74FAAC}"/>
                </a:ext>
              </a:extLst>
            </p:cNvPr>
            <p:cNvSpPr txBox="1"/>
            <p:nvPr/>
          </p:nvSpPr>
          <p:spPr>
            <a:xfrm>
              <a:off x="7120101" y="2339741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88</a:t>
              </a:r>
            </a:p>
          </p:txBody>
        </p:sp>
        <p:sp>
          <p:nvSpPr>
            <p:cNvPr id="484" name="ZoneTexte 483">
              <a:extLst>
                <a:ext uri="{FF2B5EF4-FFF2-40B4-BE49-F238E27FC236}">
                  <a16:creationId xmlns:a16="http://schemas.microsoft.com/office/drawing/2014/main" id="{06C56128-9021-4B76-88EF-29458D56EC0D}"/>
                </a:ext>
              </a:extLst>
            </p:cNvPr>
            <p:cNvSpPr txBox="1"/>
            <p:nvPr/>
          </p:nvSpPr>
          <p:spPr>
            <a:xfrm>
              <a:off x="7948721" y="2329385"/>
              <a:ext cx="4121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FF6600"/>
                  </a:solidFill>
                  <a:latin typeface="+mj-lt"/>
                </a:rPr>
                <a:t>89,5</a:t>
              </a:r>
            </a:p>
          </p:txBody>
        </p:sp>
        <p:sp>
          <p:nvSpPr>
            <p:cNvPr id="485" name="ZoneTexte 484">
              <a:extLst>
                <a:ext uri="{FF2B5EF4-FFF2-40B4-BE49-F238E27FC236}">
                  <a16:creationId xmlns:a16="http://schemas.microsoft.com/office/drawing/2014/main" id="{31919F0C-1E1E-4166-B1F5-EB1598A517E3}"/>
                </a:ext>
              </a:extLst>
            </p:cNvPr>
            <p:cNvSpPr txBox="1"/>
            <p:nvPr/>
          </p:nvSpPr>
          <p:spPr>
            <a:xfrm>
              <a:off x="714426" y="2744718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72</a:t>
              </a:r>
            </a:p>
          </p:txBody>
        </p:sp>
        <p:sp>
          <p:nvSpPr>
            <p:cNvPr id="486" name="ZoneTexte 485">
              <a:extLst>
                <a:ext uri="{FF2B5EF4-FFF2-40B4-BE49-F238E27FC236}">
                  <a16:creationId xmlns:a16="http://schemas.microsoft.com/office/drawing/2014/main" id="{D70CABD4-C6C7-4506-BD65-7BBF4B832025}"/>
                </a:ext>
              </a:extLst>
            </p:cNvPr>
            <p:cNvSpPr txBox="1"/>
            <p:nvPr/>
          </p:nvSpPr>
          <p:spPr>
            <a:xfrm>
              <a:off x="1060515" y="2401725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87</a:t>
              </a:r>
            </a:p>
          </p:txBody>
        </p:sp>
        <p:sp>
          <p:nvSpPr>
            <p:cNvPr id="487" name="ZoneTexte 486">
              <a:extLst>
                <a:ext uri="{FF2B5EF4-FFF2-40B4-BE49-F238E27FC236}">
                  <a16:creationId xmlns:a16="http://schemas.microsoft.com/office/drawing/2014/main" id="{86C2A49D-C855-486B-86D8-3C0B4428B304}"/>
                </a:ext>
              </a:extLst>
            </p:cNvPr>
            <p:cNvSpPr txBox="1"/>
            <p:nvPr/>
          </p:nvSpPr>
          <p:spPr>
            <a:xfrm>
              <a:off x="1439524" y="2304025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89</a:t>
              </a:r>
            </a:p>
          </p:txBody>
        </p:sp>
        <p:sp>
          <p:nvSpPr>
            <p:cNvPr id="488" name="ZoneTexte 487">
              <a:extLst>
                <a:ext uri="{FF2B5EF4-FFF2-40B4-BE49-F238E27FC236}">
                  <a16:creationId xmlns:a16="http://schemas.microsoft.com/office/drawing/2014/main" id="{AA32CF9C-6CD1-443B-BAAA-80322A8FF2FA}"/>
                </a:ext>
              </a:extLst>
            </p:cNvPr>
            <p:cNvSpPr txBox="1"/>
            <p:nvPr/>
          </p:nvSpPr>
          <p:spPr>
            <a:xfrm>
              <a:off x="1818343" y="2774164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88</a:t>
              </a:r>
            </a:p>
          </p:txBody>
        </p:sp>
        <p:sp>
          <p:nvSpPr>
            <p:cNvPr id="489" name="ZoneTexte 488">
              <a:extLst>
                <a:ext uri="{FF2B5EF4-FFF2-40B4-BE49-F238E27FC236}">
                  <a16:creationId xmlns:a16="http://schemas.microsoft.com/office/drawing/2014/main" id="{CAFC96A6-595C-4857-82FC-3CDA74B5A410}"/>
                </a:ext>
              </a:extLst>
            </p:cNvPr>
            <p:cNvSpPr txBox="1"/>
            <p:nvPr/>
          </p:nvSpPr>
          <p:spPr>
            <a:xfrm>
              <a:off x="2371534" y="2238959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93</a:t>
              </a:r>
            </a:p>
          </p:txBody>
        </p:sp>
        <p:sp>
          <p:nvSpPr>
            <p:cNvPr id="490" name="ZoneTexte 489">
              <a:extLst>
                <a:ext uri="{FF2B5EF4-FFF2-40B4-BE49-F238E27FC236}">
                  <a16:creationId xmlns:a16="http://schemas.microsoft.com/office/drawing/2014/main" id="{975DC0A2-7723-4E31-AC73-96D7D67BB630}"/>
                </a:ext>
              </a:extLst>
            </p:cNvPr>
            <p:cNvSpPr txBox="1"/>
            <p:nvPr/>
          </p:nvSpPr>
          <p:spPr>
            <a:xfrm>
              <a:off x="3281983" y="2743617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90</a:t>
              </a:r>
            </a:p>
          </p:txBody>
        </p:sp>
        <p:sp>
          <p:nvSpPr>
            <p:cNvPr id="491" name="ZoneTexte 490">
              <a:extLst>
                <a:ext uri="{FF2B5EF4-FFF2-40B4-BE49-F238E27FC236}">
                  <a16:creationId xmlns:a16="http://schemas.microsoft.com/office/drawing/2014/main" id="{64855917-937A-4E9E-94DD-0EE01914613C}"/>
                </a:ext>
              </a:extLst>
            </p:cNvPr>
            <p:cNvSpPr txBox="1"/>
            <p:nvPr/>
          </p:nvSpPr>
          <p:spPr>
            <a:xfrm>
              <a:off x="4106839" y="2678788"/>
              <a:ext cx="4135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91.5</a:t>
              </a:r>
            </a:p>
          </p:txBody>
        </p:sp>
        <p:sp>
          <p:nvSpPr>
            <p:cNvPr id="492" name="ZoneTexte 491">
              <a:extLst>
                <a:ext uri="{FF2B5EF4-FFF2-40B4-BE49-F238E27FC236}">
                  <a16:creationId xmlns:a16="http://schemas.microsoft.com/office/drawing/2014/main" id="{0C733730-C8B9-4F6D-A68A-FD5A5DFB7965}"/>
                </a:ext>
              </a:extLst>
            </p:cNvPr>
            <p:cNvSpPr txBox="1"/>
            <p:nvPr/>
          </p:nvSpPr>
          <p:spPr>
            <a:xfrm>
              <a:off x="5151155" y="2722450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89</a:t>
              </a:r>
            </a:p>
          </p:txBody>
        </p:sp>
        <p:sp>
          <p:nvSpPr>
            <p:cNvPr id="493" name="ZoneTexte 492">
              <a:extLst>
                <a:ext uri="{FF2B5EF4-FFF2-40B4-BE49-F238E27FC236}">
                  <a16:creationId xmlns:a16="http://schemas.microsoft.com/office/drawing/2014/main" id="{8DE6CEDD-63EE-49D6-A23A-CB8A52727E54}"/>
                </a:ext>
              </a:extLst>
            </p:cNvPr>
            <p:cNvSpPr txBox="1"/>
            <p:nvPr/>
          </p:nvSpPr>
          <p:spPr>
            <a:xfrm>
              <a:off x="6105723" y="2806480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87</a:t>
              </a:r>
            </a:p>
          </p:txBody>
        </p:sp>
        <p:sp>
          <p:nvSpPr>
            <p:cNvPr id="494" name="ZoneTexte 493">
              <a:extLst>
                <a:ext uri="{FF2B5EF4-FFF2-40B4-BE49-F238E27FC236}">
                  <a16:creationId xmlns:a16="http://schemas.microsoft.com/office/drawing/2014/main" id="{0750451A-EDC2-4988-91A5-51AB36AA3903}"/>
                </a:ext>
              </a:extLst>
            </p:cNvPr>
            <p:cNvSpPr txBox="1"/>
            <p:nvPr/>
          </p:nvSpPr>
          <p:spPr>
            <a:xfrm>
              <a:off x="7038441" y="2784443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86</a:t>
              </a:r>
            </a:p>
          </p:txBody>
        </p:sp>
        <p:sp>
          <p:nvSpPr>
            <p:cNvPr id="495" name="ZoneTexte 494">
              <a:extLst>
                <a:ext uri="{FF2B5EF4-FFF2-40B4-BE49-F238E27FC236}">
                  <a16:creationId xmlns:a16="http://schemas.microsoft.com/office/drawing/2014/main" id="{5CC99450-0B6E-4EB5-870C-FD73ABE16B78}"/>
                </a:ext>
              </a:extLst>
            </p:cNvPr>
            <p:cNvSpPr txBox="1"/>
            <p:nvPr/>
          </p:nvSpPr>
          <p:spPr>
            <a:xfrm>
              <a:off x="7949877" y="2794888"/>
              <a:ext cx="2944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86</a:t>
              </a: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700667" y="4718705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10" name="Freeform 22">
              <a:extLst>
                <a:ext uri="{FF2B5EF4-FFF2-40B4-BE49-F238E27FC236}">
                  <a16:creationId xmlns:a16="http://schemas.microsoft.com/office/drawing/2014/main" id="{E20923F6-29F8-400B-9941-8047487D5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969" y="3064983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1" name="Freeform 22">
              <a:extLst>
                <a:ext uri="{FF2B5EF4-FFF2-40B4-BE49-F238E27FC236}">
                  <a16:creationId xmlns:a16="http://schemas.microsoft.com/office/drawing/2014/main" id="{4AEFA339-796B-442D-A8BA-0E8ED5D1C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883" y="2718738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2" name="Freeform 22">
              <a:extLst>
                <a:ext uri="{FF2B5EF4-FFF2-40B4-BE49-F238E27FC236}">
                  <a16:creationId xmlns:a16="http://schemas.microsoft.com/office/drawing/2014/main" id="{A394792A-59B1-426A-BACC-FD0E9E817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367" y="2611802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3" name="Freeform 22">
              <a:extLst>
                <a:ext uri="{FF2B5EF4-FFF2-40B4-BE49-F238E27FC236}">
                  <a16:creationId xmlns:a16="http://schemas.microsoft.com/office/drawing/2014/main" id="{B136EA5C-915A-490C-96C7-528C92947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4095" y="2557859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4" name="Freeform 22">
              <a:extLst>
                <a:ext uri="{FF2B5EF4-FFF2-40B4-BE49-F238E27FC236}">
                  <a16:creationId xmlns:a16="http://schemas.microsoft.com/office/drawing/2014/main" id="{F7A8C048-16CE-42F7-8F7C-6A2D5DD3C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2517" y="2505607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5" name="Freeform 22">
              <a:extLst>
                <a:ext uri="{FF2B5EF4-FFF2-40B4-BE49-F238E27FC236}">
                  <a16:creationId xmlns:a16="http://schemas.microsoft.com/office/drawing/2014/main" id="{B662FE94-AB7E-4055-BE61-DC4D80860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767" y="2526951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6" name="Freeform 22">
              <a:extLst>
                <a:ext uri="{FF2B5EF4-FFF2-40B4-BE49-F238E27FC236}">
                  <a16:creationId xmlns:a16="http://schemas.microsoft.com/office/drawing/2014/main" id="{F9E751D5-4E54-4DE5-B417-ED79F51F2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773" y="2473883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7" name="Freeform 22">
              <a:extLst>
                <a:ext uri="{FF2B5EF4-FFF2-40B4-BE49-F238E27FC236}">
                  <a16:creationId xmlns:a16="http://schemas.microsoft.com/office/drawing/2014/main" id="{6E7459D2-5827-4797-9CAD-BDB759BA0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229" y="2523081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8" name="Freeform 22">
              <a:extLst>
                <a:ext uri="{FF2B5EF4-FFF2-40B4-BE49-F238E27FC236}">
                  <a16:creationId xmlns:a16="http://schemas.microsoft.com/office/drawing/2014/main" id="{E7DA5DC6-A8F0-4D46-B78A-01DA7FCEB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2914" y="2585981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19" name="Freeform 22">
              <a:extLst>
                <a:ext uri="{FF2B5EF4-FFF2-40B4-BE49-F238E27FC236}">
                  <a16:creationId xmlns:a16="http://schemas.microsoft.com/office/drawing/2014/main" id="{DC2EAB89-2533-41CC-9B38-C39D453BA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8161" y="2607886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0" name="Freeform 22">
              <a:extLst>
                <a:ext uri="{FF2B5EF4-FFF2-40B4-BE49-F238E27FC236}">
                  <a16:creationId xmlns:a16="http://schemas.microsoft.com/office/drawing/2014/main" id="{13B3E81E-7AEC-4B56-9D9D-56D32E32E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5165" y="2592092"/>
              <a:ext cx="83182" cy="110852"/>
            </a:xfrm>
            <a:custGeom>
              <a:avLst/>
              <a:gdLst>
                <a:gd name="T0" fmla="*/ 0 w 85"/>
                <a:gd name="T1" fmla="*/ 0 h 85"/>
                <a:gd name="T2" fmla="*/ 85 w 85"/>
                <a:gd name="T3" fmla="*/ 0 h 85"/>
                <a:gd name="T4" fmla="*/ 85 w 85"/>
                <a:gd name="T5" fmla="*/ 85 h 85"/>
                <a:gd name="T6" fmla="*/ 0 w 85"/>
                <a:gd name="T7" fmla="*/ 85 h 85"/>
                <a:gd name="T8" fmla="*/ 0 w 85"/>
                <a:gd name="T9" fmla="*/ 0 h 85"/>
                <a:gd name="T10" fmla="*/ 0 w 8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85">
                  <a:moveTo>
                    <a:pt x="0" y="0"/>
                  </a:moveTo>
                  <a:lnTo>
                    <a:pt x="85" y="0"/>
                  </a:lnTo>
                  <a:lnTo>
                    <a:pt x="85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solidFill>
                <a:srgbClr val="FF66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1" name="Freeform 40">
              <a:extLst>
                <a:ext uri="{FF2B5EF4-FFF2-40B4-BE49-F238E27FC236}">
                  <a16:creationId xmlns:a16="http://schemas.microsoft.com/office/drawing/2014/main" id="{3FBE2FEA-03A4-484D-8B5D-D971F6307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977" y="3010861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2" name="Freeform 40">
              <a:extLst>
                <a:ext uri="{FF2B5EF4-FFF2-40B4-BE49-F238E27FC236}">
                  <a16:creationId xmlns:a16="http://schemas.microsoft.com/office/drawing/2014/main" id="{EFD17E51-099D-4EC3-97E7-69D4A8B49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881" y="2639041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3" name="Freeform 40">
              <a:extLst>
                <a:ext uri="{FF2B5EF4-FFF2-40B4-BE49-F238E27FC236}">
                  <a16:creationId xmlns:a16="http://schemas.microsoft.com/office/drawing/2014/main" id="{AA700E2B-9AF5-40CD-9F9A-33BAF46FC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619" y="2592092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4" name="Freeform 40">
              <a:extLst>
                <a:ext uri="{FF2B5EF4-FFF2-40B4-BE49-F238E27FC236}">
                  <a16:creationId xmlns:a16="http://schemas.microsoft.com/office/drawing/2014/main" id="{4B52C45D-4B7E-4B5D-BBDC-462EB651A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7660" y="2634221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5" name="Freeform 40">
              <a:extLst>
                <a:ext uri="{FF2B5EF4-FFF2-40B4-BE49-F238E27FC236}">
                  <a16:creationId xmlns:a16="http://schemas.microsoft.com/office/drawing/2014/main" id="{3245FB6F-F9C8-4898-87D6-B87B3D30F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9469" y="2502942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6" name="Freeform 40">
              <a:extLst>
                <a:ext uri="{FF2B5EF4-FFF2-40B4-BE49-F238E27FC236}">
                  <a16:creationId xmlns:a16="http://schemas.microsoft.com/office/drawing/2014/main" id="{055568AE-C7A6-4D53-B0D6-460F12115D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4154" y="2572083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7" name="Freeform 40">
              <a:extLst>
                <a:ext uri="{FF2B5EF4-FFF2-40B4-BE49-F238E27FC236}">
                  <a16:creationId xmlns:a16="http://schemas.microsoft.com/office/drawing/2014/main" id="{CBA5DC4D-462E-4A36-BD07-5F3BD6C25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773" y="2572083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8" name="Freeform 40">
              <a:extLst>
                <a:ext uri="{FF2B5EF4-FFF2-40B4-BE49-F238E27FC236}">
                  <a16:creationId xmlns:a16="http://schemas.microsoft.com/office/drawing/2014/main" id="{2F789952-0E2F-4A2F-91AD-520AA5FC9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229" y="2593396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29" name="Freeform 40">
              <a:extLst>
                <a:ext uri="{FF2B5EF4-FFF2-40B4-BE49-F238E27FC236}">
                  <a16:creationId xmlns:a16="http://schemas.microsoft.com/office/drawing/2014/main" id="{5235EE34-0F72-4020-93E5-0880E8326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2914" y="2668328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30" name="Freeform 40">
              <a:extLst>
                <a:ext uri="{FF2B5EF4-FFF2-40B4-BE49-F238E27FC236}">
                  <a16:creationId xmlns:a16="http://schemas.microsoft.com/office/drawing/2014/main" id="{A982247D-E9A5-483D-A9B1-3715CEC55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8161" y="2693162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31" name="Freeform 40">
              <a:extLst>
                <a:ext uri="{FF2B5EF4-FFF2-40B4-BE49-F238E27FC236}">
                  <a16:creationId xmlns:a16="http://schemas.microsoft.com/office/drawing/2014/main" id="{854420E2-EF00-423F-995F-512F130C4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3337" y="2680326"/>
              <a:ext cx="81225" cy="108243"/>
            </a:xfrm>
            <a:custGeom>
              <a:avLst/>
              <a:gdLst>
                <a:gd name="T0" fmla="*/ 40 w 83"/>
                <a:gd name="T1" fmla="*/ 0 h 83"/>
                <a:gd name="T2" fmla="*/ 83 w 83"/>
                <a:gd name="T3" fmla="*/ 41 h 83"/>
                <a:gd name="T4" fmla="*/ 40 w 83"/>
                <a:gd name="T5" fmla="*/ 83 h 83"/>
                <a:gd name="T6" fmla="*/ 0 w 83"/>
                <a:gd name="T7" fmla="*/ 41 h 83"/>
                <a:gd name="T8" fmla="*/ 40 w 83"/>
                <a:gd name="T9" fmla="*/ 0 h 83"/>
                <a:gd name="T10" fmla="*/ 40 w 83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83">
                  <a:moveTo>
                    <a:pt x="40" y="0"/>
                  </a:moveTo>
                  <a:lnTo>
                    <a:pt x="83" y="41"/>
                  </a:lnTo>
                  <a:lnTo>
                    <a:pt x="40" y="83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66"/>
            </a:solidFill>
            <a:ln w="11113" cap="flat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</p:grpSp>
      <p:sp>
        <p:nvSpPr>
          <p:cNvPr id="103" name="ZoneTexte 102">
            <a:extLst>
              <a:ext uri="{FF2B5EF4-FFF2-40B4-BE49-F238E27FC236}">
                <a16:creationId xmlns:a16="http://schemas.microsoft.com/office/drawing/2014/main" id="{73853E64-5F24-4EA3-8CCA-750849550566}"/>
              </a:ext>
            </a:extLst>
          </p:cNvPr>
          <p:cNvSpPr txBox="1"/>
          <p:nvPr/>
        </p:nvSpPr>
        <p:spPr>
          <a:xfrm>
            <a:off x="5088450" y="3519568"/>
            <a:ext cx="17399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err="1"/>
              <a:t>Adjusted</a:t>
            </a:r>
            <a:r>
              <a:rPr lang="fr-FR" sz="1400" dirty="0"/>
              <a:t> </a:t>
            </a:r>
            <a:r>
              <a:rPr lang="fr-FR" sz="1400" dirty="0" err="1"/>
              <a:t>difference</a:t>
            </a:r>
            <a:r>
              <a:rPr lang="fr-FR" sz="1400" dirty="0"/>
              <a:t> : </a:t>
            </a:r>
          </a:p>
          <a:p>
            <a:pPr algn="ctr"/>
            <a:r>
              <a:rPr lang="fr-FR" sz="1400" dirty="0"/>
              <a:t>- 0.7%</a:t>
            </a:r>
          </a:p>
          <a:p>
            <a:pPr algn="ctr"/>
            <a:r>
              <a:rPr lang="fr-FR" sz="1400" dirty="0"/>
              <a:t>(95% CI: - 4.3 to 2.9)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8D96D9A-0743-4A06-A476-556A2DD6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3B566D9A-BBEF-4AEA-A8E9-79961B5FD1ED}"/>
              </a:ext>
            </a:extLst>
          </p:cNvPr>
          <p:cNvSpPr txBox="1"/>
          <p:nvPr/>
        </p:nvSpPr>
        <p:spPr>
          <a:xfrm>
            <a:off x="3306293" y="1558848"/>
            <a:ext cx="5579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HIV RNA &lt; 50 c/mL by visit, ITT-E snapshot</a:t>
            </a:r>
          </a:p>
        </p:txBody>
      </p:sp>
      <p:sp>
        <p:nvSpPr>
          <p:cNvPr id="106" name="Text Box 11">
            <a:extLst>
              <a:ext uri="{FF2B5EF4-FFF2-40B4-BE49-F238E27FC236}">
                <a16:creationId xmlns:a16="http://schemas.microsoft.com/office/drawing/2014/main" id="{8A060B53-8B06-41B6-83D5-61E6DCDDE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27" y="6522020"/>
            <a:ext cx="534037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393(10167):143-155; Cahn P, JAIDS 2020; 83:310-8</a:t>
            </a:r>
          </a:p>
        </p:txBody>
      </p:sp>
    </p:spTree>
    <p:extLst>
      <p:ext uri="{BB962C8B-B14F-4D97-AF65-F5344CB8AC3E}">
        <p14:creationId xmlns:p14="http://schemas.microsoft.com/office/powerpoint/2010/main" val="866750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CE271407-A84C-6B4F-9F20-1D7F58D09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4138" y="1701647"/>
            <a:ext cx="3133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HIV RNA &lt; 50 c/mL at W48, 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GEMINI 1 &amp; 2 pooled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B0041218-E166-C24E-9C87-B7BBB9B3160F}"/>
              </a:ext>
            </a:extLst>
          </p:cNvPr>
          <p:cNvSpPr txBox="1">
            <a:spLocks/>
          </p:cNvSpPr>
          <p:nvPr/>
        </p:nvSpPr>
        <p:spPr bwMode="auto">
          <a:xfrm>
            <a:off x="1188976" y="6225110"/>
            <a:ext cx="5927562" cy="50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>
              <a:buClr>
                <a:schemeClr val="tx2"/>
              </a:buClr>
            </a:pPr>
            <a:r>
              <a:rPr lang="en-US" b="1" dirty="0">
                <a:solidFill>
                  <a:srgbClr val="0070C0"/>
                </a:solidFill>
                <a:cs typeface="Calibri"/>
              </a:rPr>
              <a:t>Conclusion: 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non inferiority of DTG + 3TC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6802402" y="5734997"/>
            <a:ext cx="5370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* Adjusted on HIV RNA, CD4, study (GEMINI 1 or 2)</a:t>
            </a:r>
          </a:p>
          <a:p>
            <a:r>
              <a:rPr lang="en-US" sz="1200" dirty="0"/>
              <a:t>** Adjusted on HIV RNA and CD4</a:t>
            </a:r>
            <a:br>
              <a:rPr lang="en-US" sz="1200" dirty="0"/>
            </a:br>
            <a:r>
              <a:rPr lang="en-US" sz="1200" dirty="0"/>
              <a:t>** ITT-E population except patients with protocol violation</a:t>
            </a:r>
          </a:p>
        </p:txBody>
      </p:sp>
      <p:sp>
        <p:nvSpPr>
          <p:cNvPr id="12" name="Line 140"/>
          <p:cNvSpPr>
            <a:spLocks noChangeShapeType="1"/>
          </p:cNvSpPr>
          <p:nvPr/>
        </p:nvSpPr>
        <p:spPr bwMode="auto">
          <a:xfrm flipV="1">
            <a:off x="9594574" y="2248392"/>
            <a:ext cx="0" cy="3079559"/>
          </a:xfrm>
          <a:prstGeom prst="line">
            <a:avLst/>
          </a:prstGeom>
          <a:noFill/>
          <a:ln w="15875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37" name="Line 141"/>
          <p:cNvSpPr>
            <a:spLocks noChangeShapeType="1"/>
          </p:cNvSpPr>
          <p:nvPr/>
        </p:nvSpPr>
        <p:spPr bwMode="auto">
          <a:xfrm>
            <a:off x="7626263" y="5327953"/>
            <a:ext cx="3938363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1" name="Line 142"/>
          <p:cNvSpPr>
            <a:spLocks noChangeShapeType="1"/>
          </p:cNvSpPr>
          <p:nvPr/>
        </p:nvSpPr>
        <p:spPr bwMode="auto">
          <a:xfrm>
            <a:off x="7626263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4" name="Line 143"/>
          <p:cNvSpPr>
            <a:spLocks noChangeShapeType="1"/>
          </p:cNvSpPr>
          <p:nvPr/>
        </p:nvSpPr>
        <p:spPr bwMode="auto">
          <a:xfrm>
            <a:off x="8022017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56" name="Line 144"/>
          <p:cNvSpPr>
            <a:spLocks noChangeShapeType="1"/>
          </p:cNvSpPr>
          <p:nvPr/>
        </p:nvSpPr>
        <p:spPr bwMode="auto">
          <a:xfrm>
            <a:off x="8414284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57" name="Line 145"/>
          <p:cNvSpPr>
            <a:spLocks noChangeShapeType="1"/>
          </p:cNvSpPr>
          <p:nvPr/>
        </p:nvSpPr>
        <p:spPr bwMode="auto">
          <a:xfrm>
            <a:off x="8806552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58" name="Line 146"/>
          <p:cNvSpPr>
            <a:spLocks noChangeShapeType="1"/>
          </p:cNvSpPr>
          <p:nvPr/>
        </p:nvSpPr>
        <p:spPr bwMode="auto">
          <a:xfrm>
            <a:off x="9204049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59" name="Line 147"/>
          <p:cNvSpPr>
            <a:spLocks noChangeShapeType="1"/>
          </p:cNvSpPr>
          <p:nvPr/>
        </p:nvSpPr>
        <p:spPr bwMode="auto">
          <a:xfrm>
            <a:off x="9594574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60" name="Line 148"/>
          <p:cNvSpPr>
            <a:spLocks noChangeShapeType="1"/>
          </p:cNvSpPr>
          <p:nvPr/>
        </p:nvSpPr>
        <p:spPr bwMode="auto">
          <a:xfrm>
            <a:off x="9992071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61" name="Line 149"/>
          <p:cNvSpPr>
            <a:spLocks noChangeShapeType="1"/>
          </p:cNvSpPr>
          <p:nvPr/>
        </p:nvSpPr>
        <p:spPr bwMode="auto">
          <a:xfrm>
            <a:off x="10384338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62" name="Line 150"/>
          <p:cNvSpPr>
            <a:spLocks noChangeShapeType="1"/>
          </p:cNvSpPr>
          <p:nvPr/>
        </p:nvSpPr>
        <p:spPr bwMode="auto">
          <a:xfrm>
            <a:off x="10776606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63" name="Line 151"/>
          <p:cNvSpPr>
            <a:spLocks noChangeShapeType="1"/>
          </p:cNvSpPr>
          <p:nvPr/>
        </p:nvSpPr>
        <p:spPr bwMode="auto">
          <a:xfrm>
            <a:off x="11174103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64" name="Line 152"/>
          <p:cNvSpPr>
            <a:spLocks noChangeShapeType="1"/>
          </p:cNvSpPr>
          <p:nvPr/>
        </p:nvSpPr>
        <p:spPr bwMode="auto">
          <a:xfrm>
            <a:off x="11564627" y="5321058"/>
            <a:ext cx="0" cy="53967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0" name="Line 158"/>
          <p:cNvSpPr>
            <a:spLocks noChangeShapeType="1"/>
          </p:cNvSpPr>
          <p:nvPr/>
        </p:nvSpPr>
        <p:spPr bwMode="auto">
          <a:xfrm>
            <a:off x="8846652" y="5016914"/>
            <a:ext cx="1004205" cy="0"/>
          </a:xfrm>
          <a:prstGeom prst="line">
            <a:avLst/>
          </a:prstGeom>
          <a:noFill/>
          <a:ln w="15875">
            <a:solidFill>
              <a:srgbClr val="01010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71" name="Line 159"/>
          <p:cNvSpPr>
            <a:spLocks noChangeShapeType="1"/>
          </p:cNvSpPr>
          <p:nvPr/>
        </p:nvSpPr>
        <p:spPr bwMode="auto">
          <a:xfrm>
            <a:off x="8846651" y="4984408"/>
            <a:ext cx="0" cy="59964"/>
          </a:xfrm>
          <a:prstGeom prst="line">
            <a:avLst/>
          </a:prstGeom>
          <a:noFill/>
          <a:ln w="15875">
            <a:solidFill>
              <a:srgbClr val="01010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72" name="Line 160"/>
          <p:cNvSpPr>
            <a:spLocks noChangeShapeType="1"/>
          </p:cNvSpPr>
          <p:nvPr/>
        </p:nvSpPr>
        <p:spPr bwMode="auto">
          <a:xfrm>
            <a:off x="9850854" y="4984408"/>
            <a:ext cx="0" cy="59964"/>
          </a:xfrm>
          <a:prstGeom prst="line">
            <a:avLst/>
          </a:prstGeom>
          <a:noFill/>
          <a:ln w="15875">
            <a:solidFill>
              <a:srgbClr val="01010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74" name="Rectangle 162"/>
          <p:cNvSpPr>
            <a:spLocks noChangeArrowheads="1"/>
          </p:cNvSpPr>
          <p:nvPr/>
        </p:nvSpPr>
        <p:spPr bwMode="auto">
          <a:xfrm>
            <a:off x="9277273" y="4952861"/>
            <a:ext cx="132499" cy="112433"/>
          </a:xfrm>
          <a:prstGeom prst="rect">
            <a:avLst/>
          </a:prstGeom>
          <a:solidFill>
            <a:srgbClr val="01010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898F97C9-8801-48CB-8F0D-AE4FAEF3C687}"/>
              </a:ext>
            </a:extLst>
          </p:cNvPr>
          <p:cNvSpPr txBox="1"/>
          <p:nvPr/>
        </p:nvSpPr>
        <p:spPr>
          <a:xfrm>
            <a:off x="9089683" y="4739392"/>
            <a:ext cx="49864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b="1" dirty="0"/>
              <a:t>-1.3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1CD47621-3D60-4B07-88B1-47338024FA02}"/>
              </a:ext>
            </a:extLst>
          </p:cNvPr>
          <p:cNvSpPr txBox="1"/>
          <p:nvPr/>
        </p:nvSpPr>
        <p:spPr>
          <a:xfrm>
            <a:off x="8507429" y="5039655"/>
            <a:ext cx="63664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dirty="0">
                <a:cs typeface="Arial" panose="020B0604020202020204" pitchFamily="34" charset="0"/>
              </a:rPr>
              <a:t>-</a:t>
            </a:r>
            <a:r>
              <a:rPr lang="en-US" sz="1400" dirty="0"/>
              <a:t>3.9</a:t>
            </a:r>
          </a:p>
        </p:txBody>
      </p:sp>
      <p:sp>
        <p:nvSpPr>
          <p:cNvPr id="47" name="TextBox 28">
            <a:extLst>
              <a:ext uri="{FF2B5EF4-FFF2-40B4-BE49-F238E27FC236}">
                <a16:creationId xmlns:a16="http://schemas.microsoft.com/office/drawing/2014/main" id="{A9E8EDF0-E50E-4695-8C01-0D89C4E93038}"/>
              </a:ext>
            </a:extLst>
          </p:cNvPr>
          <p:cNvSpPr txBox="1"/>
          <p:nvPr/>
        </p:nvSpPr>
        <p:spPr>
          <a:xfrm>
            <a:off x="9539295" y="5022237"/>
            <a:ext cx="63664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dirty="0">
                <a:cs typeface="Arial" panose="020B0604020202020204" pitchFamily="34" charset="0"/>
              </a:rPr>
              <a:t>1.2</a:t>
            </a:r>
          </a:p>
        </p:txBody>
      </p:sp>
      <p:sp>
        <p:nvSpPr>
          <p:cNvPr id="49" name="TextBox 30">
            <a:extLst>
              <a:ext uri="{FF2B5EF4-FFF2-40B4-BE49-F238E27FC236}">
                <a16:creationId xmlns:a16="http://schemas.microsoft.com/office/drawing/2014/main" id="{0D191770-81E7-42F4-96CB-7A9B5AB668CE}"/>
              </a:ext>
            </a:extLst>
          </p:cNvPr>
          <p:cNvSpPr txBox="1"/>
          <p:nvPr/>
        </p:nvSpPr>
        <p:spPr>
          <a:xfrm>
            <a:off x="6816080" y="4737384"/>
            <a:ext cx="80791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/>
              <a:t>Per </a:t>
            </a:r>
          </a:p>
          <a:p>
            <a:r>
              <a:rPr lang="en-US" sz="1200" b="1" dirty="0"/>
              <a:t>Protocol ***</a:t>
            </a:r>
          </a:p>
        </p:txBody>
      </p:sp>
      <p:sp>
        <p:nvSpPr>
          <p:cNvPr id="50" name="TextBox 24">
            <a:extLst>
              <a:ext uri="{FF2B5EF4-FFF2-40B4-BE49-F238E27FC236}">
                <a16:creationId xmlns:a16="http://schemas.microsoft.com/office/drawing/2014/main" id="{503553ED-EDAC-4DCD-BCF2-8113702C5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085" y="2111094"/>
            <a:ext cx="2070488" cy="611386"/>
          </a:xfrm>
          <a:prstGeom prst="leftArrow">
            <a:avLst/>
          </a:prstGeom>
          <a:solidFill>
            <a:srgbClr val="000066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DTG + TDF/FTC</a:t>
            </a:r>
          </a:p>
        </p:txBody>
      </p:sp>
      <p:sp>
        <p:nvSpPr>
          <p:cNvPr id="51" name="TextBox 26">
            <a:extLst>
              <a:ext uri="{FF2B5EF4-FFF2-40B4-BE49-F238E27FC236}">
                <a16:creationId xmlns:a16="http://schemas.microsoft.com/office/drawing/2014/main" id="{56BF4003-BBC5-481A-ABEE-B7C8C3F73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7543" y="2107367"/>
            <a:ext cx="2139724" cy="611386"/>
          </a:xfrm>
          <a:prstGeom prst="rightArrow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1400" b="1" kern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DTG + 3TC</a:t>
            </a:r>
          </a:p>
        </p:txBody>
      </p:sp>
      <p:grpSp>
        <p:nvGrpSpPr>
          <p:cNvPr id="40" name="Grouper 39"/>
          <p:cNvGrpSpPr/>
          <p:nvPr/>
        </p:nvGrpSpPr>
        <p:grpSpPr>
          <a:xfrm>
            <a:off x="6816080" y="2696043"/>
            <a:ext cx="3355592" cy="520134"/>
            <a:chOff x="5381430" y="3737348"/>
            <a:chExt cx="2516694" cy="453673"/>
          </a:xfrm>
        </p:grpSpPr>
        <p:sp>
          <p:nvSpPr>
            <p:cNvPr id="65" name="Line 153"/>
            <p:cNvSpPr>
              <a:spLocks noChangeShapeType="1"/>
            </p:cNvSpPr>
            <p:nvPr/>
          </p:nvSpPr>
          <p:spPr bwMode="auto">
            <a:xfrm flipH="1">
              <a:off x="6803675" y="3971281"/>
              <a:ext cx="811993" cy="0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67" name="Line 155"/>
            <p:cNvSpPr>
              <a:spLocks noChangeShapeType="1"/>
            </p:cNvSpPr>
            <p:nvPr/>
          </p:nvSpPr>
          <p:spPr bwMode="auto">
            <a:xfrm>
              <a:off x="6803676" y="3943822"/>
              <a:ext cx="0" cy="54917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68" name="Line 156"/>
            <p:cNvSpPr>
              <a:spLocks noChangeShapeType="1"/>
            </p:cNvSpPr>
            <p:nvPr/>
          </p:nvSpPr>
          <p:spPr bwMode="auto">
            <a:xfrm>
              <a:off x="7615669" y="3943822"/>
              <a:ext cx="0" cy="54917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73" name="Rectangle 161"/>
            <p:cNvSpPr>
              <a:spLocks noChangeArrowheads="1"/>
            </p:cNvSpPr>
            <p:nvPr/>
          </p:nvSpPr>
          <p:spPr bwMode="auto">
            <a:xfrm>
              <a:off x="7165869" y="3921594"/>
              <a:ext cx="101989" cy="99374"/>
            </a:xfrm>
            <a:prstGeom prst="rect">
              <a:avLst/>
            </a:prstGeom>
            <a:solidFill>
              <a:srgbClr val="01010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solidFill>
                  <a:srgbClr val="000066"/>
                </a:solidFill>
              </a:endParaRPr>
            </a:p>
          </p:txBody>
        </p:sp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7CBBB199-CBA1-4C44-80B1-3579B3E42EC2}"/>
                </a:ext>
              </a:extLst>
            </p:cNvPr>
            <p:cNvSpPr txBox="1"/>
            <p:nvPr/>
          </p:nvSpPr>
          <p:spPr>
            <a:xfrm>
              <a:off x="5381430" y="3757642"/>
              <a:ext cx="654119" cy="32214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/>
                <a:t>GEMINI-1 &amp; 2</a:t>
              </a:r>
              <a:br>
                <a:rPr lang="en-US" sz="1200" b="1" dirty="0"/>
              </a:br>
              <a:r>
                <a:rPr lang="en-US" sz="1200" b="1" dirty="0"/>
                <a:t>ITT-E *</a:t>
              </a:r>
            </a:p>
          </p:txBody>
        </p:sp>
        <p:sp>
          <p:nvSpPr>
            <p:cNvPr id="52" name="TextBox 16">
              <a:extLst>
                <a:ext uri="{FF2B5EF4-FFF2-40B4-BE49-F238E27FC236}">
                  <a16:creationId xmlns:a16="http://schemas.microsoft.com/office/drawing/2014/main" id="{8E7158AA-7E16-4B5D-AE22-E02A9983CEB4}"/>
                </a:ext>
              </a:extLst>
            </p:cNvPr>
            <p:cNvSpPr txBox="1"/>
            <p:nvPr/>
          </p:nvSpPr>
          <p:spPr>
            <a:xfrm>
              <a:off x="6533530" y="4003106"/>
              <a:ext cx="477482" cy="1879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cs typeface="Arial" panose="020B0604020202020204" pitchFamily="34" charset="0"/>
                </a:rPr>
                <a:t>- 4.4</a:t>
              </a:r>
            </a:p>
          </p:txBody>
        </p:sp>
        <p:sp>
          <p:nvSpPr>
            <p:cNvPr id="53" name="TextBox 17">
              <a:extLst>
                <a:ext uri="{FF2B5EF4-FFF2-40B4-BE49-F238E27FC236}">
                  <a16:creationId xmlns:a16="http://schemas.microsoft.com/office/drawing/2014/main" id="{8803EAEE-ADA9-41B2-9360-5E151E82C8F1}"/>
                </a:ext>
              </a:extLst>
            </p:cNvPr>
            <p:cNvSpPr txBox="1"/>
            <p:nvPr/>
          </p:nvSpPr>
          <p:spPr>
            <a:xfrm>
              <a:off x="7420642" y="4003106"/>
              <a:ext cx="477482" cy="1879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cs typeface="Arial" panose="020B0604020202020204" pitchFamily="34" charset="0"/>
                </a:rPr>
                <a:t>1.1</a:t>
              </a:r>
            </a:p>
          </p:txBody>
        </p:sp>
        <p:sp>
          <p:nvSpPr>
            <p:cNvPr id="54" name="TextBox 18">
              <a:extLst>
                <a:ext uri="{FF2B5EF4-FFF2-40B4-BE49-F238E27FC236}">
                  <a16:creationId xmlns:a16="http://schemas.microsoft.com/office/drawing/2014/main" id="{AB5679CF-0EE2-45CB-9FC5-2F77C4DCA74B}"/>
                </a:ext>
              </a:extLst>
            </p:cNvPr>
            <p:cNvSpPr txBox="1"/>
            <p:nvPr/>
          </p:nvSpPr>
          <p:spPr>
            <a:xfrm>
              <a:off x="7056584" y="3737348"/>
              <a:ext cx="323329" cy="1879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b="1" dirty="0"/>
                <a:t>- 1.7</a:t>
              </a:r>
            </a:p>
          </p:txBody>
        </p:sp>
      </p:grpSp>
      <p:sp>
        <p:nvSpPr>
          <p:cNvPr id="77" name="ZoneTexte 76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478722" y="5363361"/>
            <a:ext cx="26266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0</a:t>
            </a:r>
            <a:endParaRPr lang="fr-FR" sz="1200" b="1">
              <a:cs typeface="Arial" charset="0"/>
            </a:endParaRP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873843" y="5363361"/>
            <a:ext cx="26266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2</a:t>
            </a:r>
            <a:endParaRPr lang="fr-FR" sz="1200" b="1">
              <a:cs typeface="Arial" charset="0"/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0268966" y="5363361"/>
            <a:ext cx="26266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4</a:t>
            </a:r>
            <a:endParaRPr lang="fr-FR" sz="1200" b="1">
              <a:cs typeface="Arial" charset="0"/>
            </a:endParaRP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0664086" y="5363361"/>
            <a:ext cx="26266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6</a:t>
            </a:r>
            <a:endParaRPr lang="fr-FR" sz="1200" b="1">
              <a:cs typeface="Arial" charset="0"/>
            </a:endParaRP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1059210" y="5363361"/>
            <a:ext cx="26266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8</a:t>
            </a:r>
            <a:endParaRPr lang="fr-FR" sz="1200" b="1">
              <a:cs typeface="Arial" charset="0"/>
            </a:endParaRP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1374084" y="5363361"/>
            <a:ext cx="340657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 dirty="0"/>
              <a:t>10</a:t>
            </a:r>
            <a:endParaRPr lang="fr-FR" sz="1200" b="1" dirty="0">
              <a:cs typeface="Arial" charset="0"/>
            </a:endParaRP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058479" y="5363361"/>
            <a:ext cx="312905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-2</a:t>
            </a:r>
            <a:endParaRPr lang="fr-FR" sz="1200" b="1">
              <a:cs typeface="Arial" charset="0"/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8663357" y="5363361"/>
            <a:ext cx="312905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-4</a:t>
            </a:r>
            <a:endParaRPr lang="fr-FR" sz="1200" b="1">
              <a:cs typeface="Arial" charset="0"/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8269801" y="5363361"/>
            <a:ext cx="309775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-6</a:t>
            </a:r>
            <a:endParaRPr lang="fr-FR" sz="1200" b="1">
              <a:cs typeface="Arial" charset="0"/>
            </a:endParaRP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7874680" y="5363361"/>
            <a:ext cx="309775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-8</a:t>
            </a:r>
            <a:endParaRPr lang="fr-FR" sz="1200" b="1">
              <a:cs typeface="Arial" charset="0"/>
            </a:endParaRP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7386152" y="5363361"/>
            <a:ext cx="387771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200"/>
              <a:t>-10</a:t>
            </a:r>
            <a:endParaRPr lang="fr-FR" sz="1200" b="1">
              <a:cs typeface="Arial" charset="0"/>
            </a:endParaRPr>
          </a:p>
        </p:txBody>
      </p:sp>
      <p:grpSp>
        <p:nvGrpSpPr>
          <p:cNvPr id="42" name="Grouper 41"/>
          <p:cNvGrpSpPr/>
          <p:nvPr/>
        </p:nvGrpSpPr>
        <p:grpSpPr>
          <a:xfrm>
            <a:off x="6816080" y="3241477"/>
            <a:ext cx="3721352" cy="1310567"/>
            <a:chOff x="5381430" y="2343824"/>
            <a:chExt cx="2791014" cy="1143110"/>
          </a:xfrm>
        </p:grpSpPr>
        <p:sp>
          <p:nvSpPr>
            <p:cNvPr id="84" name="Line 153">
              <a:extLst>
                <a:ext uri="{FF2B5EF4-FFF2-40B4-BE49-F238E27FC236}">
                  <a16:creationId xmlns:a16="http://schemas.microsoft.com/office/drawing/2014/main" id="{FF3836FC-2653-FE4E-AA87-A0729343F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31107" y="3267193"/>
              <a:ext cx="1067016" cy="0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6" name="Line 155">
              <a:extLst>
                <a:ext uri="{FF2B5EF4-FFF2-40B4-BE49-F238E27FC236}">
                  <a16:creationId xmlns:a16="http://schemas.microsoft.com/office/drawing/2014/main" id="{65110B27-EDA5-5C42-81B3-7906E3F441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1108" y="3239734"/>
              <a:ext cx="0" cy="54917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7" name="Line 156">
              <a:extLst>
                <a:ext uri="{FF2B5EF4-FFF2-40B4-BE49-F238E27FC236}">
                  <a16:creationId xmlns:a16="http://schemas.microsoft.com/office/drawing/2014/main" id="{2BAD4601-1681-E94A-80B1-F7353826EF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9989" y="3239734"/>
              <a:ext cx="0" cy="54917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8" name="Rectangle 161">
              <a:extLst>
                <a:ext uri="{FF2B5EF4-FFF2-40B4-BE49-F238E27FC236}">
                  <a16:creationId xmlns:a16="http://schemas.microsoft.com/office/drawing/2014/main" id="{28BF4F1F-309E-B74D-BA43-BEA4E762A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5597" y="3217506"/>
              <a:ext cx="101989" cy="99374"/>
            </a:xfrm>
            <a:prstGeom prst="rect">
              <a:avLst/>
            </a:prstGeom>
            <a:solidFill>
              <a:srgbClr val="01010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9" name="TextBox 29">
              <a:extLst>
                <a:ext uri="{FF2B5EF4-FFF2-40B4-BE49-F238E27FC236}">
                  <a16:creationId xmlns:a16="http://schemas.microsoft.com/office/drawing/2014/main" id="{67D765AD-8BB9-F940-B70C-A6F48C6081A4}"/>
                </a:ext>
              </a:extLst>
            </p:cNvPr>
            <p:cNvSpPr txBox="1"/>
            <p:nvPr/>
          </p:nvSpPr>
          <p:spPr>
            <a:xfrm>
              <a:off x="5381430" y="3058082"/>
              <a:ext cx="462116" cy="3221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/>
                <a:t>GEMINI-2</a:t>
              </a:r>
              <a:br>
                <a:rPr lang="en-US" sz="1200" b="1" dirty="0"/>
              </a:br>
              <a:r>
                <a:rPr lang="en-US" sz="1200" b="1" dirty="0"/>
                <a:t>ITT-E **</a:t>
              </a:r>
            </a:p>
          </p:txBody>
        </p:sp>
        <p:sp>
          <p:nvSpPr>
            <p:cNvPr id="101" name="TextBox 16">
              <a:extLst>
                <a:ext uri="{FF2B5EF4-FFF2-40B4-BE49-F238E27FC236}">
                  <a16:creationId xmlns:a16="http://schemas.microsoft.com/office/drawing/2014/main" id="{768A5FEB-8474-4944-A245-3EE9A7D39437}"/>
                </a:ext>
              </a:extLst>
            </p:cNvPr>
            <p:cNvSpPr txBox="1"/>
            <p:nvPr/>
          </p:nvSpPr>
          <p:spPr>
            <a:xfrm>
              <a:off x="6560962" y="3299018"/>
              <a:ext cx="477482" cy="187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cs typeface="Arial" panose="020B0604020202020204" pitchFamily="34" charset="0"/>
                </a:rPr>
                <a:t>- 4.3</a:t>
              </a:r>
            </a:p>
          </p:txBody>
        </p:sp>
        <p:sp>
          <p:nvSpPr>
            <p:cNvPr id="102" name="TextBox 17">
              <a:extLst>
                <a:ext uri="{FF2B5EF4-FFF2-40B4-BE49-F238E27FC236}">
                  <a16:creationId xmlns:a16="http://schemas.microsoft.com/office/drawing/2014/main" id="{E1F33C45-E8E6-3942-88EB-E9D609DBB972}"/>
                </a:ext>
              </a:extLst>
            </p:cNvPr>
            <p:cNvSpPr txBox="1"/>
            <p:nvPr/>
          </p:nvSpPr>
          <p:spPr>
            <a:xfrm>
              <a:off x="7694962" y="3299018"/>
              <a:ext cx="477482" cy="187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cs typeface="Arial" panose="020B0604020202020204" pitchFamily="34" charset="0"/>
                </a:rPr>
                <a:t>2.9</a:t>
              </a:r>
            </a:p>
          </p:txBody>
        </p:sp>
        <p:sp>
          <p:nvSpPr>
            <p:cNvPr id="103" name="TextBox 18">
              <a:extLst>
                <a:ext uri="{FF2B5EF4-FFF2-40B4-BE49-F238E27FC236}">
                  <a16:creationId xmlns:a16="http://schemas.microsoft.com/office/drawing/2014/main" id="{66ED73F3-AD3B-1C45-A45A-A819FBADE3FC}"/>
                </a:ext>
              </a:extLst>
            </p:cNvPr>
            <p:cNvSpPr txBox="1"/>
            <p:nvPr/>
          </p:nvSpPr>
          <p:spPr>
            <a:xfrm>
              <a:off x="7116710" y="3020915"/>
              <a:ext cx="373985" cy="187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b="1" dirty="0">
                  <a:latin typeface="+mn-lt"/>
                </a:rPr>
                <a:t>- 0.7</a:t>
              </a:r>
            </a:p>
          </p:txBody>
        </p:sp>
        <p:sp>
          <p:nvSpPr>
            <p:cNvPr id="104" name="Line 153">
              <a:extLst>
                <a:ext uri="{FF2B5EF4-FFF2-40B4-BE49-F238E27FC236}">
                  <a16:creationId xmlns:a16="http://schemas.microsoft.com/office/drawing/2014/main" id="{F4DF206A-6F97-604F-89DF-F4D4ED07E4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59158" y="2581393"/>
              <a:ext cx="1221488" cy="0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6" name="Line 155">
              <a:extLst>
                <a:ext uri="{FF2B5EF4-FFF2-40B4-BE49-F238E27FC236}">
                  <a16:creationId xmlns:a16="http://schemas.microsoft.com/office/drawing/2014/main" id="{FBBF04D9-31BD-284A-99CF-9E52A130E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59158" y="2553934"/>
              <a:ext cx="0" cy="54917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7" name="Line 156">
              <a:extLst>
                <a:ext uri="{FF2B5EF4-FFF2-40B4-BE49-F238E27FC236}">
                  <a16:creationId xmlns:a16="http://schemas.microsoft.com/office/drawing/2014/main" id="{D963551F-96A2-DF4F-A8AE-7DA41AB177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3524" y="2553934"/>
              <a:ext cx="0" cy="54917"/>
            </a:xfrm>
            <a:prstGeom prst="line">
              <a:avLst/>
            </a:pr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8" name="Rectangle 161">
              <a:extLst>
                <a:ext uri="{FF2B5EF4-FFF2-40B4-BE49-F238E27FC236}">
                  <a16:creationId xmlns:a16="http://schemas.microsoft.com/office/drawing/2014/main" id="{CF43248A-25C1-C347-8749-0B2D7667D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8041" y="2531706"/>
              <a:ext cx="101989" cy="99374"/>
            </a:xfrm>
            <a:prstGeom prst="rect">
              <a:avLst/>
            </a:prstGeom>
            <a:solidFill>
              <a:srgbClr val="01010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9" name="TextBox 29">
              <a:extLst>
                <a:ext uri="{FF2B5EF4-FFF2-40B4-BE49-F238E27FC236}">
                  <a16:creationId xmlns:a16="http://schemas.microsoft.com/office/drawing/2014/main" id="{4319FE8C-389C-AC4B-8C8D-0D5AADD501C9}"/>
                </a:ext>
              </a:extLst>
            </p:cNvPr>
            <p:cNvSpPr txBox="1"/>
            <p:nvPr/>
          </p:nvSpPr>
          <p:spPr>
            <a:xfrm>
              <a:off x="5381430" y="2358522"/>
              <a:ext cx="462116" cy="32214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/>
                <a:t>GEMINI-1</a:t>
              </a:r>
              <a:br>
                <a:rPr lang="en-US" sz="1200" b="1" dirty="0"/>
              </a:br>
              <a:r>
                <a:rPr lang="en-US" sz="1200" b="1" dirty="0"/>
                <a:t>ITT-E **</a:t>
              </a:r>
            </a:p>
          </p:txBody>
        </p:sp>
        <p:sp>
          <p:nvSpPr>
            <p:cNvPr id="110" name="TextBox 16">
              <a:extLst>
                <a:ext uri="{FF2B5EF4-FFF2-40B4-BE49-F238E27FC236}">
                  <a16:creationId xmlns:a16="http://schemas.microsoft.com/office/drawing/2014/main" id="{619D395B-0E7A-3248-A9AE-7661C19B582F}"/>
                </a:ext>
              </a:extLst>
            </p:cNvPr>
            <p:cNvSpPr txBox="1"/>
            <p:nvPr/>
          </p:nvSpPr>
          <p:spPr>
            <a:xfrm>
              <a:off x="6189012" y="2613218"/>
              <a:ext cx="477482" cy="187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cs typeface="Arial" panose="020B0604020202020204" pitchFamily="34" charset="0"/>
                </a:rPr>
                <a:t>- 6.7</a:t>
              </a:r>
            </a:p>
          </p:txBody>
        </p:sp>
        <p:sp>
          <p:nvSpPr>
            <p:cNvPr id="111" name="TextBox 17">
              <a:extLst>
                <a:ext uri="{FF2B5EF4-FFF2-40B4-BE49-F238E27FC236}">
                  <a16:creationId xmlns:a16="http://schemas.microsoft.com/office/drawing/2014/main" id="{B7FF6B9D-B78A-404B-8773-3B012AAE61C0}"/>
                </a:ext>
              </a:extLst>
            </p:cNvPr>
            <p:cNvSpPr txBox="1"/>
            <p:nvPr/>
          </p:nvSpPr>
          <p:spPr>
            <a:xfrm>
              <a:off x="7441906" y="2613218"/>
              <a:ext cx="477482" cy="187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None/>
              </a:pPr>
              <a:r>
                <a:rPr lang="en-US" sz="1400" dirty="0">
                  <a:cs typeface="Arial" panose="020B0604020202020204" pitchFamily="34" charset="0"/>
                </a:rPr>
                <a:t>1.5</a:t>
              </a:r>
            </a:p>
          </p:txBody>
        </p:sp>
        <p:sp>
          <p:nvSpPr>
            <p:cNvPr id="112" name="TextBox 18">
              <a:extLst>
                <a:ext uri="{FF2B5EF4-FFF2-40B4-BE49-F238E27FC236}">
                  <a16:creationId xmlns:a16="http://schemas.microsoft.com/office/drawing/2014/main" id="{BE46D34A-3435-0941-AB89-7F9D39C7F750}"/>
                </a:ext>
              </a:extLst>
            </p:cNvPr>
            <p:cNvSpPr txBox="1"/>
            <p:nvPr/>
          </p:nvSpPr>
          <p:spPr>
            <a:xfrm>
              <a:off x="6916862" y="2343824"/>
              <a:ext cx="373985" cy="187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None/>
              </a:pPr>
              <a:r>
                <a:rPr lang="en-US" sz="1400" b="1" dirty="0"/>
                <a:t>- 2.6</a:t>
              </a:r>
            </a:p>
          </p:txBody>
        </p:sp>
      </p:grpSp>
      <p:sp>
        <p:nvSpPr>
          <p:cNvPr id="113" name="Text Box 2">
            <a:extLst>
              <a:ext uri="{FF2B5EF4-FFF2-40B4-BE49-F238E27FC236}">
                <a16:creationId xmlns:a16="http://schemas.microsoft.com/office/drawing/2014/main" id="{7CEFED7A-DD7D-EA41-837F-AEDB16E59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582" y="1696443"/>
            <a:ext cx="32025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Adjusted difference (95% CI)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2ADB64A2-4093-4DE2-A9E6-1DC5A5FEE8BB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75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113657" y="5649262"/>
            <a:ext cx="383999" cy="9282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299986" y="2928279"/>
            <a:ext cx="383999" cy="2813807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848981" y="5556440"/>
            <a:ext cx="383999" cy="18564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690833" y="2862756"/>
            <a:ext cx="383999" cy="287932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231007" y="5576990"/>
            <a:ext cx="383999" cy="16509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495682" y="5659538"/>
            <a:ext cx="383999" cy="8254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V="1">
            <a:off x="927101" y="2649809"/>
            <a:ext cx="0" cy="3092275"/>
          </a:xfrm>
          <a:prstGeom prst="line">
            <a:avLst/>
          </a:prstGeom>
          <a:noFill/>
          <a:ln w="14288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20" name="Freeform 12"/>
          <p:cNvSpPr>
            <a:spLocks noEditPoints="1"/>
          </p:cNvSpPr>
          <p:nvPr/>
        </p:nvSpPr>
        <p:spPr bwMode="auto">
          <a:xfrm>
            <a:off x="846668" y="2649809"/>
            <a:ext cx="80433" cy="3092275"/>
          </a:xfrm>
          <a:custGeom>
            <a:avLst/>
            <a:gdLst>
              <a:gd name="T0" fmla="*/ 0 w 38"/>
              <a:gd name="T1" fmla="*/ 1699 h 1699"/>
              <a:gd name="T2" fmla="*/ 38 w 38"/>
              <a:gd name="T3" fmla="*/ 1699 h 1699"/>
              <a:gd name="T4" fmla="*/ 0 w 38"/>
              <a:gd name="T5" fmla="*/ 1359 h 1699"/>
              <a:gd name="T6" fmla="*/ 38 w 38"/>
              <a:gd name="T7" fmla="*/ 1359 h 1699"/>
              <a:gd name="T8" fmla="*/ 0 w 38"/>
              <a:gd name="T9" fmla="*/ 1017 h 1699"/>
              <a:gd name="T10" fmla="*/ 38 w 38"/>
              <a:gd name="T11" fmla="*/ 1017 h 1699"/>
              <a:gd name="T12" fmla="*/ 0 w 38"/>
              <a:gd name="T13" fmla="*/ 680 h 1699"/>
              <a:gd name="T14" fmla="*/ 38 w 38"/>
              <a:gd name="T15" fmla="*/ 680 h 1699"/>
              <a:gd name="T16" fmla="*/ 0 w 38"/>
              <a:gd name="T17" fmla="*/ 340 h 1699"/>
              <a:gd name="T18" fmla="*/ 38 w 38"/>
              <a:gd name="T19" fmla="*/ 340 h 1699"/>
              <a:gd name="T20" fmla="*/ 0 w 38"/>
              <a:gd name="T21" fmla="*/ 0 h 1699"/>
              <a:gd name="T22" fmla="*/ 38 w 38"/>
              <a:gd name="T23" fmla="*/ 0 h 1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" h="1699">
                <a:moveTo>
                  <a:pt x="0" y="1699"/>
                </a:moveTo>
                <a:lnTo>
                  <a:pt x="38" y="1699"/>
                </a:lnTo>
                <a:moveTo>
                  <a:pt x="0" y="1359"/>
                </a:moveTo>
                <a:lnTo>
                  <a:pt x="38" y="1359"/>
                </a:lnTo>
                <a:moveTo>
                  <a:pt x="0" y="1017"/>
                </a:moveTo>
                <a:lnTo>
                  <a:pt x="38" y="1017"/>
                </a:lnTo>
                <a:moveTo>
                  <a:pt x="0" y="680"/>
                </a:moveTo>
                <a:lnTo>
                  <a:pt x="38" y="680"/>
                </a:lnTo>
                <a:moveTo>
                  <a:pt x="0" y="340"/>
                </a:moveTo>
                <a:lnTo>
                  <a:pt x="38" y="340"/>
                </a:lnTo>
                <a:moveTo>
                  <a:pt x="0" y="0"/>
                </a:moveTo>
                <a:lnTo>
                  <a:pt x="38" y="0"/>
                </a:lnTo>
              </a:path>
            </a:pathLst>
          </a:custGeom>
          <a:noFill/>
          <a:ln w="14288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700497" y="5799234"/>
            <a:ext cx="748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Virologic</a:t>
            </a:r>
          </a:p>
          <a:p>
            <a:pPr algn="ctr"/>
            <a:r>
              <a:rPr lang="en-US" sz="1200" b="1" dirty="0">
                <a:cs typeface="Arial" charset="0"/>
              </a:rPr>
              <a:t>success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3331577" y="5799234"/>
            <a:ext cx="107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/>
              <a:t>Virologic</a:t>
            </a:r>
          </a:p>
          <a:p>
            <a:pPr algn="ctr"/>
            <a:r>
              <a:rPr lang="en-US" sz="1200" b="1">
                <a:cs typeface="Arial" charset="0"/>
              </a:rPr>
              <a:t>Non-response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121364" y="5799234"/>
            <a:ext cx="984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/>
              <a:t>No virologic </a:t>
            </a:r>
          </a:p>
          <a:p>
            <a:pPr algn="ctr"/>
            <a:r>
              <a:rPr lang="en-US" sz="1200" b="1"/>
              <a:t>data</a:t>
            </a:r>
            <a:endParaRPr lang="en-US" sz="1200" b="1">
              <a:cs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645316" y="5600621"/>
            <a:ext cx="26266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200" dirty="0"/>
              <a:t>0</a:t>
            </a:r>
            <a:endParaRPr lang="fr-FR" sz="1200" b="1" dirty="0">
              <a:cs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67320" y="4969146"/>
            <a:ext cx="340659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200"/>
              <a:t>20</a:t>
            </a:r>
            <a:endParaRPr lang="fr-FR" sz="1200" b="1">
              <a:cs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67320" y="4352433"/>
            <a:ext cx="340659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200" dirty="0"/>
              <a:t>40</a:t>
            </a:r>
            <a:endParaRPr lang="fr-FR" sz="1200" b="1" dirty="0">
              <a:cs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67320" y="3769483"/>
            <a:ext cx="340659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200" dirty="0"/>
              <a:t>60</a:t>
            </a:r>
            <a:endParaRPr lang="fr-FR" sz="1200" b="1" dirty="0">
              <a:cs typeface="Arial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67320" y="3146289"/>
            <a:ext cx="340659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200" dirty="0"/>
              <a:t>80</a:t>
            </a:r>
            <a:endParaRPr lang="fr-FR" sz="1200" b="1" dirty="0">
              <a:cs typeface="Arial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489324" y="2533455"/>
            <a:ext cx="418655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200" dirty="0"/>
              <a:t>100</a:t>
            </a:r>
            <a:endParaRPr lang="fr-FR" sz="1200" b="1" dirty="0"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657" y="257629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90400" y="257629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174089" y="5383097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3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275218" y="5314503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5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886770" y="5296578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60141" y="5393086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437785" y="2298481"/>
            <a:ext cx="4278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/>
              <a:t>%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6D855EF-2A72-43F6-8112-DA1EC5433914}"/>
              </a:ext>
            </a:extLst>
          </p:cNvPr>
          <p:cNvSpPr/>
          <p:nvPr/>
        </p:nvSpPr>
        <p:spPr bwMode="auto">
          <a:xfrm>
            <a:off x="3932081" y="2816866"/>
            <a:ext cx="264240" cy="227211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1B7C8D8-39DC-4F4E-B388-18CE8E1D9B9C}"/>
              </a:ext>
            </a:extLst>
          </p:cNvPr>
          <p:cNvSpPr/>
          <p:nvPr/>
        </p:nvSpPr>
        <p:spPr bwMode="auto">
          <a:xfrm>
            <a:off x="3932081" y="3064345"/>
            <a:ext cx="264240" cy="227211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C75D02E-F262-42A6-8750-078EBDBF4A2F}"/>
              </a:ext>
            </a:extLst>
          </p:cNvPr>
          <p:cNvSpPr/>
          <p:nvPr/>
        </p:nvSpPr>
        <p:spPr>
          <a:xfrm>
            <a:off x="4183878" y="3038578"/>
            <a:ext cx="13131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+mj-lt"/>
              </a:rPr>
              <a:t>DTG + TDF/FTC</a:t>
            </a:r>
            <a:endParaRPr lang="fr-FR" sz="1400" b="1" dirty="0">
              <a:latin typeface="+mj-lt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8C0AB8A-BBB9-4640-B0FD-C0134D3D5ACB}"/>
              </a:ext>
            </a:extLst>
          </p:cNvPr>
          <p:cNvSpPr/>
          <p:nvPr/>
        </p:nvSpPr>
        <p:spPr>
          <a:xfrm>
            <a:off x="4183878" y="2780212"/>
            <a:ext cx="9541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+mj-lt"/>
              </a:rPr>
              <a:t>DTG + 3TC</a:t>
            </a:r>
            <a:endParaRPr lang="fr-FR" sz="1400" b="1" dirty="0">
              <a:latin typeface="+mj-lt"/>
            </a:endParaRPr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2084257" y="2859508"/>
            <a:ext cx="383999" cy="2889161"/>
          </a:xfrm>
          <a:prstGeom prst="rect">
            <a:avLst/>
          </a:prstGeom>
          <a:pattFill prst="pct80">
            <a:fgClr>
              <a:srgbClr val="000066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19" name="Rectangle 8"/>
          <p:cNvSpPr>
            <a:spLocks noChangeArrowheads="1"/>
          </p:cNvSpPr>
          <p:nvPr/>
        </p:nvSpPr>
        <p:spPr bwMode="auto">
          <a:xfrm>
            <a:off x="2475103" y="2810454"/>
            <a:ext cx="383999" cy="2930433"/>
          </a:xfrm>
          <a:prstGeom prst="rect">
            <a:avLst/>
          </a:prstGeom>
          <a:pattFill prst="pct80">
            <a:fgClr>
              <a:srgbClr val="FF6600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20" name="Rectangle 5"/>
          <p:cNvSpPr>
            <a:spLocks noChangeArrowheads="1"/>
          </p:cNvSpPr>
          <p:nvPr/>
        </p:nvSpPr>
        <p:spPr bwMode="auto">
          <a:xfrm>
            <a:off x="3878607" y="5659538"/>
            <a:ext cx="383999" cy="82547"/>
          </a:xfrm>
          <a:prstGeom prst="rect">
            <a:avLst/>
          </a:prstGeom>
          <a:pattFill prst="pct80">
            <a:fgClr>
              <a:srgbClr val="000066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21" name="Rectangle 10"/>
          <p:cNvSpPr>
            <a:spLocks noChangeArrowheads="1"/>
          </p:cNvSpPr>
          <p:nvPr/>
        </p:nvSpPr>
        <p:spPr bwMode="auto">
          <a:xfrm>
            <a:off x="4260633" y="5685416"/>
            <a:ext cx="383999" cy="50594"/>
          </a:xfrm>
          <a:prstGeom prst="rect">
            <a:avLst/>
          </a:prstGeom>
          <a:pattFill prst="pct80">
            <a:fgClr>
              <a:srgbClr val="FF6600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22" name="Rectangle 7"/>
          <p:cNvSpPr>
            <a:spLocks noChangeArrowheads="1"/>
          </p:cNvSpPr>
          <p:nvPr/>
        </p:nvSpPr>
        <p:spPr bwMode="auto">
          <a:xfrm>
            <a:off x="5612571" y="5576990"/>
            <a:ext cx="383999" cy="165095"/>
          </a:xfrm>
          <a:prstGeom prst="rect">
            <a:avLst/>
          </a:prstGeom>
          <a:pattFill prst="pct80">
            <a:fgClr>
              <a:srgbClr val="000066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23" name="Rectangle 9"/>
          <p:cNvSpPr>
            <a:spLocks noChangeArrowheads="1"/>
          </p:cNvSpPr>
          <p:nvPr/>
        </p:nvSpPr>
        <p:spPr bwMode="auto">
          <a:xfrm>
            <a:off x="5994598" y="5618264"/>
            <a:ext cx="383999" cy="123821"/>
          </a:xfrm>
          <a:prstGeom prst="rect">
            <a:avLst/>
          </a:prstGeom>
          <a:pattFill prst="pct80">
            <a:fgClr>
              <a:srgbClr val="FF6600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8" name="ZoneTexte 37"/>
          <p:cNvSpPr txBox="1"/>
          <p:nvPr/>
        </p:nvSpPr>
        <p:spPr>
          <a:xfrm>
            <a:off x="851424" y="5485140"/>
            <a:ext cx="3386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/>
              <a:t>N=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3927833" y="5392719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4314310" y="5428422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6034378" y="5340259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4</a:t>
            </a: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927104" y="5742085"/>
            <a:ext cx="5519995" cy="0"/>
          </a:xfrm>
          <a:prstGeom prst="line">
            <a:avLst/>
          </a:prstGeom>
          <a:noFill/>
          <a:ln w="14288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29" name="Rectangle 128"/>
          <p:cNvSpPr/>
          <p:nvPr/>
        </p:nvSpPr>
        <p:spPr>
          <a:xfrm>
            <a:off x="2497007" y="257629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245780" y="5477446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>
                <a:solidFill>
                  <a:srgbClr val="FFFFFF"/>
                </a:solidFill>
              </a:rPr>
              <a:t>716</a:t>
            </a:r>
          </a:p>
        </p:txBody>
      </p:sp>
      <p:sp>
        <p:nvSpPr>
          <p:cNvPr id="130" name="ZoneTexte 129"/>
          <p:cNvSpPr txBox="1"/>
          <p:nvPr/>
        </p:nvSpPr>
        <p:spPr>
          <a:xfrm>
            <a:off x="1644432" y="5477446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>
                <a:solidFill>
                  <a:srgbClr val="FFFFFF"/>
                </a:solidFill>
              </a:rPr>
              <a:t>717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2070118" y="5477446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>
                <a:solidFill>
                  <a:srgbClr val="FFFFFF"/>
                </a:solidFill>
              </a:rPr>
              <a:t>694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2458455" y="5477446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>
                <a:solidFill>
                  <a:srgbClr val="FFFFFF"/>
                </a:solidFill>
              </a:rPr>
              <a:t>693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6D855EF-2A72-43F6-8112-DA1EC5433914}"/>
              </a:ext>
            </a:extLst>
          </p:cNvPr>
          <p:cNvSpPr/>
          <p:nvPr/>
        </p:nvSpPr>
        <p:spPr bwMode="auto">
          <a:xfrm>
            <a:off x="3932081" y="3804120"/>
            <a:ext cx="264240" cy="227211"/>
          </a:xfrm>
          <a:prstGeom prst="rect">
            <a:avLst/>
          </a:prstGeom>
          <a:pattFill prst="pct80">
            <a:fgClr>
              <a:srgbClr val="000066"/>
            </a:fgClr>
            <a:bgClr>
              <a:prstClr val="white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1B7C8D8-39DC-4F4E-B388-18CE8E1D9B9C}"/>
              </a:ext>
            </a:extLst>
          </p:cNvPr>
          <p:cNvSpPr/>
          <p:nvPr/>
        </p:nvSpPr>
        <p:spPr bwMode="auto">
          <a:xfrm>
            <a:off x="3932081" y="4041103"/>
            <a:ext cx="264240" cy="227211"/>
          </a:xfrm>
          <a:prstGeom prst="rect">
            <a:avLst/>
          </a:prstGeom>
          <a:pattFill prst="pct80">
            <a:fgClr>
              <a:srgbClr val="FF6600"/>
            </a:fgClr>
            <a:bgClr>
              <a:prstClr val="white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C75D02E-F262-42A6-8750-078EBDBF4A2F}"/>
              </a:ext>
            </a:extLst>
          </p:cNvPr>
          <p:cNvSpPr/>
          <p:nvPr/>
        </p:nvSpPr>
        <p:spPr>
          <a:xfrm>
            <a:off x="4183878" y="4006377"/>
            <a:ext cx="13131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+mj-lt"/>
              </a:rPr>
              <a:t>DTG + TDF/FTC</a:t>
            </a:r>
            <a:endParaRPr lang="fr-FR" sz="1400" b="1" dirty="0">
              <a:latin typeface="+mj-lt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8C0AB8A-BBB9-4640-B0FD-C0134D3D5ACB}"/>
              </a:ext>
            </a:extLst>
          </p:cNvPr>
          <p:cNvSpPr/>
          <p:nvPr/>
        </p:nvSpPr>
        <p:spPr>
          <a:xfrm>
            <a:off x="4183878" y="3769003"/>
            <a:ext cx="9541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+mj-lt"/>
              </a:rPr>
              <a:t>DTG + 3TC</a:t>
            </a:r>
            <a:endParaRPr lang="fr-FR" sz="1400" b="1" dirty="0">
              <a:latin typeface="+mj-lt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497655" y="2454733"/>
            <a:ext cx="1855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j-lt"/>
              </a:rPr>
              <a:t>ITT-exposed, snapshot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3497655" y="3423288"/>
            <a:ext cx="1106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+mj-lt"/>
              </a:rPr>
              <a:t>Per protocol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9144E66-24FF-4DCD-94DC-7B42E93E890B}"/>
              </a:ext>
            </a:extLst>
          </p:cNvPr>
          <p:cNvSpPr/>
          <p:nvPr/>
        </p:nvSpPr>
        <p:spPr>
          <a:xfrm>
            <a:off x="2096286" y="257629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93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658D1DA-EBD8-4A60-881B-31978F819005}"/>
              </a:ext>
            </a:extLst>
          </p:cNvPr>
          <p:cNvSpPr/>
          <p:nvPr/>
        </p:nvSpPr>
        <p:spPr>
          <a:xfrm>
            <a:off x="5656142" y="5314503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5</a:t>
            </a:r>
          </a:p>
        </p:txBody>
      </p:sp>
      <p:sp>
        <p:nvSpPr>
          <p:cNvPr id="127" name="Text Box 11">
            <a:extLst>
              <a:ext uri="{FF2B5EF4-FFF2-40B4-BE49-F238E27FC236}">
                <a16:creationId xmlns:a16="http://schemas.microsoft.com/office/drawing/2014/main" id="{D85BAC60-FE1D-42C2-8A11-6F40301E4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07" y="6522020"/>
            <a:ext cx="312239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0D5DB8D-FB99-4311-8C0B-365558FB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</p:spTree>
    <p:extLst>
      <p:ext uri="{BB962C8B-B14F-4D97-AF65-F5344CB8AC3E}">
        <p14:creationId xmlns:p14="http://schemas.microsoft.com/office/powerpoint/2010/main" val="567959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9B853-A177-4BE5-A269-4B7153D42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1982458"/>
              </p:ext>
            </p:extLst>
          </p:nvPr>
        </p:nvGraphicFramePr>
        <p:xfrm>
          <a:off x="609600" y="2372688"/>
          <a:ext cx="10972800" cy="3835630"/>
        </p:xfrm>
        <a:graphic>
          <a:graphicData uri="http://schemas.openxmlformats.org/drawingml/2006/table">
            <a:tbl>
              <a:tblPr/>
              <a:tblGrid>
                <a:gridCol w="3614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9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39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7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Week 48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Week 96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7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HIV RNA &lt; 50 c/mL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91.5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93.3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86.0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93.3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HIV RNA ≥ 50 c/mL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2.8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1.8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2.0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0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No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virologic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 data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for AE or 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Discontinued for other reasons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On study but missing data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5.7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0.3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7.8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8.5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5.3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0.3</a:t>
                      </a:r>
                    </a:p>
                  </a:txBody>
                  <a:tcPr marL="118221" marR="11822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 Box 11">
            <a:extLst>
              <a:ext uri="{FF2B5EF4-FFF2-40B4-BE49-F238E27FC236}">
                <a16:creationId xmlns:a16="http://schemas.microsoft.com/office/drawing/2014/main" id="{4957F894-AB78-470A-89A4-FFCF6F667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27" y="6522020"/>
            <a:ext cx="534037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393(10167):143-155; Cahn P, JAIDS 2020; 83:310-8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FE22813-9822-47F5-A6F8-09911D333F31}"/>
              </a:ext>
            </a:extLst>
          </p:cNvPr>
          <p:cNvSpPr txBox="1"/>
          <p:nvPr/>
        </p:nvSpPr>
        <p:spPr>
          <a:xfrm>
            <a:off x="4702324" y="1558848"/>
            <a:ext cx="3508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ITT-E snapshot analysis, 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7386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B0041218-E166-C24E-9C87-B7BBB9B3160F}"/>
              </a:ext>
            </a:extLst>
          </p:cNvPr>
          <p:cNvSpPr txBox="1">
            <a:spLocks/>
          </p:cNvSpPr>
          <p:nvPr/>
        </p:nvSpPr>
        <p:spPr bwMode="auto">
          <a:xfrm>
            <a:off x="165391" y="5440366"/>
            <a:ext cx="11981325" cy="115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lvl="0" indent="0">
              <a:spcBef>
                <a:spcPts val="0"/>
              </a:spcBef>
              <a:buClr>
                <a:srgbClr val="CC3300"/>
              </a:buClr>
              <a:buNone/>
            </a:pPr>
            <a:r>
              <a:rPr lang="en-US" sz="1400" dirty="0">
                <a:solidFill>
                  <a:schemeClr val="tx1"/>
                </a:solidFill>
                <a:cs typeface="Calibri"/>
              </a:rPr>
              <a:t>* Reasons for snapshot non-response at W96 in participants with baseline CD4 &lt; 200/mm</a:t>
            </a:r>
            <a:r>
              <a:rPr lang="en-US" sz="1400" baseline="30000" dirty="0">
                <a:solidFill>
                  <a:schemeClr val="tx1"/>
                </a:solidFill>
                <a:cs typeface="Calibri"/>
              </a:rPr>
              <a:t>3</a:t>
            </a:r>
            <a:endParaRPr lang="en-US" sz="1700" baseline="30000" dirty="0">
              <a:solidFill>
                <a:schemeClr val="tx1"/>
              </a:solidFill>
              <a:cs typeface="Calibri"/>
            </a:endParaRPr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US" sz="1400" b="1" dirty="0">
                <a:solidFill>
                  <a:schemeClr val="tx1"/>
                </a:solidFill>
                <a:cs typeface="Calibri"/>
              </a:rPr>
              <a:t>DTG + 3TC (N = 20)</a:t>
            </a:r>
            <a:r>
              <a:rPr lang="en-US" sz="1400" dirty="0">
                <a:solidFill>
                  <a:schemeClr val="tx1"/>
                </a:solidFill>
                <a:cs typeface="Calibri"/>
              </a:rPr>
              <a:t>: 2 with HIV RNA &gt; 50 c/mL, 3 confirmed virologic withdrawal,  1 discontinuation for treatment-related AE, 2 discontinuations for non-treatment-related AE, 3 protocol violations, 3 lost to follow-up, 4 withdrew consent, 1 withdrew to start HCV treatment, 1 change in ART due to incarceration</a:t>
            </a:r>
            <a:endParaRPr lang="en-US" sz="1100" dirty="0">
              <a:solidFill>
                <a:schemeClr val="tx1"/>
              </a:solidFill>
              <a:cs typeface="Calibri"/>
            </a:endParaRPr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US" sz="1400" b="1" dirty="0">
                <a:solidFill>
                  <a:schemeClr val="tx1"/>
                </a:solidFill>
                <a:cs typeface="Calibri"/>
              </a:rPr>
              <a:t>DTG + TDF/FTC (N = 7)</a:t>
            </a:r>
            <a:r>
              <a:rPr lang="en-US" sz="1400" dirty="0">
                <a:solidFill>
                  <a:schemeClr val="tx1"/>
                </a:solidFill>
                <a:cs typeface="Calibri"/>
              </a:rPr>
              <a:t>: 1 confirmed </a:t>
            </a:r>
            <a:r>
              <a:rPr lang="en-US" sz="1400" dirty="0" err="1">
                <a:solidFill>
                  <a:schemeClr val="tx1"/>
                </a:solidFill>
                <a:cs typeface="Calibri"/>
              </a:rPr>
              <a:t>virologic</a:t>
            </a:r>
            <a:r>
              <a:rPr lang="en-US" sz="1400" dirty="0">
                <a:solidFill>
                  <a:schemeClr val="tx1"/>
                </a:solidFill>
                <a:cs typeface="Calibri"/>
              </a:rPr>
              <a:t> withdrawal, 3 lost to follow-up, 2 withdrew consent, </a:t>
            </a:r>
            <a:br>
              <a:rPr lang="en-US" sz="1400" dirty="0">
                <a:solidFill>
                  <a:schemeClr val="tx1"/>
                </a:solidFill>
                <a:cs typeface="Calibri"/>
              </a:rPr>
            </a:br>
            <a:r>
              <a:rPr lang="en-US" sz="1400" dirty="0">
                <a:solidFill>
                  <a:schemeClr val="tx1"/>
                </a:solidFill>
                <a:cs typeface="Calibri"/>
              </a:rPr>
              <a:t>1 investigator discretion (incarcerated)</a:t>
            </a:r>
            <a:endParaRPr lang="en-US" sz="1400" baseline="30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D2AE65F4-FC8B-463B-B38D-8E469C0FC9AB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76</a:t>
            </a:r>
          </a:p>
        </p:txBody>
      </p:sp>
      <p:sp>
        <p:nvSpPr>
          <p:cNvPr id="40" name="TextBox 6">
            <a:extLst>
              <a:ext uri="{FF2B5EF4-FFF2-40B4-BE49-F238E27FC236}">
                <a16:creationId xmlns:a16="http://schemas.microsoft.com/office/drawing/2014/main" id="{484882F5-7911-4B95-BDA9-AEF7709216A7}"/>
              </a:ext>
            </a:extLst>
          </p:cNvPr>
          <p:cNvSpPr txBox="1"/>
          <p:nvPr/>
        </p:nvSpPr>
        <p:spPr>
          <a:xfrm>
            <a:off x="4650566" y="4877672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1200"/>
            </a:lvl1pPr>
          </a:lstStyle>
          <a:p>
            <a:r>
              <a:rPr lang="en-US" sz="1400" dirty="0"/>
              <a:t>&gt; 100 000</a:t>
            </a:r>
          </a:p>
        </p:txBody>
      </p:sp>
      <p:sp>
        <p:nvSpPr>
          <p:cNvPr id="41" name="TextBox 50">
            <a:extLst>
              <a:ext uri="{FF2B5EF4-FFF2-40B4-BE49-F238E27FC236}">
                <a16:creationId xmlns:a16="http://schemas.microsoft.com/office/drawing/2014/main" id="{D2927C05-B583-4384-9114-B43CED35EF55}"/>
              </a:ext>
            </a:extLst>
          </p:cNvPr>
          <p:cNvSpPr txBox="1"/>
          <p:nvPr/>
        </p:nvSpPr>
        <p:spPr>
          <a:xfrm>
            <a:off x="2339010" y="4877672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1200"/>
            </a:lvl1pPr>
          </a:lstStyle>
          <a:p>
            <a:r>
              <a:rPr lang="en-US" sz="1400" dirty="0"/>
              <a:t>≤ 100 000</a:t>
            </a:r>
          </a:p>
        </p:txBody>
      </p:sp>
      <p:sp>
        <p:nvSpPr>
          <p:cNvPr id="42" name="TextBox 52">
            <a:extLst>
              <a:ext uri="{FF2B5EF4-FFF2-40B4-BE49-F238E27FC236}">
                <a16:creationId xmlns:a16="http://schemas.microsoft.com/office/drawing/2014/main" id="{ECB67FB3-FD37-47F4-A712-C7096D1D3313}"/>
              </a:ext>
            </a:extLst>
          </p:cNvPr>
          <p:cNvSpPr txBox="1"/>
          <p:nvPr/>
        </p:nvSpPr>
        <p:spPr>
          <a:xfrm>
            <a:off x="7808865" y="4877672"/>
            <a:ext cx="587659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1200"/>
            </a:lvl1pPr>
          </a:lstStyle>
          <a:p>
            <a:r>
              <a:rPr lang="en-US" sz="1400" dirty="0"/>
              <a:t>&gt; 200</a:t>
            </a:r>
          </a:p>
        </p:txBody>
      </p:sp>
      <p:sp>
        <p:nvSpPr>
          <p:cNvPr id="43" name="TextBox 54">
            <a:extLst>
              <a:ext uri="{FF2B5EF4-FFF2-40B4-BE49-F238E27FC236}">
                <a16:creationId xmlns:a16="http://schemas.microsoft.com/office/drawing/2014/main" id="{39986B3D-EBA9-4F60-B0B3-1DFD5B6F23C5}"/>
              </a:ext>
            </a:extLst>
          </p:cNvPr>
          <p:cNvSpPr txBox="1"/>
          <p:nvPr/>
        </p:nvSpPr>
        <p:spPr>
          <a:xfrm>
            <a:off x="10175031" y="4877672"/>
            <a:ext cx="717664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1200"/>
            </a:lvl1pPr>
          </a:lstStyle>
          <a:p>
            <a:r>
              <a:rPr lang="en-US" sz="1400" dirty="0"/>
              <a:t>≤ 200 *</a:t>
            </a:r>
          </a:p>
        </p:txBody>
      </p:sp>
      <p:cxnSp>
        <p:nvCxnSpPr>
          <p:cNvPr id="44" name="Straight Connector 8">
            <a:extLst>
              <a:ext uri="{FF2B5EF4-FFF2-40B4-BE49-F238E27FC236}">
                <a16:creationId xmlns:a16="http://schemas.microsoft.com/office/drawing/2014/main" id="{30197F04-928F-4DB8-A8E5-D2BAF2A9CF37}"/>
              </a:ext>
            </a:extLst>
          </p:cNvPr>
          <p:cNvCxnSpPr>
            <a:cxnSpLocks/>
          </p:cNvCxnSpPr>
          <p:nvPr/>
        </p:nvCxnSpPr>
        <p:spPr>
          <a:xfrm>
            <a:off x="1809275" y="5165488"/>
            <a:ext cx="42239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61">
            <a:extLst>
              <a:ext uri="{FF2B5EF4-FFF2-40B4-BE49-F238E27FC236}">
                <a16:creationId xmlns:a16="http://schemas.microsoft.com/office/drawing/2014/main" id="{BC3F82C7-5C3C-4C72-9BC4-8E467D892360}"/>
              </a:ext>
            </a:extLst>
          </p:cNvPr>
          <p:cNvCxnSpPr>
            <a:cxnSpLocks/>
          </p:cNvCxnSpPr>
          <p:nvPr/>
        </p:nvCxnSpPr>
        <p:spPr>
          <a:xfrm>
            <a:off x="7128627" y="5165488"/>
            <a:ext cx="43199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62">
            <a:extLst>
              <a:ext uri="{FF2B5EF4-FFF2-40B4-BE49-F238E27FC236}">
                <a16:creationId xmlns:a16="http://schemas.microsoft.com/office/drawing/2014/main" id="{F7A5D7A1-1003-4B3E-AF38-C9819C4A0F09}"/>
              </a:ext>
            </a:extLst>
          </p:cNvPr>
          <p:cNvSpPr txBox="1"/>
          <p:nvPr/>
        </p:nvSpPr>
        <p:spPr>
          <a:xfrm>
            <a:off x="3301902" y="5182821"/>
            <a:ext cx="1287532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1200"/>
            </a:lvl1pPr>
          </a:lstStyle>
          <a:p>
            <a:r>
              <a:rPr lang="en-US" sz="1400" b="1" dirty="0"/>
              <a:t>HIV RNA, c/mL</a:t>
            </a:r>
          </a:p>
        </p:txBody>
      </p:sp>
      <p:sp>
        <p:nvSpPr>
          <p:cNvPr id="47" name="TextBox 63">
            <a:extLst>
              <a:ext uri="{FF2B5EF4-FFF2-40B4-BE49-F238E27FC236}">
                <a16:creationId xmlns:a16="http://schemas.microsoft.com/office/drawing/2014/main" id="{09192547-C96D-4B62-A1EC-064D91E8E3D5}"/>
              </a:ext>
            </a:extLst>
          </p:cNvPr>
          <p:cNvSpPr txBox="1"/>
          <p:nvPr/>
        </p:nvSpPr>
        <p:spPr>
          <a:xfrm>
            <a:off x="8829416" y="5182821"/>
            <a:ext cx="913769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algn="ctr">
              <a:defRPr sz="1200"/>
            </a:lvl1pPr>
          </a:lstStyle>
          <a:p>
            <a:r>
              <a:rPr lang="en-US" sz="1400" b="1" dirty="0"/>
              <a:t>CD4/mm</a:t>
            </a:r>
            <a:r>
              <a:rPr lang="en-US" sz="1400" b="1" baseline="30000" dirty="0"/>
              <a:t>3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004167" y="4729114"/>
            <a:ext cx="27566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/>
              <a:t>0</a:t>
            </a:r>
            <a:endParaRPr lang="fr-FR" sz="1400" b="1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8665413" y="2552999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96.2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844743" y="3029896"/>
            <a:ext cx="424288" cy="1858658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7176495" y="3004534"/>
            <a:ext cx="424288" cy="188402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7600781" y="2966031"/>
            <a:ext cx="424288" cy="192252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2269031" y="2966031"/>
            <a:ext cx="424288" cy="192252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2827100" y="2903933"/>
            <a:ext cx="424288" cy="1984622"/>
          </a:xfrm>
          <a:prstGeom prst="rect">
            <a:avLst/>
          </a:prstGeom>
          <a:pattFill prst="pct80">
            <a:fgClr>
              <a:srgbClr val="000066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9607563" y="3427891"/>
            <a:ext cx="424288" cy="1460664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3251387" y="2903934"/>
            <a:ext cx="424288" cy="1984622"/>
          </a:xfrm>
          <a:prstGeom prst="rect">
            <a:avLst/>
          </a:prstGeom>
          <a:pattFill prst="pct80">
            <a:fgClr>
              <a:srgbClr val="FF6600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10031848" y="3029896"/>
            <a:ext cx="432605" cy="185866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 flipV="1">
            <a:off x="1309534" y="2768098"/>
            <a:ext cx="0" cy="212045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29" name="Freeform 25"/>
          <p:cNvSpPr>
            <a:spLocks noEditPoints="1"/>
          </p:cNvSpPr>
          <p:nvPr/>
        </p:nvSpPr>
        <p:spPr bwMode="auto">
          <a:xfrm>
            <a:off x="1223567" y="2768098"/>
            <a:ext cx="85967" cy="2120457"/>
          </a:xfrm>
          <a:custGeom>
            <a:avLst/>
            <a:gdLst>
              <a:gd name="T0" fmla="*/ 0 w 31"/>
              <a:gd name="T1" fmla="*/ 1325 h 1325"/>
              <a:gd name="T2" fmla="*/ 31 w 31"/>
              <a:gd name="T3" fmla="*/ 1325 h 1325"/>
              <a:gd name="T4" fmla="*/ 0 w 31"/>
              <a:gd name="T5" fmla="*/ 1061 h 1325"/>
              <a:gd name="T6" fmla="*/ 31 w 31"/>
              <a:gd name="T7" fmla="*/ 1061 h 1325"/>
              <a:gd name="T8" fmla="*/ 0 w 31"/>
              <a:gd name="T9" fmla="*/ 795 h 1325"/>
              <a:gd name="T10" fmla="*/ 31 w 31"/>
              <a:gd name="T11" fmla="*/ 795 h 1325"/>
              <a:gd name="T12" fmla="*/ 0 w 31"/>
              <a:gd name="T13" fmla="*/ 530 h 1325"/>
              <a:gd name="T14" fmla="*/ 31 w 31"/>
              <a:gd name="T15" fmla="*/ 530 h 1325"/>
              <a:gd name="T16" fmla="*/ 0 w 31"/>
              <a:gd name="T17" fmla="*/ 264 h 1325"/>
              <a:gd name="T18" fmla="*/ 31 w 31"/>
              <a:gd name="T19" fmla="*/ 264 h 1325"/>
              <a:gd name="T20" fmla="*/ 0 w 31"/>
              <a:gd name="T21" fmla="*/ 0 h 1325"/>
              <a:gd name="T22" fmla="*/ 31 w 31"/>
              <a:gd name="T23" fmla="*/ 0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" h="1325">
                <a:moveTo>
                  <a:pt x="0" y="1325"/>
                </a:moveTo>
                <a:lnTo>
                  <a:pt x="31" y="1325"/>
                </a:lnTo>
                <a:moveTo>
                  <a:pt x="0" y="1061"/>
                </a:moveTo>
                <a:lnTo>
                  <a:pt x="31" y="1061"/>
                </a:lnTo>
                <a:moveTo>
                  <a:pt x="0" y="795"/>
                </a:moveTo>
                <a:lnTo>
                  <a:pt x="31" y="795"/>
                </a:lnTo>
                <a:moveTo>
                  <a:pt x="0" y="530"/>
                </a:moveTo>
                <a:lnTo>
                  <a:pt x="31" y="530"/>
                </a:lnTo>
                <a:moveTo>
                  <a:pt x="0" y="264"/>
                </a:moveTo>
                <a:lnTo>
                  <a:pt x="31" y="264"/>
                </a:lnTo>
                <a:moveTo>
                  <a:pt x="0" y="0"/>
                </a:moveTo>
                <a:lnTo>
                  <a:pt x="31" y="0"/>
                </a:lnTo>
              </a:path>
            </a:pathLst>
          </a:custGeom>
          <a:noFill/>
          <a:ln w="1270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13172" y="3887799"/>
            <a:ext cx="36665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40</a:t>
            </a:r>
            <a:endParaRPr lang="fr-FR" sz="1400" b="1" dirty="0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13172" y="3466047"/>
            <a:ext cx="36665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/>
              <a:t>60</a:t>
            </a:r>
            <a:endParaRPr lang="fr-FR" sz="1400" b="1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13172" y="3044295"/>
            <a:ext cx="36665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/>
              <a:t>80</a:t>
            </a:r>
            <a:endParaRPr lang="fr-FR" sz="1400" b="1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822176" y="2614894"/>
            <a:ext cx="45765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100</a:t>
            </a:r>
            <a:endParaRPr lang="fr-FR" sz="1400" b="1" dirty="0"/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749687" y="2727010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86.6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2238474" y="2675809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90.4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2764135" y="2605150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97.1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3266199" y="2613171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96.5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7044624" y="2698854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87.7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7544988" y="2659385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89.7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554532" y="3128099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68.3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9994519" y="2727041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87.3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053636" y="2426873"/>
            <a:ext cx="3155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/>
              <a:t>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368712" y="4671241"/>
            <a:ext cx="3459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N=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3593558-9300-48BB-8104-3CA6AC7DB858}"/>
              </a:ext>
            </a:extLst>
          </p:cNvPr>
          <p:cNvSpPr txBox="1"/>
          <p:nvPr/>
        </p:nvSpPr>
        <p:spPr>
          <a:xfrm>
            <a:off x="1751322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576</a:t>
            </a:r>
          </a:p>
        </p:txBody>
      </p:sp>
      <p:sp>
        <p:nvSpPr>
          <p:cNvPr id="108" name="ZoneTexte 107">
            <a:extLst>
              <a:ext uri="{FF2B5EF4-FFF2-40B4-BE49-F238E27FC236}">
                <a16:creationId xmlns:a16="http://schemas.microsoft.com/office/drawing/2014/main" id="{0FE16FF0-01DC-4143-9A74-5FF3651128DA}"/>
              </a:ext>
            </a:extLst>
          </p:cNvPr>
          <p:cNvSpPr txBox="1"/>
          <p:nvPr/>
        </p:nvSpPr>
        <p:spPr>
          <a:xfrm>
            <a:off x="2173010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564</a:t>
            </a:r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90431F78-DD7A-4B2C-83D8-428F5CFC01B3}"/>
              </a:ext>
            </a:extLst>
          </p:cNvPr>
          <p:cNvSpPr txBox="1"/>
          <p:nvPr/>
        </p:nvSpPr>
        <p:spPr>
          <a:xfrm>
            <a:off x="2742227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576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62F1171E-5997-4295-BAC6-BF16762F911C}"/>
              </a:ext>
            </a:extLst>
          </p:cNvPr>
          <p:cNvSpPr txBox="1"/>
          <p:nvPr/>
        </p:nvSpPr>
        <p:spPr>
          <a:xfrm>
            <a:off x="3163916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564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3C58A61E-F577-4F68-9939-ABB87CDF8FAE}"/>
              </a:ext>
            </a:extLst>
          </p:cNvPr>
          <p:cNvSpPr txBox="1"/>
          <p:nvPr/>
        </p:nvSpPr>
        <p:spPr>
          <a:xfrm>
            <a:off x="7078109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653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FB1C2308-7616-414A-B247-0AA3D96E4CE7}"/>
              </a:ext>
            </a:extLst>
          </p:cNvPr>
          <p:cNvSpPr txBox="1"/>
          <p:nvPr/>
        </p:nvSpPr>
        <p:spPr>
          <a:xfrm>
            <a:off x="7516688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662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CB8AF381-3348-4C9F-83EA-40C18256FF8A}"/>
              </a:ext>
            </a:extLst>
          </p:cNvPr>
          <p:cNvSpPr txBox="1"/>
          <p:nvPr/>
        </p:nvSpPr>
        <p:spPr>
          <a:xfrm>
            <a:off x="9492668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63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D766A699-B986-4233-AEFB-65068F4AF84C}"/>
              </a:ext>
            </a:extLst>
          </p:cNvPr>
          <p:cNvSpPr txBox="1"/>
          <p:nvPr/>
        </p:nvSpPr>
        <p:spPr>
          <a:xfrm>
            <a:off x="9981891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55</a:t>
            </a: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8147379" y="2823453"/>
            <a:ext cx="424288" cy="2065103"/>
          </a:xfrm>
          <a:prstGeom prst="rect">
            <a:avLst/>
          </a:prstGeom>
          <a:pattFill prst="pct80">
            <a:fgClr>
              <a:srgbClr val="000066"/>
            </a:fgClr>
            <a:bgClr>
              <a:schemeClr val="bg1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8571665" y="2834853"/>
            <a:ext cx="424288" cy="2053704"/>
          </a:xfrm>
          <a:prstGeom prst="rect">
            <a:avLst/>
          </a:prstGeom>
          <a:pattFill prst="pct8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61" name="Rectangle 21"/>
          <p:cNvSpPr>
            <a:spLocks noChangeArrowheads="1"/>
          </p:cNvSpPr>
          <p:nvPr/>
        </p:nvSpPr>
        <p:spPr bwMode="auto">
          <a:xfrm>
            <a:off x="10578447" y="2944556"/>
            <a:ext cx="424288" cy="1944000"/>
          </a:xfrm>
          <a:prstGeom prst="rect">
            <a:avLst/>
          </a:prstGeom>
          <a:pattFill prst="pct80">
            <a:fgClr>
              <a:srgbClr val="000066"/>
            </a:fgClr>
            <a:bgClr>
              <a:schemeClr val="bg1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62" name="Rectangle 23"/>
          <p:cNvSpPr>
            <a:spLocks noChangeArrowheads="1"/>
          </p:cNvSpPr>
          <p:nvPr/>
        </p:nvSpPr>
        <p:spPr bwMode="auto">
          <a:xfrm>
            <a:off x="11002732" y="2834853"/>
            <a:ext cx="432605" cy="2053703"/>
          </a:xfrm>
          <a:prstGeom prst="rect">
            <a:avLst/>
          </a:prstGeom>
          <a:pattFill prst="pct8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63" name="Rectangle 21"/>
          <p:cNvSpPr>
            <a:spLocks noChangeArrowheads="1"/>
          </p:cNvSpPr>
          <p:nvPr/>
        </p:nvSpPr>
        <p:spPr bwMode="auto">
          <a:xfrm>
            <a:off x="4201495" y="3103174"/>
            <a:ext cx="424288" cy="1785381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64" name="Rectangle 23"/>
          <p:cNvSpPr>
            <a:spLocks noChangeArrowheads="1"/>
          </p:cNvSpPr>
          <p:nvPr/>
        </p:nvSpPr>
        <p:spPr bwMode="auto">
          <a:xfrm>
            <a:off x="4625780" y="3063032"/>
            <a:ext cx="432605" cy="182552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4081302" y="2800619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83.6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4602990" y="2771242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86.3</a:t>
            </a:r>
          </a:p>
        </p:txBody>
      </p:sp>
      <p:sp>
        <p:nvSpPr>
          <p:cNvPr id="69" name="Rectangle 21"/>
          <p:cNvSpPr>
            <a:spLocks noChangeArrowheads="1"/>
          </p:cNvSpPr>
          <p:nvPr/>
        </p:nvSpPr>
        <p:spPr bwMode="auto">
          <a:xfrm>
            <a:off x="5172379" y="2874320"/>
            <a:ext cx="424288" cy="2014235"/>
          </a:xfrm>
          <a:prstGeom prst="rect">
            <a:avLst/>
          </a:prstGeom>
          <a:pattFill prst="pct80">
            <a:fgClr>
              <a:srgbClr val="000066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76" name="Rectangle 23"/>
          <p:cNvSpPr>
            <a:spLocks noChangeArrowheads="1"/>
          </p:cNvSpPr>
          <p:nvPr/>
        </p:nvSpPr>
        <p:spPr bwMode="auto">
          <a:xfrm>
            <a:off x="5596664" y="2858081"/>
            <a:ext cx="432605" cy="2030475"/>
          </a:xfrm>
          <a:prstGeom prst="rect">
            <a:avLst/>
          </a:prstGeom>
          <a:pattFill prst="pct80">
            <a:fgClr>
              <a:srgbClr val="FF6600"/>
            </a:fgClr>
            <a:bgClr>
              <a:prstClr val="white"/>
            </a:bgClr>
          </a:patt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rgbClr val="000066"/>
              </a:solidFill>
            </a:endParaRP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131438" y="2584701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93.9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5672590" y="2571765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95.3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8139501" y="2531807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96.8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0537127" y="2617590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92.6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CEE4801E-0137-E247-B09E-2918B5D578D1}"/>
              </a:ext>
            </a:extLst>
          </p:cNvPr>
          <p:cNvSpPr txBox="1"/>
          <p:nvPr/>
        </p:nvSpPr>
        <p:spPr>
          <a:xfrm>
            <a:off x="11039351" y="2532297"/>
            <a:ext cx="50560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96.2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CB8AF381-3348-4C9F-83EA-40C18256FF8A}"/>
              </a:ext>
            </a:extLst>
          </p:cNvPr>
          <p:cNvSpPr txBox="1"/>
          <p:nvPr/>
        </p:nvSpPr>
        <p:spPr>
          <a:xfrm>
            <a:off x="10484472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63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D766A699-B986-4233-AEFB-65068F4AF84C}"/>
              </a:ext>
            </a:extLst>
          </p:cNvPr>
          <p:cNvSpPr txBox="1"/>
          <p:nvPr/>
        </p:nvSpPr>
        <p:spPr>
          <a:xfrm>
            <a:off x="10933852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55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3C58A61E-F577-4F68-9939-ABB87CDF8FAE}"/>
              </a:ext>
            </a:extLst>
          </p:cNvPr>
          <p:cNvSpPr txBox="1"/>
          <p:nvPr/>
        </p:nvSpPr>
        <p:spPr>
          <a:xfrm>
            <a:off x="8038320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653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FB1C2308-7616-414A-B247-0AA3D96E4CE7}"/>
              </a:ext>
            </a:extLst>
          </p:cNvPr>
          <p:cNvSpPr txBox="1"/>
          <p:nvPr/>
        </p:nvSpPr>
        <p:spPr>
          <a:xfrm>
            <a:off x="8476899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662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90431F78-DD7A-4B2C-83D8-428F5CFC01B3}"/>
              </a:ext>
            </a:extLst>
          </p:cNvPr>
          <p:cNvSpPr txBox="1"/>
          <p:nvPr/>
        </p:nvSpPr>
        <p:spPr>
          <a:xfrm>
            <a:off x="5046202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62F1171E-5997-4295-BAC6-BF16762F911C}"/>
              </a:ext>
            </a:extLst>
          </p:cNvPr>
          <p:cNvSpPr txBox="1"/>
          <p:nvPr/>
        </p:nvSpPr>
        <p:spPr>
          <a:xfrm>
            <a:off x="5467891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153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90431F78-DD7A-4B2C-83D8-428F5CFC01B3}"/>
              </a:ext>
            </a:extLst>
          </p:cNvPr>
          <p:cNvSpPr txBox="1"/>
          <p:nvPr/>
        </p:nvSpPr>
        <p:spPr>
          <a:xfrm>
            <a:off x="4105763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62F1171E-5997-4295-BAC6-BF16762F911C}"/>
              </a:ext>
            </a:extLst>
          </p:cNvPr>
          <p:cNvSpPr txBox="1"/>
          <p:nvPr/>
        </p:nvSpPr>
        <p:spPr>
          <a:xfrm>
            <a:off x="4527452" y="4664313"/>
            <a:ext cx="605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153</a:t>
            </a:r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>
            <a:off x="1321418" y="4889322"/>
            <a:ext cx="10271998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>
              <a:solidFill>
                <a:schemeClr val="bg1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BD4B81C4-4751-4CDD-A5BF-80A316EFB35F}"/>
              </a:ext>
            </a:extLst>
          </p:cNvPr>
          <p:cNvGrpSpPr/>
          <p:nvPr/>
        </p:nvGrpSpPr>
        <p:grpSpPr>
          <a:xfrm>
            <a:off x="2461748" y="1991396"/>
            <a:ext cx="3114995" cy="550536"/>
            <a:chOff x="1846311" y="1620455"/>
            <a:chExt cx="2336246" cy="550536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6D855EF-2A72-43F6-8112-DA1EC5433914}"/>
                </a:ext>
              </a:extLst>
            </p:cNvPr>
            <p:cNvSpPr/>
            <p:nvPr/>
          </p:nvSpPr>
          <p:spPr bwMode="auto">
            <a:xfrm>
              <a:off x="1846311" y="1909103"/>
              <a:ext cx="198180" cy="215999"/>
            </a:xfrm>
            <a:prstGeom prst="rect">
              <a:avLst/>
            </a:prstGeom>
            <a:solidFill>
              <a:srgbClr val="00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C1B7C8D8-39DC-4F4E-B388-18CE8E1D9B9C}"/>
                </a:ext>
              </a:extLst>
            </p:cNvPr>
            <p:cNvSpPr/>
            <p:nvPr/>
          </p:nvSpPr>
          <p:spPr bwMode="auto">
            <a:xfrm>
              <a:off x="3008824" y="1909103"/>
              <a:ext cx="198180" cy="215999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9C75D02E-F262-42A6-8750-078EBDBF4A2F}"/>
                </a:ext>
              </a:extLst>
            </p:cNvPr>
            <p:cNvSpPr/>
            <p:nvPr/>
          </p:nvSpPr>
          <p:spPr>
            <a:xfrm>
              <a:off x="3197672" y="1863214"/>
              <a:ext cx="98488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+mj-lt"/>
                </a:rPr>
                <a:t>DTG + TDF/FTC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A8C0AB8A-BBB9-4640-B0FD-C0134D3D5ACB}"/>
                </a:ext>
              </a:extLst>
            </p:cNvPr>
            <p:cNvSpPr/>
            <p:nvPr/>
          </p:nvSpPr>
          <p:spPr>
            <a:xfrm>
              <a:off x="2035159" y="1863214"/>
              <a:ext cx="7155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+mj-lt"/>
                </a:rPr>
                <a:t>DTG + 3TC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2209959" y="1620455"/>
              <a:ext cx="13919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+mj-lt"/>
                </a:rPr>
                <a:t>ITT-exposed, snapshot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B003E0AD-0D23-45AC-8644-914C74F60880}"/>
              </a:ext>
            </a:extLst>
          </p:cNvPr>
          <p:cNvGrpSpPr/>
          <p:nvPr/>
        </p:nvGrpSpPr>
        <p:grpSpPr>
          <a:xfrm>
            <a:off x="6149747" y="1991396"/>
            <a:ext cx="3581072" cy="550536"/>
            <a:chOff x="4612310" y="1620455"/>
            <a:chExt cx="2685804" cy="550536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E6D855EF-2A72-43F6-8112-DA1EC5433914}"/>
                </a:ext>
              </a:extLst>
            </p:cNvPr>
            <p:cNvSpPr/>
            <p:nvPr/>
          </p:nvSpPr>
          <p:spPr bwMode="auto">
            <a:xfrm>
              <a:off x="4961868" y="1909103"/>
              <a:ext cx="198180" cy="215999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prstClr val="white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1B7C8D8-39DC-4F4E-B388-18CE8E1D9B9C}"/>
                </a:ext>
              </a:extLst>
            </p:cNvPr>
            <p:cNvSpPr/>
            <p:nvPr/>
          </p:nvSpPr>
          <p:spPr bwMode="auto">
            <a:xfrm>
              <a:off x="6124381" y="1909103"/>
              <a:ext cx="198180" cy="215999"/>
            </a:xfrm>
            <a:prstGeom prst="rect">
              <a:avLst/>
            </a:prstGeom>
            <a:pattFill prst="pct80">
              <a:fgClr>
                <a:srgbClr val="FF6600"/>
              </a:fgClr>
              <a:bgClr>
                <a:prstClr val="white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9C75D02E-F262-42A6-8750-078EBDBF4A2F}"/>
                </a:ext>
              </a:extLst>
            </p:cNvPr>
            <p:cNvSpPr/>
            <p:nvPr/>
          </p:nvSpPr>
          <p:spPr>
            <a:xfrm>
              <a:off x="6313229" y="1863214"/>
              <a:ext cx="98488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+mj-lt"/>
                </a:rPr>
                <a:t>DTG + TDF/FTC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A8C0AB8A-BBB9-4640-B0FD-C0134D3D5ACB}"/>
                </a:ext>
              </a:extLst>
            </p:cNvPr>
            <p:cNvSpPr/>
            <p:nvPr/>
          </p:nvSpPr>
          <p:spPr>
            <a:xfrm>
              <a:off x="5150716" y="1863214"/>
              <a:ext cx="7155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+mj-lt"/>
                </a:rPr>
                <a:t>DTG + 3TC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4612310" y="1620455"/>
              <a:ext cx="25718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+mj-lt"/>
                </a:rPr>
                <a:t>Treatment-related discontinuation = failure </a:t>
              </a:r>
            </a:p>
          </p:txBody>
        </p:sp>
      </p:grpSp>
      <p:sp>
        <p:nvSpPr>
          <p:cNvPr id="3" name="Titre 2">
            <a:extLst>
              <a:ext uri="{FF2B5EF4-FFF2-40B4-BE49-F238E27FC236}">
                <a16:creationId xmlns:a16="http://schemas.microsoft.com/office/drawing/2014/main" id="{B8FC5AF2-78D5-4244-8C10-9DE37C7FE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107" name="Text Box 11">
            <a:extLst>
              <a:ext uri="{FF2B5EF4-FFF2-40B4-BE49-F238E27FC236}">
                <a16:creationId xmlns:a16="http://schemas.microsoft.com/office/drawing/2014/main" id="{3666AEB5-D8E4-478F-A7AF-618C38CC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045" y="6522020"/>
            <a:ext cx="732995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P, Lancet. 2019;393:143-55 ; Cahn P, JAIDS 2020; 83:310-8 ; Van </a:t>
            </a: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J, </a:t>
            </a: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IDWeek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2019, Abs. 2842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1867B3E8-62BD-4D51-A5AE-FFF8B36FE866}"/>
              </a:ext>
            </a:extLst>
          </p:cNvPr>
          <p:cNvSpPr txBox="1"/>
          <p:nvPr/>
        </p:nvSpPr>
        <p:spPr>
          <a:xfrm>
            <a:off x="912421" y="4313271"/>
            <a:ext cx="36740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20</a:t>
            </a:r>
            <a:endParaRPr lang="fr-FR" sz="1400" b="1" dirty="0"/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94AE4D5C-218D-42E5-A4A6-92994208DAB3}"/>
              </a:ext>
            </a:extLst>
          </p:cNvPr>
          <p:cNvSpPr txBox="1"/>
          <p:nvPr/>
        </p:nvSpPr>
        <p:spPr>
          <a:xfrm>
            <a:off x="3795056" y="1386142"/>
            <a:ext cx="5322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HIV RNA &lt; 50 c/mL at W96 according to baseline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CD4 and HIV RNA, ITT-E snapshot</a:t>
            </a:r>
          </a:p>
        </p:txBody>
      </p:sp>
    </p:spTree>
    <p:extLst>
      <p:ext uri="{BB962C8B-B14F-4D97-AF65-F5344CB8AC3E}">
        <p14:creationId xmlns:p14="http://schemas.microsoft.com/office/powerpoint/2010/main" val="282889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519B8-7374-4F47-9021-631E9184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03D508-37FF-754B-951B-226E43153F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2495774"/>
            <a:ext cx="10972800" cy="3695476"/>
          </a:xfrm>
        </p:spPr>
        <p:txBody>
          <a:bodyPr>
            <a:normAutofit/>
          </a:bodyPr>
          <a:lstStyle/>
          <a:p>
            <a:r>
              <a:rPr lang="en-US" sz="2800" dirty="0"/>
              <a:t>This presentation is made in complete editorial freedom </a:t>
            </a:r>
          </a:p>
          <a:p>
            <a:endParaRPr lang="en-US" sz="2800" dirty="0"/>
          </a:p>
          <a:p>
            <a:r>
              <a:rPr lang="en-US" sz="2800" dirty="0"/>
              <a:t>Thanks to </a:t>
            </a:r>
            <a:r>
              <a:rPr lang="en-US" sz="2800" dirty="0" err="1"/>
              <a:t>ViiV</a:t>
            </a:r>
            <a:r>
              <a:rPr lang="en-US" sz="2800" dirty="0"/>
              <a:t> Healthcare for their institutional support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8055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68B4DE78-F0F6-488A-9621-91ECB46AB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58301" y="1097303"/>
            <a:ext cx="224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70C0"/>
                </a:solidFill>
                <a:latin typeface="Calibri"/>
                <a:ea typeface="ＭＳ Ｐゴシック" pitchFamily="-109" charset="-128"/>
                <a:cs typeface="Calibri"/>
              </a:rPr>
              <a:t>Difference, % (95%CI)</a:t>
            </a:r>
            <a:endParaRPr lang="en-US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2FB415DB-2840-42F7-8FC7-C0AAA4AFA6E4}"/>
              </a:ext>
            </a:extLst>
          </p:cNvPr>
          <p:cNvGrpSpPr/>
          <p:nvPr/>
        </p:nvGrpSpPr>
        <p:grpSpPr>
          <a:xfrm>
            <a:off x="8540789" y="1508769"/>
            <a:ext cx="3385122" cy="5094255"/>
            <a:chOff x="8540789" y="1499891"/>
            <a:chExt cx="3385122" cy="5094255"/>
          </a:xfrm>
        </p:grpSpPr>
        <p:sp>
          <p:nvSpPr>
            <p:cNvPr id="289" name="Line 30"/>
            <p:cNvSpPr>
              <a:spLocks noChangeShapeType="1"/>
            </p:cNvSpPr>
            <p:nvPr/>
          </p:nvSpPr>
          <p:spPr bwMode="auto">
            <a:xfrm>
              <a:off x="9556752" y="606985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290" name="Line 31"/>
            <p:cNvSpPr>
              <a:spLocks noChangeShapeType="1"/>
            </p:cNvSpPr>
            <p:nvPr/>
          </p:nvSpPr>
          <p:spPr bwMode="auto">
            <a:xfrm>
              <a:off x="10583335" y="606985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291" name="Line 32"/>
            <p:cNvSpPr>
              <a:spLocks noChangeShapeType="1"/>
            </p:cNvSpPr>
            <p:nvPr/>
          </p:nvSpPr>
          <p:spPr bwMode="auto">
            <a:xfrm>
              <a:off x="9556752" y="6110032"/>
              <a:ext cx="1026584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92" name="Oval 33"/>
            <p:cNvSpPr>
              <a:spLocks noChangeArrowheads="1"/>
            </p:cNvSpPr>
            <p:nvPr/>
          </p:nvSpPr>
          <p:spPr bwMode="auto">
            <a:xfrm>
              <a:off x="10007601" y="6066503"/>
              <a:ext cx="118533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201" name="Line 50"/>
            <p:cNvSpPr>
              <a:spLocks noChangeShapeType="1"/>
            </p:cNvSpPr>
            <p:nvPr/>
          </p:nvSpPr>
          <p:spPr bwMode="auto">
            <a:xfrm>
              <a:off x="9730319" y="4336980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2" name="Line 51"/>
            <p:cNvSpPr>
              <a:spLocks noChangeShapeType="1"/>
            </p:cNvSpPr>
            <p:nvPr/>
          </p:nvSpPr>
          <p:spPr bwMode="auto">
            <a:xfrm>
              <a:off x="10572752" y="4336980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3" name="Line 52"/>
            <p:cNvSpPr>
              <a:spLocks noChangeShapeType="1"/>
            </p:cNvSpPr>
            <p:nvPr/>
          </p:nvSpPr>
          <p:spPr bwMode="auto">
            <a:xfrm>
              <a:off x="9730319" y="4377160"/>
              <a:ext cx="842433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4" name="Oval 53"/>
            <p:cNvSpPr>
              <a:spLocks noChangeArrowheads="1"/>
            </p:cNvSpPr>
            <p:nvPr/>
          </p:nvSpPr>
          <p:spPr bwMode="auto">
            <a:xfrm>
              <a:off x="10090152" y="4335306"/>
              <a:ext cx="116417" cy="88733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6" name="Line 54"/>
            <p:cNvSpPr>
              <a:spLocks noChangeShapeType="1"/>
            </p:cNvSpPr>
            <p:nvPr/>
          </p:nvSpPr>
          <p:spPr bwMode="auto">
            <a:xfrm>
              <a:off x="9882719" y="3671552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7" name="Line 55"/>
            <p:cNvSpPr>
              <a:spLocks noChangeShapeType="1"/>
            </p:cNvSpPr>
            <p:nvPr/>
          </p:nvSpPr>
          <p:spPr bwMode="auto">
            <a:xfrm>
              <a:off x="10339919" y="3671552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8" name="Line 56"/>
            <p:cNvSpPr>
              <a:spLocks noChangeShapeType="1"/>
            </p:cNvSpPr>
            <p:nvPr/>
          </p:nvSpPr>
          <p:spPr bwMode="auto">
            <a:xfrm>
              <a:off x="9882719" y="3711733"/>
              <a:ext cx="457200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09" name="Oval 57"/>
            <p:cNvSpPr>
              <a:spLocks noChangeArrowheads="1"/>
            </p:cNvSpPr>
            <p:nvPr/>
          </p:nvSpPr>
          <p:spPr bwMode="auto">
            <a:xfrm>
              <a:off x="10054168" y="3664856"/>
              <a:ext cx="114300" cy="93755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0" name="Line 58"/>
            <p:cNvSpPr>
              <a:spLocks noChangeShapeType="1"/>
            </p:cNvSpPr>
            <p:nvPr/>
          </p:nvSpPr>
          <p:spPr bwMode="auto">
            <a:xfrm>
              <a:off x="10007601" y="4065811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1" name="Line 59"/>
            <p:cNvSpPr>
              <a:spLocks noChangeShapeType="1"/>
            </p:cNvSpPr>
            <p:nvPr/>
          </p:nvSpPr>
          <p:spPr bwMode="auto">
            <a:xfrm>
              <a:off x="10361085" y="4065811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2" name="Line 60"/>
            <p:cNvSpPr>
              <a:spLocks noChangeShapeType="1"/>
            </p:cNvSpPr>
            <p:nvPr/>
          </p:nvSpPr>
          <p:spPr bwMode="auto">
            <a:xfrm>
              <a:off x="10007601" y="4105992"/>
              <a:ext cx="353484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3" name="Oval 61"/>
            <p:cNvSpPr>
              <a:spLocks noChangeArrowheads="1"/>
            </p:cNvSpPr>
            <p:nvPr/>
          </p:nvSpPr>
          <p:spPr bwMode="auto">
            <a:xfrm>
              <a:off x="10121901" y="4059114"/>
              <a:ext cx="112184" cy="92081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4" name="Line 66"/>
            <p:cNvSpPr>
              <a:spLocks noChangeShapeType="1"/>
            </p:cNvSpPr>
            <p:nvPr/>
          </p:nvSpPr>
          <p:spPr bwMode="auto">
            <a:xfrm>
              <a:off x="9709152" y="3360159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5" name="Line 67"/>
            <p:cNvSpPr>
              <a:spLocks noChangeShapeType="1"/>
            </p:cNvSpPr>
            <p:nvPr/>
          </p:nvSpPr>
          <p:spPr bwMode="auto">
            <a:xfrm>
              <a:off x="10744201" y="3360159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6" name="Line 68"/>
            <p:cNvSpPr>
              <a:spLocks noChangeShapeType="1"/>
            </p:cNvSpPr>
            <p:nvPr/>
          </p:nvSpPr>
          <p:spPr bwMode="auto">
            <a:xfrm>
              <a:off x="9709152" y="3400339"/>
              <a:ext cx="1035051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17" name="Oval 69"/>
            <p:cNvSpPr>
              <a:spLocks noChangeArrowheads="1"/>
            </p:cNvSpPr>
            <p:nvPr/>
          </p:nvSpPr>
          <p:spPr bwMode="auto">
            <a:xfrm>
              <a:off x="10172701" y="3356810"/>
              <a:ext cx="112184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2" name="Line 22"/>
            <p:cNvSpPr>
              <a:spLocks noChangeShapeType="1"/>
            </p:cNvSpPr>
            <p:nvPr/>
          </p:nvSpPr>
          <p:spPr bwMode="auto">
            <a:xfrm>
              <a:off x="10030885" y="200186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3" name="Line 23"/>
            <p:cNvSpPr>
              <a:spLocks noChangeShapeType="1"/>
            </p:cNvSpPr>
            <p:nvPr/>
          </p:nvSpPr>
          <p:spPr bwMode="auto">
            <a:xfrm>
              <a:off x="10684935" y="2001862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4" name="Line 24"/>
            <p:cNvSpPr>
              <a:spLocks noChangeShapeType="1"/>
            </p:cNvSpPr>
            <p:nvPr/>
          </p:nvSpPr>
          <p:spPr bwMode="auto">
            <a:xfrm>
              <a:off x="10030885" y="2042042"/>
              <a:ext cx="654051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5" name="Oval 25"/>
            <p:cNvSpPr>
              <a:spLocks noChangeArrowheads="1"/>
            </p:cNvSpPr>
            <p:nvPr/>
          </p:nvSpPr>
          <p:spPr bwMode="auto">
            <a:xfrm>
              <a:off x="10312401" y="2000188"/>
              <a:ext cx="118533" cy="88733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6" name="Line 26"/>
            <p:cNvSpPr>
              <a:spLocks noChangeShapeType="1"/>
            </p:cNvSpPr>
            <p:nvPr/>
          </p:nvSpPr>
          <p:spPr bwMode="auto">
            <a:xfrm>
              <a:off x="9961035" y="2311038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7" name="Line 27"/>
            <p:cNvSpPr>
              <a:spLocks noChangeShapeType="1"/>
            </p:cNvSpPr>
            <p:nvPr/>
          </p:nvSpPr>
          <p:spPr bwMode="auto">
            <a:xfrm>
              <a:off x="10284885" y="2311038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8" name="Line 28"/>
            <p:cNvSpPr>
              <a:spLocks noChangeShapeType="1"/>
            </p:cNvSpPr>
            <p:nvPr/>
          </p:nvSpPr>
          <p:spPr bwMode="auto">
            <a:xfrm>
              <a:off x="9961035" y="2351219"/>
              <a:ext cx="323851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29" name="Oval 29"/>
            <p:cNvSpPr>
              <a:spLocks noChangeArrowheads="1"/>
            </p:cNvSpPr>
            <p:nvPr/>
          </p:nvSpPr>
          <p:spPr bwMode="auto">
            <a:xfrm>
              <a:off x="10066868" y="2307690"/>
              <a:ext cx="112184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34" name="Line 14"/>
            <p:cNvSpPr>
              <a:spLocks noChangeShapeType="1"/>
            </p:cNvSpPr>
            <p:nvPr/>
          </p:nvSpPr>
          <p:spPr bwMode="auto">
            <a:xfrm>
              <a:off x="8968318" y="3020210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5" name="Line 15"/>
            <p:cNvSpPr>
              <a:spLocks noChangeShapeType="1"/>
            </p:cNvSpPr>
            <p:nvPr/>
          </p:nvSpPr>
          <p:spPr bwMode="auto">
            <a:xfrm>
              <a:off x="10191752" y="3020210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36" name="Line 16"/>
            <p:cNvSpPr>
              <a:spLocks noChangeShapeType="1"/>
            </p:cNvSpPr>
            <p:nvPr/>
          </p:nvSpPr>
          <p:spPr bwMode="auto">
            <a:xfrm>
              <a:off x="8968318" y="3060391"/>
              <a:ext cx="1223434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7" name="Oval 17"/>
            <p:cNvSpPr>
              <a:spLocks noChangeArrowheads="1"/>
            </p:cNvSpPr>
            <p:nvPr/>
          </p:nvSpPr>
          <p:spPr bwMode="auto">
            <a:xfrm>
              <a:off x="9520768" y="3013513"/>
              <a:ext cx="114300" cy="93755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38" name="Line 74"/>
            <p:cNvSpPr>
              <a:spLocks noChangeShapeType="1"/>
            </p:cNvSpPr>
            <p:nvPr/>
          </p:nvSpPr>
          <p:spPr bwMode="auto">
            <a:xfrm>
              <a:off x="10090152" y="264572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39" name="Line 75"/>
            <p:cNvSpPr>
              <a:spLocks noChangeShapeType="1"/>
            </p:cNvSpPr>
            <p:nvPr/>
          </p:nvSpPr>
          <p:spPr bwMode="auto">
            <a:xfrm>
              <a:off x="10367435" y="264572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40" name="Line 76"/>
            <p:cNvSpPr>
              <a:spLocks noChangeShapeType="1"/>
            </p:cNvSpPr>
            <p:nvPr/>
          </p:nvSpPr>
          <p:spPr bwMode="auto">
            <a:xfrm>
              <a:off x="10090152" y="2685904"/>
              <a:ext cx="277284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41" name="Oval 77"/>
            <p:cNvSpPr>
              <a:spLocks noChangeArrowheads="1"/>
            </p:cNvSpPr>
            <p:nvPr/>
          </p:nvSpPr>
          <p:spPr bwMode="auto">
            <a:xfrm>
              <a:off x="10168468" y="2640702"/>
              <a:ext cx="114300" cy="92081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43" name="ZoneTexte 242"/>
            <p:cNvSpPr txBox="1"/>
            <p:nvPr/>
          </p:nvSpPr>
          <p:spPr>
            <a:xfrm>
              <a:off x="9870817" y="2114073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-2.8</a:t>
              </a:r>
            </a:p>
          </p:txBody>
        </p:sp>
        <p:sp>
          <p:nvSpPr>
            <p:cNvPr id="244" name="ZoneTexte 243"/>
            <p:cNvSpPr txBox="1"/>
            <p:nvPr/>
          </p:nvSpPr>
          <p:spPr>
            <a:xfrm>
              <a:off x="10282024" y="1774133"/>
              <a:ext cx="38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1.9</a:t>
              </a:r>
            </a:p>
          </p:txBody>
        </p:sp>
        <p:sp>
          <p:nvSpPr>
            <p:cNvPr id="245" name="ZoneTexte 244"/>
            <p:cNvSpPr txBox="1"/>
            <p:nvPr/>
          </p:nvSpPr>
          <p:spPr>
            <a:xfrm>
              <a:off x="9857036" y="4095610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-1.5</a:t>
              </a:r>
            </a:p>
          </p:txBody>
        </p:sp>
        <p:sp>
          <p:nvSpPr>
            <p:cNvPr id="248" name="ZoneTexte 247"/>
            <p:cNvSpPr txBox="1"/>
            <p:nvPr/>
          </p:nvSpPr>
          <p:spPr>
            <a:xfrm>
              <a:off x="9302520" y="3071263"/>
              <a:ext cx="5068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-13.4</a:t>
              </a:r>
            </a:p>
          </p:txBody>
        </p:sp>
        <p:sp>
          <p:nvSpPr>
            <p:cNvPr id="249" name="ZoneTexte 248"/>
            <p:cNvSpPr txBox="1"/>
            <p:nvPr/>
          </p:nvSpPr>
          <p:spPr>
            <a:xfrm>
              <a:off x="9882033" y="2701319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-0.7</a:t>
              </a:r>
            </a:p>
          </p:txBody>
        </p:sp>
        <p:sp>
          <p:nvSpPr>
            <p:cNvPr id="250" name="ZoneTexte 249"/>
            <p:cNvSpPr txBox="1"/>
            <p:nvPr/>
          </p:nvSpPr>
          <p:spPr>
            <a:xfrm>
              <a:off x="9792380" y="3694713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-3.0</a:t>
              </a:r>
            </a:p>
          </p:txBody>
        </p:sp>
        <p:sp>
          <p:nvSpPr>
            <p:cNvPr id="251" name="ZoneTexte 250"/>
            <p:cNvSpPr txBox="1"/>
            <p:nvPr/>
          </p:nvSpPr>
          <p:spPr>
            <a:xfrm>
              <a:off x="9805080" y="3354485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-0.8</a:t>
              </a:r>
            </a:p>
          </p:txBody>
        </p:sp>
        <p:sp>
          <p:nvSpPr>
            <p:cNvPr id="252" name="ZoneTexte 251"/>
            <p:cNvSpPr txBox="1"/>
            <p:nvPr/>
          </p:nvSpPr>
          <p:spPr>
            <a:xfrm>
              <a:off x="9878809" y="4365601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-2.3</a:t>
              </a:r>
            </a:p>
          </p:txBody>
        </p:sp>
        <p:sp>
          <p:nvSpPr>
            <p:cNvPr id="280" name="Line 42"/>
            <p:cNvSpPr>
              <a:spLocks noChangeShapeType="1"/>
            </p:cNvSpPr>
            <p:nvPr/>
          </p:nvSpPr>
          <p:spPr bwMode="auto">
            <a:xfrm>
              <a:off x="10026652" y="575380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81" name="Line 43"/>
            <p:cNvSpPr>
              <a:spLocks noChangeShapeType="1"/>
            </p:cNvSpPr>
            <p:nvPr/>
          </p:nvSpPr>
          <p:spPr bwMode="auto">
            <a:xfrm>
              <a:off x="10337801" y="5753804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82" name="Line 44"/>
            <p:cNvSpPr>
              <a:spLocks noChangeShapeType="1"/>
            </p:cNvSpPr>
            <p:nvPr/>
          </p:nvSpPr>
          <p:spPr bwMode="auto">
            <a:xfrm>
              <a:off x="10026652" y="5793985"/>
              <a:ext cx="311151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83" name="Oval 45"/>
            <p:cNvSpPr>
              <a:spLocks noChangeArrowheads="1"/>
            </p:cNvSpPr>
            <p:nvPr/>
          </p:nvSpPr>
          <p:spPr bwMode="auto">
            <a:xfrm>
              <a:off x="10121901" y="5748782"/>
              <a:ext cx="116417" cy="92081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84" name="ZoneTexte 283"/>
            <p:cNvSpPr txBox="1"/>
            <p:nvPr/>
          </p:nvSpPr>
          <p:spPr>
            <a:xfrm>
              <a:off x="9808329" y="5550765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-1.6</a:t>
              </a:r>
            </a:p>
          </p:txBody>
        </p:sp>
        <p:sp>
          <p:nvSpPr>
            <p:cNvPr id="275" name="Line 38"/>
            <p:cNvSpPr>
              <a:spLocks noChangeShapeType="1"/>
            </p:cNvSpPr>
            <p:nvPr/>
          </p:nvSpPr>
          <p:spPr bwMode="auto">
            <a:xfrm>
              <a:off x="9690101" y="5042571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6" name="Line 39"/>
            <p:cNvSpPr>
              <a:spLocks noChangeShapeType="1"/>
            </p:cNvSpPr>
            <p:nvPr/>
          </p:nvSpPr>
          <p:spPr bwMode="auto">
            <a:xfrm>
              <a:off x="10786535" y="5042571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7" name="Line 40"/>
            <p:cNvSpPr>
              <a:spLocks noChangeShapeType="1"/>
            </p:cNvSpPr>
            <p:nvPr/>
          </p:nvSpPr>
          <p:spPr bwMode="auto">
            <a:xfrm>
              <a:off x="9690101" y="5082752"/>
              <a:ext cx="1096434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8" name="Oval 41"/>
            <p:cNvSpPr>
              <a:spLocks noChangeArrowheads="1"/>
            </p:cNvSpPr>
            <p:nvPr/>
          </p:nvSpPr>
          <p:spPr bwMode="auto">
            <a:xfrm>
              <a:off x="10179052" y="5039223"/>
              <a:ext cx="118533" cy="90407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9" name="ZoneTexte 278"/>
            <p:cNvSpPr txBox="1"/>
            <p:nvPr/>
          </p:nvSpPr>
          <p:spPr>
            <a:xfrm>
              <a:off x="9782353" y="4818723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-0.4</a:t>
              </a:r>
            </a:p>
          </p:txBody>
        </p:sp>
        <p:sp>
          <p:nvSpPr>
            <p:cNvPr id="270" name="Line 34"/>
            <p:cNvSpPr>
              <a:spLocks noChangeShapeType="1"/>
            </p:cNvSpPr>
            <p:nvPr/>
          </p:nvSpPr>
          <p:spPr bwMode="auto">
            <a:xfrm>
              <a:off x="9886952" y="5391107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1" name="Line 35"/>
            <p:cNvSpPr>
              <a:spLocks noChangeShapeType="1"/>
            </p:cNvSpPr>
            <p:nvPr/>
          </p:nvSpPr>
          <p:spPr bwMode="auto">
            <a:xfrm>
              <a:off x="10651068" y="5391107"/>
              <a:ext cx="0" cy="8371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2" name="Line 36"/>
            <p:cNvSpPr>
              <a:spLocks noChangeShapeType="1"/>
            </p:cNvSpPr>
            <p:nvPr/>
          </p:nvSpPr>
          <p:spPr bwMode="auto">
            <a:xfrm>
              <a:off x="9886952" y="5431288"/>
              <a:ext cx="764117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3" name="Oval 37"/>
            <p:cNvSpPr>
              <a:spLocks noChangeArrowheads="1"/>
            </p:cNvSpPr>
            <p:nvPr/>
          </p:nvSpPr>
          <p:spPr bwMode="auto">
            <a:xfrm>
              <a:off x="10215035" y="5387759"/>
              <a:ext cx="114300" cy="88733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74" name="ZoneTexte 273"/>
            <p:cNvSpPr txBox="1"/>
            <p:nvPr/>
          </p:nvSpPr>
          <p:spPr>
            <a:xfrm>
              <a:off x="9863681" y="5198347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-0.1</a:t>
              </a:r>
            </a:p>
          </p:txBody>
        </p:sp>
        <p:sp>
          <p:nvSpPr>
            <p:cNvPr id="256" name="ZoneTexte 255"/>
            <p:cNvSpPr txBox="1"/>
            <p:nvPr/>
          </p:nvSpPr>
          <p:spPr>
            <a:xfrm>
              <a:off x="9728193" y="5865322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-3.8</a:t>
              </a:r>
            </a:p>
          </p:txBody>
        </p:sp>
        <p:sp>
          <p:nvSpPr>
            <p:cNvPr id="138" name="Line 5"/>
            <p:cNvSpPr>
              <a:spLocks noChangeShapeType="1"/>
            </p:cNvSpPr>
            <p:nvPr/>
          </p:nvSpPr>
          <p:spPr bwMode="auto">
            <a:xfrm>
              <a:off x="8754534" y="6303004"/>
              <a:ext cx="3009901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39" name="Line 6"/>
            <p:cNvSpPr>
              <a:spLocks noChangeShapeType="1"/>
            </p:cNvSpPr>
            <p:nvPr/>
          </p:nvSpPr>
          <p:spPr bwMode="auto">
            <a:xfrm flipH="1">
              <a:off x="8769130" y="6303005"/>
              <a:ext cx="1" cy="3981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100">
                <a:latin typeface="+mj-lt"/>
              </a:endParaRPr>
            </a:p>
          </p:txBody>
        </p:sp>
        <p:sp>
          <p:nvSpPr>
            <p:cNvPr id="140" name="Line 7"/>
            <p:cNvSpPr>
              <a:spLocks noChangeShapeType="1"/>
            </p:cNvSpPr>
            <p:nvPr/>
          </p:nvSpPr>
          <p:spPr bwMode="auto">
            <a:xfrm>
              <a:off x="9258301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41" name="Line 8"/>
            <p:cNvSpPr>
              <a:spLocks noChangeShapeType="1"/>
            </p:cNvSpPr>
            <p:nvPr/>
          </p:nvSpPr>
          <p:spPr bwMode="auto">
            <a:xfrm>
              <a:off x="9759952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42" name="Line 9"/>
            <p:cNvSpPr>
              <a:spLocks noChangeShapeType="1"/>
            </p:cNvSpPr>
            <p:nvPr/>
          </p:nvSpPr>
          <p:spPr bwMode="auto">
            <a:xfrm>
              <a:off x="10259485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53" name="Line 10"/>
            <p:cNvSpPr>
              <a:spLocks noChangeShapeType="1"/>
            </p:cNvSpPr>
            <p:nvPr/>
          </p:nvSpPr>
          <p:spPr bwMode="auto">
            <a:xfrm>
              <a:off x="10763252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55" name="Line 11"/>
            <p:cNvSpPr>
              <a:spLocks noChangeShapeType="1"/>
            </p:cNvSpPr>
            <p:nvPr/>
          </p:nvSpPr>
          <p:spPr bwMode="auto">
            <a:xfrm>
              <a:off x="11264902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79" name="Line 12"/>
            <p:cNvSpPr>
              <a:spLocks noChangeShapeType="1"/>
            </p:cNvSpPr>
            <p:nvPr/>
          </p:nvSpPr>
          <p:spPr bwMode="auto">
            <a:xfrm>
              <a:off x="11764435" y="6303004"/>
              <a:ext cx="0" cy="4352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latin typeface="+mj-lt"/>
              </a:endParaRPr>
            </a:p>
          </p:txBody>
        </p:sp>
        <p:sp>
          <p:nvSpPr>
            <p:cNvPr id="191" name="Line 13"/>
            <p:cNvSpPr>
              <a:spLocks noChangeShapeType="1"/>
            </p:cNvSpPr>
            <p:nvPr/>
          </p:nvSpPr>
          <p:spPr bwMode="auto">
            <a:xfrm flipV="1">
              <a:off x="10259485" y="1846626"/>
              <a:ext cx="0" cy="445637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7" name="ZoneTexte 256"/>
            <p:cNvSpPr txBox="1"/>
            <p:nvPr/>
          </p:nvSpPr>
          <p:spPr>
            <a:xfrm>
              <a:off x="10120569" y="6317147"/>
              <a:ext cx="26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0</a:t>
              </a:r>
            </a:p>
          </p:txBody>
        </p:sp>
        <p:sp>
          <p:nvSpPr>
            <p:cNvPr id="258" name="ZoneTexte 257"/>
            <p:cNvSpPr txBox="1"/>
            <p:nvPr/>
          </p:nvSpPr>
          <p:spPr>
            <a:xfrm>
              <a:off x="10596345" y="6317147"/>
              <a:ext cx="3406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10</a:t>
              </a:r>
            </a:p>
          </p:txBody>
        </p:sp>
        <p:sp>
          <p:nvSpPr>
            <p:cNvPr id="259" name="ZoneTexte 258"/>
            <p:cNvSpPr txBox="1"/>
            <p:nvPr/>
          </p:nvSpPr>
          <p:spPr>
            <a:xfrm>
              <a:off x="11111119" y="6317147"/>
              <a:ext cx="3406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20</a:t>
              </a:r>
            </a:p>
          </p:txBody>
        </p:sp>
        <p:sp>
          <p:nvSpPr>
            <p:cNvPr id="260" name="ZoneTexte 259"/>
            <p:cNvSpPr txBox="1"/>
            <p:nvPr/>
          </p:nvSpPr>
          <p:spPr>
            <a:xfrm>
              <a:off x="11585254" y="6317147"/>
              <a:ext cx="3406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30</a:t>
              </a:r>
            </a:p>
          </p:txBody>
        </p:sp>
        <p:sp>
          <p:nvSpPr>
            <p:cNvPr id="261" name="ZoneTexte 260"/>
            <p:cNvSpPr txBox="1"/>
            <p:nvPr/>
          </p:nvSpPr>
          <p:spPr>
            <a:xfrm>
              <a:off x="9556789" y="6317147"/>
              <a:ext cx="3877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-10</a:t>
              </a:r>
            </a:p>
          </p:txBody>
        </p:sp>
        <p:sp>
          <p:nvSpPr>
            <p:cNvPr id="262" name="ZoneTexte 261"/>
            <p:cNvSpPr txBox="1"/>
            <p:nvPr/>
          </p:nvSpPr>
          <p:spPr>
            <a:xfrm>
              <a:off x="9082654" y="6317147"/>
              <a:ext cx="3877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-20</a:t>
              </a:r>
            </a:p>
          </p:txBody>
        </p:sp>
        <p:sp>
          <p:nvSpPr>
            <p:cNvPr id="263" name="ZoneTexte 262"/>
            <p:cNvSpPr txBox="1"/>
            <p:nvPr/>
          </p:nvSpPr>
          <p:spPr>
            <a:xfrm>
              <a:off x="8540789" y="6317147"/>
              <a:ext cx="3877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-30</a:t>
              </a:r>
            </a:p>
          </p:txBody>
        </p:sp>
        <p:sp>
          <p:nvSpPr>
            <p:cNvPr id="265" name="Line 46"/>
            <p:cNvSpPr>
              <a:spLocks noChangeShapeType="1"/>
            </p:cNvSpPr>
            <p:nvPr/>
          </p:nvSpPr>
          <p:spPr bwMode="auto">
            <a:xfrm>
              <a:off x="10022419" y="4679338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66" name="Line 47"/>
            <p:cNvSpPr>
              <a:spLocks noChangeShapeType="1"/>
            </p:cNvSpPr>
            <p:nvPr/>
          </p:nvSpPr>
          <p:spPr bwMode="auto">
            <a:xfrm>
              <a:off x="10333568" y="4679338"/>
              <a:ext cx="0" cy="80361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67" name="Line 48"/>
            <p:cNvSpPr>
              <a:spLocks noChangeShapeType="1"/>
            </p:cNvSpPr>
            <p:nvPr/>
          </p:nvSpPr>
          <p:spPr bwMode="auto">
            <a:xfrm>
              <a:off x="10022419" y="4719519"/>
              <a:ext cx="311151" cy="0"/>
            </a:xfrm>
            <a:prstGeom prst="line">
              <a:avLst/>
            </a:prstGeom>
            <a:noFill/>
            <a:ln w="11113" cap="flat">
              <a:solidFill>
                <a:srgbClr val="055EA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68" name="Oval 49"/>
            <p:cNvSpPr>
              <a:spLocks noChangeArrowheads="1"/>
            </p:cNvSpPr>
            <p:nvPr/>
          </p:nvSpPr>
          <p:spPr bwMode="auto">
            <a:xfrm>
              <a:off x="10117668" y="4672641"/>
              <a:ext cx="116417" cy="93755"/>
            </a:xfrm>
            <a:prstGeom prst="ellipse">
              <a:avLst/>
            </a:prstGeom>
            <a:solidFill>
              <a:srgbClr val="055E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b="1">
                <a:latin typeface="+mj-lt"/>
              </a:endParaRPr>
            </a:p>
          </p:txBody>
        </p:sp>
        <p:sp>
          <p:nvSpPr>
            <p:cNvPr id="269" name="ZoneTexte 268"/>
            <p:cNvSpPr txBox="1"/>
            <p:nvPr/>
          </p:nvSpPr>
          <p:spPr>
            <a:xfrm>
              <a:off x="9563325" y="4595983"/>
              <a:ext cx="4288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latin typeface="+mj-lt"/>
                </a:rPr>
                <a:t>-1.7</a:t>
              </a:r>
            </a:p>
          </p:txBody>
        </p:sp>
        <p:sp>
          <p:nvSpPr>
            <p:cNvPr id="293" name="Flèche droite 63"/>
            <p:cNvSpPr/>
            <p:nvPr/>
          </p:nvSpPr>
          <p:spPr bwMode="auto">
            <a:xfrm>
              <a:off x="10243229" y="1499891"/>
              <a:ext cx="1584000" cy="360000"/>
            </a:xfrm>
            <a:prstGeom prst="rightArrow">
              <a:avLst>
                <a:gd name="adj1" fmla="val 73200"/>
                <a:gd name="adj2" fmla="val 50000"/>
              </a:avLst>
            </a:prstGeom>
            <a:solidFill>
              <a:srgbClr val="00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/>
            </a:p>
          </p:txBody>
        </p:sp>
        <p:sp>
          <p:nvSpPr>
            <p:cNvPr id="294" name="Flèche droite 159"/>
            <p:cNvSpPr/>
            <p:nvPr/>
          </p:nvSpPr>
          <p:spPr bwMode="auto">
            <a:xfrm rot="10800000">
              <a:off x="8675484" y="1499892"/>
              <a:ext cx="1584000" cy="360000"/>
            </a:xfrm>
            <a:prstGeom prst="rightArrow">
              <a:avLst>
                <a:gd name="adj1" fmla="val 73864"/>
                <a:gd name="adj2" fmla="val 50000"/>
              </a:avLst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fr-FR" dirty="0"/>
            </a:p>
          </p:txBody>
        </p:sp>
        <p:sp>
          <p:nvSpPr>
            <p:cNvPr id="295" name="ZoneTexte 294"/>
            <p:cNvSpPr txBox="1"/>
            <p:nvPr/>
          </p:nvSpPr>
          <p:spPr>
            <a:xfrm>
              <a:off x="8688316" y="1550673"/>
              <a:ext cx="160927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050" b="1" dirty="0">
                  <a:solidFill>
                    <a:schemeClr val="bg1"/>
                  </a:solidFill>
                </a:rPr>
                <a:t>DTG + TDF/FTC</a:t>
              </a: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10259485" y="1563867"/>
              <a:ext cx="902811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r-IN" sz="1050" b="1" dirty="0">
                  <a:solidFill>
                    <a:srgbClr val="FFFFFF"/>
                  </a:solidFill>
                </a:rPr>
                <a:t>DTG + 3TC</a:t>
              </a:r>
            </a:p>
          </p:txBody>
        </p:sp>
      </p:grpSp>
      <p:sp>
        <p:nvSpPr>
          <p:cNvPr id="1073" name="Rectangle 76"/>
          <p:cNvSpPr>
            <a:spLocks noChangeArrowheads="1"/>
          </p:cNvSpPr>
          <p:nvPr/>
        </p:nvSpPr>
        <p:spPr bwMode="auto">
          <a:xfrm>
            <a:off x="7735989" y="2045137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92</a:t>
            </a:r>
          </a:p>
        </p:txBody>
      </p:sp>
      <p:sp>
        <p:nvSpPr>
          <p:cNvPr id="1105" name="Rectangle 108"/>
          <p:cNvSpPr>
            <a:spLocks noChangeArrowheads="1"/>
          </p:cNvSpPr>
          <p:nvPr/>
        </p:nvSpPr>
        <p:spPr bwMode="auto">
          <a:xfrm>
            <a:off x="3310986" y="2101609"/>
            <a:ext cx="56301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&gt; 100 000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76"/>
          <p:cNvSpPr>
            <a:spLocks noChangeArrowheads="1"/>
          </p:cNvSpPr>
          <p:nvPr/>
        </p:nvSpPr>
        <p:spPr bwMode="auto">
          <a:xfrm>
            <a:off x="4075669" y="2051437"/>
            <a:ext cx="19499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140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3949559" y="2068479"/>
            <a:ext cx="3703157" cy="120485"/>
          </a:xfrm>
          <a:custGeom>
            <a:avLst/>
            <a:gdLst>
              <a:gd name="T0" fmla="*/ 1789 w 1789"/>
              <a:gd name="T1" fmla="*/ 0 h 80"/>
              <a:gd name="T2" fmla="*/ 0 w 1789"/>
              <a:gd name="T3" fmla="*/ 0 h 80"/>
              <a:gd name="T4" fmla="*/ 0 w 1789"/>
              <a:gd name="T5" fmla="*/ 80 h 80"/>
              <a:gd name="T6" fmla="*/ 1750 w 1789"/>
              <a:gd name="T7" fmla="*/ 80 h 80"/>
              <a:gd name="T8" fmla="*/ 1789 w 1789"/>
              <a:gd name="T9" fmla="*/ 80 h 80"/>
              <a:gd name="T10" fmla="*/ 1789 w 1789"/>
              <a:gd name="T11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89" h="80">
                <a:moveTo>
                  <a:pt x="1789" y="0"/>
                </a:moveTo>
                <a:lnTo>
                  <a:pt x="0" y="0"/>
                </a:lnTo>
                <a:lnTo>
                  <a:pt x="0" y="80"/>
                </a:lnTo>
                <a:lnTo>
                  <a:pt x="1750" y="80"/>
                </a:lnTo>
                <a:lnTo>
                  <a:pt x="1789" y="80"/>
                </a:lnTo>
                <a:lnTo>
                  <a:pt x="1789" y="0"/>
                </a:lnTo>
                <a:close/>
              </a:path>
            </a:pathLst>
          </a:cu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949559" y="2410355"/>
            <a:ext cx="3661759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949559" y="2188964"/>
            <a:ext cx="3622428" cy="12048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4"/>
          <p:cNvSpPr>
            <a:spLocks/>
          </p:cNvSpPr>
          <p:nvPr/>
        </p:nvSpPr>
        <p:spPr bwMode="auto">
          <a:xfrm>
            <a:off x="3949559" y="2530840"/>
            <a:ext cx="3783885" cy="121992"/>
          </a:xfrm>
          <a:custGeom>
            <a:avLst/>
            <a:gdLst>
              <a:gd name="T0" fmla="*/ 1828 w 1828"/>
              <a:gd name="T1" fmla="*/ 0 h 81"/>
              <a:gd name="T2" fmla="*/ 1769 w 1828"/>
              <a:gd name="T3" fmla="*/ 0 h 81"/>
              <a:gd name="T4" fmla="*/ 0 w 1828"/>
              <a:gd name="T5" fmla="*/ 0 h 81"/>
              <a:gd name="T6" fmla="*/ 0 w 1828"/>
              <a:gd name="T7" fmla="*/ 81 h 81"/>
              <a:gd name="T8" fmla="*/ 1828 w 1828"/>
              <a:gd name="T9" fmla="*/ 81 h 81"/>
              <a:gd name="T10" fmla="*/ 1828 w 1828"/>
              <a:gd name="T11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28" h="81">
                <a:moveTo>
                  <a:pt x="1828" y="0"/>
                </a:moveTo>
                <a:lnTo>
                  <a:pt x="1769" y="0"/>
                </a:lnTo>
                <a:lnTo>
                  <a:pt x="0" y="0"/>
                </a:lnTo>
                <a:lnTo>
                  <a:pt x="0" y="81"/>
                </a:lnTo>
                <a:lnTo>
                  <a:pt x="1828" y="81"/>
                </a:lnTo>
                <a:lnTo>
                  <a:pt x="1828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949559" y="2752232"/>
            <a:ext cx="3744556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3"/>
          <p:cNvSpPr>
            <a:spLocks/>
          </p:cNvSpPr>
          <p:nvPr/>
        </p:nvSpPr>
        <p:spPr bwMode="auto">
          <a:xfrm>
            <a:off x="3949559" y="3214594"/>
            <a:ext cx="3744556" cy="121992"/>
          </a:xfrm>
          <a:custGeom>
            <a:avLst/>
            <a:gdLst>
              <a:gd name="T0" fmla="*/ 0 w 1809"/>
              <a:gd name="T1" fmla="*/ 0 h 81"/>
              <a:gd name="T2" fmla="*/ 0 w 1809"/>
              <a:gd name="T3" fmla="*/ 81 h 81"/>
              <a:gd name="T4" fmla="*/ 1809 w 1809"/>
              <a:gd name="T5" fmla="*/ 81 h 81"/>
              <a:gd name="T6" fmla="*/ 1809 w 1809"/>
              <a:gd name="T7" fmla="*/ 0 h 81"/>
              <a:gd name="T8" fmla="*/ 1536 w 1809"/>
              <a:gd name="T9" fmla="*/ 0 h 81"/>
              <a:gd name="T10" fmla="*/ 0 w 1809"/>
              <a:gd name="T11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09" h="81">
                <a:moveTo>
                  <a:pt x="0" y="0"/>
                </a:moveTo>
                <a:lnTo>
                  <a:pt x="0" y="81"/>
                </a:lnTo>
                <a:lnTo>
                  <a:pt x="1809" y="81"/>
                </a:lnTo>
                <a:lnTo>
                  <a:pt x="1809" y="0"/>
                </a:lnTo>
                <a:lnTo>
                  <a:pt x="15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3949559" y="3094109"/>
            <a:ext cx="3179457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" name="Rectangle 29"/>
          <p:cNvSpPr>
            <a:spLocks noChangeArrowheads="1"/>
          </p:cNvSpPr>
          <p:nvPr/>
        </p:nvSpPr>
        <p:spPr bwMode="auto">
          <a:xfrm>
            <a:off x="3949559" y="2872718"/>
            <a:ext cx="3744556" cy="12199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Freeform 32"/>
          <p:cNvSpPr>
            <a:spLocks/>
          </p:cNvSpPr>
          <p:nvPr/>
        </p:nvSpPr>
        <p:spPr bwMode="auto">
          <a:xfrm>
            <a:off x="3949559" y="3552721"/>
            <a:ext cx="3622428" cy="120485"/>
          </a:xfrm>
          <a:custGeom>
            <a:avLst/>
            <a:gdLst>
              <a:gd name="T0" fmla="*/ 1750 w 1750"/>
              <a:gd name="T1" fmla="*/ 80 h 80"/>
              <a:gd name="T2" fmla="*/ 1750 w 1750"/>
              <a:gd name="T3" fmla="*/ 0 h 80"/>
              <a:gd name="T4" fmla="*/ 1730 w 1750"/>
              <a:gd name="T5" fmla="*/ 0 h 80"/>
              <a:gd name="T6" fmla="*/ 0 w 1750"/>
              <a:gd name="T7" fmla="*/ 0 h 80"/>
              <a:gd name="T8" fmla="*/ 0 w 1750"/>
              <a:gd name="T9" fmla="*/ 80 h 80"/>
              <a:gd name="T10" fmla="*/ 1750 w 1750"/>
              <a:gd name="T11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50" h="80">
                <a:moveTo>
                  <a:pt x="1750" y="80"/>
                </a:moveTo>
                <a:lnTo>
                  <a:pt x="1750" y="0"/>
                </a:lnTo>
                <a:lnTo>
                  <a:pt x="1730" y="0"/>
                </a:lnTo>
                <a:lnTo>
                  <a:pt x="0" y="0"/>
                </a:lnTo>
                <a:lnTo>
                  <a:pt x="0" y="80"/>
                </a:lnTo>
                <a:lnTo>
                  <a:pt x="1750" y="8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33"/>
          <p:cNvSpPr>
            <a:spLocks noChangeArrowheads="1"/>
          </p:cNvSpPr>
          <p:nvPr/>
        </p:nvSpPr>
        <p:spPr bwMode="auto">
          <a:xfrm>
            <a:off x="3949559" y="3432236"/>
            <a:ext cx="3581029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40"/>
          <p:cNvSpPr>
            <a:spLocks/>
          </p:cNvSpPr>
          <p:nvPr/>
        </p:nvSpPr>
        <p:spPr bwMode="auto">
          <a:xfrm>
            <a:off x="3949559" y="3894598"/>
            <a:ext cx="3783885" cy="120485"/>
          </a:xfrm>
          <a:custGeom>
            <a:avLst/>
            <a:gdLst>
              <a:gd name="T0" fmla="*/ 0 w 1828"/>
              <a:gd name="T1" fmla="*/ 0 h 80"/>
              <a:gd name="T2" fmla="*/ 0 w 1828"/>
              <a:gd name="T3" fmla="*/ 80 h 80"/>
              <a:gd name="T4" fmla="*/ 1828 w 1828"/>
              <a:gd name="T5" fmla="*/ 80 h 80"/>
              <a:gd name="T6" fmla="*/ 1828 w 1828"/>
              <a:gd name="T7" fmla="*/ 0 h 80"/>
              <a:gd name="T8" fmla="*/ 1769 w 1828"/>
              <a:gd name="T9" fmla="*/ 0 h 80"/>
              <a:gd name="T10" fmla="*/ 0 w 1828"/>
              <a:gd name="T11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28" h="80">
                <a:moveTo>
                  <a:pt x="0" y="0"/>
                </a:moveTo>
                <a:lnTo>
                  <a:pt x="0" y="80"/>
                </a:lnTo>
                <a:lnTo>
                  <a:pt x="1828" y="80"/>
                </a:lnTo>
                <a:lnTo>
                  <a:pt x="1828" y="0"/>
                </a:lnTo>
                <a:lnTo>
                  <a:pt x="176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Rectangle 43"/>
          <p:cNvSpPr>
            <a:spLocks noChangeArrowheads="1"/>
          </p:cNvSpPr>
          <p:nvPr/>
        </p:nvSpPr>
        <p:spPr bwMode="auto">
          <a:xfrm>
            <a:off x="3949559" y="4115989"/>
            <a:ext cx="3703157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Freeform 45"/>
          <p:cNvSpPr>
            <a:spLocks/>
          </p:cNvSpPr>
          <p:nvPr/>
        </p:nvSpPr>
        <p:spPr bwMode="auto">
          <a:xfrm>
            <a:off x="3949559" y="4457867"/>
            <a:ext cx="3543769" cy="120485"/>
          </a:xfrm>
          <a:custGeom>
            <a:avLst/>
            <a:gdLst>
              <a:gd name="T0" fmla="*/ 0 w 1712"/>
              <a:gd name="T1" fmla="*/ 0 h 80"/>
              <a:gd name="T2" fmla="*/ 0 w 1712"/>
              <a:gd name="T3" fmla="*/ 7 h 80"/>
              <a:gd name="T4" fmla="*/ 0 w 1712"/>
              <a:gd name="T5" fmla="*/ 72 h 80"/>
              <a:gd name="T6" fmla="*/ 0 w 1712"/>
              <a:gd name="T7" fmla="*/ 80 h 80"/>
              <a:gd name="T8" fmla="*/ 1712 w 1712"/>
              <a:gd name="T9" fmla="*/ 80 h 80"/>
              <a:gd name="T10" fmla="*/ 1712 w 1712"/>
              <a:gd name="T11" fmla="*/ 0 h 80"/>
              <a:gd name="T12" fmla="*/ 0 w 1712"/>
              <a:gd name="T1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2" h="80">
                <a:moveTo>
                  <a:pt x="0" y="0"/>
                </a:moveTo>
                <a:lnTo>
                  <a:pt x="0" y="7"/>
                </a:lnTo>
                <a:lnTo>
                  <a:pt x="0" y="72"/>
                </a:lnTo>
                <a:lnTo>
                  <a:pt x="0" y="80"/>
                </a:lnTo>
                <a:lnTo>
                  <a:pt x="1712" y="80"/>
                </a:lnTo>
                <a:lnTo>
                  <a:pt x="1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46"/>
          <p:cNvSpPr>
            <a:spLocks/>
          </p:cNvSpPr>
          <p:nvPr/>
        </p:nvSpPr>
        <p:spPr bwMode="auto">
          <a:xfrm>
            <a:off x="3949559" y="4578352"/>
            <a:ext cx="3665899" cy="120485"/>
          </a:xfrm>
          <a:custGeom>
            <a:avLst/>
            <a:gdLst>
              <a:gd name="T0" fmla="*/ 2 w 1771"/>
              <a:gd name="T1" fmla="*/ 0 h 80"/>
              <a:gd name="T2" fmla="*/ 0 w 1771"/>
              <a:gd name="T3" fmla="*/ 0 h 80"/>
              <a:gd name="T4" fmla="*/ 0 w 1771"/>
              <a:gd name="T5" fmla="*/ 80 h 80"/>
              <a:gd name="T6" fmla="*/ 1771 w 1771"/>
              <a:gd name="T7" fmla="*/ 80 h 80"/>
              <a:gd name="T8" fmla="*/ 1771 w 1771"/>
              <a:gd name="T9" fmla="*/ 0 h 80"/>
              <a:gd name="T10" fmla="*/ 1714 w 1771"/>
              <a:gd name="T11" fmla="*/ 0 h 80"/>
              <a:gd name="T12" fmla="*/ 2 w 1771"/>
              <a:gd name="T1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71" h="80">
                <a:moveTo>
                  <a:pt x="2" y="0"/>
                </a:moveTo>
                <a:lnTo>
                  <a:pt x="0" y="0"/>
                </a:lnTo>
                <a:lnTo>
                  <a:pt x="0" y="80"/>
                </a:lnTo>
                <a:lnTo>
                  <a:pt x="1771" y="80"/>
                </a:lnTo>
                <a:lnTo>
                  <a:pt x="1771" y="0"/>
                </a:lnTo>
                <a:lnTo>
                  <a:pt x="1714" y="0"/>
                </a:lnTo>
                <a:lnTo>
                  <a:pt x="2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Freeform 47"/>
          <p:cNvSpPr>
            <a:spLocks/>
          </p:cNvSpPr>
          <p:nvPr/>
        </p:nvSpPr>
        <p:spPr bwMode="auto">
          <a:xfrm>
            <a:off x="3949559" y="4236475"/>
            <a:ext cx="3744556" cy="120485"/>
          </a:xfrm>
          <a:custGeom>
            <a:avLst/>
            <a:gdLst>
              <a:gd name="T0" fmla="*/ 0 w 1809"/>
              <a:gd name="T1" fmla="*/ 0 h 80"/>
              <a:gd name="T2" fmla="*/ 0 w 1809"/>
              <a:gd name="T3" fmla="*/ 80 h 80"/>
              <a:gd name="T4" fmla="*/ 1809 w 1809"/>
              <a:gd name="T5" fmla="*/ 80 h 80"/>
              <a:gd name="T6" fmla="*/ 1809 w 1809"/>
              <a:gd name="T7" fmla="*/ 0 h 80"/>
              <a:gd name="T8" fmla="*/ 1789 w 1809"/>
              <a:gd name="T9" fmla="*/ 0 h 80"/>
              <a:gd name="T10" fmla="*/ 0 w 1809"/>
              <a:gd name="T11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09" h="80">
                <a:moveTo>
                  <a:pt x="0" y="0"/>
                </a:moveTo>
                <a:lnTo>
                  <a:pt x="0" y="80"/>
                </a:lnTo>
                <a:lnTo>
                  <a:pt x="1809" y="80"/>
                </a:lnTo>
                <a:lnTo>
                  <a:pt x="1809" y="0"/>
                </a:lnTo>
                <a:lnTo>
                  <a:pt x="1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48"/>
          <p:cNvSpPr>
            <a:spLocks noChangeArrowheads="1"/>
          </p:cNvSpPr>
          <p:nvPr/>
        </p:nvSpPr>
        <p:spPr bwMode="auto">
          <a:xfrm>
            <a:off x="3949559" y="3774113"/>
            <a:ext cx="3661759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49"/>
          <p:cNvSpPr>
            <a:spLocks noChangeArrowheads="1"/>
          </p:cNvSpPr>
          <p:nvPr/>
        </p:nvSpPr>
        <p:spPr bwMode="auto">
          <a:xfrm>
            <a:off x="3949559" y="4799743"/>
            <a:ext cx="3707297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Freeform 50"/>
          <p:cNvSpPr>
            <a:spLocks/>
          </p:cNvSpPr>
          <p:nvPr/>
        </p:nvSpPr>
        <p:spPr bwMode="auto">
          <a:xfrm>
            <a:off x="3949559" y="4920228"/>
            <a:ext cx="3788025" cy="120485"/>
          </a:xfrm>
          <a:custGeom>
            <a:avLst/>
            <a:gdLst>
              <a:gd name="T0" fmla="*/ 1830 w 1830"/>
              <a:gd name="T1" fmla="*/ 80 h 80"/>
              <a:gd name="T2" fmla="*/ 1830 w 1830"/>
              <a:gd name="T3" fmla="*/ 0 h 80"/>
              <a:gd name="T4" fmla="*/ 1791 w 1830"/>
              <a:gd name="T5" fmla="*/ 0 h 80"/>
              <a:gd name="T6" fmla="*/ 0 w 1830"/>
              <a:gd name="T7" fmla="*/ 0 h 80"/>
              <a:gd name="T8" fmla="*/ 0 w 1830"/>
              <a:gd name="T9" fmla="*/ 80 h 80"/>
              <a:gd name="T10" fmla="*/ 1830 w 1830"/>
              <a:gd name="T11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30" h="80">
                <a:moveTo>
                  <a:pt x="1830" y="80"/>
                </a:moveTo>
                <a:lnTo>
                  <a:pt x="1830" y="0"/>
                </a:lnTo>
                <a:lnTo>
                  <a:pt x="1791" y="0"/>
                </a:lnTo>
                <a:lnTo>
                  <a:pt x="0" y="0"/>
                </a:lnTo>
                <a:lnTo>
                  <a:pt x="0" y="80"/>
                </a:lnTo>
                <a:lnTo>
                  <a:pt x="1830" y="8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" name="Rectangle 51"/>
          <p:cNvSpPr>
            <a:spLocks noChangeArrowheads="1"/>
          </p:cNvSpPr>
          <p:nvPr/>
        </p:nvSpPr>
        <p:spPr bwMode="auto">
          <a:xfrm>
            <a:off x="3949559" y="5141620"/>
            <a:ext cx="3384384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52"/>
          <p:cNvSpPr>
            <a:spLocks noChangeArrowheads="1"/>
          </p:cNvSpPr>
          <p:nvPr/>
        </p:nvSpPr>
        <p:spPr bwMode="auto">
          <a:xfrm>
            <a:off x="3949559" y="5262106"/>
            <a:ext cx="3384384" cy="12048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1" name="Rectangle 54"/>
          <p:cNvSpPr>
            <a:spLocks noChangeArrowheads="1"/>
          </p:cNvSpPr>
          <p:nvPr/>
        </p:nvSpPr>
        <p:spPr bwMode="auto">
          <a:xfrm>
            <a:off x="3949559" y="5483497"/>
            <a:ext cx="3788025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55"/>
          <p:cNvSpPr>
            <a:spLocks noChangeArrowheads="1"/>
          </p:cNvSpPr>
          <p:nvPr/>
        </p:nvSpPr>
        <p:spPr bwMode="auto">
          <a:xfrm>
            <a:off x="3949559" y="5603982"/>
            <a:ext cx="3788025" cy="12048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Freeform 56"/>
          <p:cNvSpPr>
            <a:spLocks/>
          </p:cNvSpPr>
          <p:nvPr/>
        </p:nvSpPr>
        <p:spPr bwMode="auto">
          <a:xfrm>
            <a:off x="3949559" y="5945859"/>
            <a:ext cx="3827355" cy="120485"/>
          </a:xfrm>
          <a:custGeom>
            <a:avLst/>
            <a:gdLst>
              <a:gd name="T0" fmla="*/ 0 w 1849"/>
              <a:gd name="T1" fmla="*/ 0 h 80"/>
              <a:gd name="T2" fmla="*/ 0 w 1849"/>
              <a:gd name="T3" fmla="*/ 80 h 80"/>
              <a:gd name="T4" fmla="*/ 1849 w 1849"/>
              <a:gd name="T5" fmla="*/ 80 h 80"/>
              <a:gd name="T6" fmla="*/ 1849 w 1849"/>
              <a:gd name="T7" fmla="*/ 0 h 80"/>
              <a:gd name="T8" fmla="*/ 1811 w 1849"/>
              <a:gd name="T9" fmla="*/ 0 h 80"/>
              <a:gd name="T10" fmla="*/ 2 w 1849"/>
              <a:gd name="T11" fmla="*/ 0 h 80"/>
              <a:gd name="T12" fmla="*/ 0 w 1849"/>
              <a:gd name="T1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49" h="80">
                <a:moveTo>
                  <a:pt x="0" y="0"/>
                </a:moveTo>
                <a:lnTo>
                  <a:pt x="0" y="80"/>
                </a:lnTo>
                <a:lnTo>
                  <a:pt x="1849" y="80"/>
                </a:lnTo>
                <a:lnTo>
                  <a:pt x="1849" y="0"/>
                </a:lnTo>
                <a:lnTo>
                  <a:pt x="1811" y="0"/>
                </a:lnTo>
                <a:lnTo>
                  <a:pt x="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" name="Rectangle 57"/>
          <p:cNvSpPr>
            <a:spLocks noChangeArrowheads="1"/>
          </p:cNvSpPr>
          <p:nvPr/>
        </p:nvSpPr>
        <p:spPr bwMode="auto">
          <a:xfrm>
            <a:off x="3949559" y="5825374"/>
            <a:ext cx="3744556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58"/>
          <p:cNvSpPr>
            <a:spLocks noChangeArrowheads="1"/>
          </p:cNvSpPr>
          <p:nvPr/>
        </p:nvSpPr>
        <p:spPr bwMode="auto">
          <a:xfrm>
            <a:off x="3949559" y="6167251"/>
            <a:ext cx="3543769" cy="12048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Freeform 59"/>
          <p:cNvSpPr>
            <a:spLocks/>
          </p:cNvSpPr>
          <p:nvPr/>
        </p:nvSpPr>
        <p:spPr bwMode="auto">
          <a:xfrm>
            <a:off x="3949559" y="6287736"/>
            <a:ext cx="3707297" cy="120485"/>
          </a:xfrm>
          <a:custGeom>
            <a:avLst/>
            <a:gdLst>
              <a:gd name="T0" fmla="*/ 1791 w 1791"/>
              <a:gd name="T1" fmla="*/ 80 h 80"/>
              <a:gd name="T2" fmla="*/ 1791 w 1791"/>
              <a:gd name="T3" fmla="*/ 0 h 80"/>
              <a:gd name="T4" fmla="*/ 1714 w 1791"/>
              <a:gd name="T5" fmla="*/ 0 h 80"/>
              <a:gd name="T6" fmla="*/ 2 w 1791"/>
              <a:gd name="T7" fmla="*/ 0 h 80"/>
              <a:gd name="T8" fmla="*/ 0 w 1791"/>
              <a:gd name="T9" fmla="*/ 0 h 80"/>
              <a:gd name="T10" fmla="*/ 0 w 1791"/>
              <a:gd name="T11" fmla="*/ 80 h 80"/>
              <a:gd name="T12" fmla="*/ 1791 w 1791"/>
              <a:gd name="T13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1" h="80">
                <a:moveTo>
                  <a:pt x="1791" y="80"/>
                </a:moveTo>
                <a:lnTo>
                  <a:pt x="1791" y="0"/>
                </a:lnTo>
                <a:lnTo>
                  <a:pt x="1714" y="0"/>
                </a:lnTo>
                <a:lnTo>
                  <a:pt x="2" y="0"/>
                </a:lnTo>
                <a:lnTo>
                  <a:pt x="0" y="0"/>
                </a:lnTo>
                <a:lnTo>
                  <a:pt x="0" y="80"/>
                </a:lnTo>
                <a:lnTo>
                  <a:pt x="1791" y="8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1057" name="Freeform 60"/>
          <p:cNvSpPr>
            <a:spLocks/>
          </p:cNvSpPr>
          <p:nvPr/>
        </p:nvSpPr>
        <p:spPr bwMode="auto">
          <a:xfrm>
            <a:off x="3949559" y="6287736"/>
            <a:ext cx="0" cy="120485"/>
          </a:xfrm>
          <a:custGeom>
            <a:avLst/>
            <a:gdLst>
              <a:gd name="T0" fmla="*/ 0 h 80"/>
              <a:gd name="T1" fmla="*/ 80 h 80"/>
              <a:gd name="T2" fmla="*/ 0 h 8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80">
                <a:moveTo>
                  <a:pt x="0" y="0"/>
                </a:moveTo>
                <a:lnTo>
                  <a:pt x="0" y="80"/>
                </a:lnTo>
                <a:lnTo>
                  <a:pt x="0" y="0"/>
                </a:lnTo>
                <a:close/>
              </a:path>
            </a:pathLst>
          </a:custGeom>
          <a:solidFill>
            <a:srgbClr val="CC33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>
              <a:latin typeface="+mj-lt"/>
            </a:endParaRPr>
          </a:p>
        </p:txBody>
      </p:sp>
      <p:sp>
        <p:nvSpPr>
          <p:cNvPr id="1062" name="Freeform 65"/>
          <p:cNvSpPr>
            <a:spLocks/>
          </p:cNvSpPr>
          <p:nvPr/>
        </p:nvSpPr>
        <p:spPr bwMode="auto">
          <a:xfrm>
            <a:off x="6755510" y="6489549"/>
            <a:ext cx="1222191" cy="45719"/>
          </a:xfrm>
          <a:custGeom>
            <a:avLst/>
            <a:gdLst>
              <a:gd name="T0" fmla="*/ 389 w 389"/>
              <a:gd name="T1" fmla="*/ 20 h 20"/>
              <a:gd name="T2" fmla="*/ 389 w 389"/>
              <a:gd name="T3" fmla="*/ 0 h 20"/>
              <a:gd name="T4" fmla="*/ 0 w 389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9" h="20">
                <a:moveTo>
                  <a:pt x="389" y="20"/>
                </a:moveTo>
                <a:lnTo>
                  <a:pt x="389" y="0"/>
                </a:lnTo>
                <a:lnTo>
                  <a:pt x="0" y="0"/>
                </a:lnTo>
              </a:path>
            </a:pathLst>
          </a:cu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+mj-lt"/>
            </a:endParaRPr>
          </a:p>
        </p:txBody>
      </p:sp>
      <p:sp>
        <p:nvSpPr>
          <p:cNvPr id="1064" name="Line 67"/>
          <p:cNvSpPr>
            <a:spLocks noChangeShapeType="1"/>
          </p:cNvSpPr>
          <p:nvPr/>
        </p:nvSpPr>
        <p:spPr bwMode="auto">
          <a:xfrm flipV="1">
            <a:off x="6367271" y="6489549"/>
            <a:ext cx="0" cy="30121"/>
          </a:xfrm>
          <a:prstGeom prst="line">
            <a:avLst/>
          </a:pr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>
              <a:latin typeface="+mj-lt"/>
            </a:endParaRPr>
          </a:p>
        </p:txBody>
      </p:sp>
      <p:sp>
        <p:nvSpPr>
          <p:cNvPr id="1065" name="Line 68"/>
          <p:cNvSpPr>
            <a:spLocks noChangeShapeType="1"/>
          </p:cNvSpPr>
          <p:nvPr/>
        </p:nvSpPr>
        <p:spPr bwMode="auto">
          <a:xfrm flipH="1" flipV="1">
            <a:off x="7172485" y="6489548"/>
            <a:ext cx="1" cy="27553"/>
          </a:xfrm>
          <a:prstGeom prst="line">
            <a:avLst/>
          </a:pr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+mj-lt"/>
            </a:endParaRPr>
          </a:p>
        </p:txBody>
      </p:sp>
      <p:sp>
        <p:nvSpPr>
          <p:cNvPr id="1067" name="Line 70"/>
          <p:cNvSpPr>
            <a:spLocks noChangeShapeType="1"/>
          </p:cNvSpPr>
          <p:nvPr/>
        </p:nvSpPr>
        <p:spPr bwMode="auto">
          <a:xfrm flipV="1">
            <a:off x="5562058" y="6489549"/>
            <a:ext cx="0" cy="30121"/>
          </a:xfrm>
          <a:prstGeom prst="line">
            <a:avLst/>
          </a:pr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>
              <a:latin typeface="+mj-lt"/>
            </a:endParaRPr>
          </a:p>
        </p:txBody>
      </p:sp>
      <p:sp>
        <p:nvSpPr>
          <p:cNvPr id="1068" name="Line 71"/>
          <p:cNvSpPr>
            <a:spLocks noChangeShapeType="1"/>
          </p:cNvSpPr>
          <p:nvPr/>
        </p:nvSpPr>
        <p:spPr bwMode="auto">
          <a:xfrm flipV="1">
            <a:off x="4754774" y="6489549"/>
            <a:ext cx="0" cy="30121"/>
          </a:xfrm>
          <a:prstGeom prst="line">
            <a:avLst/>
          </a:pr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>
              <a:latin typeface="+mj-lt"/>
            </a:endParaRPr>
          </a:p>
        </p:txBody>
      </p:sp>
      <p:sp>
        <p:nvSpPr>
          <p:cNvPr id="1069" name="Line 72"/>
          <p:cNvSpPr>
            <a:spLocks noChangeShapeType="1"/>
          </p:cNvSpPr>
          <p:nvPr/>
        </p:nvSpPr>
        <p:spPr bwMode="auto">
          <a:xfrm>
            <a:off x="3949558" y="6489549"/>
            <a:ext cx="3384384" cy="0"/>
          </a:xfrm>
          <a:prstGeom prst="line">
            <a:avLst/>
          </a:pr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latin typeface="+mj-lt"/>
            </a:endParaRPr>
          </a:p>
        </p:txBody>
      </p:sp>
      <p:sp>
        <p:nvSpPr>
          <p:cNvPr id="1074" name="Rectangle 77"/>
          <p:cNvSpPr>
            <a:spLocks noChangeArrowheads="1"/>
          </p:cNvSpPr>
          <p:nvPr/>
        </p:nvSpPr>
        <p:spPr bwMode="auto">
          <a:xfrm>
            <a:off x="7655261" y="2165622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90</a:t>
            </a:r>
          </a:p>
        </p:txBody>
      </p:sp>
      <p:sp>
        <p:nvSpPr>
          <p:cNvPr id="1075" name="Rectangle 78"/>
          <p:cNvSpPr>
            <a:spLocks noChangeArrowheads="1"/>
          </p:cNvSpPr>
          <p:nvPr/>
        </p:nvSpPr>
        <p:spPr bwMode="auto">
          <a:xfrm>
            <a:off x="7694589" y="2388520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91</a:t>
            </a:r>
          </a:p>
        </p:txBody>
      </p:sp>
      <p:sp>
        <p:nvSpPr>
          <p:cNvPr id="1076" name="Rectangle 79"/>
          <p:cNvSpPr>
            <a:spLocks noChangeArrowheads="1"/>
          </p:cNvSpPr>
          <p:nvPr/>
        </p:nvSpPr>
        <p:spPr bwMode="auto">
          <a:xfrm>
            <a:off x="7816718" y="2509005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94</a:t>
            </a:r>
          </a:p>
        </p:txBody>
      </p:sp>
      <p:sp>
        <p:nvSpPr>
          <p:cNvPr id="1077" name="Rectangle 80"/>
          <p:cNvSpPr>
            <a:spLocks noChangeArrowheads="1"/>
          </p:cNvSpPr>
          <p:nvPr/>
        </p:nvSpPr>
        <p:spPr bwMode="auto">
          <a:xfrm>
            <a:off x="7779458" y="2730397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93</a:t>
            </a:r>
          </a:p>
        </p:txBody>
      </p:sp>
      <p:sp>
        <p:nvSpPr>
          <p:cNvPr id="1078" name="Rectangle 81"/>
          <p:cNvSpPr>
            <a:spLocks noChangeArrowheads="1"/>
          </p:cNvSpPr>
          <p:nvPr/>
        </p:nvSpPr>
        <p:spPr bwMode="auto">
          <a:xfrm>
            <a:off x="7779458" y="2850882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93</a:t>
            </a:r>
          </a:p>
        </p:txBody>
      </p:sp>
      <p:sp>
        <p:nvSpPr>
          <p:cNvPr id="1079" name="Rectangle 82"/>
          <p:cNvSpPr>
            <a:spLocks noChangeArrowheads="1"/>
          </p:cNvSpPr>
          <p:nvPr/>
        </p:nvSpPr>
        <p:spPr bwMode="auto">
          <a:xfrm>
            <a:off x="7212290" y="3072273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79</a:t>
            </a:r>
          </a:p>
        </p:txBody>
      </p:sp>
      <p:sp>
        <p:nvSpPr>
          <p:cNvPr id="1080" name="Rectangle 83"/>
          <p:cNvSpPr>
            <a:spLocks noChangeArrowheads="1"/>
          </p:cNvSpPr>
          <p:nvPr/>
        </p:nvSpPr>
        <p:spPr bwMode="auto">
          <a:xfrm>
            <a:off x="7779458" y="3192759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93</a:t>
            </a:r>
          </a:p>
        </p:txBody>
      </p:sp>
      <p:sp>
        <p:nvSpPr>
          <p:cNvPr id="1085" name="Rectangle 88"/>
          <p:cNvSpPr>
            <a:spLocks noChangeArrowheads="1"/>
          </p:cNvSpPr>
          <p:nvPr/>
        </p:nvSpPr>
        <p:spPr bwMode="auto">
          <a:xfrm>
            <a:off x="7615931" y="3408895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89</a:t>
            </a:r>
          </a:p>
        </p:txBody>
      </p:sp>
      <p:sp>
        <p:nvSpPr>
          <p:cNvPr id="1086" name="Rectangle 89"/>
          <p:cNvSpPr>
            <a:spLocks noChangeArrowheads="1"/>
          </p:cNvSpPr>
          <p:nvPr/>
        </p:nvSpPr>
        <p:spPr bwMode="auto">
          <a:xfrm>
            <a:off x="7655261" y="3529380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90</a:t>
            </a:r>
          </a:p>
        </p:txBody>
      </p:sp>
      <p:sp>
        <p:nvSpPr>
          <p:cNvPr id="1087" name="Rectangle 90"/>
          <p:cNvSpPr>
            <a:spLocks noChangeArrowheads="1"/>
          </p:cNvSpPr>
          <p:nvPr/>
        </p:nvSpPr>
        <p:spPr bwMode="auto">
          <a:xfrm>
            <a:off x="7694589" y="3750771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91</a:t>
            </a:r>
          </a:p>
        </p:txBody>
      </p:sp>
      <p:sp>
        <p:nvSpPr>
          <p:cNvPr id="1088" name="Rectangle 91"/>
          <p:cNvSpPr>
            <a:spLocks noChangeArrowheads="1"/>
          </p:cNvSpPr>
          <p:nvPr/>
        </p:nvSpPr>
        <p:spPr bwMode="auto">
          <a:xfrm>
            <a:off x="7816718" y="3871256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94</a:t>
            </a:r>
          </a:p>
        </p:txBody>
      </p:sp>
      <p:sp>
        <p:nvSpPr>
          <p:cNvPr id="1089" name="Rectangle 92"/>
          <p:cNvSpPr>
            <a:spLocks noChangeArrowheads="1"/>
          </p:cNvSpPr>
          <p:nvPr/>
        </p:nvSpPr>
        <p:spPr bwMode="auto">
          <a:xfrm>
            <a:off x="7735989" y="4092648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92</a:t>
            </a:r>
          </a:p>
        </p:txBody>
      </p:sp>
      <p:sp>
        <p:nvSpPr>
          <p:cNvPr id="1090" name="Rectangle 93"/>
          <p:cNvSpPr>
            <a:spLocks noChangeArrowheads="1"/>
          </p:cNvSpPr>
          <p:nvPr/>
        </p:nvSpPr>
        <p:spPr bwMode="auto">
          <a:xfrm>
            <a:off x="7779458" y="4213134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93</a:t>
            </a:r>
          </a:p>
        </p:txBody>
      </p:sp>
      <p:sp>
        <p:nvSpPr>
          <p:cNvPr id="1091" name="Rectangle 94"/>
          <p:cNvSpPr>
            <a:spLocks noChangeArrowheads="1"/>
          </p:cNvSpPr>
          <p:nvPr/>
        </p:nvSpPr>
        <p:spPr bwMode="auto">
          <a:xfrm>
            <a:off x="7576602" y="4434525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88</a:t>
            </a:r>
          </a:p>
        </p:txBody>
      </p:sp>
      <p:sp>
        <p:nvSpPr>
          <p:cNvPr id="1092" name="Rectangle 95"/>
          <p:cNvSpPr>
            <a:spLocks noChangeArrowheads="1"/>
          </p:cNvSpPr>
          <p:nvPr/>
        </p:nvSpPr>
        <p:spPr bwMode="auto">
          <a:xfrm>
            <a:off x="7694589" y="4555010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91</a:t>
            </a:r>
          </a:p>
        </p:txBody>
      </p:sp>
      <p:sp>
        <p:nvSpPr>
          <p:cNvPr id="1093" name="Rectangle 96"/>
          <p:cNvSpPr>
            <a:spLocks noChangeArrowheads="1"/>
          </p:cNvSpPr>
          <p:nvPr/>
        </p:nvSpPr>
        <p:spPr bwMode="auto">
          <a:xfrm>
            <a:off x="7735989" y="4776402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92</a:t>
            </a:r>
          </a:p>
        </p:txBody>
      </p:sp>
      <p:sp>
        <p:nvSpPr>
          <p:cNvPr id="1094" name="Rectangle 97"/>
          <p:cNvSpPr>
            <a:spLocks noChangeArrowheads="1"/>
          </p:cNvSpPr>
          <p:nvPr/>
        </p:nvSpPr>
        <p:spPr bwMode="auto">
          <a:xfrm>
            <a:off x="7816718" y="4896887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94</a:t>
            </a:r>
          </a:p>
        </p:txBody>
      </p:sp>
      <p:sp>
        <p:nvSpPr>
          <p:cNvPr id="1095" name="Rectangle 98"/>
          <p:cNvSpPr>
            <a:spLocks noChangeArrowheads="1"/>
          </p:cNvSpPr>
          <p:nvPr/>
        </p:nvSpPr>
        <p:spPr bwMode="auto">
          <a:xfrm>
            <a:off x="7413075" y="5118278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latin typeface="+mj-lt"/>
                <a:cs typeface="Arial" pitchFamily="34" charset="0"/>
              </a:rPr>
              <a:t>84</a:t>
            </a:r>
          </a:p>
        </p:txBody>
      </p:sp>
      <p:sp>
        <p:nvSpPr>
          <p:cNvPr id="1096" name="Rectangle 99"/>
          <p:cNvSpPr>
            <a:spLocks noChangeArrowheads="1"/>
          </p:cNvSpPr>
          <p:nvPr/>
        </p:nvSpPr>
        <p:spPr bwMode="auto">
          <a:xfrm>
            <a:off x="7413075" y="5238764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84</a:t>
            </a:r>
          </a:p>
        </p:txBody>
      </p:sp>
      <p:sp>
        <p:nvSpPr>
          <p:cNvPr id="1097" name="Rectangle 100"/>
          <p:cNvSpPr>
            <a:spLocks noChangeArrowheads="1"/>
          </p:cNvSpPr>
          <p:nvPr/>
        </p:nvSpPr>
        <p:spPr bwMode="auto">
          <a:xfrm>
            <a:off x="7816718" y="5460156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94</a:t>
            </a:r>
          </a:p>
        </p:txBody>
      </p:sp>
      <p:sp>
        <p:nvSpPr>
          <p:cNvPr id="1098" name="Rectangle 101"/>
          <p:cNvSpPr>
            <a:spLocks noChangeArrowheads="1"/>
          </p:cNvSpPr>
          <p:nvPr/>
        </p:nvSpPr>
        <p:spPr bwMode="auto">
          <a:xfrm>
            <a:off x="7816718" y="5580641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94</a:t>
            </a:r>
          </a:p>
        </p:txBody>
      </p:sp>
      <p:sp>
        <p:nvSpPr>
          <p:cNvPr id="1099" name="Rectangle 102"/>
          <p:cNvSpPr>
            <a:spLocks noChangeArrowheads="1"/>
          </p:cNvSpPr>
          <p:nvPr/>
        </p:nvSpPr>
        <p:spPr bwMode="auto">
          <a:xfrm>
            <a:off x="7779458" y="5802032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93</a:t>
            </a:r>
          </a:p>
        </p:txBody>
      </p:sp>
      <p:sp>
        <p:nvSpPr>
          <p:cNvPr id="1100" name="Rectangle 103"/>
          <p:cNvSpPr>
            <a:spLocks noChangeArrowheads="1"/>
          </p:cNvSpPr>
          <p:nvPr/>
        </p:nvSpPr>
        <p:spPr bwMode="auto">
          <a:xfrm>
            <a:off x="7858117" y="5922517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95</a:t>
            </a:r>
          </a:p>
        </p:txBody>
      </p:sp>
      <p:sp>
        <p:nvSpPr>
          <p:cNvPr id="1101" name="Rectangle 104"/>
          <p:cNvSpPr>
            <a:spLocks noChangeArrowheads="1"/>
          </p:cNvSpPr>
          <p:nvPr/>
        </p:nvSpPr>
        <p:spPr bwMode="auto">
          <a:xfrm>
            <a:off x="7576602" y="6143910"/>
            <a:ext cx="2032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88</a:t>
            </a:r>
          </a:p>
        </p:txBody>
      </p:sp>
      <p:sp>
        <p:nvSpPr>
          <p:cNvPr id="1102" name="Rectangle 105"/>
          <p:cNvSpPr>
            <a:spLocks noChangeArrowheads="1"/>
          </p:cNvSpPr>
          <p:nvPr/>
        </p:nvSpPr>
        <p:spPr bwMode="auto">
          <a:xfrm>
            <a:off x="7735022" y="6264395"/>
            <a:ext cx="22130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92</a:t>
            </a:r>
          </a:p>
        </p:txBody>
      </p:sp>
      <p:sp>
        <p:nvSpPr>
          <p:cNvPr id="1107" name="Rectangle 110"/>
          <p:cNvSpPr>
            <a:spLocks noChangeArrowheads="1"/>
          </p:cNvSpPr>
          <p:nvPr/>
        </p:nvSpPr>
        <p:spPr bwMode="auto">
          <a:xfrm>
            <a:off x="3310986" y="2444991"/>
            <a:ext cx="56301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latin typeface="Calibri" pitchFamily="34" charset="0"/>
                <a:cs typeface="Arial" pitchFamily="34" charset="0"/>
              </a:rPr>
              <a:t>≤ 100 000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112"/>
          <p:cNvSpPr>
            <a:spLocks noChangeArrowheads="1"/>
          </p:cNvSpPr>
          <p:nvPr/>
        </p:nvSpPr>
        <p:spPr bwMode="auto">
          <a:xfrm>
            <a:off x="3557366" y="2786869"/>
            <a:ext cx="3166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latin typeface="Calibri" pitchFamily="34" charset="0"/>
                <a:cs typeface="Arial" pitchFamily="34" charset="0"/>
              </a:rPr>
              <a:t>&gt; 200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1" name="Rectangle 114"/>
          <p:cNvSpPr>
            <a:spLocks noChangeArrowheads="1"/>
          </p:cNvSpPr>
          <p:nvPr/>
        </p:nvSpPr>
        <p:spPr bwMode="auto">
          <a:xfrm>
            <a:off x="3557366" y="3128745"/>
            <a:ext cx="3166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latin typeface="Calibri" pitchFamily="34" charset="0"/>
                <a:cs typeface="Arial" pitchFamily="34" charset="0"/>
              </a:rPr>
              <a:t>≤ 200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7" name="Rectangle 120"/>
          <p:cNvSpPr>
            <a:spLocks noChangeArrowheads="1"/>
          </p:cNvSpPr>
          <p:nvPr/>
        </p:nvSpPr>
        <p:spPr bwMode="auto">
          <a:xfrm>
            <a:off x="3628863" y="3465366"/>
            <a:ext cx="24514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≥ 50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9" name="Rectangle 122"/>
          <p:cNvSpPr>
            <a:spLocks noChangeArrowheads="1"/>
          </p:cNvSpPr>
          <p:nvPr/>
        </p:nvSpPr>
        <p:spPr bwMode="auto">
          <a:xfrm>
            <a:off x="3300447" y="3807243"/>
            <a:ext cx="57355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35 to &lt; 50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1" name="Rectangle 124"/>
          <p:cNvSpPr>
            <a:spLocks noChangeArrowheads="1"/>
          </p:cNvSpPr>
          <p:nvPr/>
        </p:nvSpPr>
        <p:spPr bwMode="auto">
          <a:xfrm>
            <a:off x="3628863" y="4149120"/>
            <a:ext cx="24514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&lt; 35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3" name="Rectangle 126"/>
          <p:cNvSpPr>
            <a:spLocks noChangeArrowheads="1"/>
          </p:cNvSpPr>
          <p:nvPr/>
        </p:nvSpPr>
        <p:spPr bwMode="auto">
          <a:xfrm>
            <a:off x="3456183" y="4490996"/>
            <a:ext cx="41782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Female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5" name="Rectangle 128"/>
          <p:cNvSpPr>
            <a:spLocks noChangeArrowheads="1"/>
          </p:cNvSpPr>
          <p:nvPr/>
        </p:nvSpPr>
        <p:spPr bwMode="auto">
          <a:xfrm>
            <a:off x="3583264" y="4832874"/>
            <a:ext cx="2907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>
                <a:latin typeface="Calibri" pitchFamily="34" charset="0"/>
                <a:cs typeface="Arial" pitchFamily="34" charset="0"/>
              </a:rPr>
              <a:t>Male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" name="Rectangle 130"/>
          <p:cNvSpPr>
            <a:spLocks noChangeArrowheads="1"/>
          </p:cNvSpPr>
          <p:nvPr/>
        </p:nvSpPr>
        <p:spPr bwMode="auto">
          <a:xfrm>
            <a:off x="2957292" y="5174750"/>
            <a:ext cx="91671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African heritage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9" name="Rectangle 132"/>
          <p:cNvSpPr>
            <a:spLocks noChangeArrowheads="1"/>
          </p:cNvSpPr>
          <p:nvPr/>
        </p:nvSpPr>
        <p:spPr bwMode="auto">
          <a:xfrm>
            <a:off x="3563152" y="5516627"/>
            <a:ext cx="31085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Asian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1" name="Rectangle 134"/>
          <p:cNvSpPr>
            <a:spLocks noChangeArrowheads="1"/>
          </p:cNvSpPr>
          <p:nvPr/>
        </p:nvSpPr>
        <p:spPr bwMode="auto">
          <a:xfrm>
            <a:off x="3524580" y="5858504"/>
            <a:ext cx="34942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White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" name="Rectangle 136"/>
          <p:cNvSpPr>
            <a:spLocks noChangeArrowheads="1"/>
          </p:cNvSpPr>
          <p:nvPr/>
        </p:nvSpPr>
        <p:spPr bwMode="auto">
          <a:xfrm>
            <a:off x="3539870" y="6200381"/>
            <a:ext cx="33413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Other</a:t>
            </a:r>
            <a:endParaRPr kumimoji="0" lang="en-US" sz="3200" b="0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75"/>
          <p:cNvSpPr>
            <a:spLocks noChangeArrowheads="1"/>
          </p:cNvSpPr>
          <p:nvPr/>
        </p:nvSpPr>
        <p:spPr bwMode="auto">
          <a:xfrm>
            <a:off x="4075668" y="1830046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717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77"/>
          <p:cNvSpPr>
            <a:spLocks noChangeArrowheads="1"/>
          </p:cNvSpPr>
          <p:nvPr/>
        </p:nvSpPr>
        <p:spPr bwMode="auto">
          <a:xfrm>
            <a:off x="4075668" y="2171922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153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78"/>
          <p:cNvSpPr>
            <a:spLocks noChangeArrowheads="1"/>
          </p:cNvSpPr>
          <p:nvPr/>
        </p:nvSpPr>
        <p:spPr bwMode="auto">
          <a:xfrm>
            <a:off x="4075668" y="2394820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576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79"/>
          <p:cNvSpPr>
            <a:spLocks noChangeArrowheads="1"/>
          </p:cNvSpPr>
          <p:nvPr/>
        </p:nvSpPr>
        <p:spPr bwMode="auto">
          <a:xfrm>
            <a:off x="4075668" y="2515305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564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80"/>
          <p:cNvSpPr>
            <a:spLocks noChangeArrowheads="1"/>
          </p:cNvSpPr>
          <p:nvPr/>
        </p:nvSpPr>
        <p:spPr bwMode="auto">
          <a:xfrm>
            <a:off x="4075668" y="2736697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653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81"/>
          <p:cNvSpPr>
            <a:spLocks noChangeArrowheads="1"/>
          </p:cNvSpPr>
          <p:nvPr/>
        </p:nvSpPr>
        <p:spPr bwMode="auto">
          <a:xfrm>
            <a:off x="4075668" y="2857183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662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82"/>
          <p:cNvSpPr>
            <a:spLocks noChangeArrowheads="1"/>
          </p:cNvSpPr>
          <p:nvPr/>
        </p:nvSpPr>
        <p:spPr bwMode="auto">
          <a:xfrm>
            <a:off x="4075668" y="3078574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63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83"/>
          <p:cNvSpPr>
            <a:spLocks noChangeArrowheads="1"/>
          </p:cNvSpPr>
          <p:nvPr/>
        </p:nvSpPr>
        <p:spPr bwMode="auto">
          <a:xfrm>
            <a:off x="4075668" y="3199059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55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85"/>
          <p:cNvSpPr>
            <a:spLocks noChangeArrowheads="1"/>
          </p:cNvSpPr>
          <p:nvPr/>
        </p:nvSpPr>
        <p:spPr bwMode="auto">
          <a:xfrm>
            <a:off x="4075668" y="2851926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49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Rectangle 87"/>
          <p:cNvSpPr>
            <a:spLocks noChangeArrowheads="1"/>
          </p:cNvSpPr>
          <p:nvPr/>
        </p:nvSpPr>
        <p:spPr bwMode="auto">
          <a:xfrm>
            <a:off x="4075668" y="3193803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668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88"/>
          <p:cNvSpPr>
            <a:spLocks noChangeArrowheads="1"/>
          </p:cNvSpPr>
          <p:nvPr/>
        </p:nvSpPr>
        <p:spPr bwMode="auto">
          <a:xfrm>
            <a:off x="4075668" y="3415195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65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89"/>
          <p:cNvSpPr>
            <a:spLocks noChangeArrowheads="1"/>
          </p:cNvSpPr>
          <p:nvPr/>
        </p:nvSpPr>
        <p:spPr bwMode="auto">
          <a:xfrm>
            <a:off x="4075668" y="3535680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80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90"/>
          <p:cNvSpPr>
            <a:spLocks noChangeArrowheads="1"/>
          </p:cNvSpPr>
          <p:nvPr/>
        </p:nvSpPr>
        <p:spPr bwMode="auto">
          <a:xfrm>
            <a:off x="4075668" y="3757071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231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Rectangle 91"/>
          <p:cNvSpPr>
            <a:spLocks noChangeArrowheads="1"/>
          </p:cNvSpPr>
          <p:nvPr/>
        </p:nvSpPr>
        <p:spPr bwMode="auto">
          <a:xfrm>
            <a:off x="4075668" y="3877557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229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Rectangle 92"/>
          <p:cNvSpPr>
            <a:spLocks noChangeArrowheads="1"/>
          </p:cNvSpPr>
          <p:nvPr/>
        </p:nvSpPr>
        <p:spPr bwMode="auto">
          <a:xfrm>
            <a:off x="4075668" y="4098949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420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93"/>
          <p:cNvSpPr>
            <a:spLocks noChangeArrowheads="1"/>
          </p:cNvSpPr>
          <p:nvPr/>
        </p:nvSpPr>
        <p:spPr bwMode="auto">
          <a:xfrm>
            <a:off x="4075668" y="4219434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408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94"/>
          <p:cNvSpPr>
            <a:spLocks noChangeArrowheads="1"/>
          </p:cNvSpPr>
          <p:nvPr/>
        </p:nvSpPr>
        <p:spPr bwMode="auto">
          <a:xfrm>
            <a:off x="4075668" y="4440825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113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Rectangle 95"/>
          <p:cNvSpPr>
            <a:spLocks noChangeArrowheads="1"/>
          </p:cNvSpPr>
          <p:nvPr/>
        </p:nvSpPr>
        <p:spPr bwMode="auto">
          <a:xfrm>
            <a:off x="4075668" y="4561310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98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Rectangle 96"/>
          <p:cNvSpPr>
            <a:spLocks noChangeArrowheads="1"/>
          </p:cNvSpPr>
          <p:nvPr/>
        </p:nvSpPr>
        <p:spPr bwMode="auto">
          <a:xfrm>
            <a:off x="4075668" y="4782702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603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Rectangle 97"/>
          <p:cNvSpPr>
            <a:spLocks noChangeArrowheads="1"/>
          </p:cNvSpPr>
          <p:nvPr/>
        </p:nvSpPr>
        <p:spPr bwMode="auto">
          <a:xfrm>
            <a:off x="4075668" y="4903188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619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Rectangle 98"/>
          <p:cNvSpPr>
            <a:spLocks noChangeArrowheads="1"/>
          </p:cNvSpPr>
          <p:nvPr/>
        </p:nvSpPr>
        <p:spPr bwMode="auto">
          <a:xfrm>
            <a:off x="4075668" y="5124579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99</a:t>
            </a:r>
            <a:endParaRPr lang="en-US" sz="24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Rectangle 99"/>
          <p:cNvSpPr>
            <a:spLocks noChangeArrowheads="1"/>
          </p:cNvSpPr>
          <p:nvPr/>
        </p:nvSpPr>
        <p:spPr bwMode="auto">
          <a:xfrm>
            <a:off x="4075668" y="5245064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76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Rectangle 100"/>
          <p:cNvSpPr>
            <a:spLocks noChangeArrowheads="1"/>
          </p:cNvSpPr>
          <p:nvPr/>
        </p:nvSpPr>
        <p:spPr bwMode="auto">
          <a:xfrm>
            <a:off x="4075668" y="5466456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71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Rectangle 101"/>
          <p:cNvSpPr>
            <a:spLocks noChangeArrowheads="1"/>
          </p:cNvSpPr>
          <p:nvPr/>
        </p:nvSpPr>
        <p:spPr bwMode="auto">
          <a:xfrm>
            <a:off x="4075668" y="5586941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72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" name="Rectangle 102"/>
          <p:cNvSpPr>
            <a:spLocks noChangeArrowheads="1"/>
          </p:cNvSpPr>
          <p:nvPr/>
        </p:nvSpPr>
        <p:spPr bwMode="auto">
          <a:xfrm>
            <a:off x="4075668" y="5808333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480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Rectangle 103"/>
          <p:cNvSpPr>
            <a:spLocks noChangeArrowheads="1"/>
          </p:cNvSpPr>
          <p:nvPr/>
        </p:nvSpPr>
        <p:spPr bwMode="auto">
          <a:xfrm>
            <a:off x="4075668" y="5928818"/>
            <a:ext cx="1949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497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104"/>
          <p:cNvSpPr>
            <a:spLocks noChangeArrowheads="1"/>
          </p:cNvSpPr>
          <p:nvPr/>
        </p:nvSpPr>
        <p:spPr bwMode="auto">
          <a:xfrm>
            <a:off x="4075668" y="6150210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66</a:t>
            </a:r>
            <a:endParaRPr kumimoji="0" lang="en-US" sz="2400" b="1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Rectangle 105"/>
          <p:cNvSpPr>
            <a:spLocks noChangeArrowheads="1"/>
          </p:cNvSpPr>
          <p:nvPr/>
        </p:nvSpPr>
        <p:spPr bwMode="auto">
          <a:xfrm>
            <a:off x="4075668" y="6270695"/>
            <a:ext cx="129993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itchFamily="34" charset="0"/>
              </a:rPr>
              <a:t>72</a:t>
            </a:r>
          </a:p>
        </p:txBody>
      </p:sp>
      <p:sp>
        <p:nvSpPr>
          <p:cNvPr id="176" name="Line 71"/>
          <p:cNvSpPr>
            <a:spLocks noChangeShapeType="1"/>
          </p:cNvSpPr>
          <p:nvPr/>
        </p:nvSpPr>
        <p:spPr bwMode="auto">
          <a:xfrm flipV="1">
            <a:off x="3949559" y="1976039"/>
            <a:ext cx="0" cy="4543628"/>
          </a:xfrm>
          <a:prstGeom prst="line">
            <a:avLst/>
          </a:prstGeom>
          <a:noFill/>
          <a:ln w="19">
            <a:solidFill>
              <a:srgbClr val="3333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333399"/>
              </a:solidFill>
            </a:endParaRPr>
          </a:p>
        </p:txBody>
      </p:sp>
      <p:sp>
        <p:nvSpPr>
          <p:cNvPr id="177" name="Rectangle 108"/>
          <p:cNvSpPr>
            <a:spLocks noChangeArrowheads="1"/>
          </p:cNvSpPr>
          <p:nvPr/>
        </p:nvSpPr>
        <p:spPr bwMode="auto">
          <a:xfrm>
            <a:off x="1734363" y="2185085"/>
            <a:ext cx="12824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Calibri" pitchFamily="34" charset="0"/>
                <a:cs typeface="Arial" pitchFamily="34" charset="0"/>
              </a:rPr>
              <a:t>Baseline HIV-1 RNA,</a:t>
            </a:r>
            <a:br>
              <a:rPr lang="en-US" sz="1200" b="1" dirty="0">
                <a:latin typeface="Calibri" pitchFamily="34" charset="0"/>
                <a:cs typeface="Arial" pitchFamily="34" charset="0"/>
              </a:rPr>
            </a:br>
            <a:r>
              <a:rPr lang="en-US" sz="1200" b="1" dirty="0">
                <a:latin typeface="Calibri" pitchFamily="34" charset="0"/>
                <a:cs typeface="Arial" pitchFamily="34" charset="0"/>
              </a:rPr>
              <a:t>copies/ml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Rectangle 112"/>
          <p:cNvSpPr>
            <a:spLocks noChangeArrowheads="1"/>
          </p:cNvSpPr>
          <p:nvPr/>
        </p:nvSpPr>
        <p:spPr bwMode="auto">
          <a:xfrm>
            <a:off x="1670243" y="2869216"/>
            <a:ext cx="13465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latin typeface="Calibri" pitchFamily="34" charset="0"/>
                <a:cs typeface="Arial" pitchFamily="34" charset="0"/>
              </a:rPr>
              <a:t>Baseline CD4+ count,</a:t>
            </a:r>
            <a:br>
              <a:rPr lang="en-US" sz="1200" b="1">
                <a:latin typeface="Calibri" pitchFamily="34" charset="0"/>
                <a:cs typeface="Arial" pitchFamily="34" charset="0"/>
              </a:rPr>
            </a:br>
            <a:r>
              <a:rPr lang="en-US" sz="1200" b="1">
                <a:latin typeface="Calibri" pitchFamily="34" charset="0"/>
                <a:cs typeface="Arial" pitchFamily="34" charset="0"/>
              </a:rPr>
              <a:t>cells/mm</a:t>
            </a:r>
            <a:r>
              <a:rPr lang="en-US" sz="1200" b="1" baseline="30000">
                <a:latin typeface="Calibri" pitchFamily="34" charset="0"/>
                <a:cs typeface="Arial" pitchFamily="34" charset="0"/>
              </a:rPr>
              <a:t>3</a:t>
            </a:r>
            <a:endParaRPr lang="en-US" sz="3600" b="1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Rectangle 120"/>
          <p:cNvSpPr>
            <a:spLocks noChangeArrowheads="1"/>
          </p:cNvSpPr>
          <p:nvPr/>
        </p:nvSpPr>
        <p:spPr bwMode="auto">
          <a:xfrm>
            <a:off x="2773082" y="3796226"/>
            <a:ext cx="243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Age</a:t>
            </a:r>
            <a:endParaRPr kumimoji="0" lang="en-US" sz="3600" b="1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Rectangle 126"/>
          <p:cNvSpPr>
            <a:spLocks noChangeArrowheads="1"/>
          </p:cNvSpPr>
          <p:nvPr/>
        </p:nvSpPr>
        <p:spPr bwMode="auto">
          <a:xfrm>
            <a:off x="2799589" y="4650919"/>
            <a:ext cx="2171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Sex</a:t>
            </a:r>
            <a:endParaRPr kumimoji="0" lang="en-US" sz="3600" b="1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Rectangle 130"/>
          <p:cNvSpPr>
            <a:spLocks noChangeArrowheads="1"/>
          </p:cNvSpPr>
          <p:nvPr/>
        </p:nvSpPr>
        <p:spPr bwMode="auto">
          <a:xfrm>
            <a:off x="2712295" y="5676549"/>
            <a:ext cx="3044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Race</a:t>
            </a:r>
            <a:endParaRPr kumimoji="0" lang="en-US" sz="3600" b="1" i="0" u="none" strike="noStrike" cap="none" normalizeH="0" baseline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BD7D65EB-8DB3-46C6-BAD5-62B2EFBCBC44}"/>
              </a:ext>
            </a:extLst>
          </p:cNvPr>
          <p:cNvGrpSpPr/>
          <p:nvPr/>
        </p:nvGrpSpPr>
        <p:grpSpPr>
          <a:xfrm>
            <a:off x="1692528" y="2018025"/>
            <a:ext cx="6611065" cy="3073142"/>
            <a:chOff x="1490716" y="2018025"/>
            <a:chExt cx="6812878" cy="3073142"/>
          </a:xfrm>
        </p:grpSpPr>
        <p:sp>
          <p:nvSpPr>
            <p:cNvPr id="183" name="Line 72"/>
            <p:cNvSpPr>
              <a:spLocks noChangeShapeType="1"/>
            </p:cNvSpPr>
            <p:nvPr/>
          </p:nvSpPr>
          <p:spPr bwMode="auto">
            <a:xfrm>
              <a:off x="1490717" y="5091167"/>
              <a:ext cx="6812877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Line 72"/>
            <p:cNvSpPr>
              <a:spLocks noChangeShapeType="1"/>
            </p:cNvSpPr>
            <p:nvPr/>
          </p:nvSpPr>
          <p:spPr bwMode="auto">
            <a:xfrm>
              <a:off x="1490717" y="4407413"/>
              <a:ext cx="6812877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Line 72"/>
            <p:cNvSpPr>
              <a:spLocks noChangeShapeType="1"/>
            </p:cNvSpPr>
            <p:nvPr/>
          </p:nvSpPr>
          <p:spPr bwMode="auto">
            <a:xfrm>
              <a:off x="1490717" y="3381783"/>
              <a:ext cx="6812877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Line 72"/>
            <p:cNvSpPr>
              <a:spLocks noChangeShapeType="1"/>
            </p:cNvSpPr>
            <p:nvPr/>
          </p:nvSpPr>
          <p:spPr bwMode="auto">
            <a:xfrm>
              <a:off x="1490717" y="2702532"/>
              <a:ext cx="6812877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Line 72"/>
            <p:cNvSpPr>
              <a:spLocks noChangeShapeType="1"/>
            </p:cNvSpPr>
            <p:nvPr/>
          </p:nvSpPr>
          <p:spPr bwMode="auto">
            <a:xfrm>
              <a:off x="1490716" y="2018025"/>
              <a:ext cx="6812878" cy="0"/>
            </a:xfrm>
            <a:prstGeom prst="line">
              <a:avLst/>
            </a:prstGeom>
            <a:noFill/>
            <a:ln w="19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89" name="Rectangle 74"/>
          <p:cNvSpPr>
            <a:spLocks noChangeArrowheads="1"/>
          </p:cNvSpPr>
          <p:nvPr/>
        </p:nvSpPr>
        <p:spPr bwMode="auto">
          <a:xfrm>
            <a:off x="4163399" y="1851821"/>
            <a:ext cx="6881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n</a:t>
            </a:r>
            <a:endParaRPr kumimoji="0" lang="fr-FR" sz="2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Rectangle 136"/>
          <p:cNvSpPr>
            <a:spLocks noChangeArrowheads="1"/>
          </p:cNvSpPr>
          <p:nvPr/>
        </p:nvSpPr>
        <p:spPr bwMode="auto">
          <a:xfrm>
            <a:off x="7804855" y="6532586"/>
            <a:ext cx="33195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100</a:t>
            </a:r>
          </a:p>
        </p:txBody>
      </p:sp>
      <p:sp>
        <p:nvSpPr>
          <p:cNvPr id="193" name="Rectangle 136"/>
          <p:cNvSpPr>
            <a:spLocks noChangeArrowheads="1"/>
          </p:cNvSpPr>
          <p:nvPr/>
        </p:nvSpPr>
        <p:spPr bwMode="auto">
          <a:xfrm>
            <a:off x="6291153" y="6532586"/>
            <a:ext cx="15599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60</a:t>
            </a:r>
          </a:p>
        </p:txBody>
      </p:sp>
      <p:sp>
        <p:nvSpPr>
          <p:cNvPr id="194" name="Rectangle 136"/>
          <p:cNvSpPr>
            <a:spLocks noChangeArrowheads="1"/>
          </p:cNvSpPr>
          <p:nvPr/>
        </p:nvSpPr>
        <p:spPr bwMode="auto">
          <a:xfrm>
            <a:off x="5485870" y="6532586"/>
            <a:ext cx="15599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40</a:t>
            </a:r>
          </a:p>
        </p:txBody>
      </p:sp>
      <p:sp>
        <p:nvSpPr>
          <p:cNvPr id="195" name="Rectangle 136"/>
          <p:cNvSpPr>
            <a:spLocks noChangeArrowheads="1"/>
          </p:cNvSpPr>
          <p:nvPr/>
        </p:nvSpPr>
        <p:spPr bwMode="auto">
          <a:xfrm>
            <a:off x="4680587" y="6532586"/>
            <a:ext cx="15599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>
                <a:latin typeface="+mj-lt"/>
                <a:cs typeface="Arial" pitchFamily="34" charset="0"/>
              </a:rPr>
              <a:t>2</a:t>
            </a:r>
            <a:r>
              <a:rPr kumimoji="0" lang="en-US" sz="12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0</a:t>
            </a:r>
          </a:p>
        </p:txBody>
      </p:sp>
      <p:sp>
        <p:nvSpPr>
          <p:cNvPr id="196" name="Rectangle 136"/>
          <p:cNvSpPr>
            <a:spLocks noChangeArrowheads="1"/>
          </p:cNvSpPr>
          <p:nvPr/>
        </p:nvSpPr>
        <p:spPr bwMode="auto">
          <a:xfrm>
            <a:off x="7096435" y="6532586"/>
            <a:ext cx="15599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effectLst/>
                <a:latin typeface="+mj-lt"/>
                <a:cs typeface="Arial" pitchFamily="34" charset="0"/>
              </a:rPr>
              <a:t>80</a:t>
            </a: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F26B7311-3FEA-4EE0-BA1A-D8E6497A6DAC}"/>
              </a:ext>
            </a:extLst>
          </p:cNvPr>
          <p:cNvSpPr/>
          <p:nvPr/>
        </p:nvSpPr>
        <p:spPr>
          <a:xfrm>
            <a:off x="390982" y="2279657"/>
            <a:ext cx="12792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+mj-lt"/>
              </a:rPr>
              <a:t>DTG + TDF/FTC</a:t>
            </a:r>
            <a:endParaRPr lang="fr-FR" sz="1400" b="1" dirty="0">
              <a:latin typeface="+mj-lt"/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0B8A3EDE-AD19-4C28-BFA1-580C2DB1B9C3}"/>
              </a:ext>
            </a:extLst>
          </p:cNvPr>
          <p:cNvSpPr/>
          <p:nvPr/>
        </p:nvSpPr>
        <p:spPr>
          <a:xfrm>
            <a:off x="390982" y="1977002"/>
            <a:ext cx="9330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+mj-lt"/>
              </a:rPr>
              <a:t>DTG + 3TC</a:t>
            </a:r>
            <a:endParaRPr lang="fr-FR" sz="1400" b="1" dirty="0">
              <a:latin typeface="+mj-lt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EDFD5CCA-E880-4F29-8D87-1A2D5E760D4C}"/>
              </a:ext>
            </a:extLst>
          </p:cNvPr>
          <p:cNvSpPr/>
          <p:nvPr/>
        </p:nvSpPr>
        <p:spPr bwMode="auto">
          <a:xfrm>
            <a:off x="163840" y="2038738"/>
            <a:ext cx="240219" cy="180164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61C981A9-4F93-4DFB-93A1-B2D3589E898C}"/>
              </a:ext>
            </a:extLst>
          </p:cNvPr>
          <p:cNvSpPr/>
          <p:nvPr/>
        </p:nvSpPr>
        <p:spPr bwMode="auto">
          <a:xfrm>
            <a:off x="154794" y="2341393"/>
            <a:ext cx="240219" cy="180164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30" name="Rectangle 136">
            <a:extLst>
              <a:ext uri="{FF2B5EF4-FFF2-40B4-BE49-F238E27FC236}">
                <a16:creationId xmlns:a16="http://schemas.microsoft.com/office/drawing/2014/main" id="{0F5886EF-0195-42CC-B98C-1E71117B8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302" y="6532586"/>
            <a:ext cx="7799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0</a:t>
            </a:r>
          </a:p>
        </p:txBody>
      </p:sp>
      <p:sp>
        <p:nvSpPr>
          <p:cNvPr id="231" name="Text Box 11">
            <a:extLst>
              <a:ext uri="{FF2B5EF4-FFF2-40B4-BE49-F238E27FC236}">
                <a16:creationId xmlns:a16="http://schemas.microsoft.com/office/drawing/2014/main" id="{2B80A09C-3321-42CA-9FEA-0941632A3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7058" y="6522020"/>
            <a:ext cx="353494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Orkin C (Abs. P021). JIAS 2018; 21 , suppl. 8:31 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79D3A0BD-7058-483B-B531-4564A7DB482F}"/>
              </a:ext>
            </a:extLst>
          </p:cNvPr>
          <p:cNvSpPr/>
          <p:nvPr/>
        </p:nvSpPr>
        <p:spPr>
          <a:xfrm>
            <a:off x="3598746" y="1479867"/>
            <a:ext cx="4376518" cy="557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kern="0" dirty="0">
                <a:solidFill>
                  <a:srgbClr val="0070C0"/>
                </a:solidFill>
                <a:ea typeface="ＭＳ Ｐゴシック" pitchFamily="-109" charset="-128"/>
                <a:cs typeface="Calibri"/>
              </a:rPr>
              <a:t>HIV RNA &lt; 50 c/mL at W48 (%) in subgroups</a:t>
            </a:r>
            <a:br>
              <a:rPr lang="en-US" b="1" kern="0" dirty="0">
                <a:solidFill>
                  <a:srgbClr val="0070C0"/>
                </a:solidFill>
                <a:ea typeface="ＭＳ Ｐゴシック" pitchFamily="-109" charset="-128"/>
                <a:cs typeface="Calibri"/>
              </a:rPr>
            </a:br>
            <a:r>
              <a:rPr lang="en-US" b="1" kern="0" dirty="0">
                <a:solidFill>
                  <a:srgbClr val="0070C0"/>
                </a:solidFill>
                <a:ea typeface="ＭＳ Ｐゴシック" pitchFamily="-109" charset="-128"/>
                <a:cs typeface="Calibri"/>
              </a:rPr>
              <a:t>of the pooled analysis</a:t>
            </a:r>
          </a:p>
        </p:txBody>
      </p:sp>
    </p:spTree>
    <p:extLst>
      <p:ext uri="{BB962C8B-B14F-4D97-AF65-F5344CB8AC3E}">
        <p14:creationId xmlns:p14="http://schemas.microsoft.com/office/powerpoint/2010/main" val="3121353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7484729-237E-4714-831B-CF423C102BA5}"/>
              </a:ext>
            </a:extLst>
          </p:cNvPr>
          <p:cNvSpPr/>
          <p:nvPr/>
        </p:nvSpPr>
        <p:spPr>
          <a:xfrm>
            <a:off x="2290957" y="1986639"/>
            <a:ext cx="1628971" cy="45875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tIns="90000" bIns="90000" anchor="ctr">
            <a:spAutoFit/>
          </a:bodyPr>
          <a:lstStyle/>
          <a:p>
            <a:pPr marL="0" lvl="1" algn="ctr">
              <a:buNone/>
              <a:defRPr/>
            </a:pPr>
            <a:r>
              <a:rPr lang="en-US" b="1" kern="0" dirty="0">
                <a:solidFill>
                  <a:srgbClr val="CC3300"/>
                </a:solidFill>
                <a:latin typeface="+mj-lt"/>
              </a:rPr>
              <a:t>All participants</a:t>
            </a:r>
            <a:endParaRPr lang="en-GB" b="1" kern="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9B0804B-CFC3-4D09-9D9B-20C46ABEAF7A}"/>
              </a:ext>
            </a:extLst>
          </p:cNvPr>
          <p:cNvSpPr/>
          <p:nvPr/>
        </p:nvSpPr>
        <p:spPr>
          <a:xfrm>
            <a:off x="7782838" y="1995750"/>
            <a:ext cx="2709395" cy="73575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tIns="90000" bIns="90000" anchor="ctr">
            <a:spAutoFit/>
          </a:bodyPr>
          <a:lstStyle/>
          <a:p>
            <a:pPr marL="0" lvl="1" algn="ctr">
              <a:buNone/>
              <a:defRPr/>
            </a:pPr>
            <a:r>
              <a:rPr lang="en-US" b="1" kern="0" dirty="0">
                <a:solidFill>
                  <a:srgbClr val="CC3300"/>
                </a:solidFill>
                <a:latin typeface="+mj-lt"/>
              </a:rPr>
              <a:t>Participants with baseline </a:t>
            </a:r>
            <a:br>
              <a:rPr lang="en-US" b="1" kern="0" dirty="0">
                <a:solidFill>
                  <a:srgbClr val="CC3300"/>
                </a:solidFill>
                <a:latin typeface="+mj-lt"/>
              </a:rPr>
            </a:br>
            <a:r>
              <a:rPr lang="en-US" b="1" kern="0" dirty="0">
                <a:solidFill>
                  <a:srgbClr val="CC3300"/>
                </a:solidFill>
                <a:latin typeface="+mj-lt"/>
              </a:rPr>
              <a:t>HIV-1 RNA &gt; 100 000 c/mL</a:t>
            </a:r>
            <a:endParaRPr lang="en-GB" b="1" kern="0" dirty="0">
              <a:solidFill>
                <a:srgbClr val="CC33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3234F334-8DEB-4703-A6E8-BC8774BECEED}"/>
              </a:ext>
            </a:extLst>
          </p:cNvPr>
          <p:cNvGrpSpPr/>
          <p:nvPr/>
        </p:nvGrpSpPr>
        <p:grpSpPr>
          <a:xfrm>
            <a:off x="610514" y="2765668"/>
            <a:ext cx="5066760" cy="3028563"/>
            <a:chOff x="457885" y="2545412"/>
            <a:chExt cx="3800070" cy="3028563"/>
          </a:xfrm>
        </p:grpSpPr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CA7ECBF5-6F9D-441F-9A66-47FEB5EA24E7}"/>
                </a:ext>
              </a:extLst>
            </p:cNvPr>
            <p:cNvGrpSpPr/>
            <p:nvPr/>
          </p:nvGrpSpPr>
          <p:grpSpPr>
            <a:xfrm>
              <a:off x="684034" y="3284750"/>
              <a:ext cx="3494087" cy="1851025"/>
              <a:chOff x="420688" y="2124075"/>
              <a:chExt cx="3494087" cy="1851025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26935083-55C5-4865-BE68-52FDEE64F4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425" y="2124075"/>
                <a:ext cx="3435350" cy="1793875"/>
              </a:xfrm>
              <a:custGeom>
                <a:avLst/>
                <a:gdLst>
                  <a:gd name="T0" fmla="*/ 2164 w 2164"/>
                  <a:gd name="T1" fmla="*/ 1130 h 1130"/>
                  <a:gd name="T2" fmla="*/ 0 w 2164"/>
                  <a:gd name="T3" fmla="*/ 1130 h 1130"/>
                  <a:gd name="T4" fmla="*/ 0 w 2164"/>
                  <a:gd name="T5" fmla="*/ 0 h 1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4" h="1130">
                    <a:moveTo>
                      <a:pt x="2164" y="1130"/>
                    </a:moveTo>
                    <a:lnTo>
                      <a:pt x="0" y="1130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3" name="Line 16">
                <a:extLst>
                  <a:ext uri="{FF2B5EF4-FFF2-40B4-BE49-F238E27FC236}">
                    <a16:creationId xmlns:a16="http://schemas.microsoft.com/office/drawing/2014/main" id="{74C4B548-F764-4582-8582-A1480A6F4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36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4" name="Line 17">
                <a:extLst>
                  <a:ext uri="{FF2B5EF4-FFF2-40B4-BE49-F238E27FC236}">
                    <a16:creationId xmlns:a16="http://schemas.microsoft.com/office/drawing/2014/main" id="{F6B69FFD-A280-48EC-B359-A1DDCA9EB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32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A7909740-3D2D-4B2D-9536-102717280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62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D4C05C6F-18B4-440A-AA61-45F09CE1D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40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7" name="Line 20">
                <a:extLst>
                  <a:ext uri="{FF2B5EF4-FFF2-40B4-BE49-F238E27FC236}">
                    <a16:creationId xmlns:a16="http://schemas.microsoft.com/office/drawing/2014/main" id="{4913C07B-A108-43C6-B991-872175A186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33513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8" name="Line 21">
                <a:extLst>
                  <a:ext uri="{FF2B5EF4-FFF2-40B4-BE49-F238E27FC236}">
                    <a16:creationId xmlns:a16="http://schemas.microsoft.com/office/drawing/2014/main" id="{E2E53EB4-15C4-4F16-B10A-DEE73B075D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1443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9" name="Line 22">
                <a:extLst>
                  <a:ext uri="{FF2B5EF4-FFF2-40B4-BE49-F238E27FC236}">
                    <a16:creationId xmlns:a16="http://schemas.microsoft.com/office/drawing/2014/main" id="{82BBBE31-DC00-4BD7-8C62-529862BC40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7470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1" name="Line 23">
                <a:extLst>
                  <a:ext uri="{FF2B5EF4-FFF2-40B4-BE49-F238E27FC236}">
                    <a16:creationId xmlns:a16="http://schemas.microsoft.com/office/drawing/2014/main" id="{C48F2212-EF03-4A61-BA40-183F2809D5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562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A518707E-60C1-491E-BF15-7FBE9DFEB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377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DCB5A961-F961-402E-B187-A383F69382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2141538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41" name="Line 32">
                <a:extLst>
                  <a:ext uri="{FF2B5EF4-FFF2-40B4-BE49-F238E27FC236}">
                    <a16:creationId xmlns:a16="http://schemas.microsoft.com/office/drawing/2014/main" id="{4358005A-EE01-42C6-B594-EF2410536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24860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43" name="Line 33">
                <a:extLst>
                  <a:ext uri="{FF2B5EF4-FFF2-40B4-BE49-F238E27FC236}">
                    <a16:creationId xmlns:a16="http://schemas.microsoft.com/office/drawing/2014/main" id="{EB73EEC9-67AA-40B7-B08B-A36894E4C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2827338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44" name="Line 34">
                <a:extLst>
                  <a:ext uri="{FF2B5EF4-FFF2-40B4-BE49-F238E27FC236}">
                    <a16:creationId xmlns:a16="http://schemas.microsoft.com/office/drawing/2014/main" id="{AB60B6C5-00C5-4BA7-8503-250980810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31718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47" name="Line 35">
                <a:extLst>
                  <a:ext uri="{FF2B5EF4-FFF2-40B4-BE49-F238E27FC236}">
                    <a16:creationId xmlns:a16="http://schemas.microsoft.com/office/drawing/2014/main" id="{AB0FB013-8CE8-45D6-A995-9E36807F1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35147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48" name="Line 36">
                <a:extLst>
                  <a:ext uri="{FF2B5EF4-FFF2-40B4-BE49-F238E27FC236}">
                    <a16:creationId xmlns:a16="http://schemas.microsoft.com/office/drawing/2014/main" id="{91318F5A-C48D-40C0-8619-245139C62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688" y="3857625"/>
                <a:ext cx="587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49" name="Freeform 37">
                <a:extLst>
                  <a:ext uri="{FF2B5EF4-FFF2-40B4-BE49-F238E27FC236}">
                    <a16:creationId xmlns:a16="http://schemas.microsoft.com/office/drawing/2014/main" id="{00FC3E06-58C8-488E-B4C5-0193C00FA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800" y="2149475"/>
                <a:ext cx="3351213" cy="1704975"/>
              </a:xfrm>
              <a:custGeom>
                <a:avLst/>
                <a:gdLst>
                  <a:gd name="T0" fmla="*/ 2111 w 2111"/>
                  <a:gd name="T1" fmla="*/ 0 h 1074"/>
                  <a:gd name="T2" fmla="*/ 1674 w 2111"/>
                  <a:gd name="T3" fmla="*/ 0 h 1074"/>
                  <a:gd name="T4" fmla="*/ 1674 w 2111"/>
                  <a:gd name="T5" fmla="*/ 10 h 1074"/>
                  <a:gd name="T6" fmla="*/ 834 w 2111"/>
                  <a:gd name="T7" fmla="*/ 10 h 1074"/>
                  <a:gd name="T8" fmla="*/ 834 w 2111"/>
                  <a:gd name="T9" fmla="*/ 21 h 1074"/>
                  <a:gd name="T10" fmla="*/ 586 w 2111"/>
                  <a:gd name="T11" fmla="*/ 21 h 1074"/>
                  <a:gd name="T12" fmla="*/ 586 w 2111"/>
                  <a:gd name="T13" fmla="*/ 30 h 1074"/>
                  <a:gd name="T14" fmla="*/ 554 w 2111"/>
                  <a:gd name="T15" fmla="*/ 30 h 1074"/>
                  <a:gd name="T16" fmla="*/ 554 w 2111"/>
                  <a:gd name="T17" fmla="*/ 44 h 1074"/>
                  <a:gd name="T18" fmla="*/ 415 w 2111"/>
                  <a:gd name="T19" fmla="*/ 44 h 1074"/>
                  <a:gd name="T20" fmla="*/ 415 w 2111"/>
                  <a:gd name="T21" fmla="*/ 93 h 1074"/>
                  <a:gd name="T22" fmla="*/ 294 w 2111"/>
                  <a:gd name="T23" fmla="*/ 93 h 1074"/>
                  <a:gd name="T24" fmla="*/ 294 w 2111"/>
                  <a:gd name="T25" fmla="*/ 106 h 1074"/>
                  <a:gd name="T26" fmla="*/ 278 w 2111"/>
                  <a:gd name="T27" fmla="*/ 106 h 1074"/>
                  <a:gd name="T28" fmla="*/ 278 w 2111"/>
                  <a:gd name="T29" fmla="*/ 244 h 1074"/>
                  <a:gd name="T30" fmla="*/ 269 w 2111"/>
                  <a:gd name="T31" fmla="*/ 244 h 1074"/>
                  <a:gd name="T32" fmla="*/ 269 w 2111"/>
                  <a:gd name="T33" fmla="*/ 266 h 1074"/>
                  <a:gd name="T34" fmla="*/ 260 w 2111"/>
                  <a:gd name="T35" fmla="*/ 266 h 1074"/>
                  <a:gd name="T36" fmla="*/ 260 w 2111"/>
                  <a:gd name="T37" fmla="*/ 279 h 1074"/>
                  <a:gd name="T38" fmla="*/ 211 w 2111"/>
                  <a:gd name="T39" fmla="*/ 279 h 1074"/>
                  <a:gd name="T40" fmla="*/ 211 w 2111"/>
                  <a:gd name="T41" fmla="*/ 288 h 1074"/>
                  <a:gd name="T42" fmla="*/ 188 w 2111"/>
                  <a:gd name="T43" fmla="*/ 288 h 1074"/>
                  <a:gd name="T44" fmla="*/ 188 w 2111"/>
                  <a:gd name="T45" fmla="*/ 297 h 1074"/>
                  <a:gd name="T46" fmla="*/ 161 w 2111"/>
                  <a:gd name="T47" fmla="*/ 297 h 1074"/>
                  <a:gd name="T48" fmla="*/ 161 w 2111"/>
                  <a:gd name="T49" fmla="*/ 308 h 1074"/>
                  <a:gd name="T50" fmla="*/ 150 w 2111"/>
                  <a:gd name="T51" fmla="*/ 308 h 1074"/>
                  <a:gd name="T52" fmla="*/ 150 w 2111"/>
                  <a:gd name="T53" fmla="*/ 348 h 1074"/>
                  <a:gd name="T54" fmla="*/ 139 w 2111"/>
                  <a:gd name="T55" fmla="*/ 348 h 1074"/>
                  <a:gd name="T56" fmla="*/ 139 w 2111"/>
                  <a:gd name="T57" fmla="*/ 883 h 1074"/>
                  <a:gd name="T58" fmla="*/ 131 w 2111"/>
                  <a:gd name="T59" fmla="*/ 883 h 1074"/>
                  <a:gd name="T60" fmla="*/ 131 w 2111"/>
                  <a:gd name="T61" fmla="*/ 1030 h 1074"/>
                  <a:gd name="T62" fmla="*/ 121 w 2111"/>
                  <a:gd name="T63" fmla="*/ 1030 h 1074"/>
                  <a:gd name="T64" fmla="*/ 121 w 2111"/>
                  <a:gd name="T65" fmla="*/ 1046 h 1074"/>
                  <a:gd name="T66" fmla="*/ 113 w 2111"/>
                  <a:gd name="T67" fmla="*/ 1046 h 1074"/>
                  <a:gd name="T68" fmla="*/ 113 w 2111"/>
                  <a:gd name="T69" fmla="*/ 1064 h 1074"/>
                  <a:gd name="T70" fmla="*/ 103 w 2111"/>
                  <a:gd name="T71" fmla="*/ 1064 h 1074"/>
                  <a:gd name="T72" fmla="*/ 103 w 2111"/>
                  <a:gd name="T73" fmla="*/ 1074 h 1074"/>
                  <a:gd name="T74" fmla="*/ 0 w 2111"/>
                  <a:gd name="T75" fmla="*/ 1074 h 10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111" h="1074">
                    <a:moveTo>
                      <a:pt x="2111" y="0"/>
                    </a:moveTo>
                    <a:lnTo>
                      <a:pt x="1674" y="0"/>
                    </a:lnTo>
                    <a:lnTo>
                      <a:pt x="1674" y="10"/>
                    </a:lnTo>
                    <a:lnTo>
                      <a:pt x="834" y="10"/>
                    </a:lnTo>
                    <a:lnTo>
                      <a:pt x="834" y="21"/>
                    </a:lnTo>
                    <a:lnTo>
                      <a:pt x="586" y="21"/>
                    </a:lnTo>
                    <a:lnTo>
                      <a:pt x="586" y="30"/>
                    </a:lnTo>
                    <a:lnTo>
                      <a:pt x="554" y="30"/>
                    </a:lnTo>
                    <a:lnTo>
                      <a:pt x="554" y="44"/>
                    </a:lnTo>
                    <a:lnTo>
                      <a:pt x="415" y="44"/>
                    </a:lnTo>
                    <a:lnTo>
                      <a:pt x="415" y="93"/>
                    </a:lnTo>
                    <a:lnTo>
                      <a:pt x="294" y="93"/>
                    </a:lnTo>
                    <a:lnTo>
                      <a:pt x="294" y="106"/>
                    </a:lnTo>
                    <a:lnTo>
                      <a:pt x="278" y="106"/>
                    </a:lnTo>
                    <a:lnTo>
                      <a:pt x="278" y="244"/>
                    </a:lnTo>
                    <a:lnTo>
                      <a:pt x="269" y="244"/>
                    </a:lnTo>
                    <a:lnTo>
                      <a:pt x="269" y="266"/>
                    </a:lnTo>
                    <a:lnTo>
                      <a:pt x="260" y="266"/>
                    </a:lnTo>
                    <a:lnTo>
                      <a:pt x="260" y="279"/>
                    </a:lnTo>
                    <a:lnTo>
                      <a:pt x="211" y="279"/>
                    </a:lnTo>
                    <a:lnTo>
                      <a:pt x="211" y="288"/>
                    </a:lnTo>
                    <a:lnTo>
                      <a:pt x="188" y="288"/>
                    </a:lnTo>
                    <a:lnTo>
                      <a:pt x="188" y="297"/>
                    </a:lnTo>
                    <a:lnTo>
                      <a:pt x="161" y="297"/>
                    </a:lnTo>
                    <a:lnTo>
                      <a:pt x="161" y="308"/>
                    </a:lnTo>
                    <a:lnTo>
                      <a:pt x="150" y="308"/>
                    </a:lnTo>
                    <a:lnTo>
                      <a:pt x="150" y="348"/>
                    </a:lnTo>
                    <a:lnTo>
                      <a:pt x="139" y="348"/>
                    </a:lnTo>
                    <a:lnTo>
                      <a:pt x="139" y="883"/>
                    </a:lnTo>
                    <a:lnTo>
                      <a:pt x="131" y="883"/>
                    </a:lnTo>
                    <a:lnTo>
                      <a:pt x="131" y="1030"/>
                    </a:lnTo>
                    <a:lnTo>
                      <a:pt x="121" y="1030"/>
                    </a:lnTo>
                    <a:lnTo>
                      <a:pt x="121" y="1046"/>
                    </a:lnTo>
                    <a:lnTo>
                      <a:pt x="113" y="1046"/>
                    </a:lnTo>
                    <a:lnTo>
                      <a:pt x="113" y="1064"/>
                    </a:lnTo>
                    <a:lnTo>
                      <a:pt x="103" y="1064"/>
                    </a:lnTo>
                    <a:lnTo>
                      <a:pt x="103" y="1074"/>
                    </a:lnTo>
                    <a:lnTo>
                      <a:pt x="0" y="1074"/>
                    </a:lnTo>
                  </a:path>
                </a:pathLst>
              </a:cu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52" name="Freeform 40">
                <a:extLst>
                  <a:ext uri="{FF2B5EF4-FFF2-40B4-BE49-F238E27FC236}">
                    <a16:creationId xmlns:a16="http://schemas.microsoft.com/office/drawing/2014/main" id="{467930A5-5781-4D4A-B3AF-724EC6D0E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775" y="2149475"/>
                <a:ext cx="2468563" cy="1682750"/>
              </a:xfrm>
              <a:custGeom>
                <a:avLst/>
                <a:gdLst>
                  <a:gd name="T0" fmla="*/ 1555 w 1555"/>
                  <a:gd name="T1" fmla="*/ 0 h 1060"/>
                  <a:gd name="T2" fmla="*/ 862 w 1555"/>
                  <a:gd name="T3" fmla="*/ 0 h 1060"/>
                  <a:gd name="T4" fmla="*/ 862 w 1555"/>
                  <a:gd name="T5" fmla="*/ 7 h 1060"/>
                  <a:gd name="T6" fmla="*/ 717 w 1555"/>
                  <a:gd name="T7" fmla="*/ 7 h 1060"/>
                  <a:gd name="T8" fmla="*/ 717 w 1555"/>
                  <a:gd name="T9" fmla="*/ 19 h 1060"/>
                  <a:gd name="T10" fmla="*/ 440 w 1555"/>
                  <a:gd name="T11" fmla="*/ 19 h 1060"/>
                  <a:gd name="T12" fmla="*/ 440 w 1555"/>
                  <a:gd name="T13" fmla="*/ 42 h 1060"/>
                  <a:gd name="T14" fmla="*/ 327 w 1555"/>
                  <a:gd name="T15" fmla="*/ 42 h 1060"/>
                  <a:gd name="T16" fmla="*/ 327 w 1555"/>
                  <a:gd name="T17" fmla="*/ 50 h 1060"/>
                  <a:gd name="T18" fmla="*/ 309 w 1555"/>
                  <a:gd name="T19" fmla="*/ 50 h 1060"/>
                  <a:gd name="T20" fmla="*/ 309 w 1555"/>
                  <a:gd name="T21" fmla="*/ 65 h 1060"/>
                  <a:gd name="T22" fmla="*/ 297 w 1555"/>
                  <a:gd name="T23" fmla="*/ 65 h 1060"/>
                  <a:gd name="T24" fmla="*/ 297 w 1555"/>
                  <a:gd name="T25" fmla="*/ 105 h 1060"/>
                  <a:gd name="T26" fmla="*/ 186 w 1555"/>
                  <a:gd name="T27" fmla="*/ 105 h 1060"/>
                  <a:gd name="T28" fmla="*/ 186 w 1555"/>
                  <a:gd name="T29" fmla="*/ 113 h 1060"/>
                  <a:gd name="T30" fmla="*/ 170 w 1555"/>
                  <a:gd name="T31" fmla="*/ 113 h 1060"/>
                  <a:gd name="T32" fmla="*/ 170 w 1555"/>
                  <a:gd name="T33" fmla="*/ 133 h 1060"/>
                  <a:gd name="T34" fmla="*/ 161 w 1555"/>
                  <a:gd name="T35" fmla="*/ 133 h 1060"/>
                  <a:gd name="T36" fmla="*/ 161 w 1555"/>
                  <a:gd name="T37" fmla="*/ 291 h 1060"/>
                  <a:gd name="T38" fmla="*/ 144 w 1555"/>
                  <a:gd name="T39" fmla="*/ 291 h 1060"/>
                  <a:gd name="T40" fmla="*/ 144 w 1555"/>
                  <a:gd name="T41" fmla="*/ 301 h 1060"/>
                  <a:gd name="T42" fmla="*/ 130 w 1555"/>
                  <a:gd name="T43" fmla="*/ 301 h 1060"/>
                  <a:gd name="T44" fmla="*/ 130 w 1555"/>
                  <a:gd name="T45" fmla="*/ 312 h 1060"/>
                  <a:gd name="T46" fmla="*/ 65 w 1555"/>
                  <a:gd name="T47" fmla="*/ 312 h 1060"/>
                  <a:gd name="T48" fmla="*/ 65 w 1555"/>
                  <a:gd name="T49" fmla="*/ 319 h 1060"/>
                  <a:gd name="T50" fmla="*/ 34 w 1555"/>
                  <a:gd name="T51" fmla="*/ 319 h 1060"/>
                  <a:gd name="T52" fmla="*/ 34 w 1555"/>
                  <a:gd name="T53" fmla="*/ 368 h 1060"/>
                  <a:gd name="T54" fmla="*/ 25 w 1555"/>
                  <a:gd name="T55" fmla="*/ 368 h 1060"/>
                  <a:gd name="T56" fmla="*/ 25 w 1555"/>
                  <a:gd name="T57" fmla="*/ 903 h 1060"/>
                  <a:gd name="T58" fmla="*/ 17 w 1555"/>
                  <a:gd name="T59" fmla="*/ 903 h 1060"/>
                  <a:gd name="T60" fmla="*/ 17 w 1555"/>
                  <a:gd name="T61" fmla="*/ 1035 h 1060"/>
                  <a:gd name="T62" fmla="*/ 9 w 1555"/>
                  <a:gd name="T63" fmla="*/ 1035 h 1060"/>
                  <a:gd name="T64" fmla="*/ 9 w 1555"/>
                  <a:gd name="T65" fmla="*/ 1050 h 1060"/>
                  <a:gd name="T66" fmla="*/ 0 w 1555"/>
                  <a:gd name="T67" fmla="*/ 1050 h 1060"/>
                  <a:gd name="T68" fmla="*/ 0 w 1555"/>
                  <a:gd name="T69" fmla="*/ 1060 h 10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55" h="1060">
                    <a:moveTo>
                      <a:pt x="1555" y="0"/>
                    </a:moveTo>
                    <a:lnTo>
                      <a:pt x="862" y="0"/>
                    </a:lnTo>
                    <a:lnTo>
                      <a:pt x="862" y="7"/>
                    </a:lnTo>
                    <a:lnTo>
                      <a:pt x="717" y="7"/>
                    </a:lnTo>
                    <a:lnTo>
                      <a:pt x="717" y="19"/>
                    </a:lnTo>
                    <a:lnTo>
                      <a:pt x="440" y="19"/>
                    </a:lnTo>
                    <a:lnTo>
                      <a:pt x="440" y="42"/>
                    </a:lnTo>
                    <a:lnTo>
                      <a:pt x="327" y="42"/>
                    </a:lnTo>
                    <a:lnTo>
                      <a:pt x="327" y="50"/>
                    </a:lnTo>
                    <a:lnTo>
                      <a:pt x="309" y="50"/>
                    </a:lnTo>
                    <a:lnTo>
                      <a:pt x="309" y="65"/>
                    </a:lnTo>
                    <a:lnTo>
                      <a:pt x="297" y="65"/>
                    </a:lnTo>
                    <a:lnTo>
                      <a:pt x="297" y="105"/>
                    </a:lnTo>
                    <a:lnTo>
                      <a:pt x="186" y="105"/>
                    </a:lnTo>
                    <a:lnTo>
                      <a:pt x="186" y="113"/>
                    </a:lnTo>
                    <a:lnTo>
                      <a:pt x="170" y="113"/>
                    </a:lnTo>
                    <a:lnTo>
                      <a:pt x="170" y="133"/>
                    </a:lnTo>
                    <a:lnTo>
                      <a:pt x="161" y="133"/>
                    </a:lnTo>
                    <a:lnTo>
                      <a:pt x="161" y="291"/>
                    </a:lnTo>
                    <a:lnTo>
                      <a:pt x="144" y="291"/>
                    </a:lnTo>
                    <a:lnTo>
                      <a:pt x="144" y="301"/>
                    </a:lnTo>
                    <a:lnTo>
                      <a:pt x="130" y="301"/>
                    </a:lnTo>
                    <a:lnTo>
                      <a:pt x="130" y="312"/>
                    </a:lnTo>
                    <a:lnTo>
                      <a:pt x="65" y="312"/>
                    </a:lnTo>
                    <a:lnTo>
                      <a:pt x="65" y="319"/>
                    </a:lnTo>
                    <a:lnTo>
                      <a:pt x="34" y="319"/>
                    </a:lnTo>
                    <a:lnTo>
                      <a:pt x="34" y="368"/>
                    </a:lnTo>
                    <a:lnTo>
                      <a:pt x="25" y="368"/>
                    </a:lnTo>
                    <a:lnTo>
                      <a:pt x="25" y="903"/>
                    </a:lnTo>
                    <a:lnTo>
                      <a:pt x="17" y="903"/>
                    </a:lnTo>
                    <a:lnTo>
                      <a:pt x="17" y="1035"/>
                    </a:lnTo>
                    <a:lnTo>
                      <a:pt x="9" y="1035"/>
                    </a:lnTo>
                    <a:lnTo>
                      <a:pt x="9" y="1050"/>
                    </a:lnTo>
                    <a:lnTo>
                      <a:pt x="0" y="1050"/>
                    </a:lnTo>
                    <a:lnTo>
                      <a:pt x="0" y="1060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55" name="Freeform 43">
                <a:extLst>
                  <a:ext uri="{FF2B5EF4-FFF2-40B4-BE49-F238E27FC236}">
                    <a16:creationId xmlns:a16="http://schemas.microsoft.com/office/drawing/2014/main" id="{2628165A-3E0A-4CA1-B5BF-45AA7BB14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625" y="3841750"/>
                <a:ext cx="179388" cy="12700"/>
              </a:xfrm>
              <a:custGeom>
                <a:avLst/>
                <a:gdLst>
                  <a:gd name="T0" fmla="*/ 113 w 113"/>
                  <a:gd name="T1" fmla="*/ 0 h 8"/>
                  <a:gd name="T2" fmla="*/ 103 w 113"/>
                  <a:gd name="T3" fmla="*/ 0 h 8"/>
                  <a:gd name="T4" fmla="*/ 103 w 113"/>
                  <a:gd name="T5" fmla="*/ 8 h 8"/>
                  <a:gd name="T6" fmla="*/ 0 w 113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3" h="8">
                    <a:moveTo>
                      <a:pt x="113" y="0"/>
                    </a:moveTo>
                    <a:lnTo>
                      <a:pt x="103" y="0"/>
                    </a:lnTo>
                    <a:lnTo>
                      <a:pt x="103" y="8"/>
                    </a:lnTo>
                    <a:lnTo>
                      <a:pt x="0" y="8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</p:grp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20F3AB6E-D76C-48C5-A2F4-5DEA012D4E0A}"/>
                </a:ext>
              </a:extLst>
            </p:cNvPr>
            <p:cNvSpPr txBox="1"/>
            <p:nvPr/>
          </p:nvSpPr>
          <p:spPr>
            <a:xfrm>
              <a:off x="728120" y="5123206"/>
              <a:ext cx="1969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F6F98A80-1F39-44B8-812B-01B427C6AA6A}"/>
                </a:ext>
              </a:extLst>
            </p:cNvPr>
            <p:cNvSpPr txBox="1"/>
            <p:nvPr/>
          </p:nvSpPr>
          <p:spPr>
            <a:xfrm>
              <a:off x="945779" y="5123206"/>
              <a:ext cx="1969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50288F28-B77F-4221-9839-C6A1937BE3F6}"/>
                </a:ext>
              </a:extLst>
            </p:cNvPr>
            <p:cNvSpPr txBox="1"/>
            <p:nvPr/>
          </p:nvSpPr>
          <p:spPr>
            <a:xfrm>
              <a:off x="1163438" y="5123206"/>
              <a:ext cx="1969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8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FBC8B23E-F5D2-4BF6-A6E4-FED28AFCA14E}"/>
                </a:ext>
              </a:extLst>
            </p:cNvPr>
            <p:cNvSpPr txBox="1"/>
            <p:nvPr/>
          </p:nvSpPr>
          <p:spPr>
            <a:xfrm>
              <a:off x="1351850" y="5123206"/>
              <a:ext cx="25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12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C04C014B-3812-4000-9025-CA10DA63FAA4}"/>
                </a:ext>
              </a:extLst>
            </p:cNvPr>
            <p:cNvSpPr txBox="1"/>
            <p:nvPr/>
          </p:nvSpPr>
          <p:spPr>
            <a:xfrm>
              <a:off x="1569506" y="5123206"/>
              <a:ext cx="25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16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B7773AE3-A16C-4B4A-991D-7887195BC442}"/>
                </a:ext>
              </a:extLst>
            </p:cNvPr>
            <p:cNvSpPr txBox="1"/>
            <p:nvPr/>
          </p:nvSpPr>
          <p:spPr>
            <a:xfrm>
              <a:off x="2014058" y="5123206"/>
              <a:ext cx="25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24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C5E8DBC-1104-4B84-957D-131B667D54DF}"/>
                </a:ext>
              </a:extLst>
            </p:cNvPr>
            <p:cNvSpPr txBox="1"/>
            <p:nvPr/>
          </p:nvSpPr>
          <p:spPr>
            <a:xfrm>
              <a:off x="2676859" y="5123206"/>
              <a:ext cx="25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36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8F0123B3-474B-4A78-97D6-0BFD21200BC3}"/>
                </a:ext>
              </a:extLst>
            </p:cNvPr>
            <p:cNvSpPr txBox="1"/>
            <p:nvPr/>
          </p:nvSpPr>
          <p:spPr>
            <a:xfrm>
              <a:off x="3339660" y="5123206"/>
              <a:ext cx="25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48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452A2F79-2879-47F1-99B7-A708AD6CD6BB}"/>
                </a:ext>
              </a:extLst>
            </p:cNvPr>
            <p:cNvSpPr txBox="1"/>
            <p:nvPr/>
          </p:nvSpPr>
          <p:spPr>
            <a:xfrm>
              <a:off x="4002461" y="5123206"/>
              <a:ext cx="255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60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6D46327F-C2A9-43D1-BD69-4E2D13365C28}"/>
                </a:ext>
              </a:extLst>
            </p:cNvPr>
            <p:cNvSpPr txBox="1"/>
            <p:nvPr/>
          </p:nvSpPr>
          <p:spPr>
            <a:xfrm>
              <a:off x="545180" y="4907128"/>
              <a:ext cx="1969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7CBDAED0-1B56-49B9-845E-4C6BB12B1637}"/>
                </a:ext>
              </a:extLst>
            </p:cNvPr>
            <p:cNvSpPr txBox="1"/>
            <p:nvPr/>
          </p:nvSpPr>
          <p:spPr>
            <a:xfrm>
              <a:off x="457885" y="4562165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0,2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F06A105F-B857-4BBB-8A2F-738F93912BB3}"/>
                </a:ext>
              </a:extLst>
            </p:cNvPr>
            <p:cNvSpPr txBox="1"/>
            <p:nvPr/>
          </p:nvSpPr>
          <p:spPr>
            <a:xfrm>
              <a:off x="457885" y="4217203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0,4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B40D996E-2604-483A-984E-FDD199E747C5}"/>
                </a:ext>
              </a:extLst>
            </p:cNvPr>
            <p:cNvSpPr txBox="1"/>
            <p:nvPr/>
          </p:nvSpPr>
          <p:spPr>
            <a:xfrm>
              <a:off x="457885" y="3872241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0,6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F3C87851-FB52-4ECE-B6B9-32B5C5E0AEFE}"/>
                </a:ext>
              </a:extLst>
            </p:cNvPr>
            <p:cNvSpPr txBox="1"/>
            <p:nvPr/>
          </p:nvSpPr>
          <p:spPr>
            <a:xfrm>
              <a:off x="457885" y="3527279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0,8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99F175FC-97E3-4FB6-9DCF-C7907DF589F4}"/>
                </a:ext>
              </a:extLst>
            </p:cNvPr>
            <p:cNvSpPr txBox="1"/>
            <p:nvPr/>
          </p:nvSpPr>
          <p:spPr>
            <a:xfrm>
              <a:off x="457885" y="3182317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1,0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4B46EAE0-4917-426B-BAF9-BEB634F01803}"/>
                </a:ext>
              </a:extLst>
            </p:cNvPr>
            <p:cNvSpPr txBox="1"/>
            <p:nvPr/>
          </p:nvSpPr>
          <p:spPr>
            <a:xfrm>
              <a:off x="2239313" y="5296976"/>
              <a:ext cx="460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Weeks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09E50C34-4D32-478C-BE31-083C69454EF6}"/>
                </a:ext>
              </a:extLst>
            </p:cNvPr>
            <p:cNvGrpSpPr/>
            <p:nvPr/>
          </p:nvGrpSpPr>
          <p:grpSpPr>
            <a:xfrm>
              <a:off x="1376614" y="2545412"/>
              <a:ext cx="2296420" cy="531286"/>
              <a:chOff x="1376614" y="2510676"/>
              <a:chExt cx="2296420" cy="531286"/>
            </a:xfrm>
          </p:grpSpPr>
          <p:sp>
            <p:nvSpPr>
              <p:cNvPr id="97" name="AutoShape 165">
                <a:extLst>
                  <a:ext uri="{FF2B5EF4-FFF2-40B4-BE49-F238E27FC236}">
                    <a16:creationId xmlns:a16="http://schemas.microsoft.com/office/drawing/2014/main" id="{87152C3C-E532-48C4-B1AA-F00B64311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6614" y="2570389"/>
                <a:ext cx="2296420" cy="44557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/>
              </a:p>
            </p:txBody>
          </p: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AD86F575-A27B-4BB8-837A-096D45BD2647}"/>
                  </a:ext>
                </a:extLst>
              </p:cNvPr>
              <p:cNvSpPr txBox="1"/>
              <p:nvPr/>
            </p:nvSpPr>
            <p:spPr>
              <a:xfrm>
                <a:off x="1754505" y="2510676"/>
                <a:ext cx="12456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latin typeface="+mj-lt"/>
                  </a:rPr>
                  <a:t>DTG + 3TC (N = 716)</a:t>
                </a:r>
              </a:p>
            </p:txBody>
          </p:sp>
          <p:sp>
            <p:nvSpPr>
              <p:cNvPr id="78" name="ZoneTexte 77">
                <a:extLst>
                  <a:ext uri="{FF2B5EF4-FFF2-40B4-BE49-F238E27FC236}">
                    <a16:creationId xmlns:a16="http://schemas.microsoft.com/office/drawing/2014/main" id="{70D504DB-D6F6-4B4F-B890-0D390C16FB9A}"/>
                  </a:ext>
                </a:extLst>
              </p:cNvPr>
              <p:cNvSpPr txBox="1"/>
              <p:nvPr/>
            </p:nvSpPr>
            <p:spPr>
              <a:xfrm>
                <a:off x="1754505" y="2734185"/>
                <a:ext cx="15104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latin typeface="+mj-lt"/>
                  </a:rPr>
                  <a:t>DTG + TDF/FTC (N = 717)</a:t>
                </a:r>
              </a:p>
            </p:txBody>
          </p:sp>
          <p:sp>
            <p:nvSpPr>
              <p:cNvPr id="79" name="Line 41">
                <a:extLst>
                  <a:ext uri="{FF2B5EF4-FFF2-40B4-BE49-F238E27FC236}">
                    <a16:creationId xmlns:a16="http://schemas.microsoft.com/office/drawing/2014/main" id="{5D5AE0CB-EEB1-4CBF-A1C7-47EB23BF2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8756" y="2904533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 b="1">
                  <a:latin typeface="+mj-lt"/>
                </a:endParaRPr>
              </a:p>
            </p:txBody>
          </p:sp>
          <p:sp>
            <p:nvSpPr>
              <p:cNvPr id="80" name="Line 42">
                <a:extLst>
                  <a:ext uri="{FF2B5EF4-FFF2-40B4-BE49-F238E27FC236}">
                    <a16:creationId xmlns:a16="http://schemas.microsoft.com/office/drawing/2014/main" id="{2181891F-0E4C-48E8-AF38-87175B6301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8756" y="2662512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 b="1">
                  <a:latin typeface="+mj-lt"/>
                </a:endParaRPr>
              </a:p>
            </p:txBody>
          </p:sp>
        </p:grp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C047204-CAD7-4213-A837-B47E9E14B892}"/>
              </a:ext>
            </a:extLst>
          </p:cNvPr>
          <p:cNvGrpSpPr/>
          <p:nvPr/>
        </p:nvGrpSpPr>
        <p:grpSpPr>
          <a:xfrm>
            <a:off x="6586047" y="2793015"/>
            <a:ext cx="5091390" cy="3012249"/>
            <a:chOff x="4939534" y="2572758"/>
            <a:chExt cx="3818542" cy="3012249"/>
          </a:xfrm>
        </p:grpSpPr>
        <p:grpSp>
          <p:nvGrpSpPr>
            <p:cNvPr id="58" name="Groupe 57">
              <a:extLst>
                <a:ext uri="{FF2B5EF4-FFF2-40B4-BE49-F238E27FC236}">
                  <a16:creationId xmlns:a16="http://schemas.microsoft.com/office/drawing/2014/main" id="{FCF12C5A-8A45-4178-8930-5E3132F4926F}"/>
                </a:ext>
              </a:extLst>
            </p:cNvPr>
            <p:cNvGrpSpPr/>
            <p:nvPr/>
          </p:nvGrpSpPr>
          <p:grpSpPr>
            <a:xfrm>
              <a:off x="5188908" y="3284750"/>
              <a:ext cx="3498749" cy="1851025"/>
              <a:chOff x="5210175" y="2124075"/>
              <a:chExt cx="3346450" cy="1851025"/>
            </a:xfrm>
          </p:grpSpPr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1AFB5C8C-C163-4C0F-9A03-E183AC8F1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7325" y="2124075"/>
                <a:ext cx="3289300" cy="1793875"/>
              </a:xfrm>
              <a:custGeom>
                <a:avLst/>
                <a:gdLst>
                  <a:gd name="T0" fmla="*/ 2072 w 2072"/>
                  <a:gd name="T1" fmla="*/ 1130 h 1130"/>
                  <a:gd name="T2" fmla="*/ 0 w 2072"/>
                  <a:gd name="T3" fmla="*/ 1130 h 1130"/>
                  <a:gd name="T4" fmla="*/ 0 w 2072"/>
                  <a:gd name="T5" fmla="*/ 0 h 1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72" h="1130">
                    <a:moveTo>
                      <a:pt x="2072" y="1130"/>
                    </a:moveTo>
                    <a:lnTo>
                      <a:pt x="0" y="1130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3D7F40C3-5420-4AFB-9326-206A58B39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6765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AB87A9E1-9EEE-4F81-9F16-A1D97E54C8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3423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C21E8228-14F1-496D-89EB-47024FAAFD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01063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4" name="Line 10">
                <a:extLst>
                  <a:ext uri="{FF2B5EF4-FFF2-40B4-BE49-F238E27FC236}">
                    <a16:creationId xmlns:a16="http://schemas.microsoft.com/office/drawing/2014/main" id="{143D4FBA-0316-4776-8A2D-778B073F6D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4193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7" name="Line 11">
                <a:extLst>
                  <a:ext uri="{FF2B5EF4-FFF2-40B4-BE49-F238E27FC236}">
                    <a16:creationId xmlns:a16="http://schemas.microsoft.com/office/drawing/2014/main" id="{28DB3E10-448F-45B9-BCF8-896E4ADCF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51488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8" name="Line 12">
                <a:extLst>
                  <a:ext uri="{FF2B5EF4-FFF2-40B4-BE49-F238E27FC236}">
                    <a16:creationId xmlns:a16="http://schemas.microsoft.com/office/drawing/2014/main" id="{B39B8C61-AD69-455A-A80B-BA6A4E21B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604000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9" name="Line 13">
                <a:extLst>
                  <a:ext uri="{FF2B5EF4-FFF2-40B4-BE49-F238E27FC236}">
                    <a16:creationId xmlns:a16="http://schemas.microsoft.com/office/drawing/2014/main" id="{54D072F5-45E1-44EF-95F3-1853747C1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6262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0" name="Line 14">
                <a:extLst>
                  <a:ext uri="{FF2B5EF4-FFF2-40B4-BE49-F238E27FC236}">
                    <a16:creationId xmlns:a16="http://schemas.microsoft.com/office/drawing/2014/main" id="{61DE8359-AA52-45BF-923C-4C3F4110C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83313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22" name="Line 15">
                <a:extLst>
                  <a:ext uri="{FF2B5EF4-FFF2-40B4-BE49-F238E27FC236}">
                    <a16:creationId xmlns:a16="http://schemas.microsoft.com/office/drawing/2014/main" id="{B8D06409-F713-41FD-88EA-8F83CA747E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72175" y="3917950"/>
                <a:ext cx="0" cy="5715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9CF9BB19-EE9C-491C-8405-E5D678306B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2141538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1F997D4C-1889-45D4-9D56-6C8997942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24860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67319C8F-3B59-4EC9-A190-7E819F5A51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2827338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8E7FD21F-2775-4549-9AF4-E35186CEF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31718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7" name="Line 29">
                <a:extLst>
                  <a:ext uri="{FF2B5EF4-FFF2-40B4-BE49-F238E27FC236}">
                    <a16:creationId xmlns:a16="http://schemas.microsoft.com/office/drawing/2014/main" id="{A20EB59E-5D3B-4E6B-871D-650A9A43EF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35147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38" name="Line 30">
                <a:extLst>
                  <a:ext uri="{FF2B5EF4-FFF2-40B4-BE49-F238E27FC236}">
                    <a16:creationId xmlns:a16="http://schemas.microsoft.com/office/drawing/2014/main" id="{B7548CB7-C714-464D-84A3-71305440A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10175" y="3857625"/>
                <a:ext cx="5715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50" name="Freeform 38">
                <a:extLst>
                  <a:ext uri="{FF2B5EF4-FFF2-40B4-BE49-F238E27FC236}">
                    <a16:creationId xmlns:a16="http://schemas.microsoft.com/office/drawing/2014/main" id="{BC550889-56E7-4A5A-94FF-926C8D740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5113" y="2151063"/>
                <a:ext cx="2825750" cy="1693862"/>
              </a:xfrm>
              <a:custGeom>
                <a:avLst/>
                <a:gdLst>
                  <a:gd name="T0" fmla="*/ 1780 w 1780"/>
                  <a:gd name="T1" fmla="*/ 0 h 1067"/>
                  <a:gd name="T2" fmla="*/ 1595 w 1780"/>
                  <a:gd name="T3" fmla="*/ 0 h 1067"/>
                  <a:gd name="T4" fmla="*/ 1595 w 1780"/>
                  <a:gd name="T5" fmla="*/ 10 h 1067"/>
                  <a:gd name="T6" fmla="*/ 1585 w 1780"/>
                  <a:gd name="T7" fmla="*/ 10 h 1067"/>
                  <a:gd name="T8" fmla="*/ 1585 w 1780"/>
                  <a:gd name="T9" fmla="*/ 29 h 1067"/>
                  <a:gd name="T10" fmla="*/ 1054 w 1780"/>
                  <a:gd name="T11" fmla="*/ 29 h 1067"/>
                  <a:gd name="T12" fmla="*/ 1054 w 1780"/>
                  <a:gd name="T13" fmla="*/ 38 h 1067"/>
                  <a:gd name="T14" fmla="*/ 931 w 1780"/>
                  <a:gd name="T15" fmla="*/ 38 h 1067"/>
                  <a:gd name="T16" fmla="*/ 931 w 1780"/>
                  <a:gd name="T17" fmla="*/ 45 h 1067"/>
                  <a:gd name="T18" fmla="*/ 904 w 1780"/>
                  <a:gd name="T19" fmla="*/ 45 h 1067"/>
                  <a:gd name="T20" fmla="*/ 904 w 1780"/>
                  <a:gd name="T21" fmla="*/ 53 h 1067"/>
                  <a:gd name="T22" fmla="*/ 804 w 1780"/>
                  <a:gd name="T23" fmla="*/ 53 h 1067"/>
                  <a:gd name="T24" fmla="*/ 804 w 1780"/>
                  <a:gd name="T25" fmla="*/ 83 h 1067"/>
                  <a:gd name="T26" fmla="*/ 794 w 1780"/>
                  <a:gd name="T27" fmla="*/ 83 h 1067"/>
                  <a:gd name="T28" fmla="*/ 794 w 1780"/>
                  <a:gd name="T29" fmla="*/ 98 h 1067"/>
                  <a:gd name="T30" fmla="*/ 565 w 1780"/>
                  <a:gd name="T31" fmla="*/ 98 h 1067"/>
                  <a:gd name="T32" fmla="*/ 565 w 1780"/>
                  <a:gd name="T33" fmla="*/ 108 h 1067"/>
                  <a:gd name="T34" fmla="*/ 548 w 1780"/>
                  <a:gd name="T35" fmla="*/ 108 h 1067"/>
                  <a:gd name="T36" fmla="*/ 548 w 1780"/>
                  <a:gd name="T37" fmla="*/ 119 h 1067"/>
                  <a:gd name="T38" fmla="*/ 535 w 1780"/>
                  <a:gd name="T39" fmla="*/ 119 h 1067"/>
                  <a:gd name="T40" fmla="*/ 535 w 1780"/>
                  <a:gd name="T41" fmla="*/ 152 h 1067"/>
                  <a:gd name="T42" fmla="*/ 525 w 1780"/>
                  <a:gd name="T43" fmla="*/ 152 h 1067"/>
                  <a:gd name="T44" fmla="*/ 525 w 1780"/>
                  <a:gd name="T45" fmla="*/ 161 h 1067"/>
                  <a:gd name="T46" fmla="*/ 504 w 1780"/>
                  <a:gd name="T47" fmla="*/ 161 h 1067"/>
                  <a:gd name="T48" fmla="*/ 504 w 1780"/>
                  <a:gd name="T49" fmla="*/ 168 h 1067"/>
                  <a:gd name="T50" fmla="*/ 401 w 1780"/>
                  <a:gd name="T51" fmla="*/ 168 h 1067"/>
                  <a:gd name="T52" fmla="*/ 401 w 1780"/>
                  <a:gd name="T53" fmla="*/ 302 h 1067"/>
                  <a:gd name="T54" fmla="*/ 389 w 1780"/>
                  <a:gd name="T55" fmla="*/ 302 h 1067"/>
                  <a:gd name="T56" fmla="*/ 389 w 1780"/>
                  <a:gd name="T57" fmla="*/ 312 h 1067"/>
                  <a:gd name="T58" fmla="*/ 301 w 1780"/>
                  <a:gd name="T59" fmla="*/ 312 h 1067"/>
                  <a:gd name="T60" fmla="*/ 301 w 1780"/>
                  <a:gd name="T61" fmla="*/ 325 h 1067"/>
                  <a:gd name="T62" fmla="*/ 283 w 1780"/>
                  <a:gd name="T63" fmla="*/ 325 h 1067"/>
                  <a:gd name="T64" fmla="*/ 283 w 1780"/>
                  <a:gd name="T65" fmla="*/ 332 h 1067"/>
                  <a:gd name="T66" fmla="*/ 270 w 1780"/>
                  <a:gd name="T67" fmla="*/ 332 h 1067"/>
                  <a:gd name="T68" fmla="*/ 270 w 1780"/>
                  <a:gd name="T69" fmla="*/ 598 h 1067"/>
                  <a:gd name="T70" fmla="*/ 265 w 1780"/>
                  <a:gd name="T71" fmla="*/ 598 h 1067"/>
                  <a:gd name="T72" fmla="*/ 265 w 1780"/>
                  <a:gd name="T73" fmla="*/ 666 h 1067"/>
                  <a:gd name="T74" fmla="*/ 258 w 1780"/>
                  <a:gd name="T75" fmla="*/ 666 h 1067"/>
                  <a:gd name="T76" fmla="*/ 258 w 1780"/>
                  <a:gd name="T77" fmla="*/ 701 h 1067"/>
                  <a:gd name="T78" fmla="*/ 249 w 1780"/>
                  <a:gd name="T79" fmla="*/ 701 h 1067"/>
                  <a:gd name="T80" fmla="*/ 249 w 1780"/>
                  <a:gd name="T81" fmla="*/ 731 h 1067"/>
                  <a:gd name="T82" fmla="*/ 225 w 1780"/>
                  <a:gd name="T83" fmla="*/ 731 h 1067"/>
                  <a:gd name="T84" fmla="*/ 225 w 1780"/>
                  <a:gd name="T85" fmla="*/ 741 h 1067"/>
                  <a:gd name="T86" fmla="*/ 213 w 1780"/>
                  <a:gd name="T87" fmla="*/ 741 h 1067"/>
                  <a:gd name="T88" fmla="*/ 213 w 1780"/>
                  <a:gd name="T89" fmla="*/ 753 h 1067"/>
                  <a:gd name="T90" fmla="*/ 150 w 1780"/>
                  <a:gd name="T91" fmla="*/ 753 h 1067"/>
                  <a:gd name="T92" fmla="*/ 150 w 1780"/>
                  <a:gd name="T93" fmla="*/ 777 h 1067"/>
                  <a:gd name="T94" fmla="*/ 139 w 1780"/>
                  <a:gd name="T95" fmla="*/ 777 h 1067"/>
                  <a:gd name="T96" fmla="*/ 139 w 1780"/>
                  <a:gd name="T97" fmla="*/ 1003 h 1067"/>
                  <a:gd name="T98" fmla="*/ 131 w 1780"/>
                  <a:gd name="T99" fmla="*/ 1003 h 1067"/>
                  <a:gd name="T100" fmla="*/ 131 w 1780"/>
                  <a:gd name="T101" fmla="*/ 1047 h 1067"/>
                  <a:gd name="T102" fmla="*/ 114 w 1780"/>
                  <a:gd name="T103" fmla="*/ 1047 h 1067"/>
                  <a:gd name="T104" fmla="*/ 114 w 1780"/>
                  <a:gd name="T105" fmla="*/ 1058 h 1067"/>
                  <a:gd name="T106" fmla="*/ 105 w 1780"/>
                  <a:gd name="T107" fmla="*/ 1058 h 1067"/>
                  <a:gd name="T108" fmla="*/ 105 w 1780"/>
                  <a:gd name="T109" fmla="*/ 1067 h 1067"/>
                  <a:gd name="T110" fmla="*/ 0 w 1780"/>
                  <a:gd name="T111" fmla="*/ 1067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80" h="1067">
                    <a:moveTo>
                      <a:pt x="1780" y="0"/>
                    </a:moveTo>
                    <a:lnTo>
                      <a:pt x="1595" y="0"/>
                    </a:lnTo>
                    <a:lnTo>
                      <a:pt x="1595" y="10"/>
                    </a:lnTo>
                    <a:lnTo>
                      <a:pt x="1585" y="10"/>
                    </a:lnTo>
                    <a:lnTo>
                      <a:pt x="1585" y="29"/>
                    </a:lnTo>
                    <a:lnTo>
                      <a:pt x="1054" y="29"/>
                    </a:lnTo>
                    <a:lnTo>
                      <a:pt x="1054" y="38"/>
                    </a:lnTo>
                    <a:lnTo>
                      <a:pt x="931" y="38"/>
                    </a:lnTo>
                    <a:lnTo>
                      <a:pt x="931" y="45"/>
                    </a:lnTo>
                    <a:lnTo>
                      <a:pt x="904" y="45"/>
                    </a:lnTo>
                    <a:lnTo>
                      <a:pt x="904" y="53"/>
                    </a:lnTo>
                    <a:lnTo>
                      <a:pt x="804" y="53"/>
                    </a:lnTo>
                    <a:lnTo>
                      <a:pt x="804" y="83"/>
                    </a:lnTo>
                    <a:lnTo>
                      <a:pt x="794" y="83"/>
                    </a:lnTo>
                    <a:lnTo>
                      <a:pt x="794" y="98"/>
                    </a:lnTo>
                    <a:lnTo>
                      <a:pt x="565" y="98"/>
                    </a:lnTo>
                    <a:lnTo>
                      <a:pt x="565" y="108"/>
                    </a:lnTo>
                    <a:lnTo>
                      <a:pt x="548" y="108"/>
                    </a:lnTo>
                    <a:lnTo>
                      <a:pt x="548" y="119"/>
                    </a:lnTo>
                    <a:lnTo>
                      <a:pt x="535" y="119"/>
                    </a:lnTo>
                    <a:lnTo>
                      <a:pt x="535" y="152"/>
                    </a:lnTo>
                    <a:lnTo>
                      <a:pt x="525" y="152"/>
                    </a:lnTo>
                    <a:lnTo>
                      <a:pt x="525" y="161"/>
                    </a:lnTo>
                    <a:lnTo>
                      <a:pt x="504" y="161"/>
                    </a:lnTo>
                    <a:lnTo>
                      <a:pt x="504" y="168"/>
                    </a:lnTo>
                    <a:lnTo>
                      <a:pt x="401" y="168"/>
                    </a:lnTo>
                    <a:lnTo>
                      <a:pt x="401" y="302"/>
                    </a:lnTo>
                    <a:lnTo>
                      <a:pt x="389" y="302"/>
                    </a:lnTo>
                    <a:lnTo>
                      <a:pt x="389" y="312"/>
                    </a:lnTo>
                    <a:lnTo>
                      <a:pt x="301" y="312"/>
                    </a:lnTo>
                    <a:lnTo>
                      <a:pt x="301" y="325"/>
                    </a:lnTo>
                    <a:lnTo>
                      <a:pt x="283" y="325"/>
                    </a:lnTo>
                    <a:lnTo>
                      <a:pt x="283" y="332"/>
                    </a:lnTo>
                    <a:lnTo>
                      <a:pt x="270" y="332"/>
                    </a:lnTo>
                    <a:lnTo>
                      <a:pt x="270" y="598"/>
                    </a:lnTo>
                    <a:lnTo>
                      <a:pt x="265" y="598"/>
                    </a:lnTo>
                    <a:lnTo>
                      <a:pt x="265" y="666"/>
                    </a:lnTo>
                    <a:lnTo>
                      <a:pt x="258" y="666"/>
                    </a:lnTo>
                    <a:lnTo>
                      <a:pt x="258" y="701"/>
                    </a:lnTo>
                    <a:lnTo>
                      <a:pt x="249" y="701"/>
                    </a:lnTo>
                    <a:lnTo>
                      <a:pt x="249" y="731"/>
                    </a:lnTo>
                    <a:lnTo>
                      <a:pt x="225" y="731"/>
                    </a:lnTo>
                    <a:lnTo>
                      <a:pt x="225" y="741"/>
                    </a:lnTo>
                    <a:lnTo>
                      <a:pt x="213" y="741"/>
                    </a:lnTo>
                    <a:lnTo>
                      <a:pt x="213" y="753"/>
                    </a:lnTo>
                    <a:lnTo>
                      <a:pt x="150" y="753"/>
                    </a:lnTo>
                    <a:lnTo>
                      <a:pt x="150" y="777"/>
                    </a:lnTo>
                    <a:lnTo>
                      <a:pt x="139" y="777"/>
                    </a:lnTo>
                    <a:lnTo>
                      <a:pt x="139" y="1003"/>
                    </a:lnTo>
                    <a:lnTo>
                      <a:pt x="131" y="1003"/>
                    </a:lnTo>
                    <a:lnTo>
                      <a:pt x="131" y="1047"/>
                    </a:lnTo>
                    <a:lnTo>
                      <a:pt x="114" y="1047"/>
                    </a:lnTo>
                    <a:lnTo>
                      <a:pt x="114" y="1058"/>
                    </a:lnTo>
                    <a:lnTo>
                      <a:pt x="105" y="1058"/>
                    </a:lnTo>
                    <a:lnTo>
                      <a:pt x="105" y="1067"/>
                    </a:lnTo>
                    <a:lnTo>
                      <a:pt x="0" y="1067"/>
                    </a:lnTo>
                  </a:path>
                </a:pathLst>
              </a:cu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51" name="Freeform 39">
                <a:extLst>
                  <a:ext uri="{FF2B5EF4-FFF2-40B4-BE49-F238E27FC236}">
                    <a16:creationId xmlns:a16="http://schemas.microsoft.com/office/drawing/2014/main" id="{CF15C639-65E4-4C08-98B5-60C3BF7BA7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6700" y="2716213"/>
                <a:ext cx="546100" cy="1130300"/>
              </a:xfrm>
              <a:custGeom>
                <a:avLst/>
                <a:gdLst>
                  <a:gd name="T0" fmla="*/ 344 w 344"/>
                  <a:gd name="T1" fmla="*/ 0 h 712"/>
                  <a:gd name="T2" fmla="*/ 274 w 344"/>
                  <a:gd name="T3" fmla="*/ 0 h 712"/>
                  <a:gd name="T4" fmla="*/ 274 w 344"/>
                  <a:gd name="T5" fmla="*/ 34 h 712"/>
                  <a:gd name="T6" fmla="*/ 268 w 344"/>
                  <a:gd name="T7" fmla="*/ 34 h 712"/>
                  <a:gd name="T8" fmla="*/ 268 w 344"/>
                  <a:gd name="T9" fmla="*/ 350 h 712"/>
                  <a:gd name="T10" fmla="*/ 260 w 344"/>
                  <a:gd name="T11" fmla="*/ 350 h 712"/>
                  <a:gd name="T12" fmla="*/ 260 w 344"/>
                  <a:gd name="T13" fmla="*/ 368 h 712"/>
                  <a:gd name="T14" fmla="*/ 245 w 344"/>
                  <a:gd name="T15" fmla="*/ 368 h 712"/>
                  <a:gd name="T16" fmla="*/ 245 w 344"/>
                  <a:gd name="T17" fmla="*/ 376 h 712"/>
                  <a:gd name="T18" fmla="*/ 168 w 344"/>
                  <a:gd name="T19" fmla="*/ 376 h 712"/>
                  <a:gd name="T20" fmla="*/ 168 w 344"/>
                  <a:gd name="T21" fmla="*/ 384 h 712"/>
                  <a:gd name="T22" fmla="*/ 145 w 344"/>
                  <a:gd name="T23" fmla="*/ 384 h 712"/>
                  <a:gd name="T24" fmla="*/ 145 w 344"/>
                  <a:gd name="T25" fmla="*/ 425 h 712"/>
                  <a:gd name="T26" fmla="*/ 138 w 344"/>
                  <a:gd name="T27" fmla="*/ 425 h 712"/>
                  <a:gd name="T28" fmla="*/ 138 w 344"/>
                  <a:gd name="T29" fmla="*/ 648 h 712"/>
                  <a:gd name="T30" fmla="*/ 132 w 344"/>
                  <a:gd name="T31" fmla="*/ 648 h 712"/>
                  <a:gd name="T32" fmla="*/ 132 w 344"/>
                  <a:gd name="T33" fmla="*/ 701 h 712"/>
                  <a:gd name="T34" fmla="*/ 122 w 344"/>
                  <a:gd name="T35" fmla="*/ 701 h 712"/>
                  <a:gd name="T36" fmla="*/ 122 w 344"/>
                  <a:gd name="T37" fmla="*/ 712 h 712"/>
                  <a:gd name="T38" fmla="*/ 0 w 344"/>
                  <a:gd name="T39" fmla="*/ 712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44" h="712">
                    <a:moveTo>
                      <a:pt x="344" y="0"/>
                    </a:moveTo>
                    <a:lnTo>
                      <a:pt x="274" y="0"/>
                    </a:lnTo>
                    <a:lnTo>
                      <a:pt x="274" y="34"/>
                    </a:lnTo>
                    <a:lnTo>
                      <a:pt x="268" y="34"/>
                    </a:lnTo>
                    <a:lnTo>
                      <a:pt x="268" y="350"/>
                    </a:lnTo>
                    <a:lnTo>
                      <a:pt x="260" y="350"/>
                    </a:lnTo>
                    <a:lnTo>
                      <a:pt x="260" y="368"/>
                    </a:lnTo>
                    <a:lnTo>
                      <a:pt x="245" y="368"/>
                    </a:lnTo>
                    <a:lnTo>
                      <a:pt x="245" y="376"/>
                    </a:lnTo>
                    <a:lnTo>
                      <a:pt x="168" y="376"/>
                    </a:lnTo>
                    <a:lnTo>
                      <a:pt x="168" y="384"/>
                    </a:lnTo>
                    <a:lnTo>
                      <a:pt x="145" y="384"/>
                    </a:lnTo>
                    <a:lnTo>
                      <a:pt x="145" y="425"/>
                    </a:lnTo>
                    <a:lnTo>
                      <a:pt x="138" y="425"/>
                    </a:lnTo>
                    <a:lnTo>
                      <a:pt x="138" y="648"/>
                    </a:lnTo>
                    <a:lnTo>
                      <a:pt x="132" y="648"/>
                    </a:lnTo>
                    <a:lnTo>
                      <a:pt x="132" y="701"/>
                    </a:lnTo>
                    <a:lnTo>
                      <a:pt x="122" y="701"/>
                    </a:lnTo>
                    <a:lnTo>
                      <a:pt x="122" y="712"/>
                    </a:lnTo>
                    <a:lnTo>
                      <a:pt x="0" y="712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56" name="Freeform 44">
                <a:extLst>
                  <a:ext uri="{FF2B5EF4-FFF2-40B4-BE49-F238E27FC236}">
                    <a16:creationId xmlns:a16="http://schemas.microsoft.com/office/drawing/2014/main" id="{B6E588F5-8DDB-400F-8BD2-8FEE538F6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91375" y="2147888"/>
                <a:ext cx="684213" cy="44450"/>
              </a:xfrm>
              <a:custGeom>
                <a:avLst/>
                <a:gdLst>
                  <a:gd name="T0" fmla="*/ 431 w 431"/>
                  <a:gd name="T1" fmla="*/ 0 h 28"/>
                  <a:gd name="T2" fmla="*/ 416 w 431"/>
                  <a:gd name="T3" fmla="*/ 0 h 28"/>
                  <a:gd name="T4" fmla="*/ 416 w 431"/>
                  <a:gd name="T5" fmla="*/ 6 h 28"/>
                  <a:gd name="T6" fmla="*/ 35 w 431"/>
                  <a:gd name="T7" fmla="*/ 6 h 28"/>
                  <a:gd name="T8" fmla="*/ 35 w 431"/>
                  <a:gd name="T9" fmla="*/ 20 h 28"/>
                  <a:gd name="T10" fmla="*/ 0 w 431"/>
                  <a:gd name="T11" fmla="*/ 20 h 28"/>
                  <a:gd name="T12" fmla="*/ 0 w 431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1" h="28">
                    <a:moveTo>
                      <a:pt x="431" y="0"/>
                    </a:moveTo>
                    <a:lnTo>
                      <a:pt x="416" y="0"/>
                    </a:lnTo>
                    <a:lnTo>
                      <a:pt x="416" y="6"/>
                    </a:lnTo>
                    <a:lnTo>
                      <a:pt x="35" y="6"/>
                    </a:lnTo>
                    <a:lnTo>
                      <a:pt x="35" y="20"/>
                    </a:lnTo>
                    <a:lnTo>
                      <a:pt x="0" y="20"/>
                    </a:lnTo>
                    <a:lnTo>
                      <a:pt x="0" y="28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57" name="Freeform 45">
                <a:extLst>
                  <a:ext uri="{FF2B5EF4-FFF2-40B4-BE49-F238E27FC236}">
                    <a16:creationId xmlns:a16="http://schemas.microsoft.com/office/drawing/2014/main" id="{B866CE9A-0A76-42F1-9542-4456CB44F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2800" y="2200275"/>
                <a:ext cx="1298575" cy="508000"/>
              </a:xfrm>
              <a:custGeom>
                <a:avLst/>
                <a:gdLst>
                  <a:gd name="T0" fmla="*/ 818 w 818"/>
                  <a:gd name="T1" fmla="*/ 0 h 320"/>
                  <a:gd name="T2" fmla="*/ 476 w 818"/>
                  <a:gd name="T3" fmla="*/ 0 h 320"/>
                  <a:gd name="T4" fmla="*/ 476 w 818"/>
                  <a:gd name="T5" fmla="*/ 8 h 320"/>
                  <a:gd name="T6" fmla="*/ 461 w 818"/>
                  <a:gd name="T7" fmla="*/ 8 h 320"/>
                  <a:gd name="T8" fmla="*/ 461 w 818"/>
                  <a:gd name="T9" fmla="*/ 52 h 320"/>
                  <a:gd name="T10" fmla="*/ 209 w 818"/>
                  <a:gd name="T11" fmla="*/ 52 h 320"/>
                  <a:gd name="T12" fmla="*/ 209 w 818"/>
                  <a:gd name="T13" fmla="*/ 61 h 320"/>
                  <a:gd name="T14" fmla="*/ 199 w 818"/>
                  <a:gd name="T15" fmla="*/ 61 h 320"/>
                  <a:gd name="T16" fmla="*/ 199 w 818"/>
                  <a:gd name="T17" fmla="*/ 73 h 320"/>
                  <a:gd name="T18" fmla="*/ 186 w 818"/>
                  <a:gd name="T19" fmla="*/ 73 h 320"/>
                  <a:gd name="T20" fmla="*/ 186 w 818"/>
                  <a:gd name="T21" fmla="*/ 143 h 320"/>
                  <a:gd name="T22" fmla="*/ 159 w 818"/>
                  <a:gd name="T23" fmla="*/ 143 h 320"/>
                  <a:gd name="T24" fmla="*/ 159 w 818"/>
                  <a:gd name="T25" fmla="*/ 151 h 320"/>
                  <a:gd name="T26" fmla="*/ 79 w 818"/>
                  <a:gd name="T27" fmla="*/ 151 h 320"/>
                  <a:gd name="T28" fmla="*/ 79 w 818"/>
                  <a:gd name="T29" fmla="*/ 163 h 320"/>
                  <a:gd name="T30" fmla="*/ 66 w 818"/>
                  <a:gd name="T31" fmla="*/ 163 h 320"/>
                  <a:gd name="T32" fmla="*/ 66 w 818"/>
                  <a:gd name="T33" fmla="*/ 195 h 320"/>
                  <a:gd name="T34" fmla="*/ 58 w 818"/>
                  <a:gd name="T35" fmla="*/ 195 h 320"/>
                  <a:gd name="T36" fmla="*/ 58 w 818"/>
                  <a:gd name="T37" fmla="*/ 287 h 320"/>
                  <a:gd name="T38" fmla="*/ 46 w 818"/>
                  <a:gd name="T39" fmla="*/ 287 h 320"/>
                  <a:gd name="T40" fmla="*/ 46 w 818"/>
                  <a:gd name="T41" fmla="*/ 314 h 320"/>
                  <a:gd name="T42" fmla="*/ 0 w 818"/>
                  <a:gd name="T43" fmla="*/ 314 h 320"/>
                  <a:gd name="T44" fmla="*/ 0 w 818"/>
                  <a:gd name="T45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8" h="320">
                    <a:moveTo>
                      <a:pt x="818" y="0"/>
                    </a:moveTo>
                    <a:lnTo>
                      <a:pt x="476" y="0"/>
                    </a:lnTo>
                    <a:lnTo>
                      <a:pt x="476" y="8"/>
                    </a:lnTo>
                    <a:lnTo>
                      <a:pt x="461" y="8"/>
                    </a:lnTo>
                    <a:lnTo>
                      <a:pt x="461" y="52"/>
                    </a:lnTo>
                    <a:lnTo>
                      <a:pt x="209" y="52"/>
                    </a:lnTo>
                    <a:lnTo>
                      <a:pt x="209" y="61"/>
                    </a:lnTo>
                    <a:lnTo>
                      <a:pt x="199" y="61"/>
                    </a:lnTo>
                    <a:lnTo>
                      <a:pt x="199" y="73"/>
                    </a:lnTo>
                    <a:lnTo>
                      <a:pt x="186" y="73"/>
                    </a:lnTo>
                    <a:lnTo>
                      <a:pt x="186" y="143"/>
                    </a:lnTo>
                    <a:lnTo>
                      <a:pt x="159" y="143"/>
                    </a:lnTo>
                    <a:lnTo>
                      <a:pt x="159" y="151"/>
                    </a:lnTo>
                    <a:lnTo>
                      <a:pt x="79" y="151"/>
                    </a:lnTo>
                    <a:lnTo>
                      <a:pt x="79" y="163"/>
                    </a:lnTo>
                    <a:lnTo>
                      <a:pt x="66" y="163"/>
                    </a:lnTo>
                    <a:lnTo>
                      <a:pt x="66" y="195"/>
                    </a:lnTo>
                    <a:lnTo>
                      <a:pt x="58" y="195"/>
                    </a:lnTo>
                    <a:lnTo>
                      <a:pt x="58" y="287"/>
                    </a:lnTo>
                    <a:lnTo>
                      <a:pt x="46" y="287"/>
                    </a:lnTo>
                    <a:lnTo>
                      <a:pt x="46" y="314"/>
                    </a:lnTo>
                    <a:lnTo>
                      <a:pt x="0" y="314"/>
                    </a:lnTo>
                    <a:lnTo>
                      <a:pt x="0" y="320"/>
                    </a:lnTo>
                  </a:path>
                </a:pathLst>
              </a:cu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</p:grp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74BD03DD-C2E3-403C-A1B7-B14E261B5255}"/>
                </a:ext>
              </a:extLst>
            </p:cNvPr>
            <p:cNvSpPr txBox="1"/>
            <p:nvPr/>
          </p:nvSpPr>
          <p:spPr>
            <a:xfrm>
              <a:off x="5228241" y="5123206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BC5C8DE5-759D-4173-AE88-AA28333BA36E}"/>
                </a:ext>
              </a:extLst>
            </p:cNvPr>
            <p:cNvSpPr txBox="1"/>
            <p:nvPr/>
          </p:nvSpPr>
          <p:spPr>
            <a:xfrm>
              <a:off x="5445900" y="5123206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D898903D-2EDC-48BD-85CA-C9F368D2CC31}"/>
                </a:ext>
              </a:extLst>
            </p:cNvPr>
            <p:cNvSpPr txBox="1"/>
            <p:nvPr/>
          </p:nvSpPr>
          <p:spPr>
            <a:xfrm>
              <a:off x="5663559" y="5123206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8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0D86B19D-3E33-4EF8-B388-620635EE4C1D}"/>
                </a:ext>
              </a:extLst>
            </p:cNvPr>
            <p:cNvSpPr txBox="1"/>
            <p:nvPr/>
          </p:nvSpPr>
          <p:spPr>
            <a:xfrm>
              <a:off x="5851970" y="5123206"/>
              <a:ext cx="255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667E24F1-EA0A-4176-A1EA-4A40DACE3529}"/>
                </a:ext>
              </a:extLst>
            </p:cNvPr>
            <p:cNvSpPr txBox="1"/>
            <p:nvPr/>
          </p:nvSpPr>
          <p:spPr>
            <a:xfrm>
              <a:off x="6069627" y="5123206"/>
              <a:ext cx="255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16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236EA633-F088-4620-9F91-631FEF5FFD55}"/>
                </a:ext>
              </a:extLst>
            </p:cNvPr>
            <p:cNvSpPr txBox="1"/>
            <p:nvPr/>
          </p:nvSpPr>
          <p:spPr>
            <a:xfrm>
              <a:off x="6514179" y="5123206"/>
              <a:ext cx="255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24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D6535D52-DF84-4520-AC94-41601C48ABA5}"/>
                </a:ext>
              </a:extLst>
            </p:cNvPr>
            <p:cNvSpPr txBox="1"/>
            <p:nvPr/>
          </p:nvSpPr>
          <p:spPr>
            <a:xfrm>
              <a:off x="7176980" y="5123206"/>
              <a:ext cx="255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36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B9FA75BC-0CFF-40EC-B8A8-6E7A8E7FA66B}"/>
                </a:ext>
              </a:extLst>
            </p:cNvPr>
            <p:cNvSpPr txBox="1"/>
            <p:nvPr/>
          </p:nvSpPr>
          <p:spPr>
            <a:xfrm>
              <a:off x="7839781" y="5123206"/>
              <a:ext cx="255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48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2DAC7A3-844D-40B2-9643-62CA53588FA9}"/>
                </a:ext>
              </a:extLst>
            </p:cNvPr>
            <p:cNvSpPr txBox="1"/>
            <p:nvPr/>
          </p:nvSpPr>
          <p:spPr>
            <a:xfrm>
              <a:off x="8502583" y="5123206"/>
              <a:ext cx="2554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60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FDB61276-2302-4951-899A-CD95FF46D8B5}"/>
                </a:ext>
              </a:extLst>
            </p:cNvPr>
            <p:cNvSpPr txBox="1"/>
            <p:nvPr/>
          </p:nvSpPr>
          <p:spPr>
            <a:xfrm>
              <a:off x="5026828" y="4907128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FBF5FB69-D32D-4ECF-A4C4-F8C34EB2DF8F}"/>
                </a:ext>
              </a:extLst>
            </p:cNvPr>
            <p:cNvSpPr txBox="1"/>
            <p:nvPr/>
          </p:nvSpPr>
          <p:spPr>
            <a:xfrm>
              <a:off x="4939534" y="4562165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0,2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792C5E95-959E-48A1-9E4C-C4D1F6E4BA14}"/>
                </a:ext>
              </a:extLst>
            </p:cNvPr>
            <p:cNvSpPr txBox="1"/>
            <p:nvPr/>
          </p:nvSpPr>
          <p:spPr>
            <a:xfrm>
              <a:off x="4939534" y="4217203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0,4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6ACFC91F-238A-4462-8D41-F542E1E800AD}"/>
                </a:ext>
              </a:extLst>
            </p:cNvPr>
            <p:cNvSpPr txBox="1"/>
            <p:nvPr/>
          </p:nvSpPr>
          <p:spPr>
            <a:xfrm>
              <a:off x="4939534" y="3872241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0,6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C1F618CF-D26E-4F1F-AF32-2CE9B4185585}"/>
                </a:ext>
              </a:extLst>
            </p:cNvPr>
            <p:cNvSpPr txBox="1"/>
            <p:nvPr/>
          </p:nvSpPr>
          <p:spPr>
            <a:xfrm>
              <a:off x="4939534" y="3527279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0,8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D19ECA1E-4FAC-4683-8527-37AAA23D4F6C}"/>
                </a:ext>
              </a:extLst>
            </p:cNvPr>
            <p:cNvSpPr txBox="1"/>
            <p:nvPr/>
          </p:nvSpPr>
          <p:spPr>
            <a:xfrm>
              <a:off x="4939534" y="3182317"/>
              <a:ext cx="284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1,0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F182C86D-6AFE-499D-ABAC-15F05313A07B}"/>
                </a:ext>
              </a:extLst>
            </p:cNvPr>
            <p:cNvSpPr txBox="1"/>
            <p:nvPr/>
          </p:nvSpPr>
          <p:spPr>
            <a:xfrm>
              <a:off x="6739434" y="5308008"/>
              <a:ext cx="460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Weeks</a:t>
              </a: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5EAAB36F-B3B6-4E26-B582-AA03B410298C}"/>
                </a:ext>
              </a:extLst>
            </p:cNvPr>
            <p:cNvGrpSpPr/>
            <p:nvPr/>
          </p:nvGrpSpPr>
          <p:grpSpPr>
            <a:xfrm>
              <a:off x="5626932" y="2572758"/>
              <a:ext cx="2296420" cy="503940"/>
              <a:chOff x="5626932" y="2572758"/>
              <a:chExt cx="2296420" cy="503940"/>
            </a:xfrm>
          </p:grpSpPr>
          <p:sp>
            <p:nvSpPr>
              <p:cNvPr id="106" name="AutoShape 165">
                <a:extLst>
                  <a:ext uri="{FF2B5EF4-FFF2-40B4-BE49-F238E27FC236}">
                    <a16:creationId xmlns:a16="http://schemas.microsoft.com/office/drawing/2014/main" id="{8544155A-3173-4BE9-8AFC-E47C70834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932" y="2603214"/>
                <a:ext cx="2296420" cy="44557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/>
              </a:p>
            </p:txBody>
          </p:sp>
          <p:sp>
            <p:nvSpPr>
              <p:cNvPr id="98" name="ZoneTexte 97">
                <a:extLst>
                  <a:ext uri="{FF2B5EF4-FFF2-40B4-BE49-F238E27FC236}">
                    <a16:creationId xmlns:a16="http://schemas.microsoft.com/office/drawing/2014/main" id="{F16E5C4E-58FA-40C2-8B55-24668E3E2736}"/>
                  </a:ext>
                </a:extLst>
              </p:cNvPr>
              <p:cNvSpPr txBox="1"/>
              <p:nvPr/>
            </p:nvSpPr>
            <p:spPr>
              <a:xfrm>
                <a:off x="6019735" y="2572758"/>
                <a:ext cx="12456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latin typeface="+mj-lt"/>
                  </a:rPr>
                  <a:t>DTG + 3TC (N = 140)</a:t>
                </a:r>
              </a:p>
            </p:txBody>
          </p:sp>
          <p:sp>
            <p:nvSpPr>
              <p:cNvPr id="99" name="ZoneTexte 98">
                <a:extLst>
                  <a:ext uri="{FF2B5EF4-FFF2-40B4-BE49-F238E27FC236}">
                    <a16:creationId xmlns:a16="http://schemas.microsoft.com/office/drawing/2014/main" id="{7459C4DB-44F8-41F0-B073-09DE1729FFDE}"/>
                  </a:ext>
                </a:extLst>
              </p:cNvPr>
              <p:cNvSpPr txBox="1"/>
              <p:nvPr/>
            </p:nvSpPr>
            <p:spPr>
              <a:xfrm>
                <a:off x="6019735" y="2768921"/>
                <a:ext cx="15104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latin typeface="+mj-lt"/>
                  </a:rPr>
                  <a:t>DTG + TDF/FTC (N = 153)</a:t>
                </a:r>
              </a:p>
            </p:txBody>
          </p:sp>
          <p:sp>
            <p:nvSpPr>
              <p:cNvPr id="100" name="Line 41">
                <a:extLst>
                  <a:ext uri="{FF2B5EF4-FFF2-40B4-BE49-F238E27FC236}">
                    <a16:creationId xmlns:a16="http://schemas.microsoft.com/office/drawing/2014/main" id="{461BAAAB-8C19-4CCB-BB03-0E9DE1F6F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14842" y="2939130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sp>
            <p:nvSpPr>
              <p:cNvPr id="101" name="Line 42">
                <a:extLst>
                  <a:ext uri="{FF2B5EF4-FFF2-40B4-BE49-F238E27FC236}">
                    <a16:creationId xmlns:a16="http://schemas.microsoft.com/office/drawing/2014/main" id="{1CFDBFC3-5FA3-4E3F-AC5F-B0E0DC7F4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14842" y="2724817"/>
                <a:ext cx="301625" cy="0"/>
              </a:xfrm>
              <a:prstGeom prst="line">
                <a:avLst/>
              </a:prstGeom>
              <a:noFill/>
              <a:ln w="238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</p:grpSp>
      </p:grpSp>
      <p:sp>
        <p:nvSpPr>
          <p:cNvPr id="103" name="ZoneTexte 102">
            <a:extLst>
              <a:ext uri="{FF2B5EF4-FFF2-40B4-BE49-F238E27FC236}">
                <a16:creationId xmlns:a16="http://schemas.microsoft.com/office/drawing/2014/main" id="{4B46EAE0-4917-426B-BAF9-BEB634F01803}"/>
              </a:ext>
            </a:extLst>
          </p:cNvPr>
          <p:cNvSpPr txBox="1"/>
          <p:nvPr/>
        </p:nvSpPr>
        <p:spPr>
          <a:xfrm>
            <a:off x="128755" y="5864484"/>
            <a:ext cx="400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263525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b="1" dirty="0"/>
              <a:t>Median time to viral suppression: </a:t>
            </a:r>
            <a:br>
              <a:rPr lang="en-US" sz="1400" b="1" dirty="0"/>
            </a:br>
            <a:r>
              <a:rPr lang="en-US" sz="1400" b="1" dirty="0"/>
              <a:t>DTG + 3TC vs DTG + TDF/FTC = 29.0 vs 29.0 days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4B46EAE0-4917-426B-BAF9-BEB634F01803}"/>
              </a:ext>
            </a:extLst>
          </p:cNvPr>
          <p:cNvSpPr txBox="1"/>
          <p:nvPr/>
        </p:nvSpPr>
        <p:spPr>
          <a:xfrm>
            <a:off x="6121536" y="5864484"/>
            <a:ext cx="3921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b="1" dirty="0"/>
              <a:t>Median time to viral suppression: </a:t>
            </a:r>
            <a:br>
              <a:rPr lang="en-US" sz="1400" b="1" dirty="0"/>
            </a:br>
            <a:r>
              <a:rPr lang="en-US" sz="1400" b="1" dirty="0"/>
              <a:t>DTG + 3TC vs DTG + TDF/FTC = 57.0 vs 57.0 days</a:t>
            </a:r>
          </a:p>
        </p:txBody>
      </p:sp>
      <p:sp>
        <p:nvSpPr>
          <p:cNvPr id="16" name="Titre 15">
            <a:extLst>
              <a:ext uri="{FF2B5EF4-FFF2-40B4-BE49-F238E27FC236}">
                <a16:creationId xmlns:a16="http://schemas.microsoft.com/office/drawing/2014/main" id="{BCE4BA25-AE12-4B92-A974-E16DB237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108" name="ZoneTexte 107">
            <a:extLst>
              <a:ext uri="{FF2B5EF4-FFF2-40B4-BE49-F238E27FC236}">
                <a16:creationId xmlns:a16="http://schemas.microsoft.com/office/drawing/2014/main" id="{D40DAFA9-10F9-4707-BCF3-C1C6EC7DF73F}"/>
              </a:ext>
            </a:extLst>
          </p:cNvPr>
          <p:cNvSpPr txBox="1"/>
          <p:nvPr/>
        </p:nvSpPr>
        <p:spPr>
          <a:xfrm>
            <a:off x="3818845" y="1386142"/>
            <a:ext cx="5275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Time to viral suppression, HIV RNA &lt; 50 c/ml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(cumulative incidence): pooled ITT-E population</a:t>
            </a:r>
          </a:p>
        </p:txBody>
      </p:sp>
      <p:sp>
        <p:nvSpPr>
          <p:cNvPr id="109" name="Text Box 11">
            <a:extLst>
              <a:ext uri="{FF2B5EF4-FFF2-40B4-BE49-F238E27FC236}">
                <a16:creationId xmlns:a16="http://schemas.microsoft.com/office/drawing/2014/main" id="{634E33D6-D725-48C3-8674-80652C5E8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577" y="6522020"/>
            <a:ext cx="566142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Eron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HIV DART and Emerging Viruses 2018; Miami, FL. Oral Presentation #7</a:t>
            </a:r>
          </a:p>
        </p:txBody>
      </p:sp>
    </p:spTree>
    <p:extLst>
      <p:ext uri="{BB962C8B-B14F-4D97-AF65-F5344CB8AC3E}">
        <p14:creationId xmlns:p14="http://schemas.microsoft.com/office/powerpoint/2010/main" val="3998711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346E356-F223-451F-AE7F-4096E31945E2}"/>
              </a:ext>
            </a:extLst>
          </p:cNvPr>
          <p:cNvSpPr txBox="1"/>
          <p:nvPr/>
        </p:nvSpPr>
        <p:spPr>
          <a:xfrm>
            <a:off x="11832065" y="32578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96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C8E7316-8579-DC4A-A5DA-C4D94B83C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08978"/>
              </p:ext>
            </p:extLst>
          </p:nvPr>
        </p:nvGraphicFramePr>
        <p:xfrm>
          <a:off x="490413" y="2349326"/>
          <a:ext cx="11244689" cy="297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7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0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9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0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0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7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149">
                <a:tc>
                  <a:txBody>
                    <a:bodyPr/>
                    <a:lstStyle/>
                    <a:p>
                      <a:pPr algn="l" fontAlgn="b"/>
                      <a:endParaRPr kumimoji="0" lang="fr-FR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DTG + 3TC (N = 13 *)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fr-FR" sz="1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fr-FR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b">
                    <a:solidFill>
                      <a:srgbClr val="C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fr-FR" sz="1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DTG + TDF/FTC (N = 15 *)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fr-FR" sz="1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fr-FR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25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Baseline HIV RNA, c/</a:t>
                      </a:r>
                      <a:r>
                        <a:rPr kumimoji="0" lang="fr-FR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W48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W96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W48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W96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1473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500 000 </a:t>
                      </a:r>
                      <a:r>
                        <a:rPr kumimoji="0" lang="mr-IN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750 000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≥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≥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74084"/>
                  </a:ext>
                </a:extLst>
              </a:tr>
              <a:tr h="570984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750 000 </a:t>
                      </a:r>
                      <a:r>
                        <a:rPr kumimoji="0" lang="mr-IN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1 000 000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b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900">
                <a:tc>
                  <a:txBody>
                    <a:bodyPr/>
                    <a:lstStyle/>
                    <a:p>
                      <a:pPr marL="0" algn="l" fontAlgn="b">
                        <a:spcAft>
                          <a:spcPts val="0"/>
                        </a:spcAft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1 000 000 </a:t>
                      </a:r>
                      <a:r>
                        <a:rPr kumimoji="0" lang="mr-IN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2 500 000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kumimoji="0" lang="fr-F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data  ***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HIV RNA &lt; 50 c/</a:t>
                      </a:r>
                      <a:r>
                        <a:rPr kumimoji="0" lang="fr-F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>
                        <a:spcAft>
                          <a:spcPts val="0"/>
                        </a:spcAft>
                      </a:pPr>
                      <a:endParaRPr kumimoji="0" lang="fr-FR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536" marR="9753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19563" y="5513118"/>
            <a:ext cx="5557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</a:rPr>
              <a:t>* CD4 &lt; 200/mm</a:t>
            </a:r>
            <a:r>
              <a:rPr kumimoji="0" lang="en-US" sz="1200" b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+mn-lt"/>
              </a:rPr>
              <a:t>3</a:t>
            </a: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</a:rPr>
              <a:t> in 3/13 and 5/15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</a:rPr>
              <a:t>** Discontinuation for other reason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latin typeface="+mn-lt"/>
              </a:rPr>
              <a:t>*** D</a:t>
            </a:r>
            <a:r>
              <a:rPr kumimoji="0" lang="en-US" sz="1200" b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</a:rPr>
              <a:t>iscontinuation</a:t>
            </a:r>
            <a:r>
              <a:rPr kumimoji="0" lang="en-US" sz="1200" b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</a:rPr>
              <a:t> for selection criteria violation (screening HIV RNA &gt; 500 000 c/mL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42BEA654-0BB5-429C-B304-E107E6D93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8648" y="6522020"/>
            <a:ext cx="826335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Eron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HIV DART and Emerging Viruses 2018; Miami, FL. Oral Presentation #7; Van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IDWeek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2019, Abs. 2842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F0B027-5734-4BA4-80F8-4B8B7711FD0D}"/>
              </a:ext>
            </a:extLst>
          </p:cNvPr>
          <p:cNvSpPr txBox="1"/>
          <p:nvPr/>
        </p:nvSpPr>
        <p:spPr>
          <a:xfrm>
            <a:off x="3667939" y="1386142"/>
            <a:ext cx="5576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Virologic outcome at W48 and W96 (ITT snapshot) 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in patients with baseline HIV RNA &gt; 500 000 c/mL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5688705-8FF4-42B7-9B84-47A773A9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</p:spTree>
    <p:extLst>
      <p:ext uri="{BB962C8B-B14F-4D97-AF65-F5344CB8AC3E}">
        <p14:creationId xmlns:p14="http://schemas.microsoft.com/office/powerpoint/2010/main" val="2455472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38105-18B1-4052-88BD-53D563F5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09600" y="1812383"/>
            <a:ext cx="10972800" cy="45720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defRPr/>
            </a:pPr>
            <a:r>
              <a:rPr lang="en-US" altLang="fr-FR" sz="2000" b="1" dirty="0">
                <a:latin typeface="+mj-lt"/>
                <a:ea typeface="ＭＳ Ｐゴシック" pitchFamily="34" charset="-128"/>
              </a:rPr>
              <a:t>Confirmed </a:t>
            </a:r>
            <a:r>
              <a:rPr lang="en-US" altLang="fr-FR" sz="2000" b="1" dirty="0" err="1">
                <a:latin typeface="+mj-lt"/>
                <a:ea typeface="ＭＳ Ｐゴシック" pitchFamily="34" charset="-128"/>
              </a:rPr>
              <a:t>virologic</a:t>
            </a:r>
            <a:r>
              <a:rPr lang="en-US" altLang="fr-FR" sz="2000" b="1" dirty="0">
                <a:latin typeface="+mj-lt"/>
                <a:ea typeface="ＭＳ Ｐゴシック" pitchFamily="34" charset="-128"/>
              </a:rPr>
              <a:t> withdrawal (CVW)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600" dirty="0">
                <a:ea typeface="Wingdings"/>
                <a:cs typeface="Wingdings"/>
                <a:sym typeface="Wingdings"/>
              </a:rPr>
              <a:t>Decrease </a:t>
            </a:r>
            <a:r>
              <a:rPr lang="en-US" altLang="fr-FR" sz="1600" dirty="0">
                <a:ea typeface="ＭＳ Ｐゴシック" pitchFamily="34" charset="-128"/>
              </a:rPr>
              <a:t>f</a:t>
            </a:r>
            <a:r>
              <a:rPr lang="fr-FR" altLang="fr-FR" sz="1600" dirty="0">
                <a:ea typeface="ＭＳ Ｐゴシック" pitchFamily="34" charset="-128"/>
              </a:rPr>
              <a:t>rom </a:t>
            </a:r>
            <a:r>
              <a:rPr lang="en-US" altLang="fr-FR" sz="1600" dirty="0">
                <a:ea typeface="ＭＳ Ｐゴシック" pitchFamily="34" charset="-128"/>
              </a:rPr>
              <a:t>baseline in HIV RNA &lt; 1 log</a:t>
            </a:r>
            <a:r>
              <a:rPr lang="en-US" altLang="fr-FR" sz="1600" baseline="-25000" dirty="0">
                <a:ea typeface="ＭＳ Ｐゴシック" pitchFamily="34" charset="-128"/>
              </a:rPr>
              <a:t>10</a:t>
            </a:r>
            <a:r>
              <a:rPr lang="en-US" altLang="fr-FR" sz="1600" dirty="0">
                <a:ea typeface="ＭＳ Ｐゴシック" pitchFamily="34" charset="-128"/>
              </a:rPr>
              <a:t> c/mL, unless HIV RNA &lt; 200 c/mL, by W12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600" dirty="0">
                <a:ea typeface="ＭＳ Ｐゴシック" pitchFamily="34" charset="-128"/>
              </a:rPr>
              <a:t>Confirmed HIV RNA ≥ 200 c/mL at or after W24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600" dirty="0">
                <a:ea typeface="ＭＳ Ｐゴシック" pitchFamily="34" charset="-128"/>
              </a:rPr>
              <a:t>Confirmed rebound (HIV RNA ≥ 200 c/mL) after confirmed HIV RNA &lt; 200 c/mL</a:t>
            </a:r>
          </a:p>
          <a:p>
            <a:pPr lvl="1">
              <a:spcBef>
                <a:spcPts val="300"/>
              </a:spcBef>
              <a:spcAft>
                <a:spcPts val="600"/>
              </a:spcAft>
              <a:defRPr/>
            </a:pPr>
            <a:r>
              <a:rPr lang="en-US" altLang="fr-FR" sz="1600" dirty="0">
                <a:ea typeface="ＭＳ Ｐゴシック" pitchFamily="34" charset="-128"/>
              </a:rPr>
              <a:t>Genotypic and phenotypic resistance tests on initial suspected plasma sample</a:t>
            </a:r>
            <a:endParaRPr lang="fr-FR" altLang="fr-FR" sz="1600" dirty="0">
              <a:ea typeface="ＭＳ Ｐゴシック" pitchFamily="34" charset="-128"/>
            </a:endParaRPr>
          </a:p>
          <a:p>
            <a:pPr>
              <a:spcBef>
                <a:spcPts val="300"/>
              </a:spcBef>
              <a:defRPr/>
            </a:pPr>
            <a:r>
              <a:rPr lang="en-US" altLang="fr-FR" sz="2000" b="1" dirty="0">
                <a:latin typeface="Calibri"/>
                <a:ea typeface="ＭＳ Ｐゴシック" pitchFamily="34" charset="-128"/>
                <a:cs typeface="Calibri"/>
              </a:rPr>
              <a:t>CVW up to W96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fr-FR" sz="1600" dirty="0">
                <a:ea typeface="ＭＳ Ｐゴシック" pitchFamily="34" charset="-128"/>
              </a:rPr>
              <a:t>All were </a:t>
            </a:r>
            <a:r>
              <a:rPr lang="en-US" altLang="fr-FR" sz="1600" dirty="0" err="1">
                <a:ea typeface="ＭＳ Ｐゴシック" pitchFamily="34" charset="-128"/>
              </a:rPr>
              <a:t>virologic</a:t>
            </a:r>
            <a:r>
              <a:rPr lang="en-US" altLang="fr-FR" sz="1600" dirty="0">
                <a:ea typeface="ＭＳ Ｐゴシック" pitchFamily="34" charset="-128"/>
              </a:rPr>
              <a:t> rebounds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875816"/>
              </p:ext>
            </p:extLst>
          </p:nvPr>
        </p:nvGraphicFramePr>
        <p:xfrm>
          <a:off x="875216" y="4150249"/>
          <a:ext cx="10441568" cy="1856327"/>
        </p:xfrm>
        <a:graphic>
          <a:graphicData uri="http://schemas.openxmlformats.org/drawingml/2006/table">
            <a:tbl>
              <a:tblPr/>
              <a:tblGrid>
                <a:gridCol w="59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7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CVW at W48, N (%)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6 (0.8)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 (0.6)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CVW at W96, N (%)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11 (1.5)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7 (1.0)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Emergence of INSTI or NRTI resistance mutations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120000" marR="120000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 Box 11">
            <a:extLst>
              <a:ext uri="{FF2B5EF4-FFF2-40B4-BE49-F238E27FC236}">
                <a16:creationId xmlns:a16="http://schemas.microsoft.com/office/drawing/2014/main" id="{7271D096-E36E-4BB8-B03D-F4CC09550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347" y="6522020"/>
            <a:ext cx="538365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 ; Cahn P, JAIDS 2020; 83:310-8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5365448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FA1580-A16A-41B8-B33A-6D52974A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81839984"/>
              </p:ext>
            </p:extLst>
          </p:nvPr>
        </p:nvGraphicFramePr>
        <p:xfrm>
          <a:off x="609600" y="1974850"/>
          <a:ext cx="10972845" cy="4480675"/>
        </p:xfrm>
        <a:graphic>
          <a:graphicData uri="http://schemas.openxmlformats.org/drawingml/2006/table">
            <a:tbl>
              <a:tblPr/>
              <a:tblGrid>
                <a:gridCol w="4453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9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716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717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Serious adverse events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Fatal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0.3 (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Burkitt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 lymphoma, MI)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Grade 2-5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Discontinuation for adverse event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Adverse event in ≥ 5% of participants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Diarrhea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-8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84" charset="-128"/>
                        </a:rPr>
                        <a:t>Insomnia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  <a:b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115441" marR="115441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Text Box 11">
            <a:extLst>
              <a:ext uri="{FF2B5EF4-FFF2-40B4-BE49-F238E27FC236}">
                <a16:creationId xmlns:a16="http://schemas.microsoft.com/office/drawing/2014/main" id="{E5C9F925-33AA-4E70-B231-B99BF7ABE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07" y="6522020"/>
            <a:ext cx="312239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5C4D5DE-B5ED-41AD-8A9C-CD1F8CC9784B}"/>
              </a:ext>
            </a:extLst>
          </p:cNvPr>
          <p:cNvSpPr txBox="1"/>
          <p:nvPr/>
        </p:nvSpPr>
        <p:spPr>
          <a:xfrm>
            <a:off x="4985993" y="1459601"/>
            <a:ext cx="2940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Adverse events at W48, %</a:t>
            </a:r>
          </a:p>
        </p:txBody>
      </p:sp>
    </p:spTree>
    <p:extLst>
      <p:ext uri="{BB962C8B-B14F-4D97-AF65-F5344CB8AC3E}">
        <p14:creationId xmlns:p14="http://schemas.microsoft.com/office/powerpoint/2010/main" val="3764516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D7BB693A-301F-42B3-8CB2-BC0A892D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28E172F6-DEF9-44C3-842B-B8930F39C5B1}"/>
              </a:ext>
            </a:extLst>
          </p:cNvPr>
          <p:cNvSpPr txBox="1"/>
          <p:nvPr/>
        </p:nvSpPr>
        <p:spPr>
          <a:xfrm>
            <a:off x="2908896" y="2063003"/>
            <a:ext cx="6190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Calibri"/>
                <a:cs typeface="Calibri"/>
              </a:rPr>
              <a:t>Serum</a:t>
            </a: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0A222912-ED5F-4BD6-A037-7FF879F8EF85}"/>
              </a:ext>
            </a:extLst>
          </p:cNvPr>
          <p:cNvSpPr txBox="1"/>
          <p:nvPr/>
        </p:nvSpPr>
        <p:spPr>
          <a:xfrm>
            <a:off x="9224480" y="2063003"/>
            <a:ext cx="5295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Calibri"/>
                <a:cs typeface="Calibri"/>
              </a:rPr>
              <a:t>Urine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A5F15AF9-89F7-47D0-9CBC-4B6CA8C12921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78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ED69F4-0575-3948-90B5-F277D6DC6E70}"/>
              </a:ext>
            </a:extLst>
          </p:cNvPr>
          <p:cNvSpPr/>
          <p:nvPr/>
        </p:nvSpPr>
        <p:spPr>
          <a:xfrm>
            <a:off x="1450315" y="5517020"/>
            <a:ext cx="35085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/>
              <a:t>p &lt; 0.001 for all comparisons DTG + 3TC vs DTG + TDF/FTC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3079806F-F486-4006-A9BE-4CAEB13A2776}"/>
              </a:ext>
            </a:extLst>
          </p:cNvPr>
          <p:cNvGrpSpPr/>
          <p:nvPr/>
        </p:nvGrpSpPr>
        <p:grpSpPr>
          <a:xfrm>
            <a:off x="280770" y="2279215"/>
            <a:ext cx="5795978" cy="3236276"/>
            <a:chOff x="280770" y="2279215"/>
            <a:chExt cx="5795978" cy="3236276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097965" y="2774763"/>
              <a:ext cx="543984" cy="76835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2779458" y="3543113"/>
              <a:ext cx="543984" cy="89535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1641947" y="2541401"/>
              <a:ext cx="550333" cy="100171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3323440" y="3543113"/>
              <a:ext cx="550333" cy="114776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dirty="0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 flipV="1">
              <a:off x="652751" y="2431863"/>
              <a:ext cx="0" cy="2592388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593485" y="2431863"/>
              <a:ext cx="59267" cy="2592388"/>
            </a:xfrm>
            <a:custGeom>
              <a:avLst/>
              <a:gdLst>
                <a:gd name="T0" fmla="*/ 0 w 28"/>
                <a:gd name="T1" fmla="*/ 1633 h 1633"/>
                <a:gd name="T2" fmla="*/ 28 w 28"/>
                <a:gd name="T3" fmla="*/ 1633 h 1633"/>
                <a:gd name="T4" fmla="*/ 0 w 28"/>
                <a:gd name="T5" fmla="*/ 1399 h 1633"/>
                <a:gd name="T6" fmla="*/ 28 w 28"/>
                <a:gd name="T7" fmla="*/ 1399 h 1633"/>
                <a:gd name="T8" fmla="*/ 0 w 28"/>
                <a:gd name="T9" fmla="*/ 1167 h 1633"/>
                <a:gd name="T10" fmla="*/ 28 w 28"/>
                <a:gd name="T11" fmla="*/ 1167 h 1633"/>
                <a:gd name="T12" fmla="*/ 0 w 28"/>
                <a:gd name="T13" fmla="*/ 933 h 1633"/>
                <a:gd name="T14" fmla="*/ 28 w 28"/>
                <a:gd name="T15" fmla="*/ 933 h 1633"/>
                <a:gd name="T16" fmla="*/ 0 w 28"/>
                <a:gd name="T17" fmla="*/ 700 h 1633"/>
                <a:gd name="T18" fmla="*/ 28 w 28"/>
                <a:gd name="T19" fmla="*/ 700 h 1633"/>
                <a:gd name="T20" fmla="*/ 0 w 28"/>
                <a:gd name="T21" fmla="*/ 468 h 1633"/>
                <a:gd name="T22" fmla="*/ 28 w 28"/>
                <a:gd name="T23" fmla="*/ 468 h 1633"/>
                <a:gd name="T24" fmla="*/ 0 w 28"/>
                <a:gd name="T25" fmla="*/ 234 h 1633"/>
                <a:gd name="T26" fmla="*/ 28 w 28"/>
                <a:gd name="T27" fmla="*/ 234 h 1633"/>
                <a:gd name="T28" fmla="*/ 0 w 28"/>
                <a:gd name="T29" fmla="*/ 0 h 1633"/>
                <a:gd name="T30" fmla="*/ 28 w 28"/>
                <a:gd name="T31" fmla="*/ 0 h 1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" h="1633">
                  <a:moveTo>
                    <a:pt x="0" y="1633"/>
                  </a:moveTo>
                  <a:lnTo>
                    <a:pt x="28" y="1633"/>
                  </a:lnTo>
                  <a:moveTo>
                    <a:pt x="0" y="1399"/>
                  </a:moveTo>
                  <a:lnTo>
                    <a:pt x="28" y="1399"/>
                  </a:lnTo>
                  <a:moveTo>
                    <a:pt x="0" y="1167"/>
                  </a:moveTo>
                  <a:lnTo>
                    <a:pt x="28" y="1167"/>
                  </a:lnTo>
                  <a:moveTo>
                    <a:pt x="0" y="933"/>
                  </a:moveTo>
                  <a:lnTo>
                    <a:pt x="28" y="933"/>
                  </a:lnTo>
                  <a:moveTo>
                    <a:pt x="0" y="700"/>
                  </a:moveTo>
                  <a:lnTo>
                    <a:pt x="28" y="700"/>
                  </a:lnTo>
                  <a:moveTo>
                    <a:pt x="0" y="468"/>
                  </a:moveTo>
                  <a:lnTo>
                    <a:pt x="28" y="468"/>
                  </a:lnTo>
                  <a:moveTo>
                    <a:pt x="0" y="234"/>
                  </a:moveTo>
                  <a:lnTo>
                    <a:pt x="28" y="234"/>
                  </a:lnTo>
                  <a:moveTo>
                    <a:pt x="0" y="0"/>
                  </a:moveTo>
                  <a:lnTo>
                    <a:pt x="28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652753" y="3543113"/>
              <a:ext cx="542399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6346D2BE-61C5-4174-AAA4-7FB29D038669}"/>
                </a:ext>
              </a:extLst>
            </p:cNvPr>
            <p:cNvSpPr txBox="1"/>
            <p:nvPr/>
          </p:nvSpPr>
          <p:spPr>
            <a:xfrm>
              <a:off x="2462848" y="4869160"/>
              <a:ext cx="1507593" cy="64633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/>
                <a:t>GFR from </a:t>
              </a:r>
              <a:r>
                <a:rPr lang="en-US" sz="1200" dirty="0" err="1"/>
                <a:t>creatinine</a:t>
              </a:r>
              <a:r>
                <a:rPr lang="en-US" sz="1200" dirty="0"/>
                <a:t>, </a:t>
              </a:r>
              <a:br>
                <a:rPr lang="en-US" sz="1200" dirty="0"/>
              </a:br>
              <a:r>
                <a:rPr lang="en-US" sz="1200" dirty="0"/>
                <a:t>CKD-EPI </a:t>
              </a:r>
              <a:br>
                <a:rPr lang="en-US" sz="1200" dirty="0"/>
              </a:br>
              <a:r>
                <a:rPr lang="en-US" sz="1200" dirty="0"/>
                <a:t>(mL/min/1,73 m</a:t>
              </a:r>
              <a:r>
                <a:rPr lang="en-US" sz="1200" baseline="30000" dirty="0"/>
                <a:t>2</a:t>
              </a:r>
              <a:r>
                <a:rPr lang="en-US" sz="1200" dirty="0"/>
                <a:t>)</a:t>
              </a:r>
            </a:p>
          </p:txBody>
        </p:sp>
        <p:sp>
          <p:nvSpPr>
            <p:cNvPr id="47" name="TextBox 26">
              <a:extLst>
                <a:ext uri="{FF2B5EF4-FFF2-40B4-BE49-F238E27FC236}">
                  <a16:creationId xmlns:a16="http://schemas.microsoft.com/office/drawing/2014/main" id="{4F215A8A-3BBA-4B7B-A56B-36053C6B447B}"/>
                </a:ext>
              </a:extLst>
            </p:cNvPr>
            <p:cNvSpPr txBox="1"/>
            <p:nvPr/>
          </p:nvSpPr>
          <p:spPr>
            <a:xfrm>
              <a:off x="1152962" y="4869160"/>
              <a:ext cx="8311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/>
                <a:t>Creatinine</a:t>
              </a:r>
            </a:p>
            <a:p>
              <a:r>
                <a:rPr lang="en-US" sz="1200" dirty="0"/>
                <a:t>(µmol/L)</a:t>
              </a:r>
            </a:p>
          </p:txBody>
        </p:sp>
        <p:sp>
          <p:nvSpPr>
            <p:cNvPr id="51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405879" y="3378441"/>
              <a:ext cx="262661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/>
                <a:t>0</a:t>
              </a:r>
            </a:p>
          </p:txBody>
        </p:sp>
        <p:sp>
          <p:nvSpPr>
            <p:cNvPr id="53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358766" y="3776872"/>
              <a:ext cx="309775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/>
                <a:t>-5</a:t>
              </a:r>
            </a:p>
          </p:txBody>
        </p:sp>
        <p:sp>
          <p:nvSpPr>
            <p:cNvPr id="54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280770" y="4146321"/>
              <a:ext cx="3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-10</a:t>
              </a:r>
            </a:p>
          </p:txBody>
        </p:sp>
        <p:sp>
          <p:nvSpPr>
            <p:cNvPr id="55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280770" y="4511209"/>
              <a:ext cx="3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/>
                <a:t>-15</a:t>
              </a:r>
            </a:p>
          </p:txBody>
        </p:sp>
        <p:sp>
          <p:nvSpPr>
            <p:cNvPr id="56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280770" y="4866773"/>
              <a:ext cx="3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-20</a:t>
              </a:r>
            </a:p>
          </p:txBody>
        </p:sp>
        <p:sp>
          <p:nvSpPr>
            <p:cNvPr id="57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405881" y="3028245"/>
              <a:ext cx="2626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/>
                <a:t>5</a:t>
              </a:r>
            </a:p>
          </p:txBody>
        </p:sp>
        <p:sp>
          <p:nvSpPr>
            <p:cNvPr id="58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327885" y="2662550"/>
              <a:ext cx="3406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10</a:t>
              </a:r>
            </a:p>
          </p:txBody>
        </p:sp>
        <p:sp>
          <p:nvSpPr>
            <p:cNvPr id="59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327885" y="2279215"/>
              <a:ext cx="3406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/>
                <a:t>15</a:t>
              </a: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4684913" y="3074801"/>
              <a:ext cx="543984" cy="46831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5228896" y="3238313"/>
              <a:ext cx="550333" cy="3048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45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4514891" y="4869160"/>
              <a:ext cx="1479892" cy="64633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sz="1200"/>
                <a:t>GFR from cystatin C, </a:t>
              </a:r>
              <a:br>
                <a:rPr lang="en-US" sz="1200"/>
              </a:br>
              <a:r>
                <a:rPr lang="en-US" sz="1200"/>
                <a:t>CKD-EPI </a:t>
              </a:r>
              <a:br>
                <a:rPr lang="en-US" sz="1200"/>
              </a:br>
              <a:r>
                <a:rPr lang="en-US" sz="1200"/>
                <a:t>(mL/min/1,73 m</a:t>
              </a:r>
              <a:r>
                <a:rPr lang="en-US" sz="1200" baseline="30000"/>
                <a:t>2</a:t>
              </a:r>
              <a:r>
                <a:rPr lang="en-US" sz="1200"/>
                <a:t>)</a:t>
              </a:r>
            </a:p>
          </p:txBody>
        </p:sp>
        <p:sp>
          <p:nvSpPr>
            <p:cNvPr id="68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4751879" y="2826635"/>
              <a:ext cx="4154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6.3</a:t>
              </a:r>
            </a:p>
          </p:txBody>
        </p:sp>
        <p:sp>
          <p:nvSpPr>
            <p:cNvPr id="69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5309597" y="2992005"/>
              <a:ext cx="4154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4.1</a:t>
              </a:r>
            </a:p>
          </p:txBody>
        </p:sp>
        <p:sp>
          <p:nvSpPr>
            <p:cNvPr id="70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1093309" y="2507659"/>
              <a:ext cx="5056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10.4</a:t>
              </a:r>
            </a:p>
          </p:txBody>
        </p:sp>
        <p:sp>
          <p:nvSpPr>
            <p:cNvPr id="71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1651029" y="2292632"/>
              <a:ext cx="5056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13.5</a:t>
              </a:r>
            </a:p>
          </p:txBody>
        </p:sp>
        <p:sp>
          <p:nvSpPr>
            <p:cNvPr id="72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2750856" y="4404512"/>
              <a:ext cx="5605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-12.1</a:t>
              </a:r>
            </a:p>
          </p:txBody>
        </p:sp>
        <p:sp>
          <p:nvSpPr>
            <p:cNvPr id="73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3307618" y="4671298"/>
              <a:ext cx="5605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-15.5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DBCF2B5-0D1A-44EC-9648-CB696C79C5AF}"/>
                </a:ext>
              </a:extLst>
            </p:cNvPr>
            <p:cNvSpPr/>
            <p:nvPr/>
          </p:nvSpPr>
          <p:spPr bwMode="auto">
            <a:xfrm>
              <a:off x="2855640" y="2454443"/>
              <a:ext cx="198527" cy="148895"/>
            </a:xfrm>
            <a:prstGeom prst="rect">
              <a:avLst/>
            </a:prstGeom>
            <a:solidFill>
              <a:srgbClr val="00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0B423A1-28DE-474C-BE2F-CF285FCD6B73}"/>
                </a:ext>
              </a:extLst>
            </p:cNvPr>
            <p:cNvSpPr/>
            <p:nvPr/>
          </p:nvSpPr>
          <p:spPr bwMode="auto">
            <a:xfrm>
              <a:off x="2855640" y="2700752"/>
              <a:ext cx="198527" cy="148895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29597E0-73C9-4C34-8BF5-81A2DE851A08}"/>
                </a:ext>
              </a:extLst>
            </p:cNvPr>
            <p:cNvSpPr/>
            <p:nvPr/>
          </p:nvSpPr>
          <p:spPr>
            <a:xfrm>
              <a:off x="3013914" y="2647945"/>
              <a:ext cx="174650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>
                  <a:latin typeface="+mj-lt"/>
                </a:rPr>
                <a:t>DTG + TDF/FTC (N = 717)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469B424-AA59-4435-870F-CC72026ADCC3}"/>
                </a:ext>
              </a:extLst>
            </p:cNvPr>
            <p:cNvSpPr/>
            <p:nvPr/>
          </p:nvSpPr>
          <p:spPr>
            <a:xfrm>
              <a:off x="3027070" y="2401635"/>
              <a:ext cx="14476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>
                  <a:latin typeface="+mj-lt"/>
                </a:rPr>
                <a:t>DTG + 3TC (N = 716)</a:t>
              </a:r>
              <a:endParaRPr lang="fr-FR" sz="1200" b="1" dirty="0">
                <a:latin typeface="+mj-lt"/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962F3F17-1818-4991-9D80-89EE9A0855DC}"/>
              </a:ext>
            </a:extLst>
          </p:cNvPr>
          <p:cNvGrpSpPr/>
          <p:nvPr/>
        </p:nvGrpSpPr>
        <p:grpSpPr>
          <a:xfrm>
            <a:off x="7098590" y="2102771"/>
            <a:ext cx="4889423" cy="3597386"/>
            <a:chOff x="7098590" y="2102771"/>
            <a:chExt cx="4889423" cy="3597386"/>
          </a:xfrm>
        </p:grpSpPr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198F4D36-A5C2-4006-BDA2-DEAD072052DF}"/>
                </a:ext>
              </a:extLst>
            </p:cNvPr>
            <p:cNvSpPr txBox="1"/>
            <p:nvPr/>
          </p:nvSpPr>
          <p:spPr>
            <a:xfrm>
              <a:off x="7792813" y="4869160"/>
              <a:ext cx="814120" cy="64633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/>
                <a:t>Protein/</a:t>
              </a:r>
              <a:br>
                <a:rPr lang="en-US" sz="1200" dirty="0"/>
              </a:br>
              <a:r>
                <a:rPr lang="en-US" sz="1200" dirty="0"/>
                <a:t>creatinine</a:t>
              </a:r>
              <a:br>
                <a:rPr lang="en-US" sz="1200" dirty="0"/>
              </a:br>
              <a:r>
                <a:rPr lang="en-US" sz="1200" dirty="0"/>
                <a:t>(g/</a:t>
              </a:r>
              <a:r>
                <a:rPr lang="en-US" sz="1200" dirty="0" err="1"/>
                <a:t>moL</a:t>
              </a:r>
              <a:r>
                <a:rPr lang="en-US" sz="1200" dirty="0"/>
                <a:t>)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02E10250-826A-4AF8-93FF-394C6D5AF80F}"/>
                </a:ext>
              </a:extLst>
            </p:cNvPr>
            <p:cNvSpPr txBox="1"/>
            <p:nvPr/>
          </p:nvSpPr>
          <p:spPr>
            <a:xfrm>
              <a:off x="9174654" y="4869160"/>
              <a:ext cx="1142560" cy="8309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/>
                <a:t>Retinol-binding</a:t>
              </a:r>
              <a:br>
                <a:rPr lang="en-US" sz="1200" dirty="0"/>
              </a:br>
              <a:r>
                <a:rPr lang="en-US" sz="1200" dirty="0"/>
                <a:t>protein/</a:t>
              </a:r>
              <a:br>
                <a:rPr lang="en-US" sz="1200" dirty="0"/>
              </a:br>
              <a:r>
                <a:rPr lang="en-US" sz="1200" dirty="0"/>
                <a:t>creatinine</a:t>
              </a:r>
              <a:br>
                <a:rPr lang="en-US" sz="1200" dirty="0"/>
              </a:br>
              <a:r>
                <a:rPr lang="en-US" sz="1200" dirty="0"/>
                <a:t>(µg/</a:t>
              </a:r>
              <a:r>
                <a:rPr lang="en-US" sz="1200" dirty="0" err="1"/>
                <a:t>mmoL</a:t>
              </a:r>
              <a:r>
                <a:rPr lang="en-US" sz="1200" dirty="0"/>
                <a:t>)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08463825-4589-4CF6-9F4C-C2FCDB5C813C}"/>
                </a:ext>
              </a:extLst>
            </p:cNvPr>
            <p:cNvSpPr txBox="1"/>
            <p:nvPr/>
          </p:nvSpPr>
          <p:spPr>
            <a:xfrm>
              <a:off x="10703086" y="4869160"/>
              <a:ext cx="11079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 algn="ctr">
                <a:defRPr sz="1100"/>
              </a:lvl1pPr>
            </a:lstStyle>
            <a:p>
              <a:r>
                <a:rPr lang="en-US" sz="1200" dirty="0"/>
                <a:t>Beta-2</a:t>
              </a:r>
              <a:br>
                <a:rPr lang="en-US" sz="1200" dirty="0"/>
              </a:br>
              <a:r>
                <a:rPr lang="en-US" sz="1200" dirty="0" err="1"/>
                <a:t>microglobulin</a:t>
              </a:r>
              <a:r>
                <a:rPr lang="en-US" sz="1200" dirty="0"/>
                <a:t>/</a:t>
              </a:r>
              <a:br>
                <a:rPr lang="en-US" sz="1200" dirty="0"/>
              </a:br>
              <a:r>
                <a:rPr lang="en-US" sz="1200" dirty="0"/>
                <a:t>creatinine</a:t>
              </a:r>
              <a:br>
                <a:rPr lang="en-US" sz="1200" dirty="0"/>
              </a:br>
              <a:r>
                <a:rPr lang="en-US" sz="1200" dirty="0"/>
                <a:t>(mg/</a:t>
              </a:r>
              <a:r>
                <a:rPr lang="en-US" sz="1200" dirty="0" err="1"/>
                <a:t>mmoL</a:t>
              </a:r>
              <a:r>
                <a:rPr lang="en-US" sz="1200" dirty="0"/>
                <a:t>)</a:t>
              </a:r>
            </a:p>
          </p:txBody>
        </p:sp>
        <p:sp>
          <p:nvSpPr>
            <p:cNvPr id="60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206594" y="4030081"/>
              <a:ext cx="2626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0</a:t>
              </a:r>
            </a:p>
          </p:txBody>
        </p:sp>
        <p:sp>
          <p:nvSpPr>
            <p:cNvPr id="62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128598" y="3594800"/>
              <a:ext cx="3406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10</a:t>
              </a:r>
            </a:p>
          </p:txBody>
        </p:sp>
        <p:sp>
          <p:nvSpPr>
            <p:cNvPr id="63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098590" y="4439706"/>
              <a:ext cx="3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-10</a:t>
              </a:r>
            </a:p>
          </p:txBody>
        </p:sp>
        <p:sp>
          <p:nvSpPr>
            <p:cNvPr id="64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098590" y="4874985"/>
              <a:ext cx="3877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/>
                <a:t>-20</a:t>
              </a:r>
            </a:p>
          </p:txBody>
        </p:sp>
        <p:sp>
          <p:nvSpPr>
            <p:cNvPr id="67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128599" y="3159519"/>
              <a:ext cx="340657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20</a:t>
              </a:r>
            </a:p>
          </p:txBody>
        </p:sp>
        <p:sp>
          <p:nvSpPr>
            <p:cNvPr id="88" name="TextBox 21">
              <a:extLst>
                <a:ext uri="{FF2B5EF4-FFF2-40B4-BE49-F238E27FC236}">
                  <a16:creationId xmlns:a16="http://schemas.microsoft.com/office/drawing/2014/main" id="{B55F3E8D-ABEE-7D40-B1AD-49261B9CD60F}"/>
                </a:ext>
              </a:extLst>
            </p:cNvPr>
            <p:cNvSpPr txBox="1"/>
            <p:nvPr/>
          </p:nvSpPr>
          <p:spPr>
            <a:xfrm>
              <a:off x="7295667" y="2102771"/>
              <a:ext cx="294672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%</a:t>
              </a: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7689062" y="4160651"/>
              <a:ext cx="518584" cy="57150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9204595" y="4160651"/>
              <a:ext cx="514351" cy="32226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10715896" y="4160651"/>
              <a:ext cx="518584" cy="334963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8207646" y="4032063"/>
              <a:ext cx="520700" cy="1285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11234480" y="2800163"/>
              <a:ext cx="514351" cy="13604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9718946" y="3663763"/>
              <a:ext cx="520700" cy="49688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V="1">
              <a:off x="7456229" y="2415988"/>
              <a:ext cx="0" cy="2617788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7394846" y="2415988"/>
              <a:ext cx="61384" cy="2628000"/>
            </a:xfrm>
            <a:custGeom>
              <a:avLst/>
              <a:gdLst>
                <a:gd name="T0" fmla="*/ 0 w 29"/>
                <a:gd name="T1" fmla="*/ 1649 h 1649"/>
                <a:gd name="T2" fmla="*/ 29 w 29"/>
                <a:gd name="T3" fmla="*/ 1649 h 1649"/>
                <a:gd name="T4" fmla="*/ 0 w 29"/>
                <a:gd name="T5" fmla="*/ 1375 h 1649"/>
                <a:gd name="T6" fmla="*/ 29 w 29"/>
                <a:gd name="T7" fmla="*/ 1375 h 1649"/>
                <a:gd name="T8" fmla="*/ 0 w 29"/>
                <a:gd name="T9" fmla="*/ 1099 h 1649"/>
                <a:gd name="T10" fmla="*/ 29 w 29"/>
                <a:gd name="T11" fmla="*/ 1099 h 1649"/>
                <a:gd name="T12" fmla="*/ 0 w 29"/>
                <a:gd name="T13" fmla="*/ 824 h 1649"/>
                <a:gd name="T14" fmla="*/ 29 w 29"/>
                <a:gd name="T15" fmla="*/ 824 h 1649"/>
                <a:gd name="T16" fmla="*/ 0 w 29"/>
                <a:gd name="T17" fmla="*/ 548 h 1649"/>
                <a:gd name="T18" fmla="*/ 29 w 29"/>
                <a:gd name="T19" fmla="*/ 548 h 1649"/>
                <a:gd name="T20" fmla="*/ 0 w 29"/>
                <a:gd name="T21" fmla="*/ 274 h 1649"/>
                <a:gd name="T22" fmla="*/ 29 w 29"/>
                <a:gd name="T23" fmla="*/ 274 h 1649"/>
                <a:gd name="T24" fmla="*/ 0 w 29"/>
                <a:gd name="T25" fmla="*/ 0 h 1649"/>
                <a:gd name="T26" fmla="*/ 29 w 29"/>
                <a:gd name="T27" fmla="*/ 0 h 1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1649">
                  <a:moveTo>
                    <a:pt x="0" y="1649"/>
                  </a:moveTo>
                  <a:lnTo>
                    <a:pt x="29" y="1649"/>
                  </a:lnTo>
                  <a:moveTo>
                    <a:pt x="0" y="1375"/>
                  </a:moveTo>
                  <a:lnTo>
                    <a:pt x="29" y="1375"/>
                  </a:lnTo>
                  <a:moveTo>
                    <a:pt x="0" y="1099"/>
                  </a:moveTo>
                  <a:lnTo>
                    <a:pt x="29" y="1099"/>
                  </a:lnTo>
                  <a:moveTo>
                    <a:pt x="0" y="824"/>
                  </a:moveTo>
                  <a:lnTo>
                    <a:pt x="29" y="824"/>
                  </a:lnTo>
                  <a:moveTo>
                    <a:pt x="0" y="548"/>
                  </a:moveTo>
                  <a:lnTo>
                    <a:pt x="29" y="548"/>
                  </a:lnTo>
                  <a:moveTo>
                    <a:pt x="0" y="274"/>
                  </a:moveTo>
                  <a:lnTo>
                    <a:pt x="29" y="274"/>
                  </a:lnTo>
                  <a:moveTo>
                    <a:pt x="0" y="0"/>
                  </a:moveTo>
                  <a:lnTo>
                    <a:pt x="29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7456229" y="4165414"/>
              <a:ext cx="4531784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75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678409" y="4689756"/>
              <a:ext cx="5605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-13.1</a:t>
              </a:r>
            </a:p>
          </p:txBody>
        </p:sp>
        <p:sp>
          <p:nvSpPr>
            <p:cNvPr id="76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9216347" y="4452253"/>
              <a:ext cx="469575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-7.4</a:t>
              </a:r>
            </a:p>
          </p:txBody>
        </p:sp>
        <p:sp>
          <p:nvSpPr>
            <p:cNvPr id="77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10736012" y="4470541"/>
              <a:ext cx="469575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-7.7</a:t>
              </a:r>
            </a:p>
          </p:txBody>
        </p:sp>
        <p:sp>
          <p:nvSpPr>
            <p:cNvPr id="78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11211552" y="2540190"/>
              <a:ext cx="5056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31.2</a:t>
              </a:r>
            </a:p>
          </p:txBody>
        </p:sp>
        <p:sp>
          <p:nvSpPr>
            <p:cNvPr id="79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9719292" y="3408182"/>
              <a:ext cx="5056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11.4</a:t>
              </a:r>
            </a:p>
          </p:txBody>
        </p:sp>
        <p:sp>
          <p:nvSpPr>
            <p:cNvPr id="80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8246381" y="3788304"/>
              <a:ext cx="4146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ctr"/>
              <a:r>
                <a:rPr lang="en-US" b="1" dirty="0">
                  <a:latin typeface="+mj-lt"/>
                </a:rPr>
                <a:t>2.9</a:t>
              </a:r>
            </a:p>
          </p:txBody>
        </p:sp>
        <p:sp>
          <p:nvSpPr>
            <p:cNvPr id="84" name="TextBox 21">
              <a:extLst>
                <a:ext uri="{FF2B5EF4-FFF2-40B4-BE49-F238E27FC236}">
                  <a16:creationId xmlns:a16="http://schemas.microsoft.com/office/drawing/2014/main" id="{28D484A4-297B-4507-B331-2220C7FA5D1C}"/>
                </a:ext>
              </a:extLst>
            </p:cNvPr>
            <p:cNvSpPr txBox="1"/>
            <p:nvPr/>
          </p:nvSpPr>
          <p:spPr>
            <a:xfrm>
              <a:off x="7128599" y="2724238"/>
              <a:ext cx="340657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30</a:t>
              </a:r>
            </a:p>
          </p:txBody>
        </p:sp>
        <p:sp>
          <p:nvSpPr>
            <p:cNvPr id="85" name="TextBox 21">
              <a:extLst>
                <a:ext uri="{FF2B5EF4-FFF2-40B4-BE49-F238E27FC236}">
                  <a16:creationId xmlns:a16="http://schemas.microsoft.com/office/drawing/2014/main" id="{3A6409C3-369B-4994-AEAD-F0BFE49BCC13}"/>
                </a:ext>
              </a:extLst>
            </p:cNvPr>
            <p:cNvSpPr txBox="1"/>
            <p:nvPr/>
          </p:nvSpPr>
          <p:spPr>
            <a:xfrm>
              <a:off x="7128599" y="2277974"/>
              <a:ext cx="340657" cy="27699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fr-FR"/>
              </a:defPPr>
              <a:lvl1pPr>
                <a:defRPr sz="1400"/>
              </a:lvl1pPr>
            </a:lstStyle>
            <a:p>
              <a:pPr algn="r"/>
              <a:r>
                <a:rPr lang="en-US" sz="1200" dirty="0"/>
                <a:t>40</a:t>
              </a:r>
            </a:p>
          </p:txBody>
        </p:sp>
      </p:grpSp>
      <p:sp>
        <p:nvSpPr>
          <p:cNvPr id="74" name="Espace réservé du contenu 1">
            <a:extLst>
              <a:ext uri="{FF2B5EF4-FFF2-40B4-BE49-F238E27FC236}">
                <a16:creationId xmlns:a16="http://schemas.microsoft.com/office/drawing/2014/main" id="{E47DA4DC-E073-46EE-9361-0A66A2674159}"/>
              </a:ext>
            </a:extLst>
          </p:cNvPr>
          <p:cNvSpPr txBox="1">
            <a:spLocks/>
          </p:cNvSpPr>
          <p:nvPr/>
        </p:nvSpPr>
        <p:spPr>
          <a:xfrm>
            <a:off x="609600" y="5814313"/>
            <a:ext cx="10972800" cy="103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spcBef>
                <a:spcPts val="0"/>
              </a:spcBef>
            </a:pPr>
            <a:r>
              <a:rPr lang="en-US" sz="1800" b="1" dirty="0">
                <a:solidFill>
                  <a:srgbClr val="0070C0"/>
                </a:solidFill>
                <a:latin typeface="Calibri"/>
                <a:cs typeface="Calibri"/>
              </a:rPr>
              <a:t>Bone turnover biomarkers: </a:t>
            </a:r>
            <a:r>
              <a:rPr lang="en-US" sz="2000" b="1" dirty="0">
                <a:solidFill>
                  <a:srgbClr val="0070C0"/>
                </a:solidFill>
                <a:latin typeface="Calibri"/>
                <a:cs typeface="Calibri"/>
              </a:rPr>
              <a:t>adjusted mean change at W48</a:t>
            </a:r>
          </a:p>
          <a:p>
            <a:pPr marL="442913" lvl="1" indent="-174625">
              <a:spcBef>
                <a:spcPts val="0"/>
              </a:spcBef>
            </a:pPr>
            <a:r>
              <a:rPr lang="en-US" sz="1500" dirty="0"/>
              <a:t>Significant higher increase of the biomarkers in DTG + TDF/FTC arm (specific alkaline phosphatase, osteocalcin, procollagen 1-N terminal </a:t>
            </a:r>
            <a:r>
              <a:rPr lang="en-US" sz="1500" dirty="0" err="1"/>
              <a:t>propeptide</a:t>
            </a:r>
            <a:r>
              <a:rPr lang="en-US" sz="1500" dirty="0"/>
              <a:t> and type 1 collagen C-telopeptide)</a:t>
            </a:r>
          </a:p>
        </p:txBody>
      </p:sp>
      <p:sp>
        <p:nvSpPr>
          <p:cNvPr id="92" name="Espace réservé du contenu 1">
            <a:extLst>
              <a:ext uri="{FF2B5EF4-FFF2-40B4-BE49-F238E27FC236}">
                <a16:creationId xmlns:a16="http://schemas.microsoft.com/office/drawing/2014/main" id="{8CDA74A5-BF54-4278-BAE3-985EC3998B9B}"/>
              </a:ext>
            </a:extLst>
          </p:cNvPr>
          <p:cNvSpPr txBox="1">
            <a:spLocks/>
          </p:cNvSpPr>
          <p:nvPr/>
        </p:nvSpPr>
        <p:spPr>
          <a:xfrm>
            <a:off x="609600" y="1697319"/>
            <a:ext cx="10972800" cy="427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kern="0" dirty="0">
                <a:solidFill>
                  <a:srgbClr val="0070C0"/>
                </a:solidFill>
                <a:cs typeface="Calibri"/>
              </a:rPr>
              <a:t>Renal markers: adjusted mean change at W48</a:t>
            </a:r>
          </a:p>
        </p:txBody>
      </p:sp>
      <p:sp>
        <p:nvSpPr>
          <p:cNvPr id="93" name="Text Box 11">
            <a:extLst>
              <a:ext uri="{FF2B5EF4-FFF2-40B4-BE49-F238E27FC236}">
                <a16:creationId xmlns:a16="http://schemas.microsoft.com/office/drawing/2014/main" id="{953039BB-ADB5-431F-BAF5-E19DE96B5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07" y="6522020"/>
            <a:ext cx="312239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</a:t>
            </a:r>
          </a:p>
        </p:txBody>
      </p:sp>
    </p:spTree>
    <p:extLst>
      <p:ext uri="{BB962C8B-B14F-4D97-AF65-F5344CB8AC3E}">
        <p14:creationId xmlns:p14="http://schemas.microsoft.com/office/powerpoint/2010/main" val="11315926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2C2BD2B7-8083-47D5-B449-69F225109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463" y="2749551"/>
            <a:ext cx="525043" cy="2613377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E4CB875-AB28-4D99-9DEC-50A25A12A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842" y="2759077"/>
            <a:ext cx="525043" cy="260385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8C6EA149-0702-453A-BD6C-3EC0F187BA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89571" y="2164941"/>
            <a:ext cx="0" cy="319798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DA1D734-BAA0-4D78-AC65-D0E52DFE9519}"/>
              </a:ext>
            </a:extLst>
          </p:cNvPr>
          <p:cNvSpPr txBox="1"/>
          <p:nvPr/>
        </p:nvSpPr>
        <p:spPr>
          <a:xfrm>
            <a:off x="1030986" y="5190687"/>
            <a:ext cx="28866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600" dirty="0"/>
              <a:t>0</a:t>
            </a:r>
            <a:endParaRPr lang="fr-FR" sz="1600" b="1" dirty="0">
              <a:cs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C04F63F-9626-4D89-8361-7B08214F8D19}"/>
              </a:ext>
            </a:extLst>
          </p:cNvPr>
          <p:cNvSpPr txBox="1"/>
          <p:nvPr/>
        </p:nvSpPr>
        <p:spPr>
          <a:xfrm>
            <a:off x="1030986" y="2009954"/>
            <a:ext cx="28866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600" dirty="0"/>
              <a:t>5</a:t>
            </a:r>
            <a:endParaRPr lang="fr-FR" sz="1600" b="1" dirty="0">
              <a:cs typeface="Arial" charset="0"/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6CE54D53-AB0C-492B-8529-E0A2288CA010}"/>
              </a:ext>
            </a:extLst>
          </p:cNvPr>
          <p:cNvCxnSpPr/>
          <p:nvPr/>
        </p:nvCxnSpPr>
        <p:spPr bwMode="auto">
          <a:xfrm>
            <a:off x="1301594" y="2179230"/>
            <a:ext cx="879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01505386-B163-40D9-A7AB-3D5F7C4DA216}"/>
              </a:ext>
            </a:extLst>
          </p:cNvPr>
          <p:cNvSpPr txBox="1"/>
          <p:nvPr/>
        </p:nvSpPr>
        <p:spPr>
          <a:xfrm>
            <a:off x="1030986" y="2651304"/>
            <a:ext cx="28866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600" dirty="0"/>
              <a:t>4</a:t>
            </a:r>
            <a:endParaRPr lang="fr-FR" sz="1600" b="1" dirty="0">
              <a:cs typeface="Arial" charset="0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3D91269-A31E-4A3A-92D7-E46806BCDEFB}"/>
              </a:ext>
            </a:extLst>
          </p:cNvPr>
          <p:cNvCxnSpPr/>
          <p:nvPr/>
        </p:nvCxnSpPr>
        <p:spPr bwMode="auto">
          <a:xfrm>
            <a:off x="1301594" y="2820580"/>
            <a:ext cx="879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8064757B-3324-4359-9A06-3C4CE5D7AA9D}"/>
              </a:ext>
            </a:extLst>
          </p:cNvPr>
          <p:cNvSpPr txBox="1"/>
          <p:nvPr/>
        </p:nvSpPr>
        <p:spPr>
          <a:xfrm>
            <a:off x="1030986" y="3286304"/>
            <a:ext cx="28866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600" dirty="0"/>
              <a:t>3</a:t>
            </a:r>
            <a:endParaRPr lang="fr-FR" sz="1600" b="1" dirty="0">
              <a:cs typeface="Arial" charset="0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79D1DFB-917E-4B46-BC86-18D2A35BA41C}"/>
              </a:ext>
            </a:extLst>
          </p:cNvPr>
          <p:cNvCxnSpPr/>
          <p:nvPr/>
        </p:nvCxnSpPr>
        <p:spPr bwMode="auto">
          <a:xfrm>
            <a:off x="1301594" y="3455580"/>
            <a:ext cx="879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5726B769-B12D-4310-A2C3-3F96DEF8920B}"/>
              </a:ext>
            </a:extLst>
          </p:cNvPr>
          <p:cNvSpPr txBox="1"/>
          <p:nvPr/>
        </p:nvSpPr>
        <p:spPr>
          <a:xfrm>
            <a:off x="1030986" y="3927654"/>
            <a:ext cx="28866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600" dirty="0"/>
              <a:t>2</a:t>
            </a:r>
            <a:endParaRPr lang="fr-FR" sz="1600" b="1" dirty="0">
              <a:cs typeface="Arial" charset="0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1ECFDCC-B744-4AFB-A9C3-437A28E26DEB}"/>
              </a:ext>
            </a:extLst>
          </p:cNvPr>
          <p:cNvCxnSpPr/>
          <p:nvPr/>
        </p:nvCxnSpPr>
        <p:spPr bwMode="auto">
          <a:xfrm>
            <a:off x="1301594" y="4096930"/>
            <a:ext cx="879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1F452A96-5AA9-445B-860D-C1E59B8CB8DC}"/>
              </a:ext>
            </a:extLst>
          </p:cNvPr>
          <p:cNvSpPr txBox="1"/>
          <p:nvPr/>
        </p:nvSpPr>
        <p:spPr>
          <a:xfrm>
            <a:off x="1030986" y="4556304"/>
            <a:ext cx="288661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600" dirty="0"/>
              <a:t>1</a:t>
            </a:r>
            <a:endParaRPr lang="fr-FR" sz="1600" b="1" dirty="0">
              <a:cs typeface="Arial" charset="0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2FC52614-8E22-4C60-8444-7F92823F4076}"/>
              </a:ext>
            </a:extLst>
          </p:cNvPr>
          <p:cNvCxnSpPr/>
          <p:nvPr/>
        </p:nvCxnSpPr>
        <p:spPr bwMode="auto">
          <a:xfrm>
            <a:off x="1301594" y="4725580"/>
            <a:ext cx="879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9A12874D-4760-4430-9CE1-B79F6B68AE83}"/>
              </a:ext>
            </a:extLst>
          </p:cNvPr>
          <p:cNvSpPr txBox="1"/>
          <p:nvPr/>
        </p:nvSpPr>
        <p:spPr>
          <a:xfrm>
            <a:off x="1927259" y="5362927"/>
            <a:ext cx="101581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/>
              <a:t>Total</a:t>
            </a:r>
            <a:br>
              <a:rPr lang="en-US" sz="1400" b="1" dirty="0"/>
            </a:br>
            <a:r>
              <a:rPr lang="en-US" sz="1400" b="1" dirty="0"/>
              <a:t>cholesterol</a:t>
            </a: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0D3954D9-8DB3-4A7C-B0A3-D388E02E9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463" y="2533652"/>
            <a:ext cx="525043" cy="215899"/>
          </a:xfrm>
          <a:prstGeom prst="rect">
            <a:avLst/>
          </a:prstGeom>
          <a:solidFill>
            <a:srgbClr val="A1CB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AFB13D2B-A0E4-403F-8B21-BCC7E66B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842" y="2632076"/>
            <a:ext cx="525043" cy="117475"/>
          </a:xfrm>
          <a:prstGeom prst="rect">
            <a:avLst/>
          </a:prstGeom>
          <a:solidFill>
            <a:srgbClr val="FDD4B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18D2282-6ED1-4E27-8EA2-FF35028A358F}"/>
              </a:ext>
            </a:extLst>
          </p:cNvPr>
          <p:cNvSpPr txBox="1"/>
          <p:nvPr/>
        </p:nvSpPr>
        <p:spPr>
          <a:xfrm>
            <a:off x="2278483" y="1882468"/>
            <a:ext cx="36350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**</a:t>
            </a:r>
            <a:endParaRPr lang="fr-FR" sz="1400" b="1" dirty="0">
              <a:cs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CD75063-A397-4388-9099-63723FE8C879}"/>
              </a:ext>
            </a:extLst>
          </p:cNvPr>
          <p:cNvSpPr txBox="1"/>
          <p:nvPr/>
        </p:nvSpPr>
        <p:spPr>
          <a:xfrm>
            <a:off x="1725995" y="2244358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↑0.32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A9812E0-26F2-459D-A213-DA09D802A8DE}"/>
              </a:ext>
            </a:extLst>
          </p:cNvPr>
          <p:cNvSpPr txBox="1"/>
          <p:nvPr/>
        </p:nvSpPr>
        <p:spPr>
          <a:xfrm>
            <a:off x="2403375" y="2343295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↓0.15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34" name="Parenthèse fermante 33">
            <a:extLst>
              <a:ext uri="{FF2B5EF4-FFF2-40B4-BE49-F238E27FC236}">
                <a16:creationId xmlns:a16="http://schemas.microsoft.com/office/drawing/2014/main" id="{5E8205AA-B9B4-4C74-A989-78395442F6DC}"/>
              </a:ext>
            </a:extLst>
          </p:cNvPr>
          <p:cNvSpPr/>
          <p:nvPr/>
        </p:nvSpPr>
        <p:spPr bwMode="auto">
          <a:xfrm rot="16200000">
            <a:off x="2380465" y="1753681"/>
            <a:ext cx="104775" cy="762055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A31E411-53B3-4F77-8CDB-73075AF4E885}"/>
              </a:ext>
            </a:extLst>
          </p:cNvPr>
          <p:cNvSpPr txBox="1"/>
          <p:nvPr/>
        </p:nvSpPr>
        <p:spPr>
          <a:xfrm>
            <a:off x="4069837" y="3981139"/>
            <a:ext cx="36350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**</a:t>
            </a:r>
            <a:endParaRPr lang="fr-FR" sz="1400" b="1" dirty="0">
              <a:cs typeface="Arial" charset="0"/>
            </a:endParaRPr>
          </a:p>
        </p:txBody>
      </p:sp>
      <p:sp>
        <p:nvSpPr>
          <p:cNvPr id="36" name="Parenthèse fermante 35">
            <a:extLst>
              <a:ext uri="{FF2B5EF4-FFF2-40B4-BE49-F238E27FC236}">
                <a16:creationId xmlns:a16="http://schemas.microsoft.com/office/drawing/2014/main" id="{3AD3E551-1C1D-4889-A6AD-CD1C8CCCD6F3}"/>
              </a:ext>
            </a:extLst>
          </p:cNvPr>
          <p:cNvSpPr/>
          <p:nvPr/>
        </p:nvSpPr>
        <p:spPr bwMode="auto">
          <a:xfrm rot="16200000">
            <a:off x="4171818" y="3852352"/>
            <a:ext cx="104775" cy="762055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A73B193-81BE-4B86-AA30-E0BF986B3C0B}"/>
              </a:ext>
            </a:extLst>
          </p:cNvPr>
          <p:cNvSpPr txBox="1"/>
          <p:nvPr/>
        </p:nvSpPr>
        <p:spPr>
          <a:xfrm>
            <a:off x="5949325" y="3123420"/>
            <a:ext cx="36350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**</a:t>
            </a:r>
            <a:endParaRPr lang="fr-FR" sz="1400" b="1" dirty="0">
              <a:cs typeface="Arial" charset="0"/>
            </a:endParaRPr>
          </a:p>
        </p:txBody>
      </p:sp>
      <p:sp>
        <p:nvSpPr>
          <p:cNvPr id="38" name="Parenthèse fermante 37">
            <a:extLst>
              <a:ext uri="{FF2B5EF4-FFF2-40B4-BE49-F238E27FC236}">
                <a16:creationId xmlns:a16="http://schemas.microsoft.com/office/drawing/2014/main" id="{503A11A7-48EF-43C1-9F35-A1BA1541A7EE}"/>
              </a:ext>
            </a:extLst>
          </p:cNvPr>
          <p:cNvSpPr/>
          <p:nvPr/>
        </p:nvSpPr>
        <p:spPr bwMode="auto">
          <a:xfrm rot="16200000">
            <a:off x="6043285" y="2994633"/>
            <a:ext cx="104775" cy="762055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340AAA3-4FA7-4D84-8C64-130130FB5D6A}"/>
              </a:ext>
            </a:extLst>
          </p:cNvPr>
          <p:cNvSpPr txBox="1"/>
          <p:nvPr/>
        </p:nvSpPr>
        <p:spPr>
          <a:xfrm>
            <a:off x="7871602" y="3897077"/>
            <a:ext cx="274083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*</a:t>
            </a:r>
            <a:endParaRPr lang="fr-FR" sz="1400" b="1" dirty="0">
              <a:cs typeface="Arial" charset="0"/>
            </a:endParaRPr>
          </a:p>
        </p:txBody>
      </p:sp>
      <p:sp>
        <p:nvSpPr>
          <p:cNvPr id="40" name="Parenthèse fermante 39">
            <a:extLst>
              <a:ext uri="{FF2B5EF4-FFF2-40B4-BE49-F238E27FC236}">
                <a16:creationId xmlns:a16="http://schemas.microsoft.com/office/drawing/2014/main" id="{B57D2CD7-B6DF-4F78-BABE-2DBA5D224641}"/>
              </a:ext>
            </a:extLst>
          </p:cNvPr>
          <p:cNvSpPr/>
          <p:nvPr/>
        </p:nvSpPr>
        <p:spPr bwMode="auto">
          <a:xfrm rot="16200000">
            <a:off x="7923166" y="3768290"/>
            <a:ext cx="104775" cy="762055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B0091444-AB59-4C61-9D9E-331DBE0B8CE2}"/>
              </a:ext>
            </a:extLst>
          </p:cNvPr>
          <p:cNvSpPr txBox="1"/>
          <p:nvPr/>
        </p:nvSpPr>
        <p:spPr>
          <a:xfrm>
            <a:off x="10192127" y="4393432"/>
            <a:ext cx="274083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fr-FR" sz="1400" dirty="0"/>
              <a:t>*</a:t>
            </a:r>
            <a:endParaRPr lang="fr-FR" sz="1400" b="1" dirty="0">
              <a:cs typeface="Arial" charset="0"/>
            </a:endParaRPr>
          </a:p>
        </p:txBody>
      </p:sp>
      <p:sp>
        <p:nvSpPr>
          <p:cNvPr id="42" name="Parenthèse fermante 41">
            <a:extLst>
              <a:ext uri="{FF2B5EF4-FFF2-40B4-BE49-F238E27FC236}">
                <a16:creationId xmlns:a16="http://schemas.microsoft.com/office/drawing/2014/main" id="{36BA7E5A-14D7-4985-98DB-3BC6273CF38E}"/>
              </a:ext>
            </a:extLst>
          </p:cNvPr>
          <p:cNvSpPr/>
          <p:nvPr/>
        </p:nvSpPr>
        <p:spPr bwMode="auto">
          <a:xfrm rot="16200000">
            <a:off x="10243691" y="4264645"/>
            <a:ext cx="104775" cy="762055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>
              <a:ln>
                <a:noFill/>
              </a:ln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3" name="Rectangle 6">
            <a:extLst>
              <a:ext uri="{FF2B5EF4-FFF2-40B4-BE49-F238E27FC236}">
                <a16:creationId xmlns:a16="http://schemas.microsoft.com/office/drawing/2014/main" id="{F1F00DD5-0379-4829-AFA5-06AEA98FD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5539" y="4654551"/>
            <a:ext cx="525043" cy="708377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44" name="Rectangle 6">
            <a:extLst>
              <a:ext uri="{FF2B5EF4-FFF2-40B4-BE49-F238E27FC236}">
                <a16:creationId xmlns:a16="http://schemas.microsoft.com/office/drawing/2014/main" id="{E50C84F7-8882-4A54-96A4-F0924209B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5539" y="4552951"/>
            <a:ext cx="525043" cy="107950"/>
          </a:xfrm>
          <a:prstGeom prst="rect">
            <a:avLst/>
          </a:prstGeom>
          <a:solidFill>
            <a:srgbClr val="A1CB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1017D5DB-57AE-4DD0-A413-1505386C0928}"/>
              </a:ext>
            </a:extLst>
          </p:cNvPr>
          <p:cNvGrpSpPr/>
          <p:nvPr/>
        </p:nvGrpSpPr>
        <p:grpSpPr>
          <a:xfrm>
            <a:off x="7736070" y="2478749"/>
            <a:ext cx="2443483" cy="584864"/>
            <a:chOff x="6041939" y="2045206"/>
            <a:chExt cx="1832612" cy="584864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C83A0EB-0510-4E41-BB43-5C5890A6DAC5}"/>
                </a:ext>
              </a:extLst>
            </p:cNvPr>
            <p:cNvSpPr/>
            <p:nvPr/>
          </p:nvSpPr>
          <p:spPr bwMode="auto">
            <a:xfrm>
              <a:off x="6041939" y="2117203"/>
              <a:ext cx="163785" cy="163785"/>
            </a:xfrm>
            <a:prstGeom prst="rect">
              <a:avLst/>
            </a:prstGeom>
            <a:solidFill>
              <a:srgbClr val="00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2DB2FDB-A96D-44E4-91B4-E287800B31AC}"/>
                </a:ext>
              </a:extLst>
            </p:cNvPr>
            <p:cNvSpPr/>
            <p:nvPr/>
          </p:nvSpPr>
          <p:spPr bwMode="auto">
            <a:xfrm>
              <a:off x="6041939" y="2378453"/>
              <a:ext cx="163785" cy="163785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A61C5E0-738B-4FDC-A70A-ACF3BF556514}"/>
                </a:ext>
              </a:extLst>
            </p:cNvPr>
            <p:cNvSpPr/>
            <p:nvPr/>
          </p:nvSpPr>
          <p:spPr>
            <a:xfrm>
              <a:off x="6168090" y="2291516"/>
              <a:ext cx="170646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+mj-lt"/>
                </a:rPr>
                <a:t>DTG + TDF/FTC (N = 717)</a:t>
              </a:r>
              <a:endParaRPr lang="fr-FR" sz="1600" b="1" dirty="0">
                <a:latin typeface="+mj-lt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78D36D8-C745-4054-8F92-6A05CF15C2BC}"/>
                </a:ext>
              </a:extLst>
            </p:cNvPr>
            <p:cNvSpPr/>
            <p:nvPr/>
          </p:nvSpPr>
          <p:spPr>
            <a:xfrm>
              <a:off x="6177957" y="2045206"/>
              <a:ext cx="140387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+mj-lt"/>
                </a:rPr>
                <a:t>DTG + 3TC (N = 716)</a:t>
              </a:r>
              <a:endParaRPr lang="fr-FR" sz="1600" b="1" dirty="0">
                <a:latin typeface="+mj-lt"/>
              </a:endParaRP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05C27A9F-F956-4630-AFE5-69B7D648349C}"/>
              </a:ext>
            </a:extLst>
          </p:cNvPr>
          <p:cNvSpPr txBox="1"/>
          <p:nvPr/>
        </p:nvSpPr>
        <p:spPr>
          <a:xfrm>
            <a:off x="3602071" y="4266975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↑0.15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545A678D-534C-462F-8257-7AAC66C42A0F}"/>
              </a:ext>
            </a:extLst>
          </p:cNvPr>
          <p:cNvSpPr txBox="1"/>
          <p:nvPr/>
        </p:nvSpPr>
        <p:spPr>
          <a:xfrm>
            <a:off x="4232209" y="4368575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↑0.02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1" name="Rectangle 8">
            <a:extLst>
              <a:ext uri="{FF2B5EF4-FFF2-40B4-BE49-F238E27FC236}">
                <a16:creationId xmlns:a16="http://schemas.microsoft.com/office/drawing/2014/main" id="{A2C70E60-F0A9-403C-BD56-940DCD98A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162" y="4648201"/>
            <a:ext cx="525043" cy="71472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52" name="Rectangle 6">
            <a:extLst>
              <a:ext uri="{FF2B5EF4-FFF2-40B4-BE49-F238E27FC236}">
                <a16:creationId xmlns:a16="http://schemas.microsoft.com/office/drawing/2014/main" id="{EE97A333-60D6-45C6-99C1-0E1DD485F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162" y="4617629"/>
            <a:ext cx="525043" cy="25566"/>
          </a:xfrm>
          <a:prstGeom prst="rect">
            <a:avLst/>
          </a:prstGeom>
          <a:solidFill>
            <a:srgbClr val="FDD4B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D94DF9C3-0733-4063-90F2-AFB3D4968EB7}"/>
              </a:ext>
            </a:extLst>
          </p:cNvPr>
          <p:cNvSpPr txBox="1"/>
          <p:nvPr/>
        </p:nvSpPr>
        <p:spPr>
          <a:xfrm>
            <a:off x="6077909" y="3479945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↓0.14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DA82BCA-3D71-456F-B2D9-8D4E1B7A3B87}"/>
              </a:ext>
            </a:extLst>
          </p:cNvPr>
          <p:cNvSpPr txBox="1"/>
          <p:nvPr/>
        </p:nvSpPr>
        <p:spPr>
          <a:xfrm>
            <a:off x="8018697" y="4216545"/>
            <a:ext cx="66813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↓0.08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B8499A95-E246-4360-8B7E-D54E8B606852}"/>
              </a:ext>
            </a:extLst>
          </p:cNvPr>
          <p:cNvSpPr txBox="1"/>
          <p:nvPr/>
        </p:nvSpPr>
        <p:spPr>
          <a:xfrm>
            <a:off x="5451439" y="3447668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↑0.17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541F976B-AE89-4AC2-82C3-812927964612}"/>
              </a:ext>
            </a:extLst>
          </p:cNvPr>
          <p:cNvSpPr txBox="1"/>
          <p:nvPr/>
        </p:nvSpPr>
        <p:spPr>
          <a:xfrm>
            <a:off x="7305639" y="4219694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↑0.03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9" name="Rectangle 6">
            <a:extLst>
              <a:ext uri="{FF2B5EF4-FFF2-40B4-BE49-F238E27FC236}">
                <a16:creationId xmlns:a16="http://schemas.microsoft.com/office/drawing/2014/main" id="{B0B9ADED-756A-4E15-8E53-A8A66DE05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907" y="3826499"/>
            <a:ext cx="525043" cy="1536429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0" name="Rectangle 6">
            <a:extLst>
              <a:ext uri="{FF2B5EF4-FFF2-40B4-BE49-F238E27FC236}">
                <a16:creationId xmlns:a16="http://schemas.microsoft.com/office/drawing/2014/main" id="{52558BCA-75C5-4A21-BCEA-8F4E0E09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907" y="3697328"/>
            <a:ext cx="525043" cy="129171"/>
          </a:xfrm>
          <a:prstGeom prst="rect">
            <a:avLst/>
          </a:prstGeom>
          <a:solidFill>
            <a:srgbClr val="A1CB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1" name="Rectangle 8">
            <a:extLst>
              <a:ext uri="{FF2B5EF4-FFF2-40B4-BE49-F238E27FC236}">
                <a16:creationId xmlns:a16="http://schemas.microsoft.com/office/drawing/2014/main" id="{5E59F6A6-AC54-44D2-B7E6-73550173E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375" y="3838576"/>
            <a:ext cx="525043" cy="152435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2" name="Rectangle 6">
            <a:extLst>
              <a:ext uri="{FF2B5EF4-FFF2-40B4-BE49-F238E27FC236}">
                <a16:creationId xmlns:a16="http://schemas.microsoft.com/office/drawing/2014/main" id="{736505B5-CD8D-4621-A708-615066EFED9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151375" y="3744867"/>
            <a:ext cx="525043" cy="73982"/>
          </a:xfrm>
          <a:prstGeom prst="rect">
            <a:avLst/>
          </a:prstGeom>
          <a:solidFill>
            <a:srgbClr val="FDD4B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3" name="Rectangle 6">
            <a:extLst>
              <a:ext uri="{FF2B5EF4-FFF2-40B4-BE49-F238E27FC236}">
                <a16:creationId xmlns:a16="http://schemas.microsoft.com/office/drawing/2014/main" id="{EB83B52D-CE01-4B00-A612-126ED3208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9107" y="4506797"/>
            <a:ext cx="525043" cy="856131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5" name="Rectangle 8">
            <a:extLst>
              <a:ext uri="{FF2B5EF4-FFF2-40B4-BE49-F238E27FC236}">
                <a16:creationId xmlns:a16="http://schemas.microsoft.com/office/drawing/2014/main" id="{F45D33DE-5B4C-4FFF-8106-CFC0CF74B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0242" y="4552951"/>
            <a:ext cx="525043" cy="80997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2AE739AB-A74C-49F1-A85D-44A575643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0242" y="4491792"/>
            <a:ext cx="525043" cy="37432"/>
          </a:xfrm>
          <a:prstGeom prst="rect">
            <a:avLst/>
          </a:prstGeom>
          <a:solidFill>
            <a:srgbClr val="FDD4B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id="{565F8DC3-98CC-4AA9-867B-E53A2C62C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9107" y="4493677"/>
            <a:ext cx="525043" cy="13120"/>
          </a:xfrm>
          <a:prstGeom prst="rect">
            <a:avLst/>
          </a:prstGeom>
          <a:solidFill>
            <a:srgbClr val="A1CB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20B0B8D4-068E-4603-85CD-052977D3AC8E}"/>
              </a:ext>
            </a:extLst>
          </p:cNvPr>
          <p:cNvSpPr txBox="1"/>
          <p:nvPr/>
        </p:nvSpPr>
        <p:spPr>
          <a:xfrm>
            <a:off x="10301829" y="4655883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↓0.24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DFFD3721-5433-4375-B08C-CC38B107161F}"/>
              </a:ext>
            </a:extLst>
          </p:cNvPr>
          <p:cNvSpPr txBox="1"/>
          <p:nvPr/>
        </p:nvSpPr>
        <p:spPr>
          <a:xfrm>
            <a:off x="9600455" y="4655883"/>
            <a:ext cx="67197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fr-FR" sz="1400" b="1" dirty="0">
                <a:latin typeface="+mj-lt"/>
              </a:rPr>
              <a:t>↑0.12</a:t>
            </a:r>
            <a:endParaRPr lang="fr-FR" sz="1400" b="1" dirty="0">
              <a:latin typeface="+mj-lt"/>
              <a:cs typeface="Arial" charset="0"/>
            </a:endParaRPr>
          </a:p>
        </p:txBody>
      </p:sp>
      <p:sp>
        <p:nvSpPr>
          <p:cNvPr id="68" name="Rectangle 8">
            <a:extLst>
              <a:ext uri="{FF2B5EF4-FFF2-40B4-BE49-F238E27FC236}">
                <a16:creationId xmlns:a16="http://schemas.microsoft.com/office/drawing/2014/main" id="{0E1AE7FE-88E1-4678-A259-5F2BC3806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298" y="4951531"/>
            <a:ext cx="525043" cy="41040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6DEC8152-A880-4E14-8CCA-339317B88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298" y="4927110"/>
            <a:ext cx="525043" cy="21209"/>
          </a:xfrm>
          <a:prstGeom prst="rect">
            <a:avLst/>
          </a:prstGeom>
          <a:solidFill>
            <a:srgbClr val="FDD4B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70" name="Rectangle 8">
            <a:extLst>
              <a:ext uri="{FF2B5EF4-FFF2-40B4-BE49-F238E27FC236}">
                <a16:creationId xmlns:a16="http://schemas.microsoft.com/office/drawing/2014/main" id="{585746FD-11D0-41E6-A648-23608F33A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3923" y="4950728"/>
            <a:ext cx="525043" cy="411211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71" name="Rectangle 6">
            <a:extLst>
              <a:ext uri="{FF2B5EF4-FFF2-40B4-BE49-F238E27FC236}">
                <a16:creationId xmlns:a16="http://schemas.microsoft.com/office/drawing/2014/main" id="{1A7A1826-7CAF-4F7B-A70C-D61DCB2C1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3923" y="4936209"/>
            <a:ext cx="525043" cy="11306"/>
          </a:xfrm>
          <a:prstGeom prst="rect">
            <a:avLst/>
          </a:prstGeom>
          <a:solidFill>
            <a:srgbClr val="A1CBE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EAD52419-9414-40D2-BC58-89BEC46421D3}"/>
              </a:ext>
            </a:extLst>
          </p:cNvPr>
          <p:cNvSpPr txBox="1"/>
          <p:nvPr/>
        </p:nvSpPr>
        <p:spPr>
          <a:xfrm>
            <a:off x="3755693" y="5362927"/>
            <a:ext cx="101581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/>
              <a:t>HDL</a:t>
            </a:r>
            <a:br>
              <a:rPr lang="en-US" sz="1400" b="1" dirty="0"/>
            </a:br>
            <a:r>
              <a:rPr lang="en-US" sz="1400" b="1" dirty="0"/>
              <a:t>cholesterol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9C2ECC80-704E-4F00-9A57-DCC7963C58B2}"/>
              </a:ext>
            </a:extLst>
          </p:cNvPr>
          <p:cNvSpPr txBox="1"/>
          <p:nvPr/>
        </p:nvSpPr>
        <p:spPr>
          <a:xfrm>
            <a:off x="5605273" y="5362927"/>
            <a:ext cx="1015811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/>
              <a:t>LDL</a:t>
            </a:r>
            <a:br>
              <a:rPr lang="en-US" sz="1400" b="1" dirty="0"/>
            </a:br>
            <a:r>
              <a:rPr lang="en-US" sz="1400" b="1" dirty="0"/>
              <a:t>cholesterol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008CD3A1-9811-4EA7-8585-A3611461E59A}"/>
              </a:ext>
            </a:extLst>
          </p:cNvPr>
          <p:cNvSpPr txBox="1"/>
          <p:nvPr/>
        </p:nvSpPr>
        <p:spPr>
          <a:xfrm>
            <a:off x="7340913" y="5362927"/>
            <a:ext cx="113364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/>
              <a:t>Triglycerides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7F131E9F-DF22-41A4-B126-D7DDB5FF0251}"/>
              </a:ext>
            </a:extLst>
          </p:cNvPr>
          <p:cNvSpPr txBox="1"/>
          <p:nvPr/>
        </p:nvSpPr>
        <p:spPr>
          <a:xfrm>
            <a:off x="8750001" y="5362927"/>
            <a:ext cx="309215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/>
              <a:t>Total cholesterol/</a:t>
            </a:r>
            <a:br>
              <a:rPr lang="en-US" sz="1400" b="1" dirty="0"/>
            </a:br>
            <a:r>
              <a:rPr lang="en-US" sz="1400" b="1" dirty="0"/>
              <a:t>HDL cholesterol </a:t>
            </a:r>
            <a:r>
              <a:rPr lang="en-US" sz="1400" b="1" dirty="0">
                <a:cs typeface="Arial" charset="0"/>
              </a:rPr>
              <a:t>ratio</a:t>
            </a:r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4CEBF387-D8D3-40D8-9C35-01FEE495F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9575" y="5362928"/>
            <a:ext cx="7425432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81" name="TextBox 47">
            <a:extLst>
              <a:ext uri="{FF2B5EF4-FFF2-40B4-BE49-F238E27FC236}">
                <a16:creationId xmlns:a16="http://schemas.microsoft.com/office/drawing/2014/main" id="{5718EFAC-6CA3-4BB0-82D3-72DBCE52C420}"/>
              </a:ext>
            </a:extLst>
          </p:cNvPr>
          <p:cNvSpPr txBox="1"/>
          <p:nvPr/>
        </p:nvSpPr>
        <p:spPr>
          <a:xfrm>
            <a:off x="9847554" y="3754077"/>
            <a:ext cx="76944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** p &lt; 0.001</a:t>
            </a:r>
          </a:p>
        </p:txBody>
      </p:sp>
      <p:sp>
        <p:nvSpPr>
          <p:cNvPr id="82" name="TextBox 64">
            <a:extLst>
              <a:ext uri="{FF2B5EF4-FFF2-40B4-BE49-F238E27FC236}">
                <a16:creationId xmlns:a16="http://schemas.microsoft.com/office/drawing/2014/main" id="{DBEF91D1-F3E5-4190-B4AA-67853D9F7DFD}"/>
              </a:ext>
            </a:extLst>
          </p:cNvPr>
          <p:cNvSpPr txBox="1"/>
          <p:nvPr/>
        </p:nvSpPr>
        <p:spPr>
          <a:xfrm>
            <a:off x="9847554" y="3512662"/>
            <a:ext cx="61134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* p &lt; 0.05</a:t>
            </a:r>
          </a:p>
        </p:txBody>
      </p:sp>
      <p:sp>
        <p:nvSpPr>
          <p:cNvPr id="83" name="Line 13">
            <a:extLst>
              <a:ext uri="{FF2B5EF4-FFF2-40B4-BE49-F238E27FC236}">
                <a16:creationId xmlns:a16="http://schemas.microsoft.com/office/drawing/2014/main" id="{4CEBF387-D8D3-40D8-9C35-01FEE495F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8159" y="5363745"/>
            <a:ext cx="144000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400"/>
          </a:p>
        </p:txBody>
      </p:sp>
      <p:sp>
        <p:nvSpPr>
          <p:cNvPr id="76" name="Text Box 11">
            <a:extLst>
              <a:ext uri="{FF2B5EF4-FFF2-40B4-BE49-F238E27FC236}">
                <a16:creationId xmlns:a16="http://schemas.microsoft.com/office/drawing/2014/main" id="{073CE5CC-696E-459F-8672-5CA332800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07" y="6522020"/>
            <a:ext cx="312239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Cahn P. Lancet. 2019; 393(10167):143-155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5648FD5D-B595-43A2-89E2-E742F84D7F5F}"/>
              </a:ext>
            </a:extLst>
          </p:cNvPr>
          <p:cNvSpPr txBox="1"/>
          <p:nvPr/>
        </p:nvSpPr>
        <p:spPr>
          <a:xfrm>
            <a:off x="4324081" y="1459601"/>
            <a:ext cx="4264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Adjusted mean change in fasting lipids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at week 48, mmol/L (ITT-E)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3724E4A8-B8F6-43CA-98F5-454D9EE9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1 &amp; 2 </a:t>
            </a:r>
            <a:r>
              <a:rPr lang="fr-FR" dirty="0" err="1"/>
              <a:t>Studies</a:t>
            </a:r>
            <a:r>
              <a:rPr lang="fr-FR" dirty="0"/>
              <a:t>: DTG + 3TC vs DTG </a:t>
            </a:r>
            <a:br>
              <a:rPr lang="fr-FR" dirty="0"/>
            </a:br>
            <a:r>
              <a:rPr lang="fr-FR" dirty="0"/>
              <a:t>+ TDF/FTC in first-line</a:t>
            </a:r>
          </a:p>
        </p:txBody>
      </p:sp>
      <p:sp>
        <p:nvSpPr>
          <p:cNvPr id="86" name="Espace réservé du contenu 8">
            <a:extLst>
              <a:ext uri="{FF2B5EF4-FFF2-40B4-BE49-F238E27FC236}">
                <a16:creationId xmlns:a16="http://schemas.microsoft.com/office/drawing/2014/main" id="{82D34F73-63CF-4751-8E17-88709F389EB4}"/>
              </a:ext>
            </a:extLst>
          </p:cNvPr>
          <p:cNvSpPr txBox="1">
            <a:spLocks/>
          </p:cNvSpPr>
          <p:nvPr/>
        </p:nvSpPr>
        <p:spPr>
          <a:xfrm>
            <a:off x="609600" y="5951969"/>
            <a:ext cx="10972800" cy="4513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Baseline values are represented by the main legend colors, changes at W48 by lighter colors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5047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DTG/3TC as first-line ART</a:t>
            </a:r>
            <a:br>
              <a:rPr lang="en-US"/>
            </a:br>
            <a:r>
              <a:rPr lang="en-US"/>
              <a:t>Positioning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BB25FCDF-E788-4571-BC97-D5F65AEC1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28963"/>
              </p:ext>
            </p:extLst>
          </p:nvPr>
        </p:nvGraphicFramePr>
        <p:xfrm>
          <a:off x="408177" y="2636912"/>
          <a:ext cx="11602720" cy="792480"/>
        </p:xfrm>
        <a:graphic>
          <a:graphicData uri="http://schemas.openxmlformats.org/drawingml/2006/table">
            <a:tbl>
              <a:tblPr firstRow="1" bandRow="1"/>
              <a:tblGrid>
                <a:gridCol w="460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5017">
                  <a:extLst>
                    <a:ext uri="{9D8B030D-6E8A-4147-A177-3AD203B41FA5}">
                      <a16:colId xmlns:a16="http://schemas.microsoft.com/office/drawing/2014/main" val="3388783945"/>
                    </a:ext>
                  </a:extLst>
                </a:gridCol>
              </a:tblGrid>
              <a:tr h="2699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9pPr>
                    </a:lstStyle>
                    <a:p>
                      <a:r>
                        <a:rPr lang="en-IE" sz="2000" dirty="0">
                          <a:latin typeface="+mj-lt"/>
                        </a:rPr>
                        <a:t>Regimen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004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aleway"/>
                        </a:defRPr>
                      </a:lvl9pPr>
                    </a:lstStyle>
                    <a:p>
                      <a:r>
                        <a:rPr lang="en-IE" sz="2000" dirty="0">
                          <a:latin typeface="+mj-lt"/>
                        </a:rPr>
                        <a:t>Main requirements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00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9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9pPr>
                    </a:lstStyle>
                    <a:p>
                      <a:r>
                        <a:rPr lang="en-IE" sz="2000" b="1" dirty="0">
                          <a:latin typeface="+mj-lt"/>
                        </a:rPr>
                        <a:t>DTG + 3TC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aleway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dirty="0">
                          <a:latin typeface="+mj-lt"/>
                        </a:rPr>
                        <a:t>HBsAg Negative, HIV VL &lt;500k cps/mL, CD4 &gt;200 cells/µL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5222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41926" y="2164214"/>
            <a:ext cx="3606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EACS Guidelines, </a:t>
            </a:r>
            <a:r>
              <a:rPr lang="fr-FR" sz="2400" b="1" dirty="0" err="1"/>
              <a:t>Nov</a:t>
            </a:r>
            <a:r>
              <a:rPr lang="fr-FR" sz="2400" b="1" dirty="0"/>
              <a:t> 2019</a:t>
            </a:r>
          </a:p>
        </p:txBody>
      </p:sp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1618326E-89F0-4500-BDEF-6BC47AF97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181719"/>
              </p:ext>
            </p:extLst>
          </p:nvPr>
        </p:nvGraphicFramePr>
        <p:xfrm>
          <a:off x="437654" y="4242648"/>
          <a:ext cx="11573243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3243">
                  <a:extLst>
                    <a:ext uri="{9D8B030D-6E8A-4147-A177-3AD203B41FA5}">
                      <a16:colId xmlns:a16="http://schemas.microsoft.com/office/drawing/2014/main" val="187131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1600" dirty="0"/>
                        <a:t>Recommended Initial Regimens for Most People with HIV</a:t>
                      </a:r>
                    </a:p>
                    <a:p>
                      <a:r>
                        <a:rPr lang="en-IE" sz="1400" dirty="0"/>
                        <a:t>Recommended regimens are those with demonstrated durable virologic efficacy, </a:t>
                      </a:r>
                      <a:r>
                        <a:rPr lang="en-IE" sz="1400" dirty="0" err="1"/>
                        <a:t>favorable</a:t>
                      </a:r>
                      <a:r>
                        <a:rPr lang="en-IE" sz="1400" dirty="0"/>
                        <a:t> tolerability and toxicity profiles, and ease of 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289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b="1" dirty="0">
                          <a:solidFill>
                            <a:schemeClr val="bg1"/>
                          </a:solidFill>
                        </a:rPr>
                        <a:t>INSTI plus 1 NRTI: </a:t>
                      </a:r>
                    </a:p>
                  </a:txBody>
                  <a:tcP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20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dirty="0"/>
                        <a:t>DTG/3TC </a:t>
                      </a:r>
                      <a:r>
                        <a:rPr lang="en-IE" sz="2000" dirty="0"/>
                        <a:t>(</a:t>
                      </a:r>
                      <a:r>
                        <a:rPr lang="en-IE" sz="2000" b="1" dirty="0"/>
                        <a:t>AI</a:t>
                      </a:r>
                      <a:r>
                        <a:rPr lang="en-IE" sz="2000" dirty="0"/>
                        <a:t>), except for individuals with HIV RNA &gt;500,000 copies/mL, HBV coinfection, or in whom ART is to be started before the results of HIV genotypic resistance testing for reverse transcriptase or HBV testing are available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0179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35360" y="3748970"/>
            <a:ext cx="3604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DHSS Guidelines, </a:t>
            </a:r>
            <a:r>
              <a:rPr lang="fr-FR" sz="2400" b="1" dirty="0" err="1"/>
              <a:t>Dec</a:t>
            </a:r>
            <a:r>
              <a:rPr lang="fr-FR" sz="2400" b="1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2042484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9576" y="2780928"/>
            <a:ext cx="8128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Additional data</a:t>
            </a:r>
          </a:p>
        </p:txBody>
      </p:sp>
    </p:spTree>
    <p:extLst>
      <p:ext uri="{BB962C8B-B14F-4D97-AF65-F5344CB8AC3E}">
        <p14:creationId xmlns:p14="http://schemas.microsoft.com/office/powerpoint/2010/main" val="3984998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" name="Tableau 146">
            <a:extLst>
              <a:ext uri="{FF2B5EF4-FFF2-40B4-BE49-F238E27FC236}">
                <a16:creationId xmlns:a16="http://schemas.microsoft.com/office/drawing/2014/main" id="{2FA05466-09A8-419B-A75E-308F27B1A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047436"/>
              </p:ext>
            </p:extLst>
          </p:nvPr>
        </p:nvGraphicFramePr>
        <p:xfrm>
          <a:off x="2857738" y="2845103"/>
          <a:ext cx="3109971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03">
                  <a:extLst>
                    <a:ext uri="{9D8B030D-6E8A-4147-A177-3AD203B41FA5}">
                      <a16:colId xmlns:a16="http://schemas.microsoft.com/office/drawing/2014/main" val="1728040178"/>
                    </a:ext>
                  </a:extLst>
                </a:gridCol>
                <a:gridCol w="1240527">
                  <a:extLst>
                    <a:ext uri="{9D8B030D-6E8A-4147-A177-3AD203B41FA5}">
                      <a16:colId xmlns:a16="http://schemas.microsoft.com/office/drawing/2014/main" val="2032659638"/>
                    </a:ext>
                  </a:extLst>
                </a:gridCol>
                <a:gridCol w="1451341">
                  <a:extLst>
                    <a:ext uri="{9D8B030D-6E8A-4147-A177-3AD203B41FA5}">
                      <a16:colId xmlns:a16="http://schemas.microsoft.com/office/drawing/2014/main" val="3971727681"/>
                    </a:ext>
                  </a:extLst>
                </a:gridCol>
              </a:tblGrid>
              <a:tr h="300925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Group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Median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Weeks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 (95 % CI)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489363"/>
                  </a:ext>
                </a:extLst>
              </a:tr>
              <a:tr h="182705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499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</a:rPr>
                        <a:t>DTG + 3TC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8 (8</a:t>
                      </a:r>
                      <a:r>
                        <a:rPr lang="fr-FR" sz="1100" baseline="0" dirty="0">
                          <a:solidFill>
                            <a:srgbClr val="002060"/>
                          </a:solidFill>
                        </a:rPr>
                        <a:t> - 8)</a:t>
                      </a:r>
                      <a:endParaRPr lang="fr-F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544084"/>
                  </a:ext>
                </a:extLst>
              </a:tr>
              <a:tr h="182705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</a:rPr>
                        <a:t>DTG + TDF/FTC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8 (8 - 8)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512382"/>
                  </a:ext>
                </a:extLst>
              </a:tr>
            </a:tbl>
          </a:graphicData>
        </a:graphic>
      </p:graphicFrame>
      <p:graphicFrame>
        <p:nvGraphicFramePr>
          <p:cNvPr id="161" name="Tableau 146">
            <a:extLst>
              <a:ext uri="{FF2B5EF4-FFF2-40B4-BE49-F238E27FC236}">
                <a16:creationId xmlns:a16="http://schemas.microsoft.com/office/drawing/2014/main" id="{19347279-E1C9-40B9-B352-02043B274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114136"/>
              </p:ext>
            </p:extLst>
          </p:nvPr>
        </p:nvGraphicFramePr>
        <p:xfrm>
          <a:off x="2764457" y="5138270"/>
          <a:ext cx="320741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63">
                  <a:extLst>
                    <a:ext uri="{9D8B030D-6E8A-4147-A177-3AD203B41FA5}">
                      <a16:colId xmlns:a16="http://schemas.microsoft.com/office/drawing/2014/main" val="1728040178"/>
                    </a:ext>
                  </a:extLst>
                </a:gridCol>
                <a:gridCol w="1313309">
                  <a:extLst>
                    <a:ext uri="{9D8B030D-6E8A-4147-A177-3AD203B41FA5}">
                      <a16:colId xmlns:a16="http://schemas.microsoft.com/office/drawing/2014/main" val="2032659638"/>
                    </a:ext>
                  </a:extLst>
                </a:gridCol>
                <a:gridCol w="1466938">
                  <a:extLst>
                    <a:ext uri="{9D8B030D-6E8A-4147-A177-3AD203B41FA5}">
                      <a16:colId xmlns:a16="http://schemas.microsoft.com/office/drawing/2014/main" val="3971727681"/>
                    </a:ext>
                  </a:extLst>
                </a:gridCol>
              </a:tblGrid>
              <a:tr h="318401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Groupe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Median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Weeks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 (95 % 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1489363"/>
                  </a:ext>
                </a:extLst>
              </a:tr>
              <a:tr h="193315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117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</a:rPr>
                        <a:t>DTG + 3TC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16 (16 - 24)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544084"/>
                  </a:ext>
                </a:extLst>
              </a:tr>
              <a:tr h="193315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</a:rPr>
                        <a:t>DTG + TDF/FTC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24 (24 - 36)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512382"/>
                  </a:ext>
                </a:extLst>
              </a:tr>
            </a:tbl>
          </a:graphicData>
        </a:graphic>
      </p:graphicFrame>
      <p:graphicFrame>
        <p:nvGraphicFramePr>
          <p:cNvPr id="190" name="Tableau 146">
            <a:extLst>
              <a:ext uri="{FF2B5EF4-FFF2-40B4-BE49-F238E27FC236}">
                <a16:creationId xmlns:a16="http://schemas.microsoft.com/office/drawing/2014/main" id="{233979A0-D7E0-4250-83AB-338D468E0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09925"/>
              </p:ext>
            </p:extLst>
          </p:nvPr>
        </p:nvGraphicFramePr>
        <p:xfrm>
          <a:off x="8620452" y="2801144"/>
          <a:ext cx="3305771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035">
                  <a:extLst>
                    <a:ext uri="{9D8B030D-6E8A-4147-A177-3AD203B41FA5}">
                      <a16:colId xmlns:a16="http://schemas.microsoft.com/office/drawing/2014/main" val="1728040178"/>
                    </a:ext>
                  </a:extLst>
                </a:gridCol>
                <a:gridCol w="1243013">
                  <a:extLst>
                    <a:ext uri="{9D8B030D-6E8A-4147-A177-3AD203B41FA5}">
                      <a16:colId xmlns:a16="http://schemas.microsoft.com/office/drawing/2014/main" val="2032659638"/>
                    </a:ext>
                  </a:extLst>
                </a:gridCol>
                <a:gridCol w="1499723">
                  <a:extLst>
                    <a:ext uri="{9D8B030D-6E8A-4147-A177-3AD203B41FA5}">
                      <a16:colId xmlns:a16="http://schemas.microsoft.com/office/drawing/2014/main" val="3971727681"/>
                    </a:ext>
                  </a:extLst>
                </a:gridCol>
              </a:tblGrid>
              <a:tr h="31893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Median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Weeks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 (95 % 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1489363"/>
                  </a:ext>
                </a:extLst>
              </a:tr>
              <a:tr h="193636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</a:rPr>
                        <a:t>DTG + 3TC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8 (NE - NE)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544084"/>
                  </a:ext>
                </a:extLst>
              </a:tr>
              <a:tr h="193636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594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FFFFFF"/>
                          </a:solidFill>
                        </a:rPr>
                        <a:t>DTG + TDF/FTC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8 (NE - NE)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512382"/>
                  </a:ext>
                </a:extLst>
              </a:tr>
            </a:tbl>
          </a:graphicData>
        </a:graphic>
      </p:graphicFrame>
      <p:graphicFrame>
        <p:nvGraphicFramePr>
          <p:cNvPr id="215" name="Tableau 146">
            <a:extLst>
              <a:ext uri="{FF2B5EF4-FFF2-40B4-BE49-F238E27FC236}">
                <a16:creationId xmlns:a16="http://schemas.microsoft.com/office/drawing/2014/main" id="{29BE81BB-08F3-4970-A173-3D3C7CAFD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69095"/>
              </p:ext>
            </p:extLst>
          </p:nvPr>
        </p:nvGraphicFramePr>
        <p:xfrm>
          <a:off x="8822513" y="5148901"/>
          <a:ext cx="3103710" cy="96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65">
                  <a:extLst>
                    <a:ext uri="{9D8B030D-6E8A-4147-A177-3AD203B41FA5}">
                      <a16:colId xmlns:a16="http://schemas.microsoft.com/office/drawing/2014/main" val="1728040178"/>
                    </a:ext>
                  </a:extLst>
                </a:gridCol>
                <a:gridCol w="1297057">
                  <a:extLst>
                    <a:ext uri="{9D8B030D-6E8A-4147-A177-3AD203B41FA5}">
                      <a16:colId xmlns:a16="http://schemas.microsoft.com/office/drawing/2014/main" val="2032659638"/>
                    </a:ext>
                  </a:extLst>
                </a:gridCol>
                <a:gridCol w="1455188">
                  <a:extLst>
                    <a:ext uri="{9D8B030D-6E8A-4147-A177-3AD203B41FA5}">
                      <a16:colId xmlns:a16="http://schemas.microsoft.com/office/drawing/2014/main" val="3971727681"/>
                    </a:ext>
                  </a:extLst>
                </a:gridCol>
              </a:tblGrid>
              <a:tr h="451792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Median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Weeks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 (95 % CI)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1489363"/>
                  </a:ext>
                </a:extLst>
              </a:tr>
              <a:tr h="196935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DTG + 3TC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16 (12 - 24)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544084"/>
                  </a:ext>
                </a:extLst>
              </a:tr>
              <a:tr h="236808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DTG + TDF/FTC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2060"/>
                          </a:solidFill>
                        </a:rPr>
                        <a:t>12 (8 - 24)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512382"/>
                  </a:ext>
                </a:extLst>
              </a:tr>
            </a:tbl>
          </a:graphicData>
        </a:graphic>
      </p:graphicFrame>
      <p:sp>
        <p:nvSpPr>
          <p:cNvPr id="30" name="Freeform 5">
            <a:extLst>
              <a:ext uri="{FF2B5EF4-FFF2-40B4-BE49-F238E27FC236}">
                <a16:creationId xmlns:a16="http://schemas.microsoft.com/office/drawing/2014/main" id="{BFDAC12F-F343-40EC-A70C-13A63F7318CE}"/>
              </a:ext>
            </a:extLst>
          </p:cNvPr>
          <p:cNvSpPr>
            <a:spLocks/>
          </p:cNvSpPr>
          <p:nvPr/>
        </p:nvSpPr>
        <p:spPr bwMode="auto">
          <a:xfrm>
            <a:off x="6757135" y="4380321"/>
            <a:ext cx="5119175" cy="1883804"/>
          </a:xfrm>
          <a:custGeom>
            <a:avLst/>
            <a:gdLst>
              <a:gd name="T0" fmla="*/ 2634 w 2634"/>
              <a:gd name="T1" fmla="*/ 1140 h 1140"/>
              <a:gd name="T2" fmla="*/ 0 w 2634"/>
              <a:gd name="T3" fmla="*/ 1140 h 1140"/>
              <a:gd name="T4" fmla="*/ 0 w 2634"/>
              <a:gd name="T5" fmla="*/ 0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34" h="1140">
                <a:moveTo>
                  <a:pt x="2634" y="1140"/>
                </a:moveTo>
                <a:lnTo>
                  <a:pt x="0" y="1140"/>
                </a:lnTo>
                <a:lnTo>
                  <a:pt x="0" y="0"/>
                </a:ln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377F0BC7-BF12-43EB-B1B8-27E8913495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4808309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2" name="Line 16">
            <a:extLst>
              <a:ext uri="{FF2B5EF4-FFF2-40B4-BE49-F238E27FC236}">
                <a16:creationId xmlns:a16="http://schemas.microsoft.com/office/drawing/2014/main" id="{A48E3169-77FE-40E0-88C7-54283F7F7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4464597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3" name="Line 17">
            <a:extLst>
              <a:ext uri="{FF2B5EF4-FFF2-40B4-BE49-F238E27FC236}">
                <a16:creationId xmlns:a16="http://schemas.microsoft.com/office/drawing/2014/main" id="{03ECB747-7D60-4831-A9B1-65DDE9A85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5153672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4" name="Line 18">
            <a:extLst>
              <a:ext uri="{FF2B5EF4-FFF2-40B4-BE49-F238E27FC236}">
                <a16:creationId xmlns:a16="http://schemas.microsoft.com/office/drawing/2014/main" id="{2C0B6C6A-EAC7-443C-9698-368806A36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5837790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5" name="Line 19">
            <a:extLst>
              <a:ext uri="{FF2B5EF4-FFF2-40B4-BE49-F238E27FC236}">
                <a16:creationId xmlns:a16="http://schemas.microsoft.com/office/drawing/2014/main" id="{1ABFC78B-C65E-496F-ADB7-712663134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5497384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6" name="Line 20">
            <a:extLst>
              <a:ext uri="{FF2B5EF4-FFF2-40B4-BE49-F238E27FC236}">
                <a16:creationId xmlns:a16="http://schemas.microsoft.com/office/drawing/2014/main" id="{6E8E1D9F-6122-4BBA-ADAD-6BBBFDB71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6183155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7" name="Line 38">
            <a:extLst>
              <a:ext uri="{FF2B5EF4-FFF2-40B4-BE49-F238E27FC236}">
                <a16:creationId xmlns:a16="http://schemas.microsoft.com/office/drawing/2014/main" id="{56BCCFAC-B674-45F7-830D-87B3D4C0DC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1992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8" name="Line 39">
            <a:extLst>
              <a:ext uri="{FF2B5EF4-FFF2-40B4-BE49-F238E27FC236}">
                <a16:creationId xmlns:a16="http://schemas.microsoft.com/office/drawing/2014/main" id="{44434BD1-8F32-448C-8BC5-B8FE8E70C0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49020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39" name="Line 40">
            <a:extLst>
              <a:ext uri="{FF2B5EF4-FFF2-40B4-BE49-F238E27FC236}">
                <a16:creationId xmlns:a16="http://schemas.microsoft.com/office/drawing/2014/main" id="{A4A0F568-7ED9-430B-AD54-85A41C6A0E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7799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0" name="Line 41">
            <a:extLst>
              <a:ext uri="{FF2B5EF4-FFF2-40B4-BE49-F238E27FC236}">
                <a16:creationId xmlns:a16="http://schemas.microsoft.com/office/drawing/2014/main" id="{3B1209E0-8FA5-488F-A571-C5F3019208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6964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1" name="Line 42">
            <a:extLst>
              <a:ext uri="{FF2B5EF4-FFF2-40B4-BE49-F238E27FC236}">
                <a16:creationId xmlns:a16="http://schemas.microsoft.com/office/drawing/2014/main" id="{045E2066-5669-42A4-8FC0-907F5C0265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399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2" name="Line 56">
            <a:extLst>
              <a:ext uri="{FF2B5EF4-FFF2-40B4-BE49-F238E27FC236}">
                <a16:creationId xmlns:a16="http://schemas.microsoft.com/office/drawing/2014/main" id="{D7E31B48-2A31-4B9C-8B15-B284B4D8B6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51093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3" name="Line 57">
            <a:extLst>
              <a:ext uri="{FF2B5EF4-FFF2-40B4-BE49-F238E27FC236}">
                <a16:creationId xmlns:a16="http://schemas.microsoft.com/office/drawing/2014/main" id="{B05FB0ED-D227-482C-AE0B-F289E8C276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999791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4" name="Line 58">
            <a:extLst>
              <a:ext uri="{FF2B5EF4-FFF2-40B4-BE49-F238E27FC236}">
                <a16:creationId xmlns:a16="http://schemas.microsoft.com/office/drawing/2014/main" id="{0AFA85AA-3BED-435F-87E5-9237CBED8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92539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5" name="Line 74">
            <a:extLst>
              <a:ext uri="{FF2B5EF4-FFF2-40B4-BE49-F238E27FC236}">
                <a16:creationId xmlns:a16="http://schemas.microsoft.com/office/drawing/2014/main" id="{81D2965D-BAD5-4EA6-AD78-6B9546E7E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81399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6" name="Line 75">
            <a:extLst>
              <a:ext uri="{FF2B5EF4-FFF2-40B4-BE49-F238E27FC236}">
                <a16:creationId xmlns:a16="http://schemas.microsoft.com/office/drawing/2014/main" id="{F8671791-287A-47FF-9EAC-7FDA04BC71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74146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7" name="Line 76">
            <a:extLst>
              <a:ext uri="{FF2B5EF4-FFF2-40B4-BE49-F238E27FC236}">
                <a16:creationId xmlns:a16="http://schemas.microsoft.com/office/drawing/2014/main" id="{588C5F79-5B7E-45BC-BB82-73ED97F659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63006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8" name="Line 77">
            <a:extLst>
              <a:ext uri="{FF2B5EF4-FFF2-40B4-BE49-F238E27FC236}">
                <a16:creationId xmlns:a16="http://schemas.microsoft.com/office/drawing/2014/main" id="{398A5857-16BC-4A99-88E1-0B5FCE847D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44612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49" name="Line 78">
            <a:extLst>
              <a:ext uri="{FF2B5EF4-FFF2-40B4-BE49-F238E27FC236}">
                <a16:creationId xmlns:a16="http://schemas.microsoft.com/office/drawing/2014/main" id="{525C2675-07CD-47CA-ACB2-0A2A94319B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5752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50" name="Freeform 89">
            <a:extLst>
              <a:ext uri="{FF2B5EF4-FFF2-40B4-BE49-F238E27FC236}">
                <a16:creationId xmlns:a16="http://schemas.microsoft.com/office/drawing/2014/main" id="{92342066-83C9-4030-80AF-678D7093383E}"/>
              </a:ext>
            </a:extLst>
          </p:cNvPr>
          <p:cNvSpPr>
            <a:spLocks/>
          </p:cNvSpPr>
          <p:nvPr/>
        </p:nvSpPr>
        <p:spPr bwMode="auto">
          <a:xfrm>
            <a:off x="7174987" y="5165240"/>
            <a:ext cx="798778" cy="860932"/>
          </a:xfrm>
          <a:custGeom>
            <a:avLst/>
            <a:gdLst>
              <a:gd name="T0" fmla="*/ 411 w 411"/>
              <a:gd name="T1" fmla="*/ 0 h 521"/>
              <a:gd name="T2" fmla="*/ 254 w 411"/>
              <a:gd name="T3" fmla="*/ 0 h 521"/>
              <a:gd name="T4" fmla="*/ 254 w 411"/>
              <a:gd name="T5" fmla="*/ 26 h 521"/>
              <a:gd name="T6" fmla="*/ 236 w 411"/>
              <a:gd name="T7" fmla="*/ 26 h 521"/>
              <a:gd name="T8" fmla="*/ 236 w 411"/>
              <a:gd name="T9" fmla="*/ 141 h 521"/>
              <a:gd name="T10" fmla="*/ 181 w 411"/>
              <a:gd name="T11" fmla="*/ 141 h 521"/>
              <a:gd name="T12" fmla="*/ 181 w 411"/>
              <a:gd name="T13" fmla="*/ 159 h 521"/>
              <a:gd name="T14" fmla="*/ 168 w 411"/>
              <a:gd name="T15" fmla="*/ 159 h 521"/>
              <a:gd name="T16" fmla="*/ 168 w 411"/>
              <a:gd name="T17" fmla="*/ 177 h 521"/>
              <a:gd name="T18" fmla="*/ 157 w 411"/>
              <a:gd name="T19" fmla="*/ 177 h 521"/>
              <a:gd name="T20" fmla="*/ 157 w 411"/>
              <a:gd name="T21" fmla="*/ 303 h 521"/>
              <a:gd name="T22" fmla="*/ 142 w 411"/>
              <a:gd name="T23" fmla="*/ 303 h 521"/>
              <a:gd name="T24" fmla="*/ 142 w 411"/>
              <a:gd name="T25" fmla="*/ 358 h 521"/>
              <a:gd name="T26" fmla="*/ 84 w 411"/>
              <a:gd name="T27" fmla="*/ 358 h 521"/>
              <a:gd name="T28" fmla="*/ 84 w 411"/>
              <a:gd name="T29" fmla="*/ 382 h 521"/>
              <a:gd name="T30" fmla="*/ 71 w 411"/>
              <a:gd name="T31" fmla="*/ 382 h 521"/>
              <a:gd name="T32" fmla="*/ 71 w 411"/>
              <a:gd name="T33" fmla="*/ 424 h 521"/>
              <a:gd name="T34" fmla="*/ 60 w 411"/>
              <a:gd name="T35" fmla="*/ 424 h 521"/>
              <a:gd name="T36" fmla="*/ 60 w 411"/>
              <a:gd name="T37" fmla="*/ 497 h 521"/>
              <a:gd name="T38" fmla="*/ 0 w 411"/>
              <a:gd name="T39" fmla="*/ 497 h 521"/>
              <a:gd name="T40" fmla="*/ 0 w 411"/>
              <a:gd name="T41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11" h="521">
                <a:moveTo>
                  <a:pt x="411" y="0"/>
                </a:moveTo>
                <a:lnTo>
                  <a:pt x="254" y="0"/>
                </a:lnTo>
                <a:lnTo>
                  <a:pt x="254" y="26"/>
                </a:lnTo>
                <a:lnTo>
                  <a:pt x="236" y="26"/>
                </a:lnTo>
                <a:lnTo>
                  <a:pt x="236" y="141"/>
                </a:lnTo>
                <a:lnTo>
                  <a:pt x="181" y="141"/>
                </a:lnTo>
                <a:lnTo>
                  <a:pt x="181" y="159"/>
                </a:lnTo>
                <a:lnTo>
                  <a:pt x="168" y="159"/>
                </a:lnTo>
                <a:lnTo>
                  <a:pt x="168" y="177"/>
                </a:lnTo>
                <a:lnTo>
                  <a:pt x="157" y="177"/>
                </a:lnTo>
                <a:lnTo>
                  <a:pt x="157" y="303"/>
                </a:lnTo>
                <a:lnTo>
                  <a:pt x="142" y="303"/>
                </a:lnTo>
                <a:lnTo>
                  <a:pt x="142" y="358"/>
                </a:lnTo>
                <a:lnTo>
                  <a:pt x="84" y="358"/>
                </a:lnTo>
                <a:lnTo>
                  <a:pt x="84" y="382"/>
                </a:lnTo>
                <a:lnTo>
                  <a:pt x="71" y="382"/>
                </a:lnTo>
                <a:lnTo>
                  <a:pt x="71" y="424"/>
                </a:lnTo>
                <a:lnTo>
                  <a:pt x="60" y="424"/>
                </a:lnTo>
                <a:lnTo>
                  <a:pt x="60" y="497"/>
                </a:lnTo>
                <a:lnTo>
                  <a:pt x="0" y="497"/>
                </a:lnTo>
                <a:lnTo>
                  <a:pt x="0" y="521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Freeform 90">
            <a:extLst>
              <a:ext uri="{FF2B5EF4-FFF2-40B4-BE49-F238E27FC236}">
                <a16:creationId xmlns:a16="http://schemas.microsoft.com/office/drawing/2014/main" id="{44C05D1A-9928-471D-8CC5-84F03CFF755B}"/>
              </a:ext>
            </a:extLst>
          </p:cNvPr>
          <p:cNvSpPr>
            <a:spLocks/>
          </p:cNvSpPr>
          <p:nvPr/>
        </p:nvSpPr>
        <p:spPr bwMode="auto">
          <a:xfrm>
            <a:off x="6968976" y="6034434"/>
            <a:ext cx="206011" cy="148721"/>
          </a:xfrm>
          <a:custGeom>
            <a:avLst/>
            <a:gdLst>
              <a:gd name="T0" fmla="*/ 106 w 106"/>
              <a:gd name="T1" fmla="*/ 0 h 90"/>
              <a:gd name="T2" fmla="*/ 93 w 106"/>
              <a:gd name="T3" fmla="*/ 0 h 90"/>
              <a:gd name="T4" fmla="*/ 93 w 106"/>
              <a:gd name="T5" fmla="*/ 90 h 90"/>
              <a:gd name="T6" fmla="*/ 0 w 106"/>
              <a:gd name="T7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90">
                <a:moveTo>
                  <a:pt x="106" y="0"/>
                </a:moveTo>
                <a:lnTo>
                  <a:pt x="93" y="0"/>
                </a:lnTo>
                <a:lnTo>
                  <a:pt x="93" y="90"/>
                </a:lnTo>
                <a:lnTo>
                  <a:pt x="0" y="90"/>
                </a:lnTo>
              </a:path>
            </a:pathLst>
          </a:custGeom>
          <a:noFill/>
          <a:ln w="34925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Freeform 91">
            <a:extLst>
              <a:ext uri="{FF2B5EF4-FFF2-40B4-BE49-F238E27FC236}">
                <a16:creationId xmlns:a16="http://schemas.microsoft.com/office/drawing/2014/main" id="{0C57E05C-6B3E-4974-8E31-9834316B8FBD}"/>
              </a:ext>
            </a:extLst>
          </p:cNvPr>
          <p:cNvSpPr>
            <a:spLocks/>
          </p:cNvSpPr>
          <p:nvPr/>
        </p:nvSpPr>
        <p:spPr bwMode="auto">
          <a:xfrm>
            <a:off x="9017424" y="4512518"/>
            <a:ext cx="2485735" cy="178466"/>
          </a:xfrm>
          <a:custGeom>
            <a:avLst/>
            <a:gdLst>
              <a:gd name="T0" fmla="*/ 1279 w 1279"/>
              <a:gd name="T1" fmla="*/ 0 h 108"/>
              <a:gd name="T2" fmla="*/ 1279 w 1279"/>
              <a:gd name="T3" fmla="*/ 37 h 108"/>
              <a:gd name="T4" fmla="*/ 252 w 1279"/>
              <a:gd name="T5" fmla="*/ 37 h 108"/>
              <a:gd name="T6" fmla="*/ 252 w 1279"/>
              <a:gd name="T7" fmla="*/ 64 h 108"/>
              <a:gd name="T8" fmla="*/ 242 w 1279"/>
              <a:gd name="T9" fmla="*/ 64 h 108"/>
              <a:gd name="T10" fmla="*/ 242 w 1279"/>
              <a:gd name="T11" fmla="*/ 79 h 108"/>
              <a:gd name="T12" fmla="*/ 0 w 1279"/>
              <a:gd name="T13" fmla="*/ 79 h 108"/>
              <a:gd name="T14" fmla="*/ 0 w 1279"/>
              <a:gd name="T15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79" h="108">
                <a:moveTo>
                  <a:pt x="1279" y="0"/>
                </a:moveTo>
                <a:lnTo>
                  <a:pt x="1279" y="37"/>
                </a:lnTo>
                <a:lnTo>
                  <a:pt x="252" y="37"/>
                </a:lnTo>
                <a:lnTo>
                  <a:pt x="252" y="64"/>
                </a:lnTo>
                <a:lnTo>
                  <a:pt x="242" y="64"/>
                </a:lnTo>
                <a:lnTo>
                  <a:pt x="242" y="79"/>
                </a:lnTo>
                <a:lnTo>
                  <a:pt x="0" y="79"/>
                </a:lnTo>
                <a:lnTo>
                  <a:pt x="0" y="108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Freeform 92">
            <a:extLst>
              <a:ext uri="{FF2B5EF4-FFF2-40B4-BE49-F238E27FC236}">
                <a16:creationId xmlns:a16="http://schemas.microsoft.com/office/drawing/2014/main" id="{58434F4B-B197-4AEF-B915-CBFA106D5067}"/>
              </a:ext>
            </a:extLst>
          </p:cNvPr>
          <p:cNvSpPr>
            <a:spLocks/>
          </p:cNvSpPr>
          <p:nvPr/>
        </p:nvSpPr>
        <p:spPr bwMode="auto">
          <a:xfrm>
            <a:off x="8477131" y="4700898"/>
            <a:ext cx="540293" cy="186728"/>
          </a:xfrm>
          <a:custGeom>
            <a:avLst/>
            <a:gdLst>
              <a:gd name="T0" fmla="*/ 278 w 278"/>
              <a:gd name="T1" fmla="*/ 0 h 113"/>
              <a:gd name="T2" fmla="*/ 257 w 278"/>
              <a:gd name="T3" fmla="*/ 0 h 113"/>
              <a:gd name="T4" fmla="*/ 257 w 278"/>
              <a:gd name="T5" fmla="*/ 113 h 113"/>
              <a:gd name="T6" fmla="*/ 0 w 278"/>
              <a:gd name="T7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" h="113">
                <a:moveTo>
                  <a:pt x="278" y="0"/>
                </a:moveTo>
                <a:lnTo>
                  <a:pt x="257" y="0"/>
                </a:lnTo>
                <a:lnTo>
                  <a:pt x="257" y="113"/>
                </a:lnTo>
                <a:lnTo>
                  <a:pt x="0" y="113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Freeform 93">
            <a:extLst>
              <a:ext uri="{FF2B5EF4-FFF2-40B4-BE49-F238E27FC236}">
                <a16:creationId xmlns:a16="http://schemas.microsoft.com/office/drawing/2014/main" id="{E2928135-F70C-4BBE-A676-CE17A5D53E89}"/>
              </a:ext>
            </a:extLst>
          </p:cNvPr>
          <p:cNvSpPr>
            <a:spLocks/>
          </p:cNvSpPr>
          <p:nvPr/>
        </p:nvSpPr>
        <p:spPr bwMode="auto">
          <a:xfrm>
            <a:off x="7979595" y="4890932"/>
            <a:ext cx="489762" cy="117325"/>
          </a:xfrm>
          <a:custGeom>
            <a:avLst/>
            <a:gdLst>
              <a:gd name="T0" fmla="*/ 252 w 252"/>
              <a:gd name="T1" fmla="*/ 0 h 71"/>
              <a:gd name="T2" fmla="*/ 252 w 252"/>
              <a:gd name="T3" fmla="*/ 71 h 71"/>
              <a:gd name="T4" fmla="*/ 0 w 252"/>
              <a:gd name="T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2" h="71">
                <a:moveTo>
                  <a:pt x="252" y="0"/>
                </a:moveTo>
                <a:lnTo>
                  <a:pt x="252" y="71"/>
                </a:lnTo>
                <a:lnTo>
                  <a:pt x="0" y="71"/>
                </a:lnTo>
              </a:path>
            </a:pathLst>
          </a:custGeom>
          <a:noFill/>
          <a:ln w="34925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Line 94">
            <a:extLst>
              <a:ext uri="{FF2B5EF4-FFF2-40B4-BE49-F238E27FC236}">
                <a16:creationId xmlns:a16="http://schemas.microsoft.com/office/drawing/2014/main" id="{A0102F10-005A-496A-9099-F154D66BF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3765" y="5008256"/>
            <a:ext cx="0" cy="150374"/>
          </a:xfrm>
          <a:prstGeom prst="line">
            <a:avLst/>
          </a:prstGeom>
          <a:noFill/>
          <a:ln w="34925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Freeform 100">
            <a:extLst>
              <a:ext uri="{FF2B5EF4-FFF2-40B4-BE49-F238E27FC236}">
                <a16:creationId xmlns:a16="http://schemas.microsoft.com/office/drawing/2014/main" id="{22C1EA01-E1C9-483D-A3F7-6DD390C895F1}"/>
              </a:ext>
            </a:extLst>
          </p:cNvPr>
          <p:cNvSpPr>
            <a:spLocks/>
          </p:cNvSpPr>
          <p:nvPr/>
        </p:nvSpPr>
        <p:spPr bwMode="auto">
          <a:xfrm>
            <a:off x="7470399" y="4917371"/>
            <a:ext cx="1100020" cy="532092"/>
          </a:xfrm>
          <a:custGeom>
            <a:avLst/>
            <a:gdLst>
              <a:gd name="T0" fmla="*/ 566 w 566"/>
              <a:gd name="T1" fmla="*/ 0 h 322"/>
              <a:gd name="T2" fmla="*/ 533 w 566"/>
              <a:gd name="T3" fmla="*/ 0 h 322"/>
              <a:gd name="T4" fmla="*/ 533 w 566"/>
              <a:gd name="T5" fmla="*/ 22 h 322"/>
              <a:gd name="T6" fmla="*/ 516 w 566"/>
              <a:gd name="T7" fmla="*/ 22 h 322"/>
              <a:gd name="T8" fmla="*/ 516 w 566"/>
              <a:gd name="T9" fmla="*/ 59 h 322"/>
              <a:gd name="T10" fmla="*/ 253 w 566"/>
              <a:gd name="T11" fmla="*/ 59 h 322"/>
              <a:gd name="T12" fmla="*/ 253 w 566"/>
              <a:gd name="T13" fmla="*/ 146 h 322"/>
              <a:gd name="T14" fmla="*/ 124 w 566"/>
              <a:gd name="T15" fmla="*/ 146 h 322"/>
              <a:gd name="T16" fmla="*/ 124 w 566"/>
              <a:gd name="T17" fmla="*/ 172 h 322"/>
              <a:gd name="T18" fmla="*/ 87 w 566"/>
              <a:gd name="T19" fmla="*/ 172 h 322"/>
              <a:gd name="T20" fmla="*/ 87 w 566"/>
              <a:gd name="T21" fmla="*/ 194 h 322"/>
              <a:gd name="T22" fmla="*/ 12 w 566"/>
              <a:gd name="T23" fmla="*/ 194 h 322"/>
              <a:gd name="T24" fmla="*/ 12 w 566"/>
              <a:gd name="T25" fmla="*/ 232 h 322"/>
              <a:gd name="T26" fmla="*/ 0 w 566"/>
              <a:gd name="T27" fmla="*/ 232 h 322"/>
              <a:gd name="T28" fmla="*/ 0 w 566"/>
              <a:gd name="T29" fmla="*/ 322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6" h="322">
                <a:moveTo>
                  <a:pt x="566" y="0"/>
                </a:moveTo>
                <a:lnTo>
                  <a:pt x="533" y="0"/>
                </a:lnTo>
                <a:lnTo>
                  <a:pt x="533" y="22"/>
                </a:lnTo>
                <a:lnTo>
                  <a:pt x="516" y="22"/>
                </a:lnTo>
                <a:lnTo>
                  <a:pt x="516" y="59"/>
                </a:lnTo>
                <a:lnTo>
                  <a:pt x="253" y="59"/>
                </a:lnTo>
                <a:lnTo>
                  <a:pt x="253" y="146"/>
                </a:lnTo>
                <a:lnTo>
                  <a:pt x="124" y="146"/>
                </a:lnTo>
                <a:lnTo>
                  <a:pt x="124" y="172"/>
                </a:lnTo>
                <a:lnTo>
                  <a:pt x="87" y="172"/>
                </a:lnTo>
                <a:lnTo>
                  <a:pt x="87" y="194"/>
                </a:lnTo>
                <a:lnTo>
                  <a:pt x="12" y="194"/>
                </a:lnTo>
                <a:lnTo>
                  <a:pt x="12" y="232"/>
                </a:lnTo>
                <a:lnTo>
                  <a:pt x="0" y="232"/>
                </a:lnTo>
                <a:lnTo>
                  <a:pt x="0" y="322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Freeform 101">
            <a:extLst>
              <a:ext uri="{FF2B5EF4-FFF2-40B4-BE49-F238E27FC236}">
                <a16:creationId xmlns:a16="http://schemas.microsoft.com/office/drawing/2014/main" id="{2CE70AA3-CF68-4294-9BA8-1DE1D840611D}"/>
              </a:ext>
            </a:extLst>
          </p:cNvPr>
          <p:cNvSpPr>
            <a:spLocks/>
          </p:cNvSpPr>
          <p:nvPr/>
        </p:nvSpPr>
        <p:spPr bwMode="auto">
          <a:xfrm>
            <a:off x="7437360" y="5457725"/>
            <a:ext cx="33040" cy="87581"/>
          </a:xfrm>
          <a:custGeom>
            <a:avLst/>
            <a:gdLst>
              <a:gd name="T0" fmla="*/ 17 w 17"/>
              <a:gd name="T1" fmla="*/ 0 h 53"/>
              <a:gd name="T2" fmla="*/ 0 w 17"/>
              <a:gd name="T3" fmla="*/ 0 h 53"/>
              <a:gd name="T4" fmla="*/ 0 w 17"/>
              <a:gd name="T5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53">
                <a:moveTo>
                  <a:pt x="17" y="0"/>
                </a:moveTo>
                <a:lnTo>
                  <a:pt x="0" y="0"/>
                </a:lnTo>
                <a:lnTo>
                  <a:pt x="0" y="53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Freeform 102">
            <a:extLst>
              <a:ext uri="{FF2B5EF4-FFF2-40B4-BE49-F238E27FC236}">
                <a16:creationId xmlns:a16="http://schemas.microsoft.com/office/drawing/2014/main" id="{65407ACF-78C2-4BB7-90D6-1B900CFAE71A}"/>
              </a:ext>
            </a:extLst>
          </p:cNvPr>
          <p:cNvSpPr>
            <a:spLocks/>
          </p:cNvSpPr>
          <p:nvPr/>
        </p:nvSpPr>
        <p:spPr bwMode="auto">
          <a:xfrm>
            <a:off x="7132230" y="5555220"/>
            <a:ext cx="305130" cy="614715"/>
          </a:xfrm>
          <a:custGeom>
            <a:avLst/>
            <a:gdLst>
              <a:gd name="T0" fmla="*/ 157 w 157"/>
              <a:gd name="T1" fmla="*/ 0 h 372"/>
              <a:gd name="T2" fmla="*/ 93 w 157"/>
              <a:gd name="T3" fmla="*/ 0 h 372"/>
              <a:gd name="T4" fmla="*/ 93 w 157"/>
              <a:gd name="T5" fmla="*/ 91 h 372"/>
              <a:gd name="T6" fmla="*/ 75 w 157"/>
              <a:gd name="T7" fmla="*/ 91 h 372"/>
              <a:gd name="T8" fmla="*/ 75 w 157"/>
              <a:gd name="T9" fmla="*/ 170 h 372"/>
              <a:gd name="T10" fmla="*/ 0 w 157"/>
              <a:gd name="T11" fmla="*/ 170 h 372"/>
              <a:gd name="T12" fmla="*/ 0 w 157"/>
              <a:gd name="T13" fmla="*/ 372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7" h="372">
                <a:moveTo>
                  <a:pt x="157" y="0"/>
                </a:moveTo>
                <a:lnTo>
                  <a:pt x="93" y="0"/>
                </a:lnTo>
                <a:lnTo>
                  <a:pt x="93" y="91"/>
                </a:lnTo>
                <a:lnTo>
                  <a:pt x="75" y="91"/>
                </a:lnTo>
                <a:lnTo>
                  <a:pt x="75" y="170"/>
                </a:lnTo>
                <a:lnTo>
                  <a:pt x="0" y="170"/>
                </a:lnTo>
                <a:lnTo>
                  <a:pt x="0" y="372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Freeform 103">
            <a:extLst>
              <a:ext uri="{FF2B5EF4-FFF2-40B4-BE49-F238E27FC236}">
                <a16:creationId xmlns:a16="http://schemas.microsoft.com/office/drawing/2014/main" id="{CFF5DDC7-0413-4703-ADF6-6485A9E5E0E0}"/>
              </a:ext>
            </a:extLst>
          </p:cNvPr>
          <p:cNvSpPr>
            <a:spLocks/>
          </p:cNvSpPr>
          <p:nvPr/>
        </p:nvSpPr>
        <p:spPr bwMode="auto">
          <a:xfrm>
            <a:off x="8984384" y="4507561"/>
            <a:ext cx="2693689" cy="186728"/>
          </a:xfrm>
          <a:custGeom>
            <a:avLst/>
            <a:gdLst>
              <a:gd name="T0" fmla="*/ 1386 w 1386"/>
              <a:gd name="T1" fmla="*/ 0 h 113"/>
              <a:gd name="T2" fmla="*/ 1386 w 1386"/>
              <a:gd name="T3" fmla="*/ 16 h 113"/>
              <a:gd name="T4" fmla="*/ 1291 w 1386"/>
              <a:gd name="T5" fmla="*/ 16 h 113"/>
              <a:gd name="T6" fmla="*/ 1291 w 1386"/>
              <a:gd name="T7" fmla="*/ 38 h 113"/>
              <a:gd name="T8" fmla="*/ 533 w 1386"/>
              <a:gd name="T9" fmla="*/ 38 h 113"/>
              <a:gd name="T10" fmla="*/ 533 w 1386"/>
              <a:gd name="T11" fmla="*/ 60 h 113"/>
              <a:gd name="T12" fmla="*/ 519 w 1386"/>
              <a:gd name="T13" fmla="*/ 60 h 113"/>
              <a:gd name="T14" fmla="*/ 519 w 1386"/>
              <a:gd name="T15" fmla="*/ 78 h 113"/>
              <a:gd name="T16" fmla="*/ 261 w 1386"/>
              <a:gd name="T17" fmla="*/ 78 h 113"/>
              <a:gd name="T18" fmla="*/ 261 w 1386"/>
              <a:gd name="T19" fmla="*/ 95 h 113"/>
              <a:gd name="T20" fmla="*/ 11 w 1386"/>
              <a:gd name="T21" fmla="*/ 95 h 113"/>
              <a:gd name="T22" fmla="*/ 11 w 1386"/>
              <a:gd name="T23" fmla="*/ 113 h 113"/>
              <a:gd name="T24" fmla="*/ 0 w 1386"/>
              <a:gd name="T25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6" h="113">
                <a:moveTo>
                  <a:pt x="1386" y="0"/>
                </a:moveTo>
                <a:lnTo>
                  <a:pt x="1386" y="16"/>
                </a:lnTo>
                <a:lnTo>
                  <a:pt x="1291" y="16"/>
                </a:lnTo>
                <a:lnTo>
                  <a:pt x="1291" y="38"/>
                </a:lnTo>
                <a:lnTo>
                  <a:pt x="533" y="38"/>
                </a:lnTo>
                <a:lnTo>
                  <a:pt x="533" y="60"/>
                </a:lnTo>
                <a:lnTo>
                  <a:pt x="519" y="60"/>
                </a:lnTo>
                <a:lnTo>
                  <a:pt x="519" y="78"/>
                </a:lnTo>
                <a:lnTo>
                  <a:pt x="261" y="78"/>
                </a:lnTo>
                <a:lnTo>
                  <a:pt x="261" y="95"/>
                </a:lnTo>
                <a:lnTo>
                  <a:pt x="11" y="95"/>
                </a:lnTo>
                <a:lnTo>
                  <a:pt x="11" y="113"/>
                </a:lnTo>
                <a:lnTo>
                  <a:pt x="0" y="113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Line 104">
            <a:extLst>
              <a:ext uri="{FF2B5EF4-FFF2-40B4-BE49-F238E27FC236}">
                <a16:creationId xmlns:a16="http://schemas.microsoft.com/office/drawing/2014/main" id="{71BA53C3-5A96-4689-B940-FE4A3577C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4667" y="4694288"/>
            <a:ext cx="0" cy="168551"/>
          </a:xfrm>
          <a:prstGeom prst="line">
            <a:avLst/>
          </a:prstGeom>
          <a:noFill/>
          <a:ln w="34925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Freeform 105">
            <a:extLst>
              <a:ext uri="{FF2B5EF4-FFF2-40B4-BE49-F238E27FC236}">
                <a16:creationId xmlns:a16="http://schemas.microsoft.com/office/drawing/2014/main" id="{8E2B24F0-7A5B-41B5-B8C2-D159614F298C}"/>
              </a:ext>
            </a:extLst>
          </p:cNvPr>
          <p:cNvSpPr>
            <a:spLocks/>
          </p:cNvSpPr>
          <p:nvPr/>
        </p:nvSpPr>
        <p:spPr bwMode="auto">
          <a:xfrm>
            <a:off x="8570419" y="4876059"/>
            <a:ext cx="404248" cy="33049"/>
          </a:xfrm>
          <a:custGeom>
            <a:avLst/>
            <a:gdLst>
              <a:gd name="T0" fmla="*/ 208 w 208"/>
              <a:gd name="T1" fmla="*/ 0 h 20"/>
              <a:gd name="T2" fmla="*/ 0 w 208"/>
              <a:gd name="T3" fmla="*/ 0 h 20"/>
              <a:gd name="T4" fmla="*/ 0 w 208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" h="20">
                <a:moveTo>
                  <a:pt x="208" y="0"/>
                </a:moveTo>
                <a:lnTo>
                  <a:pt x="0" y="0"/>
                </a:lnTo>
                <a:lnTo>
                  <a:pt x="0" y="20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Line 108">
            <a:extLst>
              <a:ext uri="{FF2B5EF4-FFF2-40B4-BE49-F238E27FC236}">
                <a16:creationId xmlns:a16="http://schemas.microsoft.com/office/drawing/2014/main" id="{6E206BAD-71C5-44F1-A1A1-3AA7F6B7D2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72863" y="6183155"/>
            <a:ext cx="163254" cy="0"/>
          </a:xfrm>
          <a:prstGeom prst="line">
            <a:avLst/>
          </a:pr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89" name="Freeform 8">
            <a:extLst>
              <a:ext uri="{FF2B5EF4-FFF2-40B4-BE49-F238E27FC236}">
                <a16:creationId xmlns:a16="http://schemas.microsoft.com/office/drawing/2014/main" id="{591A4290-998F-4420-8D4B-5216215D2864}"/>
              </a:ext>
            </a:extLst>
          </p:cNvPr>
          <p:cNvSpPr>
            <a:spLocks/>
          </p:cNvSpPr>
          <p:nvPr/>
        </p:nvSpPr>
        <p:spPr bwMode="auto">
          <a:xfrm>
            <a:off x="6757135" y="2049878"/>
            <a:ext cx="5119175" cy="1883804"/>
          </a:xfrm>
          <a:custGeom>
            <a:avLst/>
            <a:gdLst>
              <a:gd name="T0" fmla="*/ 2634 w 2634"/>
              <a:gd name="T1" fmla="*/ 1140 h 1140"/>
              <a:gd name="T2" fmla="*/ 0 w 2634"/>
              <a:gd name="T3" fmla="*/ 1140 h 1140"/>
              <a:gd name="T4" fmla="*/ 0 w 2634"/>
              <a:gd name="T5" fmla="*/ 0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34" h="1140">
                <a:moveTo>
                  <a:pt x="2634" y="1140"/>
                </a:moveTo>
                <a:lnTo>
                  <a:pt x="0" y="1140"/>
                </a:lnTo>
                <a:lnTo>
                  <a:pt x="0" y="0"/>
                </a:ln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Line 9">
            <a:extLst>
              <a:ext uri="{FF2B5EF4-FFF2-40B4-BE49-F238E27FC236}">
                <a16:creationId xmlns:a16="http://schemas.microsoft.com/office/drawing/2014/main" id="{9FCD62A9-A2E2-4F53-9B4F-95BD2E539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2134154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1" name="Line 10">
            <a:extLst>
              <a:ext uri="{FF2B5EF4-FFF2-40B4-BE49-F238E27FC236}">
                <a16:creationId xmlns:a16="http://schemas.microsoft.com/office/drawing/2014/main" id="{623DC88E-75C0-4D69-AD60-31B6D64F9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2823229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2" name="Line 11">
            <a:extLst>
              <a:ext uri="{FF2B5EF4-FFF2-40B4-BE49-F238E27FC236}">
                <a16:creationId xmlns:a16="http://schemas.microsoft.com/office/drawing/2014/main" id="{3C5110D5-2FD3-4DC5-B027-AC86ADFB5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2477866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3" name="Line 12">
            <a:extLst>
              <a:ext uri="{FF2B5EF4-FFF2-40B4-BE49-F238E27FC236}">
                <a16:creationId xmlns:a16="http://schemas.microsoft.com/office/drawing/2014/main" id="{50ED4F1B-72E0-440C-B67E-8A3EF6F8C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3507347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4" name="Line 13">
            <a:extLst>
              <a:ext uri="{FF2B5EF4-FFF2-40B4-BE49-F238E27FC236}">
                <a16:creationId xmlns:a16="http://schemas.microsoft.com/office/drawing/2014/main" id="{784F82BC-7DFF-43C4-9BF9-2C3EF7F8A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3163636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5" name="Line 14">
            <a:extLst>
              <a:ext uri="{FF2B5EF4-FFF2-40B4-BE49-F238E27FC236}">
                <a16:creationId xmlns:a16="http://schemas.microsoft.com/office/drawing/2014/main" id="{2B693B70-9A04-481E-8459-C8E15D467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0242" y="3852712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6" name="Line 33">
            <a:extLst>
              <a:ext uri="{FF2B5EF4-FFF2-40B4-BE49-F238E27FC236}">
                <a16:creationId xmlns:a16="http://schemas.microsoft.com/office/drawing/2014/main" id="{0820FC79-E091-4A66-A9B8-A8755310D1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399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7" name="Line 34">
            <a:extLst>
              <a:ext uri="{FF2B5EF4-FFF2-40B4-BE49-F238E27FC236}">
                <a16:creationId xmlns:a16="http://schemas.microsoft.com/office/drawing/2014/main" id="{C3A4EE32-1CED-41CD-97DE-0DD2A9DB79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6964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8" name="Line 35">
            <a:extLst>
              <a:ext uri="{FF2B5EF4-FFF2-40B4-BE49-F238E27FC236}">
                <a16:creationId xmlns:a16="http://schemas.microsoft.com/office/drawing/2014/main" id="{598554C0-75A3-4F0C-9BA8-2EB387F4C8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7799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99" name="Line 36">
            <a:extLst>
              <a:ext uri="{FF2B5EF4-FFF2-40B4-BE49-F238E27FC236}">
                <a16:creationId xmlns:a16="http://schemas.microsoft.com/office/drawing/2014/main" id="{D81449BC-E92A-4299-B2A8-6E083141DB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49020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0" name="Line 37">
            <a:extLst>
              <a:ext uri="{FF2B5EF4-FFF2-40B4-BE49-F238E27FC236}">
                <a16:creationId xmlns:a16="http://schemas.microsoft.com/office/drawing/2014/main" id="{70436EE8-7B98-48F1-8650-F37698030D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1992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1" name="Line 53">
            <a:extLst>
              <a:ext uri="{FF2B5EF4-FFF2-40B4-BE49-F238E27FC236}">
                <a16:creationId xmlns:a16="http://schemas.microsoft.com/office/drawing/2014/main" id="{70009EBA-276C-4F86-ABE4-A30E29C36A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92539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2" name="Line 54">
            <a:extLst>
              <a:ext uri="{FF2B5EF4-FFF2-40B4-BE49-F238E27FC236}">
                <a16:creationId xmlns:a16="http://schemas.microsoft.com/office/drawing/2014/main" id="{67BC7B42-9227-45E7-BA1F-C5C4F70ABA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999791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3" name="Line 55">
            <a:extLst>
              <a:ext uri="{FF2B5EF4-FFF2-40B4-BE49-F238E27FC236}">
                <a16:creationId xmlns:a16="http://schemas.microsoft.com/office/drawing/2014/main" id="{4BE6AFD3-2FBE-49F9-830C-ADAE1AAB6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51093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4" name="Line 59">
            <a:extLst>
              <a:ext uri="{FF2B5EF4-FFF2-40B4-BE49-F238E27FC236}">
                <a16:creationId xmlns:a16="http://schemas.microsoft.com/office/drawing/2014/main" id="{58AD6958-7AA3-4E57-AD3B-DC5600327F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5752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5" name="Line 60">
            <a:extLst>
              <a:ext uri="{FF2B5EF4-FFF2-40B4-BE49-F238E27FC236}">
                <a16:creationId xmlns:a16="http://schemas.microsoft.com/office/drawing/2014/main" id="{65BD6852-41F6-4A0E-8AB2-37F87A0EBA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44612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6" name="Line 61">
            <a:extLst>
              <a:ext uri="{FF2B5EF4-FFF2-40B4-BE49-F238E27FC236}">
                <a16:creationId xmlns:a16="http://schemas.microsoft.com/office/drawing/2014/main" id="{4F808697-E459-408A-879C-C14D180F90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63006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7" name="Line 62">
            <a:extLst>
              <a:ext uri="{FF2B5EF4-FFF2-40B4-BE49-F238E27FC236}">
                <a16:creationId xmlns:a16="http://schemas.microsoft.com/office/drawing/2014/main" id="{E4006277-C3DF-46C8-BF4C-A9E46E4700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74146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8" name="Line 63">
            <a:extLst>
              <a:ext uri="{FF2B5EF4-FFF2-40B4-BE49-F238E27FC236}">
                <a16:creationId xmlns:a16="http://schemas.microsoft.com/office/drawing/2014/main" id="{2A4E54F1-706E-4AD2-BB2B-3E91BF494C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81399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109" name="Freeform 85">
            <a:extLst>
              <a:ext uri="{FF2B5EF4-FFF2-40B4-BE49-F238E27FC236}">
                <a16:creationId xmlns:a16="http://schemas.microsoft.com/office/drawing/2014/main" id="{C51A65CF-7F3F-4F1F-B25D-E81F16F941BB}"/>
              </a:ext>
            </a:extLst>
          </p:cNvPr>
          <p:cNvSpPr>
            <a:spLocks/>
          </p:cNvSpPr>
          <p:nvPr/>
        </p:nvSpPr>
        <p:spPr bwMode="auto">
          <a:xfrm>
            <a:off x="7927121" y="2149026"/>
            <a:ext cx="3193168" cy="211515"/>
          </a:xfrm>
          <a:custGeom>
            <a:avLst/>
            <a:gdLst>
              <a:gd name="T0" fmla="*/ 1643 w 1643"/>
              <a:gd name="T1" fmla="*/ 0 h 128"/>
              <a:gd name="T2" fmla="*/ 1315 w 1643"/>
              <a:gd name="T3" fmla="*/ 0 h 128"/>
              <a:gd name="T4" fmla="*/ 1315 w 1643"/>
              <a:gd name="T5" fmla="*/ 11 h 128"/>
              <a:gd name="T6" fmla="*/ 791 w 1643"/>
              <a:gd name="T7" fmla="*/ 11 h 128"/>
              <a:gd name="T8" fmla="*/ 791 w 1643"/>
              <a:gd name="T9" fmla="*/ 20 h 128"/>
              <a:gd name="T10" fmla="*/ 535 w 1643"/>
              <a:gd name="T11" fmla="*/ 20 h 128"/>
              <a:gd name="T12" fmla="*/ 535 w 1643"/>
              <a:gd name="T13" fmla="*/ 46 h 128"/>
              <a:gd name="T14" fmla="*/ 279 w 1643"/>
              <a:gd name="T15" fmla="*/ 46 h 128"/>
              <a:gd name="T16" fmla="*/ 279 w 1643"/>
              <a:gd name="T17" fmla="*/ 73 h 128"/>
              <a:gd name="T18" fmla="*/ 270 w 1643"/>
              <a:gd name="T19" fmla="*/ 73 h 128"/>
              <a:gd name="T20" fmla="*/ 270 w 1643"/>
              <a:gd name="T21" fmla="*/ 91 h 128"/>
              <a:gd name="T22" fmla="*/ 24 w 1643"/>
              <a:gd name="T23" fmla="*/ 91 h 128"/>
              <a:gd name="T24" fmla="*/ 24 w 1643"/>
              <a:gd name="T25" fmla="*/ 121 h 128"/>
              <a:gd name="T26" fmla="*/ 0 w 1643"/>
              <a:gd name="T27" fmla="*/ 121 h 128"/>
              <a:gd name="T28" fmla="*/ 0 w 1643"/>
              <a:gd name="T29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643" h="128">
                <a:moveTo>
                  <a:pt x="1643" y="0"/>
                </a:moveTo>
                <a:lnTo>
                  <a:pt x="1315" y="0"/>
                </a:lnTo>
                <a:lnTo>
                  <a:pt x="1315" y="11"/>
                </a:lnTo>
                <a:lnTo>
                  <a:pt x="791" y="11"/>
                </a:lnTo>
                <a:lnTo>
                  <a:pt x="791" y="20"/>
                </a:lnTo>
                <a:lnTo>
                  <a:pt x="535" y="20"/>
                </a:lnTo>
                <a:lnTo>
                  <a:pt x="535" y="46"/>
                </a:lnTo>
                <a:lnTo>
                  <a:pt x="279" y="46"/>
                </a:lnTo>
                <a:lnTo>
                  <a:pt x="279" y="73"/>
                </a:lnTo>
                <a:lnTo>
                  <a:pt x="270" y="73"/>
                </a:lnTo>
                <a:lnTo>
                  <a:pt x="270" y="91"/>
                </a:lnTo>
                <a:lnTo>
                  <a:pt x="24" y="91"/>
                </a:lnTo>
                <a:lnTo>
                  <a:pt x="24" y="121"/>
                </a:lnTo>
                <a:lnTo>
                  <a:pt x="0" y="121"/>
                </a:lnTo>
                <a:lnTo>
                  <a:pt x="0" y="128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" name="Freeform 86">
            <a:extLst>
              <a:ext uri="{FF2B5EF4-FFF2-40B4-BE49-F238E27FC236}">
                <a16:creationId xmlns:a16="http://schemas.microsoft.com/office/drawing/2014/main" id="{8A52CF09-1C76-48AF-9DF0-E5E92D2798F5}"/>
              </a:ext>
            </a:extLst>
          </p:cNvPr>
          <p:cNvSpPr>
            <a:spLocks/>
          </p:cNvSpPr>
          <p:nvPr/>
        </p:nvSpPr>
        <p:spPr bwMode="auto">
          <a:xfrm>
            <a:off x="7124456" y="2758784"/>
            <a:ext cx="287638" cy="485823"/>
          </a:xfrm>
          <a:custGeom>
            <a:avLst/>
            <a:gdLst>
              <a:gd name="T0" fmla="*/ 148 w 148"/>
              <a:gd name="T1" fmla="*/ 0 h 294"/>
              <a:gd name="T2" fmla="*/ 101 w 148"/>
              <a:gd name="T3" fmla="*/ 0 h 294"/>
              <a:gd name="T4" fmla="*/ 101 w 148"/>
              <a:gd name="T5" fmla="*/ 18 h 294"/>
              <a:gd name="T6" fmla="*/ 86 w 148"/>
              <a:gd name="T7" fmla="*/ 18 h 294"/>
              <a:gd name="T8" fmla="*/ 86 w 148"/>
              <a:gd name="T9" fmla="*/ 269 h 294"/>
              <a:gd name="T10" fmla="*/ 50 w 148"/>
              <a:gd name="T11" fmla="*/ 269 h 294"/>
              <a:gd name="T12" fmla="*/ 50 w 148"/>
              <a:gd name="T13" fmla="*/ 278 h 294"/>
              <a:gd name="T14" fmla="*/ 13 w 148"/>
              <a:gd name="T15" fmla="*/ 278 h 294"/>
              <a:gd name="T16" fmla="*/ 13 w 148"/>
              <a:gd name="T17" fmla="*/ 294 h 294"/>
              <a:gd name="T18" fmla="*/ 0 w 148"/>
              <a:gd name="T19" fmla="*/ 294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8" h="294">
                <a:moveTo>
                  <a:pt x="148" y="0"/>
                </a:moveTo>
                <a:lnTo>
                  <a:pt x="101" y="0"/>
                </a:lnTo>
                <a:lnTo>
                  <a:pt x="101" y="18"/>
                </a:lnTo>
                <a:lnTo>
                  <a:pt x="86" y="18"/>
                </a:lnTo>
                <a:lnTo>
                  <a:pt x="86" y="269"/>
                </a:lnTo>
                <a:lnTo>
                  <a:pt x="50" y="269"/>
                </a:lnTo>
                <a:lnTo>
                  <a:pt x="50" y="278"/>
                </a:lnTo>
                <a:lnTo>
                  <a:pt x="13" y="278"/>
                </a:lnTo>
                <a:lnTo>
                  <a:pt x="13" y="294"/>
                </a:lnTo>
                <a:lnTo>
                  <a:pt x="0" y="294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" name="Freeform 87">
            <a:extLst>
              <a:ext uri="{FF2B5EF4-FFF2-40B4-BE49-F238E27FC236}">
                <a16:creationId xmlns:a16="http://schemas.microsoft.com/office/drawing/2014/main" id="{099CA664-E17C-4780-B2C4-45A82D9C9D62}"/>
              </a:ext>
            </a:extLst>
          </p:cNvPr>
          <p:cNvSpPr>
            <a:spLocks/>
          </p:cNvSpPr>
          <p:nvPr/>
        </p:nvSpPr>
        <p:spPr bwMode="auto">
          <a:xfrm>
            <a:off x="7412093" y="2368803"/>
            <a:ext cx="515027" cy="381719"/>
          </a:xfrm>
          <a:custGeom>
            <a:avLst/>
            <a:gdLst>
              <a:gd name="T0" fmla="*/ 265 w 265"/>
              <a:gd name="T1" fmla="*/ 0 h 231"/>
              <a:gd name="T2" fmla="*/ 123 w 265"/>
              <a:gd name="T3" fmla="*/ 0 h 231"/>
              <a:gd name="T4" fmla="*/ 123 w 265"/>
              <a:gd name="T5" fmla="*/ 22 h 231"/>
              <a:gd name="T6" fmla="*/ 110 w 265"/>
              <a:gd name="T7" fmla="*/ 22 h 231"/>
              <a:gd name="T8" fmla="*/ 110 w 265"/>
              <a:gd name="T9" fmla="*/ 92 h 231"/>
              <a:gd name="T10" fmla="*/ 33 w 265"/>
              <a:gd name="T11" fmla="*/ 92 h 231"/>
              <a:gd name="T12" fmla="*/ 33 w 265"/>
              <a:gd name="T13" fmla="*/ 110 h 231"/>
              <a:gd name="T14" fmla="*/ 22 w 265"/>
              <a:gd name="T15" fmla="*/ 110 h 231"/>
              <a:gd name="T16" fmla="*/ 22 w 265"/>
              <a:gd name="T17" fmla="*/ 222 h 231"/>
              <a:gd name="T18" fmla="*/ 0 w 265"/>
              <a:gd name="T19" fmla="*/ 222 h 231"/>
              <a:gd name="T20" fmla="*/ 0 w 265"/>
              <a:gd name="T21" fmla="*/ 231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" h="231">
                <a:moveTo>
                  <a:pt x="265" y="0"/>
                </a:moveTo>
                <a:lnTo>
                  <a:pt x="123" y="0"/>
                </a:lnTo>
                <a:lnTo>
                  <a:pt x="123" y="22"/>
                </a:lnTo>
                <a:lnTo>
                  <a:pt x="110" y="22"/>
                </a:lnTo>
                <a:lnTo>
                  <a:pt x="110" y="92"/>
                </a:lnTo>
                <a:lnTo>
                  <a:pt x="33" y="92"/>
                </a:lnTo>
                <a:lnTo>
                  <a:pt x="33" y="110"/>
                </a:lnTo>
                <a:lnTo>
                  <a:pt x="22" y="110"/>
                </a:lnTo>
                <a:lnTo>
                  <a:pt x="22" y="222"/>
                </a:lnTo>
                <a:lnTo>
                  <a:pt x="0" y="222"/>
                </a:lnTo>
                <a:lnTo>
                  <a:pt x="0" y="231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" name="Freeform 88">
            <a:extLst>
              <a:ext uri="{FF2B5EF4-FFF2-40B4-BE49-F238E27FC236}">
                <a16:creationId xmlns:a16="http://schemas.microsoft.com/office/drawing/2014/main" id="{CF156106-3D35-4500-8E10-475AEA35BF70}"/>
              </a:ext>
            </a:extLst>
          </p:cNvPr>
          <p:cNvSpPr>
            <a:spLocks/>
          </p:cNvSpPr>
          <p:nvPr/>
        </p:nvSpPr>
        <p:spPr bwMode="auto">
          <a:xfrm>
            <a:off x="6947598" y="3244607"/>
            <a:ext cx="167141" cy="611410"/>
          </a:xfrm>
          <a:custGeom>
            <a:avLst/>
            <a:gdLst>
              <a:gd name="T0" fmla="*/ 0 w 86"/>
              <a:gd name="T1" fmla="*/ 370 h 370"/>
              <a:gd name="T2" fmla="*/ 71 w 86"/>
              <a:gd name="T3" fmla="*/ 370 h 370"/>
              <a:gd name="T4" fmla="*/ 71 w 86"/>
              <a:gd name="T5" fmla="*/ 349 h 370"/>
              <a:gd name="T6" fmla="*/ 86 w 86"/>
              <a:gd name="T7" fmla="*/ 349 h 370"/>
              <a:gd name="T8" fmla="*/ 86 w 86"/>
              <a:gd name="T9" fmla="*/ 0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370">
                <a:moveTo>
                  <a:pt x="0" y="370"/>
                </a:moveTo>
                <a:lnTo>
                  <a:pt x="71" y="370"/>
                </a:lnTo>
                <a:lnTo>
                  <a:pt x="71" y="349"/>
                </a:lnTo>
                <a:lnTo>
                  <a:pt x="86" y="349"/>
                </a:lnTo>
                <a:lnTo>
                  <a:pt x="86" y="0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" name="Freeform 99">
            <a:extLst>
              <a:ext uri="{FF2B5EF4-FFF2-40B4-BE49-F238E27FC236}">
                <a16:creationId xmlns:a16="http://schemas.microsoft.com/office/drawing/2014/main" id="{B7EACB16-E53D-4CB4-8401-83DF9682DEBE}"/>
              </a:ext>
            </a:extLst>
          </p:cNvPr>
          <p:cNvSpPr>
            <a:spLocks/>
          </p:cNvSpPr>
          <p:nvPr/>
        </p:nvSpPr>
        <p:spPr bwMode="auto">
          <a:xfrm>
            <a:off x="6955372" y="2160593"/>
            <a:ext cx="4538069" cy="1688814"/>
          </a:xfrm>
          <a:custGeom>
            <a:avLst/>
            <a:gdLst>
              <a:gd name="T0" fmla="*/ 2335 w 2335"/>
              <a:gd name="T1" fmla="*/ 0 h 1022"/>
              <a:gd name="T2" fmla="*/ 1815 w 2335"/>
              <a:gd name="T3" fmla="*/ 0 h 1022"/>
              <a:gd name="T4" fmla="*/ 1815 w 2335"/>
              <a:gd name="T5" fmla="*/ 11 h 1022"/>
              <a:gd name="T6" fmla="*/ 1559 w 2335"/>
              <a:gd name="T7" fmla="*/ 11 h 1022"/>
              <a:gd name="T8" fmla="*/ 1559 w 2335"/>
              <a:gd name="T9" fmla="*/ 21 h 1022"/>
              <a:gd name="T10" fmla="*/ 1302 w 2335"/>
              <a:gd name="T11" fmla="*/ 21 h 1022"/>
              <a:gd name="T12" fmla="*/ 1302 w 2335"/>
              <a:gd name="T13" fmla="*/ 37 h 1022"/>
              <a:gd name="T14" fmla="*/ 1046 w 2335"/>
              <a:gd name="T15" fmla="*/ 37 h 1022"/>
              <a:gd name="T16" fmla="*/ 1046 w 2335"/>
              <a:gd name="T17" fmla="*/ 70 h 1022"/>
              <a:gd name="T18" fmla="*/ 1017 w 2335"/>
              <a:gd name="T19" fmla="*/ 70 h 1022"/>
              <a:gd name="T20" fmla="*/ 1017 w 2335"/>
              <a:gd name="T21" fmla="*/ 83 h 1022"/>
              <a:gd name="T22" fmla="*/ 770 w 2335"/>
              <a:gd name="T23" fmla="*/ 83 h 1022"/>
              <a:gd name="T24" fmla="*/ 770 w 2335"/>
              <a:gd name="T25" fmla="*/ 110 h 1022"/>
              <a:gd name="T26" fmla="*/ 725 w 2335"/>
              <a:gd name="T27" fmla="*/ 110 h 1022"/>
              <a:gd name="T28" fmla="*/ 725 w 2335"/>
              <a:gd name="T29" fmla="*/ 123 h 1022"/>
              <a:gd name="T30" fmla="*/ 518 w 2335"/>
              <a:gd name="T31" fmla="*/ 123 h 1022"/>
              <a:gd name="T32" fmla="*/ 518 w 2335"/>
              <a:gd name="T33" fmla="*/ 179 h 1022"/>
              <a:gd name="T34" fmla="*/ 401 w 2335"/>
              <a:gd name="T35" fmla="*/ 179 h 1022"/>
              <a:gd name="T36" fmla="*/ 401 w 2335"/>
              <a:gd name="T37" fmla="*/ 196 h 1022"/>
              <a:gd name="T38" fmla="*/ 336 w 2335"/>
              <a:gd name="T39" fmla="*/ 196 h 1022"/>
              <a:gd name="T40" fmla="*/ 336 w 2335"/>
              <a:gd name="T41" fmla="*/ 253 h 1022"/>
              <a:gd name="T42" fmla="*/ 266 w 2335"/>
              <a:gd name="T43" fmla="*/ 253 h 1022"/>
              <a:gd name="T44" fmla="*/ 266 w 2335"/>
              <a:gd name="T45" fmla="*/ 401 h 1022"/>
              <a:gd name="T46" fmla="*/ 188 w 2335"/>
              <a:gd name="T47" fmla="*/ 401 h 1022"/>
              <a:gd name="T48" fmla="*/ 188 w 2335"/>
              <a:gd name="T49" fmla="*/ 421 h 1022"/>
              <a:gd name="T50" fmla="*/ 170 w 2335"/>
              <a:gd name="T51" fmla="*/ 421 h 1022"/>
              <a:gd name="T52" fmla="*/ 170 w 2335"/>
              <a:gd name="T53" fmla="*/ 669 h 1022"/>
              <a:gd name="T54" fmla="*/ 135 w 2335"/>
              <a:gd name="T55" fmla="*/ 669 h 1022"/>
              <a:gd name="T56" fmla="*/ 135 w 2335"/>
              <a:gd name="T57" fmla="*/ 686 h 1022"/>
              <a:gd name="T58" fmla="*/ 95 w 2335"/>
              <a:gd name="T59" fmla="*/ 686 h 1022"/>
              <a:gd name="T60" fmla="*/ 95 w 2335"/>
              <a:gd name="T61" fmla="*/ 940 h 1022"/>
              <a:gd name="T62" fmla="*/ 73 w 2335"/>
              <a:gd name="T63" fmla="*/ 940 h 1022"/>
              <a:gd name="T64" fmla="*/ 73 w 2335"/>
              <a:gd name="T65" fmla="*/ 1022 h 1022"/>
              <a:gd name="T66" fmla="*/ 0 w 2335"/>
              <a:gd name="T67" fmla="*/ 102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35" h="1022">
                <a:moveTo>
                  <a:pt x="2335" y="0"/>
                </a:moveTo>
                <a:lnTo>
                  <a:pt x="1815" y="0"/>
                </a:lnTo>
                <a:lnTo>
                  <a:pt x="1815" y="11"/>
                </a:lnTo>
                <a:lnTo>
                  <a:pt x="1559" y="11"/>
                </a:lnTo>
                <a:lnTo>
                  <a:pt x="1559" y="21"/>
                </a:lnTo>
                <a:lnTo>
                  <a:pt x="1302" y="21"/>
                </a:lnTo>
                <a:lnTo>
                  <a:pt x="1302" y="37"/>
                </a:lnTo>
                <a:lnTo>
                  <a:pt x="1046" y="37"/>
                </a:lnTo>
                <a:lnTo>
                  <a:pt x="1046" y="70"/>
                </a:lnTo>
                <a:lnTo>
                  <a:pt x="1017" y="70"/>
                </a:lnTo>
                <a:lnTo>
                  <a:pt x="1017" y="83"/>
                </a:lnTo>
                <a:lnTo>
                  <a:pt x="770" y="83"/>
                </a:lnTo>
                <a:lnTo>
                  <a:pt x="770" y="110"/>
                </a:lnTo>
                <a:lnTo>
                  <a:pt x="725" y="110"/>
                </a:lnTo>
                <a:lnTo>
                  <a:pt x="725" y="123"/>
                </a:lnTo>
                <a:lnTo>
                  <a:pt x="518" y="123"/>
                </a:lnTo>
                <a:lnTo>
                  <a:pt x="518" y="179"/>
                </a:lnTo>
                <a:lnTo>
                  <a:pt x="401" y="179"/>
                </a:lnTo>
                <a:lnTo>
                  <a:pt x="401" y="196"/>
                </a:lnTo>
                <a:lnTo>
                  <a:pt x="336" y="196"/>
                </a:lnTo>
                <a:lnTo>
                  <a:pt x="336" y="253"/>
                </a:lnTo>
                <a:lnTo>
                  <a:pt x="266" y="253"/>
                </a:lnTo>
                <a:lnTo>
                  <a:pt x="266" y="401"/>
                </a:lnTo>
                <a:lnTo>
                  <a:pt x="188" y="401"/>
                </a:lnTo>
                <a:lnTo>
                  <a:pt x="188" y="421"/>
                </a:lnTo>
                <a:lnTo>
                  <a:pt x="170" y="421"/>
                </a:lnTo>
                <a:lnTo>
                  <a:pt x="170" y="669"/>
                </a:lnTo>
                <a:lnTo>
                  <a:pt x="135" y="669"/>
                </a:lnTo>
                <a:lnTo>
                  <a:pt x="135" y="686"/>
                </a:lnTo>
                <a:lnTo>
                  <a:pt x="95" y="686"/>
                </a:lnTo>
                <a:lnTo>
                  <a:pt x="95" y="940"/>
                </a:lnTo>
                <a:lnTo>
                  <a:pt x="73" y="940"/>
                </a:lnTo>
                <a:lnTo>
                  <a:pt x="73" y="1022"/>
                </a:lnTo>
                <a:lnTo>
                  <a:pt x="0" y="1022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8" name="ZoneTexte 167">
            <a:extLst>
              <a:ext uri="{FF2B5EF4-FFF2-40B4-BE49-F238E27FC236}">
                <a16:creationId xmlns:a16="http://schemas.microsoft.com/office/drawing/2014/main" id="{B1FA97AD-9B79-4EB9-A884-4C599692566A}"/>
              </a:ext>
            </a:extLst>
          </p:cNvPr>
          <p:cNvSpPr txBox="1"/>
          <p:nvPr/>
        </p:nvSpPr>
        <p:spPr>
          <a:xfrm>
            <a:off x="6788858" y="3979601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0</a:t>
            </a:r>
          </a:p>
        </p:txBody>
      </p:sp>
      <p:sp>
        <p:nvSpPr>
          <p:cNvPr id="169" name="ZoneTexte 168">
            <a:extLst>
              <a:ext uri="{FF2B5EF4-FFF2-40B4-BE49-F238E27FC236}">
                <a16:creationId xmlns:a16="http://schemas.microsoft.com/office/drawing/2014/main" id="{8F8863EF-5840-4296-8E2A-B07AE10DB03F}"/>
              </a:ext>
            </a:extLst>
          </p:cNvPr>
          <p:cNvSpPr txBox="1"/>
          <p:nvPr/>
        </p:nvSpPr>
        <p:spPr>
          <a:xfrm>
            <a:off x="6956137" y="3979601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</a:t>
            </a:r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id="{2F36C55D-9B9E-4F6E-938B-A17BAADEDF25}"/>
              </a:ext>
            </a:extLst>
          </p:cNvPr>
          <p:cNvSpPr txBox="1"/>
          <p:nvPr/>
        </p:nvSpPr>
        <p:spPr>
          <a:xfrm>
            <a:off x="7123416" y="3979601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:a16="http://schemas.microsoft.com/office/drawing/2014/main" id="{B8DC03C7-98A8-476B-8933-77A25B8C67BF}"/>
              </a:ext>
            </a:extLst>
          </p:cNvPr>
          <p:cNvSpPr txBox="1"/>
          <p:nvPr/>
        </p:nvSpPr>
        <p:spPr>
          <a:xfrm>
            <a:off x="7240365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12</a:t>
            </a:r>
          </a:p>
        </p:txBody>
      </p:sp>
      <p:sp>
        <p:nvSpPr>
          <p:cNvPr id="172" name="ZoneTexte 171">
            <a:extLst>
              <a:ext uri="{FF2B5EF4-FFF2-40B4-BE49-F238E27FC236}">
                <a16:creationId xmlns:a16="http://schemas.microsoft.com/office/drawing/2014/main" id="{C52456CB-F368-4A07-9D61-6D79EE63C175}"/>
              </a:ext>
            </a:extLst>
          </p:cNvPr>
          <p:cNvSpPr txBox="1"/>
          <p:nvPr/>
        </p:nvSpPr>
        <p:spPr>
          <a:xfrm>
            <a:off x="7418529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16</a:t>
            </a:r>
          </a:p>
        </p:txBody>
      </p:sp>
      <p:sp>
        <p:nvSpPr>
          <p:cNvPr id="173" name="ZoneTexte 172">
            <a:extLst>
              <a:ext uri="{FF2B5EF4-FFF2-40B4-BE49-F238E27FC236}">
                <a16:creationId xmlns:a16="http://schemas.microsoft.com/office/drawing/2014/main" id="{4451C409-278A-40CA-B3E1-7F04033CE983}"/>
              </a:ext>
            </a:extLst>
          </p:cNvPr>
          <p:cNvSpPr txBox="1"/>
          <p:nvPr/>
        </p:nvSpPr>
        <p:spPr>
          <a:xfrm>
            <a:off x="7741807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24</a:t>
            </a:r>
          </a:p>
        </p:txBody>
      </p:sp>
      <p:sp>
        <p:nvSpPr>
          <p:cNvPr id="174" name="ZoneTexte 173">
            <a:extLst>
              <a:ext uri="{FF2B5EF4-FFF2-40B4-BE49-F238E27FC236}">
                <a16:creationId xmlns:a16="http://schemas.microsoft.com/office/drawing/2014/main" id="{35661263-1C19-459B-B1FD-57735B9DCDAC}"/>
              </a:ext>
            </a:extLst>
          </p:cNvPr>
          <p:cNvSpPr txBox="1"/>
          <p:nvPr/>
        </p:nvSpPr>
        <p:spPr>
          <a:xfrm>
            <a:off x="8252605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36</a:t>
            </a:r>
          </a:p>
        </p:txBody>
      </p:sp>
      <p:sp>
        <p:nvSpPr>
          <p:cNvPr id="175" name="ZoneTexte 174">
            <a:extLst>
              <a:ext uri="{FF2B5EF4-FFF2-40B4-BE49-F238E27FC236}">
                <a16:creationId xmlns:a16="http://schemas.microsoft.com/office/drawing/2014/main" id="{F7B3CC80-1B81-48AD-A239-B7A0CC689508}"/>
              </a:ext>
            </a:extLst>
          </p:cNvPr>
          <p:cNvSpPr txBox="1"/>
          <p:nvPr/>
        </p:nvSpPr>
        <p:spPr>
          <a:xfrm>
            <a:off x="8763403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48</a:t>
            </a: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3B181A4A-930A-462F-9EAD-7913E4F50137}"/>
              </a:ext>
            </a:extLst>
          </p:cNvPr>
          <p:cNvSpPr txBox="1"/>
          <p:nvPr/>
        </p:nvSpPr>
        <p:spPr>
          <a:xfrm>
            <a:off x="9274201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60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8B921770-339B-4890-B76B-FBB13243B808}"/>
              </a:ext>
            </a:extLst>
          </p:cNvPr>
          <p:cNvSpPr txBox="1"/>
          <p:nvPr/>
        </p:nvSpPr>
        <p:spPr>
          <a:xfrm>
            <a:off x="9784999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72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11A25DDC-247F-42AC-9CAD-8FD039760316}"/>
              </a:ext>
            </a:extLst>
          </p:cNvPr>
          <p:cNvSpPr txBox="1"/>
          <p:nvPr/>
        </p:nvSpPr>
        <p:spPr>
          <a:xfrm>
            <a:off x="10295797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84</a:t>
            </a:r>
          </a:p>
        </p:txBody>
      </p:sp>
      <p:sp>
        <p:nvSpPr>
          <p:cNvPr id="179" name="ZoneTexte 178">
            <a:extLst>
              <a:ext uri="{FF2B5EF4-FFF2-40B4-BE49-F238E27FC236}">
                <a16:creationId xmlns:a16="http://schemas.microsoft.com/office/drawing/2014/main" id="{52DAD7FB-5C69-4711-AFDE-0AA8E51C5362}"/>
              </a:ext>
            </a:extLst>
          </p:cNvPr>
          <p:cNvSpPr txBox="1"/>
          <p:nvPr/>
        </p:nvSpPr>
        <p:spPr>
          <a:xfrm>
            <a:off x="10806595" y="3979601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96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5FD2C606-49BE-40BF-927A-1BD96488A947}"/>
              </a:ext>
            </a:extLst>
          </p:cNvPr>
          <p:cNvSpPr txBox="1"/>
          <p:nvPr/>
        </p:nvSpPr>
        <p:spPr>
          <a:xfrm>
            <a:off x="11267063" y="3979601"/>
            <a:ext cx="519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108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CBD3F789-D340-40A8-B1D2-9A41F619F7C2}"/>
              </a:ext>
            </a:extLst>
          </p:cNvPr>
          <p:cNvSpPr txBox="1"/>
          <p:nvPr/>
        </p:nvSpPr>
        <p:spPr>
          <a:xfrm>
            <a:off x="6339676" y="3738019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0.0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EEE6CCFF-773D-4B53-AF7D-5119E0AFF99A}"/>
              </a:ext>
            </a:extLst>
          </p:cNvPr>
          <p:cNvSpPr txBox="1"/>
          <p:nvPr/>
        </p:nvSpPr>
        <p:spPr>
          <a:xfrm>
            <a:off x="6339676" y="3394772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0.2</a:t>
            </a: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62BC7317-9AC9-4365-BF36-9A49A55AF5F5}"/>
              </a:ext>
            </a:extLst>
          </p:cNvPr>
          <p:cNvSpPr txBox="1"/>
          <p:nvPr/>
        </p:nvSpPr>
        <p:spPr>
          <a:xfrm>
            <a:off x="6339676" y="3051527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0.4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EB90AE44-AEF0-42BB-98FA-1AC94A192647}"/>
              </a:ext>
            </a:extLst>
          </p:cNvPr>
          <p:cNvSpPr txBox="1"/>
          <p:nvPr/>
        </p:nvSpPr>
        <p:spPr>
          <a:xfrm>
            <a:off x="6339676" y="2708282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0.6</a:t>
            </a:r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6AC0BC06-3843-450B-932B-89212160C479}"/>
              </a:ext>
            </a:extLst>
          </p:cNvPr>
          <p:cNvSpPr txBox="1"/>
          <p:nvPr/>
        </p:nvSpPr>
        <p:spPr>
          <a:xfrm>
            <a:off x="6339676" y="2365037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0.8</a:t>
            </a: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C3600921-C021-46E2-9FFC-590C2071B1FB}"/>
              </a:ext>
            </a:extLst>
          </p:cNvPr>
          <p:cNvSpPr txBox="1"/>
          <p:nvPr/>
        </p:nvSpPr>
        <p:spPr>
          <a:xfrm>
            <a:off x="6339676" y="2021792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1.0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8FB668E4-09B7-46D6-AE00-D77A8122E940}"/>
              </a:ext>
            </a:extLst>
          </p:cNvPr>
          <p:cNvSpPr txBox="1"/>
          <p:nvPr/>
        </p:nvSpPr>
        <p:spPr>
          <a:xfrm>
            <a:off x="8674742" y="1807724"/>
            <a:ext cx="1526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CD4 &gt; 200/mm</a:t>
            </a:r>
            <a:r>
              <a:rPr lang="fr-FR" sz="1600" b="1" baseline="30000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93" name="ZoneTexte 192">
            <a:extLst>
              <a:ext uri="{FF2B5EF4-FFF2-40B4-BE49-F238E27FC236}">
                <a16:creationId xmlns:a16="http://schemas.microsoft.com/office/drawing/2014/main" id="{7941E457-35BF-4371-8E8D-94FA61B074E8}"/>
              </a:ext>
            </a:extLst>
          </p:cNvPr>
          <p:cNvSpPr txBox="1"/>
          <p:nvPr/>
        </p:nvSpPr>
        <p:spPr>
          <a:xfrm>
            <a:off x="6788858" y="6301712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0</a:t>
            </a:r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DBB90556-DAFF-4B46-A622-17508D163171}"/>
              </a:ext>
            </a:extLst>
          </p:cNvPr>
          <p:cNvSpPr txBox="1"/>
          <p:nvPr/>
        </p:nvSpPr>
        <p:spPr>
          <a:xfrm>
            <a:off x="6956137" y="6301712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</a:t>
            </a:r>
          </a:p>
        </p:txBody>
      </p:sp>
      <p:sp>
        <p:nvSpPr>
          <p:cNvPr id="195" name="ZoneTexte 194">
            <a:extLst>
              <a:ext uri="{FF2B5EF4-FFF2-40B4-BE49-F238E27FC236}">
                <a16:creationId xmlns:a16="http://schemas.microsoft.com/office/drawing/2014/main" id="{CBE2534D-7C92-43D1-A348-9A87530EB059}"/>
              </a:ext>
            </a:extLst>
          </p:cNvPr>
          <p:cNvSpPr txBox="1"/>
          <p:nvPr/>
        </p:nvSpPr>
        <p:spPr>
          <a:xfrm>
            <a:off x="7123416" y="6301712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</a:t>
            </a:r>
          </a:p>
        </p:txBody>
      </p:sp>
      <p:sp>
        <p:nvSpPr>
          <p:cNvPr id="196" name="ZoneTexte 195">
            <a:extLst>
              <a:ext uri="{FF2B5EF4-FFF2-40B4-BE49-F238E27FC236}">
                <a16:creationId xmlns:a16="http://schemas.microsoft.com/office/drawing/2014/main" id="{C44132A6-9A52-49F5-AD60-1D4F1C659644}"/>
              </a:ext>
            </a:extLst>
          </p:cNvPr>
          <p:cNvSpPr txBox="1"/>
          <p:nvPr/>
        </p:nvSpPr>
        <p:spPr>
          <a:xfrm>
            <a:off x="7240365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12</a:t>
            </a: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661DCC14-6FB8-4C9C-B496-48C8A8752115}"/>
              </a:ext>
            </a:extLst>
          </p:cNvPr>
          <p:cNvSpPr txBox="1"/>
          <p:nvPr/>
        </p:nvSpPr>
        <p:spPr>
          <a:xfrm>
            <a:off x="7418529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16</a:t>
            </a:r>
          </a:p>
        </p:txBody>
      </p:sp>
      <p:sp>
        <p:nvSpPr>
          <p:cNvPr id="198" name="ZoneTexte 197">
            <a:extLst>
              <a:ext uri="{FF2B5EF4-FFF2-40B4-BE49-F238E27FC236}">
                <a16:creationId xmlns:a16="http://schemas.microsoft.com/office/drawing/2014/main" id="{DF2B7C0C-5A66-4CDC-AA88-976BDDF14C1A}"/>
              </a:ext>
            </a:extLst>
          </p:cNvPr>
          <p:cNvSpPr txBox="1"/>
          <p:nvPr/>
        </p:nvSpPr>
        <p:spPr>
          <a:xfrm>
            <a:off x="7741807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24</a:t>
            </a: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DEFDCD3C-AE75-4EDD-A4AE-AA4FC2B96E2A}"/>
              </a:ext>
            </a:extLst>
          </p:cNvPr>
          <p:cNvSpPr txBox="1"/>
          <p:nvPr/>
        </p:nvSpPr>
        <p:spPr>
          <a:xfrm>
            <a:off x="8252605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36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2D7BDCF9-AB78-466A-90D1-300C5DFEB019}"/>
              </a:ext>
            </a:extLst>
          </p:cNvPr>
          <p:cNvSpPr txBox="1"/>
          <p:nvPr/>
        </p:nvSpPr>
        <p:spPr>
          <a:xfrm>
            <a:off x="8763403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48</a:t>
            </a: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B6292191-90FA-4405-8225-2228205C22FB}"/>
              </a:ext>
            </a:extLst>
          </p:cNvPr>
          <p:cNvSpPr txBox="1"/>
          <p:nvPr/>
        </p:nvSpPr>
        <p:spPr>
          <a:xfrm>
            <a:off x="9274201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60</a:t>
            </a: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18DDC892-BA9E-4B75-BD68-A2D20F63DE10}"/>
              </a:ext>
            </a:extLst>
          </p:cNvPr>
          <p:cNvSpPr txBox="1"/>
          <p:nvPr/>
        </p:nvSpPr>
        <p:spPr>
          <a:xfrm>
            <a:off x="9784999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72</a:t>
            </a: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45754873-28FB-48B0-813F-FF01B59FB6BA}"/>
              </a:ext>
            </a:extLst>
          </p:cNvPr>
          <p:cNvSpPr txBox="1"/>
          <p:nvPr/>
        </p:nvSpPr>
        <p:spPr>
          <a:xfrm>
            <a:off x="10295797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84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2B9507AF-EA81-44D8-A682-75D4047475C5}"/>
              </a:ext>
            </a:extLst>
          </p:cNvPr>
          <p:cNvSpPr txBox="1"/>
          <p:nvPr/>
        </p:nvSpPr>
        <p:spPr>
          <a:xfrm>
            <a:off x="10806595" y="6301712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96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0AEBBC67-657F-4EE1-B665-8A8643E59EA0}"/>
              </a:ext>
            </a:extLst>
          </p:cNvPr>
          <p:cNvSpPr txBox="1"/>
          <p:nvPr/>
        </p:nvSpPr>
        <p:spPr>
          <a:xfrm>
            <a:off x="11267063" y="6301712"/>
            <a:ext cx="519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108</a:t>
            </a:r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id="{204900E6-14C1-44CA-AB23-44B3C9C32470}"/>
              </a:ext>
            </a:extLst>
          </p:cNvPr>
          <p:cNvSpPr txBox="1"/>
          <p:nvPr/>
        </p:nvSpPr>
        <p:spPr>
          <a:xfrm>
            <a:off x="6339676" y="6060130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0.0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983B572A-C07D-4A1F-9BC6-BCC829F0370A}"/>
              </a:ext>
            </a:extLst>
          </p:cNvPr>
          <p:cNvSpPr txBox="1"/>
          <p:nvPr/>
        </p:nvSpPr>
        <p:spPr>
          <a:xfrm>
            <a:off x="6339676" y="5716883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0.2</a:t>
            </a:r>
          </a:p>
        </p:txBody>
      </p:sp>
      <p:sp>
        <p:nvSpPr>
          <p:cNvPr id="210" name="ZoneTexte 209">
            <a:extLst>
              <a:ext uri="{FF2B5EF4-FFF2-40B4-BE49-F238E27FC236}">
                <a16:creationId xmlns:a16="http://schemas.microsoft.com/office/drawing/2014/main" id="{66B04CEC-7FF4-41FB-A626-4A984B998202}"/>
              </a:ext>
            </a:extLst>
          </p:cNvPr>
          <p:cNvSpPr txBox="1"/>
          <p:nvPr/>
        </p:nvSpPr>
        <p:spPr>
          <a:xfrm>
            <a:off x="6339676" y="5373638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0.4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AF722750-5E07-4AA2-85D3-D246EAD89285}"/>
              </a:ext>
            </a:extLst>
          </p:cNvPr>
          <p:cNvSpPr txBox="1"/>
          <p:nvPr/>
        </p:nvSpPr>
        <p:spPr>
          <a:xfrm>
            <a:off x="6339676" y="5030393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0.6</a:t>
            </a:r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DE58C884-0BBC-4C75-9E06-EC1CF95F82B3}"/>
              </a:ext>
            </a:extLst>
          </p:cNvPr>
          <p:cNvSpPr txBox="1"/>
          <p:nvPr/>
        </p:nvSpPr>
        <p:spPr>
          <a:xfrm>
            <a:off x="6339676" y="4687148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0.8</a:t>
            </a:r>
          </a:p>
        </p:txBody>
      </p:sp>
      <p:sp>
        <p:nvSpPr>
          <p:cNvPr id="213" name="ZoneTexte 212">
            <a:extLst>
              <a:ext uri="{FF2B5EF4-FFF2-40B4-BE49-F238E27FC236}">
                <a16:creationId xmlns:a16="http://schemas.microsoft.com/office/drawing/2014/main" id="{9077A2FE-3249-4274-A5B2-2A637F75CBA7}"/>
              </a:ext>
            </a:extLst>
          </p:cNvPr>
          <p:cNvSpPr txBox="1"/>
          <p:nvPr/>
        </p:nvSpPr>
        <p:spPr>
          <a:xfrm>
            <a:off x="6339676" y="4343903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1.0</a:t>
            </a:r>
          </a:p>
        </p:txBody>
      </p:sp>
      <p:sp>
        <p:nvSpPr>
          <p:cNvPr id="214" name="ZoneTexte 213">
            <a:extLst>
              <a:ext uri="{FF2B5EF4-FFF2-40B4-BE49-F238E27FC236}">
                <a16:creationId xmlns:a16="http://schemas.microsoft.com/office/drawing/2014/main" id="{2D8FAA2C-E215-4E89-B227-B1362E48EE33}"/>
              </a:ext>
            </a:extLst>
          </p:cNvPr>
          <p:cNvSpPr txBox="1"/>
          <p:nvPr/>
        </p:nvSpPr>
        <p:spPr>
          <a:xfrm>
            <a:off x="8674742" y="4205193"/>
            <a:ext cx="1526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CD4 </a:t>
            </a:r>
            <a:r>
              <a:rPr lang="fr-FR" sz="1600" b="1" u="sng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200/mm</a:t>
            </a:r>
            <a:r>
              <a:rPr lang="fr-FR" sz="1600" b="1" baseline="30000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3" name="Connecteur droit 2"/>
          <p:cNvCxnSpPr/>
          <p:nvPr/>
        </p:nvCxnSpPr>
        <p:spPr bwMode="auto">
          <a:xfrm>
            <a:off x="6761477" y="3008543"/>
            <a:ext cx="6277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Connecteur droit 221"/>
          <p:cNvCxnSpPr/>
          <p:nvPr/>
        </p:nvCxnSpPr>
        <p:spPr bwMode="auto">
          <a:xfrm>
            <a:off x="6761477" y="5334895"/>
            <a:ext cx="121811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Freeform 7">
            <a:extLst>
              <a:ext uri="{FF2B5EF4-FFF2-40B4-BE49-F238E27FC236}">
                <a16:creationId xmlns:a16="http://schemas.microsoft.com/office/drawing/2014/main" id="{0550EA96-A480-4D22-B89B-09B07E7CA05B}"/>
              </a:ext>
            </a:extLst>
          </p:cNvPr>
          <p:cNvSpPr>
            <a:spLocks/>
          </p:cNvSpPr>
          <p:nvPr/>
        </p:nvSpPr>
        <p:spPr bwMode="auto">
          <a:xfrm>
            <a:off x="714136" y="4380321"/>
            <a:ext cx="5119174" cy="1883804"/>
          </a:xfrm>
          <a:custGeom>
            <a:avLst/>
            <a:gdLst>
              <a:gd name="T0" fmla="*/ 2634 w 2634"/>
              <a:gd name="T1" fmla="*/ 1140 h 1140"/>
              <a:gd name="T2" fmla="*/ 0 w 2634"/>
              <a:gd name="T3" fmla="*/ 1140 h 1140"/>
              <a:gd name="T4" fmla="*/ 0 w 2634"/>
              <a:gd name="T5" fmla="*/ 0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34" h="1140">
                <a:moveTo>
                  <a:pt x="2634" y="1140"/>
                </a:moveTo>
                <a:lnTo>
                  <a:pt x="0" y="1140"/>
                </a:lnTo>
                <a:lnTo>
                  <a:pt x="0" y="0"/>
                </a:ln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Line 27">
            <a:extLst>
              <a:ext uri="{FF2B5EF4-FFF2-40B4-BE49-F238E27FC236}">
                <a16:creationId xmlns:a16="http://schemas.microsoft.com/office/drawing/2014/main" id="{D268348C-073F-4A3C-8D04-A62B9481B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4808309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28">
            <a:extLst>
              <a:ext uri="{FF2B5EF4-FFF2-40B4-BE49-F238E27FC236}">
                <a16:creationId xmlns:a16="http://schemas.microsoft.com/office/drawing/2014/main" id="{E3387CB6-F951-42E4-B2E6-76E68CE54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4464597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A275A964-B36A-472D-A2AE-E95215A32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5153672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Line 30">
            <a:extLst>
              <a:ext uri="{FF2B5EF4-FFF2-40B4-BE49-F238E27FC236}">
                <a16:creationId xmlns:a16="http://schemas.microsoft.com/office/drawing/2014/main" id="{9748C319-5832-4AA5-8245-89D04DBFD1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5837790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Line 31">
            <a:extLst>
              <a:ext uri="{FF2B5EF4-FFF2-40B4-BE49-F238E27FC236}">
                <a16:creationId xmlns:a16="http://schemas.microsoft.com/office/drawing/2014/main" id="{38837D1E-57CC-411E-B0EE-7BAD301BF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5497384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1A5BD970-3B0C-4138-8B9E-942D8D028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6183155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Line 48">
            <a:extLst>
              <a:ext uri="{FF2B5EF4-FFF2-40B4-BE49-F238E27FC236}">
                <a16:creationId xmlns:a16="http://schemas.microsoft.com/office/drawing/2014/main" id="{6F52E78F-CED4-4F58-83B6-178FB5FBF3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3964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14" name="Line 49">
            <a:extLst>
              <a:ext uri="{FF2B5EF4-FFF2-40B4-BE49-F238E27FC236}">
                <a16:creationId xmlns:a16="http://schemas.microsoft.com/office/drawing/2014/main" id="{364B143C-72A2-4626-9A08-04A007707C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499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15" name="Line 50">
            <a:extLst>
              <a:ext uri="{FF2B5EF4-FFF2-40B4-BE49-F238E27FC236}">
                <a16:creationId xmlns:a16="http://schemas.microsoft.com/office/drawing/2014/main" id="{67615DE3-9967-439E-969E-76ED7E6555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796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16" name="Line 51">
            <a:extLst>
              <a:ext uri="{FF2B5EF4-FFF2-40B4-BE49-F238E27FC236}">
                <a16:creationId xmlns:a16="http://schemas.microsoft.com/office/drawing/2014/main" id="{C2E9868D-1E2E-4CD7-B9BB-62C86119C8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8992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17" name="Line 52">
            <a:extLst>
              <a:ext uri="{FF2B5EF4-FFF2-40B4-BE49-F238E27FC236}">
                <a16:creationId xmlns:a16="http://schemas.microsoft.com/office/drawing/2014/main" id="{F7B892C1-B93A-427A-8BF8-16752DBEE3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099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18" name="Line 69">
            <a:extLst>
              <a:ext uri="{FF2B5EF4-FFF2-40B4-BE49-F238E27FC236}">
                <a16:creationId xmlns:a16="http://schemas.microsoft.com/office/drawing/2014/main" id="{CD9DE3C2-ECF1-4A6E-A96F-8B880626D7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7933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19" name="Line 70">
            <a:extLst>
              <a:ext uri="{FF2B5EF4-FFF2-40B4-BE49-F238E27FC236}">
                <a16:creationId xmlns:a16="http://schemas.microsoft.com/office/drawing/2014/main" id="{CA740BFB-1C28-4836-9555-8D1A9D700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6791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0" name="Line 71">
            <a:extLst>
              <a:ext uri="{FF2B5EF4-FFF2-40B4-BE49-F238E27FC236}">
                <a16:creationId xmlns:a16="http://schemas.microsoft.com/office/drawing/2014/main" id="{2A5FC336-0057-475A-ADF7-84AC44DCB6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8399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1" name="Line 72">
            <a:extLst>
              <a:ext uri="{FF2B5EF4-FFF2-40B4-BE49-F238E27FC236}">
                <a16:creationId xmlns:a16="http://schemas.microsoft.com/office/drawing/2014/main" id="{EDF55075-E4DF-438E-BECC-4C9052FD4C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9539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2" name="Line 73">
            <a:extLst>
              <a:ext uri="{FF2B5EF4-FFF2-40B4-BE49-F238E27FC236}">
                <a16:creationId xmlns:a16="http://schemas.microsoft.com/office/drawing/2014/main" id="{45513061-8373-4A66-AE53-221E82744B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1146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3" name="Line 82">
            <a:extLst>
              <a:ext uri="{FF2B5EF4-FFF2-40B4-BE49-F238E27FC236}">
                <a16:creationId xmlns:a16="http://schemas.microsoft.com/office/drawing/2014/main" id="{8237C4D1-52BC-4EBF-8ADF-F23FEEEF76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0006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4" name="Line 83">
            <a:extLst>
              <a:ext uri="{FF2B5EF4-FFF2-40B4-BE49-F238E27FC236}">
                <a16:creationId xmlns:a16="http://schemas.microsoft.com/office/drawing/2014/main" id="{384AA58C-2B33-44EF-8E65-875ED20E22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2752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5" name="Line 84">
            <a:extLst>
              <a:ext uri="{FF2B5EF4-FFF2-40B4-BE49-F238E27FC236}">
                <a16:creationId xmlns:a16="http://schemas.microsoft.com/office/drawing/2014/main" id="{249D1E70-77F7-45F2-BDDC-CB05C1E77A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1612" y="6264125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fr-FR" sz="1200"/>
          </a:p>
        </p:txBody>
      </p:sp>
      <p:sp>
        <p:nvSpPr>
          <p:cNvPr id="26" name="Freeform 95">
            <a:extLst>
              <a:ext uri="{FF2B5EF4-FFF2-40B4-BE49-F238E27FC236}">
                <a16:creationId xmlns:a16="http://schemas.microsoft.com/office/drawing/2014/main" id="{59A47C50-0E2C-4EA1-8E1C-AB9E63B6CD73}"/>
              </a:ext>
            </a:extLst>
          </p:cNvPr>
          <p:cNvSpPr>
            <a:spLocks/>
          </p:cNvSpPr>
          <p:nvPr/>
        </p:nvSpPr>
        <p:spPr bwMode="auto">
          <a:xfrm>
            <a:off x="908486" y="4507561"/>
            <a:ext cx="4559447" cy="1672289"/>
          </a:xfrm>
          <a:custGeom>
            <a:avLst/>
            <a:gdLst>
              <a:gd name="T0" fmla="*/ 2346 w 2346"/>
              <a:gd name="T1" fmla="*/ 0 h 1012"/>
              <a:gd name="T2" fmla="*/ 2321 w 2346"/>
              <a:gd name="T3" fmla="*/ 0 h 1012"/>
              <a:gd name="T4" fmla="*/ 2321 w 2346"/>
              <a:gd name="T5" fmla="*/ 22 h 1012"/>
              <a:gd name="T6" fmla="*/ 1554 w 2346"/>
              <a:gd name="T7" fmla="*/ 22 h 1012"/>
              <a:gd name="T8" fmla="*/ 1554 w 2346"/>
              <a:gd name="T9" fmla="*/ 51 h 1012"/>
              <a:gd name="T10" fmla="*/ 1300 w 2346"/>
              <a:gd name="T11" fmla="*/ 51 h 1012"/>
              <a:gd name="T12" fmla="*/ 1300 w 2346"/>
              <a:gd name="T13" fmla="*/ 73 h 1012"/>
              <a:gd name="T14" fmla="*/ 1285 w 2346"/>
              <a:gd name="T15" fmla="*/ 73 h 1012"/>
              <a:gd name="T16" fmla="*/ 1285 w 2346"/>
              <a:gd name="T17" fmla="*/ 85 h 1012"/>
              <a:gd name="T18" fmla="*/ 1046 w 2346"/>
              <a:gd name="T19" fmla="*/ 85 h 1012"/>
              <a:gd name="T20" fmla="*/ 1046 w 2346"/>
              <a:gd name="T21" fmla="*/ 186 h 1012"/>
              <a:gd name="T22" fmla="*/ 1028 w 2346"/>
              <a:gd name="T23" fmla="*/ 186 h 1012"/>
              <a:gd name="T24" fmla="*/ 1028 w 2346"/>
              <a:gd name="T25" fmla="*/ 217 h 1012"/>
              <a:gd name="T26" fmla="*/ 787 w 2346"/>
              <a:gd name="T27" fmla="*/ 217 h 1012"/>
              <a:gd name="T28" fmla="*/ 787 w 2346"/>
              <a:gd name="T29" fmla="*/ 272 h 1012"/>
              <a:gd name="T30" fmla="*/ 780 w 2346"/>
              <a:gd name="T31" fmla="*/ 272 h 1012"/>
              <a:gd name="T32" fmla="*/ 780 w 2346"/>
              <a:gd name="T33" fmla="*/ 316 h 1012"/>
              <a:gd name="T34" fmla="*/ 761 w 2346"/>
              <a:gd name="T35" fmla="*/ 316 h 1012"/>
              <a:gd name="T36" fmla="*/ 761 w 2346"/>
              <a:gd name="T37" fmla="*/ 330 h 1012"/>
              <a:gd name="T38" fmla="*/ 522 w 2346"/>
              <a:gd name="T39" fmla="*/ 330 h 1012"/>
              <a:gd name="T40" fmla="*/ 522 w 2346"/>
              <a:gd name="T41" fmla="*/ 453 h 1012"/>
              <a:gd name="T42" fmla="*/ 360 w 2346"/>
              <a:gd name="T43" fmla="*/ 453 h 1012"/>
              <a:gd name="T44" fmla="*/ 360 w 2346"/>
              <a:gd name="T45" fmla="*/ 484 h 1012"/>
              <a:gd name="T46" fmla="*/ 349 w 2346"/>
              <a:gd name="T47" fmla="*/ 484 h 1012"/>
              <a:gd name="T48" fmla="*/ 349 w 2346"/>
              <a:gd name="T49" fmla="*/ 601 h 1012"/>
              <a:gd name="T50" fmla="*/ 279 w 2346"/>
              <a:gd name="T51" fmla="*/ 601 h 1012"/>
              <a:gd name="T52" fmla="*/ 279 w 2346"/>
              <a:gd name="T53" fmla="*/ 619 h 1012"/>
              <a:gd name="T54" fmla="*/ 259 w 2346"/>
              <a:gd name="T55" fmla="*/ 619 h 1012"/>
              <a:gd name="T56" fmla="*/ 259 w 2346"/>
              <a:gd name="T57" fmla="*/ 805 h 1012"/>
              <a:gd name="T58" fmla="*/ 243 w 2346"/>
              <a:gd name="T59" fmla="*/ 805 h 1012"/>
              <a:gd name="T60" fmla="*/ 243 w 2346"/>
              <a:gd name="T61" fmla="*/ 827 h 1012"/>
              <a:gd name="T62" fmla="*/ 172 w 2346"/>
              <a:gd name="T63" fmla="*/ 827 h 1012"/>
              <a:gd name="T64" fmla="*/ 172 w 2346"/>
              <a:gd name="T65" fmla="*/ 970 h 1012"/>
              <a:gd name="T66" fmla="*/ 93 w 2346"/>
              <a:gd name="T67" fmla="*/ 970 h 1012"/>
              <a:gd name="T68" fmla="*/ 93 w 2346"/>
              <a:gd name="T69" fmla="*/ 990 h 1012"/>
              <a:gd name="T70" fmla="*/ 80 w 2346"/>
              <a:gd name="T71" fmla="*/ 990 h 1012"/>
              <a:gd name="T72" fmla="*/ 80 w 2346"/>
              <a:gd name="T73" fmla="*/ 1012 h 1012"/>
              <a:gd name="T74" fmla="*/ 0 w 2346"/>
              <a:gd name="T75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46" h="1012">
                <a:moveTo>
                  <a:pt x="2346" y="0"/>
                </a:moveTo>
                <a:lnTo>
                  <a:pt x="2321" y="0"/>
                </a:lnTo>
                <a:lnTo>
                  <a:pt x="2321" y="22"/>
                </a:lnTo>
                <a:lnTo>
                  <a:pt x="1554" y="22"/>
                </a:lnTo>
                <a:lnTo>
                  <a:pt x="1554" y="51"/>
                </a:lnTo>
                <a:lnTo>
                  <a:pt x="1300" y="51"/>
                </a:lnTo>
                <a:lnTo>
                  <a:pt x="1300" y="73"/>
                </a:lnTo>
                <a:lnTo>
                  <a:pt x="1285" y="73"/>
                </a:lnTo>
                <a:lnTo>
                  <a:pt x="1285" y="85"/>
                </a:lnTo>
                <a:lnTo>
                  <a:pt x="1046" y="85"/>
                </a:lnTo>
                <a:lnTo>
                  <a:pt x="1046" y="186"/>
                </a:lnTo>
                <a:lnTo>
                  <a:pt x="1028" y="186"/>
                </a:lnTo>
                <a:lnTo>
                  <a:pt x="1028" y="217"/>
                </a:lnTo>
                <a:lnTo>
                  <a:pt x="787" y="217"/>
                </a:lnTo>
                <a:lnTo>
                  <a:pt x="787" y="272"/>
                </a:lnTo>
                <a:lnTo>
                  <a:pt x="780" y="272"/>
                </a:lnTo>
                <a:lnTo>
                  <a:pt x="780" y="316"/>
                </a:lnTo>
                <a:lnTo>
                  <a:pt x="761" y="316"/>
                </a:lnTo>
                <a:lnTo>
                  <a:pt x="761" y="330"/>
                </a:lnTo>
                <a:lnTo>
                  <a:pt x="522" y="330"/>
                </a:lnTo>
                <a:lnTo>
                  <a:pt x="522" y="453"/>
                </a:lnTo>
                <a:lnTo>
                  <a:pt x="360" y="453"/>
                </a:lnTo>
                <a:lnTo>
                  <a:pt x="360" y="484"/>
                </a:lnTo>
                <a:lnTo>
                  <a:pt x="349" y="484"/>
                </a:lnTo>
                <a:lnTo>
                  <a:pt x="349" y="601"/>
                </a:lnTo>
                <a:lnTo>
                  <a:pt x="279" y="601"/>
                </a:lnTo>
                <a:lnTo>
                  <a:pt x="279" y="619"/>
                </a:lnTo>
                <a:lnTo>
                  <a:pt x="259" y="619"/>
                </a:lnTo>
                <a:lnTo>
                  <a:pt x="259" y="805"/>
                </a:lnTo>
                <a:lnTo>
                  <a:pt x="243" y="805"/>
                </a:lnTo>
                <a:lnTo>
                  <a:pt x="243" y="827"/>
                </a:lnTo>
                <a:lnTo>
                  <a:pt x="172" y="827"/>
                </a:lnTo>
                <a:lnTo>
                  <a:pt x="172" y="970"/>
                </a:lnTo>
                <a:lnTo>
                  <a:pt x="93" y="970"/>
                </a:lnTo>
                <a:lnTo>
                  <a:pt x="93" y="990"/>
                </a:lnTo>
                <a:lnTo>
                  <a:pt x="80" y="990"/>
                </a:lnTo>
                <a:lnTo>
                  <a:pt x="80" y="1012"/>
                </a:lnTo>
                <a:lnTo>
                  <a:pt x="0" y="1012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AC4358EC-46C8-403E-AEE5-40A6210D8722}"/>
              </a:ext>
            </a:extLst>
          </p:cNvPr>
          <p:cNvSpPr>
            <a:spLocks/>
          </p:cNvSpPr>
          <p:nvPr/>
        </p:nvSpPr>
        <p:spPr bwMode="auto">
          <a:xfrm>
            <a:off x="1427399" y="4509213"/>
            <a:ext cx="4036647" cy="1084014"/>
          </a:xfrm>
          <a:custGeom>
            <a:avLst/>
            <a:gdLst>
              <a:gd name="T0" fmla="*/ 2077 w 2077"/>
              <a:gd name="T1" fmla="*/ 0 h 656"/>
              <a:gd name="T2" fmla="*/ 1873 w 2077"/>
              <a:gd name="T3" fmla="*/ 0 h 656"/>
              <a:gd name="T4" fmla="*/ 1873 w 2077"/>
              <a:gd name="T5" fmla="*/ 21 h 656"/>
              <a:gd name="T6" fmla="*/ 1836 w 2077"/>
              <a:gd name="T7" fmla="*/ 21 h 656"/>
              <a:gd name="T8" fmla="*/ 1836 w 2077"/>
              <a:gd name="T9" fmla="*/ 30 h 656"/>
              <a:gd name="T10" fmla="*/ 1550 w 2077"/>
              <a:gd name="T11" fmla="*/ 30 h 656"/>
              <a:gd name="T12" fmla="*/ 1550 w 2077"/>
              <a:gd name="T13" fmla="*/ 61 h 656"/>
              <a:gd name="T14" fmla="*/ 1312 w 2077"/>
              <a:gd name="T15" fmla="*/ 61 h 656"/>
              <a:gd name="T16" fmla="*/ 1312 w 2077"/>
              <a:gd name="T17" fmla="*/ 77 h 656"/>
              <a:gd name="T18" fmla="*/ 1298 w 2077"/>
              <a:gd name="T19" fmla="*/ 77 h 656"/>
              <a:gd name="T20" fmla="*/ 1298 w 2077"/>
              <a:gd name="T21" fmla="*/ 106 h 656"/>
              <a:gd name="T22" fmla="*/ 1122 w 2077"/>
              <a:gd name="T23" fmla="*/ 106 h 656"/>
              <a:gd name="T24" fmla="*/ 1122 w 2077"/>
              <a:gd name="T25" fmla="*/ 116 h 656"/>
              <a:gd name="T26" fmla="*/ 1046 w 2077"/>
              <a:gd name="T27" fmla="*/ 116 h 656"/>
              <a:gd name="T28" fmla="*/ 1046 w 2077"/>
              <a:gd name="T29" fmla="*/ 137 h 656"/>
              <a:gd name="T30" fmla="*/ 1035 w 2077"/>
              <a:gd name="T31" fmla="*/ 137 h 656"/>
              <a:gd name="T32" fmla="*/ 1035 w 2077"/>
              <a:gd name="T33" fmla="*/ 159 h 656"/>
              <a:gd name="T34" fmla="*/ 1017 w 2077"/>
              <a:gd name="T35" fmla="*/ 159 h 656"/>
              <a:gd name="T36" fmla="*/ 1017 w 2077"/>
              <a:gd name="T37" fmla="*/ 170 h 656"/>
              <a:gd name="T38" fmla="*/ 867 w 2077"/>
              <a:gd name="T39" fmla="*/ 170 h 656"/>
              <a:gd name="T40" fmla="*/ 867 w 2077"/>
              <a:gd name="T41" fmla="*/ 183 h 656"/>
              <a:gd name="T42" fmla="*/ 781 w 2077"/>
              <a:gd name="T43" fmla="*/ 183 h 656"/>
              <a:gd name="T44" fmla="*/ 781 w 2077"/>
              <a:gd name="T45" fmla="*/ 302 h 656"/>
              <a:gd name="T46" fmla="*/ 735 w 2077"/>
              <a:gd name="T47" fmla="*/ 302 h 656"/>
              <a:gd name="T48" fmla="*/ 735 w 2077"/>
              <a:gd name="T49" fmla="*/ 317 h 656"/>
              <a:gd name="T50" fmla="*/ 549 w 2077"/>
              <a:gd name="T51" fmla="*/ 317 h 656"/>
              <a:gd name="T52" fmla="*/ 549 w 2077"/>
              <a:gd name="T53" fmla="*/ 331 h 656"/>
              <a:gd name="T54" fmla="*/ 513 w 2077"/>
              <a:gd name="T55" fmla="*/ 331 h 656"/>
              <a:gd name="T56" fmla="*/ 513 w 2077"/>
              <a:gd name="T57" fmla="*/ 390 h 656"/>
              <a:gd name="T58" fmla="*/ 502 w 2077"/>
              <a:gd name="T59" fmla="*/ 390 h 656"/>
              <a:gd name="T60" fmla="*/ 502 w 2077"/>
              <a:gd name="T61" fmla="*/ 417 h 656"/>
              <a:gd name="T62" fmla="*/ 482 w 2077"/>
              <a:gd name="T63" fmla="*/ 417 h 656"/>
              <a:gd name="T64" fmla="*/ 482 w 2077"/>
              <a:gd name="T65" fmla="*/ 435 h 656"/>
              <a:gd name="T66" fmla="*/ 345 w 2077"/>
              <a:gd name="T67" fmla="*/ 435 h 656"/>
              <a:gd name="T68" fmla="*/ 345 w 2077"/>
              <a:gd name="T69" fmla="*/ 454 h 656"/>
              <a:gd name="T70" fmla="*/ 263 w 2077"/>
              <a:gd name="T71" fmla="*/ 454 h 656"/>
              <a:gd name="T72" fmla="*/ 263 w 2077"/>
              <a:gd name="T73" fmla="*/ 474 h 656"/>
              <a:gd name="T74" fmla="*/ 255 w 2077"/>
              <a:gd name="T75" fmla="*/ 474 h 656"/>
              <a:gd name="T76" fmla="*/ 255 w 2077"/>
              <a:gd name="T77" fmla="*/ 596 h 656"/>
              <a:gd name="T78" fmla="*/ 142 w 2077"/>
              <a:gd name="T79" fmla="*/ 596 h 656"/>
              <a:gd name="T80" fmla="*/ 142 w 2077"/>
              <a:gd name="T81" fmla="*/ 611 h 656"/>
              <a:gd name="T82" fmla="*/ 91 w 2077"/>
              <a:gd name="T83" fmla="*/ 611 h 656"/>
              <a:gd name="T84" fmla="*/ 91 w 2077"/>
              <a:gd name="T85" fmla="*/ 631 h 656"/>
              <a:gd name="T86" fmla="*/ 80 w 2077"/>
              <a:gd name="T87" fmla="*/ 631 h 656"/>
              <a:gd name="T88" fmla="*/ 80 w 2077"/>
              <a:gd name="T89" fmla="*/ 645 h 656"/>
              <a:gd name="T90" fmla="*/ 20 w 2077"/>
              <a:gd name="T91" fmla="*/ 645 h 656"/>
              <a:gd name="T92" fmla="*/ 20 w 2077"/>
              <a:gd name="T93" fmla="*/ 656 h 656"/>
              <a:gd name="T94" fmla="*/ 0 w 2077"/>
              <a:gd name="T95" fmla="*/ 656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077" h="656">
                <a:moveTo>
                  <a:pt x="2077" y="0"/>
                </a:moveTo>
                <a:lnTo>
                  <a:pt x="1873" y="0"/>
                </a:lnTo>
                <a:lnTo>
                  <a:pt x="1873" y="21"/>
                </a:lnTo>
                <a:lnTo>
                  <a:pt x="1836" y="21"/>
                </a:lnTo>
                <a:lnTo>
                  <a:pt x="1836" y="30"/>
                </a:lnTo>
                <a:lnTo>
                  <a:pt x="1550" y="30"/>
                </a:lnTo>
                <a:lnTo>
                  <a:pt x="1550" y="61"/>
                </a:lnTo>
                <a:lnTo>
                  <a:pt x="1312" y="61"/>
                </a:lnTo>
                <a:lnTo>
                  <a:pt x="1312" y="77"/>
                </a:lnTo>
                <a:lnTo>
                  <a:pt x="1298" y="77"/>
                </a:lnTo>
                <a:lnTo>
                  <a:pt x="1298" y="106"/>
                </a:lnTo>
                <a:lnTo>
                  <a:pt x="1122" y="106"/>
                </a:lnTo>
                <a:lnTo>
                  <a:pt x="1122" y="116"/>
                </a:lnTo>
                <a:lnTo>
                  <a:pt x="1046" y="116"/>
                </a:lnTo>
                <a:lnTo>
                  <a:pt x="1046" y="137"/>
                </a:lnTo>
                <a:lnTo>
                  <a:pt x="1035" y="137"/>
                </a:lnTo>
                <a:lnTo>
                  <a:pt x="1035" y="159"/>
                </a:lnTo>
                <a:lnTo>
                  <a:pt x="1017" y="159"/>
                </a:lnTo>
                <a:lnTo>
                  <a:pt x="1017" y="170"/>
                </a:lnTo>
                <a:lnTo>
                  <a:pt x="867" y="170"/>
                </a:lnTo>
                <a:lnTo>
                  <a:pt x="867" y="183"/>
                </a:lnTo>
                <a:lnTo>
                  <a:pt x="781" y="183"/>
                </a:lnTo>
                <a:lnTo>
                  <a:pt x="781" y="302"/>
                </a:lnTo>
                <a:lnTo>
                  <a:pt x="735" y="302"/>
                </a:lnTo>
                <a:lnTo>
                  <a:pt x="735" y="317"/>
                </a:lnTo>
                <a:lnTo>
                  <a:pt x="549" y="317"/>
                </a:lnTo>
                <a:lnTo>
                  <a:pt x="549" y="331"/>
                </a:lnTo>
                <a:lnTo>
                  <a:pt x="513" y="331"/>
                </a:lnTo>
                <a:lnTo>
                  <a:pt x="513" y="390"/>
                </a:lnTo>
                <a:lnTo>
                  <a:pt x="502" y="390"/>
                </a:lnTo>
                <a:lnTo>
                  <a:pt x="502" y="417"/>
                </a:lnTo>
                <a:lnTo>
                  <a:pt x="482" y="417"/>
                </a:lnTo>
                <a:lnTo>
                  <a:pt x="482" y="435"/>
                </a:lnTo>
                <a:lnTo>
                  <a:pt x="345" y="435"/>
                </a:lnTo>
                <a:lnTo>
                  <a:pt x="345" y="454"/>
                </a:lnTo>
                <a:lnTo>
                  <a:pt x="263" y="454"/>
                </a:lnTo>
                <a:lnTo>
                  <a:pt x="263" y="474"/>
                </a:lnTo>
                <a:lnTo>
                  <a:pt x="255" y="474"/>
                </a:lnTo>
                <a:lnTo>
                  <a:pt x="255" y="596"/>
                </a:lnTo>
                <a:lnTo>
                  <a:pt x="142" y="596"/>
                </a:lnTo>
                <a:lnTo>
                  <a:pt x="142" y="611"/>
                </a:lnTo>
                <a:lnTo>
                  <a:pt x="91" y="611"/>
                </a:lnTo>
                <a:lnTo>
                  <a:pt x="91" y="631"/>
                </a:lnTo>
                <a:lnTo>
                  <a:pt x="80" y="631"/>
                </a:lnTo>
                <a:lnTo>
                  <a:pt x="80" y="645"/>
                </a:lnTo>
                <a:lnTo>
                  <a:pt x="20" y="645"/>
                </a:lnTo>
                <a:lnTo>
                  <a:pt x="20" y="656"/>
                </a:lnTo>
                <a:lnTo>
                  <a:pt x="0" y="656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Freeform 109">
            <a:extLst>
              <a:ext uri="{FF2B5EF4-FFF2-40B4-BE49-F238E27FC236}">
                <a16:creationId xmlns:a16="http://schemas.microsoft.com/office/drawing/2014/main" id="{D6C299D2-2628-48F5-8D4F-B6FBA1A25A2A}"/>
              </a:ext>
            </a:extLst>
          </p:cNvPr>
          <p:cNvSpPr>
            <a:spLocks/>
          </p:cNvSpPr>
          <p:nvPr/>
        </p:nvSpPr>
        <p:spPr bwMode="auto">
          <a:xfrm>
            <a:off x="916260" y="5593226"/>
            <a:ext cx="499480" cy="583319"/>
          </a:xfrm>
          <a:custGeom>
            <a:avLst/>
            <a:gdLst>
              <a:gd name="T0" fmla="*/ 257 w 257"/>
              <a:gd name="T1" fmla="*/ 0 h 353"/>
              <a:gd name="T2" fmla="*/ 257 w 257"/>
              <a:gd name="T3" fmla="*/ 121 h 353"/>
              <a:gd name="T4" fmla="*/ 246 w 257"/>
              <a:gd name="T5" fmla="*/ 121 h 353"/>
              <a:gd name="T6" fmla="*/ 246 w 257"/>
              <a:gd name="T7" fmla="*/ 139 h 353"/>
              <a:gd name="T8" fmla="*/ 180 w 257"/>
              <a:gd name="T9" fmla="*/ 139 h 353"/>
              <a:gd name="T10" fmla="*/ 180 w 257"/>
              <a:gd name="T11" fmla="*/ 282 h 353"/>
              <a:gd name="T12" fmla="*/ 168 w 257"/>
              <a:gd name="T13" fmla="*/ 282 h 353"/>
              <a:gd name="T14" fmla="*/ 168 w 257"/>
              <a:gd name="T15" fmla="*/ 307 h 353"/>
              <a:gd name="T16" fmla="*/ 86 w 257"/>
              <a:gd name="T17" fmla="*/ 307 h 353"/>
              <a:gd name="T18" fmla="*/ 86 w 257"/>
              <a:gd name="T19" fmla="*/ 353 h 353"/>
              <a:gd name="T20" fmla="*/ 0 w 257"/>
              <a:gd name="T21" fmla="*/ 353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7" h="353">
                <a:moveTo>
                  <a:pt x="257" y="0"/>
                </a:moveTo>
                <a:lnTo>
                  <a:pt x="257" y="121"/>
                </a:lnTo>
                <a:lnTo>
                  <a:pt x="246" y="121"/>
                </a:lnTo>
                <a:lnTo>
                  <a:pt x="246" y="139"/>
                </a:lnTo>
                <a:lnTo>
                  <a:pt x="180" y="139"/>
                </a:lnTo>
                <a:lnTo>
                  <a:pt x="180" y="282"/>
                </a:lnTo>
                <a:lnTo>
                  <a:pt x="168" y="282"/>
                </a:lnTo>
                <a:lnTo>
                  <a:pt x="168" y="307"/>
                </a:lnTo>
                <a:lnTo>
                  <a:pt x="86" y="307"/>
                </a:lnTo>
                <a:lnTo>
                  <a:pt x="86" y="353"/>
                </a:lnTo>
                <a:lnTo>
                  <a:pt x="0" y="353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Freeform 6">
            <a:extLst>
              <a:ext uri="{FF2B5EF4-FFF2-40B4-BE49-F238E27FC236}">
                <a16:creationId xmlns:a16="http://schemas.microsoft.com/office/drawing/2014/main" id="{90CC76AD-E452-473B-B418-2314020A6742}"/>
              </a:ext>
            </a:extLst>
          </p:cNvPr>
          <p:cNvSpPr>
            <a:spLocks/>
          </p:cNvSpPr>
          <p:nvPr/>
        </p:nvSpPr>
        <p:spPr bwMode="auto">
          <a:xfrm>
            <a:off x="714136" y="2049878"/>
            <a:ext cx="5119173" cy="1883804"/>
          </a:xfrm>
          <a:custGeom>
            <a:avLst/>
            <a:gdLst>
              <a:gd name="T0" fmla="*/ 2634 w 2634"/>
              <a:gd name="T1" fmla="*/ 1140 h 1140"/>
              <a:gd name="T2" fmla="*/ 0 w 2634"/>
              <a:gd name="T3" fmla="*/ 1140 h 1140"/>
              <a:gd name="T4" fmla="*/ 0 w 2634"/>
              <a:gd name="T5" fmla="*/ 0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34" h="1140">
                <a:moveTo>
                  <a:pt x="2634" y="1140"/>
                </a:moveTo>
                <a:lnTo>
                  <a:pt x="0" y="1140"/>
                </a:lnTo>
                <a:lnTo>
                  <a:pt x="0" y="0"/>
                </a:ln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Line 21">
            <a:extLst>
              <a:ext uri="{FF2B5EF4-FFF2-40B4-BE49-F238E27FC236}">
                <a16:creationId xmlns:a16="http://schemas.microsoft.com/office/drawing/2014/main" id="{5FA002AC-51FF-4DA0-8692-10F8AFB20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2134154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800"/>
          </a:p>
        </p:txBody>
      </p:sp>
      <p:sp>
        <p:nvSpPr>
          <p:cNvPr id="66" name="Line 22">
            <a:extLst>
              <a:ext uri="{FF2B5EF4-FFF2-40B4-BE49-F238E27FC236}">
                <a16:creationId xmlns:a16="http://schemas.microsoft.com/office/drawing/2014/main" id="{A885D01B-AFEC-4B6B-A767-8A64BE35D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2477866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800"/>
          </a:p>
        </p:txBody>
      </p:sp>
      <p:sp>
        <p:nvSpPr>
          <p:cNvPr id="67" name="Line 23">
            <a:extLst>
              <a:ext uri="{FF2B5EF4-FFF2-40B4-BE49-F238E27FC236}">
                <a16:creationId xmlns:a16="http://schemas.microsoft.com/office/drawing/2014/main" id="{B9DB9760-7600-4BAB-99B3-587D5744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2823229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800"/>
          </a:p>
        </p:txBody>
      </p:sp>
      <p:sp>
        <p:nvSpPr>
          <p:cNvPr id="68" name="Line 24">
            <a:extLst>
              <a:ext uri="{FF2B5EF4-FFF2-40B4-BE49-F238E27FC236}">
                <a16:creationId xmlns:a16="http://schemas.microsoft.com/office/drawing/2014/main" id="{5D2D09BA-4002-4A0E-A823-FD0C70807A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3163636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800"/>
          </a:p>
        </p:txBody>
      </p:sp>
      <p:sp>
        <p:nvSpPr>
          <p:cNvPr id="69" name="Line 25">
            <a:extLst>
              <a:ext uri="{FF2B5EF4-FFF2-40B4-BE49-F238E27FC236}">
                <a16:creationId xmlns:a16="http://schemas.microsoft.com/office/drawing/2014/main" id="{7ED590D8-496E-4E72-A0D2-48129633B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3507347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2800"/>
          </a:p>
        </p:txBody>
      </p:sp>
      <p:sp>
        <p:nvSpPr>
          <p:cNvPr id="70" name="Line 26">
            <a:extLst>
              <a:ext uri="{FF2B5EF4-FFF2-40B4-BE49-F238E27FC236}">
                <a16:creationId xmlns:a16="http://schemas.microsoft.com/office/drawing/2014/main" id="{8D6FE87A-D5E2-4994-B1DD-481DF8F96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42" y="3852712"/>
            <a:ext cx="106893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1" name="Line 43">
            <a:extLst>
              <a:ext uri="{FF2B5EF4-FFF2-40B4-BE49-F238E27FC236}">
                <a16:creationId xmlns:a16="http://schemas.microsoft.com/office/drawing/2014/main" id="{753ADB71-8891-4D5C-BDC2-F58ACB1C8C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8992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2" name="Line 44">
            <a:extLst>
              <a:ext uri="{FF2B5EF4-FFF2-40B4-BE49-F238E27FC236}">
                <a16:creationId xmlns:a16="http://schemas.microsoft.com/office/drawing/2014/main" id="{85E3FBE9-B40D-4DE1-8745-8A9DB5C2A2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796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3" name="Line 45">
            <a:extLst>
              <a:ext uri="{FF2B5EF4-FFF2-40B4-BE49-F238E27FC236}">
                <a16:creationId xmlns:a16="http://schemas.microsoft.com/office/drawing/2014/main" id="{8DB7FE8F-DC62-49B4-A191-99B978FD2C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499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4" name="Line 46">
            <a:extLst>
              <a:ext uri="{FF2B5EF4-FFF2-40B4-BE49-F238E27FC236}">
                <a16:creationId xmlns:a16="http://schemas.microsoft.com/office/drawing/2014/main" id="{B5FA2A0F-E846-4990-B774-828BD31E9C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3964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5" name="Line 47">
            <a:extLst>
              <a:ext uri="{FF2B5EF4-FFF2-40B4-BE49-F238E27FC236}">
                <a16:creationId xmlns:a16="http://schemas.microsoft.com/office/drawing/2014/main" id="{5A89DA7D-5CE2-4D79-9AA1-093341B6E2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099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6" name="Line 64">
            <a:extLst>
              <a:ext uri="{FF2B5EF4-FFF2-40B4-BE49-F238E27FC236}">
                <a16:creationId xmlns:a16="http://schemas.microsoft.com/office/drawing/2014/main" id="{D15B1689-238E-4FA0-B004-49A5CB288E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1146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7" name="Line 65">
            <a:extLst>
              <a:ext uri="{FF2B5EF4-FFF2-40B4-BE49-F238E27FC236}">
                <a16:creationId xmlns:a16="http://schemas.microsoft.com/office/drawing/2014/main" id="{564AE54A-19D3-4047-9EDD-C608F07155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9539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8" name="Line 66">
            <a:extLst>
              <a:ext uri="{FF2B5EF4-FFF2-40B4-BE49-F238E27FC236}">
                <a16:creationId xmlns:a16="http://schemas.microsoft.com/office/drawing/2014/main" id="{33BC1763-8E54-4D93-98BF-FB9AF57560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8399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79" name="Line 67">
            <a:extLst>
              <a:ext uri="{FF2B5EF4-FFF2-40B4-BE49-F238E27FC236}">
                <a16:creationId xmlns:a16="http://schemas.microsoft.com/office/drawing/2014/main" id="{D20D5CB0-B7DA-4721-92C3-9BBC34AC9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6790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80" name="Line 68">
            <a:extLst>
              <a:ext uri="{FF2B5EF4-FFF2-40B4-BE49-F238E27FC236}">
                <a16:creationId xmlns:a16="http://schemas.microsoft.com/office/drawing/2014/main" id="{142475D7-3352-49AF-A2BD-A647B1E56B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7933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81" name="Line 79">
            <a:extLst>
              <a:ext uri="{FF2B5EF4-FFF2-40B4-BE49-F238E27FC236}">
                <a16:creationId xmlns:a16="http://schemas.microsoft.com/office/drawing/2014/main" id="{E92F21B0-EE54-49D6-8461-63FE5BC1EC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1612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82" name="Line 80">
            <a:extLst>
              <a:ext uri="{FF2B5EF4-FFF2-40B4-BE49-F238E27FC236}">
                <a16:creationId xmlns:a16="http://schemas.microsoft.com/office/drawing/2014/main" id="{46867702-6CFD-4780-95BF-B35B075CBD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2751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83" name="Line 81">
            <a:extLst>
              <a:ext uri="{FF2B5EF4-FFF2-40B4-BE49-F238E27FC236}">
                <a16:creationId xmlns:a16="http://schemas.microsoft.com/office/drawing/2014/main" id="{05467F10-4C0C-48AF-A4DD-332F074FBF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0006" y="3933682"/>
            <a:ext cx="0" cy="84276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/>
          </a:p>
        </p:txBody>
      </p:sp>
      <p:sp>
        <p:nvSpPr>
          <p:cNvPr id="84" name="Freeform 96">
            <a:extLst>
              <a:ext uri="{FF2B5EF4-FFF2-40B4-BE49-F238E27FC236}">
                <a16:creationId xmlns:a16="http://schemas.microsoft.com/office/drawing/2014/main" id="{B18E7892-67B1-4A38-8F63-607C0CAFCFD0}"/>
              </a:ext>
            </a:extLst>
          </p:cNvPr>
          <p:cNvSpPr>
            <a:spLocks/>
          </p:cNvSpPr>
          <p:nvPr/>
        </p:nvSpPr>
        <p:spPr bwMode="auto">
          <a:xfrm>
            <a:off x="1063963" y="2142416"/>
            <a:ext cx="2019296" cy="1612801"/>
          </a:xfrm>
          <a:custGeom>
            <a:avLst/>
            <a:gdLst>
              <a:gd name="T0" fmla="*/ 1039 w 1039"/>
              <a:gd name="T1" fmla="*/ 0 h 976"/>
              <a:gd name="T2" fmla="*/ 975 w 1039"/>
              <a:gd name="T3" fmla="*/ 0 h 976"/>
              <a:gd name="T4" fmla="*/ 975 w 1039"/>
              <a:gd name="T5" fmla="*/ 13 h 976"/>
              <a:gd name="T6" fmla="*/ 749 w 1039"/>
              <a:gd name="T7" fmla="*/ 13 h 976"/>
              <a:gd name="T8" fmla="*/ 749 w 1039"/>
              <a:gd name="T9" fmla="*/ 26 h 976"/>
              <a:gd name="T10" fmla="*/ 691 w 1039"/>
              <a:gd name="T11" fmla="*/ 26 h 976"/>
              <a:gd name="T12" fmla="*/ 691 w 1039"/>
              <a:gd name="T13" fmla="*/ 52 h 976"/>
              <a:gd name="T14" fmla="*/ 439 w 1039"/>
              <a:gd name="T15" fmla="*/ 52 h 976"/>
              <a:gd name="T16" fmla="*/ 439 w 1039"/>
              <a:gd name="T17" fmla="*/ 74 h 976"/>
              <a:gd name="T18" fmla="*/ 289 w 1039"/>
              <a:gd name="T19" fmla="*/ 74 h 976"/>
              <a:gd name="T20" fmla="*/ 289 w 1039"/>
              <a:gd name="T21" fmla="*/ 84 h 976"/>
              <a:gd name="T22" fmla="*/ 261 w 1039"/>
              <a:gd name="T23" fmla="*/ 84 h 976"/>
              <a:gd name="T24" fmla="*/ 261 w 1039"/>
              <a:gd name="T25" fmla="*/ 150 h 976"/>
              <a:gd name="T26" fmla="*/ 241 w 1039"/>
              <a:gd name="T27" fmla="*/ 150 h 976"/>
              <a:gd name="T28" fmla="*/ 241 w 1039"/>
              <a:gd name="T29" fmla="*/ 163 h 976"/>
              <a:gd name="T30" fmla="*/ 176 w 1039"/>
              <a:gd name="T31" fmla="*/ 163 h 976"/>
              <a:gd name="T32" fmla="*/ 176 w 1039"/>
              <a:gd name="T33" fmla="*/ 276 h 976"/>
              <a:gd name="T34" fmla="*/ 154 w 1039"/>
              <a:gd name="T35" fmla="*/ 276 h 976"/>
              <a:gd name="T36" fmla="*/ 154 w 1039"/>
              <a:gd name="T37" fmla="*/ 293 h 976"/>
              <a:gd name="T38" fmla="*/ 108 w 1039"/>
              <a:gd name="T39" fmla="*/ 293 h 976"/>
              <a:gd name="T40" fmla="*/ 108 w 1039"/>
              <a:gd name="T41" fmla="*/ 306 h 976"/>
              <a:gd name="T42" fmla="*/ 88 w 1039"/>
              <a:gd name="T43" fmla="*/ 306 h 976"/>
              <a:gd name="T44" fmla="*/ 88 w 1039"/>
              <a:gd name="T45" fmla="*/ 585 h 976"/>
              <a:gd name="T46" fmla="*/ 51 w 1039"/>
              <a:gd name="T47" fmla="*/ 585 h 976"/>
              <a:gd name="T48" fmla="*/ 51 w 1039"/>
              <a:gd name="T49" fmla="*/ 592 h 976"/>
              <a:gd name="T50" fmla="*/ 19 w 1039"/>
              <a:gd name="T51" fmla="*/ 592 h 976"/>
              <a:gd name="T52" fmla="*/ 19 w 1039"/>
              <a:gd name="T53" fmla="*/ 607 h 976"/>
              <a:gd name="T54" fmla="*/ 0 w 1039"/>
              <a:gd name="T55" fmla="*/ 607 h 976"/>
              <a:gd name="T56" fmla="*/ 0 w 1039"/>
              <a:gd name="T57" fmla="*/ 976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39" h="976">
                <a:moveTo>
                  <a:pt x="1039" y="0"/>
                </a:moveTo>
                <a:lnTo>
                  <a:pt x="975" y="0"/>
                </a:lnTo>
                <a:lnTo>
                  <a:pt x="975" y="13"/>
                </a:lnTo>
                <a:lnTo>
                  <a:pt x="749" y="13"/>
                </a:lnTo>
                <a:lnTo>
                  <a:pt x="749" y="26"/>
                </a:lnTo>
                <a:lnTo>
                  <a:pt x="691" y="26"/>
                </a:lnTo>
                <a:lnTo>
                  <a:pt x="691" y="52"/>
                </a:lnTo>
                <a:lnTo>
                  <a:pt x="439" y="52"/>
                </a:lnTo>
                <a:lnTo>
                  <a:pt x="439" y="74"/>
                </a:lnTo>
                <a:lnTo>
                  <a:pt x="289" y="74"/>
                </a:lnTo>
                <a:lnTo>
                  <a:pt x="289" y="84"/>
                </a:lnTo>
                <a:lnTo>
                  <a:pt x="261" y="84"/>
                </a:lnTo>
                <a:lnTo>
                  <a:pt x="261" y="150"/>
                </a:lnTo>
                <a:lnTo>
                  <a:pt x="241" y="150"/>
                </a:lnTo>
                <a:lnTo>
                  <a:pt x="241" y="163"/>
                </a:lnTo>
                <a:lnTo>
                  <a:pt x="176" y="163"/>
                </a:lnTo>
                <a:lnTo>
                  <a:pt x="176" y="276"/>
                </a:lnTo>
                <a:lnTo>
                  <a:pt x="154" y="276"/>
                </a:lnTo>
                <a:lnTo>
                  <a:pt x="154" y="293"/>
                </a:lnTo>
                <a:lnTo>
                  <a:pt x="108" y="293"/>
                </a:lnTo>
                <a:lnTo>
                  <a:pt x="108" y="306"/>
                </a:lnTo>
                <a:lnTo>
                  <a:pt x="88" y="306"/>
                </a:lnTo>
                <a:lnTo>
                  <a:pt x="88" y="585"/>
                </a:lnTo>
                <a:lnTo>
                  <a:pt x="51" y="585"/>
                </a:lnTo>
                <a:lnTo>
                  <a:pt x="51" y="592"/>
                </a:lnTo>
                <a:lnTo>
                  <a:pt x="19" y="592"/>
                </a:lnTo>
                <a:lnTo>
                  <a:pt x="19" y="607"/>
                </a:lnTo>
                <a:lnTo>
                  <a:pt x="0" y="607"/>
                </a:lnTo>
                <a:lnTo>
                  <a:pt x="0" y="976"/>
                </a:lnTo>
              </a:path>
            </a:pathLst>
          </a:custGeom>
          <a:noFill/>
          <a:ln w="34925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Freeform 97">
            <a:extLst>
              <a:ext uri="{FF2B5EF4-FFF2-40B4-BE49-F238E27FC236}">
                <a16:creationId xmlns:a16="http://schemas.microsoft.com/office/drawing/2014/main" id="{5ABA82DD-6C62-41C3-ABE6-751B49B1B769}"/>
              </a:ext>
            </a:extLst>
          </p:cNvPr>
          <p:cNvSpPr>
            <a:spLocks/>
          </p:cNvSpPr>
          <p:nvPr/>
        </p:nvSpPr>
        <p:spPr bwMode="auto">
          <a:xfrm>
            <a:off x="898767" y="3758521"/>
            <a:ext cx="159367" cy="94191"/>
          </a:xfrm>
          <a:custGeom>
            <a:avLst/>
            <a:gdLst>
              <a:gd name="T0" fmla="*/ 82 w 82"/>
              <a:gd name="T1" fmla="*/ 0 h 57"/>
              <a:gd name="T2" fmla="*/ 82 w 82"/>
              <a:gd name="T3" fmla="*/ 42 h 57"/>
              <a:gd name="T4" fmla="*/ 67 w 82"/>
              <a:gd name="T5" fmla="*/ 42 h 57"/>
              <a:gd name="T6" fmla="*/ 67 w 82"/>
              <a:gd name="T7" fmla="*/ 57 h 57"/>
              <a:gd name="T8" fmla="*/ 0 w 82"/>
              <a:gd name="T9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57">
                <a:moveTo>
                  <a:pt x="82" y="0"/>
                </a:moveTo>
                <a:lnTo>
                  <a:pt x="82" y="42"/>
                </a:lnTo>
                <a:lnTo>
                  <a:pt x="67" y="42"/>
                </a:lnTo>
                <a:lnTo>
                  <a:pt x="67" y="57"/>
                </a:lnTo>
                <a:lnTo>
                  <a:pt x="0" y="57"/>
                </a:lnTo>
              </a:path>
            </a:pathLst>
          </a:custGeom>
          <a:noFill/>
          <a:ln w="34925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Line 98">
            <a:extLst>
              <a:ext uri="{FF2B5EF4-FFF2-40B4-BE49-F238E27FC236}">
                <a16:creationId xmlns:a16="http://schemas.microsoft.com/office/drawing/2014/main" id="{A431D978-BC4A-49AE-86D6-434A9C4997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4389" y="2134154"/>
            <a:ext cx="890122" cy="0"/>
          </a:xfrm>
          <a:prstGeom prst="line">
            <a:avLst/>
          </a:prstGeom>
          <a:noFill/>
          <a:ln w="34925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Freeform 106">
            <a:extLst>
              <a:ext uri="{FF2B5EF4-FFF2-40B4-BE49-F238E27FC236}">
                <a16:creationId xmlns:a16="http://schemas.microsoft.com/office/drawing/2014/main" id="{92E92529-7123-4442-9B7B-31A4341CE389}"/>
              </a:ext>
            </a:extLst>
          </p:cNvPr>
          <p:cNvSpPr>
            <a:spLocks/>
          </p:cNvSpPr>
          <p:nvPr/>
        </p:nvSpPr>
        <p:spPr bwMode="auto">
          <a:xfrm>
            <a:off x="908486" y="2137459"/>
            <a:ext cx="4705210" cy="1715253"/>
          </a:xfrm>
          <a:custGeom>
            <a:avLst/>
            <a:gdLst>
              <a:gd name="T0" fmla="*/ 2421 w 2421"/>
              <a:gd name="T1" fmla="*/ 0 h 1038"/>
              <a:gd name="T2" fmla="*/ 1278 w 2421"/>
              <a:gd name="T3" fmla="*/ 0 h 1038"/>
              <a:gd name="T4" fmla="*/ 1278 w 2421"/>
              <a:gd name="T5" fmla="*/ 14 h 1038"/>
              <a:gd name="T6" fmla="*/ 1032 w 2421"/>
              <a:gd name="T7" fmla="*/ 14 h 1038"/>
              <a:gd name="T8" fmla="*/ 1032 w 2421"/>
              <a:gd name="T9" fmla="*/ 42 h 1038"/>
              <a:gd name="T10" fmla="*/ 769 w 2421"/>
              <a:gd name="T11" fmla="*/ 42 h 1038"/>
              <a:gd name="T12" fmla="*/ 769 w 2421"/>
              <a:gd name="T13" fmla="*/ 62 h 1038"/>
              <a:gd name="T14" fmla="*/ 511 w 2421"/>
              <a:gd name="T15" fmla="*/ 62 h 1038"/>
              <a:gd name="T16" fmla="*/ 511 w 2421"/>
              <a:gd name="T17" fmla="*/ 98 h 1038"/>
              <a:gd name="T18" fmla="*/ 367 w 2421"/>
              <a:gd name="T19" fmla="*/ 98 h 1038"/>
              <a:gd name="T20" fmla="*/ 367 w 2421"/>
              <a:gd name="T21" fmla="*/ 117 h 1038"/>
              <a:gd name="T22" fmla="*/ 340 w 2421"/>
              <a:gd name="T23" fmla="*/ 117 h 1038"/>
              <a:gd name="T24" fmla="*/ 340 w 2421"/>
              <a:gd name="T25" fmla="*/ 173 h 1038"/>
              <a:gd name="T26" fmla="*/ 259 w 2421"/>
              <a:gd name="T27" fmla="*/ 173 h 1038"/>
              <a:gd name="T28" fmla="*/ 259 w 2421"/>
              <a:gd name="T29" fmla="*/ 296 h 1038"/>
              <a:gd name="T30" fmla="*/ 243 w 2421"/>
              <a:gd name="T31" fmla="*/ 296 h 1038"/>
              <a:gd name="T32" fmla="*/ 243 w 2421"/>
              <a:gd name="T33" fmla="*/ 323 h 1038"/>
              <a:gd name="T34" fmla="*/ 210 w 2421"/>
              <a:gd name="T35" fmla="*/ 323 h 1038"/>
              <a:gd name="T36" fmla="*/ 210 w 2421"/>
              <a:gd name="T37" fmla="*/ 338 h 1038"/>
              <a:gd name="T38" fmla="*/ 166 w 2421"/>
              <a:gd name="T39" fmla="*/ 338 h 1038"/>
              <a:gd name="T40" fmla="*/ 166 w 2421"/>
              <a:gd name="T41" fmla="*/ 616 h 1038"/>
              <a:gd name="T42" fmla="*/ 133 w 2421"/>
              <a:gd name="T43" fmla="*/ 616 h 1038"/>
              <a:gd name="T44" fmla="*/ 133 w 2421"/>
              <a:gd name="T45" fmla="*/ 630 h 1038"/>
              <a:gd name="T46" fmla="*/ 84 w 2421"/>
              <a:gd name="T47" fmla="*/ 630 h 1038"/>
              <a:gd name="T48" fmla="*/ 84 w 2421"/>
              <a:gd name="T49" fmla="*/ 954 h 1038"/>
              <a:gd name="T50" fmla="*/ 69 w 2421"/>
              <a:gd name="T51" fmla="*/ 954 h 1038"/>
              <a:gd name="T52" fmla="*/ 69 w 2421"/>
              <a:gd name="T53" fmla="*/ 1038 h 1038"/>
              <a:gd name="T54" fmla="*/ 0 w 2421"/>
              <a:gd name="T55" fmla="*/ 1038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421" h="1038">
                <a:moveTo>
                  <a:pt x="2421" y="0"/>
                </a:moveTo>
                <a:lnTo>
                  <a:pt x="1278" y="0"/>
                </a:lnTo>
                <a:lnTo>
                  <a:pt x="1278" y="14"/>
                </a:lnTo>
                <a:lnTo>
                  <a:pt x="1032" y="14"/>
                </a:lnTo>
                <a:lnTo>
                  <a:pt x="1032" y="42"/>
                </a:lnTo>
                <a:lnTo>
                  <a:pt x="769" y="42"/>
                </a:lnTo>
                <a:lnTo>
                  <a:pt x="769" y="62"/>
                </a:lnTo>
                <a:lnTo>
                  <a:pt x="511" y="62"/>
                </a:lnTo>
                <a:lnTo>
                  <a:pt x="511" y="98"/>
                </a:lnTo>
                <a:lnTo>
                  <a:pt x="367" y="98"/>
                </a:lnTo>
                <a:lnTo>
                  <a:pt x="367" y="117"/>
                </a:lnTo>
                <a:lnTo>
                  <a:pt x="340" y="117"/>
                </a:lnTo>
                <a:lnTo>
                  <a:pt x="340" y="173"/>
                </a:lnTo>
                <a:lnTo>
                  <a:pt x="259" y="173"/>
                </a:lnTo>
                <a:lnTo>
                  <a:pt x="259" y="296"/>
                </a:lnTo>
                <a:lnTo>
                  <a:pt x="243" y="296"/>
                </a:lnTo>
                <a:lnTo>
                  <a:pt x="243" y="323"/>
                </a:lnTo>
                <a:lnTo>
                  <a:pt x="210" y="323"/>
                </a:lnTo>
                <a:lnTo>
                  <a:pt x="210" y="338"/>
                </a:lnTo>
                <a:lnTo>
                  <a:pt x="166" y="338"/>
                </a:lnTo>
                <a:lnTo>
                  <a:pt x="166" y="616"/>
                </a:lnTo>
                <a:lnTo>
                  <a:pt x="133" y="616"/>
                </a:lnTo>
                <a:lnTo>
                  <a:pt x="133" y="630"/>
                </a:lnTo>
                <a:lnTo>
                  <a:pt x="84" y="630"/>
                </a:lnTo>
                <a:lnTo>
                  <a:pt x="84" y="954"/>
                </a:lnTo>
                <a:lnTo>
                  <a:pt x="69" y="954"/>
                </a:lnTo>
                <a:lnTo>
                  <a:pt x="69" y="1038"/>
                </a:lnTo>
                <a:lnTo>
                  <a:pt x="0" y="1038"/>
                </a:lnTo>
              </a:path>
            </a:pathLst>
          </a:custGeom>
          <a:noFill/>
          <a:ln w="349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F9CDBD7C-F8E9-47E1-A812-5AC08121C342}"/>
              </a:ext>
            </a:extLst>
          </p:cNvPr>
          <p:cNvSpPr txBox="1"/>
          <p:nvPr/>
        </p:nvSpPr>
        <p:spPr>
          <a:xfrm>
            <a:off x="745857" y="3967878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0</a:t>
            </a: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7DE0C562-4CCC-448E-A66C-B21A338E8474}"/>
              </a:ext>
            </a:extLst>
          </p:cNvPr>
          <p:cNvSpPr txBox="1"/>
          <p:nvPr/>
        </p:nvSpPr>
        <p:spPr>
          <a:xfrm>
            <a:off x="913136" y="3967878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</a:t>
            </a: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1453B559-F252-4CEA-B719-3AEF4E0EDE6A}"/>
              </a:ext>
            </a:extLst>
          </p:cNvPr>
          <p:cNvSpPr txBox="1"/>
          <p:nvPr/>
        </p:nvSpPr>
        <p:spPr>
          <a:xfrm>
            <a:off x="1080415" y="3967878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</a:t>
            </a: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C7576C61-007A-479F-B4D9-6D01D3686D6E}"/>
              </a:ext>
            </a:extLst>
          </p:cNvPr>
          <p:cNvSpPr txBox="1"/>
          <p:nvPr/>
        </p:nvSpPr>
        <p:spPr>
          <a:xfrm>
            <a:off x="1197364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12</a:t>
            </a:r>
          </a:p>
        </p:txBody>
      </p:sp>
      <p:sp>
        <p:nvSpPr>
          <p:cNvPr id="118" name="ZoneTexte 117">
            <a:extLst>
              <a:ext uri="{FF2B5EF4-FFF2-40B4-BE49-F238E27FC236}">
                <a16:creationId xmlns:a16="http://schemas.microsoft.com/office/drawing/2014/main" id="{95D1801C-5254-4EB5-9B75-E03070B86F0A}"/>
              </a:ext>
            </a:extLst>
          </p:cNvPr>
          <p:cNvSpPr txBox="1"/>
          <p:nvPr/>
        </p:nvSpPr>
        <p:spPr>
          <a:xfrm>
            <a:off x="1375528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16</a:t>
            </a: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1FB46899-CABD-4E76-980E-7EEFF9E16335}"/>
              </a:ext>
            </a:extLst>
          </p:cNvPr>
          <p:cNvSpPr txBox="1"/>
          <p:nvPr/>
        </p:nvSpPr>
        <p:spPr>
          <a:xfrm>
            <a:off x="1698806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24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1A43C617-8F65-472E-B19C-54678437C2BE}"/>
              </a:ext>
            </a:extLst>
          </p:cNvPr>
          <p:cNvSpPr txBox="1"/>
          <p:nvPr/>
        </p:nvSpPr>
        <p:spPr>
          <a:xfrm>
            <a:off x="2209604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36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18F5CFA8-03BC-4290-9880-13DBD1745C67}"/>
              </a:ext>
            </a:extLst>
          </p:cNvPr>
          <p:cNvSpPr txBox="1"/>
          <p:nvPr/>
        </p:nvSpPr>
        <p:spPr>
          <a:xfrm>
            <a:off x="2720402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48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E16069BE-F81A-4611-821A-9B9FB5024319}"/>
              </a:ext>
            </a:extLst>
          </p:cNvPr>
          <p:cNvSpPr txBox="1"/>
          <p:nvPr/>
        </p:nvSpPr>
        <p:spPr>
          <a:xfrm>
            <a:off x="3231200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60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A4BE9B50-D991-47A2-8B38-F7EAFD1C0793}"/>
              </a:ext>
            </a:extLst>
          </p:cNvPr>
          <p:cNvSpPr txBox="1"/>
          <p:nvPr/>
        </p:nvSpPr>
        <p:spPr>
          <a:xfrm>
            <a:off x="3741998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72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0847C32E-9541-4377-9545-FCD8138FB785}"/>
              </a:ext>
            </a:extLst>
          </p:cNvPr>
          <p:cNvSpPr txBox="1"/>
          <p:nvPr/>
        </p:nvSpPr>
        <p:spPr>
          <a:xfrm>
            <a:off x="4252796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84</a:t>
            </a: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5DBDB805-4E7F-45C8-AAB0-052BFE184C97}"/>
              </a:ext>
            </a:extLst>
          </p:cNvPr>
          <p:cNvSpPr txBox="1"/>
          <p:nvPr/>
        </p:nvSpPr>
        <p:spPr>
          <a:xfrm>
            <a:off x="4763594" y="3967878"/>
            <a:ext cx="418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96</a:t>
            </a:r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5C46A00E-E03A-4606-B3B6-41E2E0761238}"/>
              </a:ext>
            </a:extLst>
          </p:cNvPr>
          <p:cNvSpPr txBox="1"/>
          <p:nvPr/>
        </p:nvSpPr>
        <p:spPr>
          <a:xfrm>
            <a:off x="5224062" y="3967878"/>
            <a:ext cx="519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108</a:t>
            </a:r>
          </a:p>
        </p:txBody>
      </p:sp>
      <p:sp>
        <p:nvSpPr>
          <p:cNvPr id="129" name="ZoneTexte 128">
            <a:extLst>
              <a:ext uri="{FF2B5EF4-FFF2-40B4-BE49-F238E27FC236}">
                <a16:creationId xmlns:a16="http://schemas.microsoft.com/office/drawing/2014/main" id="{AFC77A5C-9188-4421-9519-6B900E35E5BA}"/>
              </a:ext>
            </a:extLst>
          </p:cNvPr>
          <p:cNvSpPr txBox="1"/>
          <p:nvPr/>
        </p:nvSpPr>
        <p:spPr>
          <a:xfrm>
            <a:off x="358332" y="3726296"/>
            <a:ext cx="317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</a:t>
            </a:r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D08C1A33-46DC-4CCF-9D31-649F288F6FB3}"/>
              </a:ext>
            </a:extLst>
          </p:cNvPr>
          <p:cNvSpPr txBox="1"/>
          <p:nvPr/>
        </p:nvSpPr>
        <p:spPr>
          <a:xfrm>
            <a:off x="296675" y="3383049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0.2</a:t>
            </a: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EEBCE2FC-DBBB-4D3C-A045-FFC5EF2F0EA2}"/>
              </a:ext>
            </a:extLst>
          </p:cNvPr>
          <p:cNvSpPr txBox="1"/>
          <p:nvPr/>
        </p:nvSpPr>
        <p:spPr>
          <a:xfrm>
            <a:off x="296675" y="3039804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0.4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:a16="http://schemas.microsoft.com/office/drawing/2014/main" id="{5013E4DB-8AB4-4A9B-A050-5EA9F3514CE6}"/>
              </a:ext>
            </a:extLst>
          </p:cNvPr>
          <p:cNvSpPr txBox="1"/>
          <p:nvPr/>
        </p:nvSpPr>
        <p:spPr>
          <a:xfrm>
            <a:off x="296675" y="2696559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0.6</a:t>
            </a:r>
          </a:p>
        </p:txBody>
      </p:sp>
      <p:sp>
        <p:nvSpPr>
          <p:cNvPr id="133" name="ZoneTexte 132">
            <a:extLst>
              <a:ext uri="{FF2B5EF4-FFF2-40B4-BE49-F238E27FC236}">
                <a16:creationId xmlns:a16="http://schemas.microsoft.com/office/drawing/2014/main" id="{CC9B1CEA-9295-44E7-B22D-1E1237DA4AD4}"/>
              </a:ext>
            </a:extLst>
          </p:cNvPr>
          <p:cNvSpPr txBox="1"/>
          <p:nvPr/>
        </p:nvSpPr>
        <p:spPr>
          <a:xfrm>
            <a:off x="296675" y="2353314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0.8</a:t>
            </a:r>
          </a:p>
        </p:txBody>
      </p:sp>
      <p:sp>
        <p:nvSpPr>
          <p:cNvPr id="134" name="ZoneTexte 133">
            <a:extLst>
              <a:ext uri="{FF2B5EF4-FFF2-40B4-BE49-F238E27FC236}">
                <a16:creationId xmlns:a16="http://schemas.microsoft.com/office/drawing/2014/main" id="{7D5D273E-B8AE-4E04-9460-7888567B0B61}"/>
              </a:ext>
            </a:extLst>
          </p:cNvPr>
          <p:cNvSpPr txBox="1"/>
          <p:nvPr/>
        </p:nvSpPr>
        <p:spPr>
          <a:xfrm>
            <a:off x="296675" y="2010069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1.0</a:t>
            </a:r>
          </a:p>
        </p:txBody>
      </p:sp>
      <p:sp>
        <p:nvSpPr>
          <p:cNvPr id="135" name="ZoneTexte 134">
            <a:extLst>
              <a:ext uri="{FF2B5EF4-FFF2-40B4-BE49-F238E27FC236}">
                <a16:creationId xmlns:a16="http://schemas.microsoft.com/office/drawing/2014/main" id="{C92AD21D-3CAB-4DFE-8B51-32319F285FB4}"/>
              </a:ext>
            </a:extLst>
          </p:cNvPr>
          <p:cNvSpPr txBox="1"/>
          <p:nvPr/>
        </p:nvSpPr>
        <p:spPr>
          <a:xfrm>
            <a:off x="2203358" y="1796001"/>
            <a:ext cx="3018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Baseline HIV RNA </a:t>
            </a:r>
            <a:r>
              <a:rPr lang="fr-FR" sz="1600" b="1" u="sng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100 000 c/</a:t>
            </a:r>
            <a:r>
              <a:rPr lang="fr-FR" sz="1600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mL</a:t>
            </a:r>
            <a:endParaRPr lang="fr-FR" sz="1600" b="1" dirty="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ZoneTexte 138">
            <a:extLst>
              <a:ext uri="{FF2B5EF4-FFF2-40B4-BE49-F238E27FC236}">
                <a16:creationId xmlns:a16="http://schemas.microsoft.com/office/drawing/2014/main" id="{0ACD5248-60D4-4C20-88FF-21B70B4905E7}"/>
              </a:ext>
            </a:extLst>
          </p:cNvPr>
          <p:cNvSpPr txBox="1"/>
          <p:nvPr/>
        </p:nvSpPr>
        <p:spPr>
          <a:xfrm>
            <a:off x="746224" y="6289989"/>
            <a:ext cx="317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0</a:t>
            </a:r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69B3D5C5-5A69-4F43-ADE1-6BCB5B7D4789}"/>
              </a:ext>
            </a:extLst>
          </p:cNvPr>
          <p:cNvSpPr txBox="1"/>
          <p:nvPr/>
        </p:nvSpPr>
        <p:spPr>
          <a:xfrm>
            <a:off x="913503" y="6289989"/>
            <a:ext cx="317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D34EC77A-0861-4ABF-B77C-86EB695DEB69}"/>
              </a:ext>
            </a:extLst>
          </p:cNvPr>
          <p:cNvSpPr txBox="1"/>
          <p:nvPr/>
        </p:nvSpPr>
        <p:spPr>
          <a:xfrm>
            <a:off x="1080782" y="6289989"/>
            <a:ext cx="317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</a:t>
            </a:r>
          </a:p>
        </p:txBody>
      </p:sp>
      <p:sp>
        <p:nvSpPr>
          <p:cNvPr id="142" name="ZoneTexte 141">
            <a:extLst>
              <a:ext uri="{FF2B5EF4-FFF2-40B4-BE49-F238E27FC236}">
                <a16:creationId xmlns:a16="http://schemas.microsoft.com/office/drawing/2014/main" id="{20FD465F-B3AD-4EDC-A6D3-E42032FDFDC6}"/>
              </a:ext>
            </a:extLst>
          </p:cNvPr>
          <p:cNvSpPr txBox="1"/>
          <p:nvPr/>
        </p:nvSpPr>
        <p:spPr>
          <a:xfrm>
            <a:off x="1198102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12</a:t>
            </a:r>
          </a:p>
        </p:txBody>
      </p:sp>
      <p:sp>
        <p:nvSpPr>
          <p:cNvPr id="143" name="ZoneTexte 142">
            <a:extLst>
              <a:ext uri="{FF2B5EF4-FFF2-40B4-BE49-F238E27FC236}">
                <a16:creationId xmlns:a16="http://schemas.microsoft.com/office/drawing/2014/main" id="{50188DEF-5EA0-41CC-B24B-40418673D7F8}"/>
              </a:ext>
            </a:extLst>
          </p:cNvPr>
          <p:cNvSpPr txBox="1"/>
          <p:nvPr/>
        </p:nvSpPr>
        <p:spPr>
          <a:xfrm>
            <a:off x="1376266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16</a:t>
            </a:r>
          </a:p>
        </p:txBody>
      </p:sp>
      <p:sp>
        <p:nvSpPr>
          <p:cNvPr id="144" name="ZoneTexte 143">
            <a:extLst>
              <a:ext uri="{FF2B5EF4-FFF2-40B4-BE49-F238E27FC236}">
                <a16:creationId xmlns:a16="http://schemas.microsoft.com/office/drawing/2014/main" id="{07634BF8-5193-4D65-8E69-F1198ECF9B16}"/>
              </a:ext>
            </a:extLst>
          </p:cNvPr>
          <p:cNvSpPr txBox="1"/>
          <p:nvPr/>
        </p:nvSpPr>
        <p:spPr>
          <a:xfrm>
            <a:off x="1699543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24</a:t>
            </a:r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8EFCC9B9-D57D-454D-BB8C-8AF64FE8987D}"/>
              </a:ext>
            </a:extLst>
          </p:cNvPr>
          <p:cNvSpPr txBox="1"/>
          <p:nvPr/>
        </p:nvSpPr>
        <p:spPr>
          <a:xfrm>
            <a:off x="2210341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36</a:t>
            </a:r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193BFBEC-FF2B-46D0-B700-E8CD36B90974}"/>
              </a:ext>
            </a:extLst>
          </p:cNvPr>
          <p:cNvSpPr txBox="1"/>
          <p:nvPr/>
        </p:nvSpPr>
        <p:spPr>
          <a:xfrm>
            <a:off x="2721139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48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02531999-971A-4796-8E14-CD66D31AD172}"/>
              </a:ext>
            </a:extLst>
          </p:cNvPr>
          <p:cNvSpPr txBox="1"/>
          <p:nvPr/>
        </p:nvSpPr>
        <p:spPr>
          <a:xfrm>
            <a:off x="3231937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60</a:t>
            </a: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F5B051EA-BBDC-4041-AD4F-BE6DBD63311F}"/>
              </a:ext>
            </a:extLst>
          </p:cNvPr>
          <p:cNvSpPr txBox="1"/>
          <p:nvPr/>
        </p:nvSpPr>
        <p:spPr>
          <a:xfrm>
            <a:off x="3742735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72</a:t>
            </a:r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7425E63D-2355-499E-9686-A42E9F188619}"/>
              </a:ext>
            </a:extLst>
          </p:cNvPr>
          <p:cNvSpPr txBox="1"/>
          <p:nvPr/>
        </p:nvSpPr>
        <p:spPr>
          <a:xfrm>
            <a:off x="4253533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84</a:t>
            </a:r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96392605-9598-49A5-8947-1F302E9A3949}"/>
              </a:ext>
            </a:extLst>
          </p:cNvPr>
          <p:cNvSpPr txBox="1"/>
          <p:nvPr/>
        </p:nvSpPr>
        <p:spPr>
          <a:xfrm>
            <a:off x="4764331" y="6289989"/>
            <a:ext cx="417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96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76FE27FA-AB16-4A0F-9ACA-3440D89286D2}"/>
              </a:ext>
            </a:extLst>
          </p:cNvPr>
          <p:cNvSpPr txBox="1"/>
          <p:nvPr/>
        </p:nvSpPr>
        <p:spPr>
          <a:xfrm>
            <a:off x="5225167" y="6289989"/>
            <a:ext cx="516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108</a:t>
            </a:r>
          </a:p>
        </p:txBody>
      </p:sp>
      <p:sp>
        <p:nvSpPr>
          <p:cNvPr id="154" name="ZoneTexte 153">
            <a:extLst>
              <a:ext uri="{FF2B5EF4-FFF2-40B4-BE49-F238E27FC236}">
                <a16:creationId xmlns:a16="http://schemas.microsoft.com/office/drawing/2014/main" id="{5ED056DB-65A5-43EC-AA4D-F23D629CD2E7}"/>
              </a:ext>
            </a:extLst>
          </p:cNvPr>
          <p:cNvSpPr txBox="1"/>
          <p:nvPr/>
        </p:nvSpPr>
        <p:spPr>
          <a:xfrm>
            <a:off x="296675" y="6048407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0.0</a:t>
            </a: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2E81A822-6189-4AAB-8C8E-B318172D0C04}"/>
              </a:ext>
            </a:extLst>
          </p:cNvPr>
          <p:cNvSpPr txBox="1"/>
          <p:nvPr/>
        </p:nvSpPr>
        <p:spPr>
          <a:xfrm>
            <a:off x="296675" y="5705160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0.2</a:t>
            </a:r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E3FD8D24-9969-42C0-BF8E-CBF373C58B1A}"/>
              </a:ext>
            </a:extLst>
          </p:cNvPr>
          <p:cNvSpPr txBox="1"/>
          <p:nvPr/>
        </p:nvSpPr>
        <p:spPr>
          <a:xfrm>
            <a:off x="296675" y="5361915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0.4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B57BE196-67ED-4F2B-B055-FCDD70EA948E}"/>
              </a:ext>
            </a:extLst>
          </p:cNvPr>
          <p:cNvSpPr txBox="1"/>
          <p:nvPr/>
        </p:nvSpPr>
        <p:spPr>
          <a:xfrm>
            <a:off x="296675" y="5018670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0.6</a:t>
            </a: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5F67FAFB-F535-4410-A008-ABCA31F1831C}"/>
              </a:ext>
            </a:extLst>
          </p:cNvPr>
          <p:cNvSpPr txBox="1"/>
          <p:nvPr/>
        </p:nvSpPr>
        <p:spPr>
          <a:xfrm>
            <a:off x="296675" y="4675425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0.8</a:t>
            </a:r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D4843480-50F3-4ECC-B68D-E2608FFADE1E}"/>
              </a:ext>
            </a:extLst>
          </p:cNvPr>
          <p:cNvSpPr txBox="1"/>
          <p:nvPr/>
        </p:nvSpPr>
        <p:spPr>
          <a:xfrm>
            <a:off x="296675" y="4332180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1.0</a:t>
            </a:r>
          </a:p>
        </p:txBody>
      </p:sp>
      <p:sp>
        <p:nvSpPr>
          <p:cNvPr id="160" name="ZoneTexte 159">
            <a:extLst>
              <a:ext uri="{FF2B5EF4-FFF2-40B4-BE49-F238E27FC236}">
                <a16:creationId xmlns:a16="http://schemas.microsoft.com/office/drawing/2014/main" id="{35274BAF-7D6B-47F9-A436-04B510777DDC}"/>
              </a:ext>
            </a:extLst>
          </p:cNvPr>
          <p:cNvSpPr txBox="1"/>
          <p:nvPr/>
        </p:nvSpPr>
        <p:spPr>
          <a:xfrm>
            <a:off x="2587275" y="4193470"/>
            <a:ext cx="22509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HIV RNA &gt; 100 000 c/</a:t>
            </a:r>
            <a:r>
              <a:rPr lang="fr-FR" sz="1600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mL</a:t>
            </a:r>
            <a:endParaRPr lang="fr-FR" sz="1600" b="1" dirty="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4" name="Connecteur droit 223"/>
          <p:cNvCxnSpPr/>
          <p:nvPr/>
        </p:nvCxnSpPr>
        <p:spPr bwMode="auto">
          <a:xfrm>
            <a:off x="707962" y="2983310"/>
            <a:ext cx="75121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Connecteur droit 226"/>
          <p:cNvCxnSpPr/>
          <p:nvPr/>
        </p:nvCxnSpPr>
        <p:spPr bwMode="auto">
          <a:xfrm>
            <a:off x="676181" y="5334895"/>
            <a:ext cx="155112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ZoneTexte 215">
            <a:extLst>
              <a:ext uri="{FF2B5EF4-FFF2-40B4-BE49-F238E27FC236}">
                <a16:creationId xmlns:a16="http://schemas.microsoft.com/office/drawing/2014/main" id="{3C619EF0-B244-48EF-8ABE-6245DA6BDD96}"/>
              </a:ext>
            </a:extLst>
          </p:cNvPr>
          <p:cNvSpPr txBox="1"/>
          <p:nvPr/>
        </p:nvSpPr>
        <p:spPr>
          <a:xfrm>
            <a:off x="11857133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85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614B7696-6793-4449-8863-E16BF60F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GEMINI </a:t>
            </a:r>
            <a:r>
              <a:rPr lang="fr-FR" dirty="0" err="1"/>
              <a:t>studies</a:t>
            </a:r>
            <a:r>
              <a:rPr lang="fr-FR" dirty="0"/>
              <a:t> : HIV RNA &lt; 40 c/</a:t>
            </a:r>
            <a:r>
              <a:rPr lang="fr-FR" dirty="0" err="1"/>
              <a:t>mL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not </a:t>
            </a:r>
            <a:r>
              <a:rPr lang="fr-FR" dirty="0" err="1"/>
              <a:t>detected</a:t>
            </a:r>
            <a:endParaRPr lang="fr-FR" dirty="0"/>
          </a:p>
        </p:txBody>
      </p:sp>
      <p:sp>
        <p:nvSpPr>
          <p:cNvPr id="217" name="Text Box 11">
            <a:extLst>
              <a:ext uri="{FF2B5EF4-FFF2-40B4-BE49-F238E27FC236}">
                <a16:creationId xmlns:a16="http://schemas.microsoft.com/office/drawing/2014/main" id="{08BDE395-A8D4-400A-8CA4-3704FE663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5187" y="6522020"/>
            <a:ext cx="287681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Underwood M, EACS 2019, Abs. PS8/2</a:t>
            </a:r>
          </a:p>
        </p:txBody>
      </p:sp>
      <p:sp>
        <p:nvSpPr>
          <p:cNvPr id="219" name="ZoneTexte 218">
            <a:extLst>
              <a:ext uri="{FF2B5EF4-FFF2-40B4-BE49-F238E27FC236}">
                <a16:creationId xmlns:a16="http://schemas.microsoft.com/office/drawing/2014/main" id="{8116EB6B-30E1-46F9-8B4F-660BC7C1FC66}"/>
              </a:ext>
            </a:extLst>
          </p:cNvPr>
          <p:cNvSpPr txBox="1"/>
          <p:nvPr/>
        </p:nvSpPr>
        <p:spPr>
          <a:xfrm>
            <a:off x="3431146" y="1378264"/>
            <a:ext cx="7581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 err="1">
                <a:solidFill>
                  <a:srgbClr val="0070C0"/>
                </a:solidFill>
                <a:cs typeface="Calibri"/>
              </a:rPr>
              <a:t>Weeks</a:t>
            </a:r>
            <a:r>
              <a:rPr lang="fr-FR" sz="2000" b="1" dirty="0">
                <a:solidFill>
                  <a:srgbClr val="0070C0"/>
                </a:solidFill>
                <a:cs typeface="Calibri"/>
              </a:rPr>
              <a:t> to HIV RNA &lt; 40 c/</a:t>
            </a:r>
            <a:r>
              <a:rPr lang="fr-FR" sz="2000" b="1" dirty="0" err="1">
                <a:solidFill>
                  <a:srgbClr val="0070C0"/>
                </a:solidFill>
                <a:cs typeface="Calibri"/>
              </a:rPr>
              <a:t>mL</a:t>
            </a:r>
            <a:r>
              <a:rPr lang="fr-FR" sz="2000" b="1" dirty="0">
                <a:solidFill>
                  <a:srgbClr val="0070C0"/>
                </a:solidFill>
                <a:cs typeface="Calibri"/>
              </a:rPr>
              <a:t> </a:t>
            </a:r>
            <a:r>
              <a:rPr lang="fr-FR" sz="2000" b="1" dirty="0" err="1">
                <a:solidFill>
                  <a:srgbClr val="0070C0"/>
                </a:solidFill>
                <a:cs typeface="Calibri"/>
              </a:rPr>
              <a:t>with</a:t>
            </a:r>
            <a:r>
              <a:rPr lang="fr-FR" sz="2000" b="1" dirty="0">
                <a:solidFill>
                  <a:srgbClr val="0070C0"/>
                </a:solidFill>
                <a:cs typeface="Calibri"/>
              </a:rPr>
              <a:t> </a:t>
            </a:r>
            <a:r>
              <a:rPr lang="fr-FR" sz="2000" b="1" dirty="0" err="1">
                <a:solidFill>
                  <a:srgbClr val="0070C0"/>
                </a:solidFill>
                <a:cs typeface="Calibri"/>
              </a:rPr>
              <a:t>target</a:t>
            </a:r>
            <a:r>
              <a:rPr lang="fr-FR" sz="2000" b="1" dirty="0">
                <a:solidFill>
                  <a:srgbClr val="0070C0"/>
                </a:solidFill>
                <a:cs typeface="Calibri"/>
              </a:rPr>
              <a:t> not </a:t>
            </a:r>
            <a:r>
              <a:rPr lang="fr-FR" sz="2000" b="1" dirty="0" err="1">
                <a:solidFill>
                  <a:srgbClr val="0070C0"/>
                </a:solidFill>
                <a:cs typeface="Calibri"/>
              </a:rPr>
              <a:t>detected</a:t>
            </a:r>
            <a:r>
              <a:rPr lang="fr-FR" sz="2000" b="1" dirty="0">
                <a:solidFill>
                  <a:srgbClr val="0070C0"/>
                </a:solidFill>
                <a:cs typeface="Calibri"/>
              </a:rPr>
              <a:t> (</a:t>
            </a:r>
            <a:r>
              <a:rPr lang="fr-FR" sz="2000" b="1" dirty="0" err="1">
                <a:solidFill>
                  <a:srgbClr val="0070C0"/>
                </a:solidFill>
                <a:cs typeface="Calibri"/>
              </a:rPr>
              <a:t>observed</a:t>
            </a:r>
            <a:r>
              <a:rPr lang="fr-FR" sz="2000" b="1" dirty="0">
                <a:solidFill>
                  <a:srgbClr val="0070C0"/>
                </a:solidFill>
                <a:cs typeface="Calibri"/>
              </a:rPr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192035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519B8-7374-4F47-9021-631E9184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Faculty Disclosures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03D508-37FF-754B-951B-226E43153F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979422"/>
            <a:ext cx="10972800" cy="4684667"/>
          </a:xfrm>
        </p:spPr>
        <p:txBody>
          <a:bodyPr>
            <a:normAutofit/>
          </a:bodyPr>
          <a:lstStyle/>
          <a:p>
            <a:r>
              <a:rPr lang="en-US" sz="2800" b="1" dirty="0"/>
              <a:t>Pedro Cahn</a:t>
            </a:r>
            <a:r>
              <a:rPr lang="en-US" sz="2800" dirty="0"/>
              <a:t> has received research support for research grants: </a:t>
            </a:r>
            <a:r>
              <a:rPr lang="en-US" sz="2800" dirty="0" err="1"/>
              <a:t>ViiV</a:t>
            </a:r>
            <a:r>
              <a:rPr lang="en-US" sz="2800" dirty="0"/>
              <a:t> Healthcare, Merck, </a:t>
            </a:r>
            <a:r>
              <a:rPr lang="en-US" sz="2800" dirty="0" err="1"/>
              <a:t>Abbvie</a:t>
            </a:r>
            <a:r>
              <a:rPr lang="en-US" sz="2800" dirty="0"/>
              <a:t> and for ad boards: </a:t>
            </a:r>
            <a:r>
              <a:rPr lang="en-US" sz="2800" dirty="0" err="1"/>
              <a:t>ViiV</a:t>
            </a:r>
            <a:r>
              <a:rPr lang="en-US" sz="2800" dirty="0"/>
              <a:t> Healthcare - Merck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Anton </a:t>
            </a:r>
            <a:r>
              <a:rPr lang="en-US" sz="2800" b="1" dirty="0" err="1"/>
              <a:t>Pozniak</a:t>
            </a:r>
            <a:r>
              <a:rPr lang="en-US" sz="2800" dirty="0"/>
              <a:t> has received research support and/or honoraria for consulting and/or advisory boards from </a:t>
            </a:r>
            <a:r>
              <a:rPr lang="en-US" sz="2800" dirty="0" err="1"/>
              <a:t>ViiV</a:t>
            </a:r>
            <a:r>
              <a:rPr lang="en-US" sz="2800" dirty="0"/>
              <a:t> Healthcare, Merck, Gilead, Janssen, </a:t>
            </a:r>
            <a:r>
              <a:rPr lang="en-US" sz="2800" dirty="0" err="1"/>
              <a:t>Theratechnologies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François Raffi</a:t>
            </a:r>
            <a:r>
              <a:rPr lang="en-US" sz="2800" dirty="0"/>
              <a:t> has received research support and/or honoraria for consulting and/or advisory boards from </a:t>
            </a:r>
            <a:r>
              <a:rPr lang="en-US" sz="2800" dirty="0" err="1"/>
              <a:t>Correvio</a:t>
            </a:r>
            <a:r>
              <a:rPr lang="en-US" sz="2800" dirty="0"/>
              <a:t>, Gilead Sciences, Janssen, Merck, MSD, Pfizer, </a:t>
            </a:r>
            <a:r>
              <a:rPr lang="en-US" sz="2800" dirty="0" err="1"/>
              <a:t>Theratechnologies</a:t>
            </a:r>
            <a:r>
              <a:rPr lang="en-US" sz="2800" dirty="0"/>
              <a:t> and </a:t>
            </a:r>
            <a:r>
              <a:rPr lang="en-US" sz="2800" dirty="0" err="1"/>
              <a:t>ViiV</a:t>
            </a:r>
            <a:r>
              <a:rPr lang="en-US" sz="2800" dirty="0"/>
              <a:t> Healthcare</a:t>
            </a:r>
          </a:p>
        </p:txBody>
      </p:sp>
    </p:spTree>
    <p:extLst>
      <p:ext uri="{BB962C8B-B14F-4D97-AF65-F5344CB8AC3E}">
        <p14:creationId xmlns:p14="http://schemas.microsoft.com/office/powerpoint/2010/main" val="2186469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Espace réservé du contenu 87">
            <a:extLst>
              <a:ext uri="{FF2B5EF4-FFF2-40B4-BE49-F238E27FC236}">
                <a16:creationId xmlns:a16="http://schemas.microsoft.com/office/drawing/2014/main" id="{5FEC4DA4-67C0-41D9-A11B-EB0E64036095}"/>
              </a:ext>
            </a:extLst>
          </p:cNvPr>
          <p:cNvSpPr txBox="1">
            <a:spLocks/>
          </p:cNvSpPr>
          <p:nvPr/>
        </p:nvSpPr>
        <p:spPr bwMode="auto">
          <a:xfrm>
            <a:off x="172400" y="1685041"/>
            <a:ext cx="12044999" cy="879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225425" indent="-225425" eaLnBrk="1" hangingPunct="1">
              <a:buClr>
                <a:schemeClr val="tx2"/>
              </a:buClr>
            </a:pPr>
            <a:r>
              <a:rPr lang="fr-FR" altLang="fr-FR" sz="1800" b="1" kern="0" dirty="0" err="1">
                <a:solidFill>
                  <a:srgbClr val="0070C0"/>
                </a:solidFill>
              </a:rPr>
              <a:t>Definitions</a:t>
            </a:r>
            <a:endParaRPr lang="fr-FR" altLang="fr-FR" sz="1800" b="1" kern="0" dirty="0">
              <a:solidFill>
                <a:srgbClr val="0070C0"/>
              </a:solidFill>
            </a:endParaRPr>
          </a:p>
          <a:p>
            <a:pPr lvl="1" eaLnBrk="1" hangingPunct="1">
              <a:buClr>
                <a:schemeClr val="tx2"/>
              </a:buClr>
            </a:pPr>
            <a:r>
              <a:rPr lang="fr-FR" altLang="fr-FR" sz="1700" kern="0" dirty="0" err="1">
                <a:solidFill>
                  <a:schemeClr val="tx1"/>
                </a:solidFill>
              </a:rPr>
              <a:t>Blip</a:t>
            </a:r>
            <a:r>
              <a:rPr lang="fr-FR" altLang="fr-FR" sz="1700" kern="0" dirty="0">
                <a:solidFill>
                  <a:schemeClr val="tx1"/>
                </a:solidFill>
              </a:rPr>
              <a:t>: 1 HIV RNA </a:t>
            </a:r>
            <a:r>
              <a:rPr lang="fr-FR" altLang="fr-FR" sz="1700" kern="0" dirty="0" err="1">
                <a:solidFill>
                  <a:schemeClr val="tx1"/>
                </a:solidFill>
              </a:rPr>
              <a:t>between</a:t>
            </a:r>
            <a:r>
              <a:rPr lang="fr-FR" altLang="fr-FR" sz="1700" kern="0" dirty="0">
                <a:solidFill>
                  <a:schemeClr val="tx1"/>
                </a:solidFill>
              </a:rPr>
              <a:t> 50 and 200 c/</a:t>
            </a:r>
            <a:r>
              <a:rPr lang="fr-FR" altLang="fr-FR" sz="1700" kern="0" dirty="0" err="1">
                <a:solidFill>
                  <a:schemeClr val="tx1"/>
                </a:solidFill>
              </a:rPr>
              <a:t>mL</a:t>
            </a:r>
            <a:r>
              <a:rPr lang="fr-FR" altLang="fr-FR" sz="1700" kern="0" dirty="0">
                <a:solidFill>
                  <a:schemeClr val="tx1"/>
                </a:solidFill>
              </a:rPr>
              <a:t> </a:t>
            </a:r>
            <a:r>
              <a:rPr lang="fr-FR" altLang="fr-FR" sz="1700" kern="0" dirty="0" err="1">
                <a:solidFill>
                  <a:schemeClr val="tx1"/>
                </a:solidFill>
              </a:rPr>
              <a:t>with</a:t>
            </a:r>
            <a:r>
              <a:rPr lang="fr-FR" altLang="fr-FR" sz="1700" kern="0" dirty="0">
                <a:solidFill>
                  <a:schemeClr val="tx1"/>
                </a:solidFill>
              </a:rPr>
              <a:t> </a:t>
            </a:r>
            <a:r>
              <a:rPr lang="fr-FR" altLang="fr-FR" sz="1700" kern="0" dirty="0" err="1">
                <a:solidFill>
                  <a:schemeClr val="tx1"/>
                </a:solidFill>
              </a:rPr>
              <a:t>prior</a:t>
            </a:r>
            <a:r>
              <a:rPr lang="fr-FR" altLang="fr-FR" sz="1700" kern="0" dirty="0">
                <a:solidFill>
                  <a:schemeClr val="tx1"/>
                </a:solidFill>
              </a:rPr>
              <a:t> and </a:t>
            </a:r>
            <a:r>
              <a:rPr lang="fr-FR" altLang="fr-FR" sz="1700" kern="0" dirty="0" err="1">
                <a:solidFill>
                  <a:schemeClr val="tx1"/>
                </a:solidFill>
              </a:rPr>
              <a:t>next</a:t>
            </a:r>
            <a:r>
              <a:rPr lang="fr-FR" altLang="fr-FR" sz="1700" kern="0" dirty="0">
                <a:solidFill>
                  <a:schemeClr val="tx1"/>
                </a:solidFill>
              </a:rPr>
              <a:t> HIV RNA &lt; 50 c/</a:t>
            </a:r>
            <a:r>
              <a:rPr lang="fr-FR" altLang="fr-FR" sz="1700" kern="0" dirty="0" err="1">
                <a:solidFill>
                  <a:schemeClr val="tx1"/>
                </a:solidFill>
              </a:rPr>
              <a:t>mL</a:t>
            </a:r>
            <a:endParaRPr lang="fr-FR" altLang="fr-FR" sz="1700" kern="0" dirty="0">
              <a:solidFill>
                <a:schemeClr val="tx1"/>
              </a:solidFill>
            </a:endParaRPr>
          </a:p>
          <a:p>
            <a:pPr lvl="1" eaLnBrk="1" hangingPunct="1">
              <a:buClr>
                <a:schemeClr val="tx2"/>
              </a:buClr>
            </a:pPr>
            <a:r>
              <a:rPr lang="fr-FR" altLang="fr-FR" sz="1700" kern="0" dirty="0" err="1">
                <a:solidFill>
                  <a:schemeClr val="tx1"/>
                </a:solidFill>
              </a:rPr>
              <a:t>Virologic</a:t>
            </a:r>
            <a:r>
              <a:rPr lang="fr-FR" altLang="fr-FR" sz="1700" kern="0" dirty="0">
                <a:solidFill>
                  <a:schemeClr val="tx1"/>
                </a:solidFill>
              </a:rPr>
              <a:t> </a:t>
            </a:r>
            <a:r>
              <a:rPr lang="fr-FR" altLang="fr-FR" sz="1700" kern="0" dirty="0" err="1">
                <a:solidFill>
                  <a:schemeClr val="tx1"/>
                </a:solidFill>
              </a:rPr>
              <a:t>failure</a:t>
            </a:r>
            <a:r>
              <a:rPr lang="fr-FR" altLang="fr-FR" sz="1700" kern="0" dirty="0">
                <a:solidFill>
                  <a:schemeClr val="tx1"/>
                </a:solidFill>
              </a:rPr>
              <a:t> : (i) HIV RNA </a:t>
            </a:r>
            <a:r>
              <a:rPr lang="fr-FR" altLang="fr-FR" sz="1700" kern="0" dirty="0" err="1">
                <a:solidFill>
                  <a:schemeClr val="tx1"/>
                </a:solidFill>
              </a:rPr>
              <a:t>decrease</a:t>
            </a:r>
            <a:r>
              <a:rPr lang="fr-FR" altLang="fr-FR" sz="1700" kern="0" dirty="0">
                <a:solidFill>
                  <a:schemeClr val="tx1"/>
                </a:solidFill>
              </a:rPr>
              <a:t> &lt; 1 log</a:t>
            </a:r>
            <a:r>
              <a:rPr lang="fr-FR" altLang="fr-FR" sz="1700" kern="0" baseline="-25000" dirty="0">
                <a:solidFill>
                  <a:schemeClr val="tx1"/>
                </a:solidFill>
              </a:rPr>
              <a:t>10 </a:t>
            </a:r>
            <a:r>
              <a:rPr lang="fr-FR" altLang="fr-FR" sz="1700" kern="0" dirty="0">
                <a:solidFill>
                  <a:schemeClr val="tx1"/>
                </a:solidFill>
              </a:rPr>
              <a:t>c/</a:t>
            </a:r>
            <a:r>
              <a:rPr lang="fr-FR" altLang="fr-FR" sz="1700" kern="0" dirty="0" err="1">
                <a:solidFill>
                  <a:schemeClr val="tx1"/>
                </a:solidFill>
              </a:rPr>
              <a:t>mL</a:t>
            </a:r>
            <a:r>
              <a:rPr lang="fr-FR" altLang="fr-FR" sz="1700" kern="0" dirty="0">
                <a:solidFill>
                  <a:schemeClr val="tx1"/>
                </a:solidFill>
              </a:rPr>
              <a:t> </a:t>
            </a:r>
            <a:r>
              <a:rPr lang="fr-FR" altLang="fr-FR" sz="1700" kern="0" dirty="0" err="1">
                <a:solidFill>
                  <a:schemeClr val="tx1"/>
                </a:solidFill>
              </a:rPr>
              <a:t>at</a:t>
            </a:r>
            <a:r>
              <a:rPr lang="fr-FR" altLang="fr-FR" sz="1700" kern="0" dirty="0">
                <a:solidFill>
                  <a:schemeClr val="tx1"/>
                </a:solidFill>
              </a:rPr>
              <a:t> W12, (ii) </a:t>
            </a:r>
            <a:r>
              <a:rPr lang="fr-FR" altLang="fr-FR" sz="1700" kern="0" dirty="0" err="1">
                <a:solidFill>
                  <a:schemeClr val="tx1"/>
                </a:solidFill>
              </a:rPr>
              <a:t>Confirmed</a:t>
            </a:r>
            <a:r>
              <a:rPr lang="fr-FR" altLang="fr-FR" sz="1700" kern="0" dirty="0">
                <a:solidFill>
                  <a:schemeClr val="tx1"/>
                </a:solidFill>
              </a:rPr>
              <a:t> HIV RNA &gt; 200 c/</a:t>
            </a:r>
            <a:r>
              <a:rPr lang="fr-FR" altLang="fr-FR" sz="1700" kern="0" dirty="0" err="1">
                <a:solidFill>
                  <a:schemeClr val="tx1"/>
                </a:solidFill>
              </a:rPr>
              <a:t>mL</a:t>
            </a:r>
            <a:r>
              <a:rPr lang="fr-FR" altLang="fr-FR" sz="1700" kern="0" dirty="0">
                <a:solidFill>
                  <a:schemeClr val="tx1"/>
                </a:solidFill>
              </a:rPr>
              <a:t> </a:t>
            </a:r>
            <a:r>
              <a:rPr lang="fr-FR" altLang="fr-FR" sz="1700" u="sng" kern="0" dirty="0">
                <a:solidFill>
                  <a:schemeClr val="tx1"/>
                </a:solidFill>
              </a:rPr>
              <a:t>&gt;</a:t>
            </a:r>
            <a:r>
              <a:rPr lang="fr-FR" altLang="fr-FR" sz="1700" kern="0" dirty="0">
                <a:solidFill>
                  <a:schemeClr val="tx1"/>
                </a:solidFill>
              </a:rPr>
              <a:t> W24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8C22EE0-AEAB-4CC0-87DF-2A2B527D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GEMINI-1 et 2 </a:t>
            </a:r>
            <a:r>
              <a:rPr lang="fr-FR" sz="3200" dirty="0" err="1"/>
              <a:t>Studies</a:t>
            </a:r>
            <a:r>
              <a:rPr lang="fr-FR" sz="3200" dirty="0"/>
              <a:t> : </a:t>
            </a:r>
            <a:r>
              <a:rPr lang="fr-FR" sz="3200" dirty="0" err="1"/>
              <a:t>Blips</a:t>
            </a:r>
            <a:r>
              <a:rPr lang="fr-FR" sz="3200" dirty="0"/>
              <a:t> &gt; 50 c/</a:t>
            </a:r>
            <a:r>
              <a:rPr lang="fr-FR" sz="3200" dirty="0" err="1"/>
              <a:t>mL</a:t>
            </a:r>
            <a:br>
              <a:rPr lang="fr-FR" sz="3200" dirty="0"/>
            </a:br>
            <a:r>
              <a:rPr lang="fr-FR" sz="3200" dirty="0" err="1"/>
              <a:t>between</a:t>
            </a:r>
            <a:r>
              <a:rPr lang="fr-FR" sz="3200" dirty="0"/>
              <a:t> D0 and W48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8CD466-BF79-4E96-9DC8-484A1137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08" y="5445224"/>
            <a:ext cx="11343217" cy="1008112"/>
          </a:xfrm>
        </p:spPr>
        <p:txBody>
          <a:bodyPr>
            <a:noAutofit/>
          </a:bodyPr>
          <a:lstStyle/>
          <a:p>
            <a:pPr marL="276225" indent="-276225" eaLnBrk="1" hangingPunct="1">
              <a:spcBef>
                <a:spcPts val="0"/>
              </a:spcBef>
              <a:buClr>
                <a:schemeClr val="tx2"/>
              </a:buClr>
            </a:pPr>
            <a:r>
              <a:rPr lang="fr-FR" altLang="fr-FR" sz="1600" dirty="0" err="1"/>
              <a:t>Similar</a:t>
            </a:r>
            <a:r>
              <a:rPr lang="fr-FR" altLang="fr-FR" sz="1600" dirty="0"/>
              <a:t> </a:t>
            </a:r>
            <a:r>
              <a:rPr lang="fr-FR" altLang="fr-FR" sz="1600" dirty="0" err="1"/>
              <a:t>frequency</a:t>
            </a:r>
            <a:r>
              <a:rPr lang="fr-FR" altLang="fr-FR" sz="1600" dirty="0"/>
              <a:t> of </a:t>
            </a:r>
            <a:r>
              <a:rPr lang="fr-FR" altLang="fr-FR" sz="1600" dirty="0" err="1"/>
              <a:t>blips</a:t>
            </a:r>
            <a:r>
              <a:rPr lang="fr-FR" altLang="fr-FR" sz="1600" dirty="0"/>
              <a:t> in the 2 </a:t>
            </a:r>
            <a:r>
              <a:rPr lang="fr-FR" altLang="fr-FR" sz="1600" dirty="0" err="1"/>
              <a:t>arms</a:t>
            </a:r>
            <a:r>
              <a:rPr lang="fr-FR" altLang="fr-FR" sz="1600" dirty="0"/>
              <a:t> and </a:t>
            </a:r>
            <a:r>
              <a:rPr lang="fr-FR" altLang="fr-FR" sz="1600" dirty="0" err="1"/>
              <a:t>at</a:t>
            </a:r>
            <a:r>
              <a:rPr lang="fr-FR" altLang="fr-FR" sz="1600" dirty="0"/>
              <a:t> </a:t>
            </a:r>
            <a:r>
              <a:rPr lang="fr-FR" altLang="fr-FR" sz="1600" dirty="0" err="1"/>
              <a:t>each</a:t>
            </a:r>
            <a:r>
              <a:rPr lang="fr-FR" altLang="fr-FR" sz="1600" dirty="0"/>
              <a:t> </a:t>
            </a:r>
            <a:r>
              <a:rPr lang="fr-FR" altLang="fr-FR" sz="1600" dirty="0" err="1"/>
              <a:t>visit</a:t>
            </a:r>
            <a:r>
              <a:rPr lang="fr-FR" altLang="fr-FR" sz="1600" dirty="0"/>
              <a:t> </a:t>
            </a:r>
          </a:p>
          <a:p>
            <a:pPr marL="276225" indent="-276225" eaLnBrk="1" hangingPunct="1">
              <a:spcBef>
                <a:spcPts val="0"/>
              </a:spcBef>
              <a:buClr>
                <a:schemeClr val="tx2"/>
              </a:buClr>
            </a:pPr>
            <a:r>
              <a:rPr lang="fr-FR" altLang="fr-FR" sz="1600" dirty="0"/>
              <a:t>Cumulative </a:t>
            </a:r>
            <a:r>
              <a:rPr lang="fr-FR" altLang="fr-FR" sz="1600" dirty="0" err="1"/>
              <a:t>number</a:t>
            </a:r>
            <a:r>
              <a:rPr lang="fr-FR" altLang="fr-FR" sz="1600" dirty="0"/>
              <a:t> of </a:t>
            </a:r>
            <a:r>
              <a:rPr lang="fr-FR" altLang="fr-FR" sz="1600" dirty="0" err="1"/>
              <a:t>blips</a:t>
            </a:r>
            <a:r>
              <a:rPr lang="fr-FR" altLang="fr-FR" sz="1600" dirty="0"/>
              <a:t> </a:t>
            </a:r>
            <a:r>
              <a:rPr lang="fr-FR" altLang="fr-FR" sz="1600" dirty="0" err="1"/>
              <a:t>between</a:t>
            </a:r>
            <a:r>
              <a:rPr lang="fr-FR" altLang="fr-FR" sz="1600" dirty="0"/>
              <a:t> D0 and W48 : DTG + 3TC (n = 87) ; DTG + TDF/FTC (n = 109)</a:t>
            </a:r>
          </a:p>
          <a:p>
            <a:pPr marL="276225" indent="-276225" eaLnBrk="1" hangingPunct="1">
              <a:spcBef>
                <a:spcPts val="0"/>
              </a:spcBef>
              <a:buClr>
                <a:schemeClr val="tx2"/>
              </a:buClr>
            </a:pPr>
            <a:r>
              <a:rPr lang="fr-FR" sz="1600" dirty="0" err="1"/>
              <a:t>Among</a:t>
            </a:r>
            <a:r>
              <a:rPr lang="fr-FR" sz="1600" dirty="0"/>
              <a:t> the 10 </a:t>
            </a:r>
            <a:r>
              <a:rPr lang="fr-FR" sz="1600" dirty="0" err="1"/>
              <a:t>confirmed</a:t>
            </a:r>
            <a:r>
              <a:rPr lang="fr-FR" sz="1600" dirty="0"/>
              <a:t> </a:t>
            </a:r>
            <a:r>
              <a:rPr lang="fr-FR" sz="1600" dirty="0" err="1"/>
              <a:t>virologic</a:t>
            </a:r>
            <a:r>
              <a:rPr lang="fr-FR" sz="1600" dirty="0"/>
              <a:t> </a:t>
            </a:r>
            <a:r>
              <a:rPr lang="fr-FR" sz="1600" dirty="0" err="1"/>
              <a:t>failures</a:t>
            </a:r>
            <a:r>
              <a:rPr lang="fr-FR" sz="1600" dirty="0"/>
              <a:t> : no association </a:t>
            </a:r>
            <a:r>
              <a:rPr lang="fr-FR" sz="1600" dirty="0" err="1"/>
              <a:t>with</a:t>
            </a:r>
            <a:r>
              <a:rPr lang="fr-FR" sz="1600" dirty="0"/>
              <a:t> </a:t>
            </a:r>
            <a:r>
              <a:rPr lang="fr-FR" sz="1600" dirty="0" err="1"/>
              <a:t>prior</a:t>
            </a:r>
            <a:r>
              <a:rPr lang="fr-FR" sz="1600" dirty="0"/>
              <a:t> </a:t>
            </a:r>
            <a:r>
              <a:rPr lang="fr-FR" sz="1600" dirty="0" err="1"/>
              <a:t>blip</a:t>
            </a:r>
            <a:r>
              <a:rPr lang="fr-FR" sz="1600" dirty="0"/>
              <a:t>(s)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AA2D39FC-31B0-4FCD-AE93-5378E8ACD9CD}"/>
              </a:ext>
            </a:extLst>
          </p:cNvPr>
          <p:cNvGrpSpPr/>
          <p:nvPr/>
        </p:nvGrpSpPr>
        <p:grpSpPr>
          <a:xfrm>
            <a:off x="1009895" y="2966653"/>
            <a:ext cx="10137269" cy="2278904"/>
            <a:chOff x="1009895" y="3831297"/>
            <a:chExt cx="10137269" cy="2278904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BF681AA0-D422-494D-A9DF-911FA2E5C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4817" y="4842864"/>
              <a:ext cx="361950" cy="962025"/>
            </a:xfrm>
            <a:prstGeom prst="rect">
              <a:avLst/>
            </a:prstGeom>
            <a:solidFill>
              <a:srgbClr val="990000"/>
            </a:solidFill>
            <a:ln>
              <a:solidFill>
                <a:srgbClr val="99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E803FC69-6289-41F2-B110-6E1CF7A5D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7080" y="4968277"/>
              <a:ext cx="361950" cy="836613"/>
            </a:xfrm>
            <a:prstGeom prst="rect">
              <a:avLst/>
            </a:prstGeom>
            <a:solidFill>
              <a:srgbClr val="990000"/>
            </a:solidFill>
            <a:ln>
              <a:solidFill>
                <a:srgbClr val="99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35214D13-AA99-4459-A534-056E3A80F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2017" y="4444402"/>
              <a:ext cx="361950" cy="13604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05D21349-93EC-4B37-A4AF-19627DFCE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6542" y="5379439"/>
              <a:ext cx="361950" cy="42545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326C97AC-0A78-431E-837A-0551D2341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9342" y="5292127"/>
              <a:ext cx="361950" cy="512763"/>
            </a:xfrm>
            <a:prstGeom prst="rect">
              <a:avLst/>
            </a:prstGeom>
            <a:solidFill>
              <a:srgbClr val="990000"/>
            </a:solidFill>
            <a:ln>
              <a:solidFill>
                <a:srgbClr val="99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D1A33F4C-37FF-4416-A94F-9DC2A0B55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4280" y="4973039"/>
              <a:ext cx="361950" cy="83185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7C55451E-F7F9-47D2-9959-39E5A9C84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492" y="4349152"/>
              <a:ext cx="363538" cy="14557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6B2176DC-FFE8-4EF4-8409-902634543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555" y="4688877"/>
              <a:ext cx="361950" cy="1116013"/>
            </a:xfrm>
            <a:prstGeom prst="rect">
              <a:avLst/>
            </a:prstGeom>
            <a:solidFill>
              <a:srgbClr val="990000"/>
            </a:solidFill>
            <a:ln>
              <a:solidFill>
                <a:srgbClr val="99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767838E6-B5DE-4DEB-8EEF-0A4E22B4E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9755" y="4526952"/>
              <a:ext cx="361950" cy="12779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BEBEE8A5-AFE1-4507-A25D-493ADF6AF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030" y="4736502"/>
              <a:ext cx="363538" cy="1068388"/>
            </a:xfrm>
            <a:prstGeom prst="rect">
              <a:avLst/>
            </a:prstGeom>
            <a:solidFill>
              <a:srgbClr val="990000"/>
            </a:solidFill>
            <a:ln>
              <a:solidFill>
                <a:srgbClr val="99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BD240677-C4B6-4ED4-A1D6-5388F70ED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230" y="4736502"/>
              <a:ext cx="363538" cy="10683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A845F44E-574C-42C5-AC6C-5D298E1EC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0292" y="5063527"/>
              <a:ext cx="363538" cy="741363"/>
            </a:xfrm>
            <a:prstGeom prst="rect">
              <a:avLst/>
            </a:prstGeom>
            <a:solidFill>
              <a:srgbClr val="990000"/>
            </a:solidFill>
            <a:ln>
              <a:solidFill>
                <a:srgbClr val="99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3208A03C-E118-4DA0-BFE4-C1394E5A13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4955" y="5034952"/>
              <a:ext cx="90488" cy="0"/>
            </a:xfrm>
            <a:prstGeom prst="line">
              <a:avLst/>
            </a:prstGeom>
            <a:noFill/>
            <a:ln w="15875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DF2EC84-80C7-474F-83EE-5A6306075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5442" y="4266602"/>
              <a:ext cx="9564688" cy="1538288"/>
            </a:xfrm>
            <a:custGeom>
              <a:avLst/>
              <a:gdLst>
                <a:gd name="T0" fmla="*/ 0 w 6025"/>
                <a:gd name="T1" fmla="*/ 0 h 969"/>
                <a:gd name="T2" fmla="*/ 0 w 6025"/>
                <a:gd name="T3" fmla="*/ 242 h 969"/>
                <a:gd name="T4" fmla="*/ 0 w 6025"/>
                <a:gd name="T5" fmla="*/ 484 h 969"/>
                <a:gd name="T6" fmla="*/ 0 w 6025"/>
                <a:gd name="T7" fmla="*/ 726 h 969"/>
                <a:gd name="T8" fmla="*/ 0 w 6025"/>
                <a:gd name="T9" fmla="*/ 968 h 969"/>
                <a:gd name="T10" fmla="*/ 0 w 6025"/>
                <a:gd name="T11" fmla="*/ 969 h 969"/>
                <a:gd name="T12" fmla="*/ 6025 w 6025"/>
                <a:gd name="T13" fmla="*/ 969 h 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25" h="969">
                  <a:moveTo>
                    <a:pt x="0" y="0"/>
                  </a:moveTo>
                  <a:lnTo>
                    <a:pt x="0" y="242"/>
                  </a:lnTo>
                  <a:lnTo>
                    <a:pt x="0" y="484"/>
                  </a:lnTo>
                  <a:lnTo>
                    <a:pt x="0" y="726"/>
                  </a:lnTo>
                  <a:lnTo>
                    <a:pt x="0" y="968"/>
                  </a:lnTo>
                  <a:lnTo>
                    <a:pt x="0" y="969"/>
                  </a:lnTo>
                  <a:lnTo>
                    <a:pt x="6025" y="969"/>
                  </a:lnTo>
                </a:path>
              </a:pathLst>
            </a:custGeom>
            <a:noFill/>
            <a:ln w="15875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id="{9A6F9E0E-CA2D-4969-877B-706B2B6F47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4955" y="4650777"/>
              <a:ext cx="90488" cy="0"/>
            </a:xfrm>
            <a:prstGeom prst="line">
              <a:avLst/>
            </a:prstGeom>
            <a:noFill/>
            <a:ln w="15875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65FA821B-247B-46F9-96C5-D5D3C3106E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4955" y="5803302"/>
              <a:ext cx="90488" cy="0"/>
            </a:xfrm>
            <a:prstGeom prst="line">
              <a:avLst/>
            </a:prstGeom>
            <a:noFill/>
            <a:ln w="15875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69B73AD3-AED5-4C32-8963-13C4E6FAB1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4955" y="5419127"/>
              <a:ext cx="90488" cy="0"/>
            </a:xfrm>
            <a:prstGeom prst="line">
              <a:avLst/>
            </a:prstGeom>
            <a:noFill/>
            <a:ln w="15875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BB10AFAA-92CC-4297-BF88-7C779B871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24955" y="4266602"/>
              <a:ext cx="90488" cy="0"/>
            </a:xfrm>
            <a:prstGeom prst="line">
              <a:avLst/>
            </a:prstGeom>
            <a:noFill/>
            <a:ln w="15875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C724BB50-6423-486B-993E-BFD16D1DD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895" y="4176114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4</a:t>
              </a:r>
              <a:endParaRPr kumimoji="0" lang="fr-FR" altLang="fr-FR" sz="1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8D115D07-543E-42A8-9A76-9FC857889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895" y="4560289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3</a:t>
              </a:r>
              <a:endParaRPr kumimoji="0" lang="fr-FR" altLang="fr-FR" sz="1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F6745E5E-3B97-410B-BAAE-0444FA53D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895" y="4944464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</a:t>
              </a:r>
              <a:endParaRPr kumimoji="0" lang="fr-FR" altLang="fr-FR" sz="1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53613C7D-57A9-4771-810E-F9A5E9226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895" y="5328639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</a:t>
              </a:r>
              <a:endParaRPr kumimoji="0" lang="fr-FR" altLang="fr-FR" sz="1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8BD3FACA-613E-4028-B0E1-1232DEB5C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895" y="5712814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0</a:t>
              </a:r>
              <a:endParaRPr kumimoji="0" lang="fr-FR" altLang="fr-FR" sz="1400" b="1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B29631A9-5AB3-483E-B299-D7439EBE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220" y="4471389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20766005-FC7F-4FDC-9A02-468689354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607" y="4471389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0AA17672-1154-4C28-AFCE-FC7B4D73D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739" y="5863980"/>
              <a:ext cx="28994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b="1" dirty="0">
                  <a:latin typeface="+mn-lt"/>
                </a:rPr>
                <a:t>W</a:t>
              </a: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8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id="{6441F629-C6AF-4F3C-A1D0-E96B127B7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482" y="4084039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24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EA841C94-26AE-469A-A3BC-B66D89785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7282" y="4798414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8" name="Rectangle 33">
              <a:extLst>
                <a:ext uri="{FF2B5EF4-FFF2-40B4-BE49-F238E27FC236}">
                  <a16:creationId xmlns:a16="http://schemas.microsoft.com/office/drawing/2014/main" id="{A4A2CB3A-7087-4BF7-983B-766A19975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685" y="5863980"/>
              <a:ext cx="39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b="1" dirty="0">
                  <a:latin typeface="+mn-lt"/>
                </a:rPr>
                <a:t>W</a:t>
              </a: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12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39" name="Rectangle 34">
              <a:extLst>
                <a:ext uri="{FF2B5EF4-FFF2-40B4-BE49-F238E27FC236}">
                  <a16:creationId xmlns:a16="http://schemas.microsoft.com/office/drawing/2014/main" id="{CF50ABFF-54CB-4008-9018-55DB76FB1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6745" y="4261839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22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0" name="Rectangle 35">
              <a:extLst>
                <a:ext uri="{FF2B5EF4-FFF2-40B4-BE49-F238E27FC236}">
                  <a16:creationId xmlns:a16="http://schemas.microsoft.com/office/drawing/2014/main" id="{1D2FD70A-BA6F-46D3-8D35-5533CA1D0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545" y="4423764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19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1" name="Rectangle 36">
              <a:extLst>
                <a:ext uri="{FF2B5EF4-FFF2-40B4-BE49-F238E27FC236}">
                  <a16:creationId xmlns:a16="http://schemas.microsoft.com/office/drawing/2014/main" id="{31E6109F-FA58-4283-98E9-89939325A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947" y="5863980"/>
              <a:ext cx="39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b="1" dirty="0">
                  <a:latin typeface="+mn-lt"/>
                </a:rPr>
                <a:t>W</a:t>
              </a: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16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2" name="Rectangle 37">
              <a:extLst>
                <a:ext uri="{FF2B5EF4-FFF2-40B4-BE49-F238E27FC236}">
                  <a16:creationId xmlns:a16="http://schemas.microsoft.com/office/drawing/2014/main" id="{B1B4F523-AEF5-4AC9-A80C-08619DA6E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9007" y="4179289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26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3" name="Rectangle 38">
              <a:extLst>
                <a:ext uri="{FF2B5EF4-FFF2-40B4-BE49-F238E27FC236}">
                  <a16:creationId xmlns:a16="http://schemas.microsoft.com/office/drawing/2014/main" id="{E66D50FD-8B8F-4B66-8009-B74B0ABDD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807" y="4577752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4" name="Rectangle 39">
              <a:extLst>
                <a:ext uri="{FF2B5EF4-FFF2-40B4-BE49-F238E27FC236}">
                  <a16:creationId xmlns:a16="http://schemas.microsoft.com/office/drawing/2014/main" id="{E61C8654-C4DF-4176-8F56-8D0592DAF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0210" y="5863980"/>
              <a:ext cx="39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b="1" dirty="0">
                  <a:latin typeface="+mn-lt"/>
                </a:rPr>
                <a:t>W</a:t>
              </a: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24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5" name="Rectangle 40">
              <a:extLst>
                <a:ext uri="{FF2B5EF4-FFF2-40B4-BE49-F238E27FC236}">
                  <a16:creationId xmlns:a16="http://schemas.microsoft.com/office/drawing/2014/main" id="{6B99499D-12BB-4F00-87BD-44BDAF6E0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1270" y="470792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15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id="{76B596EA-E307-4B99-A73F-AFAEB15D4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4070" y="4707927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15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7" name="Rectangle 42">
              <a:extLst>
                <a:ext uri="{FF2B5EF4-FFF2-40B4-BE49-F238E27FC236}">
                  <a16:creationId xmlns:a16="http://schemas.microsoft.com/office/drawing/2014/main" id="{79FCC143-49C7-4BFA-8D58-8F2986F4A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2472" y="5863980"/>
              <a:ext cx="39754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b="1" dirty="0">
                  <a:latin typeface="+mn-lt"/>
                </a:rPr>
                <a:t>W</a:t>
              </a: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36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B0AB3D58-E654-44FA-8A49-CA9AE698C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7905" y="5114327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8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49" name="Rectangle 44">
              <a:extLst>
                <a:ext uri="{FF2B5EF4-FFF2-40B4-BE49-F238E27FC236}">
                  <a16:creationId xmlns:a16="http://schemas.microsoft.com/office/drawing/2014/main" id="{ABB9A7A9-C805-4B52-BB8F-FF32320B7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0705" y="5027014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>
                  <a:ln>
                    <a:noFill/>
                  </a:ln>
                  <a:effectLst/>
                  <a:latin typeface="+mn-lt"/>
                </a:rPr>
                <a:t>9</a:t>
              </a:r>
              <a:endParaRPr kumimoji="0" lang="fr-FR" altLang="fr-FR" sz="16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0" name="Rectangle 45">
              <a:extLst>
                <a:ext uri="{FF2B5EF4-FFF2-40B4-BE49-F238E27FC236}">
                  <a16:creationId xmlns:a16="http://schemas.microsoft.com/office/drawing/2014/main" id="{02823107-E670-4E55-BD4E-EE073E7B8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6538" y="5863980"/>
              <a:ext cx="39393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600" b="1" dirty="0">
                  <a:latin typeface="+mn-lt"/>
                </a:rPr>
                <a:t>W</a:t>
              </a:r>
              <a:r>
                <a:rPr kumimoji="0" lang="fr-FR" altLang="fr-FR" sz="1600" b="1" i="0" u="none" strike="noStrike" cap="none" normalizeH="0" baseline="0" dirty="0">
                  <a:ln>
                    <a:noFill/>
                  </a:ln>
                  <a:effectLst/>
                  <a:latin typeface="+mn-lt"/>
                </a:rPr>
                <a:t>48</a:t>
              </a:r>
              <a:endParaRPr kumimoji="0" lang="fr-FR" altLang="fr-FR" sz="1400" b="0" i="0" u="none" strike="noStrike" cap="none" normalizeH="0" baseline="0" dirty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F73E2C7-D0DA-4C8F-B242-E16A605A52BB}"/>
                </a:ext>
              </a:extLst>
            </p:cNvPr>
            <p:cNvSpPr/>
            <p:nvPr/>
          </p:nvSpPr>
          <p:spPr bwMode="auto">
            <a:xfrm>
              <a:off x="8965499" y="3903138"/>
              <a:ext cx="194872" cy="194872"/>
            </a:xfrm>
            <a:prstGeom prst="rect">
              <a:avLst/>
            </a:prstGeom>
            <a:solidFill>
              <a:srgbClr val="99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419382-2809-4AF9-99BA-427EF0B8C959}"/>
                </a:ext>
              </a:extLst>
            </p:cNvPr>
            <p:cNvSpPr/>
            <p:nvPr/>
          </p:nvSpPr>
          <p:spPr>
            <a:xfrm>
              <a:off x="9180215" y="3831297"/>
              <a:ext cx="16207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altLang="fr-FR" sz="1400" b="1" dirty="0"/>
                <a:t>DTG + 3TC </a:t>
              </a:r>
              <a:r>
                <a:rPr lang="fr-FR" altLang="fr-FR" sz="1400" dirty="0"/>
                <a:t>(n = 716)</a:t>
              </a:r>
              <a:endParaRPr lang="fr-FR" sz="1400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EE294CC-0E25-4B90-8ABE-2355A974B03E}"/>
                </a:ext>
              </a:extLst>
            </p:cNvPr>
            <p:cNvSpPr/>
            <p:nvPr/>
          </p:nvSpPr>
          <p:spPr bwMode="auto">
            <a:xfrm>
              <a:off x="8965499" y="4266090"/>
              <a:ext cx="194872" cy="19487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effectLst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E37FC53-6F21-4183-86A2-A0DB32B0C2CF}"/>
                </a:ext>
              </a:extLst>
            </p:cNvPr>
            <p:cNvSpPr/>
            <p:nvPr/>
          </p:nvSpPr>
          <p:spPr>
            <a:xfrm>
              <a:off x="9180215" y="4194249"/>
              <a:ext cx="196694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altLang="fr-FR" sz="1400" b="1" dirty="0"/>
                <a:t>DTG + TDF/FTC </a:t>
              </a:r>
              <a:r>
                <a:rPr lang="fr-FR" altLang="fr-FR" sz="1400" dirty="0"/>
                <a:t>(n = 717)</a:t>
              </a:r>
              <a:endParaRPr lang="fr-FR" sz="14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CE85624-32F0-46C0-8791-ACCD8849CF6F}"/>
                </a:ext>
              </a:extLst>
            </p:cNvPr>
            <p:cNvSpPr/>
            <p:nvPr/>
          </p:nvSpPr>
          <p:spPr>
            <a:xfrm>
              <a:off x="1018681" y="3873873"/>
              <a:ext cx="29687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200" b="1" i="0" u="none" strike="noStrike" kern="1200" baseline="0">
                  <a:solidFill>
                    <a:srgbClr val="000066"/>
                  </a:solidFill>
                  <a:latin typeface="+mn-lt"/>
                  <a:ea typeface="+mn-ea"/>
                  <a:cs typeface="+mn-cs"/>
                </a:defRPr>
              </a:pPr>
              <a:r>
                <a:rPr lang="en-US"/>
                <a:t>%</a:t>
              </a:r>
            </a:p>
          </p:txBody>
        </p:sp>
      </p:grpSp>
      <p:sp>
        <p:nvSpPr>
          <p:cNvPr id="60" name="Text Box 2">
            <a:extLst>
              <a:ext uri="{FF2B5EF4-FFF2-40B4-BE49-F238E27FC236}">
                <a16:creationId xmlns:a16="http://schemas.microsoft.com/office/drawing/2014/main" id="{67392B5A-62E4-4589-9AA2-6DFAE03D8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634" y="2636912"/>
            <a:ext cx="601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Frequency</a:t>
            </a:r>
            <a:r>
              <a:rPr lang="fr-FR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of </a:t>
            </a:r>
            <a:r>
              <a:rPr lang="fr-FR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blips</a:t>
            </a:r>
            <a:r>
              <a:rPr lang="fr-FR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per </a:t>
            </a:r>
            <a:r>
              <a:rPr lang="fr-FR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visit</a:t>
            </a:r>
            <a:endParaRPr lang="fr-FR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5DED0137-ADF0-44DD-B6EA-EB7F06B46C3B}"/>
              </a:ext>
            </a:extLst>
          </p:cNvPr>
          <p:cNvSpPr txBox="1"/>
          <p:nvPr/>
        </p:nvSpPr>
        <p:spPr>
          <a:xfrm>
            <a:off x="11857133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86</a:t>
            </a:r>
          </a:p>
        </p:txBody>
      </p:sp>
      <p:sp>
        <p:nvSpPr>
          <p:cNvPr id="57" name="Text Box 11">
            <a:extLst>
              <a:ext uri="{FF2B5EF4-FFF2-40B4-BE49-F238E27FC236}">
                <a16:creationId xmlns:a16="http://schemas.microsoft.com/office/drawing/2014/main" id="{D013EDFA-C3DC-4970-B632-8BD8827D9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2369" y="6522020"/>
            <a:ext cx="3099631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Underwood M, IAS 2019, Abs. MOPEB231</a:t>
            </a:r>
          </a:p>
        </p:txBody>
      </p:sp>
    </p:spTree>
    <p:extLst>
      <p:ext uri="{BB962C8B-B14F-4D97-AF65-F5344CB8AC3E}">
        <p14:creationId xmlns:p14="http://schemas.microsoft.com/office/powerpoint/2010/main" val="3162865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31D3FCB0-4858-4EF9-8354-C9E7E5159A6D}"/>
              </a:ext>
            </a:extLst>
          </p:cNvPr>
          <p:cNvGrpSpPr/>
          <p:nvPr/>
        </p:nvGrpSpPr>
        <p:grpSpPr>
          <a:xfrm>
            <a:off x="1127448" y="1916832"/>
            <a:ext cx="9614147" cy="4863771"/>
            <a:chOff x="1426023" y="1992437"/>
            <a:chExt cx="9614147" cy="4863771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7699F66-DDD3-4D8A-8199-A029BE49EE1C}"/>
                </a:ext>
              </a:extLst>
            </p:cNvPr>
            <p:cNvSpPr/>
            <p:nvPr/>
          </p:nvSpPr>
          <p:spPr>
            <a:xfrm>
              <a:off x="3736102" y="6134292"/>
              <a:ext cx="16526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400" b="1" dirty="0"/>
                <a:t>2 HIV RNA </a:t>
              </a:r>
              <a:r>
                <a:rPr lang="fr-FR" altLang="fr-FR" sz="1400" b="1" dirty="0" err="1"/>
                <a:t>between</a:t>
              </a:r>
              <a:r>
                <a:rPr lang="fr-FR" altLang="fr-FR" sz="1400" b="1" dirty="0"/>
                <a:t> </a:t>
              </a:r>
              <a:br>
                <a:rPr lang="fr-FR" altLang="fr-FR" sz="1400" b="1" dirty="0"/>
              </a:br>
              <a:r>
                <a:rPr lang="fr-FR" altLang="fr-FR" sz="1400" b="1" dirty="0"/>
                <a:t>50 et 200 c/</a:t>
              </a:r>
              <a:r>
                <a:rPr lang="fr-FR" altLang="fr-FR" sz="1400" b="1" dirty="0" err="1"/>
                <a:t>mL</a:t>
              </a:r>
              <a:endParaRPr lang="fr-FR" sz="1400" b="1" dirty="0"/>
            </a:p>
          </p:txBody>
        </p:sp>
        <p:graphicFrame>
          <p:nvGraphicFramePr>
            <p:cNvPr id="58" name="Graphique 57">
              <a:extLst>
                <a:ext uri="{FF2B5EF4-FFF2-40B4-BE49-F238E27FC236}">
                  <a16:creationId xmlns:a16="http://schemas.microsoft.com/office/drawing/2014/main" id="{2B68C89B-7687-4B07-AE4F-A74C3FA8C2C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7893465"/>
                </p:ext>
              </p:extLst>
            </p:nvPr>
          </p:nvGraphicFramePr>
          <p:xfrm>
            <a:off x="1426023" y="2162987"/>
            <a:ext cx="9534992" cy="19293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2499D1ED-299D-4A75-A3F7-58D6F9346CB3}"/>
                </a:ext>
              </a:extLst>
            </p:cNvPr>
            <p:cNvGrpSpPr/>
            <p:nvPr/>
          </p:nvGrpSpPr>
          <p:grpSpPr>
            <a:xfrm>
              <a:off x="5339711" y="2315136"/>
              <a:ext cx="1086053" cy="276999"/>
              <a:chOff x="10163331" y="3606038"/>
              <a:chExt cx="1086053" cy="276999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2F73E2C7-D0DA-4C8F-B242-E16A605A52BB}"/>
                  </a:ext>
                </a:extLst>
              </p:cNvPr>
              <p:cNvSpPr/>
              <p:nvPr/>
            </p:nvSpPr>
            <p:spPr bwMode="auto">
              <a:xfrm>
                <a:off x="10163331" y="3654729"/>
                <a:ext cx="194872" cy="194872"/>
              </a:xfrm>
              <a:prstGeom prst="rect">
                <a:avLst/>
              </a:prstGeom>
              <a:solidFill>
                <a:srgbClr val="99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4419382-2809-4AF9-99BA-427EF0B8C959}"/>
                  </a:ext>
                </a:extLst>
              </p:cNvPr>
              <p:cNvSpPr/>
              <p:nvPr/>
            </p:nvSpPr>
            <p:spPr>
              <a:xfrm>
                <a:off x="10359397" y="3606038"/>
                <a:ext cx="88998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1200" dirty="0"/>
                  <a:t>All patients</a:t>
                </a:r>
                <a:endParaRPr lang="fr-FR" sz="1200" dirty="0"/>
              </a:p>
            </p:txBody>
          </p:sp>
        </p:grpSp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ECC354B2-8264-488A-8D16-E1905B11EB0A}"/>
                </a:ext>
              </a:extLst>
            </p:cNvPr>
            <p:cNvGrpSpPr/>
            <p:nvPr/>
          </p:nvGrpSpPr>
          <p:grpSpPr>
            <a:xfrm>
              <a:off x="5339711" y="2610958"/>
              <a:ext cx="2701980" cy="276999"/>
              <a:chOff x="10163331" y="3519773"/>
              <a:chExt cx="2701980" cy="276999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1471B1E-94C1-4DD8-B2AF-B323EB059F0A}"/>
                  </a:ext>
                </a:extLst>
              </p:cNvPr>
              <p:cNvSpPr/>
              <p:nvPr/>
            </p:nvSpPr>
            <p:spPr bwMode="auto">
              <a:xfrm>
                <a:off x="10163331" y="3551211"/>
                <a:ext cx="194872" cy="194872"/>
              </a:xfrm>
              <a:prstGeom prst="rect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33D42647-796B-474F-B82F-DA4B6A53ADA5}"/>
                  </a:ext>
                </a:extLst>
              </p:cNvPr>
              <p:cNvSpPr/>
              <p:nvPr/>
            </p:nvSpPr>
            <p:spPr>
              <a:xfrm>
                <a:off x="10359397" y="3519773"/>
                <a:ext cx="250591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1200" dirty="0"/>
                  <a:t>HIV RNA D0 ≤ 100 000 c/</a:t>
                </a:r>
                <a:r>
                  <a:rPr lang="fr-FR" altLang="fr-FR" sz="1200" dirty="0" err="1"/>
                  <a:t>mL</a:t>
                </a:r>
                <a:r>
                  <a:rPr lang="fr-FR" altLang="fr-FR" sz="1200" dirty="0"/>
                  <a:t> (n = 576)</a:t>
                </a:r>
                <a:endParaRPr lang="fr-FR" sz="1200" dirty="0"/>
              </a:p>
            </p:txBody>
          </p:sp>
        </p:grpSp>
        <p:grpSp>
          <p:nvGrpSpPr>
            <p:cNvPr id="68" name="Groupe 67">
              <a:extLst>
                <a:ext uri="{FF2B5EF4-FFF2-40B4-BE49-F238E27FC236}">
                  <a16:creationId xmlns:a16="http://schemas.microsoft.com/office/drawing/2014/main" id="{9071A93E-8C3A-4B8E-A84B-28CCC40291CD}"/>
                </a:ext>
              </a:extLst>
            </p:cNvPr>
            <p:cNvGrpSpPr/>
            <p:nvPr/>
          </p:nvGrpSpPr>
          <p:grpSpPr>
            <a:xfrm>
              <a:off x="5339711" y="2863969"/>
              <a:ext cx="2701980" cy="276999"/>
              <a:chOff x="10163331" y="3416255"/>
              <a:chExt cx="2701980" cy="276999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43A4135-CE9D-45FD-9306-963014EA0D0E}"/>
                  </a:ext>
                </a:extLst>
              </p:cNvPr>
              <p:cNvSpPr/>
              <p:nvPr/>
            </p:nvSpPr>
            <p:spPr bwMode="auto">
              <a:xfrm>
                <a:off x="10163331" y="3447693"/>
                <a:ext cx="194872" cy="194872"/>
              </a:xfrm>
              <a:prstGeom prst="rect">
                <a:avLst/>
              </a:prstGeom>
              <a:solidFill>
                <a:srgbClr val="FF996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2FBA046D-865E-4E61-86E3-B4204D34501A}"/>
                  </a:ext>
                </a:extLst>
              </p:cNvPr>
              <p:cNvSpPr/>
              <p:nvPr/>
            </p:nvSpPr>
            <p:spPr>
              <a:xfrm>
                <a:off x="10359397" y="3416255"/>
                <a:ext cx="250591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1200" dirty="0"/>
                  <a:t>HIV RNA D0 &gt; 100 000 c/</a:t>
                </a:r>
                <a:r>
                  <a:rPr lang="fr-FR" altLang="fr-FR" sz="1200" dirty="0" err="1"/>
                  <a:t>mL</a:t>
                </a:r>
                <a:r>
                  <a:rPr lang="fr-FR" altLang="fr-FR" sz="1200" dirty="0"/>
                  <a:t> (n = 140)</a:t>
                </a:r>
                <a:endParaRPr lang="fr-FR" sz="1200" dirty="0"/>
              </a:p>
            </p:txBody>
          </p:sp>
        </p:grpSp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65539DA3-01A7-4142-AB5F-763F90A8F688}"/>
                </a:ext>
              </a:extLst>
            </p:cNvPr>
            <p:cNvGrpSpPr/>
            <p:nvPr/>
          </p:nvGrpSpPr>
          <p:grpSpPr>
            <a:xfrm>
              <a:off x="8338190" y="2315136"/>
              <a:ext cx="1086053" cy="276999"/>
              <a:chOff x="10163331" y="3606038"/>
              <a:chExt cx="1086053" cy="276999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7EE294CC-0E25-4B90-8ABE-2355A974B03E}"/>
                  </a:ext>
                </a:extLst>
              </p:cNvPr>
              <p:cNvSpPr/>
              <p:nvPr/>
            </p:nvSpPr>
            <p:spPr bwMode="auto">
              <a:xfrm>
                <a:off x="10163331" y="3654729"/>
                <a:ext cx="194872" cy="194872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E37FC53-6F21-4183-86A2-A0DB32B0C2CF}"/>
                  </a:ext>
                </a:extLst>
              </p:cNvPr>
              <p:cNvSpPr/>
              <p:nvPr/>
            </p:nvSpPr>
            <p:spPr>
              <a:xfrm>
                <a:off x="10359397" y="3606038"/>
                <a:ext cx="88998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1200" dirty="0"/>
                  <a:t>All patients </a:t>
                </a:r>
                <a:endParaRPr lang="fr-FR" sz="1200" dirty="0"/>
              </a:p>
            </p:txBody>
          </p:sp>
        </p:grp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FA3612B2-1325-4214-A7DC-39F37B19FDC8}"/>
                </a:ext>
              </a:extLst>
            </p:cNvPr>
            <p:cNvGrpSpPr/>
            <p:nvPr/>
          </p:nvGrpSpPr>
          <p:grpSpPr>
            <a:xfrm>
              <a:off x="8338190" y="2602332"/>
              <a:ext cx="2701980" cy="276999"/>
              <a:chOff x="10163331" y="3485267"/>
              <a:chExt cx="2701980" cy="276999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20C42457-88E0-408D-A858-554615E141A3}"/>
                  </a:ext>
                </a:extLst>
              </p:cNvPr>
              <p:cNvSpPr/>
              <p:nvPr/>
            </p:nvSpPr>
            <p:spPr bwMode="auto">
              <a:xfrm>
                <a:off x="10163331" y="3516705"/>
                <a:ext cx="194872" cy="194872"/>
              </a:xfrm>
              <a:prstGeom prst="rect">
                <a:avLst/>
              </a:prstGeom>
              <a:solidFill>
                <a:srgbClr val="3366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19EA229E-8985-4242-9708-27AC33035F7D}"/>
                  </a:ext>
                </a:extLst>
              </p:cNvPr>
              <p:cNvSpPr/>
              <p:nvPr/>
            </p:nvSpPr>
            <p:spPr>
              <a:xfrm>
                <a:off x="10359397" y="3485267"/>
                <a:ext cx="250591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1200" dirty="0"/>
                  <a:t>HIV RNA D0 ≤ 100 000 c/</a:t>
                </a:r>
                <a:r>
                  <a:rPr lang="fr-FR" altLang="fr-FR" sz="1200" dirty="0" err="1"/>
                  <a:t>mL</a:t>
                </a:r>
                <a:r>
                  <a:rPr lang="fr-FR" altLang="fr-FR" sz="1200" dirty="0"/>
                  <a:t> (n = 564)</a:t>
                </a:r>
                <a:endParaRPr lang="fr-FR" sz="1200" dirty="0"/>
              </a:p>
            </p:txBody>
          </p:sp>
        </p:grpSp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4177D8E3-715D-462F-A0A3-9433C56FE453}"/>
                </a:ext>
              </a:extLst>
            </p:cNvPr>
            <p:cNvGrpSpPr/>
            <p:nvPr/>
          </p:nvGrpSpPr>
          <p:grpSpPr>
            <a:xfrm>
              <a:off x="8338190" y="2863969"/>
              <a:ext cx="2701980" cy="276999"/>
              <a:chOff x="10163331" y="3347243"/>
              <a:chExt cx="2701980" cy="276999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402B4B9-CA0D-459E-9DF3-7094B2C7312E}"/>
                  </a:ext>
                </a:extLst>
              </p:cNvPr>
              <p:cNvSpPr/>
              <p:nvPr/>
            </p:nvSpPr>
            <p:spPr bwMode="auto">
              <a:xfrm>
                <a:off x="10163331" y="3391381"/>
                <a:ext cx="194872" cy="194872"/>
              </a:xfrm>
              <a:prstGeom prst="rect">
                <a:avLst/>
              </a:prstGeom>
              <a:solidFill>
                <a:srgbClr val="72BFC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DC11F78-E7C0-4C06-BE64-2EF28686AF7C}"/>
                  </a:ext>
                </a:extLst>
              </p:cNvPr>
              <p:cNvSpPr/>
              <p:nvPr/>
            </p:nvSpPr>
            <p:spPr>
              <a:xfrm>
                <a:off x="10359397" y="3347243"/>
                <a:ext cx="250591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1200" dirty="0"/>
                  <a:t>HIV RNA D0 &gt; 100 000 c/</a:t>
                </a:r>
                <a:r>
                  <a:rPr lang="fr-FR" altLang="fr-FR" sz="1200" dirty="0" err="1"/>
                  <a:t>mL</a:t>
                </a:r>
                <a:r>
                  <a:rPr lang="fr-FR" altLang="fr-FR" sz="1200" dirty="0"/>
                  <a:t> (n = 153)</a:t>
                </a:r>
                <a:endParaRPr lang="fr-FR" sz="1200" dirty="0"/>
              </a:p>
            </p:txBody>
          </p:sp>
        </p:grp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FC17F01-BE56-41B2-843C-AED47CE55408}"/>
                </a:ext>
              </a:extLst>
            </p:cNvPr>
            <p:cNvSpPr/>
            <p:nvPr/>
          </p:nvSpPr>
          <p:spPr>
            <a:xfrm>
              <a:off x="5178432" y="1999873"/>
              <a:ext cx="123944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600" b="1" dirty="0">
                  <a:solidFill>
                    <a:srgbClr val="CC3300"/>
                  </a:solidFill>
                </a:rPr>
                <a:t>DTG + 3TC</a:t>
              </a:r>
              <a:endParaRPr lang="fr-FR" sz="1600" b="1" dirty="0">
                <a:solidFill>
                  <a:srgbClr val="CC3300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7216573-111F-4FFF-BF83-E418DDCDC3DE}"/>
                </a:ext>
              </a:extLst>
            </p:cNvPr>
            <p:cNvSpPr/>
            <p:nvPr/>
          </p:nvSpPr>
          <p:spPr>
            <a:xfrm>
              <a:off x="8199934" y="1999873"/>
              <a:ext cx="170591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600" b="1" dirty="0">
                  <a:solidFill>
                    <a:srgbClr val="0070C0"/>
                  </a:solidFill>
                </a:rPr>
                <a:t>DTG + TDF/FTC</a:t>
              </a:r>
              <a:endParaRPr lang="fr-FR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602725A-7D51-41ED-9C4D-39653F5267DB}"/>
                </a:ext>
              </a:extLst>
            </p:cNvPr>
            <p:cNvSpPr/>
            <p:nvPr/>
          </p:nvSpPr>
          <p:spPr>
            <a:xfrm>
              <a:off x="2555446" y="3908192"/>
              <a:ext cx="5229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b="1" dirty="0" err="1"/>
                <a:t>Blip</a:t>
              </a:r>
              <a:endParaRPr lang="fr-FR" sz="1400" b="1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A7699F66-DDD3-4D8A-8199-A029BE49EE1C}"/>
                </a:ext>
              </a:extLst>
            </p:cNvPr>
            <p:cNvSpPr/>
            <p:nvPr/>
          </p:nvSpPr>
          <p:spPr>
            <a:xfrm>
              <a:off x="3927029" y="3908192"/>
              <a:ext cx="134844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b="1" dirty="0"/>
                <a:t>2 HIV RNA </a:t>
              </a:r>
              <a:r>
                <a:rPr lang="fr-FR" altLang="fr-FR" sz="1400" b="1" dirty="0" err="1"/>
                <a:t>between</a:t>
              </a:r>
              <a:r>
                <a:rPr lang="fr-FR" altLang="fr-FR" sz="1400" b="1" dirty="0"/>
                <a:t> </a:t>
              </a:r>
              <a:br>
                <a:rPr lang="fr-FR" altLang="fr-FR" sz="1400" b="1" dirty="0"/>
              </a:br>
              <a:r>
                <a:rPr lang="fr-FR" altLang="fr-FR" sz="1400" b="1" dirty="0"/>
                <a:t>50 et 200 c/</a:t>
              </a:r>
              <a:r>
                <a:rPr lang="fr-FR" altLang="fr-FR" sz="1400" b="1" dirty="0" err="1"/>
                <a:t>mL</a:t>
              </a:r>
              <a:endParaRPr lang="fr-FR" sz="1400" b="1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34CC371-07D9-4FA1-A7C8-1EB361B08035}"/>
                </a:ext>
              </a:extLst>
            </p:cNvPr>
            <p:cNvSpPr/>
            <p:nvPr/>
          </p:nvSpPr>
          <p:spPr>
            <a:xfrm>
              <a:off x="5535778" y="3908192"/>
              <a:ext cx="171235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b="1" dirty="0"/>
                <a:t>1 HIV RNA </a:t>
              </a:r>
            </a:p>
            <a:p>
              <a:pPr algn="ctr"/>
              <a:r>
                <a:rPr lang="fr-FR" altLang="fr-FR" sz="1400" b="1" dirty="0"/>
                <a:t>&gt; 200 c/</a:t>
              </a:r>
              <a:r>
                <a:rPr lang="fr-FR" altLang="fr-FR" sz="1400" b="1" dirty="0" err="1"/>
                <a:t>mL</a:t>
              </a:r>
              <a:endParaRPr lang="fr-FR" sz="1400" b="1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3AC436B-DA51-4365-BC7C-9D8E9D66D2C4}"/>
                </a:ext>
              </a:extLst>
            </p:cNvPr>
            <p:cNvSpPr/>
            <p:nvPr/>
          </p:nvSpPr>
          <p:spPr>
            <a:xfrm>
              <a:off x="7361063" y="3908192"/>
              <a:ext cx="149077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b="1" dirty="0"/>
                <a:t>2 HIV RNA </a:t>
              </a:r>
            </a:p>
            <a:p>
              <a:pPr algn="ctr"/>
              <a:r>
                <a:rPr lang="fr-FR" altLang="fr-FR" sz="1400" b="1" dirty="0"/>
                <a:t>≥ 200 c/</a:t>
              </a:r>
              <a:r>
                <a:rPr lang="fr-FR" altLang="fr-FR" sz="1400" b="1" dirty="0" err="1"/>
                <a:t>mL</a:t>
              </a:r>
              <a:endParaRPr lang="fr-FR" sz="1400" b="1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0134A23-1E06-4AEB-B5F9-BDCC514ACA2D}"/>
                </a:ext>
              </a:extLst>
            </p:cNvPr>
            <p:cNvSpPr/>
            <p:nvPr/>
          </p:nvSpPr>
          <p:spPr>
            <a:xfrm>
              <a:off x="8898562" y="3908192"/>
              <a:ext cx="211147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fr-FR" sz="1400" b="1" dirty="0"/>
                <a:t>No HIV RNA &lt; 50 c/</a:t>
              </a:r>
              <a:r>
                <a:rPr lang="fr-FR" altLang="fr-FR" sz="1400" b="1" dirty="0" err="1"/>
                <a:t>mL</a:t>
              </a:r>
              <a:endParaRPr lang="fr-FR" altLang="fr-FR" sz="1400" b="1" dirty="0"/>
            </a:p>
            <a:p>
              <a:pPr algn="ctr"/>
              <a:r>
                <a:rPr lang="fr-FR" sz="1400" b="1" dirty="0" err="1"/>
                <a:t>during</a:t>
              </a:r>
              <a:r>
                <a:rPr lang="fr-FR" sz="1400" b="1" dirty="0"/>
                <a:t> </a:t>
              </a:r>
              <a:r>
                <a:rPr lang="fr-FR" sz="1400" b="1" dirty="0" err="1"/>
                <a:t>follow</a:t>
              </a:r>
              <a:r>
                <a:rPr lang="fr-FR" sz="1400" b="1" dirty="0"/>
                <a:t>-up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CE85624-32F0-46C0-8791-ACCD8849CF6F}"/>
                </a:ext>
              </a:extLst>
            </p:cNvPr>
            <p:cNvSpPr/>
            <p:nvPr/>
          </p:nvSpPr>
          <p:spPr>
            <a:xfrm>
              <a:off x="1717093" y="1992437"/>
              <a:ext cx="29433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1200" b="1" i="0" u="none" strike="noStrike" kern="1200" baseline="0">
                  <a:solidFill>
                    <a:srgbClr val="000066"/>
                  </a:solidFill>
                  <a:latin typeface="+mn-lt"/>
                  <a:ea typeface="+mn-ea"/>
                  <a:cs typeface="+mn-cs"/>
                </a:defRPr>
              </a:pPr>
              <a:r>
                <a:rPr lang="en-US" sz="1400" dirty="0"/>
                <a:t>n</a:t>
              </a:r>
            </a:p>
          </p:txBody>
        </p:sp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8888E614-7243-40C2-9D23-898977C27761}"/>
                </a:ext>
              </a:extLst>
            </p:cNvPr>
            <p:cNvGrpSpPr/>
            <p:nvPr/>
          </p:nvGrpSpPr>
          <p:grpSpPr>
            <a:xfrm>
              <a:off x="1475046" y="4123934"/>
              <a:ext cx="9534992" cy="2732274"/>
              <a:chOff x="966985" y="4201642"/>
              <a:chExt cx="9534992" cy="2732274"/>
            </a:xfrm>
          </p:grpSpPr>
          <p:graphicFrame>
            <p:nvGraphicFramePr>
              <p:cNvPr id="86" name="Graphique 85">
                <a:extLst>
                  <a:ext uri="{FF2B5EF4-FFF2-40B4-BE49-F238E27FC236}">
                    <a16:creationId xmlns:a16="http://schemas.microsoft.com/office/drawing/2014/main" id="{CF056E37-0461-48EE-8B3E-33CB778063C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843699263"/>
                  </p:ext>
                </p:extLst>
              </p:nvPr>
            </p:nvGraphicFramePr>
            <p:xfrm>
              <a:off x="966985" y="4419786"/>
              <a:ext cx="9534992" cy="192935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B9B9219B-9DEE-4E1F-9C5D-A699F1103AE8}"/>
                  </a:ext>
                </a:extLst>
              </p:cNvPr>
              <p:cNvSpPr/>
              <p:nvPr/>
            </p:nvSpPr>
            <p:spPr>
              <a:xfrm>
                <a:off x="2073033" y="6195252"/>
                <a:ext cx="47160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altLang="fr-FR" sz="1400" b="1" dirty="0" err="1"/>
                  <a:t>Blip</a:t>
                </a:r>
                <a:endParaRPr lang="fr-FR" sz="1400" b="1" dirty="0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34CC371-07D9-4FA1-A7C8-1EB361B08035}"/>
                  </a:ext>
                </a:extLst>
              </p:cNvPr>
              <p:cNvSpPr/>
              <p:nvPr/>
            </p:nvSpPr>
            <p:spPr>
              <a:xfrm>
                <a:off x="5357270" y="6195252"/>
                <a:ext cx="1005403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altLang="fr-FR" sz="1400" b="1" dirty="0"/>
                  <a:t>1 HIV RNA </a:t>
                </a:r>
              </a:p>
              <a:p>
                <a:pPr algn="ctr"/>
                <a:r>
                  <a:rPr lang="fr-FR" altLang="fr-FR" sz="1400" b="1" dirty="0"/>
                  <a:t>&gt; 200 c/</a:t>
                </a:r>
                <a:r>
                  <a:rPr lang="fr-FR" altLang="fr-FR" sz="1400" b="1" dirty="0" err="1"/>
                  <a:t>mL</a:t>
                </a:r>
                <a:endParaRPr lang="fr-FR" sz="1400" b="1" dirty="0"/>
              </a:p>
              <a:p>
                <a:pPr algn="ctr"/>
                <a:endParaRPr lang="fr-FR" sz="1400" b="1" dirty="0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23AC436B-DA51-4365-BC7C-9D8E9D66D2C4}"/>
                  </a:ext>
                </a:extLst>
              </p:cNvPr>
              <p:cNvSpPr/>
              <p:nvPr/>
            </p:nvSpPr>
            <p:spPr>
              <a:xfrm>
                <a:off x="7146405" y="6195252"/>
                <a:ext cx="10054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altLang="fr-FR" sz="1400" b="1" dirty="0"/>
                  <a:t>2 HIV RNA </a:t>
                </a:r>
              </a:p>
              <a:p>
                <a:pPr algn="ctr"/>
                <a:r>
                  <a:rPr lang="fr-FR" altLang="fr-FR" sz="1400" b="1" dirty="0"/>
                  <a:t>≥ 200 c/</a:t>
                </a:r>
                <a:r>
                  <a:rPr lang="fr-FR" altLang="fr-FR" sz="1400" b="1" dirty="0" err="1"/>
                  <a:t>mL</a:t>
                </a:r>
                <a:endParaRPr lang="fr-FR" sz="1400" b="1" dirty="0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0134A23-1E06-4AEB-B5F9-BDCC514ACA2D}"/>
                  </a:ext>
                </a:extLst>
              </p:cNvPr>
              <p:cNvSpPr/>
              <p:nvPr/>
            </p:nvSpPr>
            <p:spPr>
              <a:xfrm>
                <a:off x="8530789" y="6195252"/>
                <a:ext cx="18434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fr-FR" altLang="fr-FR" sz="1400" b="1" dirty="0"/>
                  <a:t>No HIV RNA &lt; 50 c/</a:t>
                </a:r>
                <a:r>
                  <a:rPr lang="fr-FR" altLang="fr-FR" sz="1400" b="1" dirty="0" err="1"/>
                  <a:t>mL</a:t>
                </a:r>
                <a:endParaRPr lang="fr-FR" altLang="fr-FR" sz="1400" b="1" dirty="0"/>
              </a:p>
              <a:p>
                <a:pPr algn="ctr"/>
                <a:r>
                  <a:rPr lang="fr-FR" sz="1400" b="1" dirty="0" err="1"/>
                  <a:t>during</a:t>
                </a:r>
                <a:r>
                  <a:rPr lang="fr-FR" sz="1400" b="1" dirty="0"/>
                  <a:t> </a:t>
                </a:r>
                <a:r>
                  <a:rPr lang="fr-FR" sz="1400" b="1" dirty="0" err="1"/>
                  <a:t>follow</a:t>
                </a:r>
                <a:r>
                  <a:rPr lang="fr-FR" sz="1400" b="1" dirty="0"/>
                  <a:t>-up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CE85624-32F0-46C0-8791-ACCD8849CF6F}"/>
                  </a:ext>
                </a:extLst>
              </p:cNvPr>
              <p:cNvSpPr/>
              <p:nvPr/>
            </p:nvSpPr>
            <p:spPr>
              <a:xfrm>
                <a:off x="1162785" y="4201642"/>
                <a:ext cx="34430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 sz="1200" b="1" i="0" u="none" strike="noStrike" kern="1200" baseline="0">
                    <a:solidFill>
                      <a:srgbClr val="000066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%</a:t>
                </a:r>
              </a:p>
            </p:txBody>
          </p:sp>
          <p:sp>
            <p:nvSpPr>
              <p:cNvPr id="2" name="Ellipse 1"/>
              <p:cNvSpPr/>
              <p:nvPr/>
            </p:nvSpPr>
            <p:spPr bwMode="auto">
              <a:xfrm>
                <a:off x="2372994" y="4558735"/>
                <a:ext cx="709687" cy="829033"/>
              </a:xfrm>
              <a:prstGeom prst="ellips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</p:grpSp>
      <p:sp>
        <p:nvSpPr>
          <p:cNvPr id="40" name="ZoneTexte 39">
            <a:extLst>
              <a:ext uri="{FF2B5EF4-FFF2-40B4-BE49-F238E27FC236}">
                <a16:creationId xmlns:a16="http://schemas.microsoft.com/office/drawing/2014/main" id="{A65AE1DE-A154-4196-9C1E-FC19BFF11EC4}"/>
              </a:ext>
            </a:extLst>
          </p:cNvPr>
          <p:cNvSpPr txBox="1"/>
          <p:nvPr/>
        </p:nvSpPr>
        <p:spPr>
          <a:xfrm>
            <a:off x="11857133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87</a:t>
            </a:r>
          </a:p>
        </p:txBody>
      </p:sp>
      <p:sp>
        <p:nvSpPr>
          <p:cNvPr id="43" name="Text Box 11">
            <a:extLst>
              <a:ext uri="{FF2B5EF4-FFF2-40B4-BE49-F238E27FC236}">
                <a16:creationId xmlns:a16="http://schemas.microsoft.com/office/drawing/2014/main" id="{4D840736-908D-4276-9BB0-BFF7F10F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2369" y="6522020"/>
            <a:ext cx="3099631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Underwood M, IAS 2019, Abs. MOPEB231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4CEB6FD1-8074-4EC0-99DC-62A7F2C65DC0}"/>
              </a:ext>
            </a:extLst>
          </p:cNvPr>
          <p:cNvSpPr txBox="1"/>
          <p:nvPr/>
        </p:nvSpPr>
        <p:spPr>
          <a:xfrm>
            <a:off x="609600" y="1412776"/>
            <a:ext cx="7307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HIV RNA &gt; 50 c/</a:t>
            </a:r>
            <a:r>
              <a:rPr lang="fr-FR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mL</a:t>
            </a:r>
            <a:r>
              <a:rPr lang="fr-FR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fr-FR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during</a:t>
            </a:r>
            <a:r>
              <a:rPr lang="fr-FR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fr-FR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follow</a:t>
            </a:r>
            <a:r>
              <a:rPr lang="fr-FR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-up </a:t>
            </a:r>
            <a:r>
              <a:rPr lang="fr-FR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according</a:t>
            </a:r>
            <a:r>
              <a:rPr lang="fr-FR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to </a:t>
            </a:r>
            <a:r>
              <a:rPr lang="fr-FR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</a:t>
            </a:r>
            <a:r>
              <a:rPr lang="fr-FR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HIV RNA</a:t>
            </a:r>
          </a:p>
        </p:txBody>
      </p:sp>
      <p:sp>
        <p:nvSpPr>
          <p:cNvPr id="44" name="Titre 2">
            <a:extLst>
              <a:ext uri="{FF2B5EF4-FFF2-40B4-BE49-F238E27FC236}">
                <a16:creationId xmlns:a16="http://schemas.microsoft.com/office/drawing/2014/main" id="{C8C22EE0-AEAB-4CC0-87DF-2A2B527DE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8820"/>
            <a:ext cx="10972800" cy="1143000"/>
          </a:xfrm>
        </p:spPr>
        <p:txBody>
          <a:bodyPr/>
          <a:lstStyle/>
          <a:p>
            <a:r>
              <a:rPr lang="fr-FR" dirty="0"/>
              <a:t>GEMINI-1 et 2 </a:t>
            </a:r>
            <a:r>
              <a:rPr lang="fr-FR" dirty="0" err="1"/>
              <a:t>Studies</a:t>
            </a:r>
            <a:r>
              <a:rPr lang="fr-FR" dirty="0"/>
              <a:t> : </a:t>
            </a:r>
            <a:r>
              <a:rPr lang="fr-FR" dirty="0" err="1"/>
              <a:t>Blips</a:t>
            </a:r>
            <a:r>
              <a:rPr lang="fr-FR" dirty="0"/>
              <a:t> &gt; 50 c/</a:t>
            </a:r>
            <a:r>
              <a:rPr lang="fr-FR" dirty="0" err="1"/>
              <a:t>mL</a:t>
            </a:r>
            <a:br>
              <a:rPr lang="fr-FR" dirty="0"/>
            </a:br>
            <a:r>
              <a:rPr lang="fr-FR" dirty="0" err="1"/>
              <a:t>between</a:t>
            </a:r>
            <a:r>
              <a:rPr lang="fr-FR" dirty="0"/>
              <a:t> D0 and W48</a:t>
            </a:r>
          </a:p>
        </p:txBody>
      </p:sp>
    </p:spTree>
    <p:extLst>
      <p:ext uri="{BB962C8B-B14F-4D97-AF65-F5344CB8AC3E}">
        <p14:creationId xmlns:p14="http://schemas.microsoft.com/office/powerpoint/2010/main" val="2578798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5B3471-BF98-4D1F-A301-EE9855DA4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GEMINI Study: Virologic Failure and Resistance assessment at W96</a:t>
            </a:r>
            <a:endParaRPr lang="fr-F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A21D57-4CB8-48B7-BCBA-54E0EECAAD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796351"/>
            <a:ext cx="10972800" cy="10643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GEMINI:  DTG+3TC non-inferior DTG+TDF/FTC in ART-naïve patients (n=1974)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At W96, “confirmed </a:t>
            </a:r>
            <a:r>
              <a:rPr lang="en-US" sz="2000" dirty="0" err="1"/>
              <a:t>virologic</a:t>
            </a:r>
            <a:r>
              <a:rPr lang="en-US" sz="2000" dirty="0"/>
              <a:t> withdrawal” : 11 in DTG+3TC arm vs 7 in the DTG+TDF/FTC arm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No genotypic resistance detected in either treatment arm; most CVW had poor adherence</a:t>
            </a:r>
          </a:p>
        </p:txBody>
      </p:sp>
      <p:sp>
        <p:nvSpPr>
          <p:cNvPr id="123" name="Text Box 11">
            <a:extLst>
              <a:ext uri="{FF2B5EF4-FFF2-40B4-BE49-F238E27FC236}">
                <a16:creationId xmlns:a16="http://schemas.microsoft.com/office/drawing/2014/main" id="{31943001-8460-41FF-A686-713C01518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2356" y="6522020"/>
            <a:ext cx="2679644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Underwood M, CROI 2020, Abs. 483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F51E7DE-C915-4D8B-92B8-A4AC9706E087}"/>
              </a:ext>
            </a:extLst>
          </p:cNvPr>
          <p:cNvGrpSpPr/>
          <p:nvPr/>
        </p:nvGrpSpPr>
        <p:grpSpPr>
          <a:xfrm>
            <a:off x="2827914" y="3356992"/>
            <a:ext cx="6652462" cy="3115886"/>
            <a:chOff x="3056122" y="3409201"/>
            <a:chExt cx="6311592" cy="2956229"/>
          </a:xfrm>
        </p:grpSpPr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C17776DE-7906-450D-97A9-F90AEDC56212}"/>
                </a:ext>
              </a:extLst>
            </p:cNvPr>
            <p:cNvSpPr/>
            <p:nvPr/>
          </p:nvSpPr>
          <p:spPr>
            <a:xfrm>
              <a:off x="4003487" y="3507281"/>
              <a:ext cx="5133994" cy="2441563"/>
            </a:xfrm>
            <a:custGeom>
              <a:avLst/>
              <a:gdLst>
                <a:gd name="connsiteX0" fmla="*/ 0 w 4561840"/>
                <a:gd name="connsiteY0" fmla="*/ 0 h 2159000"/>
                <a:gd name="connsiteX1" fmla="*/ 0 w 4561840"/>
                <a:gd name="connsiteY1" fmla="*/ 2159000 h 2159000"/>
                <a:gd name="connsiteX2" fmla="*/ 4561840 w 4561840"/>
                <a:gd name="connsiteY2" fmla="*/ 2159000 h 2159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1840" h="2159000">
                  <a:moveTo>
                    <a:pt x="0" y="0"/>
                  </a:moveTo>
                  <a:lnTo>
                    <a:pt x="0" y="2159000"/>
                  </a:lnTo>
                  <a:lnTo>
                    <a:pt x="4561840" y="215900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30" name="Grouper 129"/>
            <p:cNvGrpSpPr/>
            <p:nvPr/>
          </p:nvGrpSpPr>
          <p:grpSpPr>
            <a:xfrm>
              <a:off x="3945605" y="3884712"/>
              <a:ext cx="5064748" cy="2085664"/>
              <a:chOff x="2317783" y="3986270"/>
              <a:chExt cx="4478602" cy="1844289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642E48A5-AF67-4063-BA36-662CD3D40DB6}"/>
                  </a:ext>
                </a:extLst>
              </p:cNvPr>
              <p:cNvGrpSpPr/>
              <p:nvPr/>
            </p:nvGrpSpPr>
            <p:grpSpPr>
              <a:xfrm>
                <a:off x="2825911" y="4451972"/>
                <a:ext cx="711462" cy="1339042"/>
                <a:chOff x="1448145" y="4292172"/>
                <a:chExt cx="447238" cy="1339042"/>
              </a:xfrm>
            </p:grpSpPr>
            <p:sp>
              <p:nvSpPr>
                <p:cNvPr id="10" name="Freeform 97">
                  <a:extLst>
                    <a:ext uri="{FF2B5EF4-FFF2-40B4-BE49-F238E27FC236}">
                      <a16:creationId xmlns:a16="http://schemas.microsoft.com/office/drawing/2014/main" id="{3B040D9B-93A1-4E13-97E7-58852FAF0887}"/>
                    </a:ext>
                  </a:extLst>
                </p:cNvPr>
                <p:cNvSpPr/>
                <p:nvPr/>
              </p:nvSpPr>
              <p:spPr>
                <a:xfrm>
                  <a:off x="1448145" y="4336159"/>
                  <a:ext cx="430306" cy="1295055"/>
                </a:xfrm>
                <a:custGeom>
                  <a:avLst/>
                  <a:gdLst>
                    <a:gd name="connsiteX0" fmla="*/ 430306 w 430306"/>
                    <a:gd name="connsiteY0" fmla="*/ 1125416 h 1295055"/>
                    <a:gd name="connsiteX1" fmla="*/ 310317 w 430306"/>
                    <a:gd name="connsiteY1" fmla="*/ 591671 h 1295055"/>
                    <a:gd name="connsiteX2" fmla="*/ 128264 w 430306"/>
                    <a:gd name="connsiteY2" fmla="*/ 0 h 1295055"/>
                    <a:gd name="connsiteX3" fmla="*/ 119989 w 430306"/>
                    <a:gd name="connsiteY3" fmla="*/ 376518 h 1295055"/>
                    <a:gd name="connsiteX4" fmla="*/ 0 w 430306"/>
                    <a:gd name="connsiteY4" fmla="*/ 1295055 h 1295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0306" h="1295055">
                      <a:moveTo>
                        <a:pt x="430306" y="1125416"/>
                      </a:moveTo>
                      <a:lnTo>
                        <a:pt x="310317" y="591671"/>
                      </a:lnTo>
                      <a:lnTo>
                        <a:pt x="128264" y="0"/>
                      </a:lnTo>
                      <a:lnTo>
                        <a:pt x="119989" y="376518"/>
                      </a:lnTo>
                      <a:lnTo>
                        <a:pt x="0" y="1295055"/>
                      </a:lnTo>
                    </a:path>
                  </a:pathLst>
                </a:custGeom>
                <a:ln w="19050">
                  <a:solidFill>
                    <a:schemeClr val="accent3">
                      <a:lumMod val="50000"/>
                    </a:schemeClr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F2A03B01-C673-4E26-8423-DEC25CE39BEC}"/>
                    </a:ext>
                  </a:extLst>
                </p:cNvPr>
                <p:cNvSpPr/>
                <p:nvPr/>
              </p:nvSpPr>
              <p:spPr>
                <a:xfrm>
                  <a:off x="1828708" y="5423139"/>
                  <a:ext cx="66675" cy="63500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3EF64C99-62B1-407C-B233-DF3BDECEC8BB}"/>
                    </a:ext>
                  </a:extLst>
                </p:cNvPr>
                <p:cNvSpPr/>
                <p:nvPr/>
              </p:nvSpPr>
              <p:spPr>
                <a:xfrm>
                  <a:off x="1537720" y="4292172"/>
                  <a:ext cx="66675" cy="635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3" name="Isosceles Triangle 12">
                  <a:extLst>
                    <a:ext uri="{FF2B5EF4-FFF2-40B4-BE49-F238E27FC236}">
                      <a16:creationId xmlns:a16="http://schemas.microsoft.com/office/drawing/2014/main" id="{B2963F6B-827C-4A2D-A423-62BBF41C775B}"/>
                    </a:ext>
                  </a:extLst>
                </p:cNvPr>
                <p:cNvSpPr/>
                <p:nvPr/>
              </p:nvSpPr>
              <p:spPr>
                <a:xfrm>
                  <a:off x="1520453" y="4663851"/>
                  <a:ext cx="73152" cy="73152"/>
                </a:xfrm>
                <a:prstGeom prst="triangle">
                  <a:avLst/>
                </a:prstGeom>
                <a:solidFill>
                  <a:schemeClr val="accent3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CFE241DC-3F66-4E11-96E2-82C790DB0232}"/>
                    </a:ext>
                  </a:extLst>
                </p:cNvPr>
                <p:cNvSpPr/>
                <p:nvPr/>
              </p:nvSpPr>
              <p:spPr>
                <a:xfrm>
                  <a:off x="1720442" y="4888704"/>
                  <a:ext cx="66675" cy="63500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8A9556D-D6D0-4A47-B00D-0931DCF17B90}"/>
                  </a:ext>
                </a:extLst>
              </p:cNvPr>
              <p:cNvGrpSpPr/>
              <p:nvPr/>
            </p:nvGrpSpPr>
            <p:grpSpPr>
              <a:xfrm>
                <a:off x="2845655" y="5361534"/>
                <a:ext cx="652226" cy="400518"/>
                <a:chOff x="1460557" y="5201734"/>
                <a:chExt cx="410001" cy="400518"/>
              </a:xfrm>
            </p:grpSpPr>
            <p:sp>
              <p:nvSpPr>
                <p:cNvPr id="16" name="Freeform 103">
                  <a:extLst>
                    <a:ext uri="{FF2B5EF4-FFF2-40B4-BE49-F238E27FC236}">
                      <a16:creationId xmlns:a16="http://schemas.microsoft.com/office/drawing/2014/main" id="{364DC951-7667-4825-AA1A-0102EFE46C1C}"/>
                    </a:ext>
                  </a:extLst>
                </p:cNvPr>
                <p:cNvSpPr/>
                <p:nvPr/>
              </p:nvSpPr>
              <p:spPr>
                <a:xfrm>
                  <a:off x="1460557" y="5246422"/>
                  <a:ext cx="376518" cy="355830"/>
                </a:xfrm>
                <a:custGeom>
                  <a:avLst/>
                  <a:gdLst>
                    <a:gd name="connsiteX0" fmla="*/ 376518 w 376518"/>
                    <a:gd name="connsiteY0" fmla="*/ 206878 h 355830"/>
                    <a:gd name="connsiteX1" fmla="*/ 285492 w 376518"/>
                    <a:gd name="connsiteY1" fmla="*/ 82751 h 355830"/>
                    <a:gd name="connsiteX2" fmla="*/ 103439 w 376518"/>
                    <a:gd name="connsiteY2" fmla="*/ 0 h 355830"/>
                    <a:gd name="connsiteX3" fmla="*/ 0 w 376518"/>
                    <a:gd name="connsiteY3" fmla="*/ 355830 h 3558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6518" h="355830">
                      <a:moveTo>
                        <a:pt x="376518" y="206878"/>
                      </a:moveTo>
                      <a:lnTo>
                        <a:pt x="285492" y="82751"/>
                      </a:lnTo>
                      <a:lnTo>
                        <a:pt x="103439" y="0"/>
                      </a:lnTo>
                      <a:lnTo>
                        <a:pt x="0" y="355830"/>
                      </a:lnTo>
                    </a:path>
                  </a:pathLst>
                </a:cu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8A7CC6FC-D1A5-4351-BCB0-EE2837E32973}"/>
                    </a:ext>
                  </a:extLst>
                </p:cNvPr>
                <p:cNvSpPr/>
                <p:nvPr/>
              </p:nvSpPr>
              <p:spPr>
                <a:xfrm>
                  <a:off x="1803883" y="5423140"/>
                  <a:ext cx="66675" cy="63500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895D986A-F0E5-4382-BBA3-D2E1F974EE81}"/>
                    </a:ext>
                  </a:extLst>
                </p:cNvPr>
                <p:cNvSpPr/>
                <p:nvPr/>
              </p:nvSpPr>
              <p:spPr>
                <a:xfrm>
                  <a:off x="1715634" y="5301736"/>
                  <a:ext cx="66675" cy="63500"/>
                </a:xfrm>
                <a:prstGeom prst="rect">
                  <a:avLst/>
                </a:prstGeom>
                <a:solidFill>
                  <a:schemeClr val="accent5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0" name="Isosceles Triangle 19">
                  <a:extLst>
                    <a:ext uri="{FF2B5EF4-FFF2-40B4-BE49-F238E27FC236}">
                      <a16:creationId xmlns:a16="http://schemas.microsoft.com/office/drawing/2014/main" id="{8A767418-814F-498F-8D1E-EE260C36D734}"/>
                    </a:ext>
                  </a:extLst>
                </p:cNvPr>
                <p:cNvSpPr/>
                <p:nvPr/>
              </p:nvSpPr>
              <p:spPr>
                <a:xfrm>
                  <a:off x="1520453" y="5201734"/>
                  <a:ext cx="73152" cy="73152"/>
                </a:xfrm>
                <a:prstGeom prst="triangle">
                  <a:avLst/>
                </a:prstGeom>
                <a:solidFill>
                  <a:schemeClr val="accent5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4D5AF1B2-14B9-41FE-9358-E2B3F847536C}"/>
                  </a:ext>
                </a:extLst>
              </p:cNvPr>
              <p:cNvGrpSpPr/>
              <p:nvPr/>
            </p:nvGrpSpPr>
            <p:grpSpPr>
              <a:xfrm>
                <a:off x="2449494" y="4398184"/>
                <a:ext cx="2862854" cy="1422033"/>
                <a:chOff x="1211523" y="4238384"/>
                <a:chExt cx="1799641" cy="1422033"/>
              </a:xfrm>
            </p:grpSpPr>
            <p:sp>
              <p:nvSpPr>
                <p:cNvPr id="22" name="Freeform 64">
                  <a:extLst>
                    <a:ext uri="{FF2B5EF4-FFF2-40B4-BE49-F238E27FC236}">
                      <a16:creationId xmlns:a16="http://schemas.microsoft.com/office/drawing/2014/main" id="{8583E931-DA4A-4656-8F08-47772B45B627}"/>
                    </a:ext>
                  </a:extLst>
                </p:cNvPr>
                <p:cNvSpPr/>
                <p:nvPr/>
              </p:nvSpPr>
              <p:spPr>
                <a:xfrm>
                  <a:off x="1245405" y="4265821"/>
                  <a:ext cx="1733636" cy="1381944"/>
                </a:xfrm>
                <a:custGeom>
                  <a:avLst/>
                  <a:gdLst>
                    <a:gd name="connsiteX0" fmla="*/ 1733636 w 1733636"/>
                    <a:gd name="connsiteY0" fmla="*/ 0 h 1381944"/>
                    <a:gd name="connsiteX1" fmla="*/ 1431594 w 1733636"/>
                    <a:gd name="connsiteY1" fmla="*/ 864749 h 1381944"/>
                    <a:gd name="connsiteX2" fmla="*/ 1125415 w 1733636"/>
                    <a:gd name="connsiteY2" fmla="*/ 1369531 h 1381944"/>
                    <a:gd name="connsiteX3" fmla="*/ 819236 w 1733636"/>
                    <a:gd name="connsiteY3" fmla="*/ 1290917 h 1381944"/>
                    <a:gd name="connsiteX4" fmla="*/ 620633 w 1733636"/>
                    <a:gd name="connsiteY4" fmla="*/ 376517 h 1381944"/>
                    <a:gd name="connsiteX5" fmla="*/ 504781 w 1733636"/>
                    <a:gd name="connsiteY5" fmla="*/ 935088 h 1381944"/>
                    <a:gd name="connsiteX6" fmla="*/ 293766 w 1733636"/>
                    <a:gd name="connsiteY6" fmla="*/ 1381944 h 1381944"/>
                    <a:gd name="connsiteX7" fmla="*/ 119989 w 1733636"/>
                    <a:gd name="connsiteY7" fmla="*/ 1303330 h 1381944"/>
                    <a:gd name="connsiteX8" fmla="*/ 0 w 1733636"/>
                    <a:gd name="connsiteY8" fmla="*/ 1175066 h 1381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3636" h="1381944">
                      <a:moveTo>
                        <a:pt x="1733636" y="0"/>
                      </a:moveTo>
                      <a:lnTo>
                        <a:pt x="1431594" y="864749"/>
                      </a:lnTo>
                      <a:lnTo>
                        <a:pt x="1125415" y="1369531"/>
                      </a:lnTo>
                      <a:lnTo>
                        <a:pt x="819236" y="1290917"/>
                      </a:lnTo>
                      <a:lnTo>
                        <a:pt x="620633" y="376517"/>
                      </a:lnTo>
                      <a:lnTo>
                        <a:pt x="504781" y="935088"/>
                      </a:lnTo>
                      <a:lnTo>
                        <a:pt x="293766" y="1381944"/>
                      </a:lnTo>
                      <a:lnTo>
                        <a:pt x="119989" y="1303330"/>
                      </a:lnTo>
                      <a:lnTo>
                        <a:pt x="0" y="1175066"/>
                      </a:lnTo>
                    </a:path>
                  </a:pathLst>
                </a:custGeom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B6FB7A2D-0885-4FBC-9A68-3FD1A23E26A5}"/>
                    </a:ext>
                  </a:extLst>
                </p:cNvPr>
                <p:cNvSpPr/>
                <p:nvPr/>
              </p:nvSpPr>
              <p:spPr>
                <a:xfrm>
                  <a:off x="2341765" y="5596917"/>
                  <a:ext cx="66675" cy="635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97E941A7-B85C-428F-B42A-F696A67A8B7F}"/>
                    </a:ext>
                  </a:extLst>
                </p:cNvPr>
                <p:cNvSpPr/>
                <p:nvPr/>
              </p:nvSpPr>
              <p:spPr>
                <a:xfrm>
                  <a:off x="2944489" y="4238384"/>
                  <a:ext cx="66675" cy="63500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5" name="Isosceles Triangle 24">
                  <a:extLst>
                    <a:ext uri="{FF2B5EF4-FFF2-40B4-BE49-F238E27FC236}">
                      <a16:creationId xmlns:a16="http://schemas.microsoft.com/office/drawing/2014/main" id="{59BADF9D-CF2B-48A5-A62D-DB7DDAEE5FDA}"/>
                    </a:ext>
                  </a:extLst>
                </p:cNvPr>
                <p:cNvSpPr/>
                <p:nvPr/>
              </p:nvSpPr>
              <p:spPr>
                <a:xfrm>
                  <a:off x="2637594" y="5094157"/>
                  <a:ext cx="73152" cy="73152"/>
                </a:xfrm>
                <a:prstGeom prst="triangle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BA2E4AC2-BA74-4E55-BC8D-B398ADF6CB09}"/>
                    </a:ext>
                  </a:extLst>
                </p:cNvPr>
                <p:cNvSpPr/>
                <p:nvPr/>
              </p:nvSpPr>
              <p:spPr>
                <a:xfrm>
                  <a:off x="1830797" y="4614212"/>
                  <a:ext cx="66675" cy="63500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7" name="Isosceles Triangle 26">
                  <a:extLst>
                    <a:ext uri="{FF2B5EF4-FFF2-40B4-BE49-F238E27FC236}">
                      <a16:creationId xmlns:a16="http://schemas.microsoft.com/office/drawing/2014/main" id="{D4E7AEB2-3889-4237-9F95-7169BF723FB7}"/>
                    </a:ext>
                  </a:extLst>
                </p:cNvPr>
                <p:cNvSpPr/>
                <p:nvPr/>
              </p:nvSpPr>
              <p:spPr>
                <a:xfrm>
                  <a:off x="1710092" y="5143118"/>
                  <a:ext cx="73152" cy="73152"/>
                </a:xfrm>
                <a:prstGeom prst="triangle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2CE52EF0-CC88-4F2B-9B2C-68D424196AD3}"/>
                    </a:ext>
                  </a:extLst>
                </p:cNvPr>
                <p:cNvSpPr/>
                <p:nvPr/>
              </p:nvSpPr>
              <p:spPr>
                <a:xfrm>
                  <a:off x="1211523" y="5422450"/>
                  <a:ext cx="66675" cy="635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9F820D0C-CF49-4CE7-B09C-A3C0A8742D4E}"/>
                    </a:ext>
                  </a:extLst>
                </p:cNvPr>
                <p:cNvSpPr/>
                <p:nvPr/>
              </p:nvSpPr>
              <p:spPr>
                <a:xfrm>
                  <a:off x="1310135" y="5537612"/>
                  <a:ext cx="66675" cy="635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A63E9404-E4ED-48B0-9D09-9C9B50CFDA0C}"/>
                  </a:ext>
                </a:extLst>
              </p:cNvPr>
              <p:cNvGrpSpPr/>
              <p:nvPr/>
            </p:nvGrpSpPr>
            <p:grpSpPr>
              <a:xfrm>
                <a:off x="2323340" y="4679574"/>
                <a:ext cx="1529969" cy="1119716"/>
                <a:chOff x="1132220" y="4519774"/>
                <a:chExt cx="961766" cy="1119716"/>
              </a:xfrm>
            </p:grpSpPr>
            <p:sp>
              <p:nvSpPr>
                <p:cNvPr id="32" name="Freeform 87">
                  <a:extLst>
                    <a:ext uri="{FF2B5EF4-FFF2-40B4-BE49-F238E27FC236}">
                      <a16:creationId xmlns:a16="http://schemas.microsoft.com/office/drawing/2014/main" id="{5EF87149-F6E0-49B8-8376-A51613BF67FF}"/>
                    </a:ext>
                  </a:extLst>
                </p:cNvPr>
                <p:cNvSpPr/>
                <p:nvPr/>
              </p:nvSpPr>
              <p:spPr>
                <a:xfrm>
                  <a:off x="1249542" y="5184358"/>
                  <a:ext cx="819236" cy="455132"/>
                </a:xfrm>
                <a:custGeom>
                  <a:avLst/>
                  <a:gdLst>
                    <a:gd name="connsiteX0" fmla="*/ 819236 w 819236"/>
                    <a:gd name="connsiteY0" fmla="*/ 355830 h 455132"/>
                    <a:gd name="connsiteX1" fmla="*/ 616496 w 819236"/>
                    <a:gd name="connsiteY1" fmla="*/ 95164 h 455132"/>
                    <a:gd name="connsiteX2" fmla="*/ 513057 w 819236"/>
                    <a:gd name="connsiteY2" fmla="*/ 0 h 455132"/>
                    <a:gd name="connsiteX3" fmla="*/ 310317 w 819236"/>
                    <a:gd name="connsiteY3" fmla="*/ 455132 h 455132"/>
                    <a:gd name="connsiteX4" fmla="*/ 186190 w 819236"/>
                    <a:gd name="connsiteY4" fmla="*/ 446856 h 455132"/>
                    <a:gd name="connsiteX5" fmla="*/ 82751 w 819236"/>
                    <a:gd name="connsiteY5" fmla="*/ 359968 h 455132"/>
                    <a:gd name="connsiteX6" fmla="*/ 0 w 819236"/>
                    <a:gd name="connsiteY6" fmla="*/ 211016 h 4551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9236" h="455132">
                      <a:moveTo>
                        <a:pt x="819236" y="355830"/>
                      </a:moveTo>
                      <a:lnTo>
                        <a:pt x="616496" y="95164"/>
                      </a:lnTo>
                      <a:lnTo>
                        <a:pt x="513057" y="0"/>
                      </a:lnTo>
                      <a:lnTo>
                        <a:pt x="310317" y="455132"/>
                      </a:lnTo>
                      <a:lnTo>
                        <a:pt x="186190" y="446856"/>
                      </a:lnTo>
                      <a:lnTo>
                        <a:pt x="82751" y="359968"/>
                      </a:lnTo>
                      <a:lnTo>
                        <a:pt x="0" y="211016"/>
                      </a:lnTo>
                    </a:path>
                  </a:pathLst>
                </a:custGeom>
                <a:ln w="19050">
                  <a:solidFill>
                    <a:schemeClr val="accent4"/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C59975A7-9589-4528-8383-8DC4292BE711}"/>
                    </a:ext>
                  </a:extLst>
                </p:cNvPr>
                <p:cNvSpPr/>
                <p:nvPr/>
              </p:nvSpPr>
              <p:spPr>
                <a:xfrm>
                  <a:off x="2027311" y="5510028"/>
                  <a:ext cx="66675" cy="63500"/>
                </a:xfrm>
                <a:prstGeom prst="ellipse">
                  <a:avLst/>
                </a:prstGeom>
                <a:solidFill>
                  <a:schemeClr val="accent4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E95C84D5-1577-45EE-9B87-E96727E6A125}"/>
                    </a:ext>
                  </a:extLst>
                </p:cNvPr>
                <p:cNvSpPr/>
                <p:nvPr/>
              </p:nvSpPr>
              <p:spPr>
                <a:xfrm>
                  <a:off x="1835624" y="5247947"/>
                  <a:ext cx="66675" cy="63500"/>
                </a:xfrm>
                <a:prstGeom prst="rect">
                  <a:avLst/>
                </a:prstGeom>
                <a:solidFill>
                  <a:schemeClr val="accent4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35" name="Isosceles Triangle 34">
                  <a:extLst>
                    <a:ext uri="{FF2B5EF4-FFF2-40B4-BE49-F238E27FC236}">
                      <a16:creationId xmlns:a16="http://schemas.microsoft.com/office/drawing/2014/main" id="{B337E6B9-C75A-4A7B-A739-234DE23182B7}"/>
                    </a:ext>
                  </a:extLst>
                </p:cNvPr>
                <p:cNvSpPr/>
                <p:nvPr/>
              </p:nvSpPr>
              <p:spPr>
                <a:xfrm>
                  <a:off x="1714919" y="5152083"/>
                  <a:ext cx="73152" cy="73152"/>
                </a:xfrm>
                <a:prstGeom prst="triangle">
                  <a:avLst/>
                </a:prstGeom>
                <a:solidFill>
                  <a:schemeClr val="accent4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7096FB2B-BB6E-4B05-8525-D7126436F6CB}"/>
                    </a:ext>
                  </a:extLst>
                </p:cNvPr>
                <p:cNvSpPr/>
                <p:nvPr/>
              </p:nvSpPr>
              <p:spPr>
                <a:xfrm>
                  <a:off x="1219798" y="5368662"/>
                  <a:ext cx="66675" cy="63500"/>
                </a:xfrm>
                <a:prstGeom prst="ellipse">
                  <a:avLst/>
                </a:prstGeom>
                <a:solidFill>
                  <a:schemeClr val="accent4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F9DB8252-ED90-4DE1-8B8C-6C70C00621A8}"/>
                    </a:ext>
                  </a:extLst>
                </p:cNvPr>
                <p:cNvSpPr/>
                <p:nvPr/>
              </p:nvSpPr>
              <p:spPr>
                <a:xfrm>
                  <a:off x="1314266" y="5512786"/>
                  <a:ext cx="66675" cy="63500"/>
                </a:xfrm>
                <a:prstGeom prst="ellipse">
                  <a:avLst/>
                </a:prstGeom>
                <a:solidFill>
                  <a:schemeClr val="accent4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28ACA414-8EC6-49A1-86F4-696B018E11FE}"/>
                    </a:ext>
                  </a:extLst>
                </p:cNvPr>
                <p:cNvSpPr/>
                <p:nvPr/>
              </p:nvSpPr>
              <p:spPr>
                <a:xfrm>
                  <a:off x="1132220" y="4519774"/>
                  <a:ext cx="66675" cy="63500"/>
                </a:xfrm>
                <a:prstGeom prst="ellipse">
                  <a:avLst/>
                </a:prstGeom>
                <a:solidFill>
                  <a:schemeClr val="accent4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C65C7C39-0AE9-4BF0-9BE7-FEC54848211D}"/>
                    </a:ext>
                  </a:extLst>
                </p:cNvPr>
                <p:cNvCxnSpPr>
                  <a:stCxn id="36" idx="1"/>
                  <a:endCxn id="38" idx="0"/>
                </p:cNvCxnSpPr>
                <p:nvPr/>
              </p:nvCxnSpPr>
              <p:spPr>
                <a:xfrm rot="16200000" flipV="1">
                  <a:off x="768467" y="4916866"/>
                  <a:ext cx="858187" cy="64004"/>
                </a:xfrm>
                <a:prstGeom prst="line">
                  <a:avLst/>
                </a:prstGeom>
                <a:ln w="19050">
                  <a:solidFill>
                    <a:schemeClr val="accent4"/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D72EE3D1-92C4-406E-87BF-AD5EEE43853F}"/>
                  </a:ext>
                </a:extLst>
              </p:cNvPr>
              <p:cNvGrpSpPr/>
              <p:nvPr/>
            </p:nvGrpSpPr>
            <p:grpSpPr>
              <a:xfrm>
                <a:off x="2317783" y="4436149"/>
                <a:ext cx="1397304" cy="1186846"/>
                <a:chOff x="1128727" y="4276349"/>
                <a:chExt cx="878370" cy="1186846"/>
              </a:xfrm>
            </p:grpSpPr>
            <p:sp>
              <p:nvSpPr>
                <p:cNvPr id="41" name="Freeform 77">
                  <a:extLst>
                    <a:ext uri="{FF2B5EF4-FFF2-40B4-BE49-F238E27FC236}">
                      <a16:creationId xmlns:a16="http://schemas.microsoft.com/office/drawing/2014/main" id="{E6AA42B7-33EE-4DB4-9A75-ED4EB5D26FB3}"/>
                    </a:ext>
                  </a:extLst>
                </p:cNvPr>
                <p:cNvSpPr/>
                <p:nvPr/>
              </p:nvSpPr>
              <p:spPr>
                <a:xfrm>
                  <a:off x="1162653" y="4290646"/>
                  <a:ext cx="819237" cy="1150241"/>
                </a:xfrm>
                <a:custGeom>
                  <a:avLst/>
                  <a:gdLst>
                    <a:gd name="connsiteX0" fmla="*/ 819237 w 819237"/>
                    <a:gd name="connsiteY0" fmla="*/ 955776 h 1150241"/>
                    <a:gd name="connsiteX1" fmla="*/ 703385 w 819237"/>
                    <a:gd name="connsiteY1" fmla="*/ 939225 h 1150241"/>
                    <a:gd name="connsiteX2" fmla="*/ 595809 w 819237"/>
                    <a:gd name="connsiteY2" fmla="*/ 1034389 h 1150241"/>
                    <a:gd name="connsiteX3" fmla="*/ 388931 w 819237"/>
                    <a:gd name="connsiteY3" fmla="*/ 1125416 h 1150241"/>
                    <a:gd name="connsiteX4" fmla="*/ 277217 w 819237"/>
                    <a:gd name="connsiteY4" fmla="*/ 1150241 h 1150241"/>
                    <a:gd name="connsiteX5" fmla="*/ 186190 w 819237"/>
                    <a:gd name="connsiteY5" fmla="*/ 1017839 h 1150241"/>
                    <a:gd name="connsiteX6" fmla="*/ 82752 w 819237"/>
                    <a:gd name="connsiteY6" fmla="*/ 815099 h 1150241"/>
                    <a:gd name="connsiteX7" fmla="*/ 0 w 819237"/>
                    <a:gd name="connsiteY7" fmla="*/ 0 h 1150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19237" h="1150241">
                      <a:moveTo>
                        <a:pt x="819237" y="955776"/>
                      </a:moveTo>
                      <a:lnTo>
                        <a:pt x="703385" y="939225"/>
                      </a:lnTo>
                      <a:lnTo>
                        <a:pt x="595809" y="1034389"/>
                      </a:lnTo>
                      <a:lnTo>
                        <a:pt x="388931" y="1125416"/>
                      </a:lnTo>
                      <a:lnTo>
                        <a:pt x="277217" y="1150241"/>
                      </a:lnTo>
                      <a:lnTo>
                        <a:pt x="186190" y="1017839"/>
                      </a:lnTo>
                      <a:lnTo>
                        <a:pt x="82752" y="815099"/>
                      </a:lnTo>
                      <a:lnTo>
                        <a:pt x="0" y="0"/>
                      </a:lnTo>
                    </a:path>
                  </a:pathLst>
                </a:custGeom>
                <a:ln w="19050">
                  <a:solidFill>
                    <a:schemeClr val="accent3"/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FFA0D79E-0DC6-4F99-8D9D-46AF02C06545}"/>
                    </a:ext>
                  </a:extLst>
                </p:cNvPr>
                <p:cNvSpPr/>
                <p:nvPr/>
              </p:nvSpPr>
              <p:spPr>
                <a:xfrm>
                  <a:off x="1940422" y="5207988"/>
                  <a:ext cx="66675" cy="63500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67B722A8-658F-4CDC-9FDD-21FBA81F66A6}"/>
                    </a:ext>
                  </a:extLst>
                </p:cNvPr>
                <p:cNvSpPr/>
                <p:nvPr/>
              </p:nvSpPr>
              <p:spPr>
                <a:xfrm>
                  <a:off x="1835623" y="5198297"/>
                  <a:ext cx="66675" cy="63500"/>
                </a:xfrm>
                <a:prstGeom prst="rect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4" name="Isosceles Triangle 43">
                  <a:extLst>
                    <a:ext uri="{FF2B5EF4-FFF2-40B4-BE49-F238E27FC236}">
                      <a16:creationId xmlns:a16="http://schemas.microsoft.com/office/drawing/2014/main" id="{2A92CD24-EE5F-4D5B-AEEA-CE936A6A8221}"/>
                    </a:ext>
                  </a:extLst>
                </p:cNvPr>
                <p:cNvSpPr/>
                <p:nvPr/>
              </p:nvSpPr>
              <p:spPr>
                <a:xfrm>
                  <a:off x="1723192" y="5280349"/>
                  <a:ext cx="73152" cy="73152"/>
                </a:xfrm>
                <a:prstGeom prst="triangl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352E359B-2D39-4A14-B72B-812C562CB2F5}"/>
                    </a:ext>
                  </a:extLst>
                </p:cNvPr>
                <p:cNvSpPr/>
                <p:nvPr/>
              </p:nvSpPr>
              <p:spPr>
                <a:xfrm>
                  <a:off x="1128727" y="4276349"/>
                  <a:ext cx="66675" cy="63500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7F847C9-7FE6-4CC9-B9E2-56C2F01D1F36}"/>
                    </a:ext>
                  </a:extLst>
                </p:cNvPr>
                <p:cNvSpPr/>
                <p:nvPr/>
              </p:nvSpPr>
              <p:spPr>
                <a:xfrm>
                  <a:off x="1210788" y="5086620"/>
                  <a:ext cx="66675" cy="63500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13787637-0A32-4BF9-967C-4366F272B005}"/>
                    </a:ext>
                  </a:extLst>
                </p:cNvPr>
                <p:cNvSpPr/>
                <p:nvPr/>
              </p:nvSpPr>
              <p:spPr>
                <a:xfrm>
                  <a:off x="1305262" y="5280396"/>
                  <a:ext cx="66675" cy="63500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1CA7CEFE-DB7E-4BA8-92CE-F3ABCD85B800}"/>
                    </a:ext>
                  </a:extLst>
                </p:cNvPr>
                <p:cNvSpPr/>
                <p:nvPr/>
              </p:nvSpPr>
              <p:spPr>
                <a:xfrm>
                  <a:off x="1416287" y="5399695"/>
                  <a:ext cx="66675" cy="63500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5D6912C0-CC08-4381-86A3-12E0DA3DB119}"/>
                    </a:ext>
                  </a:extLst>
                </p:cNvPr>
                <p:cNvSpPr/>
                <p:nvPr/>
              </p:nvSpPr>
              <p:spPr>
                <a:xfrm>
                  <a:off x="1523169" y="5386575"/>
                  <a:ext cx="66675" cy="63500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13947A08-2936-4DED-AF2D-37D69DC3EA63}"/>
                  </a:ext>
                </a:extLst>
              </p:cNvPr>
              <p:cNvGrpSpPr/>
              <p:nvPr/>
            </p:nvGrpSpPr>
            <p:grpSpPr>
              <a:xfrm>
                <a:off x="3806627" y="4480234"/>
                <a:ext cx="696135" cy="1314918"/>
                <a:chOff x="2064641" y="4320434"/>
                <a:chExt cx="437603" cy="1314918"/>
              </a:xfrm>
            </p:grpSpPr>
            <p:sp>
              <p:nvSpPr>
                <p:cNvPr id="51" name="Freeform 73">
                  <a:extLst>
                    <a:ext uri="{FF2B5EF4-FFF2-40B4-BE49-F238E27FC236}">
                      <a16:creationId xmlns:a16="http://schemas.microsoft.com/office/drawing/2014/main" id="{C7D757A8-7944-4C95-826A-347427263823}"/>
                    </a:ext>
                  </a:extLst>
                </p:cNvPr>
                <p:cNvSpPr/>
                <p:nvPr/>
              </p:nvSpPr>
              <p:spPr>
                <a:xfrm>
                  <a:off x="2064641" y="4377535"/>
                  <a:ext cx="409618" cy="1257817"/>
                </a:xfrm>
                <a:custGeom>
                  <a:avLst/>
                  <a:gdLst>
                    <a:gd name="connsiteX0" fmla="*/ 409618 w 409618"/>
                    <a:gd name="connsiteY0" fmla="*/ 20688 h 1257817"/>
                    <a:gd name="connsiteX1" fmla="*/ 297904 w 409618"/>
                    <a:gd name="connsiteY1" fmla="*/ 0 h 1257817"/>
                    <a:gd name="connsiteX2" fmla="*/ 0 w 409618"/>
                    <a:gd name="connsiteY2" fmla="*/ 1257817 h 12578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09618" h="1257817">
                      <a:moveTo>
                        <a:pt x="409618" y="20688"/>
                      </a:moveTo>
                      <a:lnTo>
                        <a:pt x="297904" y="0"/>
                      </a:lnTo>
                      <a:lnTo>
                        <a:pt x="0" y="1257817"/>
                      </a:lnTo>
                    </a:path>
                  </a:pathLst>
                </a:custGeom>
                <a:ln w="19050">
                  <a:solidFill>
                    <a:srgbClr val="FFC000"/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F737EAEA-C7BE-4DDE-BB13-719F713FF509}"/>
                    </a:ext>
                  </a:extLst>
                </p:cNvPr>
                <p:cNvSpPr/>
                <p:nvPr/>
              </p:nvSpPr>
              <p:spPr>
                <a:xfrm>
                  <a:off x="2435569" y="4370786"/>
                  <a:ext cx="66675" cy="63500"/>
                </a:xfrm>
                <a:prstGeom prst="rect">
                  <a:avLst/>
                </a:prstGeom>
                <a:solidFill>
                  <a:srgbClr val="FFC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53" name="Isosceles Triangle 52">
                  <a:extLst>
                    <a:ext uri="{FF2B5EF4-FFF2-40B4-BE49-F238E27FC236}">
                      <a16:creationId xmlns:a16="http://schemas.microsoft.com/office/drawing/2014/main" id="{A07A96C5-1299-46B8-A347-73589795045B}"/>
                    </a:ext>
                  </a:extLst>
                </p:cNvPr>
                <p:cNvSpPr/>
                <p:nvPr/>
              </p:nvSpPr>
              <p:spPr>
                <a:xfrm>
                  <a:off x="2327277" y="4320434"/>
                  <a:ext cx="73152" cy="73152"/>
                </a:xfrm>
                <a:prstGeom prst="triangle">
                  <a:avLst/>
                </a:prstGeom>
                <a:solidFill>
                  <a:srgbClr val="FFC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72922904-A06E-4A4B-8D58-A2AADC91BC29}"/>
                  </a:ext>
                </a:extLst>
              </p:cNvPr>
              <p:cNvGrpSpPr/>
              <p:nvPr/>
            </p:nvGrpSpPr>
            <p:grpSpPr>
              <a:xfrm>
                <a:off x="2438556" y="4377496"/>
                <a:ext cx="3376218" cy="1446134"/>
                <a:chOff x="1204647" y="4217696"/>
                <a:chExt cx="2122351" cy="1446134"/>
              </a:xfrm>
            </p:grpSpPr>
            <p:sp>
              <p:nvSpPr>
                <p:cNvPr id="61" name="Freeform 35">
                  <a:extLst>
                    <a:ext uri="{FF2B5EF4-FFF2-40B4-BE49-F238E27FC236}">
                      <a16:creationId xmlns:a16="http://schemas.microsoft.com/office/drawing/2014/main" id="{FC0957B2-EDA9-4572-AFAB-BDC41FB82115}"/>
                    </a:ext>
                  </a:extLst>
                </p:cNvPr>
                <p:cNvSpPr/>
                <p:nvPr/>
              </p:nvSpPr>
              <p:spPr>
                <a:xfrm>
                  <a:off x="1232992" y="4253408"/>
                  <a:ext cx="2056365" cy="1398494"/>
                </a:xfrm>
                <a:custGeom>
                  <a:avLst/>
                  <a:gdLst>
                    <a:gd name="connsiteX0" fmla="*/ 2056365 w 2056365"/>
                    <a:gd name="connsiteY0" fmla="*/ 848199 h 1398494"/>
                    <a:gd name="connsiteX1" fmla="*/ 1841213 w 2056365"/>
                    <a:gd name="connsiteY1" fmla="*/ 0 h 1398494"/>
                    <a:gd name="connsiteX2" fmla="*/ 1746049 w 2056365"/>
                    <a:gd name="connsiteY2" fmla="*/ 57926 h 1398494"/>
                    <a:gd name="connsiteX3" fmla="*/ 1435732 w 2056365"/>
                    <a:gd name="connsiteY3" fmla="*/ 1398494 h 1398494"/>
                    <a:gd name="connsiteX4" fmla="*/ 219290 w 2056365"/>
                    <a:gd name="connsiteY4" fmla="*/ 1381944 h 1398494"/>
                    <a:gd name="connsiteX5" fmla="*/ 111714 w 2056365"/>
                    <a:gd name="connsiteY5" fmla="*/ 1009564 h 1398494"/>
                    <a:gd name="connsiteX6" fmla="*/ 0 w 2056365"/>
                    <a:gd name="connsiteY6" fmla="*/ 1212304 h 13984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56365" h="1398494">
                      <a:moveTo>
                        <a:pt x="2056365" y="848199"/>
                      </a:moveTo>
                      <a:lnTo>
                        <a:pt x="1841213" y="0"/>
                      </a:lnTo>
                      <a:lnTo>
                        <a:pt x="1746049" y="57926"/>
                      </a:lnTo>
                      <a:lnTo>
                        <a:pt x="1435732" y="1398494"/>
                      </a:lnTo>
                      <a:lnTo>
                        <a:pt x="219290" y="1381944"/>
                      </a:lnTo>
                      <a:lnTo>
                        <a:pt x="111714" y="1009564"/>
                      </a:lnTo>
                      <a:lnTo>
                        <a:pt x="0" y="1212304"/>
                      </a:lnTo>
                    </a:path>
                  </a:pathLst>
                </a:custGeom>
                <a:ln w="190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C85E0313-8226-4B4C-B968-74104DB37F88}"/>
                    </a:ext>
                  </a:extLst>
                </p:cNvPr>
                <p:cNvSpPr/>
                <p:nvPr/>
              </p:nvSpPr>
              <p:spPr>
                <a:xfrm>
                  <a:off x="1308803" y="5230015"/>
                  <a:ext cx="66675" cy="635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9D13BB40-3DBA-4683-A7EE-A7CD19921A01}"/>
                    </a:ext>
                  </a:extLst>
                </p:cNvPr>
                <p:cNvSpPr/>
                <p:nvPr/>
              </p:nvSpPr>
              <p:spPr>
                <a:xfrm>
                  <a:off x="1204647" y="5423795"/>
                  <a:ext cx="66675" cy="635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6332963D-A51A-419F-B218-07A847E4B550}"/>
                    </a:ext>
                  </a:extLst>
                </p:cNvPr>
                <p:cNvSpPr/>
                <p:nvPr/>
              </p:nvSpPr>
              <p:spPr>
                <a:xfrm>
                  <a:off x="3260323" y="5092101"/>
                  <a:ext cx="66675" cy="635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FBDEE1D8-2995-4C64-AB5F-5700512C3D38}"/>
                    </a:ext>
                  </a:extLst>
                </p:cNvPr>
                <p:cNvSpPr/>
                <p:nvPr/>
              </p:nvSpPr>
              <p:spPr>
                <a:xfrm>
                  <a:off x="2647276" y="5600330"/>
                  <a:ext cx="66675" cy="63500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922E0A0-8CAE-4F81-83FA-FD22B3E92E72}"/>
                    </a:ext>
                  </a:extLst>
                </p:cNvPr>
                <p:cNvSpPr/>
                <p:nvPr/>
              </p:nvSpPr>
              <p:spPr>
                <a:xfrm>
                  <a:off x="3047928" y="4217696"/>
                  <a:ext cx="66675" cy="635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67" name="Isosceles Triangle 66">
                  <a:extLst>
                    <a:ext uri="{FF2B5EF4-FFF2-40B4-BE49-F238E27FC236}">
                      <a16:creationId xmlns:a16="http://schemas.microsoft.com/office/drawing/2014/main" id="{442DA4C8-84CD-4D05-94AE-8B22DE724B2D}"/>
                    </a:ext>
                  </a:extLst>
                </p:cNvPr>
                <p:cNvSpPr/>
                <p:nvPr/>
              </p:nvSpPr>
              <p:spPr>
                <a:xfrm>
                  <a:off x="2952047" y="4266646"/>
                  <a:ext cx="73152" cy="73152"/>
                </a:xfrm>
                <a:prstGeom prst="triangl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C96A1DE8-8DA7-441D-9602-68639B1A720E}"/>
                  </a:ext>
                </a:extLst>
              </p:cNvPr>
              <p:cNvGrpSpPr/>
              <p:nvPr/>
            </p:nvGrpSpPr>
            <p:grpSpPr>
              <a:xfrm>
                <a:off x="2449151" y="5056055"/>
                <a:ext cx="3062820" cy="771046"/>
                <a:chOff x="1211307" y="4896255"/>
                <a:chExt cx="1925343" cy="771046"/>
              </a:xfrm>
            </p:grpSpPr>
            <p:sp>
              <p:nvSpPr>
                <p:cNvPr id="69" name="Freeform 43">
                  <a:extLst>
                    <a:ext uri="{FF2B5EF4-FFF2-40B4-BE49-F238E27FC236}">
                      <a16:creationId xmlns:a16="http://schemas.microsoft.com/office/drawing/2014/main" id="{93B417A9-51EC-4071-8E49-AF9A2CB8B4E6}"/>
                    </a:ext>
                  </a:extLst>
                </p:cNvPr>
                <p:cNvSpPr/>
                <p:nvPr/>
              </p:nvSpPr>
              <p:spPr>
                <a:xfrm>
                  <a:off x="1245405" y="4931967"/>
                  <a:ext cx="1853625" cy="711660"/>
                </a:xfrm>
                <a:custGeom>
                  <a:avLst/>
                  <a:gdLst>
                    <a:gd name="connsiteX0" fmla="*/ 1853625 w 1853625"/>
                    <a:gd name="connsiteY0" fmla="*/ 496507 h 711660"/>
                    <a:gd name="connsiteX1" fmla="*/ 1816387 w 1853625"/>
                    <a:gd name="connsiteY1" fmla="*/ 0 h 711660"/>
                    <a:gd name="connsiteX2" fmla="*/ 1746048 w 1853625"/>
                    <a:gd name="connsiteY2" fmla="*/ 260666 h 711660"/>
                    <a:gd name="connsiteX3" fmla="*/ 1439869 w 1853625"/>
                    <a:gd name="connsiteY3" fmla="*/ 703385 h 711660"/>
                    <a:gd name="connsiteX4" fmla="*/ 198602 w 1853625"/>
                    <a:gd name="connsiteY4" fmla="*/ 711660 h 711660"/>
                    <a:gd name="connsiteX5" fmla="*/ 95163 w 1853625"/>
                    <a:gd name="connsiteY5" fmla="*/ 703385 h 711660"/>
                    <a:gd name="connsiteX6" fmla="*/ 0 w 1853625"/>
                    <a:gd name="connsiteY6" fmla="*/ 666147 h 711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3625" h="711660">
                      <a:moveTo>
                        <a:pt x="1853625" y="496507"/>
                      </a:moveTo>
                      <a:lnTo>
                        <a:pt x="1816387" y="0"/>
                      </a:lnTo>
                      <a:lnTo>
                        <a:pt x="1746048" y="260666"/>
                      </a:lnTo>
                      <a:lnTo>
                        <a:pt x="1439869" y="703385"/>
                      </a:lnTo>
                      <a:lnTo>
                        <a:pt x="198602" y="711660"/>
                      </a:lnTo>
                      <a:lnTo>
                        <a:pt x="95163" y="703385"/>
                      </a:lnTo>
                      <a:lnTo>
                        <a:pt x="0" y="666147"/>
                      </a:lnTo>
                    </a:path>
                  </a:pathLst>
                </a:custGeom>
                <a:ln w="19050">
                  <a:solidFill>
                    <a:schemeClr val="accent1">
                      <a:lumMod val="50000"/>
                    </a:schemeClr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EF2B3204-077D-4CAA-87B1-39C413E79CEB}"/>
                    </a:ext>
                  </a:extLst>
                </p:cNvPr>
                <p:cNvSpPr/>
                <p:nvPr/>
              </p:nvSpPr>
              <p:spPr>
                <a:xfrm>
                  <a:off x="3069975" y="5406589"/>
                  <a:ext cx="66675" cy="635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DF5A99F6-7223-460B-ABC3-0E9E0A0E45A8}"/>
                    </a:ext>
                  </a:extLst>
                </p:cNvPr>
                <p:cNvSpPr/>
                <p:nvPr/>
              </p:nvSpPr>
              <p:spPr>
                <a:xfrm>
                  <a:off x="3035515" y="4896255"/>
                  <a:ext cx="66675" cy="63500"/>
                </a:xfrm>
                <a:prstGeom prst="rect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72" name="Isosceles Triangle 71">
                  <a:extLst>
                    <a:ext uri="{FF2B5EF4-FFF2-40B4-BE49-F238E27FC236}">
                      <a16:creationId xmlns:a16="http://schemas.microsoft.com/office/drawing/2014/main" id="{01F308BF-45D1-4F7D-9DE4-3B32F1B941A5}"/>
                    </a:ext>
                  </a:extLst>
                </p:cNvPr>
                <p:cNvSpPr/>
                <p:nvPr/>
              </p:nvSpPr>
              <p:spPr>
                <a:xfrm>
                  <a:off x="2947910" y="5156221"/>
                  <a:ext cx="73152" cy="73152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A67745C9-075B-4448-A995-2810157B2C72}"/>
                    </a:ext>
                  </a:extLst>
                </p:cNvPr>
                <p:cNvSpPr/>
                <p:nvPr/>
              </p:nvSpPr>
              <p:spPr>
                <a:xfrm>
                  <a:off x="1211307" y="5571403"/>
                  <a:ext cx="66675" cy="635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26332D78-BBA6-43A1-9BFB-6FC4E5F86925}"/>
                    </a:ext>
                  </a:extLst>
                </p:cNvPr>
                <p:cNvSpPr/>
                <p:nvPr/>
              </p:nvSpPr>
              <p:spPr>
                <a:xfrm>
                  <a:off x="1413363" y="5603801"/>
                  <a:ext cx="66675" cy="635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C5520F95-8106-4903-B420-17A3195A55FC}"/>
                    </a:ext>
                  </a:extLst>
                </p:cNvPr>
                <p:cNvSpPr/>
                <p:nvPr/>
              </p:nvSpPr>
              <p:spPr>
                <a:xfrm>
                  <a:off x="1516107" y="5603095"/>
                  <a:ext cx="66675" cy="635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989E4A4B-158C-4D80-9F7C-C55181C71349}"/>
                    </a:ext>
                  </a:extLst>
                </p:cNvPr>
                <p:cNvSpPr/>
                <p:nvPr/>
              </p:nvSpPr>
              <p:spPr>
                <a:xfrm>
                  <a:off x="2028513" y="5602389"/>
                  <a:ext cx="66675" cy="6350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B56184A6-73ED-4E8B-ADB2-E248D88E736D}"/>
                  </a:ext>
                </a:extLst>
              </p:cNvPr>
              <p:cNvGrpSpPr/>
              <p:nvPr/>
            </p:nvGrpSpPr>
            <p:grpSpPr>
              <a:xfrm>
                <a:off x="2332114" y="4805079"/>
                <a:ext cx="2987881" cy="1025480"/>
                <a:chOff x="1137736" y="4645279"/>
                <a:chExt cx="1878235" cy="1025480"/>
              </a:xfrm>
            </p:grpSpPr>
            <p:sp>
              <p:nvSpPr>
                <p:cNvPr id="78" name="Freeform 52">
                  <a:extLst>
                    <a:ext uri="{FF2B5EF4-FFF2-40B4-BE49-F238E27FC236}">
                      <a16:creationId xmlns:a16="http://schemas.microsoft.com/office/drawing/2014/main" id="{194305C0-845F-4EC2-A678-1C05C8035AA6}"/>
                    </a:ext>
                  </a:extLst>
                </p:cNvPr>
                <p:cNvSpPr/>
                <p:nvPr/>
              </p:nvSpPr>
              <p:spPr>
                <a:xfrm>
                  <a:off x="1166791" y="4683714"/>
                  <a:ext cx="1824662" cy="959913"/>
                </a:xfrm>
                <a:custGeom>
                  <a:avLst/>
                  <a:gdLst>
                    <a:gd name="connsiteX0" fmla="*/ 1824662 w 1824662"/>
                    <a:gd name="connsiteY0" fmla="*/ 293767 h 959913"/>
                    <a:gd name="connsiteX1" fmla="*/ 1592959 w 1824662"/>
                    <a:gd name="connsiteY1" fmla="*/ 144815 h 959913"/>
                    <a:gd name="connsiteX2" fmla="*/ 1477108 w 1824662"/>
                    <a:gd name="connsiteY2" fmla="*/ 111714 h 959913"/>
                    <a:gd name="connsiteX3" fmla="*/ 1290918 w 1824662"/>
                    <a:gd name="connsiteY3" fmla="*/ 947500 h 959913"/>
                    <a:gd name="connsiteX4" fmla="*/ 1175066 w 1824662"/>
                    <a:gd name="connsiteY4" fmla="*/ 235841 h 959913"/>
                    <a:gd name="connsiteX5" fmla="*/ 976463 w 1824662"/>
                    <a:gd name="connsiteY5" fmla="*/ 959913 h 959913"/>
                    <a:gd name="connsiteX6" fmla="*/ 670284 w 1824662"/>
                    <a:gd name="connsiteY6" fmla="*/ 955776 h 959913"/>
                    <a:gd name="connsiteX7" fmla="*/ 384793 w 1824662"/>
                    <a:gd name="connsiteY7" fmla="*/ 939225 h 959913"/>
                    <a:gd name="connsiteX8" fmla="*/ 273079 w 1824662"/>
                    <a:gd name="connsiteY8" fmla="*/ 223428 h 959913"/>
                    <a:gd name="connsiteX9" fmla="*/ 169640 w 1824662"/>
                    <a:gd name="connsiteY9" fmla="*/ 955776 h 959913"/>
                    <a:gd name="connsiteX10" fmla="*/ 82751 w 1824662"/>
                    <a:gd name="connsiteY10" fmla="*/ 955776 h 959913"/>
                    <a:gd name="connsiteX11" fmla="*/ 0 w 1824662"/>
                    <a:gd name="connsiteY11" fmla="*/ 0 h 959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824662" h="959913">
                      <a:moveTo>
                        <a:pt x="1824662" y="293767"/>
                      </a:moveTo>
                      <a:lnTo>
                        <a:pt x="1592959" y="144815"/>
                      </a:lnTo>
                      <a:lnTo>
                        <a:pt x="1477108" y="111714"/>
                      </a:lnTo>
                      <a:lnTo>
                        <a:pt x="1290918" y="947500"/>
                      </a:lnTo>
                      <a:lnTo>
                        <a:pt x="1175066" y="235841"/>
                      </a:lnTo>
                      <a:lnTo>
                        <a:pt x="976463" y="959913"/>
                      </a:lnTo>
                      <a:lnTo>
                        <a:pt x="670284" y="955776"/>
                      </a:lnTo>
                      <a:lnTo>
                        <a:pt x="384793" y="939225"/>
                      </a:lnTo>
                      <a:lnTo>
                        <a:pt x="273079" y="223428"/>
                      </a:lnTo>
                      <a:lnTo>
                        <a:pt x="169640" y="955776"/>
                      </a:lnTo>
                      <a:lnTo>
                        <a:pt x="82751" y="955776"/>
                      </a:lnTo>
                      <a:lnTo>
                        <a:pt x="0" y="0"/>
                      </a:lnTo>
                    </a:path>
                  </a:pathLst>
                </a:custGeom>
                <a:ln w="19050"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32693B7D-7E79-4BC3-8C9D-B87D9CE31005}"/>
                    </a:ext>
                  </a:extLst>
                </p:cNvPr>
                <p:cNvSpPr/>
                <p:nvPr/>
              </p:nvSpPr>
              <p:spPr>
                <a:xfrm>
                  <a:off x="1137736" y="4645279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E7EBA7DA-9392-4023-BD07-6EA54BBFFBD6}"/>
                    </a:ext>
                  </a:extLst>
                </p:cNvPr>
                <p:cNvSpPr/>
                <p:nvPr/>
              </p:nvSpPr>
              <p:spPr>
                <a:xfrm>
                  <a:off x="2737611" y="4809366"/>
                  <a:ext cx="66675" cy="63500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1" name="Isosceles Triangle 80">
                  <a:extLst>
                    <a:ext uri="{FF2B5EF4-FFF2-40B4-BE49-F238E27FC236}">
                      <a16:creationId xmlns:a16="http://schemas.microsoft.com/office/drawing/2014/main" id="{3393FA55-A906-4924-A92F-5175C3A47D4D}"/>
                    </a:ext>
                  </a:extLst>
                </p:cNvPr>
                <p:cNvSpPr/>
                <p:nvPr/>
              </p:nvSpPr>
              <p:spPr>
                <a:xfrm>
                  <a:off x="2608631" y="4746603"/>
                  <a:ext cx="73152" cy="73152"/>
                </a:xfrm>
                <a:prstGeom prst="triangl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EB2F1D5B-4FF7-497E-B7B5-C278BEE19540}"/>
                    </a:ext>
                  </a:extLst>
                </p:cNvPr>
                <p:cNvSpPr/>
                <p:nvPr/>
              </p:nvSpPr>
              <p:spPr>
                <a:xfrm>
                  <a:off x="1207385" y="5604502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:a16="http://schemas.microsoft.com/office/drawing/2014/main" id="{CA624E12-810C-4842-8819-D997C91DAB40}"/>
                    </a:ext>
                  </a:extLst>
                </p:cNvPr>
                <p:cNvSpPr/>
                <p:nvPr/>
              </p:nvSpPr>
              <p:spPr>
                <a:xfrm>
                  <a:off x="1409436" y="4871465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5B4E025D-E829-4DB0-8A37-1FB0E6D14373}"/>
                    </a:ext>
                  </a:extLst>
                </p:cNvPr>
                <p:cNvSpPr/>
                <p:nvPr/>
              </p:nvSpPr>
              <p:spPr>
                <a:xfrm>
                  <a:off x="1810089" y="5607259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B56D9827-0AE5-4EF4-A04C-C810F25D2590}"/>
                    </a:ext>
                  </a:extLst>
                </p:cNvPr>
                <p:cNvSpPr/>
                <p:nvPr/>
              </p:nvSpPr>
              <p:spPr>
                <a:xfrm>
                  <a:off x="2111441" y="5602432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CDA5FE23-C18E-45BF-A2AB-FA894FA82AFE}"/>
                    </a:ext>
                  </a:extLst>
                </p:cNvPr>
                <p:cNvSpPr/>
                <p:nvPr/>
              </p:nvSpPr>
              <p:spPr>
                <a:xfrm>
                  <a:off x="2309355" y="4873532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6004751C-2C8D-4E41-BB5C-F25D1BD41465}"/>
                    </a:ext>
                  </a:extLst>
                </p:cNvPr>
                <p:cNvSpPr/>
                <p:nvPr/>
              </p:nvSpPr>
              <p:spPr>
                <a:xfrm>
                  <a:off x="2424516" y="5605190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84D965C8-97A3-4468-AA59-5C7CE16FF94B}"/>
                    </a:ext>
                  </a:extLst>
                </p:cNvPr>
                <p:cNvSpPr/>
                <p:nvPr/>
              </p:nvSpPr>
              <p:spPr>
                <a:xfrm>
                  <a:off x="2949296" y="4934216"/>
                  <a:ext cx="66675" cy="635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B206D8E5-01C0-4C02-A7CA-29D5D137587F}"/>
                  </a:ext>
                </a:extLst>
              </p:cNvPr>
              <p:cNvGrpSpPr/>
              <p:nvPr/>
            </p:nvGrpSpPr>
            <p:grpSpPr>
              <a:xfrm>
                <a:off x="2335438" y="4128550"/>
                <a:ext cx="4460947" cy="1698625"/>
                <a:chOff x="1139825" y="3968750"/>
                <a:chExt cx="2804231" cy="1698625"/>
              </a:xfrm>
            </p:grpSpPr>
            <p:sp>
              <p:nvSpPr>
                <p:cNvPr id="90" name="Freeform 14">
                  <a:extLst>
                    <a:ext uri="{FF2B5EF4-FFF2-40B4-BE49-F238E27FC236}">
                      <a16:creationId xmlns:a16="http://schemas.microsoft.com/office/drawing/2014/main" id="{63C59E73-E9B0-4AEB-B5AA-9F9CD2330500}"/>
                    </a:ext>
                  </a:extLst>
                </p:cNvPr>
                <p:cNvSpPr/>
                <p:nvPr/>
              </p:nvSpPr>
              <p:spPr>
                <a:xfrm>
                  <a:off x="1160901" y="3986784"/>
                  <a:ext cx="2757830" cy="1653235"/>
                </a:xfrm>
                <a:custGeom>
                  <a:avLst/>
                  <a:gdLst>
                    <a:gd name="connsiteX0" fmla="*/ 0 w 2757830"/>
                    <a:gd name="connsiteY0" fmla="*/ 0 h 1653235"/>
                    <a:gd name="connsiteX1" fmla="*/ 73152 w 2757830"/>
                    <a:gd name="connsiteY1" fmla="*/ 1536192 h 1653235"/>
                    <a:gd name="connsiteX2" fmla="*/ 204825 w 2757830"/>
                    <a:gd name="connsiteY2" fmla="*/ 1638605 h 1653235"/>
                    <a:gd name="connsiteX3" fmla="*/ 292608 w 2757830"/>
                    <a:gd name="connsiteY3" fmla="*/ 1587399 h 1653235"/>
                    <a:gd name="connsiteX4" fmla="*/ 380390 w 2757830"/>
                    <a:gd name="connsiteY4" fmla="*/ 1521562 h 1653235"/>
                    <a:gd name="connsiteX5" fmla="*/ 599846 w 2757830"/>
                    <a:gd name="connsiteY5" fmla="*/ 1645920 h 1653235"/>
                    <a:gd name="connsiteX6" fmla="*/ 899769 w 2757830"/>
                    <a:gd name="connsiteY6" fmla="*/ 1587399 h 1653235"/>
                    <a:gd name="connsiteX7" fmla="*/ 1207008 w 2757830"/>
                    <a:gd name="connsiteY7" fmla="*/ 1653235 h 1653235"/>
                    <a:gd name="connsiteX8" fmla="*/ 1506931 w 2757830"/>
                    <a:gd name="connsiteY8" fmla="*/ 1645920 h 1653235"/>
                    <a:gd name="connsiteX9" fmla="*/ 1836115 w 2757830"/>
                    <a:gd name="connsiteY9" fmla="*/ 1587399 h 1653235"/>
                    <a:gd name="connsiteX10" fmla="*/ 2143353 w 2757830"/>
                    <a:gd name="connsiteY10" fmla="*/ 1294791 h 1653235"/>
                    <a:gd name="connsiteX11" fmla="*/ 2238451 w 2757830"/>
                    <a:gd name="connsiteY11" fmla="*/ 1433779 h 1653235"/>
                    <a:gd name="connsiteX12" fmla="*/ 2450592 w 2757830"/>
                    <a:gd name="connsiteY12" fmla="*/ 1360627 h 1653235"/>
                    <a:gd name="connsiteX13" fmla="*/ 2516429 w 2757830"/>
                    <a:gd name="connsiteY13" fmla="*/ 1177747 h 1653235"/>
                    <a:gd name="connsiteX14" fmla="*/ 2633472 w 2757830"/>
                    <a:gd name="connsiteY14" fmla="*/ 1097280 h 1653235"/>
                    <a:gd name="connsiteX15" fmla="*/ 2757830 w 2757830"/>
                    <a:gd name="connsiteY15" fmla="*/ 1280160 h 1653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757830" h="1653235">
                      <a:moveTo>
                        <a:pt x="0" y="0"/>
                      </a:moveTo>
                      <a:lnTo>
                        <a:pt x="73152" y="1536192"/>
                      </a:lnTo>
                      <a:lnTo>
                        <a:pt x="204825" y="1638605"/>
                      </a:lnTo>
                      <a:cubicBezTo>
                        <a:pt x="302070" y="1586243"/>
                        <a:pt x="335926" y="1587399"/>
                        <a:pt x="292608" y="1587399"/>
                      </a:cubicBezTo>
                      <a:lnTo>
                        <a:pt x="380390" y="1521562"/>
                      </a:lnTo>
                      <a:lnTo>
                        <a:pt x="599846" y="1645920"/>
                      </a:lnTo>
                      <a:lnTo>
                        <a:pt x="899769" y="1587399"/>
                      </a:lnTo>
                      <a:lnTo>
                        <a:pt x="1207008" y="1653235"/>
                      </a:lnTo>
                      <a:lnTo>
                        <a:pt x="1506931" y="1645920"/>
                      </a:lnTo>
                      <a:cubicBezTo>
                        <a:pt x="1826279" y="1586507"/>
                        <a:pt x="1714835" y="1587399"/>
                        <a:pt x="1836115" y="1587399"/>
                      </a:cubicBezTo>
                      <a:lnTo>
                        <a:pt x="2143353" y="1294791"/>
                      </a:lnTo>
                      <a:lnTo>
                        <a:pt x="2238451" y="1433779"/>
                      </a:lnTo>
                      <a:lnTo>
                        <a:pt x="2450592" y="1360627"/>
                      </a:lnTo>
                      <a:lnTo>
                        <a:pt x="2516429" y="1177747"/>
                      </a:lnTo>
                      <a:lnTo>
                        <a:pt x="2633472" y="1097280"/>
                      </a:lnTo>
                      <a:lnTo>
                        <a:pt x="2757830" y="1280160"/>
                      </a:lnTo>
                    </a:path>
                  </a:pathLst>
                </a:custGeom>
                <a:ln w="19050">
                  <a:solidFill>
                    <a:schemeClr val="accent2">
                      <a:lumMod val="75000"/>
                      <a:lumOff val="25000"/>
                    </a:schemeClr>
                  </a:solidFill>
                </a:ln>
                <a:effectLst/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en-US" sz="2417">
                    <a:solidFill>
                      <a:srgbClr val="000000"/>
                    </a:solidFill>
                    <a:latin typeface="Century Gothic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272B561C-7FB9-4054-8188-1D9E7EBD55EE}"/>
                    </a:ext>
                  </a:extLst>
                </p:cNvPr>
                <p:cNvSpPr/>
                <p:nvPr/>
              </p:nvSpPr>
              <p:spPr>
                <a:xfrm>
                  <a:off x="1139825" y="396875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1FB6D79C-401A-4EAD-B313-C4944E189F97}"/>
                    </a:ext>
                  </a:extLst>
                </p:cNvPr>
                <p:cNvSpPr/>
                <p:nvPr/>
              </p:nvSpPr>
              <p:spPr>
                <a:xfrm>
                  <a:off x="1209675" y="548640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3" name="Oval 92">
                  <a:extLst>
                    <a:ext uri="{FF2B5EF4-FFF2-40B4-BE49-F238E27FC236}">
                      <a16:creationId xmlns:a16="http://schemas.microsoft.com/office/drawing/2014/main" id="{CE6D2901-AE26-47C1-A8F8-E68498B5622F}"/>
                    </a:ext>
                  </a:extLst>
                </p:cNvPr>
                <p:cNvSpPr/>
                <p:nvPr/>
              </p:nvSpPr>
              <p:spPr>
                <a:xfrm>
                  <a:off x="1314450" y="560070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82AC1BF4-1EDE-40A1-989E-11D007945DB7}"/>
                    </a:ext>
                  </a:extLst>
                </p:cNvPr>
                <p:cNvSpPr/>
                <p:nvPr/>
              </p:nvSpPr>
              <p:spPr>
                <a:xfrm>
                  <a:off x="1412875" y="554990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6793E704-BA46-4EBE-9272-E74651E48936}"/>
                    </a:ext>
                  </a:extLst>
                </p:cNvPr>
                <p:cNvSpPr/>
                <p:nvPr/>
              </p:nvSpPr>
              <p:spPr>
                <a:xfrm>
                  <a:off x="1530350" y="548640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6" name="Oval 95">
                  <a:extLst>
                    <a:ext uri="{FF2B5EF4-FFF2-40B4-BE49-F238E27FC236}">
                      <a16:creationId xmlns:a16="http://schemas.microsoft.com/office/drawing/2014/main" id="{E8254267-B655-4BA5-9E3B-EECF79E36695}"/>
                    </a:ext>
                  </a:extLst>
                </p:cNvPr>
                <p:cNvSpPr/>
                <p:nvPr/>
              </p:nvSpPr>
              <p:spPr>
                <a:xfrm>
                  <a:off x="1724025" y="5603875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1655380E-D922-440B-BBEE-7D2712414DE0}"/>
                    </a:ext>
                  </a:extLst>
                </p:cNvPr>
                <p:cNvSpPr/>
                <p:nvPr/>
              </p:nvSpPr>
              <p:spPr>
                <a:xfrm>
                  <a:off x="2032000" y="5553075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ECE3E968-EEAE-4CC0-B61D-CC9F413E4917}"/>
                    </a:ext>
                  </a:extLst>
                </p:cNvPr>
                <p:cNvSpPr/>
                <p:nvPr/>
              </p:nvSpPr>
              <p:spPr>
                <a:xfrm>
                  <a:off x="2339975" y="560070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79C35A83-C6F3-4DC2-B15E-80257D45C5DC}"/>
                    </a:ext>
                  </a:extLst>
                </p:cNvPr>
                <p:cNvSpPr/>
                <p:nvPr/>
              </p:nvSpPr>
              <p:spPr>
                <a:xfrm>
                  <a:off x="2644775" y="5603875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3512733F-E857-45D4-83C6-410DEE299314}"/>
                    </a:ext>
                  </a:extLst>
                </p:cNvPr>
                <p:cNvSpPr/>
                <p:nvPr/>
              </p:nvSpPr>
              <p:spPr>
                <a:xfrm>
                  <a:off x="2949575" y="5549900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F72B076B-7889-4E4F-BC2C-9C8F95066DF1}"/>
                    </a:ext>
                  </a:extLst>
                </p:cNvPr>
                <p:cNvSpPr/>
                <p:nvPr/>
              </p:nvSpPr>
              <p:spPr>
                <a:xfrm>
                  <a:off x="3257550" y="5267325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C1690D89-12A7-4031-AC6E-60824257417E}"/>
                    </a:ext>
                  </a:extLst>
                </p:cNvPr>
                <p:cNvSpPr/>
                <p:nvPr/>
              </p:nvSpPr>
              <p:spPr>
                <a:xfrm>
                  <a:off x="3359150" y="5394325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1919A4DB-A1AB-48E9-A064-86CC90911216}"/>
                    </a:ext>
                  </a:extLst>
                </p:cNvPr>
                <p:cNvSpPr/>
                <p:nvPr/>
              </p:nvSpPr>
              <p:spPr>
                <a:xfrm>
                  <a:off x="3571875" y="5324475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4" name="Isosceles Triangle 103">
                  <a:extLst>
                    <a:ext uri="{FF2B5EF4-FFF2-40B4-BE49-F238E27FC236}">
                      <a16:creationId xmlns:a16="http://schemas.microsoft.com/office/drawing/2014/main" id="{6207AA67-46E3-463F-ACD8-4386E65F5E2B}"/>
                    </a:ext>
                  </a:extLst>
                </p:cNvPr>
                <p:cNvSpPr/>
                <p:nvPr/>
              </p:nvSpPr>
              <p:spPr>
                <a:xfrm>
                  <a:off x="3657599" y="5127625"/>
                  <a:ext cx="73152" cy="73152"/>
                </a:xfrm>
                <a:prstGeom prst="triangl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6E674616-720C-4B39-8FDB-F634E69C09E6}"/>
                    </a:ext>
                  </a:extLst>
                </p:cNvPr>
                <p:cNvSpPr/>
                <p:nvPr/>
              </p:nvSpPr>
              <p:spPr>
                <a:xfrm>
                  <a:off x="3765549" y="5073650"/>
                  <a:ext cx="64008" cy="64008"/>
                </a:xfrm>
                <a:prstGeom prst="rect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BF1EB948-6046-4203-AB8F-6833B7762E55}"/>
                    </a:ext>
                  </a:extLst>
                </p:cNvPr>
                <p:cNvSpPr/>
                <p:nvPr/>
              </p:nvSpPr>
              <p:spPr>
                <a:xfrm>
                  <a:off x="3877381" y="5236871"/>
                  <a:ext cx="66675" cy="63500"/>
                </a:xfrm>
                <a:prstGeom prst="ellipse">
                  <a:avLst/>
                </a:prstGeom>
                <a:solidFill>
                  <a:schemeClr val="accent2">
                    <a:lumMod val="75000"/>
                    <a:lumOff val="2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lIns="91440" tIns="0" rIns="91440" bIns="0" rtlCol="0" anchor="ctr"/>
                <a:lstStyle/>
                <a:p>
                  <a:pPr algn="ctr" defTabSz="1219170">
                    <a:lnSpc>
                      <a:spcPct val="85000"/>
                    </a:lnSpc>
                    <a:defRPr/>
                  </a:pPr>
                  <a:endParaRPr lang="en-US" dirty="0">
                    <a:solidFill>
                      <a:srgbClr val="FFFFFF"/>
                    </a:solidFill>
                    <a:latin typeface="Century Gothic"/>
                  </a:endParaRPr>
                </a:p>
              </p:txBody>
            </p:sp>
          </p:grp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16A5E646-AE0D-4740-82EA-25C43C08EA8D}"/>
                  </a:ext>
                </a:extLst>
              </p:cNvPr>
              <p:cNvCxnSpPr/>
              <p:nvPr/>
            </p:nvCxnSpPr>
            <p:spPr>
              <a:xfrm rot="16200000" flipH="1">
                <a:off x="2930385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7ACB0F7B-13F1-44DC-BA24-25B2619DA842}"/>
                  </a:ext>
                </a:extLst>
              </p:cNvPr>
              <p:cNvCxnSpPr/>
              <p:nvPr/>
            </p:nvCxnSpPr>
            <p:spPr>
              <a:xfrm rot="16200000" flipH="1">
                <a:off x="3110351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accent6">
                    <a:lumMod val="50000"/>
                  </a:schemeClr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FFDE13AD-6A01-45CA-B154-19EDA48BA1A9}"/>
                  </a:ext>
                </a:extLst>
              </p:cNvPr>
              <p:cNvCxnSpPr/>
              <p:nvPr/>
            </p:nvCxnSpPr>
            <p:spPr>
              <a:xfrm rot="16200000" flipH="1">
                <a:off x="3227847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accent4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79D56D60-71DB-4815-BBCB-4F5786A85034}"/>
                  </a:ext>
                </a:extLst>
              </p:cNvPr>
              <p:cNvCxnSpPr/>
              <p:nvPr/>
            </p:nvCxnSpPr>
            <p:spPr>
              <a:xfrm rot="16200000" flipH="1">
                <a:off x="3327494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accent5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5443DF5A-C66B-4488-9036-FBED5950E0CD}"/>
                  </a:ext>
                </a:extLst>
              </p:cNvPr>
              <p:cNvCxnSpPr/>
              <p:nvPr/>
            </p:nvCxnSpPr>
            <p:spPr>
              <a:xfrm rot="16200000" flipH="1">
                <a:off x="3436066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accent3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>
                <a:extLst>
                  <a:ext uri="{FF2B5EF4-FFF2-40B4-BE49-F238E27FC236}">
                    <a16:creationId xmlns:a16="http://schemas.microsoft.com/office/drawing/2014/main" id="{515184E2-9509-45FB-A641-490AD3233F38}"/>
                  </a:ext>
                </a:extLst>
              </p:cNvPr>
              <p:cNvCxnSpPr/>
              <p:nvPr/>
            </p:nvCxnSpPr>
            <p:spPr>
              <a:xfrm rot="16200000" flipH="1">
                <a:off x="4231812" y="4041134"/>
                <a:ext cx="109728" cy="0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>
                <a:extLst>
                  <a:ext uri="{FF2B5EF4-FFF2-40B4-BE49-F238E27FC236}">
                    <a16:creationId xmlns:a16="http://schemas.microsoft.com/office/drawing/2014/main" id="{9ADB3D52-60B8-44CA-8DAA-8D0DCED47441}"/>
                  </a:ext>
                </a:extLst>
              </p:cNvPr>
              <p:cNvCxnSpPr/>
              <p:nvPr/>
            </p:nvCxnSpPr>
            <p:spPr>
              <a:xfrm rot="16200000" flipH="1">
                <a:off x="4670584" y="4041134"/>
                <a:ext cx="109728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>
                <a:extLst>
                  <a:ext uri="{FF2B5EF4-FFF2-40B4-BE49-F238E27FC236}">
                    <a16:creationId xmlns:a16="http://schemas.microsoft.com/office/drawing/2014/main" id="{0C63B642-9FFB-4BC0-B9CC-77573122AF66}"/>
                  </a:ext>
                </a:extLst>
              </p:cNvPr>
              <p:cNvCxnSpPr/>
              <p:nvPr/>
            </p:nvCxnSpPr>
            <p:spPr>
              <a:xfrm rot="16200000" flipH="1">
                <a:off x="4788080" y="4041134"/>
                <a:ext cx="109728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>
                <a:extLst>
                  <a:ext uri="{FF2B5EF4-FFF2-40B4-BE49-F238E27FC236}">
                    <a16:creationId xmlns:a16="http://schemas.microsoft.com/office/drawing/2014/main" id="{E6FE1D85-520F-4D84-BDA1-B36ABC8BBB9C}"/>
                  </a:ext>
                </a:extLst>
              </p:cNvPr>
              <p:cNvCxnSpPr/>
              <p:nvPr/>
            </p:nvCxnSpPr>
            <p:spPr>
              <a:xfrm rot="16200000" flipH="1">
                <a:off x="5155457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D429EB93-DD8A-414E-AE7D-6E7683FE7D22}"/>
                  </a:ext>
                </a:extLst>
              </p:cNvPr>
              <p:cNvCxnSpPr/>
              <p:nvPr/>
            </p:nvCxnSpPr>
            <p:spPr>
              <a:xfrm rot="16200000" flipH="1">
                <a:off x="5255104" y="4041134"/>
                <a:ext cx="109728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17B26006-A2A4-436F-B2D4-D593550DC911}"/>
                  </a:ext>
                </a:extLst>
              </p:cNvPr>
              <p:cNvCxnSpPr/>
              <p:nvPr/>
            </p:nvCxnSpPr>
            <p:spPr>
              <a:xfrm rot="16200000" flipH="1">
                <a:off x="6657705" y="4041134"/>
                <a:ext cx="109728" cy="0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  <a:lumOff val="25000"/>
                  </a:schemeClr>
                </a:solidFill>
                <a:headEnd type="none" w="med" len="med"/>
                <a:tailEnd type="triangle" w="med" len="sm"/>
              </a:ln>
              <a:effectLst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25" name="Line 21">
              <a:extLst>
                <a:ext uri="{FF2B5EF4-FFF2-40B4-BE49-F238E27FC236}">
                  <a16:creationId xmlns:a16="http://schemas.microsoft.com/office/drawing/2014/main" id="{812D63C2-1AF4-4B4C-AAAE-E76EF5C41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899" y="3570303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349D35F7-6744-42E5-BF21-2890449E18C6}"/>
                </a:ext>
              </a:extLst>
            </p:cNvPr>
            <p:cNvSpPr txBox="1"/>
            <p:nvPr/>
          </p:nvSpPr>
          <p:spPr>
            <a:xfrm>
              <a:off x="3056122" y="3409201"/>
              <a:ext cx="91763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1,000,000</a:t>
              </a:r>
              <a:endParaRPr lang="en-US" sz="1200" dirty="0"/>
            </a:p>
          </p:txBody>
        </p:sp>
        <p:sp>
          <p:nvSpPr>
            <p:cNvPr id="127" name="Line 21">
              <a:extLst>
                <a:ext uri="{FF2B5EF4-FFF2-40B4-BE49-F238E27FC236}">
                  <a16:creationId xmlns:a16="http://schemas.microsoft.com/office/drawing/2014/main" id="{FC039E90-A72C-4AD6-8F97-7CF64ECAC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899" y="4018469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ACC451E6-1C15-4F58-9858-B400D92B4DE9}"/>
                </a:ext>
              </a:extLst>
            </p:cNvPr>
            <p:cNvSpPr txBox="1"/>
            <p:nvPr/>
          </p:nvSpPr>
          <p:spPr>
            <a:xfrm>
              <a:off x="3188456" y="3857366"/>
              <a:ext cx="785305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100,000</a:t>
              </a:r>
              <a:endParaRPr lang="en-US" sz="1200" dirty="0"/>
            </a:p>
          </p:txBody>
        </p:sp>
        <p:sp>
          <p:nvSpPr>
            <p:cNvPr id="129" name="Line 21">
              <a:extLst>
                <a:ext uri="{FF2B5EF4-FFF2-40B4-BE49-F238E27FC236}">
                  <a16:creationId xmlns:a16="http://schemas.microsoft.com/office/drawing/2014/main" id="{AF8078EE-D822-43B2-B33A-C9FAE74017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899" y="4466633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94F0280C-3CEC-4A89-8B14-90DF3EE1B40A}"/>
                </a:ext>
              </a:extLst>
            </p:cNvPr>
            <p:cNvSpPr txBox="1"/>
            <p:nvPr/>
          </p:nvSpPr>
          <p:spPr>
            <a:xfrm>
              <a:off x="3277283" y="4305531"/>
              <a:ext cx="696478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10,000</a:t>
              </a:r>
              <a:endParaRPr lang="en-US" sz="1200" dirty="0"/>
            </a:p>
          </p:txBody>
        </p:sp>
        <p:sp>
          <p:nvSpPr>
            <p:cNvPr id="132" name="Line 21">
              <a:extLst>
                <a:ext uri="{FF2B5EF4-FFF2-40B4-BE49-F238E27FC236}">
                  <a16:creationId xmlns:a16="http://schemas.microsoft.com/office/drawing/2014/main" id="{3180FE73-900A-441A-B06E-A376CFC506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899" y="4910911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080A27C6-16D1-45C7-A67C-0A128AB97C14}"/>
                </a:ext>
              </a:extLst>
            </p:cNvPr>
            <p:cNvSpPr txBox="1"/>
            <p:nvPr/>
          </p:nvSpPr>
          <p:spPr>
            <a:xfrm>
              <a:off x="3409617" y="4749808"/>
              <a:ext cx="564144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1000</a:t>
              </a:r>
              <a:endParaRPr lang="en-US" sz="1200" dirty="0"/>
            </a:p>
          </p:txBody>
        </p:sp>
        <p:sp>
          <p:nvSpPr>
            <p:cNvPr id="134" name="Line 21">
              <a:extLst>
                <a:ext uri="{FF2B5EF4-FFF2-40B4-BE49-F238E27FC236}">
                  <a16:creationId xmlns:a16="http://schemas.microsoft.com/office/drawing/2014/main" id="{A080F331-9EE6-4982-9ABE-1712CC718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899" y="5354841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35" name="ZoneTexte 134">
              <a:extLst>
                <a:ext uri="{FF2B5EF4-FFF2-40B4-BE49-F238E27FC236}">
                  <a16:creationId xmlns:a16="http://schemas.microsoft.com/office/drawing/2014/main" id="{0EEF0301-4A80-4C56-A83D-5D6997AFAF1E}"/>
                </a:ext>
              </a:extLst>
            </p:cNvPr>
            <p:cNvSpPr txBox="1"/>
            <p:nvPr/>
          </p:nvSpPr>
          <p:spPr>
            <a:xfrm>
              <a:off x="3498444" y="5193739"/>
              <a:ext cx="475317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dirty="0"/>
                <a:t>100</a:t>
              </a:r>
              <a:endParaRPr lang="en-US" sz="1200" dirty="0"/>
            </a:p>
          </p:txBody>
        </p:sp>
        <p:sp>
          <p:nvSpPr>
            <p:cNvPr id="136" name="Line 21">
              <a:extLst>
                <a:ext uri="{FF2B5EF4-FFF2-40B4-BE49-F238E27FC236}">
                  <a16:creationId xmlns:a16="http://schemas.microsoft.com/office/drawing/2014/main" id="{FED9F50F-9554-4FA9-8001-9CAD3F3DE3B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959402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6ADAA896-1BB6-4149-80C8-F182CCEBFDA0}"/>
                </a:ext>
              </a:extLst>
            </p:cNvPr>
            <p:cNvSpPr txBox="1"/>
            <p:nvPr/>
          </p:nvSpPr>
          <p:spPr>
            <a:xfrm>
              <a:off x="3812878" y="6052178"/>
              <a:ext cx="375613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BL</a:t>
              </a:r>
              <a:endParaRPr lang="en-US" sz="1200" dirty="0"/>
            </a:p>
          </p:txBody>
        </p:sp>
        <p:sp>
          <p:nvSpPr>
            <p:cNvPr id="138" name="Line 21">
              <a:extLst>
                <a:ext uri="{FF2B5EF4-FFF2-40B4-BE49-F238E27FC236}">
                  <a16:creationId xmlns:a16="http://schemas.microsoft.com/office/drawing/2014/main" id="{D80E5FD8-86E0-4EBC-A797-2614A6EEA3A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4197188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E1686C41-2574-44E1-A02C-6458842824FF}"/>
                </a:ext>
              </a:extLst>
            </p:cNvPr>
            <p:cNvSpPr txBox="1"/>
            <p:nvPr/>
          </p:nvSpPr>
          <p:spPr>
            <a:xfrm>
              <a:off x="4089638" y="6052178"/>
              <a:ext cx="297663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4</a:t>
              </a:r>
              <a:endParaRPr lang="en-US" sz="1200" dirty="0"/>
            </a:p>
          </p:txBody>
        </p:sp>
        <p:sp>
          <p:nvSpPr>
            <p:cNvPr id="140" name="Line 21">
              <a:extLst>
                <a:ext uri="{FF2B5EF4-FFF2-40B4-BE49-F238E27FC236}">
                  <a16:creationId xmlns:a16="http://schemas.microsoft.com/office/drawing/2014/main" id="{D239F433-1CBE-4091-8683-B73BA0BB39B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4409315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EF423B22-7A82-40E4-A2CC-ACFCBA0229F5}"/>
                </a:ext>
              </a:extLst>
            </p:cNvPr>
            <p:cNvSpPr txBox="1"/>
            <p:nvPr/>
          </p:nvSpPr>
          <p:spPr>
            <a:xfrm>
              <a:off x="4301765" y="6052178"/>
              <a:ext cx="297663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8</a:t>
              </a:r>
              <a:endParaRPr lang="en-US" sz="1200" dirty="0"/>
            </a:p>
          </p:txBody>
        </p:sp>
        <p:sp>
          <p:nvSpPr>
            <p:cNvPr id="142" name="Line 21">
              <a:extLst>
                <a:ext uri="{FF2B5EF4-FFF2-40B4-BE49-F238E27FC236}">
                  <a16:creationId xmlns:a16="http://schemas.microsoft.com/office/drawing/2014/main" id="{7D793967-26B5-42BD-AC6A-A82E7C417A9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4597122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AF2C15F8-F354-450B-AD6F-47CEFE8BEC97}"/>
                </a:ext>
              </a:extLst>
            </p:cNvPr>
            <p:cNvSpPr txBox="1"/>
            <p:nvPr/>
          </p:nvSpPr>
          <p:spPr>
            <a:xfrm>
              <a:off x="4445159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12</a:t>
              </a:r>
              <a:endParaRPr lang="en-US" sz="1200" dirty="0"/>
            </a:p>
          </p:txBody>
        </p:sp>
        <p:sp>
          <p:nvSpPr>
            <p:cNvPr id="144" name="Line 21">
              <a:extLst>
                <a:ext uri="{FF2B5EF4-FFF2-40B4-BE49-F238E27FC236}">
                  <a16:creationId xmlns:a16="http://schemas.microsoft.com/office/drawing/2014/main" id="{C87E0A01-6547-4CE9-9C33-B077E6D7A3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4798780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39E12A2E-B8A1-45F3-9FFA-70E207CD623E}"/>
                </a:ext>
              </a:extLst>
            </p:cNvPr>
            <p:cNvSpPr txBox="1"/>
            <p:nvPr/>
          </p:nvSpPr>
          <p:spPr>
            <a:xfrm>
              <a:off x="4646817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16</a:t>
              </a:r>
              <a:endParaRPr lang="en-US" sz="1200" dirty="0"/>
            </a:p>
          </p:txBody>
        </p:sp>
        <p:sp>
          <p:nvSpPr>
            <p:cNvPr id="146" name="Line 21">
              <a:extLst>
                <a:ext uri="{FF2B5EF4-FFF2-40B4-BE49-F238E27FC236}">
                  <a16:creationId xmlns:a16="http://schemas.microsoft.com/office/drawing/2014/main" id="{4E9F6A7A-081F-4C97-A0E5-C6A0DE2A6F2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5136480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A7F04BCF-BB23-4CF2-820E-899D39C0B276}"/>
                </a:ext>
              </a:extLst>
            </p:cNvPr>
            <p:cNvSpPr txBox="1"/>
            <p:nvPr/>
          </p:nvSpPr>
          <p:spPr>
            <a:xfrm>
              <a:off x="4984517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24</a:t>
              </a:r>
              <a:endParaRPr lang="en-US" sz="1200" dirty="0"/>
            </a:p>
          </p:txBody>
        </p:sp>
        <p:sp>
          <p:nvSpPr>
            <p:cNvPr id="148" name="Line 21">
              <a:extLst>
                <a:ext uri="{FF2B5EF4-FFF2-40B4-BE49-F238E27FC236}">
                  <a16:creationId xmlns:a16="http://schemas.microsoft.com/office/drawing/2014/main" id="{B1A1B0E4-A986-4238-890F-F4F3CE0E34C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5674905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02BF518A-90F1-4207-8F8D-ECA313FEBCA0}"/>
                </a:ext>
              </a:extLst>
            </p:cNvPr>
            <p:cNvSpPr txBox="1"/>
            <p:nvPr/>
          </p:nvSpPr>
          <p:spPr>
            <a:xfrm>
              <a:off x="5522942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36</a:t>
              </a:r>
              <a:endParaRPr lang="en-US" sz="1200" dirty="0"/>
            </a:p>
          </p:txBody>
        </p:sp>
        <p:sp>
          <p:nvSpPr>
            <p:cNvPr id="150" name="Line 21">
              <a:extLst>
                <a:ext uri="{FF2B5EF4-FFF2-40B4-BE49-F238E27FC236}">
                  <a16:creationId xmlns:a16="http://schemas.microsoft.com/office/drawing/2014/main" id="{15080502-D751-4D9D-A22A-A1A4F968E22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265510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0009AFB0-1420-4997-B99D-08E41748E530}"/>
                </a:ext>
              </a:extLst>
            </p:cNvPr>
            <p:cNvSpPr txBox="1"/>
            <p:nvPr/>
          </p:nvSpPr>
          <p:spPr>
            <a:xfrm>
              <a:off x="6113547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48</a:t>
              </a:r>
              <a:endParaRPr lang="en-US" sz="1200" dirty="0"/>
            </a:p>
          </p:txBody>
        </p:sp>
        <p:sp>
          <p:nvSpPr>
            <p:cNvPr id="152" name="Line 21">
              <a:extLst>
                <a:ext uri="{FF2B5EF4-FFF2-40B4-BE49-F238E27FC236}">
                  <a16:creationId xmlns:a16="http://schemas.microsoft.com/office/drawing/2014/main" id="{F1DE7D18-ADA1-4270-A88A-F6C4C4FCABC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823984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842D9C6E-9942-4801-9C80-3F8457CCBE91}"/>
                </a:ext>
              </a:extLst>
            </p:cNvPr>
            <p:cNvSpPr txBox="1"/>
            <p:nvPr/>
          </p:nvSpPr>
          <p:spPr>
            <a:xfrm>
              <a:off x="6672021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60</a:t>
              </a:r>
              <a:endParaRPr lang="en-US" sz="1200" dirty="0"/>
            </a:p>
          </p:txBody>
        </p:sp>
        <p:sp>
          <p:nvSpPr>
            <p:cNvPr id="154" name="Line 21">
              <a:extLst>
                <a:ext uri="{FF2B5EF4-FFF2-40B4-BE49-F238E27FC236}">
                  <a16:creationId xmlns:a16="http://schemas.microsoft.com/office/drawing/2014/main" id="{555987B3-5929-4292-BE18-CE4C261CF40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7396609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55" name="ZoneTexte 154">
              <a:extLst>
                <a:ext uri="{FF2B5EF4-FFF2-40B4-BE49-F238E27FC236}">
                  <a16:creationId xmlns:a16="http://schemas.microsoft.com/office/drawing/2014/main" id="{EB232220-E395-4E3C-B36E-BAA4386C8366}"/>
                </a:ext>
              </a:extLst>
            </p:cNvPr>
            <p:cNvSpPr txBox="1"/>
            <p:nvPr/>
          </p:nvSpPr>
          <p:spPr>
            <a:xfrm>
              <a:off x="7244646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72</a:t>
              </a:r>
              <a:endParaRPr lang="en-US" sz="1200" dirty="0"/>
            </a:p>
          </p:txBody>
        </p:sp>
        <p:sp>
          <p:nvSpPr>
            <p:cNvPr id="156" name="Line 21">
              <a:extLst>
                <a:ext uri="{FF2B5EF4-FFF2-40B4-BE49-F238E27FC236}">
                  <a16:creationId xmlns:a16="http://schemas.microsoft.com/office/drawing/2014/main" id="{9C88741A-541E-47A8-B1A5-0C8C083FA9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7977838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FBDE646D-A797-4DAE-88C6-41813EDD1A01}"/>
                </a:ext>
              </a:extLst>
            </p:cNvPr>
            <p:cNvSpPr txBox="1"/>
            <p:nvPr/>
          </p:nvSpPr>
          <p:spPr>
            <a:xfrm>
              <a:off x="7825875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84</a:t>
              </a:r>
              <a:endParaRPr lang="en-US" sz="1200" dirty="0"/>
            </a:p>
          </p:txBody>
        </p:sp>
        <p:sp>
          <p:nvSpPr>
            <p:cNvPr id="158" name="Line 21">
              <a:extLst>
                <a:ext uri="{FF2B5EF4-FFF2-40B4-BE49-F238E27FC236}">
                  <a16:creationId xmlns:a16="http://schemas.microsoft.com/office/drawing/2014/main" id="{F4EECD85-6D26-4968-85BD-E39706FE5E3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8522231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59" name="ZoneTexte 158">
              <a:extLst>
                <a:ext uri="{FF2B5EF4-FFF2-40B4-BE49-F238E27FC236}">
                  <a16:creationId xmlns:a16="http://schemas.microsoft.com/office/drawing/2014/main" id="{9CA76FBF-13E1-4288-B43A-6E729B8384D4}"/>
                </a:ext>
              </a:extLst>
            </p:cNvPr>
            <p:cNvSpPr txBox="1"/>
            <p:nvPr/>
          </p:nvSpPr>
          <p:spPr>
            <a:xfrm>
              <a:off x="8370268" y="6052178"/>
              <a:ext cx="386489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96</a:t>
              </a:r>
              <a:endParaRPr lang="en-US" sz="1200" dirty="0"/>
            </a:p>
          </p:txBody>
        </p:sp>
        <p:sp>
          <p:nvSpPr>
            <p:cNvPr id="160" name="Line 21">
              <a:extLst>
                <a:ext uri="{FF2B5EF4-FFF2-40B4-BE49-F238E27FC236}">
                  <a16:creationId xmlns:a16="http://schemas.microsoft.com/office/drawing/2014/main" id="{D9AE17DC-D297-4A93-923F-E9D8B348BC5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9088774" y="6001802"/>
              <a:ext cx="8256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0AD75E00-69D3-4C1A-AE9B-564A433BDDE1}"/>
                </a:ext>
              </a:extLst>
            </p:cNvPr>
            <p:cNvSpPr txBox="1"/>
            <p:nvPr/>
          </p:nvSpPr>
          <p:spPr>
            <a:xfrm>
              <a:off x="8892397" y="6052178"/>
              <a:ext cx="475317" cy="3132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/>
                <a:t>108</a:t>
              </a:r>
              <a:endParaRPr lang="en-US" sz="1200" dirty="0"/>
            </a:p>
          </p:txBody>
        </p:sp>
      </p:grpSp>
      <p:sp>
        <p:nvSpPr>
          <p:cNvPr id="54" name="ZoneTexte 53">
            <a:extLst>
              <a:ext uri="{FF2B5EF4-FFF2-40B4-BE49-F238E27FC236}">
                <a16:creationId xmlns:a16="http://schemas.microsoft.com/office/drawing/2014/main" id="{A91EF6A4-012B-4D67-ADBC-7916519B818B}"/>
              </a:ext>
            </a:extLst>
          </p:cNvPr>
          <p:cNvSpPr txBox="1"/>
          <p:nvPr/>
        </p:nvSpPr>
        <p:spPr>
          <a:xfrm>
            <a:off x="2591850" y="2843644"/>
            <a:ext cx="7489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HIV RNA by Visit for Participants Meeting CVW Criteria in the DTG + 3TC Arm</a:t>
            </a:r>
          </a:p>
        </p:txBody>
      </p:sp>
    </p:spTree>
    <p:extLst>
      <p:ext uri="{BB962C8B-B14F-4D97-AF65-F5344CB8AC3E}">
        <p14:creationId xmlns:p14="http://schemas.microsoft.com/office/powerpoint/2010/main" val="3596581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Genital HIV-1 Shedding With DTG + 3TC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609758" y="1772816"/>
            <a:ext cx="10972483" cy="1655068"/>
          </a:xfrm>
        </p:spPr>
        <p:txBody>
          <a:bodyPr/>
          <a:lstStyle/>
          <a:p>
            <a:r>
              <a:rPr lang="en-US" dirty="0"/>
              <a:t>Genital shedding detected in 2% to 20% of patients who have viral suppression in plasma </a:t>
            </a:r>
          </a:p>
          <a:p>
            <a:r>
              <a:rPr lang="en-US" dirty="0"/>
              <a:t>Genital shedding was assessed in 3 groups of participants receiving </a:t>
            </a:r>
            <a:br>
              <a:rPr lang="en-US" dirty="0"/>
            </a:br>
            <a:r>
              <a:rPr lang="en-US" dirty="0"/>
              <a:t>two-drug vs three-drug regimens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5DE11AAD-5C46-40C2-8506-D0F2314BCD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10307"/>
              </p:ext>
            </p:extLst>
          </p:nvPr>
        </p:nvGraphicFramePr>
        <p:xfrm>
          <a:off x="719139" y="3531730"/>
          <a:ext cx="10763250" cy="2804224"/>
        </p:xfrm>
        <a:graphic>
          <a:graphicData uri="http://schemas.openxmlformats.org/drawingml/2006/table">
            <a:tbl>
              <a:tblPr/>
              <a:tblGrid>
                <a:gridCol w="100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259">
                  <a:extLst>
                    <a:ext uri="{9D8B030D-6E8A-4147-A177-3AD203B41FA5}">
                      <a16:colId xmlns:a16="http://schemas.microsoft.com/office/drawing/2014/main" val="131135502"/>
                    </a:ext>
                  </a:extLst>
                </a:gridCol>
                <a:gridCol w="3008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0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Study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Treatment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Experience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 Regimen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Genital HIV RNA Detected, n/N (%)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ASPIRE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Virologically suppressed on three-drug regimen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Continued suppressive three-drug regimen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1/20 (5)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ASPIRE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Virologically suppressed on three-drug regimen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Switched to DTG + 3TC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1/18 (5.6)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A5353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Naive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Initiated DTG + 3TC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1/13 (7.7)</a:t>
                      </a:r>
                    </a:p>
                  </a:txBody>
                  <a:tcPr marL="121699" marR="121699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11">
            <a:extLst>
              <a:ext uri="{FF2B5EF4-FFF2-40B4-BE49-F238E27FC236}">
                <a16:creationId xmlns:a16="http://schemas.microsoft.com/office/drawing/2014/main" id="{DF5B52D3-5CC5-462B-A1C9-1B3E27A4D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0505" y="6522020"/>
            <a:ext cx="382149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it-IT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Gianella. J Acquir Immune Defic Syndr. 2018;79:e112</a:t>
            </a:r>
          </a:p>
        </p:txBody>
      </p:sp>
    </p:spTree>
    <p:extLst>
      <p:ext uri="{BB962C8B-B14F-4D97-AF65-F5344CB8AC3E}">
        <p14:creationId xmlns:p14="http://schemas.microsoft.com/office/powerpoint/2010/main" val="2925381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5640" y="3068960"/>
            <a:ext cx="8128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New 2 DR in early switch</a:t>
            </a:r>
          </a:p>
        </p:txBody>
      </p:sp>
    </p:spTree>
    <p:extLst>
      <p:ext uri="{BB962C8B-B14F-4D97-AF65-F5344CB8AC3E}">
        <p14:creationId xmlns:p14="http://schemas.microsoft.com/office/powerpoint/2010/main" val="11727708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E938353-A047-4B73-8AFD-BD23F0E8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Islatravir</a:t>
            </a:r>
            <a:r>
              <a:rPr lang="fr-FR" sz="3200" dirty="0"/>
              <a:t> (MK-8591) : DRIVE2Simplify </a:t>
            </a:r>
            <a:r>
              <a:rPr lang="fr-FR" sz="3200" dirty="0" err="1"/>
              <a:t>Study</a:t>
            </a:r>
            <a:r>
              <a:rPr lang="fr-FR" sz="3200" dirty="0"/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48223" y="6283389"/>
            <a:ext cx="87511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dirty="0"/>
              <a:t>No </a:t>
            </a:r>
            <a:r>
              <a:rPr lang="fr-FR" dirty="0" err="1"/>
              <a:t>virologic</a:t>
            </a:r>
            <a:r>
              <a:rPr lang="fr-FR" dirty="0"/>
              <a:t> </a:t>
            </a:r>
            <a:r>
              <a:rPr lang="fr-FR" dirty="0" err="1"/>
              <a:t>failure</a:t>
            </a:r>
            <a:r>
              <a:rPr lang="fr-FR" dirty="0"/>
              <a:t>, no discontinuation for AE, no dose-</a:t>
            </a:r>
            <a:r>
              <a:rPr lang="fr-FR" dirty="0" err="1"/>
              <a:t>related</a:t>
            </a:r>
            <a:r>
              <a:rPr lang="fr-FR" dirty="0"/>
              <a:t> AE or </a:t>
            </a:r>
            <a:r>
              <a:rPr lang="fr-FR" dirty="0" err="1"/>
              <a:t>lab</a:t>
            </a:r>
            <a:r>
              <a:rPr lang="fr-FR" dirty="0"/>
              <a:t> </a:t>
            </a:r>
            <a:r>
              <a:rPr lang="fr-FR" dirty="0" err="1"/>
              <a:t>abnormalities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A59EF8-1E87-4793-A356-002C27A67C33}"/>
              </a:ext>
            </a:extLst>
          </p:cNvPr>
          <p:cNvSpPr txBox="1"/>
          <p:nvPr/>
        </p:nvSpPr>
        <p:spPr>
          <a:xfrm>
            <a:off x="4451601" y="2524603"/>
            <a:ext cx="3306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err="1">
                <a:solidFill>
                  <a:srgbClr val="0070C0"/>
                </a:solidFill>
              </a:rPr>
              <a:t>Virologic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err="1">
                <a:solidFill>
                  <a:srgbClr val="0070C0"/>
                </a:solidFill>
              </a:rPr>
              <a:t>outcome</a:t>
            </a:r>
            <a:r>
              <a:rPr lang="fr-FR" b="1" dirty="0">
                <a:solidFill>
                  <a:srgbClr val="0070C0"/>
                </a:solidFill>
              </a:rPr>
              <a:t> at </a:t>
            </a:r>
            <a:r>
              <a:rPr lang="fr-FR" b="1" dirty="0" err="1">
                <a:solidFill>
                  <a:srgbClr val="0070C0"/>
                </a:solidFill>
              </a:rPr>
              <a:t>week</a:t>
            </a:r>
            <a:r>
              <a:rPr lang="fr-FR" b="1" dirty="0">
                <a:solidFill>
                  <a:srgbClr val="0070C0"/>
                </a:solidFill>
              </a:rPr>
              <a:t> 24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(FDA Snapshot </a:t>
            </a:r>
            <a:r>
              <a:rPr lang="fr-FR" b="1" dirty="0" err="1">
                <a:solidFill>
                  <a:srgbClr val="0070C0"/>
                </a:solidFill>
              </a:rPr>
              <a:t>Approach</a:t>
            </a:r>
            <a:r>
              <a:rPr lang="fr-FR" b="1" dirty="0">
                <a:solidFill>
                  <a:srgbClr val="0070C0"/>
                </a:solidFill>
              </a:rPr>
              <a:t>), Part 1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01CDAA4-BD63-460F-AD5B-E572946844D3}"/>
              </a:ext>
            </a:extLst>
          </p:cNvPr>
          <p:cNvSpPr/>
          <p:nvPr/>
        </p:nvSpPr>
        <p:spPr>
          <a:xfrm>
            <a:off x="1643037" y="2928850"/>
            <a:ext cx="9764770" cy="2719873"/>
          </a:xfrm>
          <a:custGeom>
            <a:avLst/>
            <a:gdLst>
              <a:gd name="connsiteX0" fmla="*/ 0 w 7469155"/>
              <a:gd name="connsiteY0" fmla="*/ 0 h 2719873"/>
              <a:gd name="connsiteX1" fmla="*/ 0 w 7469155"/>
              <a:gd name="connsiteY1" fmla="*/ 2719873 h 2719873"/>
              <a:gd name="connsiteX2" fmla="*/ 7469155 w 7469155"/>
              <a:gd name="connsiteY2" fmla="*/ 2719873 h 2719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9155" h="2719873">
                <a:moveTo>
                  <a:pt x="0" y="0"/>
                </a:moveTo>
                <a:lnTo>
                  <a:pt x="0" y="2719873"/>
                </a:lnTo>
                <a:lnTo>
                  <a:pt x="7469155" y="2719873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1202A29-EAA7-49A6-B297-C2665D5B6396}"/>
              </a:ext>
            </a:extLst>
          </p:cNvPr>
          <p:cNvSpPr txBox="1"/>
          <p:nvPr/>
        </p:nvSpPr>
        <p:spPr>
          <a:xfrm>
            <a:off x="1188747" y="2767770"/>
            <a:ext cx="55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100 -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B93DFB3-90C9-46E9-BCAA-20D13060D478}"/>
              </a:ext>
            </a:extLst>
          </p:cNvPr>
          <p:cNvSpPr txBox="1"/>
          <p:nvPr/>
        </p:nvSpPr>
        <p:spPr>
          <a:xfrm>
            <a:off x="1279742" y="3313038"/>
            <a:ext cx="46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80 -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3C4AA9C-2535-43E3-80F4-45746E354266}"/>
              </a:ext>
            </a:extLst>
          </p:cNvPr>
          <p:cNvSpPr txBox="1"/>
          <p:nvPr/>
        </p:nvSpPr>
        <p:spPr>
          <a:xfrm>
            <a:off x="1279742" y="3857713"/>
            <a:ext cx="46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60 -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8599B1F-14DD-43D1-9532-078EE9CA736E}"/>
              </a:ext>
            </a:extLst>
          </p:cNvPr>
          <p:cNvSpPr txBox="1"/>
          <p:nvPr/>
        </p:nvSpPr>
        <p:spPr>
          <a:xfrm>
            <a:off x="1279742" y="4400332"/>
            <a:ext cx="46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40 -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0B3F02C-762B-435D-8C23-E9D5EF64329E}"/>
              </a:ext>
            </a:extLst>
          </p:cNvPr>
          <p:cNvSpPr txBox="1"/>
          <p:nvPr/>
        </p:nvSpPr>
        <p:spPr>
          <a:xfrm>
            <a:off x="1279742" y="4947530"/>
            <a:ext cx="46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20 -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7F87DEA-CE10-4F3B-B096-AD411B2C03D1}"/>
              </a:ext>
            </a:extLst>
          </p:cNvPr>
          <p:cNvSpPr txBox="1"/>
          <p:nvPr/>
        </p:nvSpPr>
        <p:spPr>
          <a:xfrm>
            <a:off x="1371339" y="5475070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0 -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89AB21C-9CFF-4580-8FE4-D322066E4690}"/>
              </a:ext>
            </a:extLst>
          </p:cNvPr>
          <p:cNvSpPr txBox="1"/>
          <p:nvPr/>
        </p:nvSpPr>
        <p:spPr>
          <a:xfrm rot="16200000">
            <a:off x="-127287" y="4038124"/>
            <a:ext cx="2165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b="1" dirty="0"/>
              <a:t>Percent of participants (%)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F361EC5-DBD4-4623-8573-555B3C8F364F}"/>
              </a:ext>
            </a:extLst>
          </p:cNvPr>
          <p:cNvSpPr txBox="1"/>
          <p:nvPr/>
        </p:nvSpPr>
        <p:spPr>
          <a:xfrm>
            <a:off x="2549852" y="5655593"/>
            <a:ext cx="14339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fr-FR" sz="1600" b="1" dirty="0"/>
              <a:t>HIV-1 RNA</a:t>
            </a:r>
          </a:p>
          <a:p>
            <a:pPr algn="ctr">
              <a:lnSpc>
                <a:spcPts val="1800"/>
              </a:lnSpc>
            </a:pPr>
            <a:r>
              <a:rPr lang="fr-FR" sz="1600" b="1" dirty="0"/>
              <a:t>&lt; 50 copies/ml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97A6048-B80F-4B01-AE8C-A95080702385}"/>
              </a:ext>
            </a:extLst>
          </p:cNvPr>
          <p:cNvSpPr txBox="1"/>
          <p:nvPr/>
        </p:nvSpPr>
        <p:spPr>
          <a:xfrm>
            <a:off x="5850267" y="5655593"/>
            <a:ext cx="14339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fr-FR" sz="1600" b="1" dirty="0"/>
              <a:t>HIV-1 RNA</a:t>
            </a:r>
          </a:p>
          <a:p>
            <a:pPr algn="ctr">
              <a:lnSpc>
                <a:spcPts val="1800"/>
              </a:lnSpc>
            </a:pPr>
            <a:r>
              <a:rPr lang="fr-FR" sz="1600" b="1" u="sng" dirty="0"/>
              <a:t>&gt;</a:t>
            </a:r>
            <a:r>
              <a:rPr lang="fr-FR" sz="1600" b="1" dirty="0"/>
              <a:t> 50 copies/ml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0565099-7AD3-4891-BF5F-8126434DE139}"/>
              </a:ext>
            </a:extLst>
          </p:cNvPr>
          <p:cNvSpPr txBox="1"/>
          <p:nvPr/>
        </p:nvSpPr>
        <p:spPr>
          <a:xfrm>
            <a:off x="8889597" y="5655593"/>
            <a:ext cx="18790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fr-FR" sz="1600" b="1" dirty="0"/>
              <a:t>No </a:t>
            </a:r>
            <a:r>
              <a:rPr lang="fr-FR" sz="1600" b="1" dirty="0" err="1"/>
              <a:t>virologic</a:t>
            </a:r>
            <a:r>
              <a:rPr lang="fr-FR" sz="1600" b="1" dirty="0"/>
              <a:t> data in </a:t>
            </a:r>
          </a:p>
          <a:p>
            <a:pPr algn="ctr">
              <a:lnSpc>
                <a:spcPts val="1800"/>
              </a:lnSpc>
            </a:pPr>
            <a:r>
              <a:rPr lang="fr-FR" sz="1600" b="1" dirty="0"/>
              <a:t>Week 24 </a:t>
            </a:r>
            <a:r>
              <a:rPr lang="fr-FR" sz="1600" b="1" dirty="0" err="1"/>
              <a:t>Window</a:t>
            </a:r>
            <a:endParaRPr lang="fr-FR" sz="16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09743C-DFAE-47F2-8F38-00A166472A1C}"/>
              </a:ext>
            </a:extLst>
          </p:cNvPr>
          <p:cNvSpPr/>
          <p:nvPr/>
        </p:nvSpPr>
        <p:spPr>
          <a:xfrm>
            <a:off x="1964268" y="3216934"/>
            <a:ext cx="657225" cy="2427773"/>
          </a:xfrm>
          <a:prstGeom prst="rect">
            <a:avLst/>
          </a:prstGeom>
          <a:solidFill>
            <a:srgbClr val="0F88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6C8572-F070-4166-9C4D-F7B97D29D9E8}"/>
              </a:ext>
            </a:extLst>
          </p:cNvPr>
          <p:cNvSpPr/>
          <p:nvPr/>
        </p:nvSpPr>
        <p:spPr>
          <a:xfrm>
            <a:off x="2612449" y="2924834"/>
            <a:ext cx="657225" cy="2719873"/>
          </a:xfrm>
          <a:prstGeom prst="rect">
            <a:avLst/>
          </a:prstGeom>
          <a:solidFill>
            <a:srgbClr val="73C8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7D7B1B-9BBB-4909-811C-2F5A774EC862}"/>
              </a:ext>
            </a:extLst>
          </p:cNvPr>
          <p:cNvSpPr/>
          <p:nvPr/>
        </p:nvSpPr>
        <p:spPr>
          <a:xfrm>
            <a:off x="3254485" y="3282974"/>
            <a:ext cx="657225" cy="2361733"/>
          </a:xfrm>
          <a:prstGeom prst="rect">
            <a:avLst/>
          </a:prstGeom>
          <a:solidFill>
            <a:srgbClr val="1165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813793-F36B-4ECB-B9DC-5831F2EE2113}"/>
              </a:ext>
            </a:extLst>
          </p:cNvPr>
          <p:cNvSpPr/>
          <p:nvPr/>
        </p:nvSpPr>
        <p:spPr>
          <a:xfrm>
            <a:off x="3908326" y="3282974"/>
            <a:ext cx="657225" cy="2361733"/>
          </a:xfrm>
          <a:prstGeom prst="rect">
            <a:avLst/>
          </a:prstGeom>
          <a:solidFill>
            <a:srgbClr val="BFB8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35FC22C-2CDF-4834-AE8D-AD510738BCA2}"/>
              </a:ext>
            </a:extLst>
          </p:cNvPr>
          <p:cNvSpPr txBox="1"/>
          <p:nvPr/>
        </p:nvSpPr>
        <p:spPr>
          <a:xfrm>
            <a:off x="1830041" y="2955186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89,7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B164FE5-B013-4141-B2BF-B7B9DB84D7AA}"/>
              </a:ext>
            </a:extLst>
          </p:cNvPr>
          <p:cNvSpPr txBox="1"/>
          <p:nvPr/>
        </p:nvSpPr>
        <p:spPr>
          <a:xfrm>
            <a:off x="2582683" y="2645490"/>
            <a:ext cx="457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100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A2908EE-59A2-430A-964A-C2DEC190FA04}"/>
              </a:ext>
            </a:extLst>
          </p:cNvPr>
          <p:cNvSpPr txBox="1"/>
          <p:nvPr/>
        </p:nvSpPr>
        <p:spPr>
          <a:xfrm>
            <a:off x="3179167" y="3036869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87,1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82B310D-6F39-4987-94CD-193A455FBD80}"/>
              </a:ext>
            </a:extLst>
          </p:cNvPr>
          <p:cNvSpPr txBox="1"/>
          <p:nvPr/>
        </p:nvSpPr>
        <p:spPr>
          <a:xfrm>
            <a:off x="3923199" y="3036869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87,1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7A11C2-24FF-4E9A-8BF0-A12D24592B8F}"/>
              </a:ext>
            </a:extLst>
          </p:cNvPr>
          <p:cNvSpPr/>
          <p:nvPr/>
        </p:nvSpPr>
        <p:spPr>
          <a:xfrm>
            <a:off x="5278737" y="5470640"/>
            <a:ext cx="657225" cy="184953"/>
          </a:xfrm>
          <a:prstGeom prst="rect">
            <a:avLst/>
          </a:prstGeom>
          <a:solidFill>
            <a:srgbClr val="0F88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30FC6DB-F5E5-4C1D-B498-8205C1CBDB31}"/>
              </a:ext>
            </a:extLst>
          </p:cNvPr>
          <p:cNvSpPr/>
          <p:nvPr/>
        </p:nvSpPr>
        <p:spPr>
          <a:xfrm>
            <a:off x="6568954" y="5394440"/>
            <a:ext cx="657225" cy="261153"/>
          </a:xfrm>
          <a:prstGeom prst="rect">
            <a:avLst/>
          </a:prstGeom>
          <a:solidFill>
            <a:srgbClr val="1165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3EB147-EF99-4ACD-BF9E-BDF03B018053}"/>
              </a:ext>
            </a:extLst>
          </p:cNvPr>
          <p:cNvSpPr/>
          <p:nvPr/>
        </p:nvSpPr>
        <p:spPr>
          <a:xfrm>
            <a:off x="7222796" y="5394440"/>
            <a:ext cx="657225" cy="261153"/>
          </a:xfrm>
          <a:prstGeom prst="rect">
            <a:avLst/>
          </a:prstGeom>
          <a:solidFill>
            <a:srgbClr val="BFB8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850FF37-A457-4621-BA0D-688C531E00FD}"/>
              </a:ext>
            </a:extLst>
          </p:cNvPr>
          <p:cNvSpPr txBox="1"/>
          <p:nvPr/>
        </p:nvSpPr>
        <p:spPr>
          <a:xfrm>
            <a:off x="5247520" y="5224219"/>
            <a:ext cx="4129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6,9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BB8F10F-245B-4A1F-B21F-B4706E95F60C}"/>
              </a:ext>
            </a:extLst>
          </p:cNvPr>
          <p:cNvSpPr txBox="1"/>
          <p:nvPr/>
        </p:nvSpPr>
        <p:spPr>
          <a:xfrm>
            <a:off x="5991225" y="5378107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0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1F90684-8337-4C57-8612-C27AD907B5DC}"/>
              </a:ext>
            </a:extLst>
          </p:cNvPr>
          <p:cNvSpPr txBox="1"/>
          <p:nvPr/>
        </p:nvSpPr>
        <p:spPr>
          <a:xfrm>
            <a:off x="6557719" y="5150096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9,7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3F79FE2-0925-45EC-9FC8-E7FA570695A6}"/>
              </a:ext>
            </a:extLst>
          </p:cNvPr>
          <p:cNvSpPr txBox="1"/>
          <p:nvPr/>
        </p:nvSpPr>
        <p:spPr>
          <a:xfrm>
            <a:off x="7199755" y="5150096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9,7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04C1D8C-EACF-4046-BAE9-A2045FBC4127}"/>
              </a:ext>
            </a:extLst>
          </p:cNvPr>
          <p:cNvSpPr/>
          <p:nvPr/>
        </p:nvSpPr>
        <p:spPr>
          <a:xfrm>
            <a:off x="8548594" y="5559540"/>
            <a:ext cx="657225" cy="96053"/>
          </a:xfrm>
          <a:prstGeom prst="rect">
            <a:avLst/>
          </a:prstGeom>
          <a:solidFill>
            <a:srgbClr val="0F88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D5C6F3C-D790-4829-A6E9-A892E9B3A9C7}"/>
              </a:ext>
            </a:extLst>
          </p:cNvPr>
          <p:cNvSpPr/>
          <p:nvPr/>
        </p:nvSpPr>
        <p:spPr>
          <a:xfrm>
            <a:off x="9838812" y="5559540"/>
            <a:ext cx="657225" cy="96053"/>
          </a:xfrm>
          <a:prstGeom prst="rect">
            <a:avLst/>
          </a:prstGeom>
          <a:solidFill>
            <a:srgbClr val="1165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C3E1AD-1C1D-47E7-B30E-BC035A5F2233}"/>
              </a:ext>
            </a:extLst>
          </p:cNvPr>
          <p:cNvSpPr/>
          <p:nvPr/>
        </p:nvSpPr>
        <p:spPr>
          <a:xfrm>
            <a:off x="10492653" y="5559540"/>
            <a:ext cx="657225" cy="96053"/>
          </a:xfrm>
          <a:prstGeom prst="rect">
            <a:avLst/>
          </a:prstGeom>
          <a:solidFill>
            <a:srgbClr val="BFB8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DB15F73-21CA-443C-9A4B-0AF21059D431}"/>
              </a:ext>
            </a:extLst>
          </p:cNvPr>
          <p:cNvSpPr txBox="1"/>
          <p:nvPr/>
        </p:nvSpPr>
        <p:spPr>
          <a:xfrm>
            <a:off x="8517377" y="5315219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3,4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E7108D8F-9A93-4153-A8B0-27C2AE34A182}"/>
              </a:ext>
            </a:extLst>
          </p:cNvPr>
          <p:cNvSpPr txBox="1"/>
          <p:nvPr/>
        </p:nvSpPr>
        <p:spPr>
          <a:xfrm>
            <a:off x="9261083" y="5378107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0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DC99FE5-0536-4416-A02E-2D68E736FB57}"/>
              </a:ext>
            </a:extLst>
          </p:cNvPr>
          <p:cNvSpPr txBox="1"/>
          <p:nvPr/>
        </p:nvSpPr>
        <p:spPr>
          <a:xfrm>
            <a:off x="9827576" y="530398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3,2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4F39406F-77A0-42D2-B017-9806D8FC9CAB}"/>
              </a:ext>
            </a:extLst>
          </p:cNvPr>
          <p:cNvSpPr txBox="1"/>
          <p:nvPr/>
        </p:nvSpPr>
        <p:spPr>
          <a:xfrm>
            <a:off x="10469612" y="530398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3,2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0C42798-FE32-4C9D-9E95-518739C9C512}"/>
              </a:ext>
            </a:extLst>
          </p:cNvPr>
          <p:cNvSpPr/>
          <p:nvPr/>
        </p:nvSpPr>
        <p:spPr>
          <a:xfrm>
            <a:off x="8009940" y="3310568"/>
            <a:ext cx="240000" cy="180000"/>
          </a:xfrm>
          <a:prstGeom prst="rect">
            <a:avLst/>
          </a:prstGeom>
          <a:solidFill>
            <a:srgbClr val="0F88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6E402CC-B999-404D-B099-1C6C3D24B4B5}"/>
              </a:ext>
            </a:extLst>
          </p:cNvPr>
          <p:cNvSpPr/>
          <p:nvPr/>
        </p:nvSpPr>
        <p:spPr>
          <a:xfrm>
            <a:off x="8009940" y="3561689"/>
            <a:ext cx="240000" cy="180000"/>
          </a:xfrm>
          <a:prstGeom prst="rect">
            <a:avLst/>
          </a:prstGeom>
          <a:solidFill>
            <a:srgbClr val="73C8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1F598B-83EA-4371-B55F-A3461381D977}"/>
              </a:ext>
            </a:extLst>
          </p:cNvPr>
          <p:cNvSpPr/>
          <p:nvPr/>
        </p:nvSpPr>
        <p:spPr>
          <a:xfrm>
            <a:off x="8009940" y="3803411"/>
            <a:ext cx="240000" cy="180000"/>
          </a:xfrm>
          <a:prstGeom prst="rect">
            <a:avLst/>
          </a:prstGeom>
          <a:solidFill>
            <a:srgbClr val="1165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D3801B7-E1F0-414D-9FD2-819099DDA32F}"/>
              </a:ext>
            </a:extLst>
          </p:cNvPr>
          <p:cNvSpPr/>
          <p:nvPr/>
        </p:nvSpPr>
        <p:spPr>
          <a:xfrm>
            <a:off x="8009940" y="4052307"/>
            <a:ext cx="240000" cy="180000"/>
          </a:xfrm>
          <a:prstGeom prst="rect">
            <a:avLst/>
          </a:prstGeom>
          <a:solidFill>
            <a:srgbClr val="BFB8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5C7AF69-FF37-470D-9927-3689BB243034}"/>
              </a:ext>
            </a:extLst>
          </p:cNvPr>
          <p:cNvSpPr txBox="1"/>
          <p:nvPr/>
        </p:nvSpPr>
        <p:spPr>
          <a:xfrm>
            <a:off x="8227992" y="3227819"/>
            <a:ext cx="26452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ISL (0,25 mg) + DOR + 3TC QD</a:t>
            </a:r>
          </a:p>
          <a:p>
            <a:r>
              <a:rPr lang="fr-FR" sz="1600" dirty="0"/>
              <a:t>ISL (0,75 mg) + DOR + 3TC QD</a:t>
            </a:r>
          </a:p>
          <a:p>
            <a:r>
              <a:rPr lang="fr-FR" sz="1600" dirty="0"/>
              <a:t>ISL (2,25 mg) + DOR + 3TC QD</a:t>
            </a:r>
          </a:p>
          <a:p>
            <a:r>
              <a:rPr lang="fr-FR" sz="1600" dirty="0"/>
              <a:t>DOR/3TC/TDF QD</a:t>
            </a:r>
          </a:p>
        </p:txBody>
      </p:sp>
      <p:sp>
        <p:nvSpPr>
          <p:cNvPr id="47" name="Text Box 11">
            <a:extLst>
              <a:ext uri="{FF2B5EF4-FFF2-40B4-BE49-F238E27FC236}">
                <a16:creationId xmlns:a16="http://schemas.microsoft.com/office/drawing/2014/main" id="{4D4251B2-06CA-473A-9479-ED0197346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5105" y="6522020"/>
            <a:ext cx="270689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pt-B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Molina JM, IAS 2019, Abs. LBPED46</a:t>
            </a:r>
          </a:p>
        </p:txBody>
      </p:sp>
      <p:sp>
        <p:nvSpPr>
          <p:cNvPr id="48" name="Espace réservé du contenu 2">
            <a:extLst>
              <a:ext uri="{FF2B5EF4-FFF2-40B4-BE49-F238E27FC236}">
                <a16:creationId xmlns:a16="http://schemas.microsoft.com/office/drawing/2014/main" id="{5E00EB2E-4FE1-4EE2-A13C-4B671DBF72FA}"/>
              </a:ext>
            </a:extLst>
          </p:cNvPr>
          <p:cNvSpPr txBox="1">
            <a:spLocks/>
          </p:cNvSpPr>
          <p:nvPr/>
        </p:nvSpPr>
        <p:spPr>
          <a:xfrm>
            <a:off x="609600" y="1809195"/>
            <a:ext cx="10972800" cy="7635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800" dirty="0"/>
              <a:t>Phase 2a, ART-</a:t>
            </a:r>
            <a:r>
              <a:rPr lang="fr-FR" sz="1800" dirty="0" err="1"/>
              <a:t>naive</a:t>
            </a:r>
            <a:r>
              <a:rPr lang="fr-FR" sz="1800" dirty="0"/>
              <a:t> patients, double-blind, </a:t>
            </a:r>
            <a:r>
              <a:rPr lang="fr-FR" sz="1800" dirty="0" err="1"/>
              <a:t>randomization</a:t>
            </a:r>
            <a:r>
              <a:rPr lang="fr-FR" sz="1800" dirty="0"/>
              <a:t> in 4 groups : </a:t>
            </a:r>
            <a:br>
              <a:rPr lang="fr-FR" sz="1800" dirty="0"/>
            </a:br>
            <a:r>
              <a:rPr lang="fr-FR" sz="1700" dirty="0"/>
              <a:t>3 groups ISL + DOR + 3TC vs DOR/3TC/TDF for 24 </a:t>
            </a:r>
            <a:r>
              <a:rPr lang="fr-FR" sz="1700" dirty="0" err="1"/>
              <a:t>weeks</a:t>
            </a:r>
            <a:r>
              <a:rPr lang="fr-FR" sz="1700" dirty="0"/>
              <a:t> (PART 1), </a:t>
            </a:r>
            <a:r>
              <a:rPr lang="fr-FR" sz="1700" dirty="0" err="1"/>
              <a:t>then</a:t>
            </a:r>
            <a:r>
              <a:rPr lang="fr-FR" sz="1700" dirty="0"/>
              <a:t> 24 </a:t>
            </a:r>
            <a:r>
              <a:rPr lang="fr-FR" sz="1700" dirty="0" err="1"/>
              <a:t>weeks</a:t>
            </a:r>
            <a:r>
              <a:rPr lang="fr-FR" sz="1700" dirty="0"/>
              <a:t> open label ISL (3 initial groups </a:t>
            </a:r>
            <a:r>
              <a:rPr lang="fr-FR" sz="1700" dirty="0" err="1"/>
              <a:t>continuing</a:t>
            </a:r>
            <a:r>
              <a:rPr lang="fr-FR" sz="1700" dirty="0"/>
              <a:t>) + DOR vs DOR/3TC/TDF (PART 2)</a:t>
            </a:r>
          </a:p>
        </p:txBody>
      </p:sp>
    </p:spTree>
    <p:extLst>
      <p:ext uri="{BB962C8B-B14F-4D97-AF65-F5344CB8AC3E}">
        <p14:creationId xmlns:p14="http://schemas.microsoft.com/office/powerpoint/2010/main" val="26122289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17">
            <a:extLst>
              <a:ext uri="{FF2B5EF4-FFF2-40B4-BE49-F238E27FC236}">
                <a16:creationId xmlns:a16="http://schemas.microsoft.com/office/drawing/2014/main" id="{88F4FA52-7BB9-49B0-B02F-64BCA0B0C998}"/>
              </a:ext>
            </a:extLst>
          </p:cNvPr>
          <p:cNvSpPr txBox="1"/>
          <p:nvPr/>
        </p:nvSpPr>
        <p:spPr>
          <a:xfrm rot="16200000">
            <a:off x="-1455127" y="3362146"/>
            <a:ext cx="3683181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Percent (%) of Participants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1E4D3C62-E229-4875-8A27-BEE9FF90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err="1"/>
              <a:t>Islatravir</a:t>
            </a:r>
            <a:r>
              <a:rPr lang="fr-FR" sz="3200" dirty="0"/>
              <a:t> Phase 2 (2DR ISL + DOR)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4E3BF872-CE06-4B15-B29F-3141EF777B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5729257"/>
            <a:ext cx="10972800" cy="1012111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/>
              <a:t>No participant in any treatment group met criteria for resistance testing (All confirmed HIV-1 RNA for PDVF was &lt;80 copies/mL)</a:t>
            </a:r>
          </a:p>
          <a:p>
            <a:r>
              <a:rPr lang="en-US" sz="1600" dirty="0"/>
              <a:t>ISL+DOR was generally well- tolerated</a:t>
            </a:r>
          </a:p>
          <a:p>
            <a:pPr lvl="1"/>
            <a:r>
              <a:rPr lang="en-US" sz="1400" dirty="0"/>
              <a:t> Few drug-related AEs</a:t>
            </a:r>
          </a:p>
          <a:p>
            <a:pPr lvl="1"/>
            <a:r>
              <a:rPr lang="en-US" sz="1400" dirty="0"/>
              <a:t> 2 out of 90 participants in the combined ISL arms discontinued due to AEs</a:t>
            </a:r>
          </a:p>
          <a:p>
            <a:endParaRPr lang="fr-FR" sz="1600" dirty="0"/>
          </a:p>
        </p:txBody>
      </p:sp>
      <p:graphicFrame>
        <p:nvGraphicFramePr>
          <p:cNvPr id="20" name="Chart 7">
            <a:extLst>
              <a:ext uri="{FF2B5EF4-FFF2-40B4-BE49-F238E27FC236}">
                <a16:creationId xmlns:a16="http://schemas.microsoft.com/office/drawing/2014/main" id="{5E03FF0F-6181-4048-8671-99D4092D5F00}"/>
              </a:ext>
            </a:extLst>
          </p:cNvPr>
          <p:cNvGraphicFramePr/>
          <p:nvPr/>
        </p:nvGraphicFramePr>
        <p:xfrm>
          <a:off x="695400" y="2178595"/>
          <a:ext cx="5223211" cy="3022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8">
            <a:extLst>
              <a:ext uri="{FF2B5EF4-FFF2-40B4-BE49-F238E27FC236}">
                <a16:creationId xmlns:a16="http://schemas.microsoft.com/office/drawing/2014/main" id="{3A6C2310-6FDD-4D50-A2C5-307441D21908}"/>
              </a:ext>
            </a:extLst>
          </p:cNvPr>
          <p:cNvSpPr txBox="1"/>
          <p:nvPr/>
        </p:nvSpPr>
        <p:spPr>
          <a:xfrm>
            <a:off x="1675122" y="5191216"/>
            <a:ext cx="1293098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HIV-1 RNA &lt;50 copies/mL</a:t>
            </a: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3FBA9585-FBC0-4954-8760-1217C48725AB}"/>
              </a:ext>
            </a:extLst>
          </p:cNvPr>
          <p:cNvSpPr txBox="1"/>
          <p:nvPr/>
        </p:nvSpPr>
        <p:spPr>
          <a:xfrm>
            <a:off x="4055738" y="5196429"/>
            <a:ext cx="1363800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HIV-1 RNA ≥50 copies/mL</a:t>
            </a: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C875A203-E5E4-4D14-A0CB-A6F0567D8C56}"/>
              </a:ext>
            </a:extLst>
          </p:cNvPr>
          <p:cNvSpPr txBox="1"/>
          <p:nvPr/>
        </p:nvSpPr>
        <p:spPr>
          <a:xfrm>
            <a:off x="1469280" y="4764442"/>
            <a:ext cx="35916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26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29</a:t>
            </a:r>
          </a:p>
        </p:txBody>
      </p:sp>
      <p:sp>
        <p:nvSpPr>
          <p:cNvPr id="30" name="TextBox 24">
            <a:extLst>
              <a:ext uri="{FF2B5EF4-FFF2-40B4-BE49-F238E27FC236}">
                <a16:creationId xmlns:a16="http://schemas.microsoft.com/office/drawing/2014/main" id="{CAEC1704-20F1-4A13-B0F5-A1F55D78553F}"/>
              </a:ext>
            </a:extLst>
          </p:cNvPr>
          <p:cNvSpPr txBox="1"/>
          <p:nvPr/>
        </p:nvSpPr>
        <p:spPr>
          <a:xfrm>
            <a:off x="1914494" y="4764442"/>
            <a:ext cx="382377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27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</a:t>
            </a:r>
          </a:p>
        </p:txBody>
      </p:sp>
      <p:sp>
        <p:nvSpPr>
          <p:cNvPr id="31" name="TextBox 25">
            <a:extLst>
              <a:ext uri="{FF2B5EF4-FFF2-40B4-BE49-F238E27FC236}">
                <a16:creationId xmlns:a16="http://schemas.microsoft.com/office/drawing/2014/main" id="{49692179-7F53-44EE-A58F-AFCAA94F18D3}"/>
              </a:ext>
            </a:extLst>
          </p:cNvPr>
          <p:cNvSpPr txBox="1"/>
          <p:nvPr/>
        </p:nvSpPr>
        <p:spPr>
          <a:xfrm>
            <a:off x="2423514" y="4764442"/>
            <a:ext cx="29054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24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31</a:t>
            </a:r>
          </a:p>
        </p:txBody>
      </p:sp>
      <p:sp>
        <p:nvSpPr>
          <p:cNvPr id="32" name="TextBox 26">
            <a:extLst>
              <a:ext uri="{FF2B5EF4-FFF2-40B4-BE49-F238E27FC236}">
                <a16:creationId xmlns:a16="http://schemas.microsoft.com/office/drawing/2014/main" id="{71109B40-717D-4A4B-A9DB-AB8F6ABBE733}"/>
              </a:ext>
            </a:extLst>
          </p:cNvPr>
          <p:cNvSpPr txBox="1"/>
          <p:nvPr/>
        </p:nvSpPr>
        <p:spPr>
          <a:xfrm>
            <a:off x="2903104" y="4764442"/>
            <a:ext cx="29054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26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31</a:t>
            </a: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FE5DC27D-FFCF-43F6-BEBA-D8C2CD375952}"/>
              </a:ext>
            </a:extLst>
          </p:cNvPr>
          <p:cNvSpPr txBox="1"/>
          <p:nvPr/>
        </p:nvSpPr>
        <p:spPr>
          <a:xfrm>
            <a:off x="3900890" y="4764442"/>
            <a:ext cx="29054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29</a:t>
            </a:r>
          </a:p>
        </p:txBody>
      </p:sp>
      <p:sp>
        <p:nvSpPr>
          <p:cNvPr id="34" name="TextBox 28">
            <a:extLst>
              <a:ext uri="{FF2B5EF4-FFF2-40B4-BE49-F238E27FC236}">
                <a16:creationId xmlns:a16="http://schemas.microsoft.com/office/drawing/2014/main" id="{720C5936-D10A-4713-B493-FDA82A038495}"/>
              </a:ext>
            </a:extLst>
          </p:cNvPr>
          <p:cNvSpPr txBox="1"/>
          <p:nvPr/>
        </p:nvSpPr>
        <p:spPr>
          <a:xfrm>
            <a:off x="4339135" y="4764442"/>
            <a:ext cx="29054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</a:t>
            </a: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DACE6D7A-AB2F-4DA0-ACE6-9DA8B7E385AB}"/>
              </a:ext>
            </a:extLst>
          </p:cNvPr>
          <p:cNvSpPr txBox="1"/>
          <p:nvPr/>
        </p:nvSpPr>
        <p:spPr>
          <a:xfrm>
            <a:off x="4818122" y="4764442"/>
            <a:ext cx="29054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31</a:t>
            </a:r>
          </a:p>
        </p:txBody>
      </p:sp>
      <p:sp>
        <p:nvSpPr>
          <p:cNvPr id="36" name="TextBox 28">
            <a:extLst>
              <a:ext uri="{FF2B5EF4-FFF2-40B4-BE49-F238E27FC236}">
                <a16:creationId xmlns:a16="http://schemas.microsoft.com/office/drawing/2014/main" id="{B8AFD0E6-2768-43B5-AA88-451980C65910}"/>
              </a:ext>
            </a:extLst>
          </p:cNvPr>
          <p:cNvSpPr txBox="1"/>
          <p:nvPr/>
        </p:nvSpPr>
        <p:spPr>
          <a:xfrm>
            <a:off x="5278321" y="4764442"/>
            <a:ext cx="29054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31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8D773F22-ED5B-4542-9BAA-D41436B71BC4}"/>
              </a:ext>
            </a:extLst>
          </p:cNvPr>
          <p:cNvGrpSpPr/>
          <p:nvPr/>
        </p:nvGrpSpPr>
        <p:grpSpPr>
          <a:xfrm>
            <a:off x="3540850" y="2362430"/>
            <a:ext cx="1203204" cy="954107"/>
            <a:chOff x="4246932" y="1336066"/>
            <a:chExt cx="1203204" cy="95410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C07536C-BA95-4F27-9094-E089EC5EF7E8}"/>
                </a:ext>
              </a:extLst>
            </p:cNvPr>
            <p:cNvSpPr/>
            <p:nvPr/>
          </p:nvSpPr>
          <p:spPr>
            <a:xfrm>
              <a:off x="4246932" y="1423443"/>
              <a:ext cx="114252" cy="147724"/>
            </a:xfrm>
            <a:prstGeom prst="rect">
              <a:avLst/>
            </a:prstGeom>
            <a:solidFill>
              <a:srgbClr val="0F88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0256C6C-28FB-4AFB-8523-38198FAE2C5F}"/>
                </a:ext>
              </a:extLst>
            </p:cNvPr>
            <p:cNvSpPr/>
            <p:nvPr/>
          </p:nvSpPr>
          <p:spPr>
            <a:xfrm>
              <a:off x="4246932" y="1634559"/>
              <a:ext cx="114252" cy="147724"/>
            </a:xfrm>
            <a:prstGeom prst="rect">
              <a:avLst/>
            </a:prstGeom>
            <a:solidFill>
              <a:srgbClr val="73C8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C1E2B7C-E809-4E1C-8D8A-AB5B0D40A79E}"/>
                </a:ext>
              </a:extLst>
            </p:cNvPr>
            <p:cNvSpPr/>
            <p:nvPr/>
          </p:nvSpPr>
          <p:spPr>
            <a:xfrm>
              <a:off x="4246932" y="1845675"/>
              <a:ext cx="114252" cy="147724"/>
            </a:xfrm>
            <a:prstGeom prst="rect">
              <a:avLst/>
            </a:prstGeom>
            <a:solidFill>
              <a:srgbClr val="1165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567FC96-6962-4176-9840-194C2C3AA930}"/>
                </a:ext>
              </a:extLst>
            </p:cNvPr>
            <p:cNvSpPr/>
            <p:nvPr/>
          </p:nvSpPr>
          <p:spPr>
            <a:xfrm>
              <a:off x="4246932" y="2056791"/>
              <a:ext cx="114252" cy="147724"/>
            </a:xfrm>
            <a:prstGeom prst="rect">
              <a:avLst/>
            </a:prstGeom>
            <a:solidFill>
              <a:srgbClr val="BFB8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07D9C59-BF87-427B-908C-06765242AA87}"/>
                </a:ext>
              </a:extLst>
            </p:cNvPr>
            <p:cNvSpPr txBox="1"/>
            <p:nvPr/>
          </p:nvSpPr>
          <p:spPr>
            <a:xfrm>
              <a:off x="4337278" y="1336066"/>
              <a:ext cx="111285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ISL (0,25 mg) + DOR + 3TC QD</a:t>
              </a:r>
            </a:p>
            <a:p>
              <a:r>
                <a:rPr lang="fr-FR" sz="1400" dirty="0"/>
                <a:t>ISL (0,75 mg) + DOR + 3TC QD</a:t>
              </a:r>
            </a:p>
            <a:p>
              <a:r>
                <a:rPr lang="fr-FR" sz="1400" dirty="0"/>
                <a:t>ISL (2,25 mg) + DOR + 3TC QD</a:t>
              </a:r>
            </a:p>
            <a:p>
              <a:r>
                <a:rPr lang="fr-FR" sz="1400" dirty="0"/>
                <a:t>DOR/3TC/TDF QD</a:t>
              </a: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552D71A0-49F5-4AD9-9646-8BCFEB6A6F01}"/>
              </a:ext>
            </a:extLst>
          </p:cNvPr>
          <p:cNvSpPr txBox="1"/>
          <p:nvPr/>
        </p:nvSpPr>
        <p:spPr>
          <a:xfrm>
            <a:off x="263352" y="1764493"/>
            <a:ext cx="5219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</a:rPr>
              <a:t>HIV RNA &lt; 50 c/ml </a:t>
            </a:r>
            <a:r>
              <a:rPr lang="fr-FR" sz="2000" b="1" dirty="0" err="1">
                <a:solidFill>
                  <a:srgbClr val="0070C0"/>
                </a:solidFill>
              </a:rPr>
              <a:t>at</a:t>
            </a:r>
            <a:r>
              <a:rPr lang="fr-FR" sz="2000" b="1" dirty="0">
                <a:solidFill>
                  <a:srgbClr val="0070C0"/>
                </a:solidFill>
              </a:rPr>
              <a:t> W48, ITT-</a:t>
            </a:r>
            <a:r>
              <a:rPr lang="fr-FR" sz="2000" b="1" dirty="0" err="1">
                <a:solidFill>
                  <a:srgbClr val="0070C0"/>
                </a:solidFill>
              </a:rPr>
              <a:t>snapshot</a:t>
            </a:r>
            <a:r>
              <a:rPr lang="fr-FR" sz="2000" b="1" dirty="0">
                <a:solidFill>
                  <a:srgbClr val="0070C0"/>
                </a:solidFill>
              </a:rPr>
              <a:t>, Part 2</a:t>
            </a:r>
          </a:p>
        </p:txBody>
      </p:sp>
      <p:graphicFrame>
        <p:nvGraphicFramePr>
          <p:cNvPr id="26" name="Chart 7">
            <a:extLst>
              <a:ext uri="{FF2B5EF4-FFF2-40B4-BE49-F238E27FC236}">
                <a16:creationId xmlns:a16="http://schemas.microsoft.com/office/drawing/2014/main" id="{5E03FF0F-6181-4048-8671-99D4092D5F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4014688"/>
              </p:ext>
            </p:extLst>
          </p:nvPr>
        </p:nvGraphicFramePr>
        <p:xfrm>
          <a:off x="6233536" y="2362430"/>
          <a:ext cx="5845147" cy="287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xtBox 8">
            <a:extLst>
              <a:ext uri="{FF2B5EF4-FFF2-40B4-BE49-F238E27FC236}">
                <a16:creationId xmlns:a16="http://schemas.microsoft.com/office/drawing/2014/main" id="{3A6C2310-6FDD-4D50-A2C5-307441D21908}"/>
              </a:ext>
            </a:extLst>
          </p:cNvPr>
          <p:cNvSpPr txBox="1"/>
          <p:nvPr/>
        </p:nvSpPr>
        <p:spPr>
          <a:xfrm>
            <a:off x="7248128" y="5225148"/>
            <a:ext cx="1594231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HIV-1 RNA &lt;50 copies/mL</a:t>
            </a:r>
          </a:p>
        </p:txBody>
      </p:sp>
      <p:sp>
        <p:nvSpPr>
          <p:cNvPr id="44" name="TextBox 9">
            <a:extLst>
              <a:ext uri="{FF2B5EF4-FFF2-40B4-BE49-F238E27FC236}">
                <a16:creationId xmlns:a16="http://schemas.microsoft.com/office/drawing/2014/main" id="{3FBA9585-FBC0-4954-8760-1217C48725AB}"/>
              </a:ext>
            </a:extLst>
          </p:cNvPr>
          <p:cNvSpPr txBox="1"/>
          <p:nvPr/>
        </p:nvSpPr>
        <p:spPr>
          <a:xfrm>
            <a:off x="9987379" y="5230361"/>
            <a:ext cx="1681397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HIV-1 RNA ≥50 copies/mL</a:t>
            </a:r>
          </a:p>
        </p:txBody>
      </p:sp>
      <p:sp>
        <p:nvSpPr>
          <p:cNvPr id="46" name="TextBox 23">
            <a:extLst>
              <a:ext uri="{FF2B5EF4-FFF2-40B4-BE49-F238E27FC236}">
                <a16:creationId xmlns:a16="http://schemas.microsoft.com/office/drawing/2014/main" id="{C875A203-E5E4-4D14-A0CB-A6F0567D8C56}"/>
              </a:ext>
            </a:extLst>
          </p:cNvPr>
          <p:cNvSpPr txBox="1"/>
          <p:nvPr/>
        </p:nvSpPr>
        <p:spPr>
          <a:xfrm>
            <a:off x="7044813" y="4798374"/>
            <a:ext cx="4428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25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28</a:t>
            </a:r>
          </a:p>
        </p:txBody>
      </p:sp>
      <p:sp>
        <p:nvSpPr>
          <p:cNvPr id="47" name="TextBox 24">
            <a:extLst>
              <a:ext uri="{FF2B5EF4-FFF2-40B4-BE49-F238E27FC236}">
                <a16:creationId xmlns:a16="http://schemas.microsoft.com/office/drawing/2014/main" id="{CAEC1704-20F1-4A13-B0F5-A1F55D78553F}"/>
              </a:ext>
            </a:extLst>
          </p:cNvPr>
          <p:cNvSpPr txBox="1"/>
          <p:nvPr/>
        </p:nvSpPr>
        <p:spPr>
          <a:xfrm>
            <a:off x="7553548" y="4798374"/>
            <a:ext cx="471424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27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</a:t>
            </a:r>
          </a:p>
        </p:txBody>
      </p:sp>
      <p:sp>
        <p:nvSpPr>
          <p:cNvPr id="48" name="TextBox 25">
            <a:extLst>
              <a:ext uri="{FF2B5EF4-FFF2-40B4-BE49-F238E27FC236}">
                <a16:creationId xmlns:a16="http://schemas.microsoft.com/office/drawing/2014/main" id="{49692179-7F53-44EE-A58F-AFCAA94F18D3}"/>
              </a:ext>
            </a:extLst>
          </p:cNvPr>
          <p:cNvSpPr txBox="1"/>
          <p:nvPr/>
        </p:nvSpPr>
        <p:spPr>
          <a:xfrm>
            <a:off x="8105744" y="4798374"/>
            <a:ext cx="3582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24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1400" kern="600" spc="30" dirty="0">
                <a:solidFill>
                  <a:sysClr val="windowText" lastClr="000000"/>
                </a:solidFill>
              </a:rPr>
              <a:t>27</a:t>
            </a:r>
            <a:endParaRPr kumimoji="0" lang="en-US" sz="1400" b="0" i="0" u="none" strike="noStrike" kern="600" cap="none" spc="3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TextBox 26">
            <a:extLst>
              <a:ext uri="{FF2B5EF4-FFF2-40B4-BE49-F238E27FC236}">
                <a16:creationId xmlns:a16="http://schemas.microsoft.com/office/drawing/2014/main" id="{71109B40-717D-4A4B-A9DB-AB8F6ABBE733}"/>
              </a:ext>
            </a:extLst>
          </p:cNvPr>
          <p:cNvSpPr txBox="1"/>
          <p:nvPr/>
        </p:nvSpPr>
        <p:spPr>
          <a:xfrm>
            <a:off x="8683647" y="4798374"/>
            <a:ext cx="3582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27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1400" kern="600" spc="30" dirty="0">
                <a:solidFill>
                  <a:sysClr val="windowText" lastClr="000000"/>
                </a:solidFill>
              </a:rPr>
              <a:t>28</a:t>
            </a:r>
            <a:endParaRPr kumimoji="0" lang="en-US" sz="1400" b="0" i="0" u="none" strike="noStrike" kern="600" cap="none" spc="3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Box 27">
            <a:extLst>
              <a:ext uri="{FF2B5EF4-FFF2-40B4-BE49-F238E27FC236}">
                <a16:creationId xmlns:a16="http://schemas.microsoft.com/office/drawing/2014/main" id="{FE5DC27D-FFCF-43F6-BEBA-D8C2CD375952}"/>
              </a:ext>
            </a:extLst>
          </p:cNvPr>
          <p:cNvSpPr txBox="1"/>
          <p:nvPr/>
        </p:nvSpPr>
        <p:spPr>
          <a:xfrm>
            <a:off x="9761928" y="4798374"/>
            <a:ext cx="3582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28</a:t>
            </a:r>
          </a:p>
        </p:txBody>
      </p:sp>
      <p:sp>
        <p:nvSpPr>
          <p:cNvPr id="51" name="TextBox 28">
            <a:extLst>
              <a:ext uri="{FF2B5EF4-FFF2-40B4-BE49-F238E27FC236}">
                <a16:creationId xmlns:a16="http://schemas.microsoft.com/office/drawing/2014/main" id="{720C5936-D10A-4713-B493-FDA82A038495}"/>
              </a:ext>
            </a:extLst>
          </p:cNvPr>
          <p:cNvSpPr txBox="1"/>
          <p:nvPr/>
        </p:nvSpPr>
        <p:spPr>
          <a:xfrm>
            <a:off x="10284668" y="4798374"/>
            <a:ext cx="3582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</a:t>
            </a:r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DACE6D7A-AB2F-4DA0-ACE6-9DA8B7E385AB}"/>
              </a:ext>
            </a:extLst>
          </p:cNvPr>
          <p:cNvSpPr txBox="1"/>
          <p:nvPr/>
        </p:nvSpPr>
        <p:spPr>
          <a:xfrm>
            <a:off x="10830649" y="4798374"/>
            <a:ext cx="3582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kern="600" spc="30" dirty="0">
                <a:solidFill>
                  <a:sysClr val="windowText" lastClr="000000"/>
                </a:solidFill>
              </a:rPr>
              <a:t>1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1400" kern="600" spc="30" dirty="0">
                <a:solidFill>
                  <a:sysClr val="windowText" lastClr="000000"/>
                </a:solidFill>
              </a:rPr>
              <a:t>27</a:t>
            </a:r>
            <a:endParaRPr kumimoji="0" lang="en-US" sz="1400" b="0" i="0" u="none" strike="noStrike" kern="600" cap="none" spc="3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TextBox 28">
            <a:extLst>
              <a:ext uri="{FF2B5EF4-FFF2-40B4-BE49-F238E27FC236}">
                <a16:creationId xmlns:a16="http://schemas.microsoft.com/office/drawing/2014/main" id="{B8AFD0E6-2768-43B5-AA88-451980C65910}"/>
              </a:ext>
            </a:extLst>
          </p:cNvPr>
          <p:cNvSpPr txBox="1"/>
          <p:nvPr/>
        </p:nvSpPr>
        <p:spPr>
          <a:xfrm>
            <a:off x="11342451" y="4798374"/>
            <a:ext cx="358201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u="sng" kern="600" spc="30" dirty="0">
                <a:solidFill>
                  <a:sysClr val="windowText" lastClr="000000"/>
                </a:solidFill>
              </a:rPr>
              <a:t>1</a:t>
            </a:r>
            <a:br>
              <a:rPr kumimoji="0" lang="en-US" sz="1400" b="0" i="0" u="none" strike="noStrike" kern="60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1400" kern="600" spc="30" dirty="0">
                <a:solidFill>
                  <a:sysClr val="windowText" lastClr="000000"/>
                </a:solidFill>
              </a:rPr>
              <a:t>28</a:t>
            </a:r>
            <a:endParaRPr kumimoji="0" lang="en-US" sz="1400" b="0" i="0" u="none" strike="noStrike" kern="600" cap="none" spc="3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F6FC6FB0-B460-48EE-998B-568EE40A1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7328" y="6522020"/>
            <a:ext cx="301467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pt-B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Molina JM, IAS 2019, Abs. WEAB0402LB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52D71A0-49F5-4AD9-9646-8BCFEB6A6F01}"/>
              </a:ext>
            </a:extLst>
          </p:cNvPr>
          <p:cNvSpPr txBox="1"/>
          <p:nvPr/>
        </p:nvSpPr>
        <p:spPr>
          <a:xfrm>
            <a:off x="6281869" y="1443611"/>
            <a:ext cx="5862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</a:rPr>
              <a:t>HIV RNA &lt; 50 c/ml </a:t>
            </a:r>
            <a:r>
              <a:rPr lang="fr-FR" sz="2000" b="1" dirty="0" err="1">
                <a:solidFill>
                  <a:srgbClr val="0070C0"/>
                </a:solidFill>
              </a:rPr>
              <a:t>at</a:t>
            </a:r>
            <a:r>
              <a:rPr lang="fr-FR" sz="2000" b="1" dirty="0">
                <a:solidFill>
                  <a:srgbClr val="0070C0"/>
                </a:solidFill>
              </a:rPr>
              <a:t> W48, 24 W </a:t>
            </a:r>
            <a:r>
              <a:rPr lang="fr-FR" sz="2000" b="1" dirty="0" err="1">
                <a:solidFill>
                  <a:srgbClr val="0070C0"/>
                </a:solidFill>
              </a:rPr>
              <a:t>after</a:t>
            </a:r>
            <a:r>
              <a:rPr lang="fr-FR" sz="2000" b="1" dirty="0">
                <a:solidFill>
                  <a:srgbClr val="0070C0"/>
                </a:solidFill>
              </a:rPr>
              <a:t> </a:t>
            </a:r>
            <a:r>
              <a:rPr lang="fr-FR" sz="2000" b="1" dirty="0" err="1">
                <a:solidFill>
                  <a:srgbClr val="0070C0"/>
                </a:solidFill>
              </a:rPr>
              <a:t>entering</a:t>
            </a:r>
            <a:r>
              <a:rPr lang="fr-FR" sz="2000" b="1" dirty="0">
                <a:solidFill>
                  <a:srgbClr val="0070C0"/>
                </a:solidFill>
              </a:rPr>
              <a:t> Part 2</a:t>
            </a:r>
          </a:p>
          <a:p>
            <a:pPr algn="ctr"/>
            <a:r>
              <a:rPr lang="fr-FR" sz="2000" b="1" dirty="0">
                <a:solidFill>
                  <a:srgbClr val="0070C0"/>
                </a:solidFill>
              </a:rPr>
              <a:t>8 patients </a:t>
            </a:r>
            <a:r>
              <a:rPr lang="fr-FR" sz="2000" b="1" dirty="0" err="1">
                <a:solidFill>
                  <a:srgbClr val="0070C0"/>
                </a:solidFill>
              </a:rPr>
              <a:t>did</a:t>
            </a:r>
            <a:r>
              <a:rPr lang="fr-FR" sz="2000" b="1" dirty="0">
                <a:solidFill>
                  <a:srgbClr val="0070C0"/>
                </a:solidFill>
              </a:rPr>
              <a:t> not enter Part 2</a:t>
            </a:r>
          </a:p>
        </p:txBody>
      </p:sp>
    </p:spTree>
    <p:extLst>
      <p:ext uri="{BB962C8B-B14F-4D97-AF65-F5344CB8AC3E}">
        <p14:creationId xmlns:p14="http://schemas.microsoft.com/office/powerpoint/2010/main" val="37206730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3592" y="3068960"/>
            <a:ext cx="8128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2DR in </a:t>
            </a:r>
            <a:r>
              <a:rPr lang="en-US" sz="3600" dirty="0" err="1"/>
              <a:t>virologically</a:t>
            </a:r>
            <a:r>
              <a:rPr lang="en-US" sz="3600" dirty="0"/>
              <a:t>-suppressed individuals</a:t>
            </a:r>
          </a:p>
        </p:txBody>
      </p:sp>
    </p:spTree>
    <p:extLst>
      <p:ext uri="{BB962C8B-B14F-4D97-AF65-F5344CB8AC3E}">
        <p14:creationId xmlns:p14="http://schemas.microsoft.com/office/powerpoint/2010/main" val="2366330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46567" y="1700274"/>
            <a:ext cx="2415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fr-FR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4" name="Espace réservé du contenu 2"/>
          <p:cNvSpPr>
            <a:spLocks/>
          </p:cNvSpPr>
          <p:nvPr/>
        </p:nvSpPr>
        <p:spPr bwMode="auto">
          <a:xfrm>
            <a:off x="46567" y="4963332"/>
            <a:ext cx="12088284" cy="1607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altLang="fr-FR" sz="2400" b="1" dirty="0">
                <a:solidFill>
                  <a:srgbClr val="0070C0"/>
                </a:solidFill>
                <a:latin typeface="Calibri" pitchFamily="34" charset="0"/>
              </a:rPr>
              <a:t>Endpoints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0070C0"/>
              </a:buClr>
              <a:buFont typeface="Calibri" panose="020F0502020204030204" pitchFamily="34" charset="0"/>
              <a:buChar char="–"/>
            </a:pPr>
            <a:r>
              <a:rPr lang="en-GB" altLang="fr-FR" dirty="0"/>
              <a:t>Primary: proportion of patients with HIV RNA ≥ 50 c/mL at W48 (ITT-E, snapshot) ; non-inferiority if upper margin of the two-sided 95% CI for the difference = 4%, 97.3% power 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0070C0"/>
              </a:buClr>
              <a:buFont typeface="Calibri" panose="020F0502020204030204" pitchFamily="34" charset="0"/>
              <a:buChar char="–"/>
            </a:pPr>
            <a:r>
              <a:rPr lang="en-GB" altLang="fr-FR" dirty="0"/>
              <a:t>Secondary: proportion of patients with HIV RNA &lt; 50 c/mL at W48 (ITT-E, snapshot) ; non-inferiority if lower margin of the two-sided 95% CI for the difference = - 8%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154823"/>
              </p:ext>
            </p:extLst>
          </p:nvPr>
        </p:nvGraphicFramePr>
        <p:xfrm>
          <a:off x="6096000" y="2949823"/>
          <a:ext cx="5699096" cy="525463"/>
        </p:xfrm>
        <a:graphic>
          <a:graphicData uri="http://schemas.openxmlformats.org/drawingml/2006/table">
            <a:tbl>
              <a:tblPr/>
              <a:tblGrid>
                <a:gridCol w="5699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DTG/3TC</a:t>
                      </a:r>
                    </a:p>
                  </a:txBody>
                  <a:tcPr marL="121920" marR="121920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55493"/>
              </p:ext>
            </p:extLst>
          </p:nvPr>
        </p:nvGraphicFramePr>
        <p:xfrm>
          <a:off x="6096001" y="3940423"/>
          <a:ext cx="3022572" cy="525463"/>
        </p:xfrm>
        <a:graphic>
          <a:graphicData uri="http://schemas.openxmlformats.org/drawingml/2006/table">
            <a:tbl>
              <a:tblPr/>
              <a:tblGrid>
                <a:gridCol w="302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current ART</a:t>
                      </a:r>
                    </a:p>
                  </a:txBody>
                  <a:tcPr marL="121920" marR="121920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209" name="Connecteur droit 66"/>
          <p:cNvCxnSpPr>
            <a:cxnSpLocks noChangeShapeType="1"/>
          </p:cNvCxnSpPr>
          <p:nvPr/>
        </p:nvCxnSpPr>
        <p:spPr bwMode="auto">
          <a:xfrm rot="5400000">
            <a:off x="4875742" y="2842179"/>
            <a:ext cx="400050" cy="211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</p:cxnSp>
      <p:sp>
        <p:nvSpPr>
          <p:cNvPr id="8210" name="Oval 170"/>
          <p:cNvSpPr>
            <a:spLocks noChangeArrowheads="1"/>
          </p:cNvSpPr>
          <p:nvPr/>
        </p:nvSpPr>
        <p:spPr bwMode="auto">
          <a:xfrm>
            <a:off x="4079777" y="1628800"/>
            <a:ext cx="2053167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Randomisation *</a:t>
            </a:r>
          </a:p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8211" name="AutoShape 162"/>
          <p:cNvSpPr>
            <a:spLocks noChangeArrowheads="1"/>
          </p:cNvSpPr>
          <p:nvPr/>
        </p:nvSpPr>
        <p:spPr bwMode="auto">
          <a:xfrm>
            <a:off x="374410" y="2713683"/>
            <a:ext cx="4318373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spAutoFit/>
          </a:bodyPr>
          <a:lstStyle/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HIV+ ≥ 18 years</a:t>
            </a:r>
          </a:p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Stable first-line ART with TAF/FTC (TDF to TAF switch ≥ 3 months before screening allowed) + PI/b </a:t>
            </a:r>
            <a:br>
              <a:rPr lang="en-GB" altLang="fr-FR" sz="1400" b="1" dirty="0">
                <a:latin typeface="Calibri" pitchFamily="34" charset="0"/>
                <a:cs typeface="Arial" charset="0"/>
              </a:rPr>
            </a:br>
            <a:r>
              <a:rPr lang="en-GB" altLang="fr-FR" sz="1400" b="1" dirty="0">
                <a:latin typeface="Calibri" pitchFamily="34" charset="0"/>
                <a:cs typeface="Arial" charset="0"/>
              </a:rPr>
              <a:t>or NNRTI or INSTI</a:t>
            </a:r>
          </a:p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≥ 2 HIV-1 RNA &lt; 50 c/mL </a:t>
            </a:r>
            <a:br>
              <a:rPr lang="en-GB" altLang="fr-FR" sz="1400" b="1" dirty="0">
                <a:latin typeface="Calibri" pitchFamily="34" charset="0"/>
                <a:cs typeface="Arial" charset="0"/>
              </a:rPr>
            </a:br>
            <a:r>
              <a:rPr lang="en-GB" altLang="fr-FR" sz="1400" b="1" dirty="0">
                <a:latin typeface="Calibri" pitchFamily="34" charset="0"/>
                <a:cs typeface="Arial" charset="0"/>
              </a:rPr>
              <a:t>in the past 12 months</a:t>
            </a:r>
          </a:p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HIV-1 RNA &lt; 50 c/mL at screening</a:t>
            </a:r>
          </a:p>
          <a:p>
            <a:pPr algn="ctr" defTabSz="914400"/>
            <a:r>
              <a:rPr lang="en-GB" altLang="fr-FR" sz="1400" b="1" dirty="0">
                <a:latin typeface="Calibri" pitchFamily="34" charset="0"/>
                <a:cs typeface="Arial" charset="0"/>
              </a:rPr>
              <a:t>HBs Ag negative</a:t>
            </a:r>
          </a:p>
        </p:txBody>
      </p:sp>
      <p:cxnSp>
        <p:nvCxnSpPr>
          <p:cNvPr id="8212" name="AutoShape 60"/>
          <p:cNvCxnSpPr>
            <a:cxnSpLocks noChangeShapeType="1"/>
          </p:cNvCxnSpPr>
          <p:nvPr/>
        </p:nvCxnSpPr>
        <p:spPr bwMode="auto">
          <a:xfrm rot="10800000" flipH="1" flipV="1">
            <a:off x="6096002" y="3188010"/>
            <a:ext cx="2116" cy="1008000"/>
          </a:xfrm>
          <a:prstGeom prst="bentConnector3">
            <a:avLst>
              <a:gd name="adj1" fmla="val -33067108"/>
            </a:avLst>
          </a:prstGeom>
          <a:noFill/>
          <a:ln w="38100">
            <a:solidFill>
              <a:srgbClr val="0070C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3" name="Line 63"/>
          <p:cNvSpPr>
            <a:spLocks noChangeShapeType="1"/>
          </p:cNvSpPr>
          <p:nvPr/>
        </p:nvSpPr>
        <p:spPr bwMode="auto">
          <a:xfrm>
            <a:off x="4705610" y="3692772"/>
            <a:ext cx="699248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4" name="Rectangle 9"/>
          <p:cNvSpPr>
            <a:spLocks noChangeArrowheads="1"/>
          </p:cNvSpPr>
          <p:nvPr/>
        </p:nvSpPr>
        <p:spPr bwMode="auto">
          <a:xfrm>
            <a:off x="5227448" y="4221087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N = 372</a:t>
            </a:r>
          </a:p>
        </p:txBody>
      </p:sp>
      <p:sp>
        <p:nvSpPr>
          <p:cNvPr id="8215" name="Rectangle 8"/>
          <p:cNvSpPr>
            <a:spLocks noChangeArrowheads="1"/>
          </p:cNvSpPr>
          <p:nvPr/>
        </p:nvSpPr>
        <p:spPr bwMode="auto">
          <a:xfrm>
            <a:off x="5227448" y="285293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N = 371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8734265" y="1772815"/>
            <a:ext cx="768351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dirty="0">
                <a:solidFill>
                  <a:srgbClr val="0070C0"/>
                </a:solidFill>
                <a:latin typeface="Calibri" pitchFamily="-65" charset="0"/>
                <a:cs typeface="+mn-cs"/>
              </a:rPr>
              <a:t>W144</a:t>
            </a:r>
            <a:endParaRPr lang="en-GB" altLang="fr-FR" sz="1600" dirty="0">
              <a:solidFill>
                <a:srgbClr val="0070C0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8217" name="Line 172"/>
          <p:cNvSpPr>
            <a:spLocks noChangeShapeType="1"/>
          </p:cNvSpPr>
          <p:nvPr/>
        </p:nvSpPr>
        <p:spPr bwMode="auto">
          <a:xfrm>
            <a:off x="9111031" y="2348879"/>
            <a:ext cx="0" cy="2117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8" name="Line 172"/>
          <p:cNvSpPr>
            <a:spLocks noChangeShapeType="1"/>
          </p:cNvSpPr>
          <p:nvPr/>
        </p:nvSpPr>
        <p:spPr bwMode="auto">
          <a:xfrm>
            <a:off x="11806871" y="2348879"/>
            <a:ext cx="0" cy="2117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11376323" y="1772815"/>
            <a:ext cx="768349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dirty="0">
                <a:solidFill>
                  <a:srgbClr val="0070C0"/>
                </a:solidFill>
                <a:latin typeface="Calibri" pitchFamily="-65" charset="0"/>
                <a:cs typeface="+mn-cs"/>
              </a:rPr>
              <a:t>W196</a:t>
            </a:r>
            <a:endParaRPr lang="en-GB" altLang="fr-FR" sz="1600" dirty="0">
              <a:solidFill>
                <a:srgbClr val="0070C0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TANGO Study: switch to DTG/3TC</a:t>
            </a:r>
          </a:p>
        </p:txBody>
      </p:sp>
      <p:graphicFrame>
        <p:nvGraphicFramePr>
          <p:cNvPr id="23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331486"/>
              </p:ext>
            </p:extLst>
          </p:nvPr>
        </p:nvGraphicFramePr>
        <p:xfrm>
          <a:off x="9100612" y="3933056"/>
          <a:ext cx="2706259" cy="525463"/>
        </p:xfrm>
        <a:graphic>
          <a:graphicData uri="http://schemas.openxmlformats.org/drawingml/2006/table">
            <a:tbl>
              <a:tblPr/>
              <a:tblGrid>
                <a:gridCol w="2706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DTG/3TC</a:t>
                      </a:r>
                    </a:p>
                  </a:txBody>
                  <a:tcPr marL="121920" marR="121920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986371" y="4777407"/>
            <a:ext cx="4795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was stratified by 3</a:t>
            </a:r>
            <a:r>
              <a:rPr lang="en-US" sz="1400" baseline="30000" dirty="0"/>
              <a:t>rd</a:t>
            </a:r>
            <a:r>
              <a:rPr lang="en-US" sz="1400" dirty="0"/>
              <a:t> agent (PI, INSTI or NNRTI)</a:t>
            </a: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2176DB8C-0C0C-41A0-8CDC-5B0E28477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2177" y="6522020"/>
            <a:ext cx="426982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Van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Clin Infect Dis 2020 Jan 6 (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Epub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ahead of print]</a:t>
            </a:r>
          </a:p>
        </p:txBody>
      </p:sp>
    </p:spTree>
    <p:extLst>
      <p:ext uri="{BB962C8B-B14F-4D97-AF65-F5344CB8AC3E}">
        <p14:creationId xmlns:p14="http://schemas.microsoft.com/office/powerpoint/2010/main" val="19568694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7F41527-0AB8-45EF-A41C-23BA373D36FE}"/>
              </a:ext>
            </a:extLst>
          </p:cNvPr>
          <p:cNvSpPr/>
          <p:nvPr/>
        </p:nvSpPr>
        <p:spPr>
          <a:xfrm>
            <a:off x="2542776" y="1604573"/>
            <a:ext cx="2948243" cy="85789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tIns="120000" bIns="120000" anchor="ctr">
            <a:spAutoFit/>
          </a:bodyPr>
          <a:lstStyle/>
          <a:p>
            <a:pPr marL="0" lvl="1" algn="ctr">
              <a:defRPr/>
            </a:pPr>
            <a:r>
              <a:rPr lang="en-US" sz="2000" b="1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Virologic outcome at W48</a:t>
            </a:r>
          </a:p>
          <a:p>
            <a:pPr marL="0" lvl="1" algn="ctr">
              <a:defRPr/>
            </a:pPr>
            <a:r>
              <a:rPr lang="en-US" sz="2000" b="1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ITT-e snapshot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DE5D07-3DCB-4F28-B3E2-5022C7A1F0C9}"/>
              </a:ext>
            </a:extLst>
          </p:cNvPr>
          <p:cNvSpPr/>
          <p:nvPr/>
        </p:nvSpPr>
        <p:spPr>
          <a:xfrm>
            <a:off x="7670611" y="1604573"/>
            <a:ext cx="3215945" cy="55012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tIns="120000" bIns="120000" anchor="ctr">
            <a:spAutoFit/>
          </a:bodyPr>
          <a:lstStyle/>
          <a:p>
            <a:pPr marL="0" lvl="1" algn="ctr">
              <a:defRPr/>
            </a:pPr>
            <a:r>
              <a:rPr lang="en-US" sz="2000" b="1" kern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Adjusted difference (95% CI)</a:t>
            </a:r>
            <a:endParaRPr lang="en-US" sz="2000" b="1" kern="0" baseline="30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D4023C1-25E3-49DC-8D42-7EE78A47D404}"/>
              </a:ext>
            </a:extLst>
          </p:cNvPr>
          <p:cNvGrpSpPr/>
          <p:nvPr/>
        </p:nvGrpSpPr>
        <p:grpSpPr>
          <a:xfrm>
            <a:off x="895169" y="2340925"/>
            <a:ext cx="5632879" cy="3464339"/>
            <a:chOff x="492713" y="2185119"/>
            <a:chExt cx="5632879" cy="3464339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4EF60F3-10D1-4727-A48D-29974171BA60}"/>
                </a:ext>
              </a:extLst>
            </p:cNvPr>
            <p:cNvSpPr/>
            <p:nvPr/>
          </p:nvSpPr>
          <p:spPr bwMode="auto">
            <a:xfrm>
              <a:off x="1191588" y="2276897"/>
              <a:ext cx="144000" cy="116959"/>
            </a:xfrm>
            <a:prstGeom prst="rect">
              <a:avLst/>
            </a:prstGeom>
            <a:solidFill>
              <a:srgbClr val="00009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0BDAA0B-50D3-4BDD-AC05-754D4C0C75F6}"/>
                </a:ext>
              </a:extLst>
            </p:cNvPr>
            <p:cNvSpPr/>
            <p:nvPr/>
          </p:nvSpPr>
          <p:spPr bwMode="auto">
            <a:xfrm>
              <a:off x="3148571" y="2276897"/>
              <a:ext cx="144000" cy="116959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931D257-E59F-4D37-BEAF-F0FACF3C25DB}"/>
                </a:ext>
              </a:extLst>
            </p:cNvPr>
            <p:cNvSpPr/>
            <p:nvPr/>
          </p:nvSpPr>
          <p:spPr>
            <a:xfrm>
              <a:off x="1288549" y="2185119"/>
              <a:ext cx="156748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+mj-lt"/>
                </a:rPr>
                <a:t>DTG/3TC (N = 369)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C78D4D9-AF9F-44C2-8752-F086585E3B0A}"/>
                </a:ext>
              </a:extLst>
            </p:cNvPr>
            <p:cNvSpPr/>
            <p:nvPr/>
          </p:nvSpPr>
          <p:spPr>
            <a:xfrm>
              <a:off x="3245535" y="2185119"/>
              <a:ext cx="236014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+mj-lt"/>
                </a:rPr>
                <a:t>TAF/FTC-based ART (N = 372)</a:t>
              </a: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F1AF751-1405-4318-A996-853F05C71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679" y="2646379"/>
              <a:ext cx="5153913" cy="2487055"/>
            </a:xfrm>
            <a:custGeom>
              <a:avLst/>
              <a:gdLst>
                <a:gd name="T0" fmla="*/ 3603 w 3603"/>
                <a:gd name="T1" fmla="*/ 1177 h 1177"/>
                <a:gd name="T2" fmla="*/ 0 w 3603"/>
                <a:gd name="T3" fmla="*/ 1177 h 1177"/>
                <a:gd name="T4" fmla="*/ 0 w 3603"/>
                <a:gd name="T5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03" h="1177">
                  <a:moveTo>
                    <a:pt x="3603" y="1177"/>
                  </a:moveTo>
                  <a:lnTo>
                    <a:pt x="0" y="117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Line 6">
              <a:extLst>
                <a:ext uri="{FF2B5EF4-FFF2-40B4-BE49-F238E27FC236}">
                  <a16:creationId xmlns:a16="http://schemas.microsoft.com/office/drawing/2014/main" id="{2339DD88-2D62-45A1-9492-B3D47D8599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2437" y="3154175"/>
              <a:ext cx="692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Line 7">
              <a:extLst>
                <a:ext uri="{FF2B5EF4-FFF2-40B4-BE49-F238E27FC236}">
                  <a16:creationId xmlns:a16="http://schemas.microsoft.com/office/drawing/2014/main" id="{EA993908-1D83-4ABE-82DE-41B4EF7E4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2437" y="3648989"/>
              <a:ext cx="692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Line 8">
              <a:extLst>
                <a:ext uri="{FF2B5EF4-FFF2-40B4-BE49-F238E27FC236}">
                  <a16:creationId xmlns:a16="http://schemas.microsoft.com/office/drawing/2014/main" id="{0CEB5473-DB01-416B-96B6-53AE73086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2437" y="4143804"/>
              <a:ext cx="692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Line 9">
              <a:extLst>
                <a:ext uri="{FF2B5EF4-FFF2-40B4-BE49-F238E27FC236}">
                  <a16:creationId xmlns:a16="http://schemas.microsoft.com/office/drawing/2014/main" id="{7ACB4333-775D-45C0-AA44-FCA000129E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2437" y="4638618"/>
              <a:ext cx="692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Line 10">
              <a:extLst>
                <a:ext uri="{FF2B5EF4-FFF2-40B4-BE49-F238E27FC236}">
                  <a16:creationId xmlns:a16="http://schemas.microsoft.com/office/drawing/2014/main" id="{18A8D80D-F396-4329-B318-8F222AACD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2437" y="5133433"/>
              <a:ext cx="692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Line 11">
              <a:extLst>
                <a:ext uri="{FF2B5EF4-FFF2-40B4-BE49-F238E27FC236}">
                  <a16:creationId xmlns:a16="http://schemas.microsoft.com/office/drawing/2014/main" id="{5540543A-6DEA-4F6E-B6C8-3D9457619B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2437" y="2659360"/>
              <a:ext cx="692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373527E9-2A4C-4AC8-85C0-7D1D33FAA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376" y="5117434"/>
              <a:ext cx="401460" cy="13995"/>
            </a:xfrm>
            <a:custGeom>
              <a:avLst/>
              <a:gdLst>
                <a:gd name="T0" fmla="*/ 136 w 136"/>
                <a:gd name="T1" fmla="*/ 0 h 1059"/>
                <a:gd name="T2" fmla="*/ 0 w 136"/>
                <a:gd name="T3" fmla="*/ 0 h 1059"/>
                <a:gd name="T4" fmla="*/ 0 w 136"/>
                <a:gd name="T5" fmla="*/ 1059 h 1059"/>
                <a:gd name="T6" fmla="*/ 136 w 136"/>
                <a:gd name="T7" fmla="*/ 1059 h 1059"/>
                <a:gd name="T8" fmla="*/ 136 w 136"/>
                <a:gd name="T9" fmla="*/ 0 h 1059"/>
                <a:gd name="T10" fmla="*/ 136 w 136"/>
                <a:gd name="T11" fmla="*/ 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1059">
                  <a:moveTo>
                    <a:pt x="136" y="0"/>
                  </a:moveTo>
                  <a:lnTo>
                    <a:pt x="0" y="0"/>
                  </a:lnTo>
                  <a:lnTo>
                    <a:pt x="0" y="1059"/>
                  </a:lnTo>
                  <a:lnTo>
                    <a:pt x="136" y="1059"/>
                  </a:lnTo>
                  <a:lnTo>
                    <a:pt x="136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1BEE1DA0-CEBA-44AA-9AB3-A3BB633C7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0494" y="5109037"/>
              <a:ext cx="407366" cy="22393"/>
            </a:xfrm>
            <a:custGeom>
              <a:avLst/>
              <a:gdLst>
                <a:gd name="T0" fmla="*/ 138 w 138"/>
                <a:gd name="T1" fmla="*/ 0 h 1084"/>
                <a:gd name="T2" fmla="*/ 0 w 138"/>
                <a:gd name="T3" fmla="*/ 0 h 1084"/>
                <a:gd name="T4" fmla="*/ 0 w 138"/>
                <a:gd name="T5" fmla="*/ 1084 h 1084"/>
                <a:gd name="T6" fmla="*/ 138 w 138"/>
                <a:gd name="T7" fmla="*/ 1084 h 1084"/>
                <a:gd name="T8" fmla="*/ 138 w 138"/>
                <a:gd name="T9" fmla="*/ 0 h 1084"/>
                <a:gd name="T10" fmla="*/ 138 w 138"/>
                <a:gd name="T11" fmla="*/ 0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084">
                  <a:moveTo>
                    <a:pt x="138" y="0"/>
                  </a:moveTo>
                  <a:lnTo>
                    <a:pt x="0" y="0"/>
                  </a:lnTo>
                  <a:lnTo>
                    <a:pt x="0" y="1084"/>
                  </a:lnTo>
                  <a:lnTo>
                    <a:pt x="138" y="1084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56AFBFF1-3605-42B2-A4BE-A39F25E103C5}"/>
                </a:ext>
              </a:extLst>
            </p:cNvPr>
            <p:cNvSpPr txBox="1"/>
            <p:nvPr/>
          </p:nvSpPr>
          <p:spPr>
            <a:xfrm>
              <a:off x="675455" y="497691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032AA579-BD5C-4653-A6BC-41EBFD0FD21E}"/>
                </a:ext>
              </a:extLst>
            </p:cNvPr>
            <p:cNvSpPr txBox="1"/>
            <p:nvPr/>
          </p:nvSpPr>
          <p:spPr>
            <a:xfrm>
              <a:off x="584084" y="4485030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A7B950F0-9A8D-4A63-A063-0E1D6EA9E9D9}"/>
                </a:ext>
              </a:extLst>
            </p:cNvPr>
            <p:cNvSpPr txBox="1"/>
            <p:nvPr/>
          </p:nvSpPr>
          <p:spPr>
            <a:xfrm>
              <a:off x="584084" y="3993144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229B4654-5AB9-4182-AC46-2FE43F9D33F8}"/>
                </a:ext>
              </a:extLst>
            </p:cNvPr>
            <p:cNvSpPr txBox="1"/>
            <p:nvPr/>
          </p:nvSpPr>
          <p:spPr>
            <a:xfrm>
              <a:off x="584084" y="3501262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5874831-409E-4BA6-9A8E-BEE67C7E8FE5}"/>
                </a:ext>
              </a:extLst>
            </p:cNvPr>
            <p:cNvSpPr txBox="1"/>
            <p:nvPr/>
          </p:nvSpPr>
          <p:spPr>
            <a:xfrm>
              <a:off x="584084" y="3009385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0D3F85E-8124-47F0-A7D7-6A591A4E77C1}"/>
                </a:ext>
              </a:extLst>
            </p:cNvPr>
            <p:cNvSpPr txBox="1"/>
            <p:nvPr/>
          </p:nvSpPr>
          <p:spPr>
            <a:xfrm>
              <a:off x="492713" y="2517503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591F40BF-CE49-4523-B9F0-679FA8B7360A}"/>
                </a:ext>
              </a:extLst>
            </p:cNvPr>
            <p:cNvSpPr txBox="1"/>
            <p:nvPr/>
          </p:nvSpPr>
          <p:spPr>
            <a:xfrm>
              <a:off x="1429672" y="476473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j-lt"/>
                </a:rPr>
                <a:t>0.3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C54F230B-9508-4DBA-9F7E-4BF94E12ACCC}"/>
                </a:ext>
              </a:extLst>
            </p:cNvPr>
            <p:cNvSpPr txBox="1"/>
            <p:nvPr/>
          </p:nvSpPr>
          <p:spPr>
            <a:xfrm>
              <a:off x="1943647" y="4743451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j-lt"/>
                </a:rPr>
                <a:t>0.5</a:t>
              </a:r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D46EF485-0761-4984-8A02-859B13F70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656" y="2757768"/>
              <a:ext cx="401460" cy="2375666"/>
            </a:xfrm>
            <a:custGeom>
              <a:avLst/>
              <a:gdLst>
                <a:gd name="T0" fmla="*/ 136 w 136"/>
                <a:gd name="T1" fmla="*/ 0 h 1059"/>
                <a:gd name="T2" fmla="*/ 0 w 136"/>
                <a:gd name="T3" fmla="*/ 0 h 1059"/>
                <a:gd name="T4" fmla="*/ 0 w 136"/>
                <a:gd name="T5" fmla="*/ 1059 h 1059"/>
                <a:gd name="T6" fmla="*/ 136 w 136"/>
                <a:gd name="T7" fmla="*/ 1059 h 1059"/>
                <a:gd name="T8" fmla="*/ 136 w 136"/>
                <a:gd name="T9" fmla="*/ 0 h 1059"/>
                <a:gd name="T10" fmla="*/ 136 w 136"/>
                <a:gd name="T11" fmla="*/ 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1059">
                  <a:moveTo>
                    <a:pt x="136" y="0"/>
                  </a:moveTo>
                  <a:lnTo>
                    <a:pt x="0" y="0"/>
                  </a:lnTo>
                  <a:lnTo>
                    <a:pt x="0" y="1059"/>
                  </a:lnTo>
                  <a:lnTo>
                    <a:pt x="136" y="1059"/>
                  </a:lnTo>
                  <a:lnTo>
                    <a:pt x="136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2716C8E1-53D7-47AC-9285-19AA7A313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7774" y="2754207"/>
              <a:ext cx="407366" cy="2379226"/>
            </a:xfrm>
            <a:custGeom>
              <a:avLst/>
              <a:gdLst>
                <a:gd name="T0" fmla="*/ 138 w 138"/>
                <a:gd name="T1" fmla="*/ 0 h 1084"/>
                <a:gd name="T2" fmla="*/ 0 w 138"/>
                <a:gd name="T3" fmla="*/ 0 h 1084"/>
                <a:gd name="T4" fmla="*/ 0 w 138"/>
                <a:gd name="T5" fmla="*/ 1084 h 1084"/>
                <a:gd name="T6" fmla="*/ 138 w 138"/>
                <a:gd name="T7" fmla="*/ 1084 h 1084"/>
                <a:gd name="T8" fmla="*/ 138 w 138"/>
                <a:gd name="T9" fmla="*/ 0 h 1084"/>
                <a:gd name="T10" fmla="*/ 138 w 138"/>
                <a:gd name="T11" fmla="*/ 0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084">
                  <a:moveTo>
                    <a:pt x="138" y="0"/>
                  </a:moveTo>
                  <a:lnTo>
                    <a:pt x="0" y="0"/>
                  </a:lnTo>
                  <a:lnTo>
                    <a:pt x="0" y="1084"/>
                  </a:lnTo>
                  <a:lnTo>
                    <a:pt x="138" y="1084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68" name="Freeform 12">
              <a:extLst>
                <a:ext uri="{FF2B5EF4-FFF2-40B4-BE49-F238E27FC236}">
                  <a16:creationId xmlns:a16="http://schemas.microsoft.com/office/drawing/2014/main" id="{5FB1E3DD-DD85-49D1-A520-100BFA376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361" y="4965317"/>
              <a:ext cx="401460" cy="168117"/>
            </a:xfrm>
            <a:custGeom>
              <a:avLst/>
              <a:gdLst>
                <a:gd name="T0" fmla="*/ 136 w 136"/>
                <a:gd name="T1" fmla="*/ 0 h 1059"/>
                <a:gd name="T2" fmla="*/ 0 w 136"/>
                <a:gd name="T3" fmla="*/ 0 h 1059"/>
                <a:gd name="T4" fmla="*/ 0 w 136"/>
                <a:gd name="T5" fmla="*/ 1059 h 1059"/>
                <a:gd name="T6" fmla="*/ 136 w 136"/>
                <a:gd name="T7" fmla="*/ 1059 h 1059"/>
                <a:gd name="T8" fmla="*/ 136 w 136"/>
                <a:gd name="T9" fmla="*/ 0 h 1059"/>
                <a:gd name="T10" fmla="*/ 136 w 136"/>
                <a:gd name="T11" fmla="*/ 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1059">
                  <a:moveTo>
                    <a:pt x="136" y="0"/>
                  </a:moveTo>
                  <a:lnTo>
                    <a:pt x="0" y="0"/>
                  </a:lnTo>
                  <a:lnTo>
                    <a:pt x="0" y="1059"/>
                  </a:lnTo>
                  <a:lnTo>
                    <a:pt x="136" y="1059"/>
                  </a:lnTo>
                  <a:lnTo>
                    <a:pt x="136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69" name="Freeform 13">
              <a:extLst>
                <a:ext uri="{FF2B5EF4-FFF2-40B4-BE49-F238E27FC236}">
                  <a16:creationId xmlns:a16="http://schemas.microsoft.com/office/drawing/2014/main" id="{28B17EF8-FE41-46CC-8D8F-CF287F29B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7480" y="4964180"/>
              <a:ext cx="407366" cy="169254"/>
            </a:xfrm>
            <a:custGeom>
              <a:avLst/>
              <a:gdLst>
                <a:gd name="T0" fmla="*/ 138 w 138"/>
                <a:gd name="T1" fmla="*/ 0 h 1084"/>
                <a:gd name="T2" fmla="*/ 0 w 138"/>
                <a:gd name="T3" fmla="*/ 0 h 1084"/>
                <a:gd name="T4" fmla="*/ 0 w 138"/>
                <a:gd name="T5" fmla="*/ 1084 h 1084"/>
                <a:gd name="T6" fmla="*/ 138 w 138"/>
                <a:gd name="T7" fmla="*/ 1084 h 1084"/>
                <a:gd name="T8" fmla="*/ 138 w 138"/>
                <a:gd name="T9" fmla="*/ 0 h 1084"/>
                <a:gd name="T10" fmla="*/ 138 w 138"/>
                <a:gd name="T11" fmla="*/ 0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084">
                  <a:moveTo>
                    <a:pt x="138" y="0"/>
                  </a:moveTo>
                  <a:lnTo>
                    <a:pt x="0" y="0"/>
                  </a:lnTo>
                  <a:lnTo>
                    <a:pt x="0" y="1084"/>
                  </a:lnTo>
                  <a:lnTo>
                    <a:pt x="138" y="1084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C1765A80-E0E8-4CDC-B58C-886D8E1AE0A9}"/>
                </a:ext>
              </a:extLst>
            </p:cNvPr>
            <p:cNvSpPr txBox="1"/>
            <p:nvPr/>
          </p:nvSpPr>
          <p:spPr>
            <a:xfrm>
              <a:off x="3102015" y="2478036"/>
              <a:ext cx="5056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j-lt"/>
                </a:rPr>
                <a:t>93.2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DC2D1FFC-D573-47A5-8B95-1BA5D1174EB7}"/>
                </a:ext>
              </a:extLst>
            </p:cNvPr>
            <p:cNvSpPr txBox="1"/>
            <p:nvPr/>
          </p:nvSpPr>
          <p:spPr>
            <a:xfrm>
              <a:off x="3732434" y="2481294"/>
              <a:ext cx="366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j-lt"/>
                </a:rPr>
                <a:t>93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428E6DEB-6DA9-410E-8FAF-C56BFD27CC66}"/>
                </a:ext>
              </a:extLst>
            </p:cNvPr>
            <p:cNvSpPr txBox="1"/>
            <p:nvPr/>
          </p:nvSpPr>
          <p:spPr>
            <a:xfrm>
              <a:off x="4912622" y="4673021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j-lt"/>
                </a:rPr>
                <a:t>6.5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28553E31-8386-47A8-894C-904D6E028D7E}"/>
                </a:ext>
              </a:extLst>
            </p:cNvPr>
            <p:cNvSpPr txBox="1"/>
            <p:nvPr/>
          </p:nvSpPr>
          <p:spPr>
            <a:xfrm>
              <a:off x="5437856" y="4673021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j-lt"/>
                </a:rPr>
                <a:t>6.5</a:t>
              </a:r>
            </a:p>
          </p:txBody>
        </p:sp>
        <p:sp>
          <p:nvSpPr>
            <p:cNvPr id="78" name="TextBox 41">
              <a:extLst>
                <a:ext uri="{FF2B5EF4-FFF2-40B4-BE49-F238E27FC236}">
                  <a16:creationId xmlns:a16="http://schemas.microsoft.com/office/drawing/2014/main" id="{6AD11CC0-E4D7-4737-82DE-6CA19974A9E4}"/>
                </a:ext>
              </a:extLst>
            </p:cNvPr>
            <p:cNvSpPr txBox="1"/>
            <p:nvPr/>
          </p:nvSpPr>
          <p:spPr>
            <a:xfrm>
              <a:off x="1424394" y="5146756"/>
              <a:ext cx="910826" cy="5027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cs typeface="Arial" panose="020B0604020202020204" pitchFamily="34" charset="0"/>
                </a:rPr>
                <a:t>HIV RNA </a:t>
              </a:r>
            </a:p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cs typeface="Arial" panose="020B0604020202020204" pitchFamily="34" charset="0"/>
                </a:rPr>
                <a:t>≥ 50 c/mL</a:t>
              </a:r>
            </a:p>
          </p:txBody>
        </p:sp>
        <p:sp>
          <p:nvSpPr>
            <p:cNvPr id="79" name="TextBox 41">
              <a:extLst>
                <a:ext uri="{FF2B5EF4-FFF2-40B4-BE49-F238E27FC236}">
                  <a16:creationId xmlns:a16="http://schemas.microsoft.com/office/drawing/2014/main" id="{B3BD6387-8D5B-437B-A172-8AE6A072C1C7}"/>
                </a:ext>
              </a:extLst>
            </p:cNvPr>
            <p:cNvSpPr txBox="1"/>
            <p:nvPr/>
          </p:nvSpPr>
          <p:spPr>
            <a:xfrm>
              <a:off x="3175472" y="5146756"/>
              <a:ext cx="910826" cy="5027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cs typeface="Arial" panose="020B0604020202020204" pitchFamily="34" charset="0"/>
                </a:rPr>
                <a:t>HIV RNA</a:t>
              </a:r>
            </a:p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cs typeface="Arial" panose="020B0604020202020204" pitchFamily="34" charset="0"/>
                </a:rPr>
                <a:t>&lt; 50 c/mL</a:t>
              </a:r>
            </a:p>
          </p:txBody>
        </p:sp>
        <p:sp>
          <p:nvSpPr>
            <p:cNvPr id="80" name="TextBox 41">
              <a:extLst>
                <a:ext uri="{FF2B5EF4-FFF2-40B4-BE49-F238E27FC236}">
                  <a16:creationId xmlns:a16="http://schemas.microsoft.com/office/drawing/2014/main" id="{96830065-0148-4A28-AE38-1364F755F041}"/>
                </a:ext>
              </a:extLst>
            </p:cNvPr>
            <p:cNvSpPr txBox="1"/>
            <p:nvPr/>
          </p:nvSpPr>
          <p:spPr>
            <a:xfrm>
              <a:off x="4679152" y="5146755"/>
              <a:ext cx="1445459" cy="297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fr-FR" sz="1400" b="1" dirty="0">
                  <a:cs typeface="Arial" panose="020B0604020202020204" pitchFamily="34" charset="0"/>
                </a:rPr>
                <a:t>No </a:t>
              </a:r>
              <a:r>
                <a:rPr lang="fr-FR" sz="1400" b="1" dirty="0" err="1">
                  <a:cs typeface="Arial" panose="020B0604020202020204" pitchFamily="34" charset="0"/>
                </a:rPr>
                <a:t>virologic</a:t>
              </a:r>
              <a:r>
                <a:rPr lang="fr-FR" sz="1400" b="1" dirty="0">
                  <a:cs typeface="Arial" panose="020B0604020202020204" pitchFamily="34" charset="0"/>
                </a:rPr>
                <a:t> data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638587" y="2358299"/>
              <a:ext cx="312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%</a:t>
              </a: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464222" y="5843501"/>
            <a:ext cx="6457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1 discontinuation for HIV RNA ≥ 200 c/ml (TAF/FTC arm) 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No emergence of resistance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7F79306-385B-4986-B57B-106469974271}"/>
              </a:ext>
            </a:extLst>
          </p:cNvPr>
          <p:cNvGrpSpPr/>
          <p:nvPr/>
        </p:nvGrpSpPr>
        <p:grpSpPr>
          <a:xfrm>
            <a:off x="7056110" y="2083842"/>
            <a:ext cx="4690346" cy="2081293"/>
            <a:chOff x="5292081" y="1841629"/>
            <a:chExt cx="3517759" cy="2081293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CEF2F6B-CC78-4BB9-991F-00FAD465A2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83926" y="2217136"/>
              <a:ext cx="0" cy="953458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sp>
          <p:nvSpPr>
            <p:cNvPr id="26" name="Down Arrow 11">
              <a:extLst>
                <a:ext uri="{FF2B5EF4-FFF2-40B4-BE49-F238E27FC236}">
                  <a16:creationId xmlns:a16="http://schemas.microsoft.com/office/drawing/2014/main" id="{6B369372-CBC1-4954-A027-886C5B434EC2}"/>
                </a:ext>
              </a:extLst>
            </p:cNvPr>
            <p:cNvSpPr/>
            <p:nvPr/>
          </p:nvSpPr>
          <p:spPr>
            <a:xfrm rot="5400000">
              <a:off x="5772643" y="2881792"/>
              <a:ext cx="560568" cy="1521692"/>
            </a:xfrm>
            <a:prstGeom prst="downArrow">
              <a:avLst/>
            </a:prstGeom>
            <a:solidFill>
              <a:srgbClr val="00009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/>
            </a:p>
          </p:txBody>
        </p:sp>
        <p:sp>
          <p:nvSpPr>
            <p:cNvPr id="27" name="Down Arrow 10">
              <a:extLst>
                <a:ext uri="{FF2B5EF4-FFF2-40B4-BE49-F238E27FC236}">
                  <a16:creationId xmlns:a16="http://schemas.microsoft.com/office/drawing/2014/main" id="{FA22D623-AE73-43AF-81D9-7512F0705B71}"/>
                </a:ext>
              </a:extLst>
            </p:cNvPr>
            <p:cNvSpPr/>
            <p:nvPr/>
          </p:nvSpPr>
          <p:spPr>
            <a:xfrm rot="16200000">
              <a:off x="7294342" y="2881785"/>
              <a:ext cx="560564" cy="1521694"/>
            </a:xfrm>
            <a:prstGeom prst="downArrow">
              <a:avLst/>
            </a:prstGeom>
            <a:solidFill>
              <a:srgbClr val="FF66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/>
            </a:p>
          </p:txBody>
        </p:sp>
        <p:sp>
          <p:nvSpPr>
            <p:cNvPr id="28" name="TextBox 24">
              <a:extLst>
                <a:ext uri="{FF2B5EF4-FFF2-40B4-BE49-F238E27FC236}">
                  <a16:creationId xmlns:a16="http://schemas.microsoft.com/office/drawing/2014/main" id="{5DF24641-6114-4A3F-8866-D0FD5142E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152" y="3492824"/>
              <a:ext cx="19960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en-GB" sz="1400" b="1" dirty="0">
                  <a:solidFill>
                    <a:schemeClr val="bg1"/>
                  </a:solidFill>
                  <a:latin typeface="+mn-lt"/>
                </a:rPr>
                <a:t>TAF/FTC-based ART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FCBE34D-AFDD-4D63-99F2-079A05A6935E}"/>
                </a:ext>
              </a:extLst>
            </p:cNvPr>
            <p:cNvSpPr txBox="1"/>
            <p:nvPr/>
          </p:nvSpPr>
          <p:spPr>
            <a:xfrm>
              <a:off x="5582508" y="1841629"/>
              <a:ext cx="3227332" cy="2051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b="1" dirty="0"/>
                <a:t>Primary endpoint: </a:t>
              </a:r>
              <a:r>
                <a:rPr lang="en-US" sz="1333" dirty="0"/>
                <a:t>HIV RNA ≥ 50 c/mL</a:t>
              </a:r>
            </a:p>
          </p:txBody>
        </p:sp>
        <p:sp>
          <p:nvSpPr>
            <p:cNvPr id="32" name="TextBox 26">
              <a:extLst>
                <a:ext uri="{FF2B5EF4-FFF2-40B4-BE49-F238E27FC236}">
                  <a16:creationId xmlns:a16="http://schemas.microsoft.com/office/drawing/2014/main" id="{A2B5A45D-3952-47E6-8910-DE38545AE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1750" y="3492824"/>
              <a:ext cx="97849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1" kern="0" dirty="0">
                  <a:solidFill>
                    <a:schemeClr val="bg1"/>
                  </a:solidFill>
                  <a:latin typeface="+mn-lt"/>
                </a:rPr>
                <a:t>DTG/3TC</a:t>
              </a:r>
            </a:p>
          </p:txBody>
        </p:sp>
        <p:grpSp>
          <p:nvGrpSpPr>
            <p:cNvPr id="117" name="Groupe 116">
              <a:extLst>
                <a:ext uri="{FF2B5EF4-FFF2-40B4-BE49-F238E27FC236}">
                  <a16:creationId xmlns:a16="http://schemas.microsoft.com/office/drawing/2014/main" id="{C36B9ED9-76C8-4EA0-AA24-EE068EE8F510}"/>
                </a:ext>
              </a:extLst>
            </p:cNvPr>
            <p:cNvGrpSpPr/>
            <p:nvPr/>
          </p:nvGrpSpPr>
          <p:grpSpPr>
            <a:xfrm>
              <a:off x="5841751" y="2100175"/>
              <a:ext cx="1947970" cy="1153684"/>
              <a:chOff x="12480925" y="2089844"/>
              <a:chExt cx="3590926" cy="1196282"/>
            </a:xfrm>
          </p:grpSpPr>
          <p:sp>
            <p:nvSpPr>
              <p:cNvPr id="118" name="Line 7">
                <a:extLst>
                  <a:ext uri="{FF2B5EF4-FFF2-40B4-BE49-F238E27FC236}">
                    <a16:creationId xmlns:a16="http://schemas.microsoft.com/office/drawing/2014/main" id="{4F62C7EE-E3B5-47CB-9BD9-0C7A0F3067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0925" y="3208338"/>
                <a:ext cx="178593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" name="Line 9">
                <a:extLst>
                  <a:ext uri="{FF2B5EF4-FFF2-40B4-BE49-F238E27FC236}">
                    <a16:creationId xmlns:a16="http://schemas.microsoft.com/office/drawing/2014/main" id="{5F428B68-2638-4802-B5DA-2F32C6AD6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266863" y="3208338"/>
                <a:ext cx="180498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" name="Line 10">
                <a:extLst>
                  <a:ext uri="{FF2B5EF4-FFF2-40B4-BE49-F238E27FC236}">
                    <a16:creationId xmlns:a16="http://schemas.microsoft.com/office/drawing/2014/main" id="{DFF7A7CE-6B18-4996-8B54-A2DF241E45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266864" y="2089844"/>
                <a:ext cx="0" cy="111849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" name="Line 11">
                <a:extLst>
                  <a:ext uri="{FF2B5EF4-FFF2-40B4-BE49-F238E27FC236}">
                    <a16:creationId xmlns:a16="http://schemas.microsoft.com/office/drawing/2014/main" id="{7677D8FC-1A15-45B9-A68A-D2D6C519CB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151100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" name="Line 12">
                <a:extLst>
                  <a:ext uri="{FF2B5EF4-FFF2-40B4-BE49-F238E27FC236}">
                    <a16:creationId xmlns:a16="http://schemas.microsoft.com/office/drawing/2014/main" id="{63CECEFC-C447-4805-86F1-F97922651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592425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" name="Line 13">
                <a:extLst>
                  <a:ext uri="{FF2B5EF4-FFF2-40B4-BE49-F238E27FC236}">
                    <a16:creationId xmlns:a16="http://schemas.microsoft.com/office/drawing/2014/main" id="{C6AE194D-5FD8-4FD6-8B46-D9011A96E0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040100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" name="Line 18">
                <a:extLst>
                  <a:ext uri="{FF2B5EF4-FFF2-40B4-BE49-F238E27FC236}">
                    <a16:creationId xmlns:a16="http://schemas.microsoft.com/office/drawing/2014/main" id="{62132ECD-C05C-406C-9E9C-C17444845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38125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" name="Line 19">
                <a:extLst>
                  <a:ext uri="{FF2B5EF4-FFF2-40B4-BE49-F238E27FC236}">
                    <a16:creationId xmlns:a16="http://schemas.microsoft.com/office/drawing/2014/main" id="{DB31897D-E47E-4E0F-AAF6-FF3004935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382625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" name="Line 20">
                <a:extLst>
                  <a:ext uri="{FF2B5EF4-FFF2-40B4-BE49-F238E27FC236}">
                    <a16:creationId xmlns:a16="http://schemas.microsoft.com/office/drawing/2014/main" id="{9E82DAC7-C945-4826-B4EB-85760810B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822363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" name="Line 21">
                <a:extLst>
                  <a:ext uri="{FF2B5EF4-FFF2-40B4-BE49-F238E27FC236}">
                    <a16:creationId xmlns:a16="http://schemas.microsoft.com/office/drawing/2014/main" id="{B8F12DFA-2D7A-4C03-9734-8D3204B65E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266863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" name="Line 22">
                <a:extLst>
                  <a:ext uri="{FF2B5EF4-FFF2-40B4-BE49-F238E27FC236}">
                    <a16:creationId xmlns:a16="http://schemas.microsoft.com/office/drawing/2014/main" id="{31F67AA4-EC48-4ECE-B863-4954137235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08188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" name="Line 23">
                <a:extLst>
                  <a:ext uri="{FF2B5EF4-FFF2-40B4-BE49-F238E27FC236}">
                    <a16:creationId xmlns:a16="http://schemas.microsoft.com/office/drawing/2014/main" id="{FEB35F6A-237C-4F0E-A27B-6820A409E0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96800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" name="Line 30">
                <a:extLst>
                  <a:ext uri="{FF2B5EF4-FFF2-40B4-BE49-F238E27FC236}">
                    <a16:creationId xmlns:a16="http://schemas.microsoft.com/office/drawing/2014/main" id="{0885A47B-DDA0-4FDB-A20D-79FCEDB67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994197" y="2549525"/>
                <a:ext cx="398177" cy="0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" name="Freeform 32">
                <a:extLst>
                  <a:ext uri="{FF2B5EF4-FFF2-40B4-BE49-F238E27FC236}">
                    <a16:creationId xmlns:a16="http://schemas.microsoft.com/office/drawing/2014/main" id="{7EB4E1EC-9D4C-4398-B737-35361E79B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31444" y="2487613"/>
                <a:ext cx="120649" cy="120650"/>
              </a:xfrm>
              <a:custGeom>
                <a:avLst/>
                <a:gdLst>
                  <a:gd name="T0" fmla="*/ 19 w 37"/>
                  <a:gd name="T1" fmla="*/ 37 h 37"/>
                  <a:gd name="T2" fmla="*/ 32 w 37"/>
                  <a:gd name="T3" fmla="*/ 31 h 37"/>
                  <a:gd name="T4" fmla="*/ 37 w 37"/>
                  <a:gd name="T5" fmla="*/ 19 h 37"/>
                  <a:gd name="T6" fmla="*/ 37 w 37"/>
                  <a:gd name="T7" fmla="*/ 18 h 37"/>
                  <a:gd name="T8" fmla="*/ 32 w 37"/>
                  <a:gd name="T9" fmla="*/ 6 h 37"/>
                  <a:gd name="T10" fmla="*/ 19 w 37"/>
                  <a:gd name="T11" fmla="*/ 0 h 37"/>
                  <a:gd name="T12" fmla="*/ 6 w 37"/>
                  <a:gd name="T13" fmla="*/ 6 h 37"/>
                  <a:gd name="T14" fmla="*/ 0 w 37"/>
                  <a:gd name="T15" fmla="*/ 18 h 37"/>
                  <a:gd name="T16" fmla="*/ 0 w 37"/>
                  <a:gd name="T17" fmla="*/ 19 h 37"/>
                  <a:gd name="T18" fmla="*/ 6 w 37"/>
                  <a:gd name="T19" fmla="*/ 31 h 37"/>
                  <a:gd name="T20" fmla="*/ 19 w 37"/>
                  <a:gd name="T21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37">
                    <a:moveTo>
                      <a:pt x="19" y="37"/>
                    </a:moveTo>
                    <a:cubicBezTo>
                      <a:pt x="24" y="37"/>
                      <a:pt x="28" y="35"/>
                      <a:pt x="32" y="31"/>
                    </a:cubicBezTo>
                    <a:cubicBezTo>
                      <a:pt x="35" y="28"/>
                      <a:pt x="37" y="24"/>
                      <a:pt x="37" y="19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7" y="13"/>
                      <a:pt x="35" y="9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6" y="6"/>
                    </a:cubicBezTo>
                    <a:cubicBezTo>
                      <a:pt x="2" y="9"/>
                      <a:pt x="1" y="13"/>
                      <a:pt x="0" y="18"/>
                    </a:cubicBezTo>
                    <a:cubicBezTo>
                      <a:pt x="0" y="18"/>
                      <a:pt x="0" y="18"/>
                      <a:pt x="0" y="19"/>
                    </a:cubicBezTo>
                    <a:cubicBezTo>
                      <a:pt x="0" y="24"/>
                      <a:pt x="2" y="28"/>
                      <a:pt x="6" y="31"/>
                    </a:cubicBezTo>
                    <a:cubicBezTo>
                      <a:pt x="9" y="35"/>
                      <a:pt x="14" y="37"/>
                      <a:pt x="19" y="37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32" name="TextBox 50">
              <a:extLst>
                <a:ext uri="{FF2B5EF4-FFF2-40B4-BE49-F238E27FC236}">
                  <a16:creationId xmlns:a16="http://schemas.microsoft.com/office/drawing/2014/main" id="{D6836ED4-6E73-42BD-8E10-F4668422C814}"/>
                </a:ext>
              </a:extLst>
            </p:cNvPr>
            <p:cNvSpPr txBox="1"/>
            <p:nvPr/>
          </p:nvSpPr>
          <p:spPr>
            <a:xfrm>
              <a:off x="6228184" y="2452246"/>
              <a:ext cx="40771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cs typeface="Arial" panose="020B0604020202020204" pitchFamily="34" charset="0"/>
                </a:rPr>
                <a:t>-1.2</a:t>
              </a:r>
            </a:p>
          </p:txBody>
        </p:sp>
        <p:sp>
          <p:nvSpPr>
            <p:cNvPr id="133" name="TextBox 50">
              <a:extLst>
                <a:ext uri="{FF2B5EF4-FFF2-40B4-BE49-F238E27FC236}">
                  <a16:creationId xmlns:a16="http://schemas.microsoft.com/office/drawing/2014/main" id="{335D4CC2-97CD-455C-BA3A-31D4428CD8D4}"/>
                </a:ext>
              </a:extLst>
            </p:cNvPr>
            <p:cNvSpPr txBox="1"/>
            <p:nvPr/>
          </p:nvSpPr>
          <p:spPr>
            <a:xfrm>
              <a:off x="6900570" y="2452246"/>
              <a:ext cx="40773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cs typeface="Arial" panose="020B0604020202020204" pitchFamily="34" charset="0"/>
                </a:rPr>
                <a:t>0.7</a:t>
              </a:r>
            </a:p>
          </p:txBody>
        </p:sp>
        <p:sp>
          <p:nvSpPr>
            <p:cNvPr id="134" name="TextBox 50">
              <a:extLst>
                <a:ext uri="{FF2B5EF4-FFF2-40B4-BE49-F238E27FC236}">
                  <a16:creationId xmlns:a16="http://schemas.microsoft.com/office/drawing/2014/main" id="{9CC81A39-74E1-40EC-B53B-AB4E66B81EC1}"/>
                </a:ext>
              </a:extLst>
            </p:cNvPr>
            <p:cNvSpPr txBox="1"/>
            <p:nvPr/>
          </p:nvSpPr>
          <p:spPr>
            <a:xfrm>
              <a:off x="6444208" y="2633101"/>
              <a:ext cx="40773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cs typeface="Arial" panose="020B0604020202020204" pitchFamily="34" charset="0"/>
                </a:rPr>
                <a:t>- 0.3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9324A8A9-C54D-40AA-B7F3-F171CE5E1B92}"/>
                </a:ext>
              </a:extLst>
            </p:cNvPr>
            <p:cNvSpPr txBox="1"/>
            <p:nvPr/>
          </p:nvSpPr>
          <p:spPr>
            <a:xfrm>
              <a:off x="6718560" y="3226342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19354A0E-16E2-4713-B1F7-ACBDD3C629BB}"/>
                </a:ext>
              </a:extLst>
            </p:cNvPr>
            <p:cNvSpPr txBox="1"/>
            <p:nvPr/>
          </p:nvSpPr>
          <p:spPr>
            <a:xfrm>
              <a:off x="6459343" y="3226342"/>
              <a:ext cx="234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-2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61D3CB7B-3AC9-4B37-93B7-52380C9B81AC}"/>
                </a:ext>
              </a:extLst>
            </p:cNvPr>
            <p:cNvSpPr txBox="1"/>
            <p:nvPr/>
          </p:nvSpPr>
          <p:spPr>
            <a:xfrm>
              <a:off x="6218968" y="3226342"/>
              <a:ext cx="234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-4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5C717F39-4E5E-4FA1-8C73-7307EABBD156}"/>
                </a:ext>
              </a:extLst>
            </p:cNvPr>
            <p:cNvSpPr txBox="1"/>
            <p:nvPr/>
          </p:nvSpPr>
          <p:spPr>
            <a:xfrm>
              <a:off x="5979766" y="3226342"/>
              <a:ext cx="232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-6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12F92B24-2DFB-4A0A-B28A-0BEB017F5C74}"/>
                </a:ext>
              </a:extLst>
            </p:cNvPr>
            <p:cNvSpPr txBox="1"/>
            <p:nvPr/>
          </p:nvSpPr>
          <p:spPr>
            <a:xfrm>
              <a:off x="5739391" y="3226342"/>
              <a:ext cx="232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-8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1ABA5669-BB34-44FC-98AC-6484937760D7}"/>
                </a:ext>
              </a:extLst>
            </p:cNvPr>
            <p:cNvSpPr txBox="1"/>
            <p:nvPr/>
          </p:nvSpPr>
          <p:spPr>
            <a:xfrm>
              <a:off x="6958936" y="3226342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144D4E01-A4F8-4773-9F91-F3B14D41AC3F}"/>
                </a:ext>
              </a:extLst>
            </p:cNvPr>
            <p:cNvSpPr txBox="1"/>
            <p:nvPr/>
          </p:nvSpPr>
          <p:spPr>
            <a:xfrm>
              <a:off x="7199311" y="3226342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</a:t>
              </a:r>
            </a:p>
          </p:txBody>
        </p: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id="{A615539A-76D2-46F3-B2F5-5EAC423ECF2E}"/>
                </a:ext>
              </a:extLst>
            </p:cNvPr>
            <p:cNvSpPr txBox="1"/>
            <p:nvPr/>
          </p:nvSpPr>
          <p:spPr>
            <a:xfrm>
              <a:off x="7439687" y="3226342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6FAA1EF5-A18D-485C-B15E-5EB5DC600409}"/>
                </a:ext>
              </a:extLst>
            </p:cNvPr>
            <p:cNvSpPr txBox="1"/>
            <p:nvPr/>
          </p:nvSpPr>
          <p:spPr>
            <a:xfrm>
              <a:off x="7680062" y="3226342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8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668344" y="2543487"/>
              <a:ext cx="940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Non inferiority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024090F-D608-44BB-B929-7EFC30BC2FD7}"/>
              </a:ext>
            </a:extLst>
          </p:cNvPr>
          <p:cNvGrpSpPr/>
          <p:nvPr/>
        </p:nvGrpSpPr>
        <p:grpSpPr>
          <a:xfrm>
            <a:off x="7000483" y="4254398"/>
            <a:ext cx="5130149" cy="2225572"/>
            <a:chOff x="5250363" y="4166335"/>
            <a:chExt cx="3847612" cy="222557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8E20001-11B8-4553-B138-A20248C4E2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55404" y="4563461"/>
              <a:ext cx="0" cy="975360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126BAC-6C4D-4901-AA6D-544C1288C1C8}"/>
                </a:ext>
              </a:extLst>
            </p:cNvPr>
            <p:cNvSpPr txBox="1"/>
            <p:nvPr/>
          </p:nvSpPr>
          <p:spPr>
            <a:xfrm>
              <a:off x="5694808" y="4166335"/>
              <a:ext cx="3403167" cy="2051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b="1" dirty="0">
                  <a:latin typeface="+mj-lt"/>
                </a:rPr>
                <a:t>Secondary endpoint: </a:t>
              </a:r>
              <a:r>
                <a:rPr lang="en-US" sz="1333" dirty="0">
                  <a:latin typeface="+mj-lt"/>
                </a:rPr>
                <a:t>HIV RNA</a:t>
              </a:r>
              <a:r>
                <a:rPr lang="en-US" sz="1333" b="1" dirty="0">
                  <a:latin typeface="+mj-lt"/>
                </a:rPr>
                <a:t> </a:t>
              </a:r>
              <a:r>
                <a:rPr lang="en-US" sz="1333" dirty="0">
                  <a:latin typeface="+mj-lt"/>
                </a:rPr>
                <a:t>&lt; 50 c/mL</a:t>
              </a:r>
            </a:p>
          </p:txBody>
        </p:sp>
        <p:sp>
          <p:nvSpPr>
            <p:cNvPr id="35" name="Down Arrow 11">
              <a:extLst>
                <a:ext uri="{FF2B5EF4-FFF2-40B4-BE49-F238E27FC236}">
                  <a16:creationId xmlns:a16="http://schemas.microsoft.com/office/drawing/2014/main" id="{F8AD9E0E-DFDF-485C-A45D-F8667C8131DD}"/>
                </a:ext>
              </a:extLst>
            </p:cNvPr>
            <p:cNvSpPr/>
            <p:nvPr/>
          </p:nvSpPr>
          <p:spPr>
            <a:xfrm rot="5400000">
              <a:off x="5773016" y="5350403"/>
              <a:ext cx="560568" cy="1522439"/>
            </a:xfrm>
            <a:prstGeom prst="downArrow">
              <a:avLst/>
            </a:prstGeom>
            <a:solidFill>
              <a:srgbClr val="FF66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>
                <a:latin typeface="+mj-lt"/>
              </a:endParaRPr>
            </a:p>
          </p:txBody>
        </p:sp>
        <p:sp>
          <p:nvSpPr>
            <p:cNvPr id="36" name="Down Arrow 10">
              <a:extLst>
                <a:ext uri="{FF2B5EF4-FFF2-40B4-BE49-F238E27FC236}">
                  <a16:creationId xmlns:a16="http://schemas.microsoft.com/office/drawing/2014/main" id="{0A8551AE-1F33-4A16-9D2D-A19AF86596E6}"/>
                </a:ext>
              </a:extLst>
            </p:cNvPr>
            <p:cNvSpPr/>
            <p:nvPr/>
          </p:nvSpPr>
          <p:spPr>
            <a:xfrm rot="16200000">
              <a:off x="7155928" y="5489932"/>
              <a:ext cx="560564" cy="1243379"/>
            </a:xfrm>
            <a:prstGeom prst="downArrow">
              <a:avLst/>
            </a:prstGeom>
            <a:solidFill>
              <a:srgbClr val="00009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>
                <a:latin typeface="+mj-lt"/>
              </a:endParaRPr>
            </a:p>
          </p:txBody>
        </p:sp>
        <p:sp>
          <p:nvSpPr>
            <p:cNvPr id="38" name="TextBox 26">
              <a:extLst>
                <a:ext uri="{FF2B5EF4-FFF2-40B4-BE49-F238E27FC236}">
                  <a16:creationId xmlns:a16="http://schemas.microsoft.com/office/drawing/2014/main" id="{F5E2875C-9926-4DF9-B382-D771F5A5D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8051" y="5957733"/>
              <a:ext cx="96358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1" kern="0" dirty="0">
                  <a:solidFill>
                    <a:schemeClr val="bg1"/>
                  </a:solidFill>
                  <a:latin typeface="+mj-lt"/>
                </a:rPr>
                <a:t>DTG/3TC</a:t>
              </a:r>
            </a:p>
          </p:txBody>
        </p:sp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EBF0D5D2-4D43-4694-A34C-C2704BAD91F5}"/>
                </a:ext>
              </a:extLst>
            </p:cNvPr>
            <p:cNvGrpSpPr/>
            <p:nvPr/>
          </p:nvGrpSpPr>
          <p:grpSpPr>
            <a:xfrm>
              <a:off x="5841750" y="4415366"/>
              <a:ext cx="1947971" cy="1209402"/>
              <a:chOff x="12520613" y="4124394"/>
              <a:chExt cx="3590925" cy="1254057"/>
            </a:xfrm>
          </p:grpSpPr>
          <p:sp>
            <p:nvSpPr>
              <p:cNvPr id="103" name="Line 5">
                <a:extLst>
                  <a:ext uri="{FF2B5EF4-FFF2-40B4-BE49-F238E27FC236}">
                    <a16:creationId xmlns:a16="http://schemas.microsoft.com/office/drawing/2014/main" id="{9C3887DF-4301-473B-8908-747EC1E4C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306550" y="4124394"/>
                <a:ext cx="0" cy="117309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04" name="Line 6">
                <a:extLst>
                  <a:ext uri="{FF2B5EF4-FFF2-40B4-BE49-F238E27FC236}">
                    <a16:creationId xmlns:a16="http://schemas.microsoft.com/office/drawing/2014/main" id="{19DBAE00-EA10-4432-BDC6-78BBE2CC34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20613" y="5297488"/>
                <a:ext cx="178593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05" name="Line 8">
                <a:extLst>
                  <a:ext uri="{FF2B5EF4-FFF2-40B4-BE49-F238E27FC236}">
                    <a16:creationId xmlns:a16="http://schemas.microsoft.com/office/drawing/2014/main" id="{1AAA90AD-3696-4BA7-9B9D-C8E8D4FE75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306550" y="5297488"/>
                <a:ext cx="180498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06" name="Line 14">
                <a:extLst>
                  <a:ext uri="{FF2B5EF4-FFF2-40B4-BE49-F238E27FC236}">
                    <a16:creationId xmlns:a16="http://schemas.microsoft.com/office/drawing/2014/main" id="{00B1C500-26D1-461F-94BA-5273761E7F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32113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07" name="Line 15">
                <a:extLst>
                  <a:ext uri="{FF2B5EF4-FFF2-40B4-BE49-F238E27FC236}">
                    <a16:creationId xmlns:a16="http://schemas.microsoft.com/office/drawing/2014/main" id="{771F0807-8029-469F-A018-8B791703EC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6288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08" name="Line 16">
                <a:extLst>
                  <a:ext uri="{FF2B5EF4-FFF2-40B4-BE49-F238E27FC236}">
                    <a16:creationId xmlns:a16="http://schemas.microsoft.com/office/drawing/2014/main" id="{88ADC3A0-4473-45CB-83AE-D57356AC4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190788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09" name="Line 17">
                <a:extLst>
                  <a:ext uri="{FF2B5EF4-FFF2-40B4-BE49-F238E27FC236}">
                    <a16:creationId xmlns:a16="http://schemas.microsoft.com/office/drawing/2014/main" id="{9FC79AAC-29EC-45DF-90E6-71AAAEE36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078200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0" name="Line 24">
                <a:extLst>
                  <a:ext uri="{FF2B5EF4-FFF2-40B4-BE49-F238E27FC236}">
                    <a16:creationId xmlns:a16="http://schemas.microsoft.com/office/drawing/2014/main" id="{005E018B-D22F-45EE-BEE0-1C8C93100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536488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1" name="Line 25">
                <a:extLst>
                  <a:ext uri="{FF2B5EF4-FFF2-40B4-BE49-F238E27FC236}">
                    <a16:creationId xmlns:a16="http://schemas.microsoft.com/office/drawing/2014/main" id="{C67A0797-4C6C-4176-9AA6-B446BF8A2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420725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2" name="Line 26">
                <a:extLst>
                  <a:ext uri="{FF2B5EF4-FFF2-40B4-BE49-F238E27FC236}">
                    <a16:creationId xmlns:a16="http://schemas.microsoft.com/office/drawing/2014/main" id="{3BE29753-CF1B-4926-B0FA-4BD76725E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77813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3" name="Line 27">
                <a:extLst>
                  <a:ext uri="{FF2B5EF4-FFF2-40B4-BE49-F238E27FC236}">
                    <a16:creationId xmlns:a16="http://schemas.microsoft.com/office/drawing/2014/main" id="{CC4C31BD-1FB8-4B15-B8B4-8C400A3AB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306550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4" name="Line 28">
                <a:extLst>
                  <a:ext uri="{FF2B5EF4-FFF2-40B4-BE49-F238E27FC236}">
                    <a16:creationId xmlns:a16="http://schemas.microsoft.com/office/drawing/2014/main" id="{4B30296C-1598-425F-B095-F51AC7498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862050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5" name="Freeform 29">
                <a:extLst>
                  <a:ext uri="{FF2B5EF4-FFF2-40B4-BE49-F238E27FC236}">
                    <a16:creationId xmlns:a16="http://schemas.microsoft.com/office/drawing/2014/main" id="{8AC7DC3F-90D8-4B66-85F6-63D7DAE6981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3656490" y="4583329"/>
                <a:ext cx="1447558" cy="47407"/>
              </a:xfrm>
              <a:custGeom>
                <a:avLst/>
                <a:gdLst>
                  <a:gd name="T0" fmla="*/ 833 w 833"/>
                  <a:gd name="T1" fmla="*/ 497 w 833"/>
                  <a:gd name="T2" fmla="*/ 0 w 83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33">
                    <a:moveTo>
                      <a:pt x="833" y="0"/>
                    </a:moveTo>
                    <a:lnTo>
                      <a:pt x="497" y="0"/>
                    </a:lnTo>
                    <a:lnTo>
                      <a:pt x="0" y="0"/>
                    </a:lnTo>
                  </a:path>
                </a:pathLst>
              </a:custGeom>
              <a:noFill/>
              <a:ln w="38100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  <p:sp>
            <p:nvSpPr>
              <p:cNvPr id="116" name="Freeform 31">
                <a:extLst>
                  <a:ext uri="{FF2B5EF4-FFF2-40B4-BE49-F238E27FC236}">
                    <a16:creationId xmlns:a16="http://schemas.microsoft.com/office/drawing/2014/main" id="{74CEFBD2-45B4-4FD2-A79B-06A65146D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9974" y="4572000"/>
                <a:ext cx="117475" cy="117475"/>
              </a:xfrm>
              <a:custGeom>
                <a:avLst/>
                <a:gdLst>
                  <a:gd name="T0" fmla="*/ 18 w 36"/>
                  <a:gd name="T1" fmla="*/ 36 h 36"/>
                  <a:gd name="T2" fmla="*/ 31 w 36"/>
                  <a:gd name="T3" fmla="*/ 31 h 36"/>
                  <a:gd name="T4" fmla="*/ 36 w 36"/>
                  <a:gd name="T5" fmla="*/ 18 h 36"/>
                  <a:gd name="T6" fmla="*/ 36 w 36"/>
                  <a:gd name="T7" fmla="*/ 17 h 36"/>
                  <a:gd name="T8" fmla="*/ 31 w 36"/>
                  <a:gd name="T9" fmla="*/ 5 h 36"/>
                  <a:gd name="T10" fmla="*/ 18 w 36"/>
                  <a:gd name="T11" fmla="*/ 0 h 36"/>
                  <a:gd name="T12" fmla="*/ 5 w 36"/>
                  <a:gd name="T13" fmla="*/ 5 h 36"/>
                  <a:gd name="T14" fmla="*/ 0 w 36"/>
                  <a:gd name="T15" fmla="*/ 17 h 36"/>
                  <a:gd name="T16" fmla="*/ 0 w 36"/>
                  <a:gd name="T17" fmla="*/ 18 h 36"/>
                  <a:gd name="T18" fmla="*/ 5 w 36"/>
                  <a:gd name="T19" fmla="*/ 31 h 36"/>
                  <a:gd name="T20" fmla="*/ 18 w 36"/>
                  <a:gd name="T2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36">
                    <a:moveTo>
                      <a:pt x="18" y="36"/>
                    </a:moveTo>
                    <a:cubicBezTo>
                      <a:pt x="23" y="36"/>
                      <a:pt x="27" y="35"/>
                      <a:pt x="31" y="31"/>
                    </a:cubicBezTo>
                    <a:cubicBezTo>
                      <a:pt x="35" y="27"/>
                      <a:pt x="36" y="23"/>
                      <a:pt x="36" y="18"/>
                    </a:cubicBezTo>
                    <a:cubicBezTo>
                      <a:pt x="36" y="18"/>
                      <a:pt x="36" y="18"/>
                      <a:pt x="36" y="17"/>
                    </a:cubicBezTo>
                    <a:cubicBezTo>
                      <a:pt x="36" y="13"/>
                      <a:pt x="34" y="8"/>
                      <a:pt x="31" y="5"/>
                    </a:cubicBezTo>
                    <a:cubicBezTo>
                      <a:pt x="27" y="1"/>
                      <a:pt x="23" y="0"/>
                      <a:pt x="18" y="0"/>
                    </a:cubicBezTo>
                    <a:cubicBezTo>
                      <a:pt x="13" y="0"/>
                      <a:pt x="9" y="1"/>
                      <a:pt x="5" y="5"/>
                    </a:cubicBezTo>
                    <a:cubicBezTo>
                      <a:pt x="2" y="8"/>
                      <a:pt x="0" y="13"/>
                      <a:pt x="0" y="17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23"/>
                      <a:pt x="1" y="27"/>
                      <a:pt x="5" y="31"/>
                    </a:cubicBezTo>
                    <a:cubicBezTo>
                      <a:pt x="9" y="35"/>
                      <a:pt x="13" y="36"/>
                      <a:pt x="18" y="3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latin typeface="+mj-lt"/>
                </a:endParaRPr>
              </a:p>
            </p:txBody>
          </p:sp>
        </p:grpSp>
        <p:sp>
          <p:nvSpPr>
            <p:cNvPr id="135" name="TextBox 50">
              <a:extLst>
                <a:ext uri="{FF2B5EF4-FFF2-40B4-BE49-F238E27FC236}">
                  <a16:creationId xmlns:a16="http://schemas.microsoft.com/office/drawing/2014/main" id="{A08C06FA-2665-47F3-82FF-BDDFB6E0FFC0}"/>
                </a:ext>
              </a:extLst>
            </p:cNvPr>
            <p:cNvSpPr txBox="1"/>
            <p:nvPr/>
          </p:nvSpPr>
          <p:spPr>
            <a:xfrm>
              <a:off x="6012160" y="4797152"/>
              <a:ext cx="40771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latin typeface="+mj-lt"/>
                  <a:cs typeface="Arial" panose="020B0604020202020204" pitchFamily="34" charset="0"/>
                </a:rPr>
                <a:t> - 3.4 </a:t>
              </a:r>
            </a:p>
          </p:txBody>
        </p:sp>
        <p:sp>
          <p:nvSpPr>
            <p:cNvPr id="136" name="TextBox 50">
              <a:extLst>
                <a:ext uri="{FF2B5EF4-FFF2-40B4-BE49-F238E27FC236}">
                  <a16:creationId xmlns:a16="http://schemas.microsoft.com/office/drawing/2014/main" id="{275A3471-FDA7-45E4-905A-EBAAC8D88D20}"/>
                </a:ext>
              </a:extLst>
            </p:cNvPr>
            <p:cNvSpPr txBox="1"/>
            <p:nvPr/>
          </p:nvSpPr>
          <p:spPr>
            <a:xfrm>
              <a:off x="7236296" y="4797152"/>
              <a:ext cx="40773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latin typeface="+mj-lt"/>
                  <a:cs typeface="Arial" panose="020B0604020202020204" pitchFamily="34" charset="0"/>
                </a:rPr>
                <a:t>3.9</a:t>
              </a:r>
            </a:p>
          </p:txBody>
        </p:sp>
        <p:sp>
          <p:nvSpPr>
            <p:cNvPr id="146" name="ZoneTexte 145">
              <a:extLst>
                <a:ext uri="{FF2B5EF4-FFF2-40B4-BE49-F238E27FC236}">
                  <a16:creationId xmlns:a16="http://schemas.microsoft.com/office/drawing/2014/main" id="{2F804B03-A4B7-4795-AEA1-793B1D2EA08B}"/>
                </a:ext>
              </a:extLst>
            </p:cNvPr>
            <p:cNvSpPr txBox="1"/>
            <p:nvPr/>
          </p:nvSpPr>
          <p:spPr>
            <a:xfrm>
              <a:off x="6718561" y="5583469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0</a:t>
              </a:r>
            </a:p>
          </p:txBody>
        </p: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7F38A4D0-935A-4EC5-92A4-07EB612F9E37}"/>
                </a:ext>
              </a:extLst>
            </p:cNvPr>
            <p:cNvSpPr txBox="1"/>
            <p:nvPr/>
          </p:nvSpPr>
          <p:spPr>
            <a:xfrm>
              <a:off x="6459343" y="5583469"/>
              <a:ext cx="234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-2</a:t>
              </a:r>
            </a:p>
          </p:txBody>
        </p:sp>
        <p:sp>
          <p:nvSpPr>
            <p:cNvPr id="148" name="ZoneTexte 147">
              <a:extLst>
                <a:ext uri="{FF2B5EF4-FFF2-40B4-BE49-F238E27FC236}">
                  <a16:creationId xmlns:a16="http://schemas.microsoft.com/office/drawing/2014/main" id="{CDE1CE2D-2C43-4420-8A94-6EA02B5ACBF7}"/>
                </a:ext>
              </a:extLst>
            </p:cNvPr>
            <p:cNvSpPr txBox="1"/>
            <p:nvPr/>
          </p:nvSpPr>
          <p:spPr>
            <a:xfrm>
              <a:off x="6218968" y="5583469"/>
              <a:ext cx="234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-4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010AF7CD-DEC7-4CE8-98A8-9447D28088C1}"/>
                </a:ext>
              </a:extLst>
            </p:cNvPr>
            <p:cNvSpPr txBox="1"/>
            <p:nvPr/>
          </p:nvSpPr>
          <p:spPr>
            <a:xfrm>
              <a:off x="5979767" y="5583469"/>
              <a:ext cx="232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-6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B6F9AFB9-33D6-4860-B424-F7775BB1BD31}"/>
                </a:ext>
              </a:extLst>
            </p:cNvPr>
            <p:cNvSpPr txBox="1"/>
            <p:nvPr/>
          </p:nvSpPr>
          <p:spPr>
            <a:xfrm>
              <a:off x="5739392" y="5583469"/>
              <a:ext cx="232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-8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68EF6A55-6150-45F6-97C6-244E63E1516B}"/>
                </a:ext>
              </a:extLst>
            </p:cNvPr>
            <p:cNvSpPr txBox="1"/>
            <p:nvPr/>
          </p:nvSpPr>
          <p:spPr>
            <a:xfrm>
              <a:off x="6958937" y="5583469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2</a:t>
              </a:r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09CCBC91-C4F7-4CA1-B3A4-15D4AE5FB637}"/>
                </a:ext>
              </a:extLst>
            </p:cNvPr>
            <p:cNvSpPr txBox="1"/>
            <p:nvPr/>
          </p:nvSpPr>
          <p:spPr>
            <a:xfrm>
              <a:off x="7199312" y="5583469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4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9F3597D0-7306-4134-96EB-1F3043A35595}"/>
                </a:ext>
              </a:extLst>
            </p:cNvPr>
            <p:cNvSpPr txBox="1"/>
            <p:nvPr/>
          </p:nvSpPr>
          <p:spPr>
            <a:xfrm>
              <a:off x="7439688" y="5583469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6</a:t>
              </a:r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F8ECF28F-0C8A-43F0-9C10-5CE7E16A13B7}"/>
                </a:ext>
              </a:extLst>
            </p:cNvPr>
            <p:cNvSpPr txBox="1"/>
            <p:nvPr/>
          </p:nvSpPr>
          <p:spPr>
            <a:xfrm>
              <a:off x="7680063" y="5583469"/>
              <a:ext cx="196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+mj-lt"/>
                </a:rPr>
                <a:t>8</a:t>
              </a:r>
            </a:p>
          </p:txBody>
        </p:sp>
        <p:sp>
          <p:nvSpPr>
            <p:cNvPr id="155" name="TextBox 24">
              <a:extLst>
                <a:ext uri="{FF2B5EF4-FFF2-40B4-BE49-F238E27FC236}">
                  <a16:creationId xmlns:a16="http://schemas.microsoft.com/office/drawing/2014/main" id="{5DF24641-6114-4A3F-8866-D0FD5142E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0363" y="5957733"/>
              <a:ext cx="17976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TAF/FTC-based ART</a:t>
              </a:r>
            </a:p>
          </p:txBody>
        </p:sp>
        <p:sp>
          <p:nvSpPr>
            <p:cNvPr id="156" name="TextBox 50">
              <a:extLst>
                <a:ext uri="{FF2B5EF4-FFF2-40B4-BE49-F238E27FC236}">
                  <a16:creationId xmlns:a16="http://schemas.microsoft.com/office/drawing/2014/main" id="{9CC81A39-74E1-40EC-B53B-AB4E66B81EC1}"/>
                </a:ext>
              </a:extLst>
            </p:cNvPr>
            <p:cNvSpPr txBox="1"/>
            <p:nvPr/>
          </p:nvSpPr>
          <p:spPr>
            <a:xfrm>
              <a:off x="6756553" y="4966139"/>
              <a:ext cx="40773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latin typeface="+mj-lt"/>
                  <a:cs typeface="Arial" panose="020B0604020202020204" pitchFamily="34" charset="0"/>
                </a:rPr>
                <a:t>0.2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7668345" y="4730114"/>
              <a:ext cx="940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+mj-lt"/>
                </a:rPr>
                <a:t>Non inferiority</a:t>
              </a:r>
            </a:p>
          </p:txBody>
        </p:sp>
      </p:grpSp>
      <p:sp>
        <p:nvSpPr>
          <p:cNvPr id="160" name="ZoneTexte 159">
            <a:extLst>
              <a:ext uri="{FF2B5EF4-FFF2-40B4-BE49-F238E27FC236}">
                <a16:creationId xmlns:a16="http://schemas.microsoft.com/office/drawing/2014/main" id="{E1024FD0-B69C-4250-BFC8-5024A770A887}"/>
              </a:ext>
            </a:extLst>
          </p:cNvPr>
          <p:cNvSpPr txBox="1"/>
          <p:nvPr/>
        </p:nvSpPr>
        <p:spPr>
          <a:xfrm>
            <a:off x="11868205" y="32577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161" name="Text Box 11">
            <a:extLst>
              <a:ext uri="{FF2B5EF4-FFF2-40B4-BE49-F238E27FC236}">
                <a16:creationId xmlns:a16="http://schemas.microsoft.com/office/drawing/2014/main" id="{873F8830-84EC-4D36-96D5-B893354E5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2177" y="6522020"/>
            <a:ext cx="426982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Van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Clin Infect Dis 2020 Jan 6 (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Epub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ahead of print]</a:t>
            </a:r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5094F95-8767-4424-847C-D5A3BBDB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TANGO Study: switch to DTG/3TC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86194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669D47-3EED-4589-A4AE-6F2BC4C95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Development</a:t>
            </a:r>
            <a:r>
              <a:rPr lang="fr-FR" dirty="0"/>
              <a:t> of ART: Mono - Dual - HAART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ED01402E-0487-4232-B9D1-19749C1ED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4712" y="6522020"/>
            <a:ext cx="1797288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Adapted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</a:t>
            </a: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from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Cohen C.</a:t>
            </a:r>
            <a:endParaRPr lang="en-US" altLang="en-US" sz="1200" i="1" dirty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3B4CEAA-405F-4385-A426-DC82E62248BA}"/>
              </a:ext>
            </a:extLst>
          </p:cNvPr>
          <p:cNvGrpSpPr/>
          <p:nvPr/>
        </p:nvGrpSpPr>
        <p:grpSpPr>
          <a:xfrm>
            <a:off x="1952384" y="2186210"/>
            <a:ext cx="8652515" cy="3490143"/>
            <a:chOff x="1952384" y="2186210"/>
            <a:chExt cx="8652515" cy="3490143"/>
          </a:xfrm>
        </p:grpSpPr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885247F7-E46D-4472-A302-C02D1AB4B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578" y="2737104"/>
              <a:ext cx="7995981" cy="2563623"/>
            </a:xfrm>
            <a:custGeom>
              <a:avLst/>
              <a:gdLst>
                <a:gd name="T0" fmla="*/ 0 w 3603"/>
                <a:gd name="T1" fmla="*/ 0 h 1132"/>
                <a:gd name="T2" fmla="*/ 0 w 3603"/>
                <a:gd name="T3" fmla="*/ 1132 h 1132"/>
                <a:gd name="T4" fmla="*/ 3603 w 3603"/>
                <a:gd name="T5" fmla="*/ 1132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03" h="1132">
                  <a:moveTo>
                    <a:pt x="0" y="0"/>
                  </a:moveTo>
                  <a:lnTo>
                    <a:pt x="0" y="1132"/>
                  </a:lnTo>
                  <a:lnTo>
                    <a:pt x="3603" y="1132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Line 9">
              <a:extLst>
                <a:ext uri="{FF2B5EF4-FFF2-40B4-BE49-F238E27FC236}">
                  <a16:creationId xmlns:a16="http://schemas.microsoft.com/office/drawing/2014/main" id="{59DFB1AB-0E71-446B-BE6F-68D5BE632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3498334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Line 10">
              <a:extLst>
                <a:ext uri="{FF2B5EF4-FFF2-40B4-BE49-F238E27FC236}">
                  <a16:creationId xmlns:a16="http://schemas.microsoft.com/office/drawing/2014/main" id="{7F24476E-7786-4DCB-B8C5-9B3D59A7B0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3798913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Line 11">
              <a:extLst>
                <a:ext uri="{FF2B5EF4-FFF2-40B4-BE49-F238E27FC236}">
                  <a16:creationId xmlns:a16="http://schemas.microsoft.com/office/drawing/2014/main" id="{EDA548D2-A964-48BF-A07B-9DCFE9A53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4120853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12">
              <a:extLst>
                <a:ext uri="{FF2B5EF4-FFF2-40B4-BE49-F238E27FC236}">
                  <a16:creationId xmlns:a16="http://schemas.microsoft.com/office/drawing/2014/main" id="{CFC237F4-0226-4F9F-AA84-9FE5D2F72C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4519159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13">
              <a:extLst>
                <a:ext uri="{FF2B5EF4-FFF2-40B4-BE49-F238E27FC236}">
                  <a16:creationId xmlns:a16="http://schemas.microsoft.com/office/drawing/2014/main" id="{CB9FF0B9-D471-4620-A409-AC3A2CC48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5169384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14">
              <a:extLst>
                <a:ext uri="{FF2B5EF4-FFF2-40B4-BE49-F238E27FC236}">
                  <a16:creationId xmlns:a16="http://schemas.microsoft.com/office/drawing/2014/main" id="{75068A7A-94C3-41F0-808F-C602BC7E7F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3150841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C99E768E-8C2D-4DC1-AB73-54D904778C60}"/>
                </a:ext>
              </a:extLst>
            </p:cNvPr>
            <p:cNvSpPr txBox="1"/>
            <p:nvPr/>
          </p:nvSpPr>
          <p:spPr>
            <a:xfrm>
              <a:off x="2217656" y="4365270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-2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8D81E14-33DD-43D9-95C6-AF1E7BBCF69D}"/>
                </a:ext>
              </a:extLst>
            </p:cNvPr>
            <p:cNvSpPr txBox="1"/>
            <p:nvPr/>
          </p:nvSpPr>
          <p:spPr>
            <a:xfrm>
              <a:off x="2081401" y="3966964"/>
              <a:ext cx="4667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-1,5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A872DE41-6731-4576-9769-FFC347C75637}"/>
                </a:ext>
              </a:extLst>
            </p:cNvPr>
            <p:cNvSpPr txBox="1"/>
            <p:nvPr/>
          </p:nvSpPr>
          <p:spPr>
            <a:xfrm>
              <a:off x="2217656" y="3645024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-1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48DC3846-03F4-48D6-A273-6036801781C2}"/>
                </a:ext>
              </a:extLst>
            </p:cNvPr>
            <p:cNvSpPr txBox="1"/>
            <p:nvPr/>
          </p:nvSpPr>
          <p:spPr>
            <a:xfrm>
              <a:off x="2081401" y="3342349"/>
              <a:ext cx="4667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-0,5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E6A2E013-CCED-49D9-9536-2E9400A46273}"/>
                </a:ext>
              </a:extLst>
            </p:cNvPr>
            <p:cNvSpPr txBox="1"/>
            <p:nvPr/>
          </p:nvSpPr>
          <p:spPr>
            <a:xfrm>
              <a:off x="2272158" y="299695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712BDC5-904A-42DB-BB34-8F4CAFD50C42}"/>
                </a:ext>
              </a:extLst>
            </p:cNvPr>
            <p:cNvSpPr txBox="1"/>
            <p:nvPr/>
          </p:nvSpPr>
          <p:spPr>
            <a:xfrm>
              <a:off x="1952384" y="2186210"/>
              <a:ext cx="10887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HIV RNA</a:t>
              </a:r>
            </a:p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(log10 c/ml)</a:t>
              </a:r>
            </a:p>
          </p:txBody>
        </p:sp>
        <p:sp>
          <p:nvSpPr>
            <p:cNvPr id="20" name="Line 12">
              <a:extLst>
                <a:ext uri="{FF2B5EF4-FFF2-40B4-BE49-F238E27FC236}">
                  <a16:creationId xmlns:a16="http://schemas.microsoft.com/office/drawing/2014/main" id="{6AEAA736-076E-4CFE-81EC-82AB26490F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764" y="4836151"/>
              <a:ext cx="83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3C3E413-7C4B-45E2-904F-7F3FE47060BA}"/>
                </a:ext>
              </a:extLst>
            </p:cNvPr>
            <p:cNvSpPr txBox="1"/>
            <p:nvPr/>
          </p:nvSpPr>
          <p:spPr>
            <a:xfrm>
              <a:off x="2081401" y="4682262"/>
              <a:ext cx="4667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-2,5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F0E3DDB-1345-4744-A8B0-A63628713A00}"/>
                </a:ext>
              </a:extLst>
            </p:cNvPr>
            <p:cNvSpPr txBox="1"/>
            <p:nvPr/>
          </p:nvSpPr>
          <p:spPr>
            <a:xfrm>
              <a:off x="2217656" y="5012918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Calibri" panose="020F0502020204030204" pitchFamily="34" charset="0"/>
                </a:rPr>
                <a:t>-3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C04E4E0-277C-4D54-A6C1-2564A7E0A8E2}"/>
                </a:ext>
              </a:extLst>
            </p:cNvPr>
            <p:cNvSpPr txBox="1"/>
            <p:nvPr/>
          </p:nvSpPr>
          <p:spPr>
            <a:xfrm>
              <a:off x="2844684" y="5368576"/>
              <a:ext cx="5997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Day 0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2C0383F4-86BF-4FCF-A666-DA03E9493D2C}"/>
                </a:ext>
              </a:extLst>
            </p:cNvPr>
            <p:cNvSpPr txBox="1"/>
            <p:nvPr/>
          </p:nvSpPr>
          <p:spPr>
            <a:xfrm>
              <a:off x="6149328" y="5368576"/>
              <a:ext cx="8306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Week 24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ED6E9541-EF09-4871-BD4E-7CF19C888B09}"/>
                </a:ext>
              </a:extLst>
            </p:cNvPr>
            <p:cNvSpPr txBox="1"/>
            <p:nvPr/>
          </p:nvSpPr>
          <p:spPr>
            <a:xfrm>
              <a:off x="9526372" y="5368576"/>
              <a:ext cx="8306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Calibri" panose="020F0502020204030204" pitchFamily="34" charset="0"/>
                </a:rPr>
                <a:t>Week 52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45E119F1-BA21-41F6-A7FA-C2404A50C4EF}"/>
                </a:ext>
              </a:extLst>
            </p:cNvPr>
            <p:cNvSpPr txBox="1"/>
            <p:nvPr/>
          </p:nvSpPr>
          <p:spPr>
            <a:xfrm>
              <a:off x="4139310" y="2258807"/>
              <a:ext cx="3913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err="1">
                  <a:solidFill>
                    <a:srgbClr val="C00000"/>
                  </a:solidFill>
                  <a:latin typeface="Calibri" panose="020F0502020204030204" pitchFamily="34" charset="0"/>
                </a:rPr>
                <a:t>Nucleoside</a:t>
              </a:r>
              <a:r>
                <a:rPr lang="fr-FR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 </a:t>
              </a:r>
              <a:r>
                <a:rPr lang="fr-FR" b="1" dirty="0" err="1">
                  <a:solidFill>
                    <a:srgbClr val="C00000"/>
                  </a:solidFill>
                  <a:latin typeface="Calibri" panose="020F0502020204030204" pitchFamily="34" charset="0"/>
                </a:rPr>
                <a:t>Monotherapy</a:t>
              </a:r>
              <a:r>
                <a:rPr lang="fr-FR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 (1987 - 1994)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32812540-E3DF-40D4-8BCA-5358129C516E}"/>
                </a:ext>
              </a:extLst>
            </p:cNvPr>
            <p:cNvSpPr txBox="1"/>
            <p:nvPr/>
          </p:nvSpPr>
          <p:spPr>
            <a:xfrm>
              <a:off x="5663952" y="3162135"/>
              <a:ext cx="4081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err="1">
                  <a:solidFill>
                    <a:srgbClr val="009900"/>
                  </a:solidFill>
                  <a:latin typeface="Calibri" panose="020F0502020204030204" pitchFamily="34" charset="0"/>
                </a:rPr>
                <a:t>Nucleoside</a:t>
              </a:r>
              <a:r>
                <a:rPr lang="fr-FR" b="1" dirty="0">
                  <a:solidFill>
                    <a:srgbClr val="009900"/>
                  </a:solidFill>
                  <a:latin typeface="Calibri" panose="020F0502020204030204" pitchFamily="34" charset="0"/>
                </a:rPr>
                <a:t> Double </a:t>
              </a:r>
              <a:r>
                <a:rPr lang="fr-FR" b="1" dirty="0" err="1">
                  <a:solidFill>
                    <a:srgbClr val="009900"/>
                  </a:solidFill>
                  <a:latin typeface="Calibri" panose="020F0502020204030204" pitchFamily="34" charset="0"/>
                </a:rPr>
                <a:t>therapy</a:t>
              </a:r>
              <a:r>
                <a:rPr lang="fr-FR" b="1" dirty="0">
                  <a:solidFill>
                    <a:srgbClr val="009900"/>
                  </a:solidFill>
                  <a:latin typeface="Calibri" panose="020F0502020204030204" pitchFamily="34" charset="0"/>
                </a:rPr>
                <a:t> (1994 - 1996)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5F26206-E688-4E7C-85D6-65E1A4C3A65A}"/>
                </a:ext>
              </a:extLst>
            </p:cNvPr>
            <p:cNvSpPr txBox="1"/>
            <p:nvPr/>
          </p:nvSpPr>
          <p:spPr>
            <a:xfrm>
              <a:off x="7100926" y="4437112"/>
              <a:ext cx="35039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Triple </a:t>
              </a:r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</a:rPr>
                <a:t>therapy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 </a:t>
              </a:r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</a:rPr>
                <a:t>with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 2 </a:t>
              </a:r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</a:rPr>
                <a:t>nucleosides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 +</a:t>
              </a:r>
              <a:b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</a:br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</a:rPr>
                <a:t>protease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 </a:t>
              </a:r>
              <a:r>
                <a:rPr lang="fr-FR" b="1" dirty="0" err="1">
                  <a:solidFill>
                    <a:srgbClr val="0070C0"/>
                  </a:solidFill>
                  <a:latin typeface="Calibri" panose="020F0502020204030204" pitchFamily="34" charset="0"/>
                </a:rPr>
                <a:t>inhibitor</a:t>
              </a:r>
              <a:r>
                <a:rPr lang="fr-FR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 (1996)</a:t>
              </a:r>
            </a:p>
          </p:txBody>
        </p:sp>
        <p:sp>
          <p:nvSpPr>
            <p:cNvPr id="29" name="Line 14">
              <a:extLst>
                <a:ext uri="{FF2B5EF4-FFF2-40B4-BE49-F238E27FC236}">
                  <a16:creationId xmlns:a16="http://schemas.microsoft.com/office/drawing/2014/main" id="{2F5FD425-C743-46F5-AEFD-CB11CA4AB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9164" y="3156937"/>
              <a:ext cx="79557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D1DFACCE-8E0E-4D59-AFDA-9812168E8D5B}"/>
                </a:ext>
              </a:extLst>
            </p:cNvPr>
            <p:cNvSpPr/>
            <p:nvPr/>
          </p:nvSpPr>
          <p:spPr>
            <a:xfrm>
              <a:off x="2966720" y="2682240"/>
              <a:ext cx="4998720" cy="817880"/>
            </a:xfrm>
            <a:custGeom>
              <a:avLst/>
              <a:gdLst>
                <a:gd name="connsiteX0" fmla="*/ 0 w 4998720"/>
                <a:gd name="connsiteY0" fmla="*/ 421640 h 817880"/>
                <a:gd name="connsiteX1" fmla="*/ 848360 w 4998720"/>
                <a:gd name="connsiteY1" fmla="*/ 817880 h 817880"/>
                <a:gd name="connsiteX2" fmla="*/ 1696720 w 4998720"/>
                <a:gd name="connsiteY2" fmla="*/ 589280 h 817880"/>
                <a:gd name="connsiteX3" fmla="*/ 4221480 w 4998720"/>
                <a:gd name="connsiteY3" fmla="*/ 121920 h 817880"/>
                <a:gd name="connsiteX4" fmla="*/ 4998720 w 4998720"/>
                <a:gd name="connsiteY4" fmla="*/ 0 h 817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720" h="817880">
                  <a:moveTo>
                    <a:pt x="0" y="421640"/>
                  </a:moveTo>
                  <a:lnTo>
                    <a:pt x="848360" y="817880"/>
                  </a:lnTo>
                  <a:lnTo>
                    <a:pt x="1696720" y="589280"/>
                  </a:lnTo>
                  <a:lnTo>
                    <a:pt x="4221480" y="121920"/>
                  </a:lnTo>
                  <a:lnTo>
                    <a:pt x="4998720" y="0"/>
                  </a:lnTo>
                </a:path>
              </a:pathLst>
            </a:custGeom>
            <a:noFill/>
            <a:ln w="38100">
              <a:solidFill>
                <a:srgbClr val="C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E9A13709-5DF7-40D5-8F08-81A1A516E688}"/>
                </a:ext>
              </a:extLst>
            </p:cNvPr>
            <p:cNvSpPr/>
            <p:nvPr/>
          </p:nvSpPr>
          <p:spPr>
            <a:xfrm>
              <a:off x="2961640" y="3083560"/>
              <a:ext cx="7513320" cy="1010920"/>
            </a:xfrm>
            <a:custGeom>
              <a:avLst/>
              <a:gdLst>
                <a:gd name="connsiteX0" fmla="*/ 0 w 7513320"/>
                <a:gd name="connsiteY0" fmla="*/ 0 h 1010920"/>
                <a:gd name="connsiteX1" fmla="*/ 858520 w 7513320"/>
                <a:gd name="connsiteY1" fmla="*/ 1010920 h 1010920"/>
                <a:gd name="connsiteX2" fmla="*/ 1701800 w 7513320"/>
                <a:gd name="connsiteY2" fmla="*/ 848360 h 1010920"/>
                <a:gd name="connsiteX3" fmla="*/ 2550160 w 7513320"/>
                <a:gd name="connsiteY3" fmla="*/ 782320 h 1010920"/>
                <a:gd name="connsiteX4" fmla="*/ 4089400 w 7513320"/>
                <a:gd name="connsiteY4" fmla="*/ 640080 h 1010920"/>
                <a:gd name="connsiteX5" fmla="*/ 5024120 w 7513320"/>
                <a:gd name="connsiteY5" fmla="*/ 543560 h 1010920"/>
                <a:gd name="connsiteX6" fmla="*/ 6060440 w 7513320"/>
                <a:gd name="connsiteY6" fmla="*/ 462280 h 1010920"/>
                <a:gd name="connsiteX7" fmla="*/ 6741160 w 7513320"/>
                <a:gd name="connsiteY7" fmla="*/ 406400 h 1010920"/>
                <a:gd name="connsiteX8" fmla="*/ 7513320 w 7513320"/>
                <a:gd name="connsiteY8" fmla="*/ 325120 h 1010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13320" h="1010920">
                  <a:moveTo>
                    <a:pt x="0" y="0"/>
                  </a:moveTo>
                  <a:lnTo>
                    <a:pt x="858520" y="1010920"/>
                  </a:lnTo>
                  <a:lnTo>
                    <a:pt x="1701800" y="848360"/>
                  </a:lnTo>
                  <a:lnTo>
                    <a:pt x="2550160" y="782320"/>
                  </a:lnTo>
                  <a:lnTo>
                    <a:pt x="4089400" y="640080"/>
                  </a:lnTo>
                  <a:lnTo>
                    <a:pt x="5024120" y="543560"/>
                  </a:lnTo>
                  <a:lnTo>
                    <a:pt x="6060440" y="462280"/>
                  </a:lnTo>
                  <a:lnTo>
                    <a:pt x="6741160" y="406400"/>
                  </a:lnTo>
                  <a:lnTo>
                    <a:pt x="7513320" y="325120"/>
                  </a:lnTo>
                </a:path>
              </a:pathLst>
            </a:custGeom>
            <a:noFill/>
            <a:ln w="38100">
              <a:solidFill>
                <a:srgbClr val="0099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EF7D0DB0-F646-42EF-BBCF-34732B830EEF}"/>
                </a:ext>
              </a:extLst>
            </p:cNvPr>
            <p:cNvSpPr/>
            <p:nvPr/>
          </p:nvSpPr>
          <p:spPr>
            <a:xfrm>
              <a:off x="2981960" y="3103880"/>
              <a:ext cx="7498080" cy="2021840"/>
            </a:xfrm>
            <a:custGeom>
              <a:avLst/>
              <a:gdLst>
                <a:gd name="connsiteX0" fmla="*/ 7498080 w 7498080"/>
                <a:gd name="connsiteY0" fmla="*/ 2021840 h 2021840"/>
                <a:gd name="connsiteX1" fmla="*/ 2494280 w 7498080"/>
                <a:gd name="connsiteY1" fmla="*/ 2021840 h 2021840"/>
                <a:gd name="connsiteX2" fmla="*/ 838200 w 7498080"/>
                <a:gd name="connsiteY2" fmla="*/ 1651000 h 2021840"/>
                <a:gd name="connsiteX3" fmla="*/ 0 w 7498080"/>
                <a:gd name="connsiteY3" fmla="*/ 0 h 2021840"/>
                <a:gd name="connsiteX0" fmla="*/ 7498080 w 7498080"/>
                <a:gd name="connsiteY0" fmla="*/ 2021840 h 2021840"/>
                <a:gd name="connsiteX1" fmla="*/ 2494280 w 7498080"/>
                <a:gd name="connsiteY1" fmla="*/ 2021840 h 2021840"/>
                <a:gd name="connsiteX2" fmla="*/ 1656080 w 7498080"/>
                <a:gd name="connsiteY2" fmla="*/ 1838960 h 2021840"/>
                <a:gd name="connsiteX3" fmla="*/ 838200 w 7498080"/>
                <a:gd name="connsiteY3" fmla="*/ 1651000 h 2021840"/>
                <a:gd name="connsiteX4" fmla="*/ 0 w 7498080"/>
                <a:gd name="connsiteY4" fmla="*/ 0 h 2021840"/>
                <a:gd name="connsiteX0" fmla="*/ 7498080 w 7498080"/>
                <a:gd name="connsiteY0" fmla="*/ 2021840 h 2021840"/>
                <a:gd name="connsiteX1" fmla="*/ 2494280 w 7498080"/>
                <a:gd name="connsiteY1" fmla="*/ 2021840 h 2021840"/>
                <a:gd name="connsiteX2" fmla="*/ 1651000 w 7498080"/>
                <a:gd name="connsiteY2" fmla="*/ 1869440 h 2021840"/>
                <a:gd name="connsiteX3" fmla="*/ 838200 w 7498080"/>
                <a:gd name="connsiteY3" fmla="*/ 1651000 h 2021840"/>
                <a:gd name="connsiteX4" fmla="*/ 0 w 7498080"/>
                <a:gd name="connsiteY4" fmla="*/ 0 h 202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8080" h="2021840">
                  <a:moveTo>
                    <a:pt x="7498080" y="2021840"/>
                  </a:moveTo>
                  <a:lnTo>
                    <a:pt x="2494280" y="2021840"/>
                  </a:lnTo>
                  <a:lnTo>
                    <a:pt x="1651000" y="1869440"/>
                  </a:lnTo>
                  <a:lnTo>
                    <a:pt x="838200" y="1651000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3416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TANGO Study: switch to DTG/3TC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09600" y="1844824"/>
            <a:ext cx="10972800" cy="4572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2800" b="1" dirty="0">
                <a:solidFill>
                  <a:srgbClr val="0070C0"/>
                </a:solidFill>
                <a:latin typeface="+mj-lt"/>
              </a:rPr>
              <a:t>Other efficacy results</a:t>
            </a:r>
          </a:p>
          <a:p>
            <a:pPr lvl="1"/>
            <a:r>
              <a:rPr lang="en-US" sz="2400" dirty="0"/>
              <a:t>HIV RNA ≥ 50 c/mL at W48, per-protocol population</a:t>
            </a:r>
          </a:p>
          <a:p>
            <a:pPr lvl="2"/>
            <a:r>
              <a:rPr lang="en-US" sz="2000" dirty="0"/>
              <a:t>DTG/3TC = 0 vs TAF-based ART = 0.6% (difference [95% CI]: </a:t>
            </a:r>
            <a:br>
              <a:rPr lang="en-US" sz="2000" dirty="0"/>
            </a:br>
            <a:r>
              <a:rPr lang="en-US" sz="2000" dirty="0"/>
              <a:t>-0.6 % [- 1.3 to 0.2])</a:t>
            </a:r>
          </a:p>
          <a:p>
            <a:pPr marL="914400" lvl="2" indent="0">
              <a:buNone/>
            </a:pPr>
            <a:endParaRPr lang="en-US" sz="2000" dirty="0"/>
          </a:p>
          <a:p>
            <a:pPr lvl="1"/>
            <a:r>
              <a:rPr lang="en-US" sz="2400" dirty="0"/>
              <a:t>Post-hoc analysis on baseline </a:t>
            </a:r>
            <a:r>
              <a:rPr lang="en-US" sz="2400" dirty="0" err="1"/>
              <a:t>proviral</a:t>
            </a:r>
            <a:r>
              <a:rPr lang="en-US" sz="2400" dirty="0"/>
              <a:t> DNA genotyping</a:t>
            </a:r>
          </a:p>
          <a:p>
            <a:pPr lvl="2"/>
            <a:r>
              <a:rPr lang="en-US" sz="2000" dirty="0"/>
              <a:t>Pre-existing archived M184V/I: 4/322 DTG/3TC and 3/321 TAF-based ART</a:t>
            </a:r>
          </a:p>
          <a:p>
            <a:pPr lvl="2"/>
            <a:r>
              <a:rPr lang="en-US" sz="2000" dirty="0"/>
              <a:t>HIV RNA &lt; 50 c/mL at W48 in 7/7</a:t>
            </a:r>
          </a:p>
          <a:p>
            <a:pPr marL="914400" lvl="2" indent="0">
              <a:buNone/>
            </a:pPr>
            <a:endParaRPr lang="en-US" sz="2000" dirty="0"/>
          </a:p>
          <a:p>
            <a:pPr lvl="1"/>
            <a:r>
              <a:rPr lang="en-US" sz="2400" dirty="0"/>
              <a:t>Median CD4/mm</a:t>
            </a:r>
            <a:r>
              <a:rPr lang="en-US" sz="2400" baseline="30000" dirty="0"/>
              <a:t>3</a:t>
            </a:r>
            <a:r>
              <a:rPr lang="en-US" sz="2400" dirty="0"/>
              <a:t> increase at W48</a:t>
            </a:r>
          </a:p>
          <a:p>
            <a:pPr lvl="2"/>
            <a:r>
              <a:rPr lang="en-US" sz="2000" dirty="0"/>
              <a:t>DTG/3TC = + 22.5 vs TAF-based ART = + 11</a:t>
            </a:r>
          </a:p>
          <a:p>
            <a:pPr lvl="2"/>
            <a:endParaRPr lang="en-US" sz="2400" dirty="0"/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490B66F0-8618-4778-A8A0-76880059A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2177" y="6522020"/>
            <a:ext cx="426982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Van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Clin Infect Dis 2020 Jan 6 (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Epub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ahead of print]</a:t>
            </a:r>
          </a:p>
        </p:txBody>
      </p:sp>
    </p:spTree>
    <p:extLst>
      <p:ext uri="{BB962C8B-B14F-4D97-AF65-F5344CB8AC3E}">
        <p14:creationId xmlns:p14="http://schemas.microsoft.com/office/powerpoint/2010/main" val="3901169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8E7316-8579-DC4A-A5DA-C4D94B83C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29625"/>
              </p:ext>
            </p:extLst>
          </p:nvPr>
        </p:nvGraphicFramePr>
        <p:xfrm>
          <a:off x="695400" y="1845091"/>
          <a:ext cx="10796495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9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183">
                <a:tc>
                  <a:txBody>
                    <a:bodyPr/>
                    <a:lstStyle/>
                    <a:p>
                      <a:pPr algn="l" fontAlgn="b">
                        <a:lnSpc>
                          <a:spcPts val="1400"/>
                        </a:lnSpc>
                      </a:pPr>
                      <a:endParaRPr kumimoji="0" lang="en-US" sz="16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DTG/3TC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(N = 369)</a:t>
                      </a:r>
                    </a:p>
                  </a:txBody>
                  <a:tcPr marL="73152" marR="73152" marT="64008" marB="6400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TAF/FTC-based ART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(N = 372)</a:t>
                      </a:r>
                    </a:p>
                  </a:txBody>
                  <a:tcPr marL="73152" marR="73152" marT="64008" marB="64008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9371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Any adverse event, %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Nasopharyngitis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Upper respiratory tract infection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Diarrhea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Headache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Syphilis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Back pain</a:t>
                      </a:r>
                      <a:endParaRPr kumimoji="0" lang="en-US" sz="16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Fatigue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Bronchitis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79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b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84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Grade 2-5 adverse event, %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977">
                <a:tc>
                  <a:txBody>
                    <a:bodyPr/>
                    <a:lstStyle/>
                    <a:p>
                      <a:pPr mar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Drug-related grade 2-5 adverse event in ≥ 0,5%, %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Insomnia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Constipation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Flatulence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Headache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&lt; 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74084"/>
                  </a:ext>
                </a:extLst>
              </a:tr>
              <a:tr h="461183">
                <a:tc>
                  <a:txBody>
                    <a:bodyPr/>
                    <a:lstStyle/>
                    <a:p>
                      <a:pPr mar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Serious adverse event, %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Drug-related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83">
                <a:tc>
                  <a:txBody>
                    <a:bodyPr/>
                    <a:lstStyle/>
                    <a:p>
                      <a:pPr mar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Adverse event leading to withdrawal from the study, N (%)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Drug-related, N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 * (3.5)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(0.5)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</a:t>
                      </a:r>
                    </a:p>
                  </a:txBody>
                  <a:tcPr marL="73152" marR="73152" marT="64008" marB="6400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D25940F0-D6F4-4351-AB2B-32CCB4BDF3CE}"/>
              </a:ext>
            </a:extLst>
          </p:cNvPr>
          <p:cNvSpPr txBox="1"/>
          <p:nvPr/>
        </p:nvSpPr>
        <p:spPr>
          <a:xfrm>
            <a:off x="11868205" y="32577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37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39885" y="6346987"/>
            <a:ext cx="5453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Including anxiety (N = 3), insomnia (N = 3), weight increased (N = 2), fatigue (N = 2) 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7700959-4259-42AF-9B53-8E2265848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2177" y="6522020"/>
            <a:ext cx="426982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Van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Clin Infect Dis 2020 Jan 6 (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Epub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ahead of print]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49954FB-D792-4870-98B5-2CB3EE54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TANGO Study: switch to DTG/3TC</a:t>
            </a:r>
            <a:endParaRPr lang="fr-FR" sz="32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5ED4465-2B40-4B23-B4C8-18BB45EABA23}"/>
              </a:ext>
            </a:extLst>
          </p:cNvPr>
          <p:cNvSpPr txBox="1"/>
          <p:nvPr/>
        </p:nvSpPr>
        <p:spPr>
          <a:xfrm>
            <a:off x="5044643" y="1383159"/>
            <a:ext cx="2132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70C0"/>
                </a:solidFill>
              </a:rPr>
              <a:t>Adverse </a:t>
            </a:r>
            <a:r>
              <a:rPr lang="fr-FR" sz="2400" b="1" dirty="0" err="1">
                <a:solidFill>
                  <a:srgbClr val="0070C0"/>
                </a:solidFill>
              </a:rPr>
              <a:t>events</a:t>
            </a:r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406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B30288B-1D0F-46B2-9546-D3E99898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TANGO Study: switch to DTG/3TC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1" dirty="0">
                <a:latin typeface="+mj-lt"/>
              </a:rPr>
              <a:t>Weight increase and metabolic parameters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359189"/>
              </p:ext>
            </p:extLst>
          </p:nvPr>
        </p:nvGraphicFramePr>
        <p:xfrm>
          <a:off x="795026" y="1988840"/>
          <a:ext cx="10586347" cy="4386067"/>
        </p:xfrm>
        <a:graphic>
          <a:graphicData uri="http://schemas.openxmlformats.org/drawingml/2006/table">
            <a:tbl>
              <a:tblPr/>
              <a:tblGrid>
                <a:gridCol w="491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9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2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3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369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of current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TAF/FTC-containing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372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of increased weight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 (0.8%)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6 (1.6%)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EVG/c = 2, RPV = 2, DTG = 1, RAL = 1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Adjusted mean weight increase at W48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+ 0.8 kg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+ 0.8 kg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Adjusted mean BMI increase at W48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+ 0.25 kg/m</a:t>
                      </a:r>
                      <a:r>
                        <a:rPr kumimoji="0" lang="en-GB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+ 0.26 kg/m</a:t>
                      </a:r>
                      <a:r>
                        <a:rPr kumimoji="0" lang="en-GB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Adjusted mean HOMA-IR change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- 9.7%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+ 4.5%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HOMA-IR ≥ 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At baseline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At W48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69%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65%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68%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74% (p = 0.008)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Mean change from baseline in lipids at W48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Triglycerides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Total cholesterol / HDL-cholesterol ratio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- 4.5%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- 1.2%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- 5.5%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- 11.2%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- 3.3%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+ 2.3%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+ 1.7% (ns)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+ 2.2%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+ 6.0%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+ 0.5% (p = 0.017)</a:t>
                      </a:r>
                    </a:p>
                  </a:txBody>
                  <a:tcPr marL="120000" marR="120000" marT="47163" marB="471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11">
            <a:extLst>
              <a:ext uri="{FF2B5EF4-FFF2-40B4-BE49-F238E27FC236}">
                <a16:creationId xmlns:a16="http://schemas.microsoft.com/office/drawing/2014/main" id="{1C9E9A02-DDA3-4400-AA5C-ACD67997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2177" y="6522020"/>
            <a:ext cx="4269823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Van 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Wyk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J. Clin Infect Dis 2020 Jan 6 (</a:t>
            </a: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Epub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ahead of print]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A2B4BEC-78CD-4BE0-9313-3BADECE049E1}"/>
              </a:ext>
            </a:extLst>
          </p:cNvPr>
          <p:cNvSpPr txBox="1"/>
          <p:nvPr/>
        </p:nvSpPr>
        <p:spPr>
          <a:xfrm>
            <a:off x="3325799" y="1517313"/>
            <a:ext cx="5650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Weight increase and metabolic parameters</a:t>
            </a:r>
          </a:p>
        </p:txBody>
      </p:sp>
    </p:spTree>
    <p:extLst>
      <p:ext uri="{BB962C8B-B14F-4D97-AF65-F5344CB8AC3E}">
        <p14:creationId xmlns:p14="http://schemas.microsoft.com/office/powerpoint/2010/main" val="25183148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711624" y="3068960"/>
            <a:ext cx="81280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2DR in special situations</a:t>
            </a:r>
          </a:p>
        </p:txBody>
      </p:sp>
    </p:spTree>
    <p:extLst>
      <p:ext uri="{BB962C8B-B14F-4D97-AF65-F5344CB8AC3E}">
        <p14:creationId xmlns:p14="http://schemas.microsoft.com/office/powerpoint/2010/main" val="32554052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15DD10B6-301D-4EB7-8F8C-04B10784E65A}"/>
              </a:ext>
            </a:extLst>
          </p:cNvPr>
          <p:cNvSpPr/>
          <p:nvPr/>
        </p:nvSpPr>
        <p:spPr>
          <a:xfrm>
            <a:off x="3892003" y="5239255"/>
            <a:ext cx="2775495" cy="63386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1D268F84-BB19-420A-A74B-E04DED17FF52}"/>
              </a:ext>
            </a:extLst>
          </p:cNvPr>
          <p:cNvCxnSpPr>
            <a:cxnSpLocks/>
          </p:cNvCxnSpPr>
          <p:nvPr/>
        </p:nvCxnSpPr>
        <p:spPr>
          <a:xfrm>
            <a:off x="3997365" y="4157034"/>
            <a:ext cx="0" cy="27305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9303E31-59ED-40E5-B98E-A6A7E1B9E9D6}"/>
              </a:ext>
            </a:extLst>
          </p:cNvPr>
          <p:cNvSpPr/>
          <p:nvPr/>
        </p:nvSpPr>
        <p:spPr>
          <a:xfrm>
            <a:off x="575900" y="2125161"/>
            <a:ext cx="3100275" cy="1854072"/>
          </a:xfrm>
          <a:prstGeom prst="roundRect">
            <a:avLst>
              <a:gd name="adj" fmla="val 857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>
                <a:solidFill>
                  <a:schemeClr val="tx1"/>
                </a:solidFill>
              </a:rPr>
              <a:t>Inclusion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CD4 &gt;350 cel/µL and VL &lt; 50 c/mL for 12 months (1 blip allowed)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Stable ART for 3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FTC or 3TC in past/present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INSTI naive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824B19-9E80-4925-8392-48BF505AC2ED}"/>
              </a:ext>
            </a:extLst>
          </p:cNvPr>
          <p:cNvSpPr/>
          <p:nvPr/>
        </p:nvSpPr>
        <p:spPr>
          <a:xfrm>
            <a:off x="575900" y="4361822"/>
            <a:ext cx="3100275" cy="1428751"/>
          </a:xfrm>
          <a:prstGeom prst="roundRect">
            <a:avLst>
              <a:gd name="adj" fmla="val 8575"/>
            </a:avLst>
          </a:prstGeom>
          <a:solidFill>
            <a:srgbClr val="FFC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Exclusion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M184V/I or K65R in baseline </a:t>
            </a:r>
            <a:r>
              <a:rPr lang="en-US" sz="1400" dirty="0" err="1">
                <a:solidFill>
                  <a:schemeClr val="tx1"/>
                </a:solidFill>
              </a:rPr>
              <a:t>proviral</a:t>
            </a:r>
            <a:r>
              <a:rPr lang="en-US" sz="1400" dirty="0">
                <a:solidFill>
                  <a:schemeClr val="tx1"/>
                </a:solidFill>
              </a:rPr>
              <a:t> DNA Sanger genotype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</a:rPr>
              <a:t>HBAgS</a:t>
            </a:r>
            <a:r>
              <a:rPr lang="en-US" sz="1400" dirty="0">
                <a:solidFill>
                  <a:schemeClr val="tx1"/>
                </a:solidFill>
              </a:rPr>
              <a:t> 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Pregnant/women wishing to conceive</a:t>
            </a:r>
          </a:p>
        </p:txBody>
      </p:sp>
      <p:sp>
        <p:nvSpPr>
          <p:cNvPr id="9" name="Flèche : pentagone 8">
            <a:extLst>
              <a:ext uri="{FF2B5EF4-FFF2-40B4-BE49-F238E27FC236}">
                <a16:creationId xmlns:a16="http://schemas.microsoft.com/office/drawing/2014/main" id="{D51D5F63-9375-4F55-A344-6A494AD12198}"/>
              </a:ext>
            </a:extLst>
          </p:cNvPr>
          <p:cNvSpPr/>
          <p:nvPr/>
        </p:nvSpPr>
        <p:spPr>
          <a:xfrm>
            <a:off x="4983599" y="2360111"/>
            <a:ext cx="6743700" cy="482600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Group WITH </a:t>
            </a:r>
            <a:r>
              <a:rPr lang="fr-FR" b="1" dirty="0" err="1"/>
              <a:t>historical</a:t>
            </a:r>
            <a:r>
              <a:rPr lang="fr-FR" b="1" dirty="0"/>
              <a:t> M184V/I o K65R (N = 21)</a:t>
            </a:r>
          </a:p>
        </p:txBody>
      </p:sp>
      <p:sp>
        <p:nvSpPr>
          <p:cNvPr id="10" name="Flèche : pentagone 9">
            <a:extLst>
              <a:ext uri="{FF2B5EF4-FFF2-40B4-BE49-F238E27FC236}">
                <a16:creationId xmlns:a16="http://schemas.microsoft.com/office/drawing/2014/main" id="{917AEC7E-E9C2-4D05-8E10-7712EB244DF0}"/>
              </a:ext>
            </a:extLst>
          </p:cNvPr>
          <p:cNvSpPr/>
          <p:nvPr/>
        </p:nvSpPr>
        <p:spPr>
          <a:xfrm>
            <a:off x="4983599" y="3041602"/>
            <a:ext cx="6743700" cy="482600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Group WITHOUT </a:t>
            </a:r>
            <a:r>
              <a:rPr lang="fr-FR" b="1" dirty="0" err="1"/>
              <a:t>historical</a:t>
            </a:r>
            <a:r>
              <a:rPr lang="fr-FR" b="1" dirty="0"/>
              <a:t> M184V/I o K65R (N = 20)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941D4735-4E17-4B6C-B017-4947F2F0297B}"/>
              </a:ext>
            </a:extLst>
          </p:cNvPr>
          <p:cNvCxnSpPr>
            <a:cxnSpLocks/>
          </p:cNvCxnSpPr>
          <p:nvPr/>
        </p:nvCxnSpPr>
        <p:spPr>
          <a:xfrm>
            <a:off x="3997366" y="4075276"/>
            <a:ext cx="767715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CC03E5CD-D426-4C93-8919-8DF74DAC968C}"/>
              </a:ext>
            </a:extLst>
          </p:cNvPr>
          <p:cNvSpPr/>
          <p:nvPr/>
        </p:nvSpPr>
        <p:spPr>
          <a:xfrm>
            <a:off x="3901323" y="3979235"/>
            <a:ext cx="192087" cy="192087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D8AC885-C8D4-4702-A5AB-6A54BBB3328C}"/>
              </a:ext>
            </a:extLst>
          </p:cNvPr>
          <p:cNvSpPr/>
          <p:nvPr/>
        </p:nvSpPr>
        <p:spPr>
          <a:xfrm>
            <a:off x="4290454" y="3979235"/>
            <a:ext cx="192087" cy="192087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E939B0C-B177-46DC-BADD-48A7D53AA1AB}"/>
              </a:ext>
            </a:extLst>
          </p:cNvPr>
          <p:cNvSpPr/>
          <p:nvPr/>
        </p:nvSpPr>
        <p:spPr>
          <a:xfrm>
            <a:off x="7032030" y="3979235"/>
            <a:ext cx="192087" cy="192087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DF166A86-0319-426A-8A75-3A6E33D40D87}"/>
              </a:ext>
            </a:extLst>
          </p:cNvPr>
          <p:cNvSpPr/>
          <p:nvPr/>
        </p:nvSpPr>
        <p:spPr>
          <a:xfrm>
            <a:off x="9075146" y="3979235"/>
            <a:ext cx="192087" cy="192087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84EA2040-B5F5-4DFC-A796-75A8FDAA3CE1}"/>
              </a:ext>
            </a:extLst>
          </p:cNvPr>
          <p:cNvSpPr/>
          <p:nvPr/>
        </p:nvSpPr>
        <p:spPr>
          <a:xfrm>
            <a:off x="11190683" y="3979235"/>
            <a:ext cx="192087" cy="192087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411BE33B-6401-4DC2-80BA-C77274886873}"/>
              </a:ext>
            </a:extLst>
          </p:cNvPr>
          <p:cNvSpPr/>
          <p:nvPr/>
        </p:nvSpPr>
        <p:spPr>
          <a:xfrm>
            <a:off x="10352401" y="3979235"/>
            <a:ext cx="192087" cy="1920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BEF85D4-5BFB-456A-B72F-E0DE5FF53248}"/>
              </a:ext>
            </a:extLst>
          </p:cNvPr>
          <p:cNvSpPr/>
          <p:nvPr/>
        </p:nvSpPr>
        <p:spPr>
          <a:xfrm>
            <a:off x="8033054" y="3979235"/>
            <a:ext cx="192087" cy="1920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E88F1B28-18EB-4A94-BD9E-FF2423C4AAE6}"/>
              </a:ext>
            </a:extLst>
          </p:cNvPr>
          <p:cNvSpPr/>
          <p:nvPr/>
        </p:nvSpPr>
        <p:spPr>
          <a:xfrm>
            <a:off x="6351891" y="3979235"/>
            <a:ext cx="192087" cy="1920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A32DAD9-F5A9-4A68-B9DD-E33DB498D37C}"/>
              </a:ext>
            </a:extLst>
          </p:cNvPr>
          <p:cNvSpPr/>
          <p:nvPr/>
        </p:nvSpPr>
        <p:spPr>
          <a:xfrm>
            <a:off x="5671618" y="3979235"/>
            <a:ext cx="192087" cy="1920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1147429-CC80-4905-8842-FA52C64D3300}"/>
              </a:ext>
            </a:extLst>
          </p:cNvPr>
          <p:cNvSpPr/>
          <p:nvPr/>
        </p:nvSpPr>
        <p:spPr>
          <a:xfrm>
            <a:off x="5057254" y="3979235"/>
            <a:ext cx="192087" cy="1920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1463E0-E74E-4648-9546-8E431D076851}"/>
              </a:ext>
            </a:extLst>
          </p:cNvPr>
          <p:cNvSpPr/>
          <p:nvPr/>
        </p:nvSpPr>
        <p:spPr>
          <a:xfrm>
            <a:off x="4820438" y="3620560"/>
            <a:ext cx="665717" cy="184666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200" b="1" dirty="0"/>
              <a:t>Week 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567179-C750-441F-9344-048C917A85C9}"/>
              </a:ext>
            </a:extLst>
          </p:cNvPr>
          <p:cNvSpPr/>
          <p:nvPr/>
        </p:nvSpPr>
        <p:spPr>
          <a:xfrm>
            <a:off x="5434802" y="3627465"/>
            <a:ext cx="665717" cy="184666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200" b="1" dirty="0"/>
              <a:t>Week 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ED472E-7850-486E-BB78-056A2465E689}"/>
              </a:ext>
            </a:extLst>
          </p:cNvPr>
          <p:cNvSpPr/>
          <p:nvPr/>
        </p:nvSpPr>
        <p:spPr>
          <a:xfrm>
            <a:off x="6073471" y="3627465"/>
            <a:ext cx="748923" cy="184666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200" b="1" dirty="0"/>
              <a:t>Week 12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7D9983-9377-4E70-B716-C103DB1FA89E}"/>
              </a:ext>
            </a:extLst>
          </p:cNvPr>
          <p:cNvSpPr/>
          <p:nvPr/>
        </p:nvSpPr>
        <p:spPr>
          <a:xfrm>
            <a:off x="7754635" y="3620560"/>
            <a:ext cx="748923" cy="184666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200" b="1" dirty="0"/>
              <a:t>Week 36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0266BC-C60F-45FC-A95D-464E415B9A61}"/>
              </a:ext>
            </a:extLst>
          </p:cNvPr>
          <p:cNvSpPr/>
          <p:nvPr/>
        </p:nvSpPr>
        <p:spPr>
          <a:xfrm>
            <a:off x="9537676" y="3620560"/>
            <a:ext cx="1821532" cy="184666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200" b="1" dirty="0"/>
              <a:t>Week 64, 80, 96, 112, 128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499409-E90C-4353-B6BC-0BC10E3C3F2E}"/>
              </a:ext>
            </a:extLst>
          </p:cNvPr>
          <p:cNvSpPr/>
          <p:nvPr/>
        </p:nvSpPr>
        <p:spPr>
          <a:xfrm>
            <a:off x="8706157" y="4376935"/>
            <a:ext cx="930062" cy="246221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600" b="1" dirty="0"/>
              <a:t>Week 48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06B48F-37D0-4438-B483-994A42217B73}"/>
              </a:ext>
            </a:extLst>
          </p:cNvPr>
          <p:cNvSpPr/>
          <p:nvPr/>
        </p:nvSpPr>
        <p:spPr>
          <a:xfrm>
            <a:off x="10769698" y="4376935"/>
            <a:ext cx="1034057" cy="246221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600" b="1" dirty="0"/>
              <a:t>Week 144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116C7BA-9F1E-4337-8DBC-E12447F18594}"/>
              </a:ext>
            </a:extLst>
          </p:cNvPr>
          <p:cNvSpPr/>
          <p:nvPr/>
        </p:nvSpPr>
        <p:spPr>
          <a:xfrm>
            <a:off x="6663042" y="4376935"/>
            <a:ext cx="930062" cy="246221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600" b="1" dirty="0"/>
              <a:t>Week 24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D60D8-7358-4A3B-8C30-1D9731CF662B}"/>
              </a:ext>
            </a:extLst>
          </p:cNvPr>
          <p:cNvSpPr/>
          <p:nvPr/>
        </p:nvSpPr>
        <p:spPr>
          <a:xfrm>
            <a:off x="3892004" y="4376934"/>
            <a:ext cx="3147692" cy="1354217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600" b="1" dirty="0"/>
              <a:t>Screening</a:t>
            </a:r>
          </a:p>
          <a:p>
            <a:endParaRPr lang="en-US" sz="1200" dirty="0"/>
          </a:p>
          <a:p>
            <a:r>
              <a:rPr lang="en-US" sz="1200" dirty="0"/>
              <a:t>Peripheral blood </a:t>
            </a:r>
            <a:r>
              <a:rPr lang="en-US" sz="1200" dirty="0" err="1"/>
              <a:t>proviral</a:t>
            </a:r>
            <a:r>
              <a:rPr lang="en-US" sz="1200" dirty="0"/>
              <a:t> DNA Sanger genotype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b="1" dirty="0" err="1"/>
              <a:t>Proviral</a:t>
            </a:r>
            <a:r>
              <a:rPr lang="en-US" sz="1200" b="1" dirty="0"/>
              <a:t> DNA PBMC next-</a:t>
            </a:r>
            <a:r>
              <a:rPr lang="en-US" sz="1200" b="1" dirty="0" err="1"/>
              <a:t>geneation</a:t>
            </a:r>
            <a:br>
              <a:rPr lang="en-US" sz="1200" b="1" dirty="0"/>
            </a:br>
            <a:r>
              <a:rPr lang="en-US" sz="1200" b="1" dirty="0"/>
              <a:t>sequencing (NGS) {retrospective analysis]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5FF44B-FDB3-4C37-8950-DDD5C19B7456}"/>
              </a:ext>
            </a:extLst>
          </p:cNvPr>
          <p:cNvSpPr/>
          <p:nvPr/>
        </p:nvSpPr>
        <p:spPr>
          <a:xfrm>
            <a:off x="3909444" y="2590853"/>
            <a:ext cx="954107" cy="677108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algn="ctr"/>
            <a:r>
              <a:rPr lang="fr-FR" sz="1600" b="1" dirty="0"/>
              <a:t>Day 1</a:t>
            </a:r>
            <a:br>
              <a:rPr lang="fr-FR" sz="1600" b="1" dirty="0"/>
            </a:br>
            <a:r>
              <a:rPr lang="fr-FR" sz="1400" b="1" dirty="0">
                <a:solidFill>
                  <a:srgbClr val="FF0000"/>
                </a:solidFill>
              </a:rPr>
              <a:t>Switch to</a:t>
            </a:r>
            <a:br>
              <a:rPr lang="fr-FR" sz="1400" b="1" dirty="0">
                <a:solidFill>
                  <a:srgbClr val="FF0000"/>
                </a:solidFill>
              </a:rPr>
            </a:br>
            <a:r>
              <a:rPr lang="fr-FR" sz="1400" b="1" dirty="0">
                <a:solidFill>
                  <a:srgbClr val="FF0000"/>
                </a:solidFill>
              </a:rPr>
              <a:t>DTG + 3TC</a:t>
            </a:r>
            <a:endParaRPr lang="fr-FR" sz="1600" b="1" dirty="0">
              <a:solidFill>
                <a:srgbClr val="FF0000"/>
              </a:solidFill>
            </a:endParaRP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B5321D3-4555-43ED-81D6-BFF1CA3280B8}"/>
              </a:ext>
            </a:extLst>
          </p:cNvPr>
          <p:cNvCxnSpPr>
            <a:endCxn id="13" idx="0"/>
          </p:cNvCxnSpPr>
          <p:nvPr/>
        </p:nvCxnSpPr>
        <p:spPr>
          <a:xfrm>
            <a:off x="4384716" y="3267961"/>
            <a:ext cx="1781" cy="71127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259895B4-B1D4-4E7C-9DC3-5CC54C322181}"/>
              </a:ext>
            </a:extLst>
          </p:cNvPr>
          <p:cNvCxnSpPr>
            <a:cxnSpLocks/>
            <a:stCxn id="22" idx="2"/>
            <a:endCxn id="21" idx="0"/>
          </p:cNvCxnSpPr>
          <p:nvPr/>
        </p:nvCxnSpPr>
        <p:spPr>
          <a:xfrm>
            <a:off x="5153297" y="3805226"/>
            <a:ext cx="1" cy="17400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1EE6221D-AF6D-430B-B8E6-31BD4DB16995}"/>
              </a:ext>
            </a:extLst>
          </p:cNvPr>
          <p:cNvCxnSpPr>
            <a:cxnSpLocks/>
            <a:stCxn id="23" idx="2"/>
            <a:endCxn id="20" idx="0"/>
          </p:cNvCxnSpPr>
          <p:nvPr/>
        </p:nvCxnSpPr>
        <p:spPr>
          <a:xfrm>
            <a:off x="5767661" y="3812131"/>
            <a:ext cx="1" cy="1671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1A4EE3C6-2784-462A-91D8-552C40D91CEB}"/>
              </a:ext>
            </a:extLst>
          </p:cNvPr>
          <p:cNvCxnSpPr>
            <a:cxnSpLocks/>
            <a:stCxn id="24" idx="2"/>
            <a:endCxn id="19" idx="0"/>
          </p:cNvCxnSpPr>
          <p:nvPr/>
        </p:nvCxnSpPr>
        <p:spPr>
          <a:xfrm>
            <a:off x="6447933" y="3812131"/>
            <a:ext cx="2" cy="1671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3A09FD41-8ACA-466A-B23C-D14C1511FD6F}"/>
              </a:ext>
            </a:extLst>
          </p:cNvPr>
          <p:cNvCxnSpPr>
            <a:cxnSpLocks/>
            <a:stCxn id="14" idx="4"/>
            <a:endCxn id="29" idx="0"/>
          </p:cNvCxnSpPr>
          <p:nvPr/>
        </p:nvCxnSpPr>
        <p:spPr>
          <a:xfrm flipH="1">
            <a:off x="7128073" y="4171322"/>
            <a:ext cx="1" cy="20561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B1E2C1C-34B8-4DEC-992B-1760176121C4}"/>
              </a:ext>
            </a:extLst>
          </p:cNvPr>
          <p:cNvCxnSpPr>
            <a:cxnSpLocks/>
            <a:stCxn id="15" idx="4"/>
            <a:endCxn id="27" idx="0"/>
          </p:cNvCxnSpPr>
          <p:nvPr/>
        </p:nvCxnSpPr>
        <p:spPr>
          <a:xfrm flipH="1">
            <a:off x="9171188" y="4171322"/>
            <a:ext cx="2" cy="20561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812BEA1E-8EB7-4736-8712-31B978A4C283}"/>
              </a:ext>
            </a:extLst>
          </p:cNvPr>
          <p:cNvCxnSpPr>
            <a:cxnSpLocks/>
            <a:stCxn id="25" idx="2"/>
            <a:endCxn id="18" idx="0"/>
          </p:cNvCxnSpPr>
          <p:nvPr/>
        </p:nvCxnSpPr>
        <p:spPr>
          <a:xfrm>
            <a:off x="8129097" y="3805226"/>
            <a:ext cx="1" cy="17400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8BF6D6B-2661-4068-A243-6290F3BB8786}"/>
              </a:ext>
            </a:extLst>
          </p:cNvPr>
          <p:cNvCxnSpPr>
            <a:cxnSpLocks/>
            <a:stCxn id="26" idx="2"/>
            <a:endCxn id="17" idx="0"/>
          </p:cNvCxnSpPr>
          <p:nvPr/>
        </p:nvCxnSpPr>
        <p:spPr>
          <a:xfrm>
            <a:off x="10448442" y="3805226"/>
            <a:ext cx="3" cy="17400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81A9B869-61A0-407D-A833-8C4F8CA9E366}"/>
              </a:ext>
            </a:extLst>
          </p:cNvPr>
          <p:cNvCxnSpPr>
            <a:cxnSpLocks/>
            <a:stCxn id="16" idx="4"/>
            <a:endCxn id="28" idx="0"/>
          </p:cNvCxnSpPr>
          <p:nvPr/>
        </p:nvCxnSpPr>
        <p:spPr>
          <a:xfrm>
            <a:off x="11286727" y="4171322"/>
            <a:ext cx="0" cy="20561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8ACDB7C8-956F-49F1-B4EC-4A6C5FBD4195}"/>
              </a:ext>
            </a:extLst>
          </p:cNvPr>
          <p:cNvSpPr/>
          <p:nvPr/>
        </p:nvSpPr>
        <p:spPr>
          <a:xfrm>
            <a:off x="8340843" y="4956002"/>
            <a:ext cx="2945883" cy="917121"/>
          </a:xfrm>
          <a:prstGeom prst="roundRect">
            <a:avLst>
              <a:gd name="adj" fmla="val 857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>
                <a:solidFill>
                  <a:schemeClr val="tx1"/>
                </a:solidFill>
              </a:rPr>
              <a:t>Primary endpoint at week 48:</a:t>
            </a:r>
          </a:p>
          <a:p>
            <a:r>
              <a:rPr lang="en-US" sz="1400">
                <a:solidFill>
                  <a:schemeClr val="tx1"/>
                </a:solidFill>
              </a:rPr>
              <a:t>Proportion of participants with HIV-1 RNA &lt;50 c/mL (ITT-E FDA Snapshot)</a:t>
            </a: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650BDEB2-D182-451A-A13D-3B0D7FA09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168" y="3602065"/>
            <a:ext cx="1031027" cy="1031026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A8A6E82E-93B1-4167-8529-0F67C17C2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ART-PRO: DTG + 3TC in patients </a:t>
            </a:r>
            <a:br>
              <a:rPr lang="fr-FR" dirty="0"/>
            </a:br>
            <a:r>
              <a:rPr lang="fr-FR" dirty="0"/>
              <a:t>w/</a:t>
            </a:r>
            <a:r>
              <a:rPr lang="fr-FR" dirty="0" err="1"/>
              <a:t>wo</a:t>
            </a:r>
            <a:r>
              <a:rPr lang="fr-FR" dirty="0"/>
              <a:t> </a:t>
            </a:r>
            <a:r>
              <a:rPr lang="fr-FR" dirty="0" err="1"/>
              <a:t>historical</a:t>
            </a:r>
            <a:r>
              <a:rPr lang="fr-FR" dirty="0"/>
              <a:t> M184V </a:t>
            </a:r>
          </a:p>
        </p:txBody>
      </p:sp>
      <p:sp>
        <p:nvSpPr>
          <p:cNvPr id="44" name="Text Box 11">
            <a:extLst>
              <a:ext uri="{FF2B5EF4-FFF2-40B4-BE49-F238E27FC236}">
                <a16:creationId xmlns:a16="http://schemas.microsoft.com/office/drawing/2014/main" id="{E39AEC3F-0158-41C2-8CF0-06CD8E972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098" y="6522020"/>
            <a:ext cx="36199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pt-B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De Miguel R, EBioMedicine. 2020 May;55:102779</a:t>
            </a:r>
          </a:p>
        </p:txBody>
      </p:sp>
    </p:spTree>
    <p:extLst>
      <p:ext uri="{BB962C8B-B14F-4D97-AF65-F5344CB8AC3E}">
        <p14:creationId xmlns:p14="http://schemas.microsoft.com/office/powerpoint/2010/main" val="1353114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29639" y="1872344"/>
          <a:ext cx="10484034" cy="4351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07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8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8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2783">
                <a:tc>
                  <a:txBody>
                    <a:bodyPr/>
                    <a:lstStyle/>
                    <a:p>
                      <a:endParaRPr lang="en-US" sz="18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chemeClr val="bg1"/>
                          </a:solidFill>
                        </a:rPr>
                        <a:t>Historical M184V/I</a:t>
                      </a:r>
                    </a:p>
                    <a:p>
                      <a:pPr algn="ctr"/>
                      <a:r>
                        <a:rPr lang="en-US" sz="1800" b="1" baseline="0" noProof="0">
                          <a:solidFill>
                            <a:schemeClr val="bg1"/>
                          </a:solidFill>
                        </a:rPr>
                        <a:t>(N = 21)</a:t>
                      </a:r>
                      <a:endParaRPr lang="en-US" sz="1800" b="1" noProof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chemeClr val="bg1"/>
                          </a:solidFill>
                        </a:rPr>
                        <a:t>No historical M184V/I</a:t>
                      </a:r>
                    </a:p>
                    <a:p>
                      <a:pPr algn="ctr"/>
                      <a:r>
                        <a:rPr lang="en-US" sz="1800" b="1" noProof="0" dirty="0">
                          <a:solidFill>
                            <a:schemeClr val="bg1"/>
                          </a:solidFill>
                        </a:rPr>
                        <a:t>(N = 20)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783">
                <a:tc>
                  <a:txBody>
                    <a:bodyPr/>
                    <a:lstStyle/>
                    <a:p>
                      <a:r>
                        <a:rPr lang="en-US" sz="1800" b="1" noProof="0" dirty="0">
                          <a:solidFill>
                            <a:schemeClr val="tx1"/>
                          </a:solidFill>
                        </a:rPr>
                        <a:t>CD4/mm</a:t>
                      </a:r>
                      <a:r>
                        <a:rPr lang="en-US" sz="1800" b="1" baseline="30000" noProof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800" b="1" noProof="0" dirty="0">
                          <a:solidFill>
                            <a:schemeClr val="tx1"/>
                          </a:solidFill>
                        </a:rPr>
                        <a:t> nadir/current, 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160 / 705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>
                          <a:solidFill>
                            <a:schemeClr val="tx1"/>
                          </a:solidFill>
                        </a:rPr>
                        <a:t>259 / 647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783">
                <a:tc>
                  <a:txBody>
                    <a:bodyPr/>
                    <a:lstStyle/>
                    <a:p>
                      <a:r>
                        <a:rPr lang="en-US" sz="1800" b="1" noProof="0" dirty="0">
                          <a:solidFill>
                            <a:schemeClr val="tx1"/>
                          </a:solidFill>
                        </a:rPr>
                        <a:t>Duration of suppressed HIV RNA, median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9.8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7.5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783">
                <a:tc>
                  <a:txBody>
                    <a:bodyPr/>
                    <a:lstStyle/>
                    <a:p>
                      <a:r>
                        <a:rPr lang="en-US" sz="1800" b="1" noProof="0" dirty="0">
                          <a:solidFill>
                            <a:schemeClr val="tx1"/>
                          </a:solidFill>
                        </a:rPr>
                        <a:t>Baseline</a:t>
                      </a:r>
                      <a:r>
                        <a:rPr lang="en-US" sz="1800" b="1" baseline="0" noProof="0" dirty="0">
                          <a:solidFill>
                            <a:schemeClr val="tx1"/>
                          </a:solidFill>
                        </a:rPr>
                        <a:t> ART including 3TC or FTC, %</a:t>
                      </a:r>
                      <a:endParaRPr lang="en-US" sz="18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42.9 (N = 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95 (N = 19)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83">
                <a:tc>
                  <a:txBody>
                    <a:bodyPr/>
                    <a:lstStyle/>
                    <a:p>
                      <a:r>
                        <a:rPr lang="en-US" sz="1800" b="1" noProof="0" dirty="0">
                          <a:solidFill>
                            <a:schemeClr val="tx1"/>
                          </a:solidFill>
                        </a:rPr>
                        <a:t>M184V in </a:t>
                      </a:r>
                      <a:r>
                        <a:rPr lang="en-US" sz="1800" b="1" noProof="0" dirty="0" err="1">
                          <a:solidFill>
                            <a:schemeClr val="tx1"/>
                          </a:solidFill>
                        </a:rPr>
                        <a:t>proviral</a:t>
                      </a:r>
                      <a:r>
                        <a:rPr lang="en-US" sz="1800" b="1" noProof="0" dirty="0">
                          <a:solidFill>
                            <a:schemeClr val="tx1"/>
                          </a:solidFill>
                        </a:rPr>
                        <a:t> DNA Sanger genotype,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9,5 (N = 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628">
                <a:tc>
                  <a:txBody>
                    <a:bodyPr/>
                    <a:lstStyle/>
                    <a:p>
                      <a:r>
                        <a:rPr lang="en-US" sz="1800" b="1" noProof="0">
                          <a:solidFill>
                            <a:schemeClr val="tx1"/>
                          </a:solidFill>
                        </a:rPr>
                        <a:t>M184V/I detected by NGS in</a:t>
                      </a:r>
                      <a:r>
                        <a:rPr lang="en-US" sz="1800" b="1" baseline="0" noProof="0">
                          <a:solidFill>
                            <a:schemeClr val="tx1"/>
                          </a:solidFill>
                        </a:rPr>
                        <a:t> proviral DNA, %</a:t>
                      </a:r>
                    </a:p>
                    <a:p>
                      <a:pPr lvl="1"/>
                      <a:r>
                        <a:rPr lang="en-US" sz="1800" b="1" baseline="0" noProof="0">
                          <a:solidFill>
                            <a:schemeClr val="tx1"/>
                          </a:solidFill>
                        </a:rPr>
                        <a:t>&gt; 1%</a:t>
                      </a:r>
                    </a:p>
                    <a:p>
                      <a:pPr lvl="1"/>
                      <a:r>
                        <a:rPr lang="en-US" sz="1800" b="1" noProof="0">
                          <a:solidFill>
                            <a:schemeClr val="tx1"/>
                          </a:solidFill>
                        </a:rPr>
                        <a:t>&gt; 5%</a:t>
                      </a:r>
                    </a:p>
                    <a:p>
                      <a:pPr lvl="1"/>
                      <a:r>
                        <a:rPr lang="en-US" sz="1800" b="1" noProof="0">
                          <a:solidFill>
                            <a:schemeClr val="tx1"/>
                          </a:solidFill>
                        </a:rPr>
                        <a:t>&gt; 20%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95.2</a:t>
                      </a:r>
                    </a:p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66.7</a:t>
                      </a:r>
                      <a:br>
                        <a:rPr lang="en-US" sz="1800" b="0" noProof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35</a:t>
                      </a:r>
                      <a:br>
                        <a:rPr lang="en-US" sz="1800" b="0" noProof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15</a:t>
                      </a:r>
                      <a:br>
                        <a:rPr lang="en-US" sz="1800" b="0" noProof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11">
            <a:extLst>
              <a:ext uri="{FF2B5EF4-FFF2-40B4-BE49-F238E27FC236}">
                <a16:creationId xmlns:a16="http://schemas.microsoft.com/office/drawing/2014/main" id="{5D15B6D1-8E95-4906-97F9-9C9524DEC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098" y="6522020"/>
            <a:ext cx="36199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pt-B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De Miguel R, EBioMedicine. 2020 May;55:102779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39D5588-200B-4DA6-9D2D-75F56E61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ART-PRO: DTG + 3TC in patients </a:t>
            </a:r>
            <a:br>
              <a:rPr lang="fr-FR" dirty="0"/>
            </a:br>
            <a:r>
              <a:rPr lang="fr-FR" dirty="0"/>
              <a:t>w/</a:t>
            </a:r>
            <a:r>
              <a:rPr lang="fr-FR" dirty="0" err="1"/>
              <a:t>wo</a:t>
            </a:r>
            <a:r>
              <a:rPr lang="fr-FR" dirty="0"/>
              <a:t> </a:t>
            </a:r>
            <a:r>
              <a:rPr lang="fr-FR" dirty="0" err="1"/>
              <a:t>historical</a:t>
            </a:r>
            <a:r>
              <a:rPr lang="fr-FR" dirty="0"/>
              <a:t> M184V </a:t>
            </a:r>
          </a:p>
        </p:txBody>
      </p:sp>
    </p:spTree>
    <p:extLst>
      <p:ext uri="{BB962C8B-B14F-4D97-AF65-F5344CB8AC3E}">
        <p14:creationId xmlns:p14="http://schemas.microsoft.com/office/powerpoint/2010/main" val="24316292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2E81EA6-3551-4715-A4BE-BA687F28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ART-PRO: DTG + 3TC in patients </a:t>
            </a:r>
            <a:br>
              <a:rPr lang="en-US" dirty="0"/>
            </a:br>
            <a:r>
              <a:rPr lang="en-US" dirty="0"/>
              <a:t>w/without historical M184V </a:t>
            </a:r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F4B593C-3173-4740-B578-95DC9B10A30E}"/>
              </a:ext>
            </a:extLst>
          </p:cNvPr>
          <p:cNvGrpSpPr/>
          <p:nvPr/>
        </p:nvGrpSpPr>
        <p:grpSpPr>
          <a:xfrm>
            <a:off x="119336" y="1988840"/>
            <a:ext cx="10207176" cy="4483940"/>
            <a:chOff x="897938" y="1655349"/>
            <a:chExt cx="10207176" cy="4483940"/>
          </a:xfrm>
        </p:grpSpPr>
        <p:sp>
          <p:nvSpPr>
            <p:cNvPr id="6" name="ZoneTexte 5"/>
            <p:cNvSpPr txBox="1"/>
            <p:nvPr/>
          </p:nvSpPr>
          <p:spPr>
            <a:xfrm>
              <a:off x="897938" y="5431403"/>
              <a:ext cx="3191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/>
                <a:t>NO VIROLOGIC FAILURE</a:t>
              </a:r>
            </a:p>
            <a:p>
              <a:pPr algn="ctr"/>
              <a:r>
                <a:rPr lang="en-US" sz="2000" b="1" dirty="0"/>
                <a:t>12 participants with 14 blips</a:t>
              </a: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EECD621A-4A2A-44F0-8180-45461298CEEA}"/>
                </a:ext>
              </a:extLst>
            </p:cNvPr>
            <p:cNvGrpSpPr/>
            <p:nvPr/>
          </p:nvGrpSpPr>
          <p:grpSpPr>
            <a:xfrm>
              <a:off x="2806262" y="1655349"/>
              <a:ext cx="8298852" cy="3547301"/>
              <a:chOff x="1" y="1652954"/>
              <a:chExt cx="7011430" cy="3547301"/>
            </a:xfrm>
          </p:grpSpPr>
          <p:graphicFrame>
            <p:nvGraphicFramePr>
              <p:cNvPr id="10" name="Graphique 9">
                <a:extLst>
                  <a:ext uri="{FF2B5EF4-FFF2-40B4-BE49-F238E27FC236}">
                    <a16:creationId xmlns:a16="http://schemas.microsoft.com/office/drawing/2014/main" id="{A13071F6-833F-4DA2-ABDC-3F2E477A254E}"/>
                  </a:ext>
                </a:extLst>
              </p:cNvPr>
              <p:cNvGraphicFramePr/>
              <p:nvPr/>
            </p:nvGraphicFramePr>
            <p:xfrm>
              <a:off x="1" y="1914893"/>
              <a:ext cx="7011430" cy="328536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369A4681-413E-463C-BECD-C350A73E2E87}"/>
                  </a:ext>
                </a:extLst>
              </p:cNvPr>
              <p:cNvSpPr txBox="1"/>
              <p:nvPr/>
            </p:nvSpPr>
            <p:spPr>
              <a:xfrm>
                <a:off x="3431085" y="4416453"/>
                <a:ext cx="459387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600" b="1" u="sng" dirty="0">
                    <a:solidFill>
                      <a:schemeClr val="bg1"/>
                    </a:solidFill>
                  </a:rPr>
                  <a:t>18 *</a:t>
                </a:r>
              </a:p>
              <a:p>
                <a:pPr algn="ctr"/>
                <a:r>
                  <a:rPr lang="fr-FR" sz="1600" b="1" dirty="0">
                    <a:solidFill>
                      <a:schemeClr val="bg1"/>
                    </a:solidFill>
                  </a:rPr>
                  <a:t>21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9BAEDC46-FA70-4FB3-B825-AF90D82E5E05}"/>
                  </a:ext>
                </a:extLst>
              </p:cNvPr>
              <p:cNvSpPr txBox="1"/>
              <p:nvPr/>
            </p:nvSpPr>
            <p:spPr>
              <a:xfrm>
                <a:off x="5649532" y="4389143"/>
                <a:ext cx="33174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600" b="1" u="sng" dirty="0">
                    <a:solidFill>
                      <a:schemeClr val="bg1"/>
                    </a:solidFill>
                  </a:rPr>
                  <a:t>19</a:t>
                </a:r>
              </a:p>
              <a:p>
                <a:pPr algn="ctr"/>
                <a:r>
                  <a:rPr lang="fr-FR" sz="1600" b="1" dirty="0">
                    <a:solidFill>
                      <a:schemeClr val="bg1"/>
                    </a:solidFill>
                  </a:rPr>
                  <a:t>20</a:t>
                </a:r>
              </a:p>
            </p:txBody>
          </p:sp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255F426-B947-479F-9D25-A518915D51C3}"/>
                  </a:ext>
                </a:extLst>
              </p:cNvPr>
              <p:cNvSpPr txBox="1"/>
              <p:nvPr/>
            </p:nvSpPr>
            <p:spPr>
              <a:xfrm>
                <a:off x="46894" y="1652954"/>
                <a:ext cx="303017" cy="345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/>
                  <a:t>%</a:t>
                </a:r>
              </a:p>
            </p:txBody>
          </p:sp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2B224AEB-21AE-450B-9464-C5C041279B21}"/>
                  </a:ext>
                </a:extLst>
              </p:cNvPr>
              <p:cNvSpPr txBox="1"/>
              <p:nvPr/>
            </p:nvSpPr>
            <p:spPr>
              <a:xfrm>
                <a:off x="1368474" y="4402798"/>
                <a:ext cx="331742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600" b="1" u="sng" dirty="0">
                    <a:solidFill>
                      <a:schemeClr val="bg1"/>
                    </a:solidFill>
                  </a:rPr>
                  <a:t>37</a:t>
                </a:r>
              </a:p>
              <a:p>
                <a:pPr algn="ctr"/>
                <a:r>
                  <a:rPr lang="fr-FR" sz="1600" b="1" dirty="0">
                    <a:solidFill>
                      <a:schemeClr val="bg1"/>
                    </a:solidFill>
                  </a:rPr>
                  <a:t>41</a:t>
                </a:r>
              </a:p>
            </p:txBody>
          </p:sp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4F978942-880B-45A4-ABD9-B9C0308BB6F8}"/>
                  </a:ext>
                </a:extLst>
              </p:cNvPr>
              <p:cNvSpPr txBox="1"/>
              <p:nvPr/>
            </p:nvSpPr>
            <p:spPr>
              <a:xfrm>
                <a:off x="1309861" y="1911165"/>
                <a:ext cx="5046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b="1" dirty="0"/>
                  <a:t>90.2 </a:t>
                </a:r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17C6DAC3-33FB-4AD1-A4FE-81A90654089A}"/>
                  </a:ext>
                </a:extLst>
              </p:cNvPr>
              <p:cNvSpPr txBox="1"/>
              <p:nvPr/>
            </p:nvSpPr>
            <p:spPr>
              <a:xfrm>
                <a:off x="3486743" y="2136038"/>
                <a:ext cx="5046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b="1" dirty="0"/>
                  <a:t>85.7 </a:t>
                </a:r>
              </a:p>
            </p:txBody>
          </p:sp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2CB4CDF1-ACB7-4A9D-82E6-DD17EAEC0A17}"/>
                  </a:ext>
                </a:extLst>
              </p:cNvPr>
              <p:cNvSpPr txBox="1"/>
              <p:nvPr/>
            </p:nvSpPr>
            <p:spPr>
              <a:xfrm>
                <a:off x="5627240" y="1768207"/>
                <a:ext cx="353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b="1" dirty="0"/>
                  <a:t>95 </a:t>
                </a:r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2634983" y="3526218"/>
                <a:ext cx="1671011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/>
                  <a:t>2 protocol violations</a:t>
                </a:r>
              </a:p>
              <a:p>
                <a:pPr algn="ctr"/>
                <a:r>
                  <a:rPr lang="en-US" sz="1400" b="1"/>
                  <a:t>1 discontinuation for AE</a:t>
                </a:r>
              </a:p>
            </p:txBody>
          </p:sp>
        </p:grpSp>
        <p:sp>
          <p:nvSpPr>
            <p:cNvPr id="19" name="ZoneTexte 18"/>
            <p:cNvSpPr txBox="1"/>
            <p:nvPr/>
          </p:nvSpPr>
          <p:spPr>
            <a:xfrm>
              <a:off x="8641627" y="3429000"/>
              <a:ext cx="1823317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1 consent withdrawal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757817" y="5084121"/>
              <a:ext cx="17769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/>
                <a:t>Total population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6188003" y="5084122"/>
              <a:ext cx="1911513" cy="67710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Group </a:t>
              </a:r>
              <a:r>
                <a:rPr lang="en-US" sz="2000" b="1" dirty="0"/>
                <a:t>with</a:t>
              </a:r>
              <a:r>
                <a:rPr lang="en-US" b="1" dirty="0"/>
                <a:t> </a:t>
              </a:r>
            </a:p>
            <a:p>
              <a:pPr algn="ctr"/>
              <a:r>
                <a:rPr lang="en-US" b="1" dirty="0"/>
                <a:t>historical R to 3TC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750382" y="5084122"/>
              <a:ext cx="1911513" cy="67710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Group </a:t>
              </a:r>
              <a:r>
                <a:rPr lang="en-US" sz="2000" b="1" dirty="0"/>
                <a:t>without</a:t>
              </a:r>
              <a:r>
                <a:rPr lang="en-US" b="1" dirty="0"/>
                <a:t> </a:t>
              </a:r>
            </a:p>
            <a:p>
              <a:pPr algn="ctr"/>
              <a:r>
                <a:rPr lang="en-US" b="1" dirty="0"/>
                <a:t>historical R to 3TC</a:t>
              </a:r>
            </a:p>
          </p:txBody>
        </p:sp>
      </p:grpSp>
      <p:sp>
        <p:nvSpPr>
          <p:cNvPr id="22" name="Text Box 11">
            <a:extLst>
              <a:ext uri="{FF2B5EF4-FFF2-40B4-BE49-F238E27FC236}">
                <a16:creationId xmlns:a16="http://schemas.microsoft.com/office/drawing/2014/main" id="{EA78D04A-BA04-457A-B1F3-BD83985A2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098" y="6522020"/>
            <a:ext cx="36199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pt-B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De Miguel R, EBioMedicine. 2020 May;55:102779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920ABE-BF6A-4A53-98C6-A6EF97C05BD7}"/>
              </a:ext>
            </a:extLst>
          </p:cNvPr>
          <p:cNvSpPr/>
          <p:nvPr/>
        </p:nvSpPr>
        <p:spPr>
          <a:xfrm>
            <a:off x="4520223" y="1484784"/>
            <a:ext cx="3583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algn="ctr"/>
            <a:r>
              <a:rPr lang="fr-FR" sz="2400" b="1" dirty="0">
                <a:solidFill>
                  <a:srgbClr val="0070C0"/>
                </a:solidFill>
              </a:rPr>
              <a:t>HIV RNA &lt; 50 c/</a:t>
            </a:r>
            <a:r>
              <a:rPr lang="fr-FR" sz="2400" b="1" dirty="0" err="1">
                <a:solidFill>
                  <a:srgbClr val="0070C0"/>
                </a:solidFill>
              </a:rPr>
              <a:t>mL</a:t>
            </a:r>
            <a:r>
              <a:rPr lang="fr-FR" sz="2400" b="1" dirty="0">
                <a:solidFill>
                  <a:srgbClr val="0070C0"/>
                </a:solidFill>
              </a:rPr>
              <a:t> at W96</a:t>
            </a:r>
            <a:br>
              <a:rPr lang="fr-FR" sz="2400" b="1" dirty="0">
                <a:solidFill>
                  <a:srgbClr val="0070C0"/>
                </a:solidFill>
              </a:rPr>
            </a:br>
            <a:r>
              <a:rPr lang="fr-FR" sz="2400" b="1" dirty="0">
                <a:solidFill>
                  <a:srgbClr val="0070C0"/>
                </a:solidFill>
              </a:rPr>
              <a:t>(ITT-E, analyse Snapshot)</a:t>
            </a:r>
          </a:p>
        </p:txBody>
      </p:sp>
    </p:spTree>
    <p:extLst>
      <p:ext uri="{BB962C8B-B14F-4D97-AF65-F5344CB8AC3E}">
        <p14:creationId xmlns:p14="http://schemas.microsoft.com/office/powerpoint/2010/main" val="2519236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97765" y="5184823"/>
            <a:ext cx="11384635" cy="146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>
              <a:spcBef>
                <a:spcPts val="75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altLang="fr-FR" sz="2400" b="1" dirty="0">
                <a:solidFill>
                  <a:srgbClr val="0070C0"/>
                </a:solidFill>
                <a:latin typeface="+mj-lt"/>
              </a:rPr>
              <a:t>Endpoint</a:t>
            </a:r>
          </a:p>
          <a:p>
            <a:pPr lvl="1" defTabSz="914400" eaLnBrk="1" hangingPunct="1">
              <a:spcBef>
                <a:spcPts val="75"/>
              </a:spcBef>
              <a:buClr>
                <a:schemeClr val="tx2"/>
              </a:buClr>
            </a:pPr>
            <a:r>
              <a:rPr lang="en-GB" altLang="fr-FR" sz="2000" dirty="0">
                <a:solidFill>
                  <a:schemeClr val="tx1"/>
                </a:solidFill>
                <a:latin typeface="+mj-lt"/>
              </a:rPr>
              <a:t>Primary: proportion of patients maintaining HIV RNA &lt; 50 c/mL at W48 (ITT-exposed, snapshot) ; non-inferiority if lower margin of a two-sided 95% CI for the difference = - 8% for pooled studies</a:t>
            </a:r>
            <a:br>
              <a:rPr lang="en-GB" altLang="fr-FR" sz="2000" dirty="0">
                <a:solidFill>
                  <a:schemeClr val="tx1"/>
                </a:solidFill>
                <a:latin typeface="+mj-lt"/>
              </a:rPr>
            </a:br>
            <a:r>
              <a:rPr lang="en-GB" altLang="fr-FR" sz="2000" dirty="0">
                <a:solidFill>
                  <a:schemeClr val="tx1"/>
                </a:solidFill>
                <a:latin typeface="+mj-lt"/>
              </a:rPr>
              <a:t>(- 10% for each individual study)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96477"/>
              </p:ext>
            </p:extLst>
          </p:nvPr>
        </p:nvGraphicFramePr>
        <p:xfrm>
          <a:off x="5530254" y="3210103"/>
          <a:ext cx="2485919" cy="535789"/>
        </p:xfrm>
        <a:graphic>
          <a:graphicData uri="http://schemas.openxmlformats.org/drawingml/2006/table">
            <a:tbl>
              <a:tblPr/>
              <a:tblGrid>
                <a:gridCol w="248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QD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QD</a:t>
                      </a:r>
                    </a:p>
                  </a:txBody>
                  <a:tcPr marL="121943" marR="121943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213840"/>
              </p:ext>
            </p:extLst>
          </p:nvPr>
        </p:nvGraphicFramePr>
        <p:xfrm>
          <a:off x="5530254" y="4005673"/>
          <a:ext cx="2485919" cy="590653"/>
        </p:xfrm>
        <a:graphic>
          <a:graphicData uri="http://schemas.openxmlformats.org/drawingml/2006/table">
            <a:tbl>
              <a:tblPr/>
              <a:tblGrid>
                <a:gridCol w="248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of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121943" marR="121943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869588" y="3121942"/>
            <a:ext cx="612000" cy="211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215680" y="1904188"/>
            <a:ext cx="1967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1:1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551384" y="2932108"/>
            <a:ext cx="3110523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stable </a:t>
            </a:r>
            <a:r>
              <a:rPr lang="en-GB" altLang="fr-FR" sz="1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6 months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(2 NRTI + INSTI or PI/r or NNRTI)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altLang="fr-FR" sz="1600" b="1" baseline="300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or 2</a:t>
            </a:r>
            <a:r>
              <a:rPr lang="en-GB" altLang="fr-FR" sz="1600" b="1" baseline="300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fr-FR" sz="1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cART</a:t>
            </a: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with no prior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change for </a:t>
            </a:r>
            <a:r>
              <a:rPr lang="en-GB" altLang="fr-FR" sz="1600" b="1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virologic</a:t>
            </a: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failure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12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 Ag negative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5528578" y="3522932"/>
            <a:ext cx="2116" cy="827999"/>
          </a:xfrm>
          <a:prstGeom prst="bentConnector3">
            <a:avLst>
              <a:gd name="adj1" fmla="val -36145432"/>
            </a:avLst>
          </a:prstGeom>
          <a:noFill/>
          <a:ln w="38100">
            <a:solidFill>
              <a:srgbClr val="0070C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661907" y="3930632"/>
            <a:ext cx="1111251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4589465" y="4363630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511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4589465" y="3166850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513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642597" y="1995415"/>
            <a:ext cx="768351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8040267" y="2566525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10513167" y="2566525"/>
            <a:ext cx="0" cy="202434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10119730" y="1995415"/>
            <a:ext cx="768349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W148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62177"/>
              </p:ext>
            </p:extLst>
          </p:nvPr>
        </p:nvGraphicFramePr>
        <p:xfrm>
          <a:off x="8080339" y="3640290"/>
          <a:ext cx="3789853" cy="535789"/>
        </p:xfrm>
        <a:graphic>
          <a:graphicData uri="http://schemas.openxmlformats.org/drawingml/2006/table">
            <a:tbl>
              <a:tblPr/>
              <a:tblGrid>
                <a:gridCol w="3789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50 mg QD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 25 mg QD</a:t>
                      </a:r>
                    </a:p>
                  </a:txBody>
                  <a:tcPr marL="121943" marR="121943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021E4E7C-8D1B-4FB9-9467-2CD9AD06D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815" y="6522020"/>
            <a:ext cx="259718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Llibre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JM. Lancet. 2018;391:839-49</a:t>
            </a:r>
          </a:p>
        </p:txBody>
      </p:sp>
      <p:sp>
        <p:nvSpPr>
          <p:cNvPr id="26" name="Espace réservé du contenu 2">
            <a:extLst>
              <a:ext uri="{FF2B5EF4-FFF2-40B4-BE49-F238E27FC236}">
                <a16:creationId xmlns:a16="http://schemas.microsoft.com/office/drawing/2014/main" id="{9897535B-25EF-42BF-B605-BA788DCDE5CD}"/>
              </a:ext>
            </a:extLst>
          </p:cNvPr>
          <p:cNvSpPr>
            <a:spLocks/>
          </p:cNvSpPr>
          <p:nvPr/>
        </p:nvSpPr>
        <p:spPr bwMode="auto">
          <a:xfrm>
            <a:off x="197765" y="1776304"/>
            <a:ext cx="11342585" cy="47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>
              <a:spcBef>
                <a:spcPts val="75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altLang="fr-FR" sz="2400" b="1" dirty="0">
                <a:solidFill>
                  <a:srgbClr val="0070C0"/>
                </a:solidFill>
                <a:latin typeface="+mj-lt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21361390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7392144" y="1668618"/>
            <a:ext cx="4484964" cy="4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0070C0"/>
                </a:solidFill>
                <a:latin typeface="Calibri" pitchFamily="34" charset="0"/>
                <a:ea typeface="MS PGothic" pitchFamily="34" charset="-128"/>
              </a:rPr>
              <a:t>Other virologic results at W48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2447542" y="1668618"/>
            <a:ext cx="29380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Virologic outcome at W48</a:t>
            </a:r>
            <a:br>
              <a:rPr lang="en-US" altLang="fr-FR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en-US" altLang="fr-FR" b="1" dirty="0">
                <a:solidFill>
                  <a:srgbClr val="0070C0"/>
                </a:solidFill>
                <a:latin typeface="Calibri" panose="020F0502020204030204" pitchFamily="34" charset="0"/>
              </a:rPr>
              <a:t>(ITT-E, snapshot)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919040" y="2234130"/>
            <a:ext cx="521581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HIV RNA &lt; 50 c/mL (ITT-E snapshot)</a:t>
            </a:r>
          </a:p>
          <a:p>
            <a:pPr marL="742950" lvl="1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dirty="0"/>
              <a:t>SWORD-1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95% DTG + RPV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96% continuation </a:t>
            </a:r>
            <a:r>
              <a:rPr lang="en-US" sz="1600" dirty="0" err="1"/>
              <a:t>cART</a:t>
            </a:r>
            <a:endParaRPr lang="en-US" sz="1600" dirty="0"/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Adjusted ≠: - 0.6% (95% CI: - 4.3 to + 3.0)</a:t>
            </a:r>
          </a:p>
          <a:p>
            <a:pPr marL="742950" lvl="1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dirty="0"/>
              <a:t>SWORD-2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94% DTG + RPV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94% continuation </a:t>
            </a:r>
            <a:r>
              <a:rPr lang="en-US" sz="1600" dirty="0" err="1"/>
              <a:t>cART</a:t>
            </a:r>
            <a:endParaRPr lang="en-US" sz="1600" dirty="0"/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Adjusted ≠: 0.2% (95% CI: - 3.9 to + 4.2)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Confirmed virologic failure: </a:t>
            </a:r>
            <a:br>
              <a:rPr lang="en-US" dirty="0"/>
            </a:br>
            <a:r>
              <a:rPr lang="en-US" dirty="0"/>
              <a:t>HIV RNA ≥ 50 c/mL, retest ≥ 200 c/mL</a:t>
            </a:r>
          </a:p>
          <a:p>
            <a:pPr marL="742950" lvl="1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dirty="0"/>
              <a:t>DTG + RPV, N = 2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Emergence of NNRTI resistance mutation (K101K/E)</a:t>
            </a:r>
          </a:p>
          <a:p>
            <a:pPr marL="742950" lvl="1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dirty="0"/>
              <a:t>Continued </a:t>
            </a:r>
            <a:r>
              <a:rPr lang="en-US" dirty="0" err="1"/>
              <a:t>cART</a:t>
            </a:r>
            <a:r>
              <a:rPr lang="en-US" dirty="0"/>
              <a:t>, N = 2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‒"/>
            </a:pPr>
            <a:r>
              <a:rPr lang="en-US" dirty="0"/>
              <a:t>No mutations</a:t>
            </a:r>
          </a:p>
        </p:txBody>
      </p:sp>
      <p:sp>
        <p:nvSpPr>
          <p:cNvPr id="26654" name="ZoneTexte 86"/>
          <p:cNvSpPr txBox="1">
            <a:spLocks noChangeArrowheads="1"/>
          </p:cNvSpPr>
          <p:nvPr/>
        </p:nvSpPr>
        <p:spPr bwMode="auto">
          <a:xfrm>
            <a:off x="494911" y="5847655"/>
            <a:ext cx="2562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200" b="1" dirty="0">
                <a:solidFill>
                  <a:schemeClr val="tx1"/>
                </a:solidFill>
              </a:rPr>
              <a:t>Difference (95% CI)</a:t>
            </a:r>
            <a:br>
              <a:rPr lang="en-US" altLang="fr-FR" sz="1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fr-FR" sz="1200" b="1" dirty="0">
                <a:solidFill>
                  <a:schemeClr val="tx1"/>
                </a:solidFill>
                <a:cs typeface="Arial" panose="020B0604020202020204" pitchFamily="34" charset="0"/>
              </a:rPr>
              <a:t>= - 0.2% (- 3.0 to 2.5)</a:t>
            </a:r>
          </a:p>
        </p:txBody>
      </p:sp>
      <p:sp>
        <p:nvSpPr>
          <p:cNvPr id="88" name="Rectangle 40"/>
          <p:cNvSpPr>
            <a:spLocks noChangeArrowheads="1"/>
          </p:cNvSpPr>
          <p:nvPr/>
        </p:nvSpPr>
        <p:spPr bwMode="auto">
          <a:xfrm>
            <a:off x="1109668" y="2619800"/>
            <a:ext cx="6118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>
                <a:latin typeface="+mj-lt"/>
              </a:rPr>
              <a:t>94.7</a:t>
            </a:r>
          </a:p>
        </p:txBody>
      </p:sp>
      <p:sp>
        <p:nvSpPr>
          <p:cNvPr id="89" name="Rectangle 41"/>
          <p:cNvSpPr>
            <a:spLocks noChangeArrowheads="1"/>
          </p:cNvSpPr>
          <p:nvPr/>
        </p:nvSpPr>
        <p:spPr bwMode="auto">
          <a:xfrm>
            <a:off x="3178570" y="5094428"/>
            <a:ext cx="43698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>
                <a:latin typeface="+mj-lt"/>
              </a:rPr>
              <a:t>0.6</a:t>
            </a:r>
            <a:endParaRPr lang="fr-FR" sz="2000" dirty="0">
              <a:latin typeface="+mj-lt"/>
            </a:endParaRPr>
          </a:p>
        </p:txBody>
      </p:sp>
      <p:sp>
        <p:nvSpPr>
          <p:cNvPr id="90" name="Rectangle 42"/>
          <p:cNvSpPr>
            <a:spLocks noChangeArrowheads="1"/>
          </p:cNvSpPr>
          <p:nvPr/>
        </p:nvSpPr>
        <p:spPr bwMode="auto">
          <a:xfrm>
            <a:off x="5241109" y="5004413"/>
            <a:ext cx="43698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>
                <a:latin typeface="+mj-lt"/>
              </a:rPr>
              <a:t>4.7</a:t>
            </a:r>
            <a:endParaRPr lang="fr-FR" sz="2000" dirty="0">
              <a:latin typeface="+mj-lt"/>
            </a:endParaRPr>
          </a:p>
        </p:txBody>
      </p:sp>
      <p:sp>
        <p:nvSpPr>
          <p:cNvPr id="91" name="Rectangle 43"/>
          <p:cNvSpPr>
            <a:spLocks noChangeArrowheads="1"/>
          </p:cNvSpPr>
          <p:nvPr/>
        </p:nvSpPr>
        <p:spPr bwMode="auto">
          <a:xfrm>
            <a:off x="1876970" y="2607642"/>
            <a:ext cx="7004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>
                <a:latin typeface="+mj-lt"/>
              </a:rPr>
              <a:t>94.9</a:t>
            </a:r>
            <a:endParaRPr lang="fr-FR" sz="2000" dirty="0">
              <a:latin typeface="+mj-lt"/>
            </a:endParaRPr>
          </a:p>
        </p:txBody>
      </p:sp>
      <p:sp>
        <p:nvSpPr>
          <p:cNvPr id="92" name="Rectangle 44"/>
          <p:cNvSpPr>
            <a:spLocks noChangeArrowheads="1"/>
          </p:cNvSpPr>
          <p:nvPr/>
        </p:nvSpPr>
        <p:spPr bwMode="auto">
          <a:xfrm>
            <a:off x="3950504" y="5094428"/>
            <a:ext cx="43698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>
                <a:latin typeface="+mj-lt"/>
              </a:rPr>
              <a:t>1.2</a:t>
            </a:r>
            <a:endParaRPr lang="fr-FR" sz="2000" dirty="0">
              <a:latin typeface="+mj-lt"/>
            </a:endParaRPr>
          </a:p>
        </p:txBody>
      </p:sp>
      <p:sp>
        <p:nvSpPr>
          <p:cNvPr id="93" name="Rectangle 45"/>
          <p:cNvSpPr>
            <a:spLocks noChangeArrowheads="1"/>
          </p:cNvSpPr>
          <p:nvPr/>
        </p:nvSpPr>
        <p:spPr bwMode="auto">
          <a:xfrm>
            <a:off x="6024179" y="5033506"/>
            <a:ext cx="43698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>
                <a:latin typeface="+mj-lt"/>
              </a:rPr>
              <a:t>3.9</a:t>
            </a:r>
            <a:endParaRPr lang="fr-FR" sz="2000" dirty="0">
              <a:latin typeface="+mj-lt"/>
            </a:endParaRPr>
          </a:p>
        </p:txBody>
      </p:sp>
      <p:sp>
        <p:nvSpPr>
          <p:cNvPr id="94" name="Rectangle 46"/>
          <p:cNvSpPr>
            <a:spLocks noChangeArrowheads="1"/>
          </p:cNvSpPr>
          <p:nvPr/>
        </p:nvSpPr>
        <p:spPr bwMode="auto">
          <a:xfrm>
            <a:off x="439396" y="5258915"/>
            <a:ext cx="17511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/>
              <a:t>0</a:t>
            </a:r>
            <a:endParaRPr lang="fr-FR"/>
          </a:p>
        </p:txBody>
      </p:sp>
      <p:sp>
        <p:nvSpPr>
          <p:cNvPr id="95" name="Rectangle 47"/>
          <p:cNvSpPr>
            <a:spLocks noChangeArrowheads="1"/>
          </p:cNvSpPr>
          <p:nvPr/>
        </p:nvSpPr>
        <p:spPr bwMode="auto">
          <a:xfrm>
            <a:off x="264288" y="4737572"/>
            <a:ext cx="3502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/>
              <a:t>20</a:t>
            </a:r>
            <a:endParaRPr lang="fr-FR"/>
          </a:p>
        </p:txBody>
      </p:sp>
      <p:sp>
        <p:nvSpPr>
          <p:cNvPr id="96" name="Rectangle 48"/>
          <p:cNvSpPr>
            <a:spLocks noChangeArrowheads="1"/>
          </p:cNvSpPr>
          <p:nvPr/>
        </p:nvSpPr>
        <p:spPr bwMode="auto">
          <a:xfrm>
            <a:off x="264288" y="4217704"/>
            <a:ext cx="3502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/>
              <a:t>40</a:t>
            </a:r>
            <a:endParaRPr lang="fr-FR"/>
          </a:p>
        </p:txBody>
      </p:sp>
      <p:sp>
        <p:nvSpPr>
          <p:cNvPr id="97" name="Rectangle 49"/>
          <p:cNvSpPr>
            <a:spLocks noChangeArrowheads="1"/>
          </p:cNvSpPr>
          <p:nvPr/>
        </p:nvSpPr>
        <p:spPr bwMode="auto">
          <a:xfrm>
            <a:off x="264288" y="3696361"/>
            <a:ext cx="3502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/>
              <a:t>60</a:t>
            </a:r>
            <a:endParaRPr lang="fr-FR"/>
          </a:p>
        </p:txBody>
      </p:sp>
      <p:sp>
        <p:nvSpPr>
          <p:cNvPr id="98" name="Rectangle 50"/>
          <p:cNvSpPr>
            <a:spLocks noChangeArrowheads="1"/>
          </p:cNvSpPr>
          <p:nvPr/>
        </p:nvSpPr>
        <p:spPr bwMode="auto">
          <a:xfrm>
            <a:off x="264288" y="3176492"/>
            <a:ext cx="3502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/>
              <a:t>80</a:t>
            </a:r>
            <a:endParaRPr lang="fr-FR"/>
          </a:p>
        </p:txBody>
      </p:sp>
      <p:sp>
        <p:nvSpPr>
          <p:cNvPr id="99" name="Rectangle 51"/>
          <p:cNvSpPr>
            <a:spLocks noChangeArrowheads="1"/>
          </p:cNvSpPr>
          <p:nvPr/>
        </p:nvSpPr>
        <p:spPr bwMode="auto">
          <a:xfrm>
            <a:off x="91960" y="2643987"/>
            <a:ext cx="522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fr-FR" sz="1400" dirty="0"/>
              <a:t>100</a:t>
            </a:r>
            <a:endParaRPr lang="fr-FR" dirty="0"/>
          </a:p>
        </p:txBody>
      </p:sp>
      <p:sp>
        <p:nvSpPr>
          <p:cNvPr id="100" name="Rectangle 52"/>
          <p:cNvSpPr>
            <a:spLocks noChangeArrowheads="1"/>
          </p:cNvSpPr>
          <p:nvPr/>
        </p:nvSpPr>
        <p:spPr bwMode="auto">
          <a:xfrm>
            <a:off x="606325" y="5407599"/>
            <a:ext cx="231860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/>
              <a:t>Success</a:t>
            </a:r>
          </a:p>
          <a:p>
            <a:pPr algn="ctr"/>
            <a:r>
              <a:rPr lang="en-US" sz="1400" b="1" dirty="0"/>
              <a:t>HIV RNA &lt; 50 c/mL</a:t>
            </a:r>
            <a:endParaRPr lang="en-US" b="1" dirty="0"/>
          </a:p>
        </p:txBody>
      </p:sp>
      <p:sp>
        <p:nvSpPr>
          <p:cNvPr id="101" name="Rectangle 53"/>
          <p:cNvSpPr>
            <a:spLocks noChangeArrowheads="1"/>
          </p:cNvSpPr>
          <p:nvPr/>
        </p:nvSpPr>
        <p:spPr bwMode="auto">
          <a:xfrm>
            <a:off x="2914391" y="5407599"/>
            <a:ext cx="170643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 err="1"/>
              <a:t>Virologic</a:t>
            </a:r>
            <a:endParaRPr lang="en-US" sz="1400" b="1" dirty="0"/>
          </a:p>
          <a:p>
            <a:pPr algn="ctr"/>
            <a:r>
              <a:rPr lang="en-US" sz="1400" b="1" dirty="0"/>
              <a:t>non-response</a:t>
            </a:r>
            <a:endParaRPr lang="en-US" b="1" dirty="0"/>
          </a:p>
        </p:txBody>
      </p:sp>
      <p:sp>
        <p:nvSpPr>
          <p:cNvPr id="102" name="Rectangle 54"/>
          <p:cNvSpPr>
            <a:spLocks noChangeArrowheads="1"/>
          </p:cNvSpPr>
          <p:nvPr/>
        </p:nvSpPr>
        <p:spPr bwMode="auto">
          <a:xfrm>
            <a:off x="4753173" y="5407599"/>
            <a:ext cx="22069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/>
              <a:t>No </a:t>
            </a:r>
            <a:r>
              <a:rPr lang="en-US" sz="1400" b="1" dirty="0" err="1"/>
              <a:t>virologic</a:t>
            </a:r>
            <a:r>
              <a:rPr lang="en-US" sz="1400" b="1" dirty="0"/>
              <a:t> data</a:t>
            </a:r>
            <a:endParaRPr lang="en-US" b="1" dirty="0"/>
          </a:p>
        </p:txBody>
      </p:sp>
      <p:sp>
        <p:nvSpPr>
          <p:cNvPr id="105" name="ZoneTexte 104"/>
          <p:cNvSpPr txBox="1"/>
          <p:nvPr/>
        </p:nvSpPr>
        <p:spPr>
          <a:xfrm>
            <a:off x="471984" y="2305325"/>
            <a:ext cx="5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%</a:t>
            </a:r>
          </a:p>
        </p:txBody>
      </p:sp>
      <p:sp>
        <p:nvSpPr>
          <p:cNvPr id="108" name="Line 9"/>
          <p:cNvSpPr>
            <a:spLocks noChangeShapeType="1"/>
          </p:cNvSpPr>
          <p:nvPr/>
        </p:nvSpPr>
        <p:spPr bwMode="auto">
          <a:xfrm>
            <a:off x="677478" y="3267220"/>
            <a:ext cx="9045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" name="Line 10"/>
          <p:cNvSpPr>
            <a:spLocks noChangeShapeType="1"/>
          </p:cNvSpPr>
          <p:nvPr/>
        </p:nvSpPr>
        <p:spPr bwMode="auto">
          <a:xfrm>
            <a:off x="677478" y="3791033"/>
            <a:ext cx="9045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" name="Line 11"/>
          <p:cNvSpPr>
            <a:spLocks noChangeShapeType="1"/>
          </p:cNvSpPr>
          <p:nvPr/>
        </p:nvSpPr>
        <p:spPr bwMode="auto">
          <a:xfrm>
            <a:off x="677478" y="4315834"/>
            <a:ext cx="9045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" name="Line 12"/>
          <p:cNvSpPr>
            <a:spLocks noChangeShapeType="1"/>
          </p:cNvSpPr>
          <p:nvPr/>
        </p:nvSpPr>
        <p:spPr bwMode="auto">
          <a:xfrm>
            <a:off x="677478" y="4840635"/>
            <a:ext cx="9045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" name="Line 13"/>
          <p:cNvSpPr>
            <a:spLocks noChangeShapeType="1"/>
          </p:cNvSpPr>
          <p:nvPr/>
        </p:nvSpPr>
        <p:spPr bwMode="auto">
          <a:xfrm>
            <a:off x="677478" y="5366424"/>
            <a:ext cx="9045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" name="Line 14"/>
          <p:cNvSpPr>
            <a:spLocks noChangeShapeType="1"/>
          </p:cNvSpPr>
          <p:nvPr/>
        </p:nvSpPr>
        <p:spPr bwMode="auto">
          <a:xfrm>
            <a:off x="677478" y="2742420"/>
            <a:ext cx="9045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4" name="Freeform 15"/>
          <p:cNvSpPr>
            <a:spLocks/>
          </p:cNvSpPr>
          <p:nvPr/>
        </p:nvSpPr>
        <p:spPr bwMode="auto">
          <a:xfrm>
            <a:off x="995908" y="2892653"/>
            <a:ext cx="774097" cy="2473773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6338A2"/>
          </a:solidFill>
          <a:ln w="0">
            <a:solidFill>
              <a:srgbClr val="6338A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" name="Freeform 16"/>
          <p:cNvSpPr>
            <a:spLocks/>
          </p:cNvSpPr>
          <p:nvPr/>
        </p:nvSpPr>
        <p:spPr bwMode="auto">
          <a:xfrm>
            <a:off x="1814772" y="2873507"/>
            <a:ext cx="775964" cy="2492918"/>
          </a:xfrm>
          <a:custGeom>
            <a:avLst/>
            <a:gdLst>
              <a:gd name="T0" fmla="*/ 416 w 416"/>
              <a:gd name="T1" fmla="*/ 2463 h 2463"/>
              <a:gd name="T2" fmla="*/ 416 w 416"/>
              <a:gd name="T3" fmla="*/ 0 h 2463"/>
              <a:gd name="T4" fmla="*/ 0 w 416"/>
              <a:gd name="T5" fmla="*/ 0 h 2463"/>
              <a:gd name="T6" fmla="*/ 0 w 416"/>
              <a:gd name="T7" fmla="*/ 2463 h 2463"/>
              <a:gd name="T8" fmla="*/ 416 w 416"/>
              <a:gd name="T9" fmla="*/ 2463 h 2463"/>
              <a:gd name="T10" fmla="*/ 416 w 416"/>
              <a:gd name="T11" fmla="*/ 2463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2463">
                <a:moveTo>
                  <a:pt x="416" y="2463"/>
                </a:moveTo>
                <a:lnTo>
                  <a:pt x="416" y="0"/>
                </a:lnTo>
                <a:lnTo>
                  <a:pt x="0" y="0"/>
                </a:lnTo>
                <a:lnTo>
                  <a:pt x="0" y="2463"/>
                </a:lnTo>
                <a:lnTo>
                  <a:pt x="416" y="2463"/>
                </a:lnTo>
                <a:lnTo>
                  <a:pt x="416" y="2463"/>
                </a:lnTo>
                <a:close/>
              </a:path>
            </a:pathLst>
          </a:custGeom>
          <a:solidFill>
            <a:srgbClr val="008000"/>
          </a:solidFill>
          <a:ln w="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6" name="Rectangle 17"/>
          <p:cNvSpPr>
            <a:spLocks noChangeArrowheads="1"/>
          </p:cNvSpPr>
          <p:nvPr/>
        </p:nvSpPr>
        <p:spPr bwMode="auto">
          <a:xfrm>
            <a:off x="5857824" y="5266234"/>
            <a:ext cx="777828" cy="100191"/>
          </a:xfrm>
          <a:prstGeom prst="rect">
            <a:avLst/>
          </a:prstGeom>
          <a:solidFill>
            <a:srgbClr val="008000"/>
          </a:solidFill>
          <a:ln w="0">
            <a:solidFill>
              <a:srgbClr val="008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7" name="Rectangle 18"/>
          <p:cNvSpPr>
            <a:spLocks noChangeArrowheads="1"/>
          </p:cNvSpPr>
          <p:nvPr/>
        </p:nvSpPr>
        <p:spPr bwMode="auto">
          <a:xfrm>
            <a:off x="5037094" y="5250473"/>
            <a:ext cx="777828" cy="115952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9" name="Rectangle 20"/>
          <p:cNvSpPr>
            <a:spLocks noChangeArrowheads="1"/>
          </p:cNvSpPr>
          <p:nvPr/>
        </p:nvSpPr>
        <p:spPr bwMode="auto">
          <a:xfrm>
            <a:off x="2996463" y="5342440"/>
            <a:ext cx="774097" cy="23986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407034" y="2603560"/>
            <a:ext cx="199249" cy="134018"/>
          </a:xfrm>
          <a:prstGeom prst="rect">
            <a:avLst/>
          </a:prstGeom>
          <a:solidFill>
            <a:srgbClr val="6338A2"/>
          </a:solidFill>
          <a:ln w="9525">
            <a:solidFill>
              <a:srgbClr val="6338A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>
              <a:solidFill>
                <a:schemeClr val="tx1"/>
              </a:solidFill>
            </a:endParaRPr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3402969" y="2884869"/>
            <a:ext cx="199249" cy="134017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>
              <a:solidFill>
                <a:schemeClr val="tx1"/>
              </a:solidFill>
            </a:endParaRPr>
          </a:p>
        </p:txBody>
      </p:sp>
      <p:sp>
        <p:nvSpPr>
          <p:cNvPr id="58" name="ZoneTexte 84"/>
          <p:cNvSpPr txBox="1">
            <a:spLocks noChangeArrowheads="1"/>
          </p:cNvSpPr>
          <p:nvPr/>
        </p:nvSpPr>
        <p:spPr bwMode="auto">
          <a:xfrm>
            <a:off x="3590956" y="2517010"/>
            <a:ext cx="10792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DTG + RPV</a:t>
            </a:r>
          </a:p>
        </p:txBody>
      </p:sp>
      <p:sp>
        <p:nvSpPr>
          <p:cNvPr id="59" name="ZoneTexte 85"/>
          <p:cNvSpPr txBox="1">
            <a:spLocks noChangeArrowheads="1"/>
          </p:cNvSpPr>
          <p:nvPr/>
        </p:nvSpPr>
        <p:spPr bwMode="auto">
          <a:xfrm>
            <a:off x="3578450" y="2801029"/>
            <a:ext cx="17674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Continuation </a:t>
            </a:r>
            <a:r>
              <a:rPr lang="en-US" altLang="fr-FR" sz="16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cART</a:t>
            </a:r>
            <a:endParaRPr lang="en-US" altLang="fr-FR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3770560" y="5334500"/>
            <a:ext cx="777828" cy="31925"/>
          </a:xfrm>
          <a:prstGeom prst="rect">
            <a:avLst/>
          </a:prstGeom>
          <a:solidFill>
            <a:srgbClr val="008000"/>
          </a:solidFill>
          <a:ln w="0">
            <a:solidFill>
              <a:srgbClr val="008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" name="Freeform 8"/>
          <p:cNvSpPr>
            <a:spLocks/>
          </p:cNvSpPr>
          <p:nvPr/>
        </p:nvSpPr>
        <p:spPr bwMode="auto">
          <a:xfrm>
            <a:off x="780046" y="2726606"/>
            <a:ext cx="6041687" cy="2639819"/>
          </a:xfrm>
          <a:custGeom>
            <a:avLst/>
            <a:gdLst>
              <a:gd name="T0" fmla="*/ 3239 w 3239"/>
              <a:gd name="T1" fmla="*/ 2671 h 2671"/>
              <a:gd name="T2" fmla="*/ 0 w 3239"/>
              <a:gd name="T3" fmla="*/ 2671 h 2671"/>
              <a:gd name="T4" fmla="*/ 0 w 3239"/>
              <a:gd name="T5" fmla="*/ 0 h 2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9" h="2671">
                <a:moveTo>
                  <a:pt x="3239" y="2671"/>
                </a:moveTo>
                <a:lnTo>
                  <a:pt x="0" y="267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89880A9F-9E73-43BF-A0BA-439CEABF3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815" y="6522020"/>
            <a:ext cx="259718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Llibre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JM. Lancet. 2018;391:839-49</a:t>
            </a:r>
          </a:p>
        </p:txBody>
      </p:sp>
    </p:spTree>
    <p:extLst>
      <p:ext uri="{BB962C8B-B14F-4D97-AF65-F5344CB8AC3E}">
        <p14:creationId xmlns:p14="http://schemas.microsoft.com/office/powerpoint/2010/main" val="1178831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415376"/>
              </p:ext>
            </p:extLst>
          </p:nvPr>
        </p:nvGraphicFramePr>
        <p:xfrm>
          <a:off x="430795" y="1958334"/>
          <a:ext cx="11304005" cy="3657540"/>
        </p:xfrm>
        <a:graphic>
          <a:graphicData uri="http://schemas.openxmlformats.org/drawingml/2006/table">
            <a:tbl>
              <a:tblPr/>
              <a:tblGrid>
                <a:gridCol w="622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DTG + RPV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513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Continued </a:t>
                      </a:r>
                      <a:r>
                        <a:rPr kumimoji="0" lang="en-U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cART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511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Grade 1-2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Grade 3-4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17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&lt; 1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CNS adverse event leading to withdrawal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4.1 (N = 21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N = 9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0.6 (N = 3)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N = 1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94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Most common adverse events (≥ 5% of patients)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Back pain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b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16196" y="5606749"/>
            <a:ext cx="11555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 (some participants have more than 1 AE) ; anxiety (N = 4), depression (N = 3), insomnia (N = 2), depressed mood (N = 1), headache (N = 1), panic attack (N = 1), suicidal ideation (N = 1), tremor (N = 1), drug-induced liver injury (N = 1), eosinophilic pneumonia, acute (N = 1), abdominal distension (N = 2), dyspepsia (N = 2), peptic ulcer (N = 1), gastrointestinal haemorrhage (N = 1), pancreatitis, acute (N = 1), Hodgkin’s disease (N = 1), Kaposi sarcoma (N = 1), </a:t>
            </a:r>
            <a:r>
              <a:rPr lang="en-GB" sz="1400" dirty="0" err="1"/>
              <a:t>plasmablastic</a:t>
            </a:r>
            <a:r>
              <a:rPr lang="en-GB" sz="1400" dirty="0"/>
              <a:t> lymphoma (N = 1)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DTG + RPV</a:t>
            </a:r>
            <a:endParaRPr lang="fr-FR" sz="3200" dirty="0"/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6171C01E-2DC4-4426-9CFF-717A3DB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815" y="6522020"/>
            <a:ext cx="259718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Llibre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JM. Lancet. 2018;391:839-49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C680E00-586B-4536-8FC9-9C1C0051CC0C}"/>
              </a:ext>
            </a:extLst>
          </p:cNvPr>
          <p:cNvSpPr txBox="1"/>
          <p:nvPr/>
        </p:nvSpPr>
        <p:spPr>
          <a:xfrm>
            <a:off x="4405613" y="1517313"/>
            <a:ext cx="3490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Adverse events at W48, %</a:t>
            </a:r>
          </a:p>
        </p:txBody>
      </p:sp>
    </p:spTree>
    <p:extLst>
      <p:ext uri="{BB962C8B-B14F-4D97-AF65-F5344CB8AC3E}">
        <p14:creationId xmlns:p14="http://schemas.microsoft.com/office/powerpoint/2010/main" val="220337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Evolution of ART (1</a:t>
            </a:r>
            <a:r>
              <a:rPr lang="en-US" b="1" dirty="0">
                <a:sym typeface="Wingdings" panose="05000000000000000000" pitchFamily="2" charset="2"/>
              </a:rPr>
              <a:t>23 drugs)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1994:  2-drug NRTI therapy superior to monotherapy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altLang="en-US" sz="2100" dirty="0">
                <a:solidFill>
                  <a:srgbClr val="0070C0"/>
                </a:solidFill>
              </a:rPr>
              <a:t>ACTG 175 </a:t>
            </a:r>
            <a:r>
              <a:rPr lang="en-US" altLang="en-US" sz="2100" dirty="0"/>
              <a:t>(N=2467):  </a:t>
            </a:r>
            <a:r>
              <a:rPr lang="en-US" altLang="en-US" sz="1500" dirty="0"/>
              <a:t>Hammer </a:t>
            </a:r>
            <a:r>
              <a:rPr lang="sv-SE" sz="1500" dirty="0"/>
              <a:t>NEJM 1996;335:1081-90</a:t>
            </a:r>
          </a:p>
          <a:p>
            <a:pPr lvl="1"/>
            <a:r>
              <a:rPr lang="sv-SE" altLang="en-US" sz="2100" dirty="0">
                <a:solidFill>
                  <a:srgbClr val="0070C0"/>
                </a:solidFill>
              </a:rPr>
              <a:t>Delta </a:t>
            </a:r>
            <a:r>
              <a:rPr lang="sv-SE" altLang="en-US" sz="2100" dirty="0"/>
              <a:t>(N=3308):  </a:t>
            </a:r>
            <a:r>
              <a:rPr lang="sv-SE" altLang="en-US" sz="1500" dirty="0"/>
              <a:t>Delta Study group </a:t>
            </a:r>
            <a:r>
              <a:rPr lang="fr-FR" sz="1500" dirty="0"/>
              <a:t>Lancet 1996;348:283-91</a:t>
            </a:r>
            <a:endParaRPr lang="sv-SE" altLang="en-US" sz="1500" dirty="0"/>
          </a:p>
          <a:p>
            <a:pPr lvl="1"/>
            <a:r>
              <a:rPr lang="sv-SE" altLang="en-US" sz="2100" dirty="0">
                <a:solidFill>
                  <a:srgbClr val="0070C0"/>
                </a:solidFill>
              </a:rPr>
              <a:t>CPCRA</a:t>
            </a:r>
            <a:r>
              <a:rPr lang="sv-SE" altLang="en-US" sz="2100" dirty="0">
                <a:solidFill>
                  <a:schemeClr val="accent2"/>
                </a:solidFill>
              </a:rPr>
              <a:t> </a:t>
            </a:r>
            <a:r>
              <a:rPr lang="sv-SE" altLang="en-US" sz="2100" dirty="0"/>
              <a:t>(N=1113):  </a:t>
            </a:r>
            <a:r>
              <a:rPr lang="sv-SE" altLang="en-US" sz="1500" dirty="0"/>
              <a:t>Saravolatz NEJM 1996;335:</a:t>
            </a:r>
            <a:r>
              <a:rPr lang="sv-SE" sz="1500" dirty="0"/>
              <a:t>1099-106</a:t>
            </a:r>
            <a:endParaRPr lang="sv-SE" altLang="en-US" sz="1500" dirty="0"/>
          </a:p>
          <a:p>
            <a:pPr lvl="1"/>
            <a:r>
              <a:rPr lang="en-US" altLang="en-US" sz="2100" dirty="0">
                <a:solidFill>
                  <a:srgbClr val="0070C0"/>
                </a:solidFill>
              </a:rPr>
              <a:t>NUCA 3001 </a:t>
            </a:r>
            <a:r>
              <a:rPr lang="en-US" altLang="en-US" sz="2100" dirty="0"/>
              <a:t>(N=366):  </a:t>
            </a:r>
            <a:r>
              <a:rPr lang="en-US" altLang="en-US" sz="1500" dirty="0" err="1"/>
              <a:t>Eron</a:t>
            </a:r>
            <a:r>
              <a:rPr lang="en-US" altLang="en-US" sz="1500" dirty="0"/>
              <a:t> NEJM</a:t>
            </a:r>
            <a:r>
              <a:rPr lang="en-US" sz="1500" dirty="0"/>
              <a:t> 1995;333:1662-9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NUCB 3001 </a:t>
            </a:r>
            <a:r>
              <a:rPr lang="en-US" sz="2100" dirty="0"/>
              <a:t>(N=223):  </a:t>
            </a:r>
            <a:r>
              <a:rPr lang="en-US" sz="1500" dirty="0" err="1"/>
              <a:t>Staszewski</a:t>
            </a:r>
            <a:r>
              <a:rPr lang="en-US" sz="1500" dirty="0"/>
              <a:t> JAMA 1996;276:111-117</a:t>
            </a:r>
          </a:p>
          <a:p>
            <a:pPr lvl="1"/>
            <a:endParaRPr lang="en-US" altLang="en-US" sz="2100" dirty="0">
              <a:solidFill>
                <a:schemeClr val="tx2"/>
              </a:solidFill>
            </a:endParaRPr>
          </a:p>
          <a:p>
            <a:r>
              <a:rPr lang="en-US" dirty="0"/>
              <a:t>1996:  3-drug therapy with 2 NRTI + PI (or NNRTI) superior to 2 NRTI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ACTG 320 </a:t>
            </a:r>
            <a:r>
              <a:rPr lang="en-US" sz="2100" dirty="0"/>
              <a:t>(N=1156):  </a:t>
            </a:r>
            <a:r>
              <a:rPr lang="en-US" sz="1500" dirty="0"/>
              <a:t>Hammer NEJM 1997;337:725-33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MRK 035 </a:t>
            </a:r>
            <a:r>
              <a:rPr lang="en-US" sz="2100" dirty="0"/>
              <a:t>(N=97):  </a:t>
            </a:r>
            <a:r>
              <a:rPr lang="en-US" sz="1500" dirty="0"/>
              <a:t>Gulick NEJM 1997;337:734-9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INCAS</a:t>
            </a:r>
            <a:r>
              <a:rPr lang="en-US" sz="2100" dirty="0">
                <a:solidFill>
                  <a:schemeClr val="accent2"/>
                </a:solidFill>
              </a:rPr>
              <a:t> </a:t>
            </a:r>
            <a:r>
              <a:rPr lang="en-US" sz="2100" dirty="0"/>
              <a:t>(N=153):  </a:t>
            </a:r>
            <a:r>
              <a:rPr lang="en-US" sz="1500" dirty="0" err="1"/>
              <a:t>Montaner</a:t>
            </a:r>
            <a:r>
              <a:rPr lang="en-US" sz="1500" dirty="0"/>
              <a:t> JAMA</a:t>
            </a:r>
            <a:r>
              <a:rPr lang="pt-BR" sz="1500" dirty="0"/>
              <a:t> JAMA 1998;279:930-7</a:t>
            </a:r>
            <a:endParaRPr lang="en-US" sz="15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9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>
            <a:extLst>
              <a:ext uri="{FF2B5EF4-FFF2-40B4-BE49-F238E27FC236}">
                <a16:creationId xmlns:a16="http://schemas.microsoft.com/office/drawing/2014/main" id="{51DF5BEF-D7EA-4CDD-9D81-62603163FC7F}"/>
              </a:ext>
            </a:extLst>
          </p:cNvPr>
          <p:cNvGrpSpPr/>
          <p:nvPr/>
        </p:nvGrpSpPr>
        <p:grpSpPr>
          <a:xfrm>
            <a:off x="2030469" y="1844824"/>
            <a:ext cx="8890067" cy="3267324"/>
            <a:chOff x="1592297" y="1981625"/>
            <a:chExt cx="8890067" cy="3267324"/>
          </a:xfrm>
        </p:grpSpPr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2717252" y="2199549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latin typeface="+mj-lt"/>
                </a:rPr>
                <a:t>95</a:t>
              </a: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3643657" y="2199549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+mj-lt"/>
                </a:rPr>
                <a:t>95</a:t>
              </a: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1774285" y="4409889"/>
              <a:ext cx="909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/>
                <a:t>0</a:t>
              </a: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1683289" y="3974353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/>
                <a:t>20</a:t>
              </a: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1683289" y="3540048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/>
                <a:t>40</a:t>
              </a: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1683289" y="3104512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/>
                <a:t>60</a:t>
              </a: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1683289" y="2670206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/>
                <a:t>80</a:t>
              </a: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1592297" y="2225345"/>
              <a:ext cx="27298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 dirty="0"/>
                <a:t>100</a:t>
              </a: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2856142" y="4602618"/>
              <a:ext cx="63425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/>
                <a:t>DO-W48</a:t>
              </a:r>
            </a:p>
          </p:txBody>
        </p:sp>
        <p:sp>
          <p:nvSpPr>
            <p:cNvPr id="57384" name="Rectangle 57"/>
            <p:cNvSpPr>
              <a:spLocks noChangeArrowheads="1"/>
            </p:cNvSpPr>
            <p:nvPr/>
          </p:nvSpPr>
          <p:spPr bwMode="auto">
            <a:xfrm>
              <a:off x="9093149" y="2793469"/>
              <a:ext cx="79508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latin typeface="+mj-lt"/>
                </a:rPr>
                <a:t>DTG + RPV</a:t>
              </a:r>
            </a:p>
            <a:p>
              <a:r>
                <a:rPr lang="en-US" sz="1400" b="1" dirty="0">
                  <a:latin typeface="+mj-lt"/>
                </a:rPr>
                <a:t>(N = 513)</a:t>
              </a:r>
            </a:p>
          </p:txBody>
        </p:sp>
        <p:sp>
          <p:nvSpPr>
            <p:cNvPr id="57387" name="Rectangle 60"/>
            <p:cNvSpPr>
              <a:spLocks noChangeArrowheads="1"/>
            </p:cNvSpPr>
            <p:nvPr/>
          </p:nvSpPr>
          <p:spPr bwMode="auto">
            <a:xfrm>
              <a:off x="9093149" y="3384297"/>
              <a:ext cx="138921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latin typeface="+mj-lt"/>
                </a:rPr>
                <a:t>Continuation </a:t>
              </a:r>
              <a:r>
                <a:rPr lang="en-US" sz="1400" b="1" dirty="0" err="1">
                  <a:latin typeface="+mj-lt"/>
                </a:rPr>
                <a:t>cART</a:t>
              </a:r>
              <a:endParaRPr lang="en-US" sz="1400" b="1" dirty="0">
                <a:latin typeface="+mj-lt"/>
              </a:endParaRPr>
            </a:p>
            <a:p>
              <a:r>
                <a:rPr lang="en-US" sz="1400" b="1" dirty="0">
                  <a:latin typeface="+mj-lt"/>
                </a:rPr>
                <a:t>(N = 511)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859336" y="1981625"/>
              <a:ext cx="294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%</a:t>
              </a: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2006402" y="2321000"/>
              <a:ext cx="6772176" cy="2205339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1915322" y="2772636"/>
              <a:ext cx="91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1915322" y="3210236"/>
              <a:ext cx="91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1915322" y="3648662"/>
              <a:ext cx="91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1915322" y="4087087"/>
              <a:ext cx="91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915322" y="4526338"/>
              <a:ext cx="91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915322" y="2334211"/>
              <a:ext cx="91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295701" y="2426519"/>
              <a:ext cx="945911" cy="2092525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3296313" y="2426519"/>
              <a:ext cx="948189" cy="2092525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8760296" y="2937361"/>
              <a:ext cx="193104" cy="139502"/>
            </a:xfrm>
            <a:prstGeom prst="rect">
              <a:avLst/>
            </a:pr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7" name="Rectangle 22"/>
            <p:cNvSpPr>
              <a:spLocks noChangeArrowheads="1"/>
            </p:cNvSpPr>
            <p:nvPr/>
          </p:nvSpPr>
          <p:spPr bwMode="auto">
            <a:xfrm>
              <a:off x="8778577" y="3502789"/>
              <a:ext cx="193104" cy="139502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7" name="Freeform 15"/>
            <p:cNvSpPr>
              <a:spLocks/>
            </p:cNvSpPr>
            <p:nvPr/>
          </p:nvSpPr>
          <p:spPr bwMode="auto">
            <a:xfrm>
              <a:off x="5149772" y="2538121"/>
              <a:ext cx="945911" cy="1980924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5275314" y="4602618"/>
              <a:ext cx="69482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/>
                <a:t>D0-W100</a:t>
              </a: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6886365" y="4602618"/>
              <a:ext cx="166579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/>
                <a:t>Deferred Switch</a:t>
              </a:r>
            </a:p>
            <a:p>
              <a:pPr algn="ctr"/>
              <a:r>
                <a:rPr lang="en-US" sz="1400" b="1" dirty="0"/>
                <a:t>DTG + RPV W52-W100</a:t>
              </a:r>
            </a:p>
            <a:p>
              <a:pPr algn="ctr"/>
              <a:r>
                <a:rPr lang="en-US" sz="1400" b="1" dirty="0"/>
                <a:t>(N = 477)</a:t>
              </a:r>
            </a:p>
          </p:txBody>
        </p:sp>
        <p:sp>
          <p:nvSpPr>
            <p:cNvPr id="61" name="Freeform 15"/>
            <p:cNvSpPr>
              <a:spLocks/>
            </p:cNvSpPr>
            <p:nvPr/>
          </p:nvSpPr>
          <p:spPr bwMode="auto">
            <a:xfrm>
              <a:off x="7237970" y="2454420"/>
              <a:ext cx="945911" cy="2064625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pattFill prst="pct75">
              <a:fgClr>
                <a:srgbClr val="7030A0"/>
              </a:fgClr>
              <a:bgClr>
                <a:prstClr val="white"/>
              </a:bgClr>
            </a:patt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5547544" y="2321000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latin typeface="+mj-lt"/>
                </a:rPr>
                <a:t>89</a:t>
              </a:r>
            </a:p>
          </p:txBody>
        </p:sp>
        <p:sp>
          <p:nvSpPr>
            <p:cNvPr id="63" name="Rectangle 43"/>
            <p:cNvSpPr>
              <a:spLocks noChangeArrowheads="1"/>
            </p:cNvSpPr>
            <p:nvPr/>
          </p:nvSpPr>
          <p:spPr bwMode="auto">
            <a:xfrm>
              <a:off x="7629348" y="2196248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latin typeface="+mj-lt"/>
                </a:rPr>
                <a:t>93</a:t>
              </a: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2C0743F5-B045-4284-A444-638E788560FC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90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A2A76217-4F98-4014-BC1F-F060D8CF5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098" y="6522020"/>
            <a:ext cx="32959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Aboud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M, Lancet HIV. 2019 Sep;6(9):e576-87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E5AC6DE-B570-4FB1-99CC-7109572A4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6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: Switch to DTG + RPV (W100 </a:t>
            </a:r>
            <a:r>
              <a:rPr lang="fr-FR" sz="3600" dirty="0" err="1">
                <a:ea typeface="ＭＳ Ｐゴシック" pitchFamily="-65" charset="-128"/>
                <a:cs typeface="ＭＳ Ｐゴシック" pitchFamily="-65" charset="-128"/>
              </a:rPr>
              <a:t>results</a:t>
            </a:r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)</a:t>
            </a:r>
            <a:endParaRPr lang="fr-FR" dirty="0"/>
          </a:p>
        </p:txBody>
      </p:sp>
      <p:sp>
        <p:nvSpPr>
          <p:cNvPr id="42" name="Espace réservé du contenu 4">
            <a:extLst>
              <a:ext uri="{FF2B5EF4-FFF2-40B4-BE49-F238E27FC236}">
                <a16:creationId xmlns:a16="http://schemas.microsoft.com/office/drawing/2014/main" id="{D636C208-2FAA-4310-8CED-7D6B3AAB90EC}"/>
              </a:ext>
            </a:extLst>
          </p:cNvPr>
          <p:cNvSpPr txBox="1">
            <a:spLocks/>
          </p:cNvSpPr>
          <p:nvPr/>
        </p:nvSpPr>
        <p:spPr>
          <a:xfrm>
            <a:off x="609600" y="5143716"/>
            <a:ext cx="10972800" cy="13783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b="1">
                <a:solidFill>
                  <a:srgbClr val="0070C0"/>
                </a:solidFill>
              </a:rPr>
              <a:t>Confirmed virologic failure: </a:t>
            </a:r>
            <a:r>
              <a:rPr lang="en-US"/>
              <a:t>2 consecutive HIV RNA ≥ 50 c/mL, </a:t>
            </a:r>
            <a:br>
              <a:rPr lang="en-US"/>
            </a:br>
            <a:r>
              <a:rPr lang="en-US"/>
              <a:t>with HIV RNA ≥ 200 c/mL on confirmation sample</a:t>
            </a:r>
          </a:p>
          <a:p>
            <a:pPr lvl="1">
              <a:spcBef>
                <a:spcPts val="0"/>
              </a:spcBef>
            </a:pPr>
            <a:r>
              <a:rPr lang="en-US" sz="1800"/>
              <a:t>10/990 (1 %) patients on DTG + RPV between D0 and W100</a:t>
            </a:r>
          </a:p>
          <a:p>
            <a:pPr lvl="1">
              <a:spcBef>
                <a:spcPts val="0"/>
              </a:spcBef>
            </a:pPr>
            <a:r>
              <a:rPr lang="en-US" sz="1800"/>
              <a:t>No emergence of resistance mutation to INSTI</a:t>
            </a:r>
          </a:p>
          <a:p>
            <a:pPr lvl="1">
              <a:spcBef>
                <a:spcPts val="0"/>
              </a:spcBef>
            </a:pPr>
            <a:r>
              <a:rPr lang="en-US" sz="1800"/>
              <a:t>Emergence of resistance mutation to NNRTI: 3/10</a:t>
            </a:r>
            <a:endParaRPr lang="en-US" sz="2800"/>
          </a:p>
          <a:p>
            <a:pPr>
              <a:spcBef>
                <a:spcPts val="0"/>
              </a:spcBef>
            </a:pPr>
            <a:endParaRPr lang="en-US" sz="2800"/>
          </a:p>
          <a:p>
            <a:pPr>
              <a:spcBef>
                <a:spcPts val="0"/>
              </a:spcBef>
            </a:pPr>
            <a:endParaRPr lang="en-US" sz="280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2FCB3004-10C0-45D2-8C5F-C8D8511281AC}"/>
              </a:ext>
            </a:extLst>
          </p:cNvPr>
          <p:cNvSpPr txBox="1"/>
          <p:nvPr/>
        </p:nvSpPr>
        <p:spPr>
          <a:xfrm>
            <a:off x="3523025" y="1517313"/>
            <a:ext cx="549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HIV RNA &lt; 50 c/mL at W100, ITT snapshot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8627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87420"/>
              </p:ext>
            </p:extLst>
          </p:nvPr>
        </p:nvGraphicFramePr>
        <p:xfrm>
          <a:off x="382938" y="2178230"/>
          <a:ext cx="11473702" cy="4053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6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6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01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0028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Failure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Previous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  <a:latin typeface="+mj-lt"/>
                        </a:rPr>
                        <a:t> ARV regimen</a:t>
                      </a:r>
                      <a:endParaRPr lang="en-US" sz="14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HIV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  <a:latin typeface="+mj-lt"/>
                        </a:rPr>
                        <a:t> RNA</a:t>
                      </a:r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, c/mL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Resistance mutations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chemeClr val="bg1"/>
                          </a:solidFill>
                          <a:latin typeface="+mj-lt"/>
                        </a:rPr>
                        <a:t>Fold Change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836148"/>
                  </a:ext>
                </a:extLst>
              </a:tr>
              <a:tr h="463679"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DNA genotype </a:t>
                      </a:r>
                      <a:b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at baseline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Plasma genotype </a:t>
                      </a:r>
                      <a:b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at failure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752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NNRTI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INSTI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INNTI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INSTI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2DF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728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W24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EFV/TDF/FTC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88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</a:rPr>
                        <a:t> ;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 466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G193E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G193E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DTG : 1.02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728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W36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EFV/TDF/FTC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1059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</a:rPr>
                        <a:t> ; 771</a:t>
                      </a:r>
                      <a:endParaRPr lang="en-US" sz="12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FF0000"/>
                          </a:solidFill>
                        </a:rPr>
                        <a:t>K101K/E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RPV : 1.21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253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W64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DTG/ABC/3TC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833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N155N/H,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</a:rPr>
                        <a:t> G163G/R</a:t>
                      </a:r>
                      <a:endParaRPr lang="en-US" sz="12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Amplification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failure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728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W76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ATV/ABC/3TC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28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W88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DTG/ABC/3TC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278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FF0000"/>
                          </a:solidFill>
                        </a:rPr>
                        <a:t>E138E/A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RPV : 1.61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DTG : 0.72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728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W88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RPV/TDF/FTC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NR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NR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253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W100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EFV/TDF/FTC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651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K101E,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E138A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G193E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K101E, E138A, </a:t>
                      </a:r>
                      <a:r>
                        <a:rPr lang="en-US" sz="1200" b="1" noProof="0" dirty="0">
                          <a:solidFill>
                            <a:srgbClr val="FF0000"/>
                          </a:solidFill>
                        </a:rPr>
                        <a:t>M230M/L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Amplification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failure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RPV : 31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DTG : ND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728">
                <a:tc>
                  <a:txBody>
                    <a:bodyPr/>
                    <a:lstStyle/>
                    <a:p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W100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ATV/r/TDF/FTC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280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8750229" y="6196081"/>
            <a:ext cx="2173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 red: emerging mutations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396C1EA-529B-4C1A-A773-1E199D29ED0E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91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1367" y="6165304"/>
            <a:ext cx="2796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* Results available for 8/10 patients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5141E22E-A448-4D25-80ED-E35404B41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098" y="6522020"/>
            <a:ext cx="32959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Aboud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M, Lancet HIV. 2019 Sep;6(9):e576-87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3836E344-8854-44F8-8795-BA6BF74C0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6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: Switch to DTG + RPV (W100 </a:t>
            </a:r>
            <a:r>
              <a:rPr lang="fr-FR" sz="3600" dirty="0" err="1">
                <a:ea typeface="ＭＳ Ｐゴシック" pitchFamily="-65" charset="-128"/>
                <a:cs typeface="ＭＳ Ｐゴシック" pitchFamily="-65" charset="-128"/>
              </a:rPr>
              <a:t>results</a:t>
            </a:r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17401FC-4D48-4EFA-B5CE-05A61F924B4F}"/>
              </a:ext>
            </a:extLst>
          </p:cNvPr>
          <p:cNvSpPr txBox="1"/>
          <p:nvPr/>
        </p:nvSpPr>
        <p:spPr>
          <a:xfrm>
            <a:off x="3777974" y="1439410"/>
            <a:ext cx="5198346" cy="759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400" b="1" dirty="0">
                <a:solidFill>
                  <a:srgbClr val="0070C0"/>
                </a:solidFill>
              </a:rPr>
              <a:t>Virologic failure on DTG + RPV between</a:t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>D0 and W100, N = 10 *</a:t>
            </a:r>
          </a:p>
        </p:txBody>
      </p:sp>
    </p:spTree>
    <p:extLst>
      <p:ext uri="{BB962C8B-B14F-4D97-AF65-F5344CB8AC3E}">
        <p14:creationId xmlns:p14="http://schemas.microsoft.com/office/powerpoint/2010/main" val="34116774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83"/>
          <p:cNvSpPr txBox="1">
            <a:spLocks noChangeArrowheads="1"/>
          </p:cNvSpPr>
          <p:nvPr/>
        </p:nvSpPr>
        <p:spPr bwMode="auto">
          <a:xfrm>
            <a:off x="431229" y="5127917"/>
            <a:ext cx="11520771" cy="135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+mj-lt"/>
                <a:cs typeface="Calibri"/>
              </a:rPr>
              <a:t>Adverse events leading to DTG + RPV discontinuation:</a:t>
            </a:r>
            <a:r>
              <a:rPr lang="en-US" sz="1600" kern="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1600" kern="0" dirty="0">
                <a:latin typeface="+mj-lt"/>
              </a:rPr>
              <a:t>49/990 (5%) at W100 including 17 for psychiatric disorders: </a:t>
            </a:r>
            <a:r>
              <a:rPr lang="en-US" sz="1600" dirty="0">
                <a:latin typeface="+mj-lt"/>
              </a:rPr>
              <a:t>suicidal ideation (N = 5), </a:t>
            </a:r>
            <a:r>
              <a:rPr lang="en-US" sz="1600" kern="0" dirty="0">
                <a:latin typeface="+mj-lt"/>
              </a:rPr>
              <a:t>suicide (N = 1), anxiety (N = 4), </a:t>
            </a:r>
            <a:r>
              <a:rPr lang="en-US" sz="1600" dirty="0">
                <a:latin typeface="+mj-lt"/>
              </a:rPr>
              <a:t>depression (N = 5), depressed mood (N = 1), </a:t>
            </a:r>
            <a:r>
              <a:rPr lang="en-US" sz="1600" kern="0" dirty="0">
                <a:latin typeface="+mj-lt"/>
              </a:rPr>
              <a:t>insomnia (N = 5), </a:t>
            </a:r>
            <a:r>
              <a:rPr lang="en-US" sz="1600" dirty="0">
                <a:latin typeface="+mj-lt"/>
              </a:rPr>
              <a:t>nightmare (N = 1)</a:t>
            </a:r>
            <a:r>
              <a:rPr lang="en-US" sz="1600" kern="0" dirty="0">
                <a:latin typeface="+mj-lt"/>
              </a:rPr>
              <a:t>, </a:t>
            </a:r>
            <a:r>
              <a:rPr lang="en-US" sz="1600" dirty="0">
                <a:latin typeface="+mj-lt"/>
              </a:rPr>
              <a:t>affective disorder (N = 1), abulia (N = 1), </a:t>
            </a:r>
            <a:r>
              <a:rPr lang="en-US" sz="1600" dirty="0" err="1">
                <a:latin typeface="+mj-lt"/>
              </a:rPr>
              <a:t>confusional</a:t>
            </a:r>
            <a:r>
              <a:rPr lang="en-US" sz="1600" dirty="0">
                <a:latin typeface="+mj-lt"/>
              </a:rPr>
              <a:t> state (N = 1), loss of libido (N = 1)</a:t>
            </a:r>
          </a:p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r>
              <a:rPr lang="en-US" sz="1600" kern="0" dirty="0">
                <a:latin typeface="+mj-lt"/>
                <a:cs typeface="Calibri"/>
              </a:rPr>
              <a:t>Bone, </a:t>
            </a:r>
            <a:r>
              <a:rPr lang="en-US" sz="1600" kern="0" dirty="0">
                <a:latin typeface="+mj-lt"/>
              </a:rPr>
              <a:t>atherogenesis and inflammation </a:t>
            </a:r>
            <a:r>
              <a:rPr lang="en-US" sz="1600" b="1" kern="0" dirty="0">
                <a:solidFill>
                  <a:srgbClr val="0070C0"/>
                </a:solidFill>
                <a:latin typeface="+mj-lt"/>
              </a:rPr>
              <a:t>biomarkers</a:t>
            </a:r>
            <a:r>
              <a:rPr lang="en-US" sz="1600" kern="0" dirty="0">
                <a:latin typeface="+mj-lt"/>
              </a:rPr>
              <a:t>: no change on DTG + 3TC between W48 and W100</a:t>
            </a:r>
            <a:endParaRPr lang="en-US" sz="1600" dirty="0">
              <a:latin typeface="+mj-lt"/>
            </a:endParaRPr>
          </a:p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r>
              <a:rPr lang="en-US" sz="1600" b="1" dirty="0">
                <a:solidFill>
                  <a:srgbClr val="0070C0"/>
                </a:solidFill>
                <a:latin typeface="+mj-lt"/>
                <a:cs typeface="Calibri"/>
              </a:rPr>
              <a:t>Renal tubular proteinuria </a:t>
            </a:r>
            <a:r>
              <a:rPr lang="en-US" sz="1600" dirty="0">
                <a:latin typeface="+mj-lt"/>
              </a:rPr>
              <a:t>(RBP/</a:t>
            </a:r>
            <a:r>
              <a:rPr lang="en-US" sz="1600" dirty="0" err="1">
                <a:latin typeface="+mj-lt"/>
              </a:rPr>
              <a:t>creatininuria</a:t>
            </a:r>
            <a:r>
              <a:rPr lang="en-US" sz="1600" dirty="0">
                <a:latin typeface="+mj-lt"/>
              </a:rPr>
              <a:t> and b2M/</a:t>
            </a:r>
            <a:r>
              <a:rPr lang="en-US" sz="1600" dirty="0" err="1">
                <a:latin typeface="+mj-lt"/>
              </a:rPr>
              <a:t>creatininuria</a:t>
            </a:r>
            <a:r>
              <a:rPr lang="en-US" sz="1600" dirty="0">
                <a:latin typeface="+mj-lt"/>
              </a:rPr>
              <a:t>): improvement maintained in immediate switch group at W100</a:t>
            </a:r>
          </a:p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endParaRPr lang="en-US" sz="1600" kern="0" dirty="0">
              <a:latin typeface="+mj-lt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C0743F5-B045-4284-A444-638E788560FC}"/>
              </a:ext>
            </a:extLst>
          </p:cNvPr>
          <p:cNvSpPr txBox="1"/>
          <p:nvPr/>
        </p:nvSpPr>
        <p:spPr>
          <a:xfrm>
            <a:off x="11832064" y="32576"/>
            <a:ext cx="31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90</a:t>
            </a:r>
          </a:p>
        </p:txBody>
      </p:sp>
      <p:graphicFrame>
        <p:nvGraphicFramePr>
          <p:cNvPr id="3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786639"/>
              </p:ext>
            </p:extLst>
          </p:nvPr>
        </p:nvGraphicFramePr>
        <p:xfrm>
          <a:off x="430795" y="2132856"/>
          <a:ext cx="11304005" cy="2872862"/>
        </p:xfrm>
        <a:graphic>
          <a:graphicData uri="http://schemas.openxmlformats.org/drawingml/2006/table">
            <a:tbl>
              <a:tblPr/>
              <a:tblGrid>
                <a:gridCol w="622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39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DTG + RPV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513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D0-W100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Deferred DTG + RPV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W52-W100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Drug-related adverse events in ≥ 2%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Headache 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Nausea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5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Psychiatric disorders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7 (N = 34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2.3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3 (N = 15 *)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ts val="18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1.0</a:t>
                      </a:r>
                    </a:p>
                  </a:txBody>
                  <a:tcPr marL="121924" marR="121924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 Box 11">
            <a:extLst>
              <a:ext uri="{FF2B5EF4-FFF2-40B4-BE49-F238E27FC236}">
                <a16:creationId xmlns:a16="http://schemas.microsoft.com/office/drawing/2014/main" id="{FF3547A9-8A0A-490F-863F-20B49C496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098" y="6522020"/>
            <a:ext cx="32959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en-US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Aboud</a:t>
            </a:r>
            <a:r>
              <a:rPr lang="en-US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M, Lancet HIV. 2019 Sep;6(9):e576-87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B348356-F9D3-46A1-8193-D6FA5151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SWORD-1 &amp; 2 </a:t>
            </a:r>
            <a:r>
              <a:rPr lang="fr-FR" sz="3600" dirty="0" err="1">
                <a:ea typeface="ＭＳ Ｐゴシック" pitchFamily="-65" charset="-128"/>
                <a:cs typeface="ＭＳ Ｐゴシック" pitchFamily="-65" charset="-128"/>
              </a:rPr>
              <a:t>Studies</a:t>
            </a:r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: Switch to DTG + RPV (W100 </a:t>
            </a:r>
            <a:r>
              <a:rPr lang="fr-FR" sz="3600" dirty="0" err="1">
                <a:ea typeface="ＭＳ Ｐゴシック" pitchFamily="-65" charset="-128"/>
                <a:cs typeface="ＭＳ Ｐゴシック" pitchFamily="-65" charset="-128"/>
              </a:rPr>
              <a:t>results</a:t>
            </a:r>
            <a:r>
              <a:rPr lang="fr-FR" sz="3600" dirty="0">
                <a:ea typeface="ＭＳ Ｐゴシック" pitchFamily="-65" charset="-128"/>
                <a:cs typeface="ＭＳ Ｐゴシック" pitchFamily="-65" charset="-128"/>
              </a:rPr>
              <a:t>)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4D1C56A-B4FF-4600-A20A-7D22F2364C83}"/>
              </a:ext>
            </a:extLst>
          </p:cNvPr>
          <p:cNvSpPr txBox="1"/>
          <p:nvPr/>
        </p:nvSpPr>
        <p:spPr>
          <a:xfrm>
            <a:off x="4381472" y="1563082"/>
            <a:ext cx="3991349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400" b="1" dirty="0">
                <a:solidFill>
                  <a:srgbClr val="0070C0"/>
                </a:solidFill>
              </a:rPr>
              <a:t>Cumulative adverse events, 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2091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9576" y="2857500"/>
            <a:ext cx="8128000" cy="1143000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Long Acting 2DR as maintenance</a:t>
            </a:r>
          </a:p>
        </p:txBody>
      </p:sp>
    </p:spTree>
    <p:extLst>
      <p:ext uri="{BB962C8B-B14F-4D97-AF65-F5344CB8AC3E}">
        <p14:creationId xmlns:p14="http://schemas.microsoft.com/office/powerpoint/2010/main" val="3110931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190E2C6-0852-459F-A113-B4F42FE0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FLAIR Study: </a:t>
            </a:r>
            <a:br>
              <a:rPr lang="en-GB" dirty="0"/>
            </a:br>
            <a:r>
              <a:rPr lang="en-GB" dirty="0"/>
              <a:t>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148431" y="4926679"/>
            <a:ext cx="5115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20000"/>
              </a:spcBef>
              <a:buClr>
                <a:srgbClr val="CC3300"/>
              </a:buClr>
            </a:pPr>
            <a:r>
              <a:rPr lang="en-GB" sz="1600" kern="0" dirty="0">
                <a:ea typeface="ＭＳ Ｐゴシック" pitchFamily="-109" charset="-128"/>
                <a:cs typeface="ＭＳ Ｐゴシック" pitchFamily="-109" charset="-128"/>
              </a:rPr>
              <a:t>If HLA-B*5701 positive: 2 alternative non-ABC NRTI allowed</a:t>
            </a: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431874" y="1824831"/>
            <a:ext cx="1901247" cy="47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7800" indent="-177800" defTabSz="9144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Design</a:t>
            </a:r>
            <a:endParaRPr lang="en-GB" sz="28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10476413" y="6286313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224D7B9-C421-4DF5-B931-1A410F4EE3CA}"/>
              </a:ext>
            </a:extLst>
          </p:cNvPr>
          <p:cNvGrpSpPr/>
          <p:nvPr/>
        </p:nvGrpSpPr>
        <p:grpSpPr>
          <a:xfrm>
            <a:off x="2096177" y="1525346"/>
            <a:ext cx="8696703" cy="3345706"/>
            <a:chOff x="-36512" y="1142571"/>
            <a:chExt cx="8696703" cy="3345706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3549336" y="1142571"/>
              <a:ext cx="1395358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latin typeface="+mj-lt"/>
                </a:rPr>
                <a:t>1</a:t>
              </a:r>
              <a:r>
                <a:rPr lang="en-GB" sz="1400" b="1" dirty="0">
                  <a:latin typeface="+mj-lt"/>
                  <a:cs typeface="Arial" charset="0"/>
                </a:rPr>
                <a:t>:1</a:t>
              </a: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2236469" y="1971170"/>
              <a:ext cx="1945596" cy="1524747"/>
            </a:xfrm>
            <a:prstGeom prst="roundRect">
              <a:avLst>
                <a:gd name="adj" fmla="val 8546"/>
              </a:avLst>
            </a:prstGeom>
            <a:solidFill>
              <a:srgbClr val="0000CC"/>
            </a:solidFill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</a:rPr>
                <a:t>DTG/ABC/3TC</a:t>
              </a:r>
            </a:p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</a:rPr>
                <a:t>(N = 629)</a:t>
              </a:r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2575747" y="1489825"/>
              <a:ext cx="1024460" cy="47600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+mj-lt"/>
                </a:rPr>
                <a:t>Induction 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5555696" y="1492727"/>
              <a:ext cx="1173123" cy="47310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+mj-lt"/>
                </a:rPr>
                <a:t>Maintenance</a:t>
              </a: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4302482" y="1980196"/>
              <a:ext cx="3328337" cy="684000"/>
            </a:xfrm>
            <a:prstGeom prst="roundRect">
              <a:avLst/>
            </a:prstGeom>
            <a:solidFill>
              <a:srgbClr val="0000CC"/>
            </a:solidFill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DTG/ABC/3TC</a:t>
              </a:r>
              <a:br>
                <a:rPr lang="en-GB" sz="1400" b="1" dirty="0">
                  <a:solidFill>
                    <a:schemeClr val="bg1"/>
                  </a:solidFill>
                  <a:latin typeface="+mj-lt"/>
                </a:rPr>
              </a:b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(N = 283)</a:t>
              </a: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5148064" y="2811918"/>
              <a:ext cx="2569116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CAB LA 400 mg + RPV LA 600 mg *</a:t>
              </a:r>
              <a:br>
                <a:rPr lang="en-GB" sz="1400" b="1" dirty="0">
                  <a:solidFill>
                    <a:schemeClr val="bg1"/>
                  </a:solidFill>
                  <a:latin typeface="+mj-lt"/>
                </a:rPr>
              </a:b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IM every 4 weeks (N = 278)</a:t>
              </a:r>
            </a:p>
          </p:txBody>
        </p:sp>
        <p:sp>
          <p:nvSpPr>
            <p:cNvPr id="26647" name="ZoneTexte 37"/>
            <p:cNvSpPr txBox="1">
              <a:spLocks noChangeArrowheads="1"/>
            </p:cNvSpPr>
            <p:nvPr/>
          </p:nvSpPr>
          <p:spPr bwMode="auto">
            <a:xfrm>
              <a:off x="5223082" y="4104823"/>
              <a:ext cx="339632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cs typeface="Arial" charset="0"/>
                </a:rPr>
                <a:t>* L</a:t>
              </a:r>
              <a:r>
                <a:rPr lang="en-GB" sz="1200" b="1" dirty="0"/>
                <a:t>oading dose at W4: CAB 600 mg + RPV 900 mg</a:t>
              </a:r>
            </a:p>
          </p:txBody>
        </p:sp>
        <p:sp>
          <p:nvSpPr>
            <p:cNvPr id="26653" name="AutoShape 162"/>
            <p:cNvSpPr>
              <a:spLocks noChangeArrowheads="1"/>
            </p:cNvSpPr>
            <p:nvPr/>
          </p:nvSpPr>
          <p:spPr bwMode="auto">
            <a:xfrm>
              <a:off x="-36512" y="1877668"/>
              <a:ext cx="2015999" cy="177069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  <a:cs typeface="Arial" charset="0"/>
                </a:rPr>
                <a:t>ARV naive</a:t>
              </a:r>
            </a:p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</a:rPr>
                <a:t>&gt; 18 years</a:t>
              </a:r>
              <a:endParaRPr lang="en-GB" sz="1400" b="1" dirty="0">
                <a:solidFill>
                  <a:schemeClr val="tx1"/>
                </a:solidFill>
                <a:latin typeface="Calibri" pitchFamily="-84" charset="0"/>
                <a:cs typeface="Arial" charset="0"/>
              </a:endParaRPr>
            </a:p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  <a:cs typeface="Arial" charset="0"/>
                </a:rPr>
                <a:t>HIV RNA </a:t>
              </a:r>
              <a:r>
                <a:rPr lang="en-GB" sz="1400" b="1" u="sng" dirty="0">
                  <a:solidFill>
                    <a:schemeClr val="tx1"/>
                  </a:solidFill>
                  <a:latin typeface="Calibri" pitchFamily="-84" charset="0"/>
                  <a:cs typeface="Arial" charset="0"/>
                </a:rPr>
                <a:t>&gt;</a:t>
              </a:r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  <a:cs typeface="Arial" charset="0"/>
                </a:rPr>
                <a:t> 1 000 c/mL</a:t>
              </a:r>
            </a:p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  <a:cs typeface="Arial" charset="0"/>
                </a:rPr>
                <a:t>Any CD4 </a:t>
              </a:r>
            </a:p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</a:rPr>
                <a:t>HBs Ag negative</a:t>
              </a:r>
            </a:p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</a:rPr>
                <a:t>No NNRTI RAMs </a:t>
              </a:r>
            </a:p>
            <a:p>
              <a:pPr algn="ctr" defTabSz="914400"/>
              <a:r>
                <a:rPr lang="en-GB" sz="1400" b="1" dirty="0">
                  <a:solidFill>
                    <a:schemeClr val="tx1"/>
                  </a:solidFill>
                  <a:latin typeface="Calibri" pitchFamily="-84" charset="0"/>
                </a:rPr>
                <a:t>(K103N allowed)</a:t>
              </a:r>
            </a:p>
          </p:txBody>
        </p:sp>
        <p:sp>
          <p:nvSpPr>
            <p:cNvPr id="26655" name="Line 63"/>
            <p:cNvSpPr>
              <a:spLocks noChangeShapeType="1"/>
            </p:cNvSpPr>
            <p:nvPr/>
          </p:nvSpPr>
          <p:spPr bwMode="auto">
            <a:xfrm>
              <a:off x="1989110" y="2758007"/>
              <a:ext cx="247621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2765521" y="3975957"/>
              <a:ext cx="1616308" cy="5123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lIns="0" tIns="0" rIns="0" bIns="0" anchor="ctr"/>
            <a:lstStyle/>
            <a:p>
              <a:pPr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200" b="1" dirty="0"/>
                <a:t>Confirm</a:t>
              </a:r>
            </a:p>
            <a:p>
              <a:pPr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200" b="1" dirty="0"/>
                <a:t>HIV RNA &lt; 50 c/mL</a:t>
              </a:r>
            </a:p>
          </p:txBody>
        </p:sp>
        <p:cxnSp>
          <p:nvCxnSpPr>
            <p:cNvPr id="33" name="Straight Arrow Connector 38"/>
            <p:cNvCxnSpPr>
              <a:cxnSpLocks noChangeShapeType="1"/>
            </p:cNvCxnSpPr>
            <p:nvPr/>
          </p:nvCxnSpPr>
          <p:spPr bwMode="auto">
            <a:xfrm>
              <a:off x="4259350" y="1748719"/>
              <a:ext cx="0" cy="288000"/>
            </a:xfrm>
            <a:prstGeom prst="straightConnector1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</p:cxnSp>
        <p:cxnSp>
          <p:nvCxnSpPr>
            <p:cNvPr id="5" name="Connecteur droit 4"/>
            <p:cNvCxnSpPr>
              <a:cxnSpLocks/>
            </p:cNvCxnSpPr>
            <p:nvPr/>
          </p:nvCxnSpPr>
          <p:spPr bwMode="auto">
            <a:xfrm>
              <a:off x="2346187" y="3625538"/>
              <a:ext cx="6223237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cteur droit 7"/>
            <p:cNvCxnSpPr>
              <a:cxnSpLocks/>
            </p:cNvCxnSpPr>
            <p:nvPr/>
          </p:nvCxnSpPr>
          <p:spPr bwMode="auto">
            <a:xfrm>
              <a:off x="7717183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Connecteur droit 41"/>
            <p:cNvCxnSpPr>
              <a:cxnSpLocks/>
            </p:cNvCxnSpPr>
            <p:nvPr/>
          </p:nvCxnSpPr>
          <p:spPr bwMode="auto">
            <a:xfrm>
              <a:off x="652974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eur droit 42"/>
            <p:cNvCxnSpPr>
              <a:cxnSpLocks/>
            </p:cNvCxnSpPr>
            <p:nvPr/>
          </p:nvCxnSpPr>
          <p:spPr bwMode="auto">
            <a:xfrm>
              <a:off x="5901458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Connecteur droit 43"/>
            <p:cNvCxnSpPr>
              <a:cxnSpLocks/>
            </p:cNvCxnSpPr>
            <p:nvPr/>
          </p:nvCxnSpPr>
          <p:spPr bwMode="auto">
            <a:xfrm>
              <a:off x="4222024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necteur droit 44"/>
            <p:cNvCxnSpPr>
              <a:cxnSpLocks/>
            </p:cNvCxnSpPr>
            <p:nvPr/>
          </p:nvCxnSpPr>
          <p:spPr bwMode="auto">
            <a:xfrm>
              <a:off x="2347126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Oval 109"/>
            <p:cNvSpPr>
              <a:spLocks noChangeArrowheads="1"/>
            </p:cNvSpPr>
            <p:nvPr/>
          </p:nvSpPr>
          <p:spPr bwMode="auto">
            <a:xfrm>
              <a:off x="6372200" y="3636366"/>
              <a:ext cx="370805" cy="396942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W48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7" name="Oval 109"/>
            <p:cNvSpPr>
              <a:spLocks noChangeArrowheads="1"/>
            </p:cNvSpPr>
            <p:nvPr/>
          </p:nvSpPr>
          <p:spPr bwMode="auto">
            <a:xfrm>
              <a:off x="7493467" y="3636366"/>
              <a:ext cx="370805" cy="396942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W96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8" name="Oval 109"/>
            <p:cNvSpPr>
              <a:spLocks noChangeArrowheads="1"/>
            </p:cNvSpPr>
            <p:nvPr/>
          </p:nvSpPr>
          <p:spPr bwMode="auto">
            <a:xfrm>
              <a:off x="5706553" y="3636366"/>
              <a:ext cx="370805" cy="396942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W32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9" name="Oval 109"/>
            <p:cNvSpPr>
              <a:spLocks noChangeArrowheads="1"/>
            </p:cNvSpPr>
            <p:nvPr/>
          </p:nvSpPr>
          <p:spPr bwMode="auto">
            <a:xfrm>
              <a:off x="2195736" y="3645593"/>
              <a:ext cx="370805" cy="378488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W-20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50" name="Oval 109"/>
            <p:cNvSpPr>
              <a:spLocks noChangeArrowheads="1"/>
            </p:cNvSpPr>
            <p:nvPr/>
          </p:nvSpPr>
          <p:spPr bwMode="auto">
            <a:xfrm>
              <a:off x="4033343" y="3645593"/>
              <a:ext cx="370805" cy="378488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D1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35" name="Oval 109"/>
            <p:cNvSpPr>
              <a:spLocks noChangeArrowheads="1"/>
            </p:cNvSpPr>
            <p:nvPr/>
          </p:nvSpPr>
          <p:spPr bwMode="auto">
            <a:xfrm>
              <a:off x="3402297" y="3645593"/>
              <a:ext cx="370805" cy="378488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W-4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cxnSp>
          <p:nvCxnSpPr>
            <p:cNvPr id="46" name="Connecteur droit 45"/>
            <p:cNvCxnSpPr>
              <a:cxnSpLocks/>
            </p:cNvCxnSpPr>
            <p:nvPr/>
          </p:nvCxnSpPr>
          <p:spPr bwMode="auto">
            <a:xfrm>
              <a:off x="361832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eur droit 51"/>
            <p:cNvCxnSpPr>
              <a:cxnSpLocks/>
            </p:cNvCxnSpPr>
            <p:nvPr/>
          </p:nvCxnSpPr>
          <p:spPr bwMode="auto">
            <a:xfrm>
              <a:off x="5144014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Oval 109"/>
            <p:cNvSpPr>
              <a:spLocks noChangeArrowheads="1"/>
            </p:cNvSpPr>
            <p:nvPr/>
          </p:nvSpPr>
          <p:spPr bwMode="auto">
            <a:xfrm>
              <a:off x="4986473" y="3636366"/>
              <a:ext cx="370805" cy="396942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latin typeface="Calibri" pitchFamily="-65" charset="0"/>
                  <a:cs typeface="ＭＳ Ｐゴシック"/>
                </a:rPr>
                <a:t>W4</a:t>
              </a:r>
              <a:endParaRPr lang="en-GB" altLang="fr-FR" sz="1200" dirty="0"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259350" y="2811918"/>
              <a:ext cx="802516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Oral CAB</a:t>
              </a:r>
            </a:p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+ RPV</a:t>
              </a:r>
            </a:p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 (N = 283)</a:t>
              </a: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7746392" y="2361950"/>
              <a:ext cx="907972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CAB LA</a:t>
              </a:r>
            </a:p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+ RPV LA</a:t>
              </a:r>
            </a:p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IM Q4W</a:t>
              </a: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7740352" y="1492727"/>
              <a:ext cx="919839" cy="47310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+mj-lt"/>
                </a:rPr>
                <a:t>Extension</a:t>
              </a:r>
            </a:p>
          </p:txBody>
        </p:sp>
      </p:grpSp>
      <p:sp>
        <p:nvSpPr>
          <p:cNvPr id="40" name="Espace réservé du contenu 5">
            <a:extLst>
              <a:ext uri="{FF2B5EF4-FFF2-40B4-BE49-F238E27FC236}">
                <a16:creationId xmlns:a16="http://schemas.microsoft.com/office/drawing/2014/main" id="{DA7D0E33-B0C3-4FB6-9504-D7ACE9BF4339}"/>
              </a:ext>
            </a:extLst>
          </p:cNvPr>
          <p:cNvSpPr txBox="1">
            <a:spLocks/>
          </p:cNvSpPr>
          <p:nvPr/>
        </p:nvSpPr>
        <p:spPr>
          <a:xfrm>
            <a:off x="371476" y="5059004"/>
            <a:ext cx="11722032" cy="16066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defTabSz="914400">
              <a:buClr>
                <a:schemeClr val="tx2"/>
              </a:buClr>
              <a:defRPr/>
            </a:pPr>
            <a:r>
              <a:rPr lang="en-GB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Objective</a:t>
            </a:r>
          </a:p>
          <a:p>
            <a:pPr lvl="1">
              <a:buClr>
                <a:schemeClr val="tx2"/>
              </a:buClr>
            </a:pPr>
            <a:r>
              <a:rPr lang="en-GB" sz="1800" b="1" dirty="0"/>
              <a:t>Primary: </a:t>
            </a:r>
            <a:r>
              <a:rPr lang="en-GB" sz="1800" dirty="0"/>
              <a:t>% HIV RNA ≥ 50 c/mL at W48 of maintenance phase with monthly IM CAB LA + RPV LA </a:t>
            </a:r>
            <a:br>
              <a:rPr lang="en-GB" sz="1800" dirty="0"/>
            </a:br>
            <a:r>
              <a:rPr lang="en-GB" sz="1800" dirty="0"/>
              <a:t>(ITT, snapshot algorithm)</a:t>
            </a:r>
            <a:r>
              <a:rPr lang="en-GB" altLang="fr-FR" sz="1800" dirty="0"/>
              <a:t> ; non-inferiority if upper margin of a two-sided 95% CI for the difference = 6%</a:t>
            </a:r>
          </a:p>
          <a:p>
            <a:pPr lvl="1">
              <a:buClr>
                <a:schemeClr val="tx2"/>
              </a:buClr>
            </a:pPr>
            <a:r>
              <a:rPr lang="en-GB" sz="1800" b="1" dirty="0"/>
              <a:t>Secondary: </a:t>
            </a:r>
            <a:r>
              <a:rPr lang="en-GB" sz="1800" dirty="0"/>
              <a:t>HIV RNA &lt; 50 c/mL at W48, safety, resistance emergence, PRO, participant’s preference of the LA regimen, W96 efficacy and safety</a:t>
            </a:r>
          </a:p>
        </p:txBody>
      </p:sp>
      <p:sp>
        <p:nvSpPr>
          <p:cNvPr id="57" name="Text Box 11">
            <a:extLst>
              <a:ext uri="{FF2B5EF4-FFF2-40B4-BE49-F238E27FC236}">
                <a16:creationId xmlns:a16="http://schemas.microsoft.com/office/drawing/2014/main" id="{23352B96-3172-4DE5-BC56-E82E9FEFB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655" y="6522020"/>
            <a:ext cx="257134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i-FI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Orkin C. NEJM 2020; 382:1124-35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95347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>
            <a:extLst>
              <a:ext uri="{FF2B5EF4-FFF2-40B4-BE49-F238E27FC236}">
                <a16:creationId xmlns:a16="http://schemas.microsoft.com/office/drawing/2014/main" id="{1D4A7A7D-3FFD-407B-A7D0-0B38C0E55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1563D37-B7B9-480D-B75B-53E50C484C07}"/>
              </a:ext>
            </a:extLst>
          </p:cNvPr>
          <p:cNvGrpSpPr/>
          <p:nvPr/>
        </p:nvGrpSpPr>
        <p:grpSpPr>
          <a:xfrm>
            <a:off x="7320136" y="2198919"/>
            <a:ext cx="4329557" cy="2012681"/>
            <a:chOff x="5580112" y="1700808"/>
            <a:chExt cx="3247168" cy="2012681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6840333" y="3048342"/>
              <a:ext cx="611987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069425" y="3047673"/>
              <a:ext cx="201925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6">
              <a:extLst>
                <a:ext uri="{FF2B5EF4-FFF2-40B4-BE49-F238E27FC236}">
                  <a16:creationId xmlns:a16="http://schemas.microsoft.com/office/drawing/2014/main" id="{51E8413F-45AA-4B84-B899-A41B998E0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4591" y="1700808"/>
              <a:ext cx="2938210" cy="230265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Difference * (95% CI)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97A779B0-FF59-4CBD-A609-3A2F21A28249}"/>
                </a:ext>
              </a:extLst>
            </p:cNvPr>
            <p:cNvSpPr txBox="1"/>
            <p:nvPr/>
          </p:nvSpPr>
          <p:spPr>
            <a:xfrm>
              <a:off x="6233641" y="1973982"/>
              <a:ext cx="19195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+mj-lt"/>
                </a:rPr>
                <a:t>Primary endpoint:</a:t>
              </a:r>
              <a:r>
                <a:rPr lang="en-US" sz="1200">
                  <a:latin typeface="+mj-lt"/>
                </a:rPr>
                <a:t> HIV RNA ≥ 50 c/mL</a:t>
              </a:r>
            </a:p>
          </p:txBody>
        </p:sp>
        <p:sp>
          <p:nvSpPr>
            <p:cNvPr id="74" name="AutoShape 106">
              <a:extLst>
                <a:ext uri="{FF2B5EF4-FFF2-40B4-BE49-F238E27FC236}">
                  <a16:creationId xmlns:a16="http://schemas.microsoft.com/office/drawing/2014/main" id="{A67E946D-808E-41D2-947E-0C71ACE8C5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580112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75" name="AutoShape 106">
              <a:extLst>
                <a:ext uri="{FF2B5EF4-FFF2-40B4-BE49-F238E27FC236}">
                  <a16:creationId xmlns:a16="http://schemas.microsoft.com/office/drawing/2014/main" id="{4D5B2F88-A76A-4493-BED1-E77B18732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80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110" name="Line 14">
              <a:extLst>
                <a:ext uri="{FF2B5EF4-FFF2-40B4-BE49-F238E27FC236}">
                  <a16:creationId xmlns:a16="http://schemas.microsoft.com/office/drawing/2014/main" id="{E0E006EE-EE08-4B8D-B231-92EFD9FB3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53205" y="2886874"/>
              <a:ext cx="0" cy="47950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111" name="Line 92">
              <a:extLst>
                <a:ext uri="{FF2B5EF4-FFF2-40B4-BE49-F238E27FC236}">
                  <a16:creationId xmlns:a16="http://schemas.microsoft.com/office/drawing/2014/main" id="{E8C896D8-7415-42BB-BC89-3119A38F3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1344" y="2886874"/>
              <a:ext cx="0" cy="470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112" name="TextBox 70">
              <a:extLst>
                <a:ext uri="{FF2B5EF4-FFF2-40B4-BE49-F238E27FC236}">
                  <a16:creationId xmlns:a16="http://schemas.microsoft.com/office/drawing/2014/main" id="{0C712893-0F0E-4778-A4D3-3D16AD93D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617" y="3352885"/>
              <a:ext cx="422588" cy="31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latin typeface="+mj-lt"/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113" name="TextBox 70">
              <a:extLst>
                <a:ext uri="{FF2B5EF4-FFF2-40B4-BE49-F238E27FC236}">
                  <a16:creationId xmlns:a16="http://schemas.microsoft.com/office/drawing/2014/main" id="{A7063B2D-9CAA-4946-BCB7-585BF76FE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7841" y="3352885"/>
              <a:ext cx="363077" cy="31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latin typeface="+mj-lt"/>
                  <a:ea typeface="MS PGothic" pitchFamily="34" charset="-128"/>
                </a:rPr>
                <a:t>+ 6%</a:t>
              </a:r>
            </a:p>
          </p:txBody>
        </p:sp>
        <p:sp>
          <p:nvSpPr>
            <p:cNvPr id="114" name="Line 92">
              <a:extLst>
                <a:ext uri="{FF2B5EF4-FFF2-40B4-BE49-F238E27FC236}">
                  <a16:creationId xmlns:a16="http://schemas.microsoft.com/office/drawing/2014/main" id="{FA2454D1-D535-45D7-AE09-AC92A0A9318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198367" y="2268376"/>
              <a:ext cx="1" cy="2196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115" name="Text Box 10">
              <a:extLst>
                <a:ext uri="{FF2B5EF4-FFF2-40B4-BE49-F238E27FC236}">
                  <a16:creationId xmlns:a16="http://schemas.microsoft.com/office/drawing/2014/main" id="{BED606C3-F44A-40DF-8DE1-E76333FAF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6939" y="3306964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72000" b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latin typeface="+mj-lt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116" name="Text Box 99">
              <a:extLst>
                <a:ext uri="{FF2B5EF4-FFF2-40B4-BE49-F238E27FC236}">
                  <a16:creationId xmlns:a16="http://schemas.microsoft.com/office/drawing/2014/main" id="{84A43446-8CD1-4FA1-A38A-DBD2FC81F8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5092" y="3027036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2.1</a:t>
              </a:r>
            </a:p>
          </p:txBody>
        </p:sp>
        <p:sp>
          <p:nvSpPr>
            <p:cNvPr id="117" name="Text Box 98">
              <a:extLst>
                <a:ext uri="{FF2B5EF4-FFF2-40B4-BE49-F238E27FC236}">
                  <a16:creationId xmlns:a16="http://schemas.microsoft.com/office/drawing/2014/main" id="{1DFFBE64-76EF-44C1-A614-46595FF43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0232" y="3025586"/>
              <a:ext cx="3863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- 2.8</a:t>
              </a:r>
            </a:p>
          </p:txBody>
        </p:sp>
        <p:sp>
          <p:nvSpPr>
            <p:cNvPr id="118" name="Text Box 99">
              <a:extLst>
                <a:ext uri="{FF2B5EF4-FFF2-40B4-BE49-F238E27FC236}">
                  <a16:creationId xmlns:a16="http://schemas.microsoft.com/office/drawing/2014/main" id="{A0E6866F-3F11-4B31-8435-305703EF1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4248" y="268668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-0.4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953FC902-963A-4CF8-B4D1-69DA1BD885D5}"/>
              </a:ext>
            </a:extLst>
          </p:cNvPr>
          <p:cNvGrpSpPr/>
          <p:nvPr/>
        </p:nvGrpSpPr>
        <p:grpSpPr>
          <a:xfrm>
            <a:off x="7320137" y="4215143"/>
            <a:ext cx="4464496" cy="1919964"/>
            <a:chOff x="5580112" y="3717032"/>
            <a:chExt cx="3348372" cy="1919964"/>
          </a:xfrm>
        </p:grpSpPr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580469" y="4761155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4.5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644366" y="4761155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- 3.7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7058746" y="439979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0.4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831291" y="4779005"/>
              <a:ext cx="969965" cy="4309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7135334" y="4778336"/>
              <a:ext cx="201925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AutoShape 106">
              <a:extLst>
                <a:ext uri="{FF2B5EF4-FFF2-40B4-BE49-F238E27FC236}">
                  <a16:creationId xmlns:a16="http://schemas.microsoft.com/office/drawing/2014/main" id="{36D2FAEA-CEF8-4600-9BE2-7FF08CE6C09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580112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87" name="AutoShape 106">
              <a:extLst>
                <a:ext uri="{FF2B5EF4-FFF2-40B4-BE49-F238E27FC236}">
                  <a16:creationId xmlns:a16="http://schemas.microsoft.com/office/drawing/2014/main" id="{AA2831F2-6C0A-4E84-AC4A-47CEC4D58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80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2F8E45E3-14F7-4B39-B56B-9871E4216161}"/>
                </a:ext>
              </a:extLst>
            </p:cNvPr>
            <p:cNvSpPr txBox="1"/>
            <p:nvPr/>
          </p:nvSpPr>
          <p:spPr>
            <a:xfrm>
              <a:off x="6175427" y="3717032"/>
              <a:ext cx="2035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+mj-lt"/>
                </a:rPr>
                <a:t>Secondary endpoint  </a:t>
              </a:r>
              <a:r>
                <a:rPr lang="en-US" sz="1200">
                  <a:latin typeface="+mj-lt"/>
                </a:rPr>
                <a:t>HIV RNA &lt; 50 c/mL</a:t>
              </a:r>
            </a:p>
          </p:txBody>
        </p:sp>
        <p:sp>
          <p:nvSpPr>
            <p:cNvPr id="125" name="Line 14">
              <a:extLst>
                <a:ext uri="{FF2B5EF4-FFF2-40B4-BE49-F238E27FC236}">
                  <a16:creationId xmlns:a16="http://schemas.microsoft.com/office/drawing/2014/main" id="{70AA635A-8119-4AFA-A70C-C83AADE66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1473" y="4468958"/>
              <a:ext cx="0" cy="57812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126" name="Line 92">
              <a:extLst>
                <a:ext uri="{FF2B5EF4-FFF2-40B4-BE49-F238E27FC236}">
                  <a16:creationId xmlns:a16="http://schemas.microsoft.com/office/drawing/2014/main" id="{EF5AE196-496A-47E0-9E2E-67EF9063E1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0336" y="4491859"/>
              <a:ext cx="0" cy="55816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127" name="Text Box 10">
              <a:extLst>
                <a:ext uri="{FF2B5EF4-FFF2-40B4-BE49-F238E27FC236}">
                  <a16:creationId xmlns:a16="http://schemas.microsoft.com/office/drawing/2014/main" id="{FC928DE9-0251-436B-9EF9-E10B000C6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5400" y="4981302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latin typeface="+mj-lt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128" name="TextBox 70">
              <a:extLst>
                <a:ext uri="{FF2B5EF4-FFF2-40B4-BE49-F238E27FC236}">
                  <a16:creationId xmlns:a16="http://schemas.microsoft.com/office/drawing/2014/main" id="{822B5725-AB96-4C54-A32A-34EAF8D91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3891" y="5009132"/>
              <a:ext cx="42463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latin typeface="+mj-lt"/>
                  <a:ea typeface="MS PGothic" pitchFamily="34" charset="-128"/>
                  <a:cs typeface="Arial" panose="020B0604020202020204" pitchFamily="34" charset="0"/>
                </a:rPr>
                <a:t>‒ 10%</a:t>
              </a:r>
            </a:p>
          </p:txBody>
        </p:sp>
        <p:sp>
          <p:nvSpPr>
            <p:cNvPr id="129" name="TextBox 70">
              <a:extLst>
                <a:ext uri="{FF2B5EF4-FFF2-40B4-BE49-F238E27FC236}">
                  <a16:creationId xmlns:a16="http://schemas.microsoft.com/office/drawing/2014/main" id="{93AE6A8B-AE17-4E2A-9D08-79003B939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7363" y="5009132"/>
              <a:ext cx="423433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latin typeface="+mj-lt"/>
                  <a:ea typeface="MS PGothic" pitchFamily="34" charset="-128"/>
                  <a:cs typeface="Arial" panose="020B0604020202020204" pitchFamily="34" charset="0"/>
                </a:rPr>
                <a:t>+ 10%</a:t>
              </a:r>
            </a:p>
          </p:txBody>
        </p:sp>
        <p:sp>
          <p:nvSpPr>
            <p:cNvPr id="130" name="Line 92">
              <a:extLst>
                <a:ext uri="{FF2B5EF4-FFF2-40B4-BE49-F238E27FC236}">
                  <a16:creationId xmlns:a16="http://schemas.microsoft.com/office/drawing/2014/main" id="{D79C8E41-2B7C-44F1-98AA-5D3732D476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245507" y="3955606"/>
              <a:ext cx="1" cy="2196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1FCC21E1-8399-45E2-B2A7-8E4E5535CDF8}"/>
                </a:ext>
              </a:extLst>
            </p:cNvPr>
            <p:cNvSpPr txBox="1"/>
            <p:nvPr/>
          </p:nvSpPr>
          <p:spPr>
            <a:xfrm>
              <a:off x="5728809" y="5359997"/>
              <a:ext cx="31996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* Adjusted for gender and baseline HIV RNA (&lt; vs ≥ 100 000 c/mL)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1559F3BA-944A-48B8-B2CB-1BFD955AB5E2}"/>
              </a:ext>
            </a:extLst>
          </p:cNvPr>
          <p:cNvGrpSpPr/>
          <p:nvPr/>
        </p:nvGrpSpPr>
        <p:grpSpPr>
          <a:xfrm>
            <a:off x="633229" y="2041124"/>
            <a:ext cx="6196400" cy="3956136"/>
            <a:chOff x="633229" y="2041124"/>
            <a:chExt cx="6196400" cy="3956136"/>
          </a:xfrm>
        </p:grpSpPr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3434336" y="2687500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latin typeface="+mj-lt"/>
                </a:rPr>
                <a:t>93.6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1428773" y="5063764"/>
              <a:ext cx="5274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latin typeface="+mj-lt"/>
                </a:rPr>
                <a:t>2.1</a:t>
              </a:r>
              <a:endParaRPr lang="en-GB" sz="2000" b="1" dirty="0"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4109529" y="2687500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latin typeface="+mj-lt"/>
                </a:rPr>
                <a:t>93.3</a:t>
              </a:r>
              <a:endParaRPr lang="en-GB" sz="2000" b="1" dirty="0"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2141002" y="5063764"/>
              <a:ext cx="2627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latin typeface="+mj-lt"/>
                </a:rPr>
                <a:t>2.5</a:t>
              </a:r>
              <a:endParaRPr lang="en-GB" sz="2000" b="1" dirty="0"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6096000" y="4919748"/>
              <a:ext cx="36636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latin typeface="+mj-lt"/>
                </a:rPr>
                <a:t>4.2</a:t>
              </a:r>
              <a:endParaRPr lang="en-GB" sz="2000" b="1" dirty="0"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789221" y="5333331"/>
              <a:ext cx="7799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/>
                <a:t>0</a:t>
              </a:r>
              <a:endParaRPr lang="en-GB" sz="1600" dirty="0"/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711225" y="4805167"/>
              <a:ext cx="1559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/>
                <a:t>20</a:t>
              </a:r>
              <a:endParaRPr lang="en-GB" sz="1600" dirty="0"/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711225" y="4278495"/>
              <a:ext cx="1559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/>
                <a:t>40</a:t>
              </a:r>
              <a:endParaRPr lang="en-GB" sz="1600" dirty="0"/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711225" y="3750330"/>
              <a:ext cx="1559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/>
                <a:t>60</a:t>
              </a:r>
              <a:endParaRPr lang="en-GB" sz="1600" dirty="0"/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711225" y="3223657"/>
              <a:ext cx="1559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/>
                <a:t>80</a:t>
              </a:r>
              <a:endParaRPr lang="en-GB" sz="1600" dirty="0"/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633229" y="2693913"/>
              <a:ext cx="23398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/>
                <a:t>100</a:t>
              </a:r>
              <a:endParaRPr lang="en-GB" sz="1600" dirty="0"/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3248584" y="5566373"/>
              <a:ext cx="141064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 err="1"/>
                <a:t>Virologic</a:t>
              </a:r>
              <a:r>
                <a:rPr lang="en-GB" sz="1400" b="1" dirty="0"/>
                <a:t> success</a:t>
              </a:r>
            </a:p>
            <a:p>
              <a:pPr algn="ctr"/>
              <a:r>
                <a:rPr lang="en-GB" sz="1400" b="1" dirty="0"/>
                <a:t>HIV RNA &lt; 50 c/mL</a:t>
              </a:r>
              <a:endParaRPr lang="en-GB" b="1" dirty="0"/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1586013" y="5566373"/>
              <a:ext cx="73096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/>
                <a:t>HIV RNA</a:t>
              </a:r>
              <a:br>
                <a:rPr lang="en-GB" sz="1400" b="1" dirty="0"/>
              </a:br>
              <a:r>
                <a:rPr lang="en-GB" sz="1400" b="1" dirty="0"/>
                <a:t>≥ 50 c/mL</a:t>
              </a: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5554944" y="5566373"/>
              <a:ext cx="92916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/>
                <a:t>No </a:t>
              </a:r>
              <a:r>
                <a:rPr lang="en-GB" sz="1400" b="1" dirty="0" err="1"/>
                <a:t>virologic</a:t>
              </a:r>
              <a:r>
                <a:rPr lang="en-GB" sz="1400" b="1" dirty="0"/>
                <a:t> </a:t>
              </a:r>
            </a:p>
            <a:p>
              <a:pPr algn="ctr"/>
              <a:r>
                <a:rPr lang="en-GB" sz="1400" b="1" dirty="0"/>
                <a:t>data</a:t>
              </a:r>
              <a:endParaRPr lang="en-GB" b="1" dirty="0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66136" y="2429665"/>
              <a:ext cx="3342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%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920762" y="3315573"/>
              <a:ext cx="1008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920762" y="3846240"/>
              <a:ext cx="1008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920762" y="4377910"/>
              <a:ext cx="1008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920762" y="4909578"/>
              <a:ext cx="1008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920762" y="5442248"/>
              <a:ext cx="1008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920762" y="2783905"/>
              <a:ext cx="1008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3357324" y="2958249"/>
              <a:ext cx="589497" cy="2484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3983765" y="2958249"/>
              <a:ext cx="590917" cy="2484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6014436" y="5226250"/>
              <a:ext cx="592337" cy="215999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5389428" y="5228415"/>
              <a:ext cx="592337" cy="213834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981989" y="5334249"/>
              <a:ext cx="589497" cy="108000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1356980" y="5334249"/>
              <a:ext cx="589497" cy="108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1021616" y="2767885"/>
              <a:ext cx="5808013" cy="26743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0" name="Rectangle 45"/>
            <p:cNvSpPr>
              <a:spLocks noChangeArrowheads="1"/>
            </p:cNvSpPr>
            <p:nvPr/>
          </p:nvSpPr>
          <p:spPr bwMode="auto">
            <a:xfrm>
              <a:off x="5519936" y="4919748"/>
              <a:ext cx="36636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latin typeface="+mj-lt"/>
                </a:rPr>
                <a:t>4.2</a:t>
              </a:r>
              <a:endParaRPr lang="en-GB" sz="2000" b="1" dirty="0">
                <a:latin typeface="+mj-lt"/>
              </a:endParaRPr>
            </a:p>
          </p:txBody>
        </p:sp>
        <p:sp>
          <p:nvSpPr>
            <p:cNvPr id="134" name="Rectangle 57">
              <a:extLst>
                <a:ext uri="{FF2B5EF4-FFF2-40B4-BE49-F238E27FC236}">
                  <a16:creationId xmlns:a16="http://schemas.microsoft.com/office/drawing/2014/main" id="{3A13B72A-4828-4FE4-ABF8-A0698F0B0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538" y="2361673"/>
              <a:ext cx="1743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400" b="1" dirty="0">
                  <a:latin typeface="+mj-lt"/>
                </a:rPr>
                <a:t>DTG/ABC/3TC (N = 283)</a:t>
              </a:r>
            </a:p>
          </p:txBody>
        </p:sp>
        <p:sp>
          <p:nvSpPr>
            <p:cNvPr id="135" name="Rectangle 60">
              <a:extLst>
                <a:ext uri="{FF2B5EF4-FFF2-40B4-BE49-F238E27FC236}">
                  <a16:creationId xmlns:a16="http://schemas.microsoft.com/office/drawing/2014/main" id="{CA912D71-09B0-4441-AC5D-F0574F06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938" y="2041124"/>
              <a:ext cx="19403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 dirty="0">
                  <a:latin typeface="+mj-lt"/>
                </a:rPr>
                <a:t>CAB LA + RPV LA (N = 283)</a:t>
              </a:r>
            </a:p>
          </p:txBody>
        </p:sp>
        <p:sp>
          <p:nvSpPr>
            <p:cNvPr id="136" name="Rectangle 21">
              <a:extLst>
                <a:ext uri="{FF2B5EF4-FFF2-40B4-BE49-F238E27FC236}">
                  <a16:creationId xmlns:a16="http://schemas.microsoft.com/office/drawing/2014/main" id="{B5DFE1E5-294A-45BF-9091-1D1698F55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488" y="2377271"/>
              <a:ext cx="192000" cy="144000"/>
            </a:xfrm>
            <a:prstGeom prst="rect">
              <a:avLst/>
            </a:prstGeom>
            <a:solidFill>
              <a:srgbClr val="0000CC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7" name="Rectangle 22">
              <a:extLst>
                <a:ext uri="{FF2B5EF4-FFF2-40B4-BE49-F238E27FC236}">
                  <a16:creationId xmlns:a16="http://schemas.microsoft.com/office/drawing/2014/main" id="{8FB168EE-DBFA-41C4-91C4-B2438448B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488" y="2056722"/>
              <a:ext cx="192000" cy="144000"/>
            </a:xfrm>
            <a:prstGeom prst="rect">
              <a:avLst/>
            </a:prstGeom>
            <a:solidFill>
              <a:srgbClr val="008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78" name="Text Box 11">
            <a:extLst>
              <a:ext uri="{FF2B5EF4-FFF2-40B4-BE49-F238E27FC236}">
                <a16:creationId xmlns:a16="http://schemas.microsoft.com/office/drawing/2014/main" id="{ABD9BD66-6335-4D48-89A8-8A43602A5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655" y="6522020"/>
            <a:ext cx="257134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i-FI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Orkin C. NEJM 2020; 382:1124-35 </a:t>
            </a:r>
          </a:p>
        </p:txBody>
      </p:sp>
      <p:sp>
        <p:nvSpPr>
          <p:cNvPr id="79" name="Espace réservé du contenu 18">
            <a:extLst>
              <a:ext uri="{FF2B5EF4-FFF2-40B4-BE49-F238E27FC236}">
                <a16:creationId xmlns:a16="http://schemas.microsoft.com/office/drawing/2014/main" id="{80DD269A-9ECE-445C-AB5C-F103119F16B8}"/>
              </a:ext>
            </a:extLst>
          </p:cNvPr>
          <p:cNvSpPr txBox="1">
            <a:spLocks/>
          </p:cNvSpPr>
          <p:nvPr/>
        </p:nvSpPr>
        <p:spPr>
          <a:xfrm>
            <a:off x="609600" y="6094607"/>
            <a:ext cx="10972800" cy="412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sz="2000" kern="0">
                <a:ea typeface="ＭＳ Ｐゴシック" charset="-128"/>
              </a:rPr>
              <a:t>Non inferiority achieved for primary and secondary endpoints</a:t>
            </a:r>
            <a:endParaRPr lang="en-US" altLang="fr-FR" sz="2000" kern="0" dirty="0">
              <a:ea typeface="ＭＳ Ｐゴシック" charset="-128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966C2B50-CE87-4381-912B-B9A6CFD55385}"/>
              </a:ext>
            </a:extLst>
          </p:cNvPr>
          <p:cNvSpPr txBox="1"/>
          <p:nvPr/>
        </p:nvSpPr>
        <p:spPr>
          <a:xfrm>
            <a:off x="3538228" y="1563082"/>
            <a:ext cx="5677836" cy="410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0070C0"/>
                </a:solidFill>
              </a:rPr>
              <a:t>Virologic outcome at W48 (snapshot analysis, ITT-E)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6438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707966"/>
              </p:ext>
            </p:extLst>
          </p:nvPr>
        </p:nvGraphicFramePr>
        <p:xfrm>
          <a:off x="335360" y="3267740"/>
          <a:ext cx="11637736" cy="2804586"/>
        </p:xfrm>
        <a:graphic>
          <a:graphicData uri="http://schemas.openxmlformats.org/drawingml/2006/table">
            <a:tbl>
              <a:tblPr/>
              <a:tblGrid>
                <a:gridCol w="205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8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36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62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92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557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Sex, Country,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HIV subtype,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Baseline HIV RNA (c/mL)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Baseline plasma genotype RAMs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Suspected VF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(SVF)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HIV RNA (c/mL)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SVF / CVF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Plasma genotype RAMs at SVF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Fold change in sensitivity at SVF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89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INSTI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INSTI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99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F, </a:t>
                      </a:r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Russia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br>
                        <a:rPr lang="fr-FR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A1, 54 000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L74I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W20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373 / 456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E138E/A/K/T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Q148R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7.1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99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M, </a:t>
                      </a:r>
                      <a:r>
                        <a:rPr lang="fr-FR" sz="1400" b="1" dirty="0" err="1">
                          <a:solidFill>
                            <a:schemeClr val="tx1"/>
                          </a:solidFill>
                        </a:rPr>
                        <a:t>Russia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, A1, 23 000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L74I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W28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287 / 299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K101E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G140R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F, Russia, 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A1, 20 000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>
                          <a:solidFill>
                            <a:schemeClr val="tx1"/>
                          </a:solidFill>
                        </a:rPr>
                        <a:t>L74I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W48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488 / 440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Q148R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1.0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1.1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193991" y="2944174"/>
            <a:ext cx="6236066" cy="30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Confirmed virologic failures, CAB LA + RPV LA arm (N = 3)</a:t>
            </a:r>
          </a:p>
        </p:txBody>
      </p:sp>
      <p:sp>
        <p:nvSpPr>
          <p:cNvPr id="4" name="Rectangle 3"/>
          <p:cNvSpPr/>
          <p:nvPr/>
        </p:nvSpPr>
        <p:spPr>
          <a:xfrm>
            <a:off x="434926" y="1702716"/>
            <a:ext cx="1151772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altLang="fr-FR" sz="2000" b="1" kern="0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Confirmed </a:t>
            </a:r>
            <a:r>
              <a:rPr lang="en-US" altLang="fr-FR" sz="2000" b="1" kern="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virologic</a:t>
            </a:r>
            <a:r>
              <a:rPr lang="en-US" altLang="fr-FR" sz="2000" b="1" kern="0" dirty="0">
                <a:solidFill>
                  <a:srgbClr val="0070C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 failures (CVF)</a:t>
            </a:r>
            <a:endParaRPr lang="en-US" altLang="fr-FR" b="1" kern="0" dirty="0">
              <a:solidFill>
                <a:srgbClr val="0070C0"/>
              </a:solidFill>
              <a:latin typeface="Calibri" panose="020F0502020204030204" pitchFamily="34" charset="0"/>
              <a:ea typeface="ＭＳ Ｐゴシック" charset="-128"/>
              <a:cs typeface="ＭＳ Ｐゴシック" pitchFamily="-109" charset="-128"/>
            </a:endParaRPr>
          </a:p>
          <a:p>
            <a:pPr marL="742950" lvl="1" indent="-285750" defTabSz="914400" eaLnBrk="0" hangingPunct="0">
              <a:buClr>
                <a:schemeClr val="tx2"/>
              </a:buClr>
              <a:buFontTx/>
              <a:buChar char="–"/>
            </a:pPr>
            <a:r>
              <a:rPr lang="en-US" altLang="fr-FR" kern="0" dirty="0">
                <a:solidFill>
                  <a:srgbClr val="000066"/>
                </a:solidFill>
                <a:latin typeface="+mj-lt"/>
                <a:ea typeface="ＭＳ Ｐゴシック" charset="-128"/>
              </a:rPr>
              <a:t>Defined as 2 consecutive HIV RNA ≥ 200 c/mL</a:t>
            </a:r>
          </a:p>
          <a:p>
            <a:pPr marL="742950" lvl="1" indent="-285750" defTabSz="914400" eaLnBrk="0" hangingPunct="0">
              <a:buClr>
                <a:schemeClr val="tx2"/>
              </a:buClr>
              <a:buFontTx/>
              <a:buChar char="–"/>
            </a:pPr>
            <a:r>
              <a:rPr lang="en-US" altLang="fr-FR" kern="0" dirty="0">
                <a:solidFill>
                  <a:srgbClr val="000066"/>
                </a:solidFill>
                <a:latin typeface="+mj-lt"/>
                <a:ea typeface="ＭＳ Ｐゴシック" charset="-128"/>
              </a:rPr>
              <a:t>DTG/ABC/3TC, N = 3 (W8, W12, W16): no emergence of resistance</a:t>
            </a:r>
          </a:p>
          <a:p>
            <a:pPr marL="742950" lvl="1" indent="-285750" defTabSz="914400" eaLnBrk="0" hangingPunct="0">
              <a:buClr>
                <a:schemeClr val="tx2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+mj-lt"/>
                <a:ea typeface="ＭＳ Ｐゴシック" charset="-128"/>
              </a:rPr>
              <a:t>CAB LA + RPV LA, N = 3</a:t>
            </a:r>
            <a:endParaRPr lang="fr-FR" dirty="0">
              <a:latin typeface="+mj-lt"/>
            </a:endParaRP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1A6AC65-8064-497A-922D-CAE5BB99DCFB}"/>
              </a:ext>
            </a:extLst>
          </p:cNvPr>
          <p:cNvSpPr txBox="1">
            <a:spLocks/>
          </p:cNvSpPr>
          <p:nvPr/>
        </p:nvSpPr>
        <p:spPr bwMode="auto">
          <a:xfrm>
            <a:off x="440305" y="6129002"/>
            <a:ext cx="11632359" cy="359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  <a:buClr>
                <a:schemeClr val="tx2"/>
              </a:buClr>
            </a:pPr>
            <a:r>
              <a:rPr lang="en-US" altLang="fr-FR" sz="1800" kern="0" dirty="0">
                <a:solidFill>
                  <a:schemeClr val="tx1"/>
                </a:solidFill>
                <a:ea typeface="ＭＳ Ｐゴシック" charset="-128"/>
              </a:rPr>
              <a:t>Plasma CAB and RPV concentrations at the time of failure were below the population means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CFC099EB-6E43-4CDA-8CF5-093DADF82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655" y="6522020"/>
            <a:ext cx="257134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i-FI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Orkin C. NEJM 2020; 382:1124-35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5DB424-47D7-4B9E-90F3-B68FCC0A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FLAIR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69203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1">
            <a:extLst>
              <a:ext uri="{FF2B5EF4-FFF2-40B4-BE49-F238E27FC236}">
                <a16:creationId xmlns:a16="http://schemas.microsoft.com/office/drawing/2014/main" id="{83E825A2-F842-4800-A506-C38C5CA6E94E}"/>
              </a:ext>
            </a:extLst>
          </p:cNvPr>
          <p:cNvGrpSpPr/>
          <p:nvPr/>
        </p:nvGrpSpPr>
        <p:grpSpPr>
          <a:xfrm>
            <a:off x="455458" y="2514734"/>
            <a:ext cx="6326343" cy="3684945"/>
            <a:chOff x="779699" y="2862139"/>
            <a:chExt cx="6252472" cy="3938789"/>
          </a:xfrm>
        </p:grpSpPr>
        <p:graphicFrame>
          <p:nvGraphicFramePr>
            <p:cNvPr id="6" name="Graphique 5">
              <a:extLst>
                <a:ext uri="{FF2B5EF4-FFF2-40B4-BE49-F238E27FC236}">
                  <a16:creationId xmlns:a16="http://schemas.microsoft.com/office/drawing/2014/main" id="{337C7B81-5BAB-47B2-9425-50FC4847CCC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34908877"/>
                </p:ext>
              </p:extLst>
            </p:nvPr>
          </p:nvGraphicFramePr>
          <p:xfrm>
            <a:off x="835215" y="3510041"/>
            <a:ext cx="6196956" cy="32908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00D5FED-0CCC-42D2-9A11-A88B0B834CBA}"/>
                </a:ext>
              </a:extLst>
            </p:cNvPr>
            <p:cNvSpPr txBox="1"/>
            <p:nvPr/>
          </p:nvSpPr>
          <p:spPr>
            <a:xfrm>
              <a:off x="1546428" y="6015664"/>
              <a:ext cx="1285172" cy="361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CV </a:t>
              </a:r>
              <a:r>
                <a:rPr lang="en-US" sz="1600" b="1" u="sng"/>
                <a:t>&gt;</a:t>
              </a:r>
              <a:r>
                <a:rPr lang="en-US" sz="1600" b="1"/>
                <a:t> 50 c/mL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CC3D57BC-1A32-40F1-9F72-66F1513114EA}"/>
                </a:ext>
              </a:extLst>
            </p:cNvPr>
            <p:cNvSpPr txBox="1"/>
            <p:nvPr/>
          </p:nvSpPr>
          <p:spPr>
            <a:xfrm>
              <a:off x="3456508" y="6015664"/>
              <a:ext cx="1285172" cy="361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CV &lt; 50 c/mL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17B1D452-5564-4AE3-8080-B930299EE34F}"/>
                </a:ext>
              </a:extLst>
            </p:cNvPr>
            <p:cNvSpPr txBox="1"/>
            <p:nvPr/>
          </p:nvSpPr>
          <p:spPr>
            <a:xfrm>
              <a:off x="5179829" y="6015664"/>
              <a:ext cx="1612624" cy="361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No virologic data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FC2058C3-E5DB-43D0-9991-C4D650287F33}"/>
                </a:ext>
              </a:extLst>
            </p:cNvPr>
            <p:cNvSpPr txBox="1"/>
            <p:nvPr/>
          </p:nvSpPr>
          <p:spPr>
            <a:xfrm>
              <a:off x="2263065" y="2862139"/>
              <a:ext cx="1576681" cy="625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/>
                <a:t>CAB LA + RPV LA </a:t>
              </a:r>
              <a:br>
                <a:rPr lang="en-US" sz="1600" b="1"/>
              </a:br>
              <a:r>
                <a:rPr lang="en-US" sz="1600"/>
                <a:t>(n = 283)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C75A10CA-46AD-4B29-BBDA-539C1E67FD9E}"/>
                </a:ext>
              </a:extLst>
            </p:cNvPr>
            <p:cNvSpPr txBox="1"/>
            <p:nvPr/>
          </p:nvSpPr>
          <p:spPr>
            <a:xfrm>
              <a:off x="4855814" y="2862139"/>
              <a:ext cx="1368644" cy="625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/>
                <a:t>DTG/ABC/3TC </a:t>
              </a:r>
              <a:br>
                <a:rPr lang="en-US" sz="1600" b="1"/>
              </a:br>
              <a:r>
                <a:rPr lang="en-US" sz="1600"/>
                <a:t>(n = 283)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28371823-CE42-439F-A752-F437C22F87B5}"/>
                </a:ext>
              </a:extLst>
            </p:cNvPr>
            <p:cNvSpPr txBox="1"/>
            <p:nvPr/>
          </p:nvSpPr>
          <p:spPr>
            <a:xfrm>
              <a:off x="779699" y="3183946"/>
              <a:ext cx="462532" cy="3289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/>
                <a:t> (%)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52741102-8322-4B73-AE5A-CFB0D21B6B6C}"/>
              </a:ext>
            </a:extLst>
          </p:cNvPr>
          <p:cNvSpPr/>
          <p:nvPr/>
        </p:nvSpPr>
        <p:spPr bwMode="auto">
          <a:xfrm>
            <a:off x="1723563" y="2600505"/>
            <a:ext cx="266711" cy="206829"/>
          </a:xfrm>
          <a:prstGeom prst="rect">
            <a:avLst/>
          </a:prstGeom>
          <a:solidFill>
            <a:srgbClr val="00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2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DE3C09-E7A6-4D55-8714-8C1CA2E54736}"/>
              </a:ext>
            </a:extLst>
          </p:cNvPr>
          <p:cNvSpPr/>
          <p:nvPr/>
        </p:nvSpPr>
        <p:spPr bwMode="auto">
          <a:xfrm>
            <a:off x="4316007" y="2600504"/>
            <a:ext cx="266711" cy="206829"/>
          </a:xfrm>
          <a:prstGeom prst="rect">
            <a:avLst/>
          </a:prstGeom>
          <a:solidFill>
            <a:srgbClr val="0500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2400"/>
          </a:p>
        </p:txBody>
      </p:sp>
      <p:sp>
        <p:nvSpPr>
          <p:cNvPr id="15" name="Rectangle 14"/>
          <p:cNvSpPr/>
          <p:nvPr/>
        </p:nvSpPr>
        <p:spPr>
          <a:xfrm>
            <a:off x="1723563" y="5901153"/>
            <a:ext cx="437664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Non-inferiority confirmed at W96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FLAIR Study: </a:t>
            </a:r>
            <a:br>
              <a:rPr lang="en-GB" dirty="0"/>
            </a:br>
            <a:r>
              <a:rPr lang="en-GB" dirty="0"/>
              <a:t>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011733" y="1891009"/>
            <a:ext cx="1974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W96 </a:t>
            </a:r>
            <a:r>
              <a:rPr lang="fr-FR" sz="2400" b="1" dirty="0" err="1">
                <a:solidFill>
                  <a:srgbClr val="0070C0"/>
                </a:solidFill>
              </a:rPr>
              <a:t>outcome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67938F13-1746-4089-A9D6-4047AC83B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655" y="6522020"/>
            <a:ext cx="2571345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i-FI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Orkin C. NEJM 2020; 382:1124-35 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1E79DA90-9812-4E1E-BBD4-0798CF9BB001}"/>
              </a:ext>
            </a:extLst>
          </p:cNvPr>
          <p:cNvSpPr txBox="1">
            <a:spLocks noChangeArrowheads="1"/>
          </p:cNvSpPr>
          <p:nvPr/>
        </p:nvSpPr>
        <p:spPr>
          <a:xfrm>
            <a:off x="7329609" y="2514734"/>
            <a:ext cx="4862391" cy="29025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US" b="1" dirty="0">
                <a:solidFill>
                  <a:srgbClr val="0070C0"/>
                </a:solidFill>
              </a:rPr>
              <a:t>Virologic failure on LA regimen</a:t>
            </a:r>
          </a:p>
          <a:p>
            <a:pPr lvl="1">
              <a:buClr>
                <a:schemeClr val="tx2"/>
              </a:buClr>
            </a:pPr>
            <a:r>
              <a:rPr lang="en-US" sz="2000" dirty="0"/>
              <a:t>3 between DO and W48</a:t>
            </a:r>
          </a:p>
          <a:p>
            <a:pPr lvl="1">
              <a:buClr>
                <a:schemeClr val="tx2"/>
              </a:buClr>
            </a:pPr>
            <a:r>
              <a:rPr lang="en-US" sz="2000" dirty="0"/>
              <a:t>None between W48 and W96</a:t>
            </a:r>
          </a:p>
          <a:p>
            <a:pPr lvl="1">
              <a:buClr>
                <a:schemeClr val="tx2"/>
              </a:buClr>
            </a:pPr>
            <a:endParaRPr lang="en-US" sz="2000" dirty="0"/>
          </a:p>
          <a:p>
            <a:pPr lvl="1">
              <a:buClr>
                <a:schemeClr val="tx2"/>
              </a:buClr>
            </a:pPr>
            <a:endParaRPr lang="en-US" sz="2000" dirty="0"/>
          </a:p>
          <a:p>
            <a:pPr>
              <a:buClr>
                <a:schemeClr val="tx2"/>
              </a:buClr>
            </a:pPr>
            <a:r>
              <a:rPr lang="en-US" b="1" dirty="0">
                <a:solidFill>
                  <a:srgbClr val="0070C0"/>
                </a:solidFill>
              </a:rPr>
              <a:t>Interruption for AE in LA arm</a:t>
            </a:r>
          </a:p>
          <a:p>
            <a:pPr marL="457200" lvl="1" indent="0">
              <a:buClr>
                <a:schemeClr val="tx2"/>
              </a:buClr>
              <a:buFont typeface="Arial"/>
              <a:buNone/>
            </a:pPr>
            <a:r>
              <a:rPr lang="en-US" sz="2000" dirty="0"/>
              <a:t>N = 12 (4.2%), of which 3 (1%) </a:t>
            </a:r>
          </a:p>
          <a:p>
            <a:pPr marL="457200" lvl="1" indent="0">
              <a:buClr>
                <a:schemeClr val="tx2"/>
              </a:buClr>
              <a:buFont typeface="Arial"/>
              <a:buNone/>
            </a:pPr>
            <a:r>
              <a:rPr lang="en-US" sz="2000" dirty="0"/>
              <a:t>related to ISR</a:t>
            </a:r>
          </a:p>
        </p:txBody>
      </p:sp>
    </p:spTree>
    <p:extLst>
      <p:ext uri="{BB962C8B-B14F-4D97-AF65-F5344CB8AC3E}">
        <p14:creationId xmlns:p14="http://schemas.microsoft.com/office/powerpoint/2010/main" val="34325778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799B2561-4A96-4CAC-937F-6234C2744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384560" y="1152093"/>
            <a:ext cx="241511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11998105" y="6286311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42FB07D-5814-4F23-B99E-ECC10469C04D}"/>
              </a:ext>
            </a:extLst>
          </p:cNvPr>
          <p:cNvGrpSpPr/>
          <p:nvPr/>
        </p:nvGrpSpPr>
        <p:grpSpPr>
          <a:xfrm>
            <a:off x="643536" y="2060848"/>
            <a:ext cx="11245725" cy="3059904"/>
            <a:chOff x="482651" y="1310716"/>
            <a:chExt cx="8434294" cy="3059904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2555776" y="1310716"/>
              <a:ext cx="1420031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latin typeface="+mj-lt"/>
                </a:rPr>
                <a:t>1</a:t>
              </a:r>
              <a:r>
                <a:rPr lang="en-GB" sz="1400" b="1" dirty="0">
                  <a:latin typeface="+mj-lt"/>
                  <a:cs typeface="Arial" charset="0"/>
                </a:rPr>
                <a:t>: 1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B64EC5E1-C566-4C12-A32C-195DEC5D3DF9}"/>
                </a:ext>
              </a:extLst>
            </p:cNvPr>
            <p:cNvGrpSpPr/>
            <p:nvPr/>
          </p:nvGrpSpPr>
          <p:grpSpPr>
            <a:xfrm>
              <a:off x="482651" y="1636743"/>
              <a:ext cx="8434294" cy="2733877"/>
              <a:chOff x="482651" y="1636743"/>
              <a:chExt cx="8434294" cy="2733877"/>
            </a:xfrm>
          </p:grpSpPr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981722" y="1952912"/>
                <a:ext cx="3562396" cy="684000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Continuation of current daily oral ART</a:t>
                </a:r>
                <a:br>
                  <a:rPr lang="en-GB" sz="14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(N = 308)</a:t>
                </a:r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4818057" y="2757918"/>
                <a:ext cx="2726061" cy="684000"/>
              </a:xfrm>
              <a:prstGeom prst="round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CAB LA 400 mg + RPV LA 600 mg **</a:t>
                </a:r>
                <a:br>
                  <a:rPr lang="en-GB" sz="14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IM every 4 weeks (N = 303)</a:t>
                </a:r>
              </a:p>
            </p:txBody>
          </p:sp>
          <p:sp>
            <p:nvSpPr>
              <p:cNvPr id="26647" name="ZoneTexte 37"/>
              <p:cNvSpPr txBox="1">
                <a:spLocks noChangeArrowheads="1"/>
              </p:cNvSpPr>
              <p:nvPr/>
            </p:nvSpPr>
            <p:spPr bwMode="auto">
              <a:xfrm>
                <a:off x="4856297" y="4093621"/>
                <a:ext cx="382882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latin typeface="+mn-lt"/>
                    <a:cs typeface="Arial" charset="0"/>
                  </a:rPr>
                  <a:t>** L</a:t>
                </a:r>
                <a:r>
                  <a:rPr lang="en-GB" sz="1200" dirty="0">
                    <a:latin typeface="+mn-lt"/>
                  </a:rPr>
                  <a:t>oading dose at W4: CAB 600 mg + RPV 900 mg</a:t>
                </a:r>
              </a:p>
            </p:txBody>
          </p:sp>
          <p:sp>
            <p:nvSpPr>
              <p:cNvPr id="26653" name="AutoShape 162"/>
              <p:cNvSpPr>
                <a:spLocks noChangeArrowheads="1"/>
              </p:cNvSpPr>
              <p:nvPr/>
            </p:nvSpPr>
            <p:spPr bwMode="auto">
              <a:xfrm>
                <a:off x="484704" y="2050429"/>
                <a:ext cx="2191826" cy="1293971"/>
              </a:xfrm>
              <a:prstGeom prst="roundRect">
                <a:avLst>
                  <a:gd name="adj" fmla="val 16667"/>
                </a:avLst>
              </a:prstGeom>
              <a:solidFill>
                <a:srgbClr val="E2E2F6"/>
              </a:solidFill>
              <a:ln>
                <a:noFill/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>
                <a:spAutoFit/>
              </a:bodyPr>
              <a:lstStyle/>
              <a:p>
                <a:pPr algn="ctr" defTabSz="914400"/>
                <a:r>
                  <a:rPr lang="en-GB" sz="1400" b="1" dirty="0">
                    <a:solidFill>
                      <a:schemeClr val="tx1"/>
                    </a:solidFill>
                    <a:latin typeface="Calibri" pitchFamily="-84" charset="0"/>
                    <a:cs typeface="Arial" charset="0"/>
                  </a:rPr>
                  <a:t>On PI, NNRTI or</a:t>
                </a:r>
                <a:br>
                  <a:rPr lang="en-GB" sz="1400" b="1" dirty="0">
                    <a:solidFill>
                      <a:schemeClr val="tx1"/>
                    </a:solidFill>
                    <a:latin typeface="Calibri" pitchFamily="-84" charset="0"/>
                    <a:cs typeface="Arial" charset="0"/>
                  </a:rPr>
                </a:br>
                <a:r>
                  <a:rPr lang="en-GB" sz="1400" b="1" dirty="0">
                    <a:solidFill>
                      <a:schemeClr val="tx1"/>
                    </a:solidFill>
                    <a:latin typeface="Calibri" pitchFamily="-84" charset="0"/>
                    <a:cs typeface="Arial" charset="0"/>
                  </a:rPr>
                  <a:t>INSTI-based regimen *</a:t>
                </a:r>
              </a:p>
              <a:p>
                <a:pPr algn="ctr" defTabSz="914400"/>
                <a:r>
                  <a:rPr lang="en-GB" sz="1400" b="1" dirty="0">
                    <a:solidFill>
                      <a:schemeClr val="tx1"/>
                    </a:solidFill>
                    <a:latin typeface="Calibri" pitchFamily="-84" charset="0"/>
                    <a:cs typeface="Arial" charset="0"/>
                  </a:rPr>
                  <a:t>uninterrupted &gt; 6 months</a:t>
                </a:r>
              </a:p>
              <a:p>
                <a:pPr algn="ctr" defTabSz="914400"/>
                <a:r>
                  <a:rPr lang="en-GB" sz="1400" b="1" dirty="0">
                    <a:solidFill>
                      <a:schemeClr val="tx1"/>
                    </a:solidFill>
                    <a:latin typeface="Calibri" pitchFamily="-84" charset="0"/>
                    <a:cs typeface="Arial" charset="0"/>
                  </a:rPr>
                  <a:t>HIV RNA &lt; 50 c/mL x 2 ≤ 12 months</a:t>
                </a:r>
              </a:p>
              <a:p>
                <a:pPr algn="ctr" defTabSz="914400"/>
                <a:r>
                  <a:rPr lang="en-GB" sz="1400" b="1" dirty="0">
                    <a:solidFill>
                      <a:schemeClr val="tx1"/>
                    </a:solidFill>
                    <a:latin typeface="Calibri" pitchFamily="-84" charset="0"/>
                    <a:cs typeface="Arial" charset="0"/>
                  </a:rPr>
                  <a:t>HIV RNA &lt; 50 c/mL at screening</a:t>
                </a:r>
                <a:endParaRPr lang="en-GB" sz="1400" b="1" dirty="0">
                  <a:solidFill>
                    <a:schemeClr val="tx1"/>
                  </a:solidFill>
                  <a:latin typeface="Calibri" pitchFamily="-84" charset="0"/>
                </a:endParaRPr>
              </a:p>
            </p:txBody>
          </p:sp>
          <p:cxnSp>
            <p:nvCxnSpPr>
              <p:cNvPr id="33" name="Straight Arrow Connector 38"/>
              <p:cNvCxnSpPr>
                <a:cxnSpLocks noChangeShapeType="1"/>
              </p:cNvCxnSpPr>
              <p:nvPr/>
            </p:nvCxnSpPr>
            <p:spPr bwMode="auto">
              <a:xfrm>
                <a:off x="3265791" y="1916865"/>
                <a:ext cx="0" cy="503999"/>
              </a:xfrm>
              <a:prstGeom prst="straightConnector1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9" name="Rectangle 8"/>
              <p:cNvSpPr/>
              <p:nvPr/>
            </p:nvSpPr>
            <p:spPr>
              <a:xfrm>
                <a:off x="482651" y="3501008"/>
                <a:ext cx="33332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0" hangingPunct="0">
                  <a:spcBef>
                    <a:spcPct val="20000"/>
                  </a:spcBef>
                  <a:buClr>
                    <a:srgbClr val="CC3300"/>
                  </a:buClr>
                </a:pPr>
                <a:r>
                  <a:rPr lang="en-GB" sz="1400" kern="0" dirty="0">
                    <a:latin typeface="+mj-lt"/>
                    <a:ea typeface="ＭＳ Ｐゴシック" pitchFamily="-109" charset="-128"/>
                    <a:cs typeface="ＭＳ Ｐゴシック" pitchFamily="-109" charset="-128"/>
                  </a:rPr>
                  <a:t>* INSTI-based regimen capped at 40%</a:t>
                </a:r>
                <a:br>
                  <a:rPr lang="en-GB" sz="1400" kern="0" dirty="0">
                    <a:latin typeface="+mj-lt"/>
                    <a:ea typeface="ＭＳ Ｐゴシック" pitchFamily="-109" charset="-128"/>
                    <a:cs typeface="ＭＳ Ｐゴシック" pitchFamily="-109" charset="-128"/>
                  </a:rPr>
                </a:br>
                <a:r>
                  <a:rPr lang="en-GB" sz="1400" kern="0" dirty="0">
                    <a:latin typeface="+mj-lt"/>
                    <a:ea typeface="ＭＳ Ｐゴシック" pitchFamily="-109" charset="-128"/>
                    <a:cs typeface="ＭＳ Ｐゴシック" pitchFamily="-109" charset="-128"/>
                  </a:rPr>
                  <a:t>(DTG/ABC/3TC excluded)  </a:t>
                </a:r>
              </a:p>
            </p:txBody>
          </p:sp>
          <p:sp>
            <p:nvSpPr>
              <p:cNvPr id="38" name="Oval 109"/>
              <p:cNvSpPr>
                <a:spLocks noChangeArrowheads="1"/>
              </p:cNvSpPr>
              <p:nvPr/>
            </p:nvSpPr>
            <p:spPr bwMode="auto">
              <a:xfrm>
                <a:off x="6918711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W48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47" name="Oval 109"/>
              <p:cNvSpPr>
                <a:spLocks noChangeArrowheads="1"/>
              </p:cNvSpPr>
              <p:nvPr/>
            </p:nvSpPr>
            <p:spPr bwMode="auto">
              <a:xfrm>
                <a:off x="8539583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W96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48" name="Oval 109"/>
              <p:cNvSpPr>
                <a:spLocks noChangeArrowheads="1"/>
              </p:cNvSpPr>
              <p:nvPr/>
            </p:nvSpPr>
            <p:spPr bwMode="auto">
              <a:xfrm>
                <a:off x="7364906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W52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50" name="Oval 109"/>
              <p:cNvSpPr>
                <a:spLocks noChangeArrowheads="1"/>
              </p:cNvSpPr>
              <p:nvPr/>
            </p:nvSpPr>
            <p:spPr bwMode="auto">
              <a:xfrm>
                <a:off x="3776879" y="3651137"/>
                <a:ext cx="377362" cy="3784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D1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CAEEF571-7901-4202-8B13-F3C715C3B45D}"/>
                  </a:ext>
                </a:extLst>
              </p:cNvPr>
              <p:cNvGrpSpPr/>
              <p:nvPr/>
            </p:nvGrpSpPr>
            <p:grpSpPr>
              <a:xfrm>
                <a:off x="3963208" y="3496392"/>
                <a:ext cx="4767933" cy="129146"/>
                <a:chOff x="3963208" y="3496392"/>
                <a:chExt cx="4767933" cy="129146"/>
              </a:xfrm>
            </p:grpSpPr>
            <p:cxnSp>
              <p:nvCxnSpPr>
                <p:cNvPr id="5" name="Connecteur droit 4"/>
                <p:cNvCxnSpPr>
                  <a:cxnSpLocks/>
                </p:cNvCxnSpPr>
                <p:nvPr/>
              </p:nvCxnSpPr>
              <p:spPr bwMode="auto">
                <a:xfrm>
                  <a:off x="3963208" y="3625538"/>
                  <a:ext cx="4767933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" name="Connecteur droit 7"/>
                <p:cNvCxnSpPr/>
                <p:nvPr/>
              </p:nvCxnSpPr>
              <p:spPr bwMode="auto">
                <a:xfrm>
                  <a:off x="8731141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Connecteur droit 41"/>
                <p:cNvCxnSpPr/>
                <p:nvPr/>
              </p:nvCxnSpPr>
              <p:spPr bwMode="auto">
                <a:xfrm>
                  <a:off x="7104217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Connecteur droit 42"/>
                <p:cNvCxnSpPr/>
                <p:nvPr/>
              </p:nvCxnSpPr>
              <p:spPr bwMode="auto">
                <a:xfrm>
                  <a:off x="7553587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Connecteur droit 43"/>
                <p:cNvCxnSpPr/>
                <p:nvPr/>
              </p:nvCxnSpPr>
              <p:spPr bwMode="auto">
                <a:xfrm>
                  <a:off x="3963208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" name="Connecteur droit 51"/>
                <p:cNvCxnSpPr/>
                <p:nvPr/>
              </p:nvCxnSpPr>
              <p:spPr bwMode="auto">
                <a:xfrm>
                  <a:off x="4776700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3" name="Oval 109"/>
              <p:cNvSpPr>
                <a:spLocks noChangeArrowheads="1"/>
              </p:cNvSpPr>
              <p:nvPr/>
            </p:nvSpPr>
            <p:spPr bwMode="auto">
              <a:xfrm>
                <a:off x="4588019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W4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3981722" y="2757918"/>
                <a:ext cx="755999" cy="684000"/>
              </a:xfrm>
              <a:prstGeom prst="round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Oral CAB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+ RPV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 (N = 308</a:t>
                </a:r>
              </a:p>
            </p:txBody>
          </p:sp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7598093" y="2355414"/>
                <a:ext cx="1081911" cy="684000"/>
              </a:xfrm>
              <a:prstGeom prst="round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CAB LA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+ RPV LA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IM Q4W</a:t>
                </a:r>
              </a:p>
            </p:txBody>
          </p:sp>
          <p:sp>
            <p:nvSpPr>
              <p:cNvPr id="56" name="Text Box 8"/>
              <p:cNvSpPr txBox="1">
                <a:spLocks noChangeArrowheads="1"/>
              </p:cNvSpPr>
              <p:nvPr/>
            </p:nvSpPr>
            <p:spPr bwMode="auto">
              <a:xfrm>
                <a:off x="7545536" y="1636743"/>
                <a:ext cx="1187024" cy="473103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1"/>
              <a:lstStyle/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600" b="1" dirty="0">
                    <a:solidFill>
                      <a:schemeClr val="tx1"/>
                    </a:solidFill>
                    <a:latin typeface="+mj-lt"/>
                  </a:rPr>
                  <a:t>Extension</a:t>
                </a:r>
              </a:p>
            </p:txBody>
          </p:sp>
          <p:cxnSp>
            <p:nvCxnSpPr>
              <p:cNvPr id="57" name="AutoShape 60"/>
              <p:cNvCxnSpPr>
                <a:cxnSpLocks noChangeShapeType="1"/>
                <a:stCxn id="30" idx="1"/>
                <a:endCxn id="26653" idx="3"/>
              </p:cNvCxnSpPr>
              <p:nvPr/>
            </p:nvCxnSpPr>
            <p:spPr bwMode="auto">
              <a:xfrm rot="10800000" flipV="1">
                <a:off x="2676530" y="2294911"/>
                <a:ext cx="1305192" cy="402503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rgbClr val="0070C0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AutoShape 60">
                <a:extLst>
                  <a:ext uri="{FF2B5EF4-FFF2-40B4-BE49-F238E27FC236}">
                    <a16:creationId xmlns:a16="http://schemas.microsoft.com/office/drawing/2014/main" id="{C10144A6-F74F-404B-AF47-23F8AAA65607}"/>
                  </a:ext>
                </a:extLst>
              </p:cNvPr>
              <p:cNvCxnSpPr>
                <a:cxnSpLocks noChangeShapeType="1"/>
                <a:stCxn id="54" idx="1"/>
                <a:endCxn id="26653" idx="3"/>
              </p:cNvCxnSpPr>
              <p:nvPr/>
            </p:nvCxnSpPr>
            <p:spPr bwMode="auto">
              <a:xfrm rot="10800000">
                <a:off x="2676530" y="2697416"/>
                <a:ext cx="1305192" cy="402503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rgbClr val="0070C0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40" name="Espace réservé du contenu 5">
            <a:extLst>
              <a:ext uri="{FF2B5EF4-FFF2-40B4-BE49-F238E27FC236}">
                <a16:creationId xmlns:a16="http://schemas.microsoft.com/office/drawing/2014/main" id="{2D95E255-BBD9-4B09-A2F6-6FF7131369A7}"/>
              </a:ext>
            </a:extLst>
          </p:cNvPr>
          <p:cNvSpPr txBox="1">
            <a:spLocks/>
          </p:cNvSpPr>
          <p:nvPr/>
        </p:nvSpPr>
        <p:spPr>
          <a:xfrm>
            <a:off x="609600" y="4988833"/>
            <a:ext cx="10972800" cy="15103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GB" b="1" dirty="0">
                <a:solidFill>
                  <a:srgbClr val="0070C0"/>
                </a:solidFill>
                <a:latin typeface="+mj-lt"/>
              </a:rPr>
              <a:t>Objective</a:t>
            </a:r>
          </a:p>
          <a:p>
            <a:pPr lvl="1">
              <a:buClr>
                <a:schemeClr val="tx2"/>
              </a:buClr>
            </a:pPr>
            <a:r>
              <a:rPr lang="en-GB" sz="1800" dirty="0"/>
              <a:t>Primary: % HIV RNA ≥ 50 c/mL at W48 with monthly IM CAB LA + RPV LA (ITT, snapshot algorithm)</a:t>
            </a:r>
            <a:r>
              <a:rPr lang="en-GB" altLang="fr-FR" sz="1800" dirty="0"/>
              <a:t> ; non-inferiority if upper margin of a two-sided 95% CI for the difference = 6%</a:t>
            </a:r>
          </a:p>
          <a:p>
            <a:pPr lvl="1">
              <a:buClr>
                <a:schemeClr val="tx2"/>
              </a:buClr>
            </a:pPr>
            <a:r>
              <a:rPr lang="en-GB" sz="1800" dirty="0"/>
              <a:t>Secondary: HIV RNA &lt; 50 c/mL at W48, safety, resistance emergence, PRO, participant’s preference of the LA regimen</a:t>
            </a:r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FF967AB8-2B43-41C1-A390-6C24E9872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598" y="6522020"/>
            <a:ext cx="29174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de-DE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Swindells</a:t>
            </a:r>
            <a:r>
              <a:rPr lang="de-DE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S. NEJM 2020; 382: 1112-23 </a:t>
            </a:r>
          </a:p>
        </p:txBody>
      </p:sp>
      <p:sp>
        <p:nvSpPr>
          <p:cNvPr id="46" name="Espace réservé du contenu 5">
            <a:extLst>
              <a:ext uri="{FF2B5EF4-FFF2-40B4-BE49-F238E27FC236}">
                <a16:creationId xmlns:a16="http://schemas.microsoft.com/office/drawing/2014/main" id="{130BDBC9-9C85-44CD-8AE9-E834A67B9D58}"/>
              </a:ext>
            </a:extLst>
          </p:cNvPr>
          <p:cNvSpPr txBox="1">
            <a:spLocks/>
          </p:cNvSpPr>
          <p:nvPr/>
        </p:nvSpPr>
        <p:spPr>
          <a:xfrm>
            <a:off x="609600" y="1819310"/>
            <a:ext cx="10972800" cy="532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GB" b="1" dirty="0">
                <a:solidFill>
                  <a:srgbClr val="0070C0"/>
                </a:solidFill>
                <a:latin typeface="+mj-lt"/>
              </a:rPr>
              <a:t>Design</a:t>
            </a:r>
            <a:endParaRPr lang="en-GB" sz="18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73060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96F0432-6E39-4600-8318-2B6AAA6AEC01}"/>
              </a:ext>
            </a:extLst>
          </p:cNvPr>
          <p:cNvGrpSpPr/>
          <p:nvPr/>
        </p:nvGrpSpPr>
        <p:grpSpPr>
          <a:xfrm>
            <a:off x="633229" y="1996257"/>
            <a:ext cx="6196400" cy="3992227"/>
            <a:chOff x="474922" y="1996256"/>
            <a:chExt cx="4647300" cy="3992227"/>
          </a:xfrm>
        </p:grpSpPr>
        <p:sp>
          <p:nvSpPr>
            <p:cNvPr id="89" name="Rectangle 57"/>
            <p:cNvSpPr>
              <a:spLocks noChangeArrowheads="1"/>
            </p:cNvSpPr>
            <p:nvPr/>
          </p:nvSpPr>
          <p:spPr bwMode="auto">
            <a:xfrm>
              <a:off x="1147814" y="1996256"/>
              <a:ext cx="166519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latin typeface="+mj-lt"/>
                </a:rPr>
                <a:t>CAB LA + RPV LA (N = 308)</a:t>
              </a:r>
            </a:p>
          </p:txBody>
        </p:sp>
        <p:sp>
          <p:nvSpPr>
            <p:cNvPr id="93" name="Rectangle 60"/>
            <p:cNvSpPr>
              <a:spLocks noChangeArrowheads="1"/>
            </p:cNvSpPr>
            <p:nvPr/>
          </p:nvSpPr>
          <p:spPr bwMode="auto">
            <a:xfrm>
              <a:off x="1157113" y="2284288"/>
              <a:ext cx="180300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latin typeface="+mj-lt"/>
                </a:rPr>
                <a:t>Continuation </a:t>
              </a:r>
              <a:r>
                <a:rPr lang="en-GB" sz="1600" b="1" dirty="0" err="1">
                  <a:latin typeface="+mj-lt"/>
                </a:rPr>
                <a:t>cART</a:t>
              </a:r>
              <a:r>
                <a:rPr lang="en-GB" sz="1600" b="1" dirty="0">
                  <a:latin typeface="+mj-lt"/>
                </a:rPr>
                <a:t> (N = 308)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932325" y="2047366"/>
              <a:ext cx="144000" cy="144000"/>
            </a:xfrm>
            <a:prstGeom prst="rect">
              <a:avLst/>
            </a:prstGeom>
            <a:solidFill>
              <a:srgbClr val="008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932325" y="2335398"/>
              <a:ext cx="144000" cy="144000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3218238E-F00E-48AF-8AD9-E0446B8011FA}"/>
                </a:ext>
              </a:extLst>
            </p:cNvPr>
            <p:cNvGrpSpPr/>
            <p:nvPr/>
          </p:nvGrpSpPr>
          <p:grpSpPr>
            <a:xfrm>
              <a:off x="474922" y="2420888"/>
              <a:ext cx="4647300" cy="3567595"/>
              <a:chOff x="474922" y="2060848"/>
              <a:chExt cx="4647300" cy="3567595"/>
            </a:xfrm>
          </p:grpSpPr>
          <p:sp>
            <p:nvSpPr>
              <p:cNvPr id="57368" name="Rectangle 40"/>
              <p:cNvSpPr>
                <a:spLocks noChangeArrowheads="1"/>
              </p:cNvSpPr>
              <p:nvPr/>
            </p:nvSpPr>
            <p:spPr bwMode="auto">
              <a:xfrm>
                <a:off x="2601624" y="2318683"/>
                <a:ext cx="2750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latin typeface="+mj-lt"/>
                  </a:rPr>
                  <a:t>92.5</a:t>
                </a:r>
              </a:p>
            </p:txBody>
          </p:sp>
          <p:sp>
            <p:nvSpPr>
              <p:cNvPr id="57369" name="Rectangle 41"/>
              <p:cNvSpPr>
                <a:spLocks noChangeArrowheads="1"/>
              </p:cNvSpPr>
              <p:nvPr/>
            </p:nvSpPr>
            <p:spPr bwMode="auto">
              <a:xfrm>
                <a:off x="1043608" y="4725144"/>
                <a:ext cx="39558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latin typeface="+mj-lt"/>
                  </a:rPr>
                  <a:t>1.6</a:t>
                </a:r>
                <a:endParaRPr lang="en-GB" sz="2000" b="1" dirty="0">
                  <a:latin typeface="+mj-lt"/>
                </a:endParaRPr>
              </a:p>
            </p:txBody>
          </p:sp>
          <p:sp>
            <p:nvSpPr>
              <p:cNvPr id="57371" name="Rectangle 43"/>
              <p:cNvSpPr>
                <a:spLocks noChangeArrowheads="1"/>
              </p:cNvSpPr>
              <p:nvPr/>
            </p:nvSpPr>
            <p:spPr bwMode="auto">
              <a:xfrm>
                <a:off x="3082147" y="2246675"/>
                <a:ext cx="2750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latin typeface="+mj-lt"/>
                  </a:rPr>
                  <a:t>95.5</a:t>
                </a:r>
                <a:endParaRPr lang="en-GB" sz="2000" b="1" dirty="0">
                  <a:latin typeface="+mj-lt"/>
                </a:endParaRPr>
              </a:p>
            </p:txBody>
          </p:sp>
          <p:sp>
            <p:nvSpPr>
              <p:cNvPr id="57372" name="Rectangle 44"/>
              <p:cNvSpPr>
                <a:spLocks noChangeArrowheads="1"/>
              </p:cNvSpPr>
              <p:nvPr/>
            </p:nvSpPr>
            <p:spPr bwMode="auto">
              <a:xfrm>
                <a:off x="1605752" y="4766955"/>
                <a:ext cx="19709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latin typeface="+mj-lt"/>
                  </a:rPr>
                  <a:t>1.0</a:t>
                </a:r>
                <a:endParaRPr lang="en-GB" sz="2000" b="1" dirty="0">
                  <a:latin typeface="+mj-lt"/>
                </a:endParaRPr>
              </a:p>
            </p:txBody>
          </p:sp>
          <p:sp>
            <p:nvSpPr>
              <p:cNvPr id="57373" name="Rectangle 45"/>
              <p:cNvSpPr>
                <a:spLocks noChangeArrowheads="1"/>
              </p:cNvSpPr>
              <p:nvPr/>
            </p:nvSpPr>
            <p:spPr bwMode="auto">
              <a:xfrm>
                <a:off x="4572000" y="4653136"/>
                <a:ext cx="274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latin typeface="+mj-lt"/>
                  </a:rPr>
                  <a:t>3.6</a:t>
                </a:r>
                <a:endParaRPr lang="en-GB" sz="2000" b="1" dirty="0">
                  <a:latin typeface="+mj-lt"/>
                </a:endParaRPr>
              </a:p>
            </p:txBody>
          </p:sp>
          <p:sp>
            <p:nvSpPr>
              <p:cNvPr id="57374" name="Rectangle 46"/>
              <p:cNvSpPr>
                <a:spLocks noChangeArrowheads="1"/>
              </p:cNvSpPr>
              <p:nvPr/>
            </p:nvSpPr>
            <p:spPr bwMode="auto">
              <a:xfrm>
                <a:off x="591916" y="4964514"/>
                <a:ext cx="5849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/>
                  <a:t>0</a:t>
                </a:r>
                <a:endParaRPr lang="en-GB" sz="1600" dirty="0"/>
              </a:p>
            </p:txBody>
          </p:sp>
          <p:sp>
            <p:nvSpPr>
              <p:cNvPr id="57375" name="Rectangle 47"/>
              <p:cNvSpPr>
                <a:spLocks noChangeArrowheads="1"/>
              </p:cNvSpPr>
              <p:nvPr/>
            </p:nvSpPr>
            <p:spPr bwMode="auto">
              <a:xfrm>
                <a:off x="533419" y="4436350"/>
                <a:ext cx="11699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/>
                  <a:t>20</a:t>
                </a:r>
                <a:endParaRPr lang="en-GB" sz="1600" dirty="0"/>
              </a:p>
            </p:txBody>
          </p:sp>
          <p:sp>
            <p:nvSpPr>
              <p:cNvPr id="57376" name="Rectangle 48"/>
              <p:cNvSpPr>
                <a:spLocks noChangeArrowheads="1"/>
              </p:cNvSpPr>
              <p:nvPr/>
            </p:nvSpPr>
            <p:spPr bwMode="auto">
              <a:xfrm>
                <a:off x="533419" y="3909678"/>
                <a:ext cx="11699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/>
                  <a:t>40</a:t>
                </a:r>
                <a:endParaRPr lang="en-GB" sz="1600" dirty="0"/>
              </a:p>
            </p:txBody>
          </p:sp>
          <p:sp>
            <p:nvSpPr>
              <p:cNvPr id="57377" name="Rectangle 49"/>
              <p:cNvSpPr>
                <a:spLocks noChangeArrowheads="1"/>
              </p:cNvSpPr>
              <p:nvPr/>
            </p:nvSpPr>
            <p:spPr bwMode="auto">
              <a:xfrm>
                <a:off x="533419" y="3381513"/>
                <a:ext cx="11699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/>
                  <a:t>60</a:t>
                </a:r>
                <a:endParaRPr lang="en-GB" sz="1600" dirty="0"/>
              </a:p>
            </p:txBody>
          </p:sp>
          <p:sp>
            <p:nvSpPr>
              <p:cNvPr id="57378" name="Rectangle 50"/>
              <p:cNvSpPr>
                <a:spLocks noChangeArrowheads="1"/>
              </p:cNvSpPr>
              <p:nvPr/>
            </p:nvSpPr>
            <p:spPr bwMode="auto">
              <a:xfrm>
                <a:off x="533419" y="2854840"/>
                <a:ext cx="11699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/>
                  <a:t>80</a:t>
                </a:r>
                <a:endParaRPr lang="en-GB" sz="1600" dirty="0"/>
              </a:p>
            </p:txBody>
          </p:sp>
          <p:sp>
            <p:nvSpPr>
              <p:cNvPr id="57379" name="Rectangle 51"/>
              <p:cNvSpPr>
                <a:spLocks noChangeArrowheads="1"/>
              </p:cNvSpPr>
              <p:nvPr/>
            </p:nvSpPr>
            <p:spPr bwMode="auto">
              <a:xfrm>
                <a:off x="474922" y="2325096"/>
                <a:ext cx="17549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/>
                  <a:t>100</a:t>
                </a:r>
                <a:endParaRPr lang="en-GB" sz="1600" dirty="0"/>
              </a:p>
            </p:txBody>
          </p:sp>
          <p:sp>
            <p:nvSpPr>
              <p:cNvPr id="57380" name="Rectangle 52"/>
              <p:cNvSpPr>
                <a:spLocks noChangeArrowheads="1"/>
              </p:cNvSpPr>
              <p:nvPr/>
            </p:nvSpPr>
            <p:spPr bwMode="auto">
              <a:xfrm>
                <a:off x="2436438" y="5197556"/>
                <a:ext cx="1057982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/>
                  <a:t>Virologic success</a:t>
                </a:r>
              </a:p>
              <a:p>
                <a:pPr algn="ctr"/>
                <a:r>
                  <a:rPr lang="en-GB" sz="1400" b="1"/>
                  <a:t>HIV RNA &lt; 50 c/mL</a:t>
                </a:r>
                <a:endParaRPr lang="en-GB" b="1"/>
              </a:p>
            </p:txBody>
          </p:sp>
          <p:sp>
            <p:nvSpPr>
              <p:cNvPr id="57381" name="Rectangle 53"/>
              <p:cNvSpPr>
                <a:spLocks noChangeArrowheads="1"/>
              </p:cNvSpPr>
              <p:nvPr/>
            </p:nvSpPr>
            <p:spPr bwMode="auto">
              <a:xfrm>
                <a:off x="1189510" y="5197556"/>
                <a:ext cx="548227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/>
                  <a:t>HIV RNA</a:t>
                </a:r>
                <a:br>
                  <a:rPr lang="en-GB" sz="1400" b="1"/>
                </a:br>
                <a:r>
                  <a:rPr lang="en-GB" sz="1400" b="1"/>
                  <a:t>≥ 50 c/mL</a:t>
                </a:r>
              </a:p>
            </p:txBody>
          </p:sp>
          <p:sp>
            <p:nvSpPr>
              <p:cNvPr id="57382" name="Rectangle 54"/>
              <p:cNvSpPr>
                <a:spLocks noChangeArrowheads="1"/>
              </p:cNvSpPr>
              <p:nvPr/>
            </p:nvSpPr>
            <p:spPr bwMode="auto">
              <a:xfrm>
                <a:off x="4166208" y="5197556"/>
                <a:ext cx="696874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/>
                  <a:t>No virologic </a:t>
                </a:r>
              </a:p>
              <a:p>
                <a:pPr algn="ctr"/>
                <a:r>
                  <a:rPr lang="en-GB" sz="1400" b="1"/>
                  <a:t>data</a:t>
                </a:r>
                <a:endParaRPr lang="en-GB" b="1"/>
              </a:p>
            </p:txBody>
          </p:sp>
          <p:sp>
            <p:nvSpPr>
              <p:cNvPr id="2" name="ZoneTexte 1"/>
              <p:cNvSpPr txBox="1"/>
              <p:nvPr/>
            </p:nvSpPr>
            <p:spPr>
              <a:xfrm>
                <a:off x="574602" y="2060848"/>
                <a:ext cx="2506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/>
                  <a:t>%</a:t>
                </a:r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2517993" y="2625432"/>
                <a:ext cx="442123" cy="2448000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Freeform 16"/>
              <p:cNvSpPr>
                <a:spLocks/>
              </p:cNvSpPr>
              <p:nvPr/>
            </p:nvSpPr>
            <p:spPr bwMode="auto">
              <a:xfrm>
                <a:off x="2987824" y="2517432"/>
                <a:ext cx="443188" cy="2556000"/>
              </a:xfrm>
              <a:custGeom>
                <a:avLst/>
                <a:gdLst>
                  <a:gd name="T0" fmla="*/ 416 w 416"/>
                  <a:gd name="T1" fmla="*/ 2463 h 2463"/>
                  <a:gd name="T2" fmla="*/ 416 w 416"/>
                  <a:gd name="T3" fmla="*/ 0 h 2463"/>
                  <a:gd name="T4" fmla="*/ 0 w 416"/>
                  <a:gd name="T5" fmla="*/ 0 h 2463"/>
                  <a:gd name="T6" fmla="*/ 0 w 416"/>
                  <a:gd name="T7" fmla="*/ 2463 h 2463"/>
                  <a:gd name="T8" fmla="*/ 416 w 416"/>
                  <a:gd name="T9" fmla="*/ 2463 h 2463"/>
                  <a:gd name="T10" fmla="*/ 416 w 416"/>
                  <a:gd name="T11" fmla="*/ 2463 h 2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6" h="2463">
                    <a:moveTo>
                      <a:pt x="416" y="2463"/>
                    </a:moveTo>
                    <a:lnTo>
                      <a:pt x="416" y="0"/>
                    </a:lnTo>
                    <a:lnTo>
                      <a:pt x="0" y="0"/>
                    </a:lnTo>
                    <a:lnTo>
                      <a:pt x="0" y="2463"/>
                    </a:lnTo>
                    <a:lnTo>
                      <a:pt x="416" y="2463"/>
                    </a:lnTo>
                    <a:lnTo>
                      <a:pt x="416" y="2463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17"/>
              <p:cNvSpPr>
                <a:spLocks noChangeArrowheads="1"/>
              </p:cNvSpPr>
              <p:nvPr/>
            </p:nvSpPr>
            <p:spPr bwMode="auto">
              <a:xfrm>
                <a:off x="4510827" y="4929433"/>
                <a:ext cx="444253" cy="143999"/>
              </a:xfrm>
              <a:prstGeom prst="rect">
                <a:avLst/>
              </a:prstGeom>
              <a:solidFill>
                <a:srgbClr val="0070C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4042071" y="4895598"/>
                <a:ext cx="444253" cy="177834"/>
              </a:xfrm>
              <a:prstGeom prst="rect">
                <a:avLst/>
              </a:prstGeom>
              <a:solidFill>
                <a:srgbClr val="008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1486492" y="5037432"/>
                <a:ext cx="442123" cy="36000"/>
              </a:xfrm>
              <a:prstGeom prst="rect">
                <a:avLst/>
              </a:prstGeom>
              <a:solidFill>
                <a:srgbClr val="0070C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1017735" y="5001432"/>
                <a:ext cx="442123" cy="72000"/>
              </a:xfrm>
              <a:prstGeom prst="rect">
                <a:avLst/>
              </a:prstGeom>
              <a:solidFill>
                <a:srgbClr val="008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grpSp>
            <p:nvGrpSpPr>
              <p:cNvPr id="3" name="Groupe 2">
                <a:extLst>
                  <a:ext uri="{FF2B5EF4-FFF2-40B4-BE49-F238E27FC236}">
                    <a16:creationId xmlns:a16="http://schemas.microsoft.com/office/drawing/2014/main" id="{4614C989-F676-419B-97D8-C08CBCF42EF3}"/>
                  </a:ext>
                </a:extLst>
              </p:cNvPr>
              <p:cNvGrpSpPr/>
              <p:nvPr/>
            </p:nvGrpSpPr>
            <p:grpSpPr>
              <a:xfrm>
                <a:off x="690572" y="2399068"/>
                <a:ext cx="4431650" cy="2674364"/>
                <a:chOff x="690572" y="2399068"/>
                <a:chExt cx="4431650" cy="2674364"/>
              </a:xfrm>
            </p:grpSpPr>
            <p:sp>
              <p:nvSpPr>
                <p:cNvPr id="7" name="Line 9"/>
                <p:cNvSpPr>
                  <a:spLocks noChangeShapeType="1"/>
                </p:cNvSpPr>
                <p:nvPr/>
              </p:nvSpPr>
              <p:spPr bwMode="auto">
                <a:xfrm>
                  <a:off x="690572" y="2946756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8" name="Line 10"/>
                <p:cNvSpPr>
                  <a:spLocks noChangeShapeType="1"/>
                </p:cNvSpPr>
                <p:nvPr/>
              </p:nvSpPr>
              <p:spPr bwMode="auto">
                <a:xfrm>
                  <a:off x="690572" y="3477423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9" name="Line 11"/>
                <p:cNvSpPr>
                  <a:spLocks noChangeShapeType="1"/>
                </p:cNvSpPr>
                <p:nvPr/>
              </p:nvSpPr>
              <p:spPr bwMode="auto">
                <a:xfrm>
                  <a:off x="690572" y="4009093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0" name="Line 12"/>
                <p:cNvSpPr>
                  <a:spLocks noChangeShapeType="1"/>
                </p:cNvSpPr>
                <p:nvPr/>
              </p:nvSpPr>
              <p:spPr bwMode="auto">
                <a:xfrm>
                  <a:off x="690572" y="4540761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1" name="Line 13"/>
                <p:cNvSpPr>
                  <a:spLocks noChangeShapeType="1"/>
                </p:cNvSpPr>
                <p:nvPr/>
              </p:nvSpPr>
              <p:spPr bwMode="auto">
                <a:xfrm>
                  <a:off x="690572" y="5073431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2" name="Line 14"/>
                <p:cNvSpPr>
                  <a:spLocks noChangeShapeType="1"/>
                </p:cNvSpPr>
                <p:nvPr/>
              </p:nvSpPr>
              <p:spPr bwMode="auto">
                <a:xfrm>
                  <a:off x="690572" y="2415088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6" name="Freeform 8"/>
                <p:cNvSpPr>
                  <a:spLocks/>
                </p:cNvSpPr>
                <p:nvPr/>
              </p:nvSpPr>
              <p:spPr bwMode="auto">
                <a:xfrm>
                  <a:off x="766212" y="2399068"/>
                  <a:ext cx="4356010" cy="2674364"/>
                </a:xfrm>
                <a:custGeom>
                  <a:avLst/>
                  <a:gdLst>
                    <a:gd name="T0" fmla="*/ 3239 w 3239"/>
                    <a:gd name="T1" fmla="*/ 2671 h 2671"/>
                    <a:gd name="T2" fmla="*/ 0 w 3239"/>
                    <a:gd name="T3" fmla="*/ 2671 h 2671"/>
                    <a:gd name="T4" fmla="*/ 0 w 3239"/>
                    <a:gd name="T5" fmla="*/ 0 h 26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39" h="2671">
                      <a:moveTo>
                        <a:pt x="3239" y="2671"/>
                      </a:moveTo>
                      <a:lnTo>
                        <a:pt x="0" y="267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/>
                </a:p>
              </p:txBody>
            </p:sp>
          </p:grpSp>
          <p:sp>
            <p:nvSpPr>
              <p:cNvPr id="90" name="Rectangle 45"/>
              <p:cNvSpPr>
                <a:spLocks noChangeArrowheads="1"/>
              </p:cNvSpPr>
              <p:nvPr/>
            </p:nvSpPr>
            <p:spPr bwMode="auto">
              <a:xfrm>
                <a:off x="4139952" y="4622939"/>
                <a:ext cx="274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latin typeface="+mj-lt"/>
                  </a:rPr>
                  <a:t>5.8</a:t>
                </a:r>
                <a:endParaRPr lang="en-GB" sz="2000" b="1" dirty="0">
                  <a:latin typeface="+mj-lt"/>
                </a:endParaRPr>
              </a:p>
            </p:txBody>
          </p:sp>
        </p:grp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57189D58-7226-42C1-91B7-CCA15962E7FA}"/>
              </a:ext>
            </a:extLst>
          </p:cNvPr>
          <p:cNvGrpSpPr/>
          <p:nvPr/>
        </p:nvGrpSpPr>
        <p:grpSpPr>
          <a:xfrm>
            <a:off x="7440150" y="4218019"/>
            <a:ext cx="4329557" cy="1670795"/>
            <a:chOff x="5580112" y="3717032"/>
            <a:chExt cx="3247168" cy="1670795"/>
          </a:xfrm>
        </p:grpSpPr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V="1">
              <a:off x="6167187" y="4468958"/>
              <a:ext cx="0" cy="57812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ea typeface="MS PGothic"/>
                <a:cs typeface="Arial"/>
              </a:endParaRPr>
            </a:p>
          </p:txBody>
        </p:sp>
        <p:sp>
          <p:nvSpPr>
            <p:cNvPr id="66" name="Line 92"/>
            <p:cNvSpPr>
              <a:spLocks noChangeShapeType="1"/>
            </p:cNvSpPr>
            <p:nvPr/>
          </p:nvSpPr>
          <p:spPr bwMode="auto">
            <a:xfrm>
              <a:off x="7216050" y="4491859"/>
              <a:ext cx="0" cy="55816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ea typeface="MS PGothic"/>
                <a:cs typeface="Arial"/>
              </a:endParaRPr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7081114" y="4981302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latin typeface="+mn-lt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79" name="TextBox 70"/>
            <p:cNvSpPr txBox="1">
              <a:spLocks noChangeArrowheads="1"/>
            </p:cNvSpPr>
            <p:nvPr/>
          </p:nvSpPr>
          <p:spPr bwMode="auto">
            <a:xfrm>
              <a:off x="5889605" y="5009132"/>
              <a:ext cx="42463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ea typeface="MS PGothic" pitchFamily="34" charset="-128"/>
                  <a:cs typeface="Arial" panose="020B0604020202020204" pitchFamily="34" charset="0"/>
                </a:rPr>
                <a:t>‒ 10%</a:t>
              </a:r>
            </a:p>
          </p:txBody>
        </p:sp>
        <p:sp>
          <p:nvSpPr>
            <p:cNvPr id="80" name="TextBox 70"/>
            <p:cNvSpPr txBox="1">
              <a:spLocks noChangeArrowheads="1"/>
            </p:cNvSpPr>
            <p:nvPr/>
          </p:nvSpPr>
          <p:spPr bwMode="auto">
            <a:xfrm>
              <a:off x="8193077" y="5009132"/>
              <a:ext cx="423433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ea typeface="MS PGothic" pitchFamily="34" charset="-128"/>
                  <a:cs typeface="Arial" panose="020B0604020202020204" pitchFamily="34" charset="0"/>
                </a:rPr>
                <a:t>+ 10%</a:t>
              </a:r>
            </a:p>
          </p:txBody>
        </p:sp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149999" y="4702333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n-lt"/>
                  <a:ea typeface="MS PGothic"/>
                </a:rPr>
                <a:t>0.7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285903" y="4717722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n-lt"/>
                  <a:ea typeface="MS PGothic"/>
                </a:rPr>
                <a:t>- 6.7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6502300" y="4379227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n-lt"/>
                  <a:ea typeface="MS PGothic"/>
                </a:rPr>
                <a:t>- 3.0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501927" y="4740002"/>
              <a:ext cx="753965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6733962" y="4734903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Line 92"/>
            <p:cNvSpPr>
              <a:spLocks noChangeShapeType="1"/>
            </p:cNvSpPr>
            <p:nvPr/>
          </p:nvSpPr>
          <p:spPr bwMode="auto">
            <a:xfrm rot="16200000" flipH="1">
              <a:off x="7231221" y="395560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ea typeface="MS PGothic"/>
                <a:cs typeface="Arial"/>
              </a:endParaRPr>
            </a:p>
          </p:txBody>
        </p:sp>
        <p:sp>
          <p:nvSpPr>
            <p:cNvPr id="92" name="AutoShape 106"/>
            <p:cNvSpPr>
              <a:spLocks noChangeArrowheads="1"/>
            </p:cNvSpPr>
            <p:nvPr/>
          </p:nvSpPr>
          <p:spPr bwMode="auto">
            <a:xfrm flipH="1">
              <a:off x="5580112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 err="1">
                  <a:solidFill>
                    <a:schemeClr val="bg1"/>
                  </a:solidFill>
                  <a:ea typeface="MS PGothic"/>
                  <a:cs typeface="Arial" pitchFamily="34" charset="0"/>
                </a:rPr>
                <a:t>cART</a:t>
              </a:r>
              <a:endParaRPr lang="en-GB" sz="1400" b="1" kern="0" dirty="0">
                <a:solidFill>
                  <a:schemeClr val="bg1"/>
                </a:solidFill>
                <a:ea typeface="MS PGothic"/>
                <a:cs typeface="Arial" pitchFamily="34" charset="0"/>
              </a:endParaRPr>
            </a:p>
          </p:txBody>
        </p:sp>
        <p:sp>
          <p:nvSpPr>
            <p:cNvPr id="98" name="AutoShape 106"/>
            <p:cNvSpPr>
              <a:spLocks noChangeArrowheads="1"/>
            </p:cNvSpPr>
            <p:nvPr/>
          </p:nvSpPr>
          <p:spPr bwMode="auto">
            <a:xfrm>
              <a:off x="7207280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>
                  <a:solidFill>
                    <a:schemeClr val="bg1"/>
                  </a:solidFill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6171960" y="3717032"/>
              <a:ext cx="20428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/>
                <a:t>Secondary endpoint: </a:t>
              </a:r>
              <a:r>
                <a:rPr lang="en-US" sz="1200" dirty="0"/>
                <a:t>HIV RNA &lt; 50 c/mL</a:t>
              </a: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7878483" y="5893039"/>
            <a:ext cx="3978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 Adjusted for gender and baseline third agent class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422645D-E655-4509-888F-59FF982778BC}"/>
              </a:ext>
            </a:extLst>
          </p:cNvPr>
          <p:cNvGrpSpPr/>
          <p:nvPr/>
        </p:nvGrpSpPr>
        <p:grpSpPr>
          <a:xfrm>
            <a:off x="7440150" y="2201795"/>
            <a:ext cx="4329557" cy="2012681"/>
            <a:chOff x="5580112" y="1700808"/>
            <a:chExt cx="3247168" cy="2012681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580112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7207280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kern="0" dirty="0" err="1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cART</a:t>
              </a:r>
              <a:endParaRPr lang="en-GB" sz="1400" b="1" kern="0" dirty="0">
                <a:solidFill>
                  <a:schemeClr val="bg1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 flipV="1">
              <a:off x="7994480" y="2886874"/>
              <a:ext cx="0" cy="47950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70" name="Line 92"/>
            <p:cNvSpPr>
              <a:spLocks noChangeShapeType="1"/>
            </p:cNvSpPr>
            <p:nvPr/>
          </p:nvSpPr>
          <p:spPr bwMode="auto">
            <a:xfrm>
              <a:off x="7210714" y="2886874"/>
              <a:ext cx="0" cy="470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57351" name="TextBox 70"/>
            <p:cNvSpPr txBox="1">
              <a:spLocks noChangeArrowheads="1"/>
            </p:cNvSpPr>
            <p:nvPr/>
          </p:nvSpPr>
          <p:spPr bwMode="auto">
            <a:xfrm>
              <a:off x="5892893" y="3352885"/>
              <a:ext cx="422588" cy="31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latin typeface="+mj-lt"/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57352" name="TextBox 70"/>
            <p:cNvSpPr txBox="1">
              <a:spLocks noChangeArrowheads="1"/>
            </p:cNvSpPr>
            <p:nvPr/>
          </p:nvSpPr>
          <p:spPr bwMode="auto">
            <a:xfrm>
              <a:off x="7779116" y="3352885"/>
              <a:ext cx="363077" cy="31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latin typeface="+mj-lt"/>
                  <a:ea typeface="MS PGothic" pitchFamily="34" charset="-128"/>
                </a:rPr>
                <a:t>+ 6%</a:t>
              </a:r>
            </a:p>
          </p:txBody>
        </p:sp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330919" y="3027036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2.5</a:t>
              </a: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816059" y="3025586"/>
              <a:ext cx="3863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- 1.2</a:t>
              </a: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7024468" y="268668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latin typeface="+mj-lt"/>
                  <a:ea typeface="MS PGothic"/>
                </a:rPr>
                <a:t>0.6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7022445" y="3048342"/>
              <a:ext cx="539987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173437" y="3047673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92"/>
            <p:cNvSpPr>
              <a:spLocks noChangeShapeType="1"/>
            </p:cNvSpPr>
            <p:nvPr/>
          </p:nvSpPr>
          <p:spPr bwMode="auto">
            <a:xfrm rot="16200000" flipH="1">
              <a:off x="7239642" y="226837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latin typeface="+mj-lt"/>
                <a:ea typeface="MS PGothic"/>
                <a:cs typeface="Arial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734591" y="1700808"/>
              <a:ext cx="2938210" cy="230265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Difference * (95% CI)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6233641" y="1973982"/>
              <a:ext cx="19195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+mj-lt"/>
                </a:rPr>
                <a:t>Primary endpoint:</a:t>
              </a:r>
              <a:r>
                <a:rPr lang="en-US" sz="1200" dirty="0">
                  <a:latin typeface="+mj-lt"/>
                </a:rPr>
                <a:t> HIV RNA ≥ 50 c/mL</a:t>
              </a: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0CDB7D95-4B69-4F43-893F-521EF352F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3607" y="3306964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72000" b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latin typeface="+mj-lt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</p:grpSp>
      <p:sp>
        <p:nvSpPr>
          <p:cNvPr id="72" name="Espace réservé du contenu 2">
            <a:extLst>
              <a:ext uri="{FF2B5EF4-FFF2-40B4-BE49-F238E27FC236}">
                <a16:creationId xmlns:a16="http://schemas.microsoft.com/office/drawing/2014/main" id="{AE63305D-BBE0-46EC-A7FF-72455474BE7A}"/>
              </a:ext>
            </a:extLst>
          </p:cNvPr>
          <p:cNvSpPr txBox="1">
            <a:spLocks/>
          </p:cNvSpPr>
          <p:nvPr/>
        </p:nvSpPr>
        <p:spPr bwMode="auto">
          <a:xfrm>
            <a:off x="181367" y="6093296"/>
            <a:ext cx="10509371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  <a:buClr>
                <a:schemeClr val="tx2"/>
              </a:buClr>
            </a:pPr>
            <a:r>
              <a:rPr lang="en-US" altLang="fr-FR" sz="2000" kern="0" dirty="0">
                <a:solidFill>
                  <a:schemeClr val="tx1"/>
                </a:solidFill>
                <a:ea typeface="ＭＳ Ｐゴシック" charset="-128"/>
              </a:rPr>
              <a:t>Non inferiority achieved for primary and secondary endpoints</a:t>
            </a:r>
          </a:p>
        </p:txBody>
      </p:sp>
      <p:sp>
        <p:nvSpPr>
          <p:cNvPr id="77" name="Text Box 11">
            <a:extLst>
              <a:ext uri="{FF2B5EF4-FFF2-40B4-BE49-F238E27FC236}">
                <a16:creationId xmlns:a16="http://schemas.microsoft.com/office/drawing/2014/main" id="{61E4BEB9-CB98-4C24-BE87-9A26023D5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598" y="6522020"/>
            <a:ext cx="29174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de-DE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Swindells</a:t>
            </a:r>
            <a:r>
              <a:rPr lang="de-DE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S. NEJM 2020; 382: 1112-23 </a:t>
            </a:r>
          </a:p>
        </p:txBody>
      </p:sp>
      <p:sp>
        <p:nvSpPr>
          <p:cNvPr id="23" name="Titre 22">
            <a:extLst>
              <a:ext uri="{FF2B5EF4-FFF2-40B4-BE49-F238E27FC236}">
                <a16:creationId xmlns:a16="http://schemas.microsoft.com/office/drawing/2014/main" id="{E72CAD51-1C1B-443F-AE02-7D7613E6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5F4BAEEE-4F09-4EFD-9EC4-1CF53D7F102A}"/>
              </a:ext>
            </a:extLst>
          </p:cNvPr>
          <p:cNvSpPr txBox="1"/>
          <p:nvPr/>
        </p:nvSpPr>
        <p:spPr>
          <a:xfrm>
            <a:off x="3538228" y="1563082"/>
            <a:ext cx="5677836" cy="410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0070C0"/>
                </a:solidFill>
              </a:rPr>
              <a:t>Virologic outcome at W48 (snapshot analysis, ITT-E)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405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Triple ART = HAART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fr-FR" dirty="0"/>
              <a:t>1996: 2 NRTI (</a:t>
            </a:r>
            <a:r>
              <a:rPr lang="fr-FR" dirty="0" err="1"/>
              <a:t>nucleoside</a:t>
            </a:r>
            <a:r>
              <a:rPr lang="fr-FR" dirty="0"/>
              <a:t> reverse transcriptase </a:t>
            </a:r>
            <a:r>
              <a:rPr lang="fr-FR" dirty="0" err="1"/>
              <a:t>inhibitor</a:t>
            </a:r>
            <a:r>
              <a:rPr lang="fr-FR" dirty="0"/>
              <a:t>) + 1 PI (</a:t>
            </a:r>
            <a:r>
              <a:rPr lang="fr-FR" dirty="0" err="1"/>
              <a:t>protease</a:t>
            </a:r>
            <a:r>
              <a:rPr lang="fr-FR" dirty="0"/>
              <a:t> </a:t>
            </a:r>
            <a:r>
              <a:rPr lang="fr-FR" dirty="0" err="1"/>
              <a:t>inhibitor</a:t>
            </a:r>
            <a:r>
              <a:rPr lang="fr-FR" dirty="0"/>
              <a:t>)</a:t>
            </a:r>
          </a:p>
          <a:p>
            <a:pPr>
              <a:spcAft>
                <a:spcPts val="1200"/>
              </a:spcAft>
            </a:pPr>
            <a:r>
              <a:rPr lang="fr-FR" dirty="0"/>
              <a:t>1997: 2 NRTI + 1 NNRTI (non </a:t>
            </a:r>
            <a:r>
              <a:rPr lang="fr-FR" dirty="0" err="1"/>
              <a:t>nucleoside</a:t>
            </a:r>
            <a:r>
              <a:rPr lang="fr-FR" dirty="0"/>
              <a:t> reverse transcriptase </a:t>
            </a:r>
            <a:r>
              <a:rPr lang="fr-FR" dirty="0" err="1"/>
              <a:t>inhibitor</a:t>
            </a:r>
            <a:r>
              <a:rPr lang="fr-FR" dirty="0"/>
              <a:t>) </a:t>
            </a:r>
          </a:p>
          <a:p>
            <a:pPr>
              <a:spcAft>
                <a:spcPts val="1200"/>
              </a:spcAft>
            </a:pPr>
            <a:r>
              <a:rPr lang="fr-FR" dirty="0"/>
              <a:t>2000: 2 NRTI + 1 PI/r (ritonavir-</a:t>
            </a:r>
            <a:r>
              <a:rPr lang="fr-FR" dirty="0" err="1"/>
              <a:t>boosted</a:t>
            </a:r>
            <a:r>
              <a:rPr lang="fr-FR" dirty="0"/>
              <a:t> PI)</a:t>
            </a:r>
          </a:p>
          <a:p>
            <a:pPr>
              <a:spcAft>
                <a:spcPts val="1200"/>
              </a:spcAft>
            </a:pPr>
            <a:r>
              <a:rPr lang="fr-FR" dirty="0"/>
              <a:t>2007: 2 NRTI + 1 INSTI (</a:t>
            </a:r>
            <a:r>
              <a:rPr lang="fr-FR" dirty="0" err="1"/>
              <a:t>integrase</a:t>
            </a:r>
            <a:r>
              <a:rPr lang="fr-FR" dirty="0"/>
              <a:t> </a:t>
            </a:r>
            <a:r>
              <a:rPr lang="fr-FR" dirty="0" err="1"/>
              <a:t>inhibitor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70678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A8A67E2-645E-42BD-836F-E6D90FBACFEE}"/>
              </a:ext>
            </a:extLst>
          </p:cNvPr>
          <p:cNvSpPr txBox="1">
            <a:spLocks/>
          </p:cNvSpPr>
          <p:nvPr/>
        </p:nvSpPr>
        <p:spPr bwMode="auto">
          <a:xfrm>
            <a:off x="67733" y="6252306"/>
            <a:ext cx="12033251" cy="41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  <a:buClr>
                <a:srgbClr val="0070C0"/>
              </a:buClr>
            </a:pPr>
            <a:r>
              <a:rPr lang="en-US" altLang="fr-FR" sz="1600" kern="0" dirty="0">
                <a:solidFill>
                  <a:schemeClr val="tx1"/>
                </a:solidFill>
                <a:ea typeface="ＭＳ Ｐゴシック" charset="-128"/>
              </a:rPr>
              <a:t>Plasma CAB and RPV concentrations at the time of failure were below the population means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9D48BF-8673-4E70-90FF-5FFB6B8E6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7726E0B9-C88F-4F7A-B9CE-DB6000AD2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598" y="6522020"/>
            <a:ext cx="29174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de-DE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Swindells</a:t>
            </a:r>
            <a:r>
              <a:rPr lang="de-DE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S. NEJM 2020; 382: 1112-23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58A0B7-CCDE-4C48-9450-A727E3A4CDB4}"/>
              </a:ext>
            </a:extLst>
          </p:cNvPr>
          <p:cNvSpPr txBox="1"/>
          <p:nvPr/>
        </p:nvSpPr>
        <p:spPr>
          <a:xfrm>
            <a:off x="3563844" y="2652788"/>
            <a:ext cx="5626604" cy="403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fr-FR" b="1" dirty="0" err="1">
                <a:solidFill>
                  <a:srgbClr val="0070C0"/>
                </a:solidFill>
              </a:rPr>
              <a:t>Confirmed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err="1">
                <a:solidFill>
                  <a:srgbClr val="0070C0"/>
                </a:solidFill>
              </a:rPr>
              <a:t>virologic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err="1">
                <a:solidFill>
                  <a:srgbClr val="0070C0"/>
                </a:solidFill>
              </a:rPr>
              <a:t>failures</a:t>
            </a:r>
            <a:r>
              <a:rPr lang="fr-FR" b="1" dirty="0">
                <a:solidFill>
                  <a:srgbClr val="0070C0"/>
                </a:solidFill>
              </a:rPr>
              <a:t>, CAB LA + RPV LA arm (N = 3)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83E5D523-A551-4CF3-B631-A1665B960568}"/>
              </a:ext>
            </a:extLst>
          </p:cNvPr>
          <p:cNvSpPr txBox="1">
            <a:spLocks/>
          </p:cNvSpPr>
          <p:nvPr/>
        </p:nvSpPr>
        <p:spPr>
          <a:xfrm>
            <a:off x="609600" y="177048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Clr>
                <a:srgbClr val="3C549F"/>
              </a:buClr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  <a:spcBef>
                <a:spcPts val="0"/>
              </a:spcBef>
            </a:pPr>
            <a:r>
              <a:rPr lang="fr-FR" sz="2000" b="1" dirty="0" err="1">
                <a:solidFill>
                  <a:srgbClr val="0070C0"/>
                </a:solidFill>
              </a:rPr>
              <a:t>Confirmed</a:t>
            </a:r>
            <a:r>
              <a:rPr lang="fr-FR" sz="2000" b="1" dirty="0">
                <a:solidFill>
                  <a:srgbClr val="0070C0"/>
                </a:solidFill>
              </a:rPr>
              <a:t> </a:t>
            </a:r>
            <a:r>
              <a:rPr lang="fr-FR" sz="2000" b="1" dirty="0" err="1">
                <a:solidFill>
                  <a:srgbClr val="0070C0"/>
                </a:solidFill>
              </a:rPr>
              <a:t>virologic</a:t>
            </a:r>
            <a:r>
              <a:rPr lang="fr-FR" sz="2000" b="1" dirty="0">
                <a:solidFill>
                  <a:srgbClr val="0070C0"/>
                </a:solidFill>
              </a:rPr>
              <a:t> </a:t>
            </a:r>
            <a:r>
              <a:rPr lang="fr-FR" sz="2000" b="1" dirty="0" err="1">
                <a:solidFill>
                  <a:srgbClr val="0070C0"/>
                </a:solidFill>
              </a:rPr>
              <a:t>failures</a:t>
            </a:r>
            <a:r>
              <a:rPr lang="fr-FR" sz="2000" b="1" dirty="0">
                <a:solidFill>
                  <a:srgbClr val="0070C0"/>
                </a:solidFill>
              </a:rPr>
              <a:t> (CVF)</a:t>
            </a:r>
          </a:p>
          <a:p>
            <a:pPr lvl="1">
              <a:lnSpc>
                <a:spcPts val="2000"/>
              </a:lnSpc>
              <a:spcBef>
                <a:spcPts val="0"/>
              </a:spcBef>
            </a:pPr>
            <a:r>
              <a:rPr lang="fr-FR" sz="1600" dirty="0" err="1"/>
              <a:t>Defined</a:t>
            </a:r>
            <a:r>
              <a:rPr lang="fr-FR" sz="1600" dirty="0"/>
              <a:t> as 2 </a:t>
            </a:r>
            <a:r>
              <a:rPr lang="fr-FR" sz="1600" dirty="0" err="1"/>
              <a:t>consecutive</a:t>
            </a:r>
            <a:r>
              <a:rPr lang="fr-FR" sz="1600" dirty="0"/>
              <a:t> HIV RNA ≥ 200 c/</a:t>
            </a:r>
            <a:r>
              <a:rPr lang="fr-FR" sz="1600" dirty="0" err="1"/>
              <a:t>mL</a:t>
            </a:r>
            <a:endParaRPr lang="fr-FR" sz="1600" dirty="0"/>
          </a:p>
          <a:p>
            <a:pPr lvl="1">
              <a:lnSpc>
                <a:spcPts val="2000"/>
              </a:lnSpc>
              <a:spcBef>
                <a:spcPts val="0"/>
              </a:spcBef>
            </a:pPr>
            <a:r>
              <a:rPr lang="fr-FR" sz="1600" dirty="0"/>
              <a:t>DTG/ABC/3TC, N = 4 (W20, W20, W32, W40): no </a:t>
            </a:r>
            <a:r>
              <a:rPr lang="fr-FR" sz="1600" dirty="0" err="1"/>
              <a:t>emergence</a:t>
            </a:r>
            <a:r>
              <a:rPr lang="fr-FR" sz="1600" dirty="0"/>
              <a:t> of </a:t>
            </a:r>
            <a:r>
              <a:rPr lang="fr-FR" sz="1600" dirty="0" err="1"/>
              <a:t>resistance</a:t>
            </a:r>
            <a:endParaRPr lang="fr-FR" sz="1600" dirty="0"/>
          </a:p>
          <a:p>
            <a:pPr lvl="1">
              <a:lnSpc>
                <a:spcPts val="2000"/>
              </a:lnSpc>
              <a:spcBef>
                <a:spcPts val="0"/>
              </a:spcBef>
            </a:pPr>
            <a:r>
              <a:rPr lang="fr-FR" sz="1600" dirty="0"/>
              <a:t>CAB LA + RPV LA, N = 3</a:t>
            </a:r>
          </a:p>
          <a:p>
            <a:pPr>
              <a:lnSpc>
                <a:spcPts val="2000"/>
              </a:lnSpc>
              <a:spcBef>
                <a:spcPts val="0"/>
              </a:spcBef>
            </a:pPr>
            <a:endParaRPr lang="fr-FR" sz="1800" dirty="0"/>
          </a:p>
        </p:txBody>
      </p:sp>
      <p:graphicFrame>
        <p:nvGraphicFramePr>
          <p:cNvPr id="16" name="Group 77">
            <a:extLst>
              <a:ext uri="{FF2B5EF4-FFF2-40B4-BE49-F238E27FC236}">
                <a16:creationId xmlns:a16="http://schemas.microsoft.com/office/drawing/2014/main" id="{A4FB2872-1D0C-4B8E-AE00-C9F6ABF097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151044"/>
              </p:ext>
            </p:extLst>
          </p:nvPr>
        </p:nvGraphicFramePr>
        <p:xfrm>
          <a:off x="719404" y="3062288"/>
          <a:ext cx="10965506" cy="3105767"/>
        </p:xfrm>
        <a:graphic>
          <a:graphicData uri="http://schemas.openxmlformats.org/drawingml/2006/table">
            <a:tbl>
              <a:tblPr/>
              <a:tblGrid>
                <a:gridCol w="164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3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09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Sex, Country, </a:t>
                      </a:r>
                      <a:b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HIV subtype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Previous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cART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Suspected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VF (SVF)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HIV RNA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(c/mL)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SVF / CVF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PBMC  HIV DNA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RAMs at D1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Plasma genotype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RAMs at SVF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Fold change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in sensitivity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at SVF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295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INSTI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05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F, </a:t>
                      </a:r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Russia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,</a:t>
                      </a:r>
                      <a:br>
                        <a:rPr lang="fr-FR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A/A1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3TC,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ZDV,</a:t>
                      </a:r>
                      <a:br>
                        <a:rPr lang="fr-FR" sz="12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LPV/r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W8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79 166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25 745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E138E/A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E138A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0.8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0.9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21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F, France,</a:t>
                      </a:r>
                      <a:br>
                        <a:rPr lang="fr-FR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AG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3TC, ZDV,</a:t>
                      </a:r>
                      <a:br>
                        <a:rPr lang="fr-FR" sz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NVP,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then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3TC, ABC,</a:t>
                      </a:r>
                      <a:br>
                        <a:rPr lang="fr-FR" sz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NVP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W12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695 /</a:t>
                      </a:r>
                      <a:b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258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V108I,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V108I,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1.2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21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M,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chemeClr val="tx1"/>
                          </a:solidFill>
                        </a:rPr>
                        <a:t>Russia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br>
                        <a:rPr lang="fr-FR" sz="12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A/A1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FTC, TDF,</a:t>
                      </a:r>
                      <a:br>
                        <a:rPr lang="fr-FR" sz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RAL,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chemeClr val="tx1"/>
                          </a:solidFill>
                        </a:rPr>
                        <a:t>then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3TC, ABC,</a:t>
                      </a:r>
                      <a:br>
                        <a:rPr lang="fr-FR" sz="12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EFV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W20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544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1 841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E138E/K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N155H,</a:t>
                      </a:r>
                      <a:b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6.5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1.2</a:t>
                      </a:r>
                    </a:p>
                  </a:txBody>
                  <a:tcPr marL="120000" marR="12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192507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AAA30-FFFC-43DE-9704-5C5F522A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graphicFrame>
        <p:nvGraphicFramePr>
          <p:cNvPr id="9" name="Group 7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8180162"/>
              </p:ext>
            </p:extLst>
          </p:nvPr>
        </p:nvGraphicFramePr>
        <p:xfrm>
          <a:off x="609600" y="1974850"/>
          <a:ext cx="10973806" cy="3966213"/>
        </p:xfrm>
        <a:graphic>
          <a:graphicData uri="http://schemas.openxmlformats.org/drawingml/2006/table">
            <a:tbl>
              <a:tblPr/>
              <a:tblGrid>
                <a:gridCol w="6063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8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in ≥ 10% of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Nasopharyngitis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 in ≥ 3% of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Any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Nausea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29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leading to discontinuation, %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ISR events, % of injections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20.9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1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Nature of ISR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Pain (grade 3)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Nodule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Induration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Swelling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82.7 (1.7)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3.3</a:t>
                      </a:r>
                    </a:p>
                  </a:txBody>
                  <a:tcPr marL="125104" marR="125104" marT="47207" marB="472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30833"/>
                  </a:ext>
                </a:extLst>
              </a:tr>
            </a:tbl>
          </a:graphicData>
        </a:graphic>
      </p:graphicFrame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368BDCF1-81B2-4839-AF9A-F83F55920ABD}"/>
              </a:ext>
            </a:extLst>
          </p:cNvPr>
          <p:cNvSpPr txBox="1">
            <a:spLocks/>
          </p:cNvSpPr>
          <p:nvPr/>
        </p:nvSpPr>
        <p:spPr bwMode="auto">
          <a:xfrm>
            <a:off x="67733" y="5949280"/>
            <a:ext cx="12033251" cy="656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  <a:buClr>
                <a:srgbClr val="0070C0"/>
              </a:buClr>
            </a:pPr>
            <a:r>
              <a:rPr lang="en-US" altLang="fr-FR" sz="1600" kern="0" dirty="0">
                <a:solidFill>
                  <a:schemeClr val="tx1"/>
                </a:solidFill>
                <a:ea typeface="ＭＳ Ｐゴシック" charset="-128"/>
              </a:rPr>
              <a:t>Over time, incidence of ISR decreased (from 69% at W4 to 11% at W48)</a:t>
            </a:r>
          </a:p>
          <a:p>
            <a:pPr lvl="1" defTabSz="914400">
              <a:spcBef>
                <a:spcPct val="0"/>
              </a:spcBef>
              <a:buClr>
                <a:srgbClr val="0070C0"/>
              </a:buClr>
            </a:pPr>
            <a:r>
              <a:rPr lang="en-US" altLang="fr-FR" sz="1600" kern="0" dirty="0">
                <a:solidFill>
                  <a:schemeClr val="tx1"/>
                </a:solidFill>
                <a:ea typeface="ＭＳ Ｐゴシック" charset="-128"/>
              </a:rPr>
              <a:t>99% of ISR were grade 1-2 and most (88%) resolved within ≤ 7 days (median: 3 days)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A6D7944-19B2-46C3-8D1D-EDDA53B28260}"/>
              </a:ext>
            </a:extLst>
          </p:cNvPr>
          <p:cNvSpPr txBox="1"/>
          <p:nvPr/>
        </p:nvSpPr>
        <p:spPr>
          <a:xfrm>
            <a:off x="5039311" y="1563082"/>
            <a:ext cx="2675669" cy="410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0070C0"/>
                </a:solidFill>
              </a:rPr>
              <a:t>Adverse events by W48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9424294C-E652-4D38-A8BF-24DA94EFD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4598" y="6522020"/>
            <a:ext cx="2917402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de-DE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Swindells</a:t>
            </a:r>
            <a:r>
              <a:rPr lang="de-DE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S. NEJM 2020; 382: 1112-23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0246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ATLAS-2M </a:t>
            </a:r>
            <a:r>
              <a:rPr lang="fr-FR" dirty="0" err="1"/>
              <a:t>study</a:t>
            </a:r>
            <a:r>
              <a:rPr lang="fr-FR" dirty="0"/>
              <a:t>: CAB LA + RPV LA IM </a:t>
            </a:r>
            <a:br>
              <a:rPr lang="fr-FR" dirty="0"/>
            </a:br>
            <a:r>
              <a:rPr lang="fr-FR" dirty="0"/>
              <a:t>in maintenance </a:t>
            </a:r>
            <a:r>
              <a:rPr lang="mr-IN" dirty="0"/>
              <a:t>–</a:t>
            </a:r>
            <a:r>
              <a:rPr lang="fr-FR" dirty="0"/>
              <a:t> Q4W vs Q8W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FFD914C0-440A-411F-8BF8-33430B99980D}"/>
              </a:ext>
            </a:extLst>
          </p:cNvPr>
          <p:cNvSpPr txBox="1">
            <a:spLocks/>
          </p:cNvSpPr>
          <p:nvPr/>
        </p:nvSpPr>
        <p:spPr bwMode="auto">
          <a:xfrm>
            <a:off x="371475" y="4937856"/>
            <a:ext cx="10158676" cy="168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>
              <a:buClr>
                <a:schemeClr val="tx2"/>
              </a:buClr>
              <a:defRPr/>
            </a:pPr>
            <a:r>
              <a:rPr lang="en-US" sz="2000" b="1" dirty="0">
                <a:solidFill>
                  <a:srgbClr val="0070C0"/>
                </a:solidFill>
                <a:cs typeface="Calibri" panose="020F0502020204030204" pitchFamily="34" charset="0"/>
              </a:rPr>
              <a:t>Primary endpoint</a:t>
            </a:r>
          </a:p>
          <a:p>
            <a:pPr lvl="1" defTabSz="914400">
              <a:buClr>
                <a:schemeClr val="tx2"/>
              </a:buClr>
              <a:defRPr/>
            </a:pPr>
            <a:r>
              <a:rPr lang="en-US" sz="1800" kern="0" dirty="0">
                <a:solidFill>
                  <a:schemeClr val="tx1"/>
                </a:solidFill>
                <a:cs typeface="Arial" charset="0"/>
              </a:rPr>
              <a:t>% VL </a:t>
            </a:r>
            <a:r>
              <a:rPr lang="en-US" sz="1800" u="sng" kern="0" dirty="0">
                <a:solidFill>
                  <a:schemeClr val="tx1"/>
                </a:solidFill>
                <a:cs typeface="Arial" charset="0"/>
              </a:rPr>
              <a:t>&gt;</a:t>
            </a:r>
            <a:r>
              <a:rPr lang="en-US" sz="1800" kern="0" dirty="0">
                <a:solidFill>
                  <a:schemeClr val="tx1"/>
                </a:solidFill>
                <a:cs typeface="Arial" charset="0"/>
              </a:rPr>
              <a:t> 50 c/mL at W48 (ITT-E, </a:t>
            </a:r>
            <a:r>
              <a:rPr lang="en-US" sz="1800" kern="0" dirty="0">
                <a:solidFill>
                  <a:schemeClr val="tx1"/>
                </a:solidFill>
              </a:rPr>
              <a:t>s</a:t>
            </a:r>
            <a:r>
              <a:rPr lang="en-US" sz="1800" kern="0" dirty="0">
                <a:solidFill>
                  <a:schemeClr val="tx1"/>
                </a:solidFill>
                <a:cs typeface="Arial" charset="0"/>
              </a:rPr>
              <a:t>napshot), non-inferiority margin: 4%</a:t>
            </a:r>
          </a:p>
          <a:p>
            <a:pPr defTabSz="914400">
              <a:buClr>
                <a:schemeClr val="tx2"/>
              </a:buClr>
              <a:defRPr/>
            </a:pPr>
            <a:r>
              <a:rPr lang="en-US" sz="2000" b="1" dirty="0">
                <a:solidFill>
                  <a:srgbClr val="0070C0"/>
                </a:solidFill>
                <a:cs typeface="Calibri" panose="020F0502020204030204" pitchFamily="34" charset="0"/>
              </a:rPr>
              <a:t>Secondary endpoints</a:t>
            </a:r>
          </a:p>
          <a:p>
            <a:pPr lvl="1">
              <a:buClr>
                <a:schemeClr val="tx2"/>
              </a:buClr>
              <a:defRPr/>
            </a:pPr>
            <a:r>
              <a:rPr lang="en-US" sz="1800" kern="0" dirty="0">
                <a:solidFill>
                  <a:schemeClr val="tx1"/>
                </a:solidFill>
              </a:rPr>
              <a:t>% VL &lt; 50 c/mL at  W48 (snapshot), </a:t>
            </a:r>
            <a:r>
              <a:rPr lang="en-US" sz="1800" kern="0" dirty="0">
                <a:solidFill>
                  <a:schemeClr val="tx1"/>
                </a:solidFill>
                <a:cs typeface="Arial" charset="0"/>
              </a:rPr>
              <a:t>non-inferiority margin</a:t>
            </a:r>
            <a:r>
              <a:rPr lang="en-US" sz="1800" kern="0" dirty="0">
                <a:solidFill>
                  <a:schemeClr val="tx1"/>
                </a:solidFill>
              </a:rPr>
              <a:t>: - 10%</a:t>
            </a:r>
          </a:p>
          <a:p>
            <a:pPr lvl="1" defTabSz="914400">
              <a:buClr>
                <a:schemeClr val="tx2"/>
              </a:buClr>
              <a:defRPr/>
            </a:pPr>
            <a:r>
              <a:rPr lang="en-US" sz="1800" kern="0" dirty="0">
                <a:solidFill>
                  <a:schemeClr val="tx1"/>
                </a:solidFill>
                <a:cs typeface="Arial" charset="0"/>
              </a:rPr>
              <a:t>Incidence of resistance in confirmed virologic failure (2 consecutive HIV RNA </a:t>
            </a:r>
            <a:r>
              <a:rPr lang="en-US" sz="1800" u="sng" kern="0" dirty="0">
                <a:solidFill>
                  <a:schemeClr val="tx1"/>
                </a:solidFill>
                <a:cs typeface="Arial" charset="0"/>
              </a:rPr>
              <a:t>&gt;</a:t>
            </a:r>
            <a:r>
              <a:rPr lang="en-US" sz="1800" kern="0" dirty="0">
                <a:solidFill>
                  <a:schemeClr val="tx1"/>
                </a:solidFill>
                <a:cs typeface="Arial" charset="0"/>
              </a:rPr>
              <a:t> 200 c/mL)</a:t>
            </a:r>
          </a:p>
          <a:p>
            <a:pPr lvl="1">
              <a:buClr>
                <a:schemeClr val="tx2"/>
              </a:buClr>
              <a:defRPr/>
            </a:pPr>
            <a:r>
              <a:rPr lang="en-US" sz="1800" kern="0" dirty="0">
                <a:solidFill>
                  <a:schemeClr val="tx1"/>
                </a:solidFill>
              </a:rPr>
              <a:t>Safety, tolerability, participants’ treatment preference</a:t>
            </a:r>
            <a:endParaRPr lang="en-US" sz="1800" kern="0" dirty="0">
              <a:solidFill>
                <a:schemeClr val="tx1"/>
              </a:solidFill>
              <a:cs typeface="Arial" charset="0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C62B07B-C2E6-FC43-B546-5B16945230F9}"/>
              </a:ext>
            </a:extLst>
          </p:cNvPr>
          <p:cNvGrpSpPr/>
          <p:nvPr/>
        </p:nvGrpSpPr>
        <p:grpSpPr>
          <a:xfrm>
            <a:off x="1197687" y="1753505"/>
            <a:ext cx="10442929" cy="3277427"/>
            <a:chOff x="956516" y="1761410"/>
            <a:chExt cx="8271552" cy="3062329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2435C55-539C-EF41-BFB5-8F78FE8B78E2}"/>
                </a:ext>
              </a:extLst>
            </p:cNvPr>
            <p:cNvSpPr txBox="1"/>
            <p:nvPr/>
          </p:nvSpPr>
          <p:spPr>
            <a:xfrm>
              <a:off x="956516" y="2049556"/>
              <a:ext cx="1451404" cy="85906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ATLAS phase 3 </a:t>
              </a:r>
              <a:r>
                <a:rPr lang="fr-FR" sz="1200" b="1" dirty="0" err="1"/>
                <a:t>study</a:t>
              </a:r>
              <a:r>
                <a:rPr lang="fr-FR" sz="1200" b="1" dirty="0"/>
                <a:t> (CAB + RPV LA 1 Q4W)</a:t>
              </a:r>
            </a:p>
            <a:p>
              <a:endParaRPr lang="fr-FR" sz="1200" b="1" dirty="0"/>
            </a:p>
            <a:p>
              <a:r>
                <a:rPr lang="fr-FR" sz="1200" b="1" dirty="0"/>
                <a:t>N = 391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A284201-2E18-E14C-89B4-D02C6748D0BD}"/>
                </a:ext>
              </a:extLst>
            </p:cNvPr>
            <p:cNvSpPr txBox="1"/>
            <p:nvPr/>
          </p:nvSpPr>
          <p:spPr>
            <a:xfrm>
              <a:off x="956516" y="2967848"/>
              <a:ext cx="1451405" cy="1381705"/>
            </a:xfrm>
            <a:prstGeom prst="roundRect">
              <a:avLst>
                <a:gd name="adj" fmla="val 12214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ATLAS SOC arm additional SOC participants: PI-NNRTI-, or INSTI-based regimen with 2NRTIs </a:t>
              </a:r>
            </a:p>
            <a:p>
              <a:endParaRPr lang="en-US" sz="1200" b="1" dirty="0"/>
            </a:p>
            <a:p>
              <a:r>
                <a:rPr lang="en-US" sz="1200" b="1" dirty="0"/>
                <a:t>N = 654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9B8FEF4-5728-7D4B-BEB6-62525098C1D9}"/>
                </a:ext>
              </a:extLst>
            </p:cNvPr>
            <p:cNvSpPr txBox="1"/>
            <p:nvPr/>
          </p:nvSpPr>
          <p:spPr>
            <a:xfrm>
              <a:off x="2205286" y="1761410"/>
              <a:ext cx="1378894" cy="3450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Screening phase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583260D-6783-1940-A98B-53197064997C}"/>
                </a:ext>
              </a:extLst>
            </p:cNvPr>
            <p:cNvSpPr txBox="1"/>
            <p:nvPr/>
          </p:nvSpPr>
          <p:spPr>
            <a:xfrm>
              <a:off x="4780846" y="1761410"/>
              <a:ext cx="1642612" cy="3450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Maintenance phase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F65948F7-75EF-1943-B782-F402F246A09F}"/>
                </a:ext>
              </a:extLst>
            </p:cNvPr>
            <p:cNvSpPr txBox="1"/>
            <p:nvPr/>
          </p:nvSpPr>
          <p:spPr>
            <a:xfrm>
              <a:off x="7569766" y="1761410"/>
              <a:ext cx="1380054" cy="3450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/>
                <a:t>Extension phase</a:t>
              </a:r>
            </a:p>
          </p:txBody>
        </p:sp>
        <p:sp>
          <p:nvSpPr>
            <p:cNvPr id="13" name="Flèche : droite 8">
              <a:extLst>
                <a:ext uri="{FF2B5EF4-FFF2-40B4-BE49-F238E27FC236}">
                  <a16:creationId xmlns:a16="http://schemas.microsoft.com/office/drawing/2014/main" id="{BEE30C41-CBD8-7B44-A882-A1CB2110B352}"/>
                </a:ext>
              </a:extLst>
            </p:cNvPr>
            <p:cNvSpPr/>
            <p:nvPr/>
          </p:nvSpPr>
          <p:spPr>
            <a:xfrm>
              <a:off x="2453640" y="2093878"/>
              <a:ext cx="760413" cy="1821196"/>
            </a:xfrm>
            <a:prstGeom prst="rightArrow">
              <a:avLst>
                <a:gd name="adj1" fmla="val 60112"/>
                <a:gd name="adj2" fmla="val 6711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>
                  <a:solidFill>
                    <a:schemeClr val="tx1"/>
                  </a:solidFill>
                </a:rPr>
                <a:t>R</a:t>
              </a:r>
              <a:br>
                <a:rPr lang="fr-FR" sz="2400" dirty="0">
                  <a:solidFill>
                    <a:schemeClr val="tx1"/>
                  </a:solidFill>
                </a:rPr>
              </a:br>
              <a:r>
                <a:rPr lang="fr-FR" sz="1400" dirty="0">
                  <a:solidFill>
                    <a:schemeClr val="tx1"/>
                  </a:solidFill>
                </a:rPr>
                <a:t>1:1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Flèche : pentagone 9">
              <a:extLst>
                <a:ext uri="{FF2B5EF4-FFF2-40B4-BE49-F238E27FC236}">
                  <a16:creationId xmlns:a16="http://schemas.microsoft.com/office/drawing/2014/main" id="{215CEFAA-CF85-7A4D-AAD4-11E985403845}"/>
                </a:ext>
              </a:extLst>
            </p:cNvPr>
            <p:cNvSpPr/>
            <p:nvPr/>
          </p:nvSpPr>
          <p:spPr>
            <a:xfrm>
              <a:off x="3236913" y="2089150"/>
              <a:ext cx="915987" cy="1866900"/>
            </a:xfrm>
            <a:prstGeom prst="homePlate">
              <a:avLst>
                <a:gd name="adj" fmla="val 37522"/>
              </a:avLst>
            </a:prstGeom>
            <a:solidFill>
              <a:srgbClr val="0072B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br>
                <a:rPr lang="en-US" sz="1100" b="1" dirty="0"/>
              </a:br>
              <a:r>
                <a:rPr lang="en-US" sz="1100" b="1" dirty="0"/>
                <a:t>Oral CAB +</a:t>
              </a:r>
              <a:br>
                <a:rPr lang="en-US" sz="1100" b="1" dirty="0"/>
              </a:br>
              <a:r>
                <a:rPr lang="en-US" sz="1100" b="1" dirty="0"/>
                <a:t>RPV</a:t>
              </a:r>
            </a:p>
            <a:p>
              <a:endParaRPr lang="en-US" sz="1100" dirty="0"/>
            </a:p>
            <a:p>
              <a:r>
                <a:rPr lang="en-US" sz="1100" dirty="0"/>
                <a:t>Except participants from ATLAS already on LA therapy</a:t>
              </a:r>
            </a:p>
          </p:txBody>
        </p:sp>
        <p:sp>
          <p:nvSpPr>
            <p:cNvPr id="15" name="Flèche : pentagone 15">
              <a:extLst>
                <a:ext uri="{FF2B5EF4-FFF2-40B4-BE49-F238E27FC236}">
                  <a16:creationId xmlns:a16="http://schemas.microsoft.com/office/drawing/2014/main" id="{242678AF-AC86-154B-9849-892CF0E07E40}"/>
                </a:ext>
              </a:extLst>
            </p:cNvPr>
            <p:cNvSpPr/>
            <p:nvPr/>
          </p:nvSpPr>
          <p:spPr>
            <a:xfrm>
              <a:off x="4152900" y="2089151"/>
              <a:ext cx="3416866" cy="762000"/>
            </a:xfrm>
            <a:prstGeom prst="homePlate">
              <a:avLst>
                <a:gd name="adj" fmla="val 35179"/>
              </a:avLst>
            </a:prstGeom>
            <a:solidFill>
              <a:srgbClr val="C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/>
                <a:t>Q8W CAB (600 mg) + RPV (900 mg) LA</a:t>
              </a:r>
            </a:p>
            <a:p>
              <a:pPr algn="ctr"/>
              <a:r>
                <a:rPr lang="fr-FR" sz="1600" b="1" dirty="0"/>
                <a:t> </a:t>
              </a:r>
              <a:br>
                <a:rPr lang="fr-FR" sz="1600" b="1" dirty="0"/>
              </a:br>
              <a:r>
                <a:rPr lang="fr-FR" sz="1600" b="1" dirty="0"/>
                <a:t>(N = 522)</a:t>
              </a:r>
            </a:p>
          </p:txBody>
        </p:sp>
        <p:sp>
          <p:nvSpPr>
            <p:cNvPr id="16" name="Flèche : pentagone 18">
              <a:extLst>
                <a:ext uri="{FF2B5EF4-FFF2-40B4-BE49-F238E27FC236}">
                  <a16:creationId xmlns:a16="http://schemas.microsoft.com/office/drawing/2014/main" id="{A735159D-F5D9-D944-A332-FFC03774DFA3}"/>
                </a:ext>
              </a:extLst>
            </p:cNvPr>
            <p:cNvSpPr/>
            <p:nvPr/>
          </p:nvSpPr>
          <p:spPr>
            <a:xfrm>
              <a:off x="4152900" y="3194050"/>
              <a:ext cx="3416866" cy="762000"/>
            </a:xfrm>
            <a:prstGeom prst="homePlate">
              <a:avLst>
                <a:gd name="adj" fmla="val 35179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/>
                <a:t>Q4W CAB (400 mg) + RPV (600 mg) LA </a:t>
              </a:r>
              <a:br>
                <a:rPr lang="fr-FR" sz="1600" b="1" dirty="0"/>
              </a:br>
              <a:br>
                <a:rPr lang="fr-FR" sz="1600" b="1" dirty="0"/>
              </a:br>
              <a:r>
                <a:rPr lang="fr-FR" sz="1600" b="1" dirty="0"/>
                <a:t>(N = 523)</a:t>
              </a:r>
            </a:p>
          </p:txBody>
        </p:sp>
        <p:sp>
          <p:nvSpPr>
            <p:cNvPr id="17" name="Flèche : pentagone 19">
              <a:extLst>
                <a:ext uri="{FF2B5EF4-FFF2-40B4-BE49-F238E27FC236}">
                  <a16:creationId xmlns:a16="http://schemas.microsoft.com/office/drawing/2014/main" id="{9387CD64-B925-6D45-B7BE-F27B928E429E}"/>
                </a:ext>
              </a:extLst>
            </p:cNvPr>
            <p:cNvSpPr/>
            <p:nvPr/>
          </p:nvSpPr>
          <p:spPr>
            <a:xfrm>
              <a:off x="7569766" y="2653030"/>
              <a:ext cx="1658302" cy="762001"/>
            </a:xfrm>
            <a:prstGeom prst="homePlate">
              <a:avLst>
                <a:gd name="adj" fmla="val 22657"/>
              </a:avLst>
            </a:prstGeom>
            <a:solidFill>
              <a:srgbClr val="0070C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Option to continue </a:t>
              </a:r>
              <a:r>
                <a:rPr lang="fr-FR" sz="1200" b="1" dirty="0" err="1">
                  <a:solidFill>
                    <a:schemeClr val="bg1"/>
                  </a:solidFill>
                </a:rPr>
                <a:t>randomized</a:t>
              </a:r>
              <a:r>
                <a:rPr lang="fr-FR" sz="1200" b="1" dirty="0">
                  <a:solidFill>
                    <a:schemeClr val="bg1"/>
                  </a:solidFill>
                </a:rPr>
                <a:t> CAB + RPV LA Q4W or Q8W at </a:t>
              </a:r>
              <a:r>
                <a:rPr lang="fr-FR" sz="1200" b="1" dirty="0" err="1">
                  <a:solidFill>
                    <a:schemeClr val="bg1"/>
                  </a:solidFill>
                </a:rPr>
                <a:t>week</a:t>
              </a:r>
              <a:r>
                <a:rPr lang="fr-FR" sz="1200" b="1" dirty="0">
                  <a:solidFill>
                    <a:schemeClr val="bg1"/>
                  </a:solidFill>
                </a:rPr>
                <a:t> 100</a:t>
              </a:r>
            </a:p>
          </p:txBody>
        </p: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A58BE112-35D9-A84A-9666-2D4E81364E35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>
              <a:off x="7569766" y="2470151"/>
              <a:ext cx="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A91E8AB0-365A-134A-B153-C65C6457976A}"/>
                </a:ext>
              </a:extLst>
            </p:cNvPr>
            <p:cNvCxnSpPr>
              <a:stCxn id="16" idx="3"/>
            </p:cNvCxnSpPr>
            <p:nvPr/>
          </p:nvCxnSpPr>
          <p:spPr>
            <a:xfrm flipV="1">
              <a:off x="7569766" y="3415031"/>
              <a:ext cx="0" cy="160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5642F125-1424-444B-938C-CB9707275C40}"/>
                </a:ext>
              </a:extLst>
            </p:cNvPr>
            <p:cNvCxnSpPr/>
            <p:nvPr/>
          </p:nvCxnSpPr>
          <p:spPr>
            <a:xfrm>
              <a:off x="2407920" y="4107180"/>
              <a:ext cx="61493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F59EBABF-E628-B945-901F-E7E36818CAC2}"/>
                </a:ext>
              </a:extLst>
            </p:cNvPr>
            <p:cNvCxnSpPr/>
            <p:nvPr/>
          </p:nvCxnSpPr>
          <p:spPr>
            <a:xfrm>
              <a:off x="3236913" y="4107180"/>
              <a:ext cx="0" cy="147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FE8C4D19-3CB2-464D-A218-1DEFBC4C3AD5}"/>
                </a:ext>
              </a:extLst>
            </p:cNvPr>
            <p:cNvCxnSpPr/>
            <p:nvPr/>
          </p:nvCxnSpPr>
          <p:spPr>
            <a:xfrm>
              <a:off x="4152900" y="4107180"/>
              <a:ext cx="0" cy="147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94D56DAE-0B20-2444-89F0-EB10ACBD3762}"/>
                </a:ext>
              </a:extLst>
            </p:cNvPr>
            <p:cNvCxnSpPr/>
            <p:nvPr/>
          </p:nvCxnSpPr>
          <p:spPr>
            <a:xfrm>
              <a:off x="5829300" y="4107180"/>
              <a:ext cx="0" cy="147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BBA0FA43-F134-2040-8668-BCE192747FF2}"/>
                </a:ext>
              </a:extLst>
            </p:cNvPr>
            <p:cNvCxnSpPr/>
            <p:nvPr/>
          </p:nvCxnSpPr>
          <p:spPr>
            <a:xfrm>
              <a:off x="7322820" y="4107180"/>
              <a:ext cx="0" cy="147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0EA1B240-AC81-1944-B24A-FFBC87026054}"/>
                </a:ext>
              </a:extLst>
            </p:cNvPr>
            <p:cNvCxnSpPr/>
            <p:nvPr/>
          </p:nvCxnSpPr>
          <p:spPr>
            <a:xfrm>
              <a:off x="7562146" y="4107180"/>
              <a:ext cx="0" cy="147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2C8FF9-E976-AB4B-8CA4-88E49FCEC127}"/>
                </a:ext>
              </a:extLst>
            </p:cNvPr>
            <p:cNvSpPr txBox="1"/>
            <p:nvPr/>
          </p:nvSpPr>
          <p:spPr>
            <a:xfrm>
              <a:off x="3077254" y="4183140"/>
              <a:ext cx="271641" cy="244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D1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B4F6178D-AD5C-1D43-BE19-F6052F85C257}"/>
                </a:ext>
              </a:extLst>
            </p:cNvPr>
            <p:cNvSpPr txBox="1"/>
            <p:nvPr/>
          </p:nvSpPr>
          <p:spPr>
            <a:xfrm>
              <a:off x="3993241" y="4183140"/>
              <a:ext cx="278317" cy="244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D4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382B1F0-4656-6542-934B-6172CEA2C5A1}"/>
                </a:ext>
              </a:extLst>
            </p:cNvPr>
            <p:cNvSpPr txBox="1"/>
            <p:nvPr/>
          </p:nvSpPr>
          <p:spPr>
            <a:xfrm>
              <a:off x="5623955" y="4183140"/>
              <a:ext cx="358932" cy="244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W48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E06AEAA8-D015-F24B-8CA2-817D3F3760D8}"/>
                </a:ext>
              </a:extLst>
            </p:cNvPr>
            <p:cNvSpPr txBox="1"/>
            <p:nvPr/>
          </p:nvSpPr>
          <p:spPr>
            <a:xfrm>
              <a:off x="7086995" y="4183140"/>
              <a:ext cx="358932" cy="244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W96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645917C-6D6D-7449-B583-DA562E231C64}"/>
                </a:ext>
              </a:extLst>
            </p:cNvPr>
            <p:cNvSpPr txBox="1"/>
            <p:nvPr/>
          </p:nvSpPr>
          <p:spPr>
            <a:xfrm>
              <a:off x="7368935" y="4183140"/>
              <a:ext cx="415563" cy="244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W100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DADCB8DF-22B6-B74D-BE9F-62A6BE06C0C3}"/>
                </a:ext>
              </a:extLst>
            </p:cNvPr>
            <p:cNvSpPr txBox="1"/>
            <p:nvPr/>
          </p:nvSpPr>
          <p:spPr>
            <a:xfrm>
              <a:off x="5283951" y="4383195"/>
              <a:ext cx="1090698" cy="440544"/>
            </a:xfrm>
            <a:prstGeom prst="upArrowCallou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err="1">
                  <a:solidFill>
                    <a:schemeClr val="bg1"/>
                  </a:solidFill>
                </a:rPr>
                <a:t>Endpoint</a:t>
              </a:r>
              <a:endParaRPr lang="fr-FR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 Box 11">
            <a:extLst>
              <a:ext uri="{FF2B5EF4-FFF2-40B4-BE49-F238E27FC236}">
                <a16:creationId xmlns:a16="http://schemas.microsoft.com/office/drawing/2014/main" id="{03933D71-EC5B-4334-87C7-21F006C98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8134" y="6522020"/>
            <a:ext cx="241386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Overton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ET, CROI 2020, Abs. 34</a:t>
            </a:r>
          </a:p>
        </p:txBody>
      </p:sp>
    </p:spTree>
    <p:extLst>
      <p:ext uri="{BB962C8B-B14F-4D97-AF65-F5344CB8AC3E}">
        <p14:creationId xmlns:p14="http://schemas.microsoft.com/office/powerpoint/2010/main" val="24898822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6A151106-1AB2-924C-A73B-AA61CFB26092}"/>
              </a:ext>
            </a:extLst>
          </p:cNvPr>
          <p:cNvSpPr/>
          <p:nvPr/>
        </p:nvSpPr>
        <p:spPr>
          <a:xfrm>
            <a:off x="8005573" y="2435691"/>
            <a:ext cx="1392935" cy="530351"/>
          </a:xfrm>
          <a:prstGeom prst="rightArrow">
            <a:avLst/>
          </a:pr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7212F531-4D84-5140-AACF-1A9E33D54968}"/>
              </a:ext>
            </a:extLst>
          </p:cNvPr>
          <p:cNvSpPr/>
          <p:nvPr/>
        </p:nvSpPr>
        <p:spPr>
          <a:xfrm>
            <a:off x="6629401" y="2437215"/>
            <a:ext cx="1379220" cy="528955"/>
          </a:xfrm>
          <a:custGeom>
            <a:avLst/>
            <a:gdLst/>
            <a:ahLst/>
            <a:cxnLst/>
            <a:rect l="l" t="t" r="r" b="b"/>
            <a:pathLst>
              <a:path w="1379220" h="528955">
                <a:moveTo>
                  <a:pt x="264413" y="0"/>
                </a:moveTo>
                <a:lnTo>
                  <a:pt x="0" y="264413"/>
                </a:lnTo>
                <a:lnTo>
                  <a:pt x="264413" y="528827"/>
                </a:lnTo>
                <a:lnTo>
                  <a:pt x="264413" y="396605"/>
                </a:lnTo>
                <a:lnTo>
                  <a:pt x="1379219" y="396605"/>
                </a:lnTo>
                <a:lnTo>
                  <a:pt x="1379219" y="132191"/>
                </a:lnTo>
                <a:lnTo>
                  <a:pt x="264413" y="132191"/>
                </a:lnTo>
                <a:lnTo>
                  <a:pt x="264413" y="0"/>
                </a:lnTo>
                <a:close/>
              </a:path>
            </a:pathLst>
          </a:custGeom>
          <a:solidFill>
            <a:srgbClr val="12AC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FC499FD8-79B5-5D4D-AB9A-6D869B55F450}"/>
              </a:ext>
            </a:extLst>
          </p:cNvPr>
          <p:cNvSpPr/>
          <p:nvPr/>
        </p:nvSpPr>
        <p:spPr>
          <a:xfrm>
            <a:off x="6519671" y="2418925"/>
            <a:ext cx="1684020" cy="562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9F7C11B3-3EAC-9D49-AAE3-60222E1500E3}"/>
              </a:ext>
            </a:extLst>
          </p:cNvPr>
          <p:cNvSpPr txBox="1"/>
          <p:nvPr/>
        </p:nvSpPr>
        <p:spPr>
          <a:xfrm>
            <a:off x="7148581" y="2606795"/>
            <a:ext cx="17119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92225" algn="l"/>
              </a:tabLst>
            </a:pPr>
            <a:r>
              <a:rPr sz="1400" b="1" dirty="0">
                <a:solidFill>
                  <a:srgbClr val="FFFFFF"/>
                </a:solidFill>
                <a:cs typeface="Arial"/>
              </a:rPr>
              <a:t>Q8W</a:t>
            </a:r>
            <a:r>
              <a:rPr sz="1400" b="1" dirty="0">
                <a:solidFill>
                  <a:srgbClr val="FFFFFF"/>
                </a:solidFill>
                <a:cs typeface="Times New Roman"/>
              </a:rPr>
              <a:t>	</a:t>
            </a:r>
            <a:r>
              <a:rPr sz="1400" b="1" dirty="0">
                <a:cs typeface="Arial"/>
              </a:rPr>
              <a:t>Q4W</a:t>
            </a:r>
            <a:endParaRPr sz="1400" dirty="0">
              <a:cs typeface="Arial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6CB8D6C2-FDC9-8849-BCBC-E49D05BDE0FB}"/>
              </a:ext>
            </a:extLst>
          </p:cNvPr>
          <p:cNvSpPr/>
          <p:nvPr/>
        </p:nvSpPr>
        <p:spPr>
          <a:xfrm>
            <a:off x="8010905" y="2834217"/>
            <a:ext cx="0" cy="1297305"/>
          </a:xfrm>
          <a:custGeom>
            <a:avLst/>
            <a:gdLst/>
            <a:ahLst/>
            <a:cxnLst/>
            <a:rect l="l" t="t" r="r" b="b"/>
            <a:pathLst>
              <a:path h="1297304">
                <a:moveTo>
                  <a:pt x="0" y="1296923"/>
                </a:moveTo>
                <a:lnTo>
                  <a:pt x="0" y="0"/>
                </a:lnTo>
              </a:path>
            </a:pathLst>
          </a:custGeom>
          <a:ln w="19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6">
            <a:extLst>
              <a:ext uri="{FF2B5EF4-FFF2-40B4-BE49-F238E27FC236}">
                <a16:creationId xmlns:a16="http://schemas.microsoft.com/office/drawing/2014/main" id="{095DE702-CFA1-1D41-B6AA-DB76A39FA030}"/>
              </a:ext>
            </a:extLst>
          </p:cNvPr>
          <p:cNvSpPr/>
          <p:nvPr/>
        </p:nvSpPr>
        <p:spPr>
          <a:xfrm>
            <a:off x="7928609" y="3454485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87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7">
            <a:extLst>
              <a:ext uri="{FF2B5EF4-FFF2-40B4-BE49-F238E27FC236}">
                <a16:creationId xmlns:a16="http://schemas.microsoft.com/office/drawing/2014/main" id="{A6E6193D-CD73-9A4D-9618-56687AF5A2D0}"/>
              </a:ext>
            </a:extLst>
          </p:cNvPr>
          <p:cNvSpPr/>
          <p:nvPr/>
        </p:nvSpPr>
        <p:spPr>
          <a:xfrm>
            <a:off x="8314181" y="3454485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87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8">
            <a:extLst>
              <a:ext uri="{FF2B5EF4-FFF2-40B4-BE49-F238E27FC236}">
                <a16:creationId xmlns:a16="http://schemas.microsoft.com/office/drawing/2014/main" id="{7BAAD7D7-68FF-F149-9FAD-425DD972B6DE}"/>
              </a:ext>
            </a:extLst>
          </p:cNvPr>
          <p:cNvSpPr/>
          <p:nvPr/>
        </p:nvSpPr>
        <p:spPr>
          <a:xfrm>
            <a:off x="8070981" y="3432265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102107"/>
                </a:moveTo>
                <a:lnTo>
                  <a:pt x="102107" y="102107"/>
                </a:lnTo>
                <a:lnTo>
                  <a:pt x="102107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29">
            <a:extLst>
              <a:ext uri="{FF2B5EF4-FFF2-40B4-BE49-F238E27FC236}">
                <a16:creationId xmlns:a16="http://schemas.microsoft.com/office/drawing/2014/main" id="{9437ADE7-E1BE-DD49-B876-E6EA830B6268}"/>
              </a:ext>
            </a:extLst>
          </p:cNvPr>
          <p:cNvSpPr/>
          <p:nvPr/>
        </p:nvSpPr>
        <p:spPr>
          <a:xfrm>
            <a:off x="8070981" y="3432265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102107"/>
                </a:moveTo>
                <a:lnTo>
                  <a:pt x="102107" y="102107"/>
                </a:lnTo>
                <a:lnTo>
                  <a:pt x="102107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2">
            <a:extLst>
              <a:ext uri="{FF2B5EF4-FFF2-40B4-BE49-F238E27FC236}">
                <a16:creationId xmlns:a16="http://schemas.microsoft.com/office/drawing/2014/main" id="{4AC8E07A-3978-7A48-A83A-61BF04FB2429}"/>
              </a:ext>
            </a:extLst>
          </p:cNvPr>
          <p:cNvSpPr txBox="1"/>
          <p:nvPr/>
        </p:nvSpPr>
        <p:spPr>
          <a:xfrm>
            <a:off x="7602480" y="3526029"/>
            <a:ext cx="90360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1985" algn="l"/>
              </a:tabLst>
            </a:pPr>
            <a:r>
              <a:rPr lang="fr-FR" sz="1600" b="1" spc="-7" dirty="0">
                <a:cs typeface="Arial"/>
              </a:rPr>
              <a:t>–0</a:t>
            </a:r>
            <a:r>
              <a:rPr lang="fr-FR" sz="1600" b="1" dirty="0">
                <a:cs typeface="Arial"/>
              </a:rPr>
              <a:t>.6</a:t>
            </a:r>
            <a:r>
              <a:rPr sz="1600" b="1" baseline="1984" dirty="0">
                <a:cs typeface="Times New Roman"/>
              </a:rPr>
              <a:t>	</a:t>
            </a:r>
            <a:r>
              <a:rPr sz="1600" b="1" spc="-5" dirty="0">
                <a:cs typeface="Arial"/>
              </a:rPr>
              <a:t>2</a:t>
            </a:r>
            <a:r>
              <a:rPr sz="1600" b="1" dirty="0">
                <a:cs typeface="Arial"/>
              </a:rPr>
              <a:t>.2</a:t>
            </a:r>
          </a:p>
        </p:txBody>
      </p:sp>
      <p:sp>
        <p:nvSpPr>
          <p:cNvPr id="37" name="object 33">
            <a:extLst>
              <a:ext uri="{FF2B5EF4-FFF2-40B4-BE49-F238E27FC236}">
                <a16:creationId xmlns:a16="http://schemas.microsoft.com/office/drawing/2014/main" id="{0DAAA490-485B-824A-B0E2-2B439A71E628}"/>
              </a:ext>
            </a:extLst>
          </p:cNvPr>
          <p:cNvSpPr txBox="1"/>
          <p:nvPr/>
        </p:nvSpPr>
        <p:spPr>
          <a:xfrm>
            <a:off x="8026652" y="3195953"/>
            <a:ext cx="27432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0</a:t>
            </a:r>
            <a:r>
              <a:rPr sz="1600" b="1" dirty="0">
                <a:cs typeface="Arial"/>
              </a:rPr>
              <a:t>.8</a:t>
            </a:r>
            <a:endParaRPr sz="1600" b="1">
              <a:cs typeface="Arial"/>
            </a:endParaRPr>
          </a:p>
        </p:txBody>
      </p:sp>
      <p:sp>
        <p:nvSpPr>
          <p:cNvPr id="41" name="object 37">
            <a:extLst>
              <a:ext uri="{FF2B5EF4-FFF2-40B4-BE49-F238E27FC236}">
                <a16:creationId xmlns:a16="http://schemas.microsoft.com/office/drawing/2014/main" id="{FE50DC07-EF2A-F242-82EB-A7409CA864D2}"/>
              </a:ext>
            </a:extLst>
          </p:cNvPr>
          <p:cNvSpPr/>
          <p:nvPr/>
        </p:nvSpPr>
        <p:spPr>
          <a:xfrm>
            <a:off x="8496300" y="3520752"/>
            <a:ext cx="879360" cy="685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38">
            <a:extLst>
              <a:ext uri="{FF2B5EF4-FFF2-40B4-BE49-F238E27FC236}">
                <a16:creationId xmlns:a16="http://schemas.microsoft.com/office/drawing/2014/main" id="{14FFB01C-9225-834A-A69E-24D204ABF80D}"/>
              </a:ext>
            </a:extLst>
          </p:cNvPr>
          <p:cNvSpPr txBox="1"/>
          <p:nvPr/>
        </p:nvSpPr>
        <p:spPr>
          <a:xfrm>
            <a:off x="8613781" y="3666231"/>
            <a:ext cx="56959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cs typeface="Arial"/>
              </a:rPr>
              <a:t>4</a:t>
            </a:r>
            <a:r>
              <a:rPr sz="1400" dirty="0">
                <a:cs typeface="Arial"/>
              </a:rPr>
              <a:t>%</a:t>
            </a:r>
            <a:r>
              <a:rPr sz="1400" spc="30" dirty="0">
                <a:cs typeface="Times New Roman"/>
              </a:rPr>
              <a:t> </a:t>
            </a:r>
            <a:r>
              <a:rPr sz="1400" spc="-10" dirty="0">
                <a:cs typeface="Arial"/>
              </a:rPr>
              <a:t>N</a:t>
            </a:r>
            <a:r>
              <a:rPr sz="1400" dirty="0">
                <a:cs typeface="Arial"/>
              </a:rPr>
              <a:t>I</a:t>
            </a:r>
          </a:p>
          <a:p>
            <a:pPr marL="12700">
              <a:lnSpc>
                <a:spcPct val="100000"/>
              </a:lnSpc>
            </a:pPr>
            <a:r>
              <a:rPr sz="1400" spc="-10" dirty="0">
                <a:cs typeface="Arial"/>
              </a:rPr>
              <a:t>m</a:t>
            </a:r>
            <a:r>
              <a:rPr sz="1400" spc="-5" dirty="0">
                <a:cs typeface="Arial"/>
              </a:rPr>
              <a:t>argin</a:t>
            </a:r>
            <a:endParaRPr sz="1400" dirty="0">
              <a:cs typeface="Arial"/>
            </a:endParaRPr>
          </a:p>
        </p:txBody>
      </p:sp>
      <p:sp>
        <p:nvSpPr>
          <p:cNvPr id="43" name="object 39">
            <a:extLst>
              <a:ext uri="{FF2B5EF4-FFF2-40B4-BE49-F238E27FC236}">
                <a16:creationId xmlns:a16="http://schemas.microsoft.com/office/drawing/2014/main" id="{01CC290A-1586-A34F-B3C0-AB05BD718787}"/>
              </a:ext>
            </a:extLst>
          </p:cNvPr>
          <p:cNvSpPr/>
          <p:nvPr/>
        </p:nvSpPr>
        <p:spPr>
          <a:xfrm flipH="1">
            <a:off x="8516874" y="2835739"/>
            <a:ext cx="45719" cy="1248581"/>
          </a:xfrm>
          <a:custGeom>
            <a:avLst/>
            <a:gdLst/>
            <a:ahLst/>
            <a:cxnLst/>
            <a:rect l="l" t="t" r="r" b="b"/>
            <a:pathLst>
              <a:path h="1334770">
                <a:moveTo>
                  <a:pt x="0" y="0"/>
                </a:moveTo>
                <a:lnTo>
                  <a:pt x="0" y="1334261"/>
                </a:lnTo>
              </a:path>
            </a:pathLst>
          </a:custGeom>
          <a:ln w="19811">
            <a:solidFill>
              <a:srgbClr val="002E5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FF2B5EF4-FFF2-40B4-BE49-F238E27FC236}">
                <a16:creationId xmlns:a16="http://schemas.microsoft.com/office/drawing/2014/main" id="{CE1B344A-AE8C-E74B-B546-42C29A9A41F3}"/>
              </a:ext>
            </a:extLst>
          </p:cNvPr>
          <p:cNvSpPr txBox="1"/>
          <p:nvPr/>
        </p:nvSpPr>
        <p:spPr>
          <a:xfrm>
            <a:off x="9585209" y="2840312"/>
            <a:ext cx="2377417" cy="92653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b="1" spc="-10" dirty="0">
                <a:solidFill>
                  <a:srgbClr val="0070C0"/>
                </a:solidFill>
                <a:cs typeface="Arial"/>
              </a:rPr>
              <a:t>Primary</a:t>
            </a:r>
            <a:r>
              <a:rPr sz="1400" b="1" spc="3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endpoint</a:t>
            </a:r>
            <a:endParaRPr sz="1400" dirty="0">
              <a:solidFill>
                <a:srgbClr val="0070C0"/>
              </a:solidFill>
              <a:cs typeface="Arial"/>
            </a:endParaRPr>
          </a:p>
          <a:p>
            <a:pPr marL="81915">
              <a:lnSpc>
                <a:spcPct val="100000"/>
              </a:lnSpc>
            </a:pPr>
            <a:r>
              <a:rPr sz="1400" b="1" spc="-10" dirty="0">
                <a:solidFill>
                  <a:srgbClr val="0070C0"/>
                </a:solidFill>
                <a:cs typeface="Arial"/>
              </a:rPr>
              <a:t>(≥50</a:t>
            </a:r>
            <a:r>
              <a:rPr sz="1400" b="1" spc="15" dirty="0">
                <a:solidFill>
                  <a:srgbClr val="0070C0"/>
                </a:solidFill>
                <a:cs typeface="Arial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c/mL):</a:t>
            </a:r>
            <a:endParaRPr sz="1400" dirty="0">
              <a:solidFill>
                <a:srgbClr val="0070C0"/>
              </a:solidFill>
              <a:cs typeface="Arial"/>
            </a:endParaRPr>
          </a:p>
          <a:p>
            <a:pPr marL="81915">
              <a:lnSpc>
                <a:spcPct val="100000"/>
              </a:lnSpc>
              <a:spcBef>
                <a:spcPts val="505"/>
              </a:spcBef>
            </a:pPr>
            <a:r>
              <a:rPr sz="1400" b="1" spc="-10" dirty="0">
                <a:solidFill>
                  <a:srgbClr val="0070C0"/>
                </a:solidFill>
                <a:cs typeface="Arial"/>
              </a:rPr>
              <a:t>Q8W</a:t>
            </a:r>
            <a:r>
              <a:rPr sz="14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is</a:t>
            </a:r>
            <a:r>
              <a:rPr sz="1400" b="1" spc="4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noninferior</a:t>
            </a:r>
            <a:r>
              <a:rPr sz="1400" b="1" spc="7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to</a:t>
            </a:r>
            <a:r>
              <a:rPr sz="14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Q4W</a:t>
            </a:r>
            <a:endParaRPr sz="1400" dirty="0">
              <a:solidFill>
                <a:srgbClr val="0070C0"/>
              </a:solidFill>
              <a:cs typeface="Arial"/>
            </a:endParaRPr>
          </a:p>
          <a:p>
            <a:pPr marL="81915">
              <a:lnSpc>
                <a:spcPct val="100000"/>
              </a:lnSpc>
            </a:pPr>
            <a:r>
              <a:rPr sz="1400" b="1" spc="-10" dirty="0">
                <a:solidFill>
                  <a:srgbClr val="0070C0"/>
                </a:solidFill>
                <a:cs typeface="Arial"/>
              </a:rPr>
              <a:t>(W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ee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k</a:t>
            </a:r>
            <a:r>
              <a:rPr sz="1400" b="1" spc="5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48)</a:t>
            </a:r>
            <a:endParaRPr sz="1400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070DE7CA-09BD-5B46-A9CE-2A37E32113E5}"/>
              </a:ext>
            </a:extLst>
          </p:cNvPr>
          <p:cNvSpPr txBox="1"/>
          <p:nvPr/>
        </p:nvSpPr>
        <p:spPr>
          <a:xfrm>
            <a:off x="5880225" y="2135462"/>
            <a:ext cx="4646931" cy="246221"/>
          </a:xfrm>
          <a:prstGeom prst="rect">
            <a:avLst/>
          </a:prstGeom>
          <a:solidFill>
            <a:schemeClr val="tx2"/>
          </a:solidFill>
        </p:spPr>
        <p:txBody>
          <a:bodyPr vert="horz" wrap="square" lIns="0" tIns="0" rIns="0" bIns="0" rtlCol="0">
            <a:spAutoFit/>
          </a:bodyPr>
          <a:lstStyle/>
          <a:p>
            <a:pPr marL="140335" algn="ctr">
              <a:lnSpc>
                <a:spcPct val="100000"/>
              </a:lnSpc>
            </a:pPr>
            <a:r>
              <a:rPr sz="1600" b="1" spc="-45" dirty="0">
                <a:solidFill>
                  <a:srgbClr val="FFFFFF"/>
                </a:solidFill>
                <a:cs typeface="Arial"/>
              </a:rPr>
              <a:t>A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d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j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u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ste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d</a:t>
            </a:r>
            <a:r>
              <a:rPr sz="1600" b="1" spc="35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T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r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eatme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n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t</a:t>
            </a:r>
            <a:r>
              <a:rPr sz="1600" b="1" spc="10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D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iffer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e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n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c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e</a:t>
            </a:r>
            <a:r>
              <a:rPr sz="1600" b="1" spc="-5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a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t</a:t>
            </a:r>
            <a:r>
              <a:rPr sz="1600" b="1" spc="20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W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ee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k</a:t>
            </a:r>
            <a:r>
              <a:rPr sz="1600" b="1" spc="30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spc="-5" dirty="0">
                <a:solidFill>
                  <a:srgbClr val="FFFFFF"/>
                </a:solidFill>
                <a:cs typeface="Arial"/>
              </a:rPr>
              <a:t>4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8</a:t>
            </a:r>
            <a:r>
              <a:rPr sz="1600" b="1" spc="20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(95%</a:t>
            </a:r>
            <a:r>
              <a:rPr sz="1600" b="1" spc="30" dirty="0">
                <a:solidFill>
                  <a:srgbClr val="FFFFFF"/>
                </a:solidFill>
                <a:cs typeface="Times New Roman"/>
              </a:rPr>
              <a:t> </a:t>
            </a:r>
            <a:r>
              <a:rPr sz="1600" b="1" spc="-10" dirty="0">
                <a:solidFill>
                  <a:srgbClr val="FFFFFF"/>
                </a:solidFill>
                <a:cs typeface="Arial"/>
              </a:rPr>
              <a:t>C</a:t>
            </a:r>
            <a:r>
              <a:rPr sz="1600" b="1" dirty="0">
                <a:solidFill>
                  <a:srgbClr val="FFFFFF"/>
                </a:solidFill>
                <a:cs typeface="Arial"/>
              </a:rPr>
              <a:t>I)*</a:t>
            </a:r>
            <a:endParaRPr sz="1600" dirty="0">
              <a:cs typeface="Arial"/>
            </a:endParaRPr>
          </a:p>
        </p:txBody>
      </p:sp>
      <p:sp>
        <p:nvSpPr>
          <p:cNvPr id="47" name="object 48">
            <a:extLst>
              <a:ext uri="{FF2B5EF4-FFF2-40B4-BE49-F238E27FC236}">
                <a16:creationId xmlns:a16="http://schemas.microsoft.com/office/drawing/2014/main" id="{1D59E4A2-498C-9042-8D8A-D6A16BF7DA4B}"/>
              </a:ext>
            </a:extLst>
          </p:cNvPr>
          <p:cNvSpPr txBox="1"/>
          <p:nvPr/>
        </p:nvSpPr>
        <p:spPr>
          <a:xfrm>
            <a:off x="9591306" y="4973911"/>
            <a:ext cx="2382012" cy="92653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81915" marR="276860">
              <a:lnSpc>
                <a:spcPct val="100000"/>
              </a:lnSpc>
            </a:pPr>
            <a:r>
              <a:rPr sz="1400" b="1" spc="-15" dirty="0">
                <a:solidFill>
                  <a:srgbClr val="0070C0"/>
                </a:solidFill>
                <a:cs typeface="Arial"/>
              </a:rPr>
              <a:t>Ke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y</a:t>
            </a:r>
            <a:r>
              <a:rPr sz="14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seconda</a:t>
            </a:r>
            <a:r>
              <a:rPr sz="1400" b="1" spc="0" dirty="0">
                <a:solidFill>
                  <a:srgbClr val="0070C0"/>
                </a:solidFill>
                <a:cs typeface="Arial"/>
              </a:rPr>
              <a:t>r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y</a:t>
            </a:r>
            <a:r>
              <a:rPr sz="1400" b="1" spc="6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endpoint</a:t>
            </a:r>
            <a:r>
              <a:rPr sz="1400" b="1" spc="-1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(&lt;50</a:t>
            </a:r>
            <a:r>
              <a:rPr sz="1400" b="1" spc="5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c/mL):</a:t>
            </a:r>
            <a:endParaRPr sz="1400">
              <a:solidFill>
                <a:srgbClr val="0070C0"/>
              </a:solidFill>
              <a:cs typeface="Arial"/>
            </a:endParaRPr>
          </a:p>
          <a:p>
            <a:pPr marL="81915" marR="90170">
              <a:lnSpc>
                <a:spcPct val="100000"/>
              </a:lnSpc>
              <a:spcBef>
                <a:spcPts val="505"/>
              </a:spcBef>
            </a:pPr>
            <a:r>
              <a:rPr sz="1400" b="1" spc="-10" dirty="0">
                <a:solidFill>
                  <a:srgbClr val="0070C0"/>
                </a:solidFill>
                <a:cs typeface="Arial"/>
              </a:rPr>
              <a:t>Q8W</a:t>
            </a:r>
            <a:r>
              <a:rPr sz="14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is</a:t>
            </a:r>
            <a:r>
              <a:rPr sz="1400" b="1" spc="4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noninferior</a:t>
            </a:r>
            <a:r>
              <a:rPr sz="1400" b="1" spc="7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to</a:t>
            </a:r>
            <a:r>
              <a:rPr sz="14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Q4W</a:t>
            </a:r>
            <a:r>
              <a:rPr sz="1400" b="1" spc="-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0" dirty="0">
                <a:solidFill>
                  <a:srgbClr val="0070C0"/>
                </a:solidFill>
                <a:cs typeface="Arial"/>
              </a:rPr>
              <a:t>(Week</a:t>
            </a:r>
            <a:r>
              <a:rPr sz="1400" b="1" spc="5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1400" b="1" spc="-15" dirty="0">
                <a:solidFill>
                  <a:srgbClr val="0070C0"/>
                </a:solidFill>
                <a:cs typeface="Arial"/>
              </a:rPr>
              <a:t>48)</a:t>
            </a:r>
            <a:endParaRPr sz="1400">
              <a:solidFill>
                <a:srgbClr val="0070C0"/>
              </a:solidFill>
              <a:cs typeface="Arial"/>
            </a:endParaRPr>
          </a:p>
        </p:txBody>
      </p:sp>
      <p:sp>
        <p:nvSpPr>
          <p:cNvPr id="48" name="object 49">
            <a:extLst>
              <a:ext uri="{FF2B5EF4-FFF2-40B4-BE49-F238E27FC236}">
                <a16:creationId xmlns:a16="http://schemas.microsoft.com/office/drawing/2014/main" id="{64C4B1C2-C02C-B548-8D6D-B980E19C2193}"/>
              </a:ext>
            </a:extLst>
          </p:cNvPr>
          <p:cNvSpPr/>
          <p:nvPr/>
        </p:nvSpPr>
        <p:spPr>
          <a:xfrm>
            <a:off x="7974329" y="4926666"/>
            <a:ext cx="0" cy="655320"/>
          </a:xfrm>
          <a:custGeom>
            <a:avLst/>
            <a:gdLst/>
            <a:ahLst/>
            <a:cxnLst/>
            <a:rect l="l" t="t" r="r" b="b"/>
            <a:pathLst>
              <a:path h="655320">
                <a:moveTo>
                  <a:pt x="0" y="0"/>
                </a:moveTo>
                <a:lnTo>
                  <a:pt x="0" y="655319"/>
                </a:lnTo>
              </a:path>
            </a:pathLst>
          </a:custGeom>
          <a:ln w="19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50">
            <a:extLst>
              <a:ext uri="{FF2B5EF4-FFF2-40B4-BE49-F238E27FC236}">
                <a16:creationId xmlns:a16="http://schemas.microsoft.com/office/drawing/2014/main" id="{3E71F2C2-0B81-A345-9B57-C1B81A7B8AEE}"/>
              </a:ext>
            </a:extLst>
          </p:cNvPr>
          <p:cNvSpPr/>
          <p:nvPr/>
        </p:nvSpPr>
        <p:spPr>
          <a:xfrm>
            <a:off x="7974329" y="5639899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9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6">
            <a:extLst>
              <a:ext uri="{FF2B5EF4-FFF2-40B4-BE49-F238E27FC236}">
                <a16:creationId xmlns:a16="http://schemas.microsoft.com/office/drawing/2014/main" id="{CF464843-B9E5-004A-8835-F9CE4033AF9B}"/>
              </a:ext>
            </a:extLst>
          </p:cNvPr>
          <p:cNvSpPr/>
          <p:nvPr/>
        </p:nvSpPr>
        <p:spPr>
          <a:xfrm>
            <a:off x="7686293" y="5581989"/>
            <a:ext cx="0" cy="58419"/>
          </a:xfrm>
          <a:custGeom>
            <a:avLst/>
            <a:gdLst/>
            <a:ahLst/>
            <a:cxnLst/>
            <a:rect l="l" t="t" r="r" b="b"/>
            <a:pathLst>
              <a:path h="58420">
                <a:moveTo>
                  <a:pt x="0" y="0"/>
                </a:moveTo>
                <a:lnTo>
                  <a:pt x="0" y="57911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7">
            <a:extLst>
              <a:ext uri="{FF2B5EF4-FFF2-40B4-BE49-F238E27FC236}">
                <a16:creationId xmlns:a16="http://schemas.microsoft.com/office/drawing/2014/main" id="{56847A5C-ABDD-7440-9D10-299A7A3C7202}"/>
              </a:ext>
            </a:extLst>
          </p:cNvPr>
          <p:cNvSpPr/>
          <p:nvPr/>
        </p:nvSpPr>
        <p:spPr>
          <a:xfrm>
            <a:off x="8483345" y="5581989"/>
            <a:ext cx="0" cy="58419"/>
          </a:xfrm>
          <a:custGeom>
            <a:avLst/>
            <a:gdLst/>
            <a:ahLst/>
            <a:cxnLst/>
            <a:rect l="l" t="t" r="r" b="b"/>
            <a:pathLst>
              <a:path h="58420">
                <a:moveTo>
                  <a:pt x="0" y="0"/>
                </a:moveTo>
                <a:lnTo>
                  <a:pt x="0" y="57911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8">
            <a:extLst>
              <a:ext uri="{FF2B5EF4-FFF2-40B4-BE49-F238E27FC236}">
                <a16:creationId xmlns:a16="http://schemas.microsoft.com/office/drawing/2014/main" id="{395CF992-6F32-E140-95D2-A5CF6C350AE9}"/>
              </a:ext>
            </a:extLst>
          </p:cNvPr>
          <p:cNvSpPr/>
          <p:nvPr/>
        </p:nvSpPr>
        <p:spPr>
          <a:xfrm>
            <a:off x="8034529" y="5559260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102107"/>
                </a:moveTo>
                <a:lnTo>
                  <a:pt x="102107" y="102107"/>
                </a:lnTo>
                <a:lnTo>
                  <a:pt x="102107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9">
            <a:extLst>
              <a:ext uri="{FF2B5EF4-FFF2-40B4-BE49-F238E27FC236}">
                <a16:creationId xmlns:a16="http://schemas.microsoft.com/office/drawing/2014/main" id="{65E772EF-891C-2A44-9ACF-D98DBA5DB02A}"/>
              </a:ext>
            </a:extLst>
          </p:cNvPr>
          <p:cNvSpPr/>
          <p:nvPr/>
        </p:nvSpPr>
        <p:spPr>
          <a:xfrm>
            <a:off x="8034529" y="5559260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102107"/>
                </a:moveTo>
                <a:lnTo>
                  <a:pt x="102107" y="102107"/>
                </a:lnTo>
                <a:lnTo>
                  <a:pt x="102107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70">
            <a:extLst>
              <a:ext uri="{FF2B5EF4-FFF2-40B4-BE49-F238E27FC236}">
                <a16:creationId xmlns:a16="http://schemas.microsoft.com/office/drawing/2014/main" id="{BB42EE83-C0D3-E341-942D-AA3F6C14232C}"/>
              </a:ext>
            </a:extLst>
          </p:cNvPr>
          <p:cNvSpPr/>
          <p:nvPr/>
        </p:nvSpPr>
        <p:spPr>
          <a:xfrm>
            <a:off x="6596634" y="4862659"/>
            <a:ext cx="1271" cy="1463040"/>
          </a:xfrm>
          <a:custGeom>
            <a:avLst/>
            <a:gdLst/>
            <a:ahLst/>
            <a:cxnLst/>
            <a:rect l="l" t="t" r="r" b="b"/>
            <a:pathLst>
              <a:path w="1270" h="1463039">
                <a:moveTo>
                  <a:pt x="1005" y="0"/>
                </a:moveTo>
                <a:lnTo>
                  <a:pt x="0" y="1462790"/>
                </a:lnTo>
              </a:path>
            </a:pathLst>
          </a:custGeom>
          <a:ln w="19811">
            <a:solidFill>
              <a:schemeClr val="tx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1">
            <a:extLst>
              <a:ext uri="{FF2B5EF4-FFF2-40B4-BE49-F238E27FC236}">
                <a16:creationId xmlns:a16="http://schemas.microsoft.com/office/drawing/2014/main" id="{A24CE147-D338-DB4D-A145-25B04F1AD7B8}"/>
              </a:ext>
            </a:extLst>
          </p:cNvPr>
          <p:cNvSpPr/>
          <p:nvPr/>
        </p:nvSpPr>
        <p:spPr>
          <a:xfrm>
            <a:off x="7973567" y="4599769"/>
            <a:ext cx="1391920" cy="530860"/>
          </a:xfrm>
          <a:custGeom>
            <a:avLst/>
            <a:gdLst/>
            <a:ahLst/>
            <a:cxnLst/>
            <a:rect l="l" t="t" r="r" b="b"/>
            <a:pathLst>
              <a:path w="1391920" h="530860">
                <a:moveTo>
                  <a:pt x="1126235" y="0"/>
                </a:moveTo>
                <a:lnTo>
                  <a:pt x="1126235" y="132587"/>
                </a:lnTo>
                <a:lnTo>
                  <a:pt x="0" y="132587"/>
                </a:lnTo>
                <a:lnTo>
                  <a:pt x="0" y="397763"/>
                </a:lnTo>
                <a:lnTo>
                  <a:pt x="1126235" y="397763"/>
                </a:lnTo>
                <a:lnTo>
                  <a:pt x="1126235" y="530351"/>
                </a:lnTo>
                <a:lnTo>
                  <a:pt x="1391411" y="265175"/>
                </a:lnTo>
                <a:lnTo>
                  <a:pt x="1126235" y="0"/>
                </a:lnTo>
                <a:close/>
              </a:path>
            </a:pathLst>
          </a:custGeom>
          <a:solidFill>
            <a:srgbClr val="00A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2">
            <a:extLst>
              <a:ext uri="{FF2B5EF4-FFF2-40B4-BE49-F238E27FC236}">
                <a16:creationId xmlns:a16="http://schemas.microsoft.com/office/drawing/2014/main" id="{3509B21F-A00B-3340-A11A-77A52EB517A4}"/>
              </a:ext>
            </a:extLst>
          </p:cNvPr>
          <p:cNvSpPr/>
          <p:nvPr/>
        </p:nvSpPr>
        <p:spPr>
          <a:xfrm>
            <a:off x="6592825" y="4599771"/>
            <a:ext cx="1380743" cy="530351"/>
          </a:xfrm>
          <a:prstGeom prst="leftArrow">
            <a:avLst/>
          </a:pr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6">
            <a:extLst>
              <a:ext uri="{FF2B5EF4-FFF2-40B4-BE49-F238E27FC236}">
                <a16:creationId xmlns:a16="http://schemas.microsoft.com/office/drawing/2014/main" id="{F27F8765-19BF-9544-ACEB-AEA43B7B442C}"/>
              </a:ext>
            </a:extLst>
          </p:cNvPr>
          <p:cNvSpPr txBox="1"/>
          <p:nvPr/>
        </p:nvSpPr>
        <p:spPr>
          <a:xfrm>
            <a:off x="7243311" y="5546184"/>
            <a:ext cx="5870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–2</a:t>
            </a:r>
            <a:r>
              <a:rPr sz="1600" b="1" dirty="0">
                <a:cs typeface="Arial"/>
              </a:rPr>
              <a:t>.1</a:t>
            </a:r>
          </a:p>
        </p:txBody>
      </p:sp>
      <p:sp>
        <p:nvSpPr>
          <p:cNvPr id="76" name="object 77">
            <a:extLst>
              <a:ext uri="{FF2B5EF4-FFF2-40B4-BE49-F238E27FC236}">
                <a16:creationId xmlns:a16="http://schemas.microsoft.com/office/drawing/2014/main" id="{42B6C25B-FAAD-A847-85C6-EC1F1C756671}"/>
              </a:ext>
            </a:extLst>
          </p:cNvPr>
          <p:cNvSpPr txBox="1"/>
          <p:nvPr/>
        </p:nvSpPr>
        <p:spPr>
          <a:xfrm>
            <a:off x="8522976" y="5514582"/>
            <a:ext cx="27432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3</a:t>
            </a:r>
            <a:r>
              <a:rPr sz="1600" b="1" dirty="0">
                <a:cs typeface="Arial"/>
              </a:rPr>
              <a:t>.7</a:t>
            </a:r>
            <a:endParaRPr sz="1600" b="1">
              <a:cs typeface="Arial"/>
            </a:endParaRPr>
          </a:p>
        </p:txBody>
      </p:sp>
      <p:sp>
        <p:nvSpPr>
          <p:cNvPr id="77" name="object 78">
            <a:extLst>
              <a:ext uri="{FF2B5EF4-FFF2-40B4-BE49-F238E27FC236}">
                <a16:creationId xmlns:a16="http://schemas.microsoft.com/office/drawing/2014/main" id="{43C3BF2B-12A0-8743-9C69-E06E4CE7038A}"/>
              </a:ext>
            </a:extLst>
          </p:cNvPr>
          <p:cNvSpPr txBox="1"/>
          <p:nvPr/>
        </p:nvSpPr>
        <p:spPr>
          <a:xfrm>
            <a:off x="7991351" y="5339343"/>
            <a:ext cx="27432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0</a:t>
            </a:r>
            <a:r>
              <a:rPr sz="1600" b="1" dirty="0">
                <a:cs typeface="Arial"/>
              </a:rPr>
              <a:t>.8</a:t>
            </a:r>
          </a:p>
        </p:txBody>
      </p:sp>
      <p:sp>
        <p:nvSpPr>
          <p:cNvPr id="78" name="object 79">
            <a:extLst>
              <a:ext uri="{FF2B5EF4-FFF2-40B4-BE49-F238E27FC236}">
                <a16:creationId xmlns:a16="http://schemas.microsoft.com/office/drawing/2014/main" id="{8B0EB149-919C-F14E-B5B3-565C947B28B1}"/>
              </a:ext>
            </a:extLst>
          </p:cNvPr>
          <p:cNvSpPr txBox="1"/>
          <p:nvPr/>
        </p:nvSpPr>
        <p:spPr>
          <a:xfrm>
            <a:off x="7164709" y="4765678"/>
            <a:ext cx="162433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04595" algn="l"/>
              </a:tabLst>
            </a:pPr>
            <a:r>
              <a:rPr sz="1400" b="1" dirty="0">
                <a:cs typeface="Arial"/>
              </a:rPr>
              <a:t>Q4W</a:t>
            </a:r>
            <a:r>
              <a:rPr sz="1400" b="1" dirty="0">
                <a:solidFill>
                  <a:schemeClr val="bg1"/>
                </a:solidFill>
                <a:cs typeface="Times New Roman"/>
              </a:rPr>
              <a:t>	</a:t>
            </a:r>
            <a:r>
              <a:rPr sz="2100" b="1" spc="-7" baseline="3968" dirty="0">
                <a:solidFill>
                  <a:schemeClr val="bg1"/>
                </a:solidFill>
                <a:cs typeface="Arial"/>
              </a:rPr>
              <a:t>Q8W</a:t>
            </a:r>
            <a:endParaRPr sz="2100" baseline="3968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9" name="object 80">
            <a:extLst>
              <a:ext uri="{FF2B5EF4-FFF2-40B4-BE49-F238E27FC236}">
                <a16:creationId xmlns:a16="http://schemas.microsoft.com/office/drawing/2014/main" id="{B1E66E7D-9851-A147-A64C-D75590940262}"/>
              </a:ext>
            </a:extLst>
          </p:cNvPr>
          <p:cNvSpPr/>
          <p:nvPr/>
        </p:nvSpPr>
        <p:spPr>
          <a:xfrm>
            <a:off x="1694688" y="5710765"/>
            <a:ext cx="462280" cy="60960"/>
          </a:xfrm>
          <a:custGeom>
            <a:avLst/>
            <a:gdLst/>
            <a:ahLst/>
            <a:cxnLst/>
            <a:rect l="l" t="t" r="r" b="b"/>
            <a:pathLst>
              <a:path w="462280" h="60960">
                <a:moveTo>
                  <a:pt x="461771" y="0"/>
                </a:moveTo>
                <a:lnTo>
                  <a:pt x="0" y="0"/>
                </a:lnTo>
                <a:lnTo>
                  <a:pt x="0" y="60959"/>
                </a:lnTo>
                <a:lnTo>
                  <a:pt x="461771" y="60959"/>
                </a:lnTo>
                <a:lnTo>
                  <a:pt x="461771" y="0"/>
                </a:lnTo>
                <a:close/>
              </a:path>
            </a:pathLst>
          </a:custGeom>
          <a:solidFill>
            <a:srgbClr val="00A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1">
            <a:extLst>
              <a:ext uri="{FF2B5EF4-FFF2-40B4-BE49-F238E27FC236}">
                <a16:creationId xmlns:a16="http://schemas.microsoft.com/office/drawing/2014/main" id="{BA7F14A1-D7D3-4B4E-B4A9-AA037EC1D5F6}"/>
              </a:ext>
            </a:extLst>
          </p:cNvPr>
          <p:cNvSpPr/>
          <p:nvPr/>
        </p:nvSpPr>
        <p:spPr>
          <a:xfrm>
            <a:off x="3203447" y="2431119"/>
            <a:ext cx="462280" cy="3340735"/>
          </a:xfrm>
          <a:custGeom>
            <a:avLst/>
            <a:gdLst/>
            <a:ahLst/>
            <a:cxnLst/>
            <a:rect l="l" t="t" r="r" b="b"/>
            <a:pathLst>
              <a:path w="462279" h="3340735">
                <a:moveTo>
                  <a:pt x="461771" y="0"/>
                </a:moveTo>
                <a:lnTo>
                  <a:pt x="0" y="0"/>
                </a:lnTo>
                <a:lnTo>
                  <a:pt x="0" y="3340607"/>
                </a:lnTo>
                <a:lnTo>
                  <a:pt x="461771" y="3340607"/>
                </a:lnTo>
                <a:lnTo>
                  <a:pt x="461771" y="0"/>
                </a:lnTo>
                <a:close/>
              </a:path>
            </a:pathLst>
          </a:custGeom>
          <a:solidFill>
            <a:srgbClr val="00A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2">
            <a:extLst>
              <a:ext uri="{FF2B5EF4-FFF2-40B4-BE49-F238E27FC236}">
                <a16:creationId xmlns:a16="http://schemas.microsoft.com/office/drawing/2014/main" id="{A0BA9FB3-91E2-8644-9529-995AD3E2ABE5}"/>
              </a:ext>
            </a:extLst>
          </p:cNvPr>
          <p:cNvSpPr/>
          <p:nvPr/>
        </p:nvSpPr>
        <p:spPr>
          <a:xfrm>
            <a:off x="4713732" y="5629993"/>
            <a:ext cx="462280" cy="142240"/>
          </a:xfrm>
          <a:custGeom>
            <a:avLst/>
            <a:gdLst/>
            <a:ahLst/>
            <a:cxnLst/>
            <a:rect l="l" t="t" r="r" b="b"/>
            <a:pathLst>
              <a:path w="462279" h="142239">
                <a:moveTo>
                  <a:pt x="461771" y="0"/>
                </a:moveTo>
                <a:lnTo>
                  <a:pt x="0" y="0"/>
                </a:lnTo>
                <a:lnTo>
                  <a:pt x="0" y="141731"/>
                </a:lnTo>
                <a:lnTo>
                  <a:pt x="461771" y="141731"/>
                </a:lnTo>
                <a:lnTo>
                  <a:pt x="461771" y="0"/>
                </a:lnTo>
                <a:close/>
              </a:path>
            </a:pathLst>
          </a:custGeom>
          <a:solidFill>
            <a:srgbClr val="00A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3">
            <a:extLst>
              <a:ext uri="{FF2B5EF4-FFF2-40B4-BE49-F238E27FC236}">
                <a16:creationId xmlns:a16="http://schemas.microsoft.com/office/drawing/2014/main" id="{17EEBBC2-FA04-D841-9B8B-6C3FB83E0DE0}"/>
              </a:ext>
            </a:extLst>
          </p:cNvPr>
          <p:cNvSpPr/>
          <p:nvPr/>
        </p:nvSpPr>
        <p:spPr>
          <a:xfrm>
            <a:off x="2281428" y="5736674"/>
            <a:ext cx="461771" cy="35051"/>
          </a:xfrm>
          <a:prstGeom prst="rect">
            <a:avLst/>
          </a:pr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4">
            <a:extLst>
              <a:ext uri="{FF2B5EF4-FFF2-40B4-BE49-F238E27FC236}">
                <a16:creationId xmlns:a16="http://schemas.microsoft.com/office/drawing/2014/main" id="{4C451277-1D36-D24C-951D-E8FF7068B1FD}"/>
              </a:ext>
            </a:extLst>
          </p:cNvPr>
          <p:cNvSpPr/>
          <p:nvPr/>
        </p:nvSpPr>
        <p:spPr>
          <a:xfrm>
            <a:off x="3790189" y="2460073"/>
            <a:ext cx="461771" cy="3311651"/>
          </a:xfrm>
          <a:prstGeom prst="rect">
            <a:avLst/>
          </a:pr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5">
            <a:extLst>
              <a:ext uri="{FF2B5EF4-FFF2-40B4-BE49-F238E27FC236}">
                <a16:creationId xmlns:a16="http://schemas.microsoft.com/office/drawing/2014/main" id="{008AEBE1-6E5C-514E-823B-F6DF44977478}"/>
              </a:ext>
            </a:extLst>
          </p:cNvPr>
          <p:cNvSpPr/>
          <p:nvPr/>
        </p:nvSpPr>
        <p:spPr>
          <a:xfrm>
            <a:off x="5300472" y="5576654"/>
            <a:ext cx="461771" cy="195071"/>
          </a:xfrm>
          <a:prstGeom prst="rect">
            <a:avLst/>
          </a:pr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6">
            <a:extLst>
              <a:ext uri="{FF2B5EF4-FFF2-40B4-BE49-F238E27FC236}">
                <a16:creationId xmlns:a16="http://schemas.microsoft.com/office/drawing/2014/main" id="{51AEE071-14D5-E946-A3D0-1DBE8B7D630F}"/>
              </a:ext>
            </a:extLst>
          </p:cNvPr>
          <p:cNvSpPr/>
          <p:nvPr/>
        </p:nvSpPr>
        <p:spPr>
          <a:xfrm>
            <a:off x="1463801" y="2229187"/>
            <a:ext cx="0" cy="3595370"/>
          </a:xfrm>
          <a:custGeom>
            <a:avLst/>
            <a:gdLst/>
            <a:ahLst/>
            <a:cxnLst/>
            <a:rect l="l" t="t" r="r" b="b"/>
            <a:pathLst>
              <a:path h="3595370">
                <a:moveTo>
                  <a:pt x="0" y="0"/>
                </a:moveTo>
                <a:lnTo>
                  <a:pt x="0" y="3595115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7">
            <a:extLst>
              <a:ext uri="{FF2B5EF4-FFF2-40B4-BE49-F238E27FC236}">
                <a16:creationId xmlns:a16="http://schemas.microsoft.com/office/drawing/2014/main" id="{529CE600-2CC2-9642-A5C5-328555E501E4}"/>
              </a:ext>
            </a:extLst>
          </p:cNvPr>
          <p:cNvSpPr/>
          <p:nvPr/>
        </p:nvSpPr>
        <p:spPr>
          <a:xfrm>
            <a:off x="1410461" y="5770963"/>
            <a:ext cx="4582795" cy="0"/>
          </a:xfrm>
          <a:custGeom>
            <a:avLst/>
            <a:gdLst/>
            <a:ahLst/>
            <a:cxnLst/>
            <a:rect l="l" t="t" r="r" b="b"/>
            <a:pathLst>
              <a:path w="4582795">
                <a:moveTo>
                  <a:pt x="0" y="0"/>
                </a:moveTo>
                <a:lnTo>
                  <a:pt x="4582667" y="0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8">
            <a:extLst>
              <a:ext uri="{FF2B5EF4-FFF2-40B4-BE49-F238E27FC236}">
                <a16:creationId xmlns:a16="http://schemas.microsoft.com/office/drawing/2014/main" id="{80739C2B-4B54-E84D-A066-3A24F2ABC703}"/>
              </a:ext>
            </a:extLst>
          </p:cNvPr>
          <p:cNvSpPr/>
          <p:nvPr/>
        </p:nvSpPr>
        <p:spPr>
          <a:xfrm>
            <a:off x="1410462" y="506382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9">
            <a:extLst>
              <a:ext uri="{FF2B5EF4-FFF2-40B4-BE49-F238E27FC236}">
                <a16:creationId xmlns:a16="http://schemas.microsoft.com/office/drawing/2014/main" id="{A2FC76D7-BE89-714A-BC87-1C18AD865A9E}"/>
              </a:ext>
            </a:extLst>
          </p:cNvPr>
          <p:cNvSpPr/>
          <p:nvPr/>
        </p:nvSpPr>
        <p:spPr>
          <a:xfrm>
            <a:off x="1410462" y="4355166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90">
            <a:extLst>
              <a:ext uri="{FF2B5EF4-FFF2-40B4-BE49-F238E27FC236}">
                <a16:creationId xmlns:a16="http://schemas.microsoft.com/office/drawing/2014/main" id="{29636F79-6B93-A74D-B5F9-0B48A4D8BFC7}"/>
              </a:ext>
            </a:extLst>
          </p:cNvPr>
          <p:cNvSpPr/>
          <p:nvPr/>
        </p:nvSpPr>
        <p:spPr>
          <a:xfrm>
            <a:off x="1410462" y="364650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1">
            <a:extLst>
              <a:ext uri="{FF2B5EF4-FFF2-40B4-BE49-F238E27FC236}">
                <a16:creationId xmlns:a16="http://schemas.microsoft.com/office/drawing/2014/main" id="{7E139956-F1C3-1F47-BFCA-6CE9FEB7B538}"/>
              </a:ext>
            </a:extLst>
          </p:cNvPr>
          <p:cNvSpPr/>
          <p:nvPr/>
        </p:nvSpPr>
        <p:spPr>
          <a:xfrm>
            <a:off x="1410462" y="293784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2">
            <a:extLst>
              <a:ext uri="{FF2B5EF4-FFF2-40B4-BE49-F238E27FC236}">
                <a16:creationId xmlns:a16="http://schemas.microsoft.com/office/drawing/2014/main" id="{7ADEAC37-9D47-8541-A51C-395D8E86E153}"/>
              </a:ext>
            </a:extLst>
          </p:cNvPr>
          <p:cNvSpPr/>
          <p:nvPr/>
        </p:nvSpPr>
        <p:spPr>
          <a:xfrm>
            <a:off x="1410462" y="222918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3">
            <a:extLst>
              <a:ext uri="{FF2B5EF4-FFF2-40B4-BE49-F238E27FC236}">
                <a16:creationId xmlns:a16="http://schemas.microsoft.com/office/drawing/2014/main" id="{98259349-0AD9-1348-84AE-E6B7DD7D21F4}"/>
              </a:ext>
            </a:extLst>
          </p:cNvPr>
          <p:cNvSpPr/>
          <p:nvPr/>
        </p:nvSpPr>
        <p:spPr>
          <a:xfrm>
            <a:off x="2972561" y="5770963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4">
            <a:extLst>
              <a:ext uri="{FF2B5EF4-FFF2-40B4-BE49-F238E27FC236}">
                <a16:creationId xmlns:a16="http://schemas.microsoft.com/office/drawing/2014/main" id="{BFBE7136-5F10-5544-AFA6-A31EC616E229}"/>
              </a:ext>
            </a:extLst>
          </p:cNvPr>
          <p:cNvSpPr/>
          <p:nvPr/>
        </p:nvSpPr>
        <p:spPr>
          <a:xfrm>
            <a:off x="4482845" y="5770963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5">
            <a:extLst>
              <a:ext uri="{FF2B5EF4-FFF2-40B4-BE49-F238E27FC236}">
                <a16:creationId xmlns:a16="http://schemas.microsoft.com/office/drawing/2014/main" id="{80642527-CE0B-A44C-BDE9-6533E604A260}"/>
              </a:ext>
            </a:extLst>
          </p:cNvPr>
          <p:cNvSpPr/>
          <p:nvPr/>
        </p:nvSpPr>
        <p:spPr>
          <a:xfrm>
            <a:off x="5993129" y="5770963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19811">
            <a:solidFill>
              <a:srgbClr val="071D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6">
            <a:extLst>
              <a:ext uri="{FF2B5EF4-FFF2-40B4-BE49-F238E27FC236}">
                <a16:creationId xmlns:a16="http://schemas.microsoft.com/office/drawing/2014/main" id="{5589EA73-42CD-944C-A3DB-FFD51FCB103C}"/>
              </a:ext>
            </a:extLst>
          </p:cNvPr>
          <p:cNvSpPr txBox="1"/>
          <p:nvPr/>
        </p:nvSpPr>
        <p:spPr>
          <a:xfrm>
            <a:off x="3204865" y="2179439"/>
            <a:ext cx="50837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94</a:t>
            </a:r>
            <a:r>
              <a:rPr sz="1600" b="1" dirty="0">
                <a:cs typeface="Arial"/>
              </a:rPr>
              <a:t>.3</a:t>
            </a:r>
            <a:endParaRPr sz="1600" b="1">
              <a:cs typeface="Arial"/>
            </a:endParaRPr>
          </a:p>
        </p:txBody>
      </p:sp>
      <p:sp>
        <p:nvSpPr>
          <p:cNvPr id="96" name="object 97">
            <a:extLst>
              <a:ext uri="{FF2B5EF4-FFF2-40B4-BE49-F238E27FC236}">
                <a16:creationId xmlns:a16="http://schemas.microsoft.com/office/drawing/2014/main" id="{9F8B47FF-A568-2D46-A075-22D6A45D50D7}"/>
              </a:ext>
            </a:extLst>
          </p:cNvPr>
          <p:cNvSpPr txBox="1"/>
          <p:nvPr/>
        </p:nvSpPr>
        <p:spPr>
          <a:xfrm>
            <a:off x="2406539" y="5484364"/>
            <a:ext cx="17032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cs typeface="Arial"/>
              </a:rPr>
              <a:t>1</a:t>
            </a:r>
            <a:endParaRPr sz="1600" b="1">
              <a:cs typeface="Arial"/>
            </a:endParaRPr>
          </a:p>
        </p:txBody>
      </p:sp>
      <p:sp>
        <p:nvSpPr>
          <p:cNvPr id="97" name="object 98">
            <a:extLst>
              <a:ext uri="{FF2B5EF4-FFF2-40B4-BE49-F238E27FC236}">
                <a16:creationId xmlns:a16="http://schemas.microsoft.com/office/drawing/2014/main" id="{D310CC62-2ABA-C44A-AA1B-4CF16486C654}"/>
              </a:ext>
            </a:extLst>
          </p:cNvPr>
          <p:cNvSpPr txBox="1"/>
          <p:nvPr/>
        </p:nvSpPr>
        <p:spPr>
          <a:xfrm>
            <a:off x="3791221" y="2207762"/>
            <a:ext cx="50837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93</a:t>
            </a:r>
            <a:r>
              <a:rPr sz="1600" b="1" dirty="0">
                <a:cs typeface="Arial"/>
              </a:rPr>
              <a:t>.5</a:t>
            </a:r>
            <a:endParaRPr sz="1600" b="1">
              <a:cs typeface="Arial"/>
            </a:endParaRPr>
          </a:p>
        </p:txBody>
      </p:sp>
      <p:sp>
        <p:nvSpPr>
          <p:cNvPr id="98" name="object 99">
            <a:extLst>
              <a:ext uri="{FF2B5EF4-FFF2-40B4-BE49-F238E27FC236}">
                <a16:creationId xmlns:a16="http://schemas.microsoft.com/office/drawing/2014/main" id="{62ADA52F-091B-174D-B603-106193CB56F0}"/>
              </a:ext>
            </a:extLst>
          </p:cNvPr>
          <p:cNvSpPr txBox="1"/>
          <p:nvPr/>
        </p:nvSpPr>
        <p:spPr>
          <a:xfrm>
            <a:off x="5351548" y="5324732"/>
            <a:ext cx="37263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5.5</a:t>
            </a:r>
            <a:endParaRPr sz="1600" b="1">
              <a:cs typeface="Arial"/>
            </a:endParaRPr>
          </a:p>
        </p:txBody>
      </p:sp>
      <p:sp>
        <p:nvSpPr>
          <p:cNvPr id="99" name="object 100">
            <a:extLst>
              <a:ext uri="{FF2B5EF4-FFF2-40B4-BE49-F238E27FC236}">
                <a16:creationId xmlns:a16="http://schemas.microsoft.com/office/drawing/2014/main" id="{A7279470-A581-0C41-BA9C-8667F2738AD7}"/>
              </a:ext>
            </a:extLst>
          </p:cNvPr>
          <p:cNvSpPr txBox="1"/>
          <p:nvPr/>
        </p:nvSpPr>
        <p:spPr>
          <a:xfrm>
            <a:off x="1199191" y="5672449"/>
            <a:ext cx="12509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cs typeface="Arial"/>
              </a:rPr>
              <a:t>0</a:t>
            </a:r>
            <a:endParaRPr sz="1400">
              <a:cs typeface="Arial"/>
            </a:endParaRPr>
          </a:p>
        </p:txBody>
      </p:sp>
      <p:sp>
        <p:nvSpPr>
          <p:cNvPr id="100" name="object 101">
            <a:extLst>
              <a:ext uri="{FF2B5EF4-FFF2-40B4-BE49-F238E27FC236}">
                <a16:creationId xmlns:a16="http://schemas.microsoft.com/office/drawing/2014/main" id="{E8B91E83-D794-0A46-B6AF-97DF4EAF4342}"/>
              </a:ext>
            </a:extLst>
          </p:cNvPr>
          <p:cNvSpPr txBox="1"/>
          <p:nvPr/>
        </p:nvSpPr>
        <p:spPr>
          <a:xfrm>
            <a:off x="1100428" y="4964040"/>
            <a:ext cx="2235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cs typeface="Arial"/>
              </a:rPr>
              <a:t>20</a:t>
            </a:r>
            <a:endParaRPr sz="1400">
              <a:cs typeface="Arial"/>
            </a:endParaRPr>
          </a:p>
        </p:txBody>
      </p:sp>
      <p:sp>
        <p:nvSpPr>
          <p:cNvPr id="101" name="object 102">
            <a:extLst>
              <a:ext uri="{FF2B5EF4-FFF2-40B4-BE49-F238E27FC236}">
                <a16:creationId xmlns:a16="http://schemas.microsoft.com/office/drawing/2014/main" id="{EA9150BB-EC1F-1D4D-BC52-2B598029940C}"/>
              </a:ext>
            </a:extLst>
          </p:cNvPr>
          <p:cNvSpPr txBox="1"/>
          <p:nvPr/>
        </p:nvSpPr>
        <p:spPr>
          <a:xfrm>
            <a:off x="1100428" y="4255379"/>
            <a:ext cx="2235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cs typeface="Arial"/>
              </a:rPr>
              <a:t>40</a:t>
            </a:r>
            <a:endParaRPr sz="1400">
              <a:cs typeface="Arial"/>
            </a:endParaRPr>
          </a:p>
        </p:txBody>
      </p:sp>
      <p:sp>
        <p:nvSpPr>
          <p:cNvPr id="102" name="object 103">
            <a:extLst>
              <a:ext uri="{FF2B5EF4-FFF2-40B4-BE49-F238E27FC236}">
                <a16:creationId xmlns:a16="http://schemas.microsoft.com/office/drawing/2014/main" id="{13D747A8-9B85-7146-AF6D-77FA9D7902F6}"/>
              </a:ext>
            </a:extLst>
          </p:cNvPr>
          <p:cNvSpPr txBox="1"/>
          <p:nvPr/>
        </p:nvSpPr>
        <p:spPr>
          <a:xfrm>
            <a:off x="1100428" y="3547100"/>
            <a:ext cx="2235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cs typeface="Arial"/>
              </a:rPr>
              <a:t>60</a:t>
            </a:r>
            <a:endParaRPr sz="1400">
              <a:cs typeface="Arial"/>
            </a:endParaRPr>
          </a:p>
        </p:txBody>
      </p:sp>
      <p:sp>
        <p:nvSpPr>
          <p:cNvPr id="103" name="object 104">
            <a:extLst>
              <a:ext uri="{FF2B5EF4-FFF2-40B4-BE49-F238E27FC236}">
                <a16:creationId xmlns:a16="http://schemas.microsoft.com/office/drawing/2014/main" id="{3E1206FA-31EF-714D-BC60-E8C3F0D1BFB3}"/>
              </a:ext>
            </a:extLst>
          </p:cNvPr>
          <p:cNvSpPr txBox="1"/>
          <p:nvPr/>
        </p:nvSpPr>
        <p:spPr>
          <a:xfrm>
            <a:off x="1100428" y="2838701"/>
            <a:ext cx="2235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cs typeface="Arial"/>
              </a:rPr>
              <a:t>80</a:t>
            </a:r>
            <a:endParaRPr sz="1400">
              <a:cs typeface="Arial"/>
            </a:endParaRPr>
          </a:p>
        </p:txBody>
      </p:sp>
      <p:sp>
        <p:nvSpPr>
          <p:cNvPr id="104" name="object 105">
            <a:extLst>
              <a:ext uri="{FF2B5EF4-FFF2-40B4-BE49-F238E27FC236}">
                <a16:creationId xmlns:a16="http://schemas.microsoft.com/office/drawing/2014/main" id="{56F4BDE2-363A-B647-8342-7BD36C69791A}"/>
              </a:ext>
            </a:extLst>
          </p:cNvPr>
          <p:cNvSpPr txBox="1"/>
          <p:nvPr/>
        </p:nvSpPr>
        <p:spPr>
          <a:xfrm>
            <a:off x="1001369" y="2130040"/>
            <a:ext cx="32258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cs typeface="Arial"/>
              </a:rPr>
              <a:t>100</a:t>
            </a:r>
            <a:endParaRPr sz="1400">
              <a:cs typeface="Arial"/>
            </a:endParaRPr>
          </a:p>
        </p:txBody>
      </p:sp>
      <p:sp>
        <p:nvSpPr>
          <p:cNvPr id="105" name="object 106">
            <a:extLst>
              <a:ext uri="{FF2B5EF4-FFF2-40B4-BE49-F238E27FC236}">
                <a16:creationId xmlns:a16="http://schemas.microsoft.com/office/drawing/2014/main" id="{1E84D5E9-426F-DB4F-A50F-A030EA2613DE}"/>
              </a:ext>
            </a:extLst>
          </p:cNvPr>
          <p:cNvSpPr txBox="1"/>
          <p:nvPr/>
        </p:nvSpPr>
        <p:spPr>
          <a:xfrm>
            <a:off x="1579245" y="5849235"/>
            <a:ext cx="1278891" cy="618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46379">
              <a:lnSpc>
                <a:spcPts val="1620"/>
              </a:lnSpc>
            </a:pPr>
            <a:r>
              <a:rPr sz="1400" b="1" spc="-25" dirty="0">
                <a:cs typeface="Arial"/>
              </a:rPr>
              <a:t>V</a:t>
            </a:r>
            <a:r>
              <a:rPr sz="1400" b="1" dirty="0">
                <a:cs typeface="Arial"/>
              </a:rPr>
              <a:t>ir</a:t>
            </a:r>
            <a:r>
              <a:rPr sz="1400" b="1" spc="-10" dirty="0">
                <a:cs typeface="Arial"/>
              </a:rPr>
              <a:t>o</a:t>
            </a:r>
            <a:r>
              <a:rPr sz="1400" b="1" dirty="0">
                <a:cs typeface="Arial"/>
              </a:rPr>
              <a:t>l</a:t>
            </a:r>
            <a:r>
              <a:rPr sz="1400" b="1" spc="-10" dirty="0">
                <a:cs typeface="Arial"/>
              </a:rPr>
              <a:t>og</a:t>
            </a:r>
            <a:r>
              <a:rPr sz="1400" b="1" dirty="0">
                <a:cs typeface="Arial"/>
              </a:rPr>
              <a:t>ic</a:t>
            </a:r>
            <a:r>
              <a:rPr sz="1400" b="1" dirty="0">
                <a:cs typeface="Times New Roman"/>
              </a:rPr>
              <a:t> </a:t>
            </a:r>
            <a:r>
              <a:rPr sz="1400" b="1" spc="-10" dirty="0">
                <a:cs typeface="Arial"/>
              </a:rPr>
              <a:t>Non</a:t>
            </a:r>
            <a:r>
              <a:rPr sz="1400" b="1" dirty="0">
                <a:cs typeface="Arial"/>
              </a:rPr>
              <a:t>-</a:t>
            </a:r>
            <a:r>
              <a:rPr sz="1400" b="1" spc="-10" dirty="0">
                <a:cs typeface="Arial"/>
              </a:rPr>
              <a:t>R</a:t>
            </a:r>
            <a:r>
              <a:rPr sz="1400" b="1" spc="-5" dirty="0">
                <a:cs typeface="Arial"/>
              </a:rPr>
              <a:t>es</a:t>
            </a:r>
            <a:r>
              <a:rPr sz="1400" b="1" spc="-10" dirty="0">
                <a:cs typeface="Arial"/>
              </a:rPr>
              <a:t>pon</a:t>
            </a:r>
            <a:r>
              <a:rPr sz="1400" b="1" spc="-5" dirty="0">
                <a:cs typeface="Arial"/>
              </a:rPr>
              <a:t>se</a:t>
            </a:r>
            <a:endParaRPr sz="1400">
              <a:cs typeface="Arial"/>
            </a:endParaRPr>
          </a:p>
          <a:p>
            <a:pPr marL="200025">
              <a:lnSpc>
                <a:spcPts val="1565"/>
              </a:lnSpc>
            </a:pPr>
            <a:r>
              <a:rPr sz="1400" b="1" dirty="0">
                <a:cs typeface="Arial"/>
              </a:rPr>
              <a:t>(≥50</a:t>
            </a:r>
            <a:r>
              <a:rPr sz="1400" b="1" spc="-10" dirty="0">
                <a:cs typeface="Arial"/>
              </a:rPr>
              <a:t> </a:t>
            </a:r>
            <a:r>
              <a:rPr sz="1400" b="1" dirty="0">
                <a:cs typeface="Arial"/>
              </a:rPr>
              <a:t>c/m</a:t>
            </a:r>
            <a:r>
              <a:rPr sz="1400" b="1" spc="-10" dirty="0">
                <a:cs typeface="Arial"/>
              </a:rPr>
              <a:t>L</a:t>
            </a:r>
            <a:r>
              <a:rPr sz="1400" b="1" dirty="0">
                <a:cs typeface="Arial"/>
              </a:rPr>
              <a:t>)</a:t>
            </a:r>
            <a:endParaRPr sz="1400">
              <a:cs typeface="Arial"/>
            </a:endParaRPr>
          </a:p>
        </p:txBody>
      </p:sp>
      <p:sp>
        <p:nvSpPr>
          <p:cNvPr id="106" name="object 107">
            <a:extLst>
              <a:ext uri="{FF2B5EF4-FFF2-40B4-BE49-F238E27FC236}">
                <a16:creationId xmlns:a16="http://schemas.microsoft.com/office/drawing/2014/main" id="{3DABAD6F-064D-6040-A7AD-EE55449DEDA4}"/>
              </a:ext>
            </a:extLst>
          </p:cNvPr>
          <p:cNvSpPr txBox="1"/>
          <p:nvPr/>
        </p:nvSpPr>
        <p:spPr>
          <a:xfrm>
            <a:off x="3335529" y="5844663"/>
            <a:ext cx="78613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cs typeface="Arial"/>
              </a:rPr>
              <a:t>V</a:t>
            </a:r>
            <a:r>
              <a:rPr sz="1400" b="1" spc="-10" dirty="0">
                <a:cs typeface="Arial"/>
              </a:rPr>
              <a:t>i</a:t>
            </a:r>
            <a:r>
              <a:rPr sz="1400" b="1" dirty="0">
                <a:cs typeface="Arial"/>
              </a:rPr>
              <a:t>r</a:t>
            </a:r>
            <a:r>
              <a:rPr sz="1400" b="1" spc="-10" dirty="0">
                <a:cs typeface="Arial"/>
              </a:rPr>
              <a:t>ol</a:t>
            </a:r>
            <a:r>
              <a:rPr sz="1400" b="1" dirty="0">
                <a:cs typeface="Arial"/>
              </a:rPr>
              <a:t>o</a:t>
            </a:r>
            <a:r>
              <a:rPr sz="1400" b="1" spc="-10" dirty="0">
                <a:cs typeface="Arial"/>
              </a:rPr>
              <a:t>gi</a:t>
            </a:r>
            <a:r>
              <a:rPr sz="1400" b="1" dirty="0">
                <a:cs typeface="Arial"/>
              </a:rPr>
              <a:t>c</a:t>
            </a:r>
            <a:endParaRPr sz="1400">
              <a:cs typeface="Arial"/>
            </a:endParaRPr>
          </a:p>
        </p:txBody>
      </p:sp>
      <p:sp>
        <p:nvSpPr>
          <p:cNvPr id="107" name="object 108">
            <a:extLst>
              <a:ext uri="{FF2B5EF4-FFF2-40B4-BE49-F238E27FC236}">
                <a16:creationId xmlns:a16="http://schemas.microsoft.com/office/drawing/2014/main" id="{17D13449-1E83-CA4C-A11E-0CE34A8EBBD1}"/>
              </a:ext>
            </a:extLst>
          </p:cNvPr>
          <p:cNvSpPr txBox="1"/>
          <p:nvPr/>
        </p:nvSpPr>
        <p:spPr>
          <a:xfrm>
            <a:off x="2976373" y="6059761"/>
            <a:ext cx="3014980" cy="414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880" marR="551180" indent="81280">
              <a:lnSpc>
                <a:spcPts val="1610"/>
              </a:lnSpc>
              <a:tabLst>
                <a:tab pos="2069464" algn="l"/>
              </a:tabLst>
            </a:pPr>
            <a:r>
              <a:rPr sz="1400" b="1" dirty="0">
                <a:cs typeface="Arial"/>
              </a:rPr>
              <a:t>S</a:t>
            </a:r>
            <a:r>
              <a:rPr sz="1400" b="1" spc="-10" dirty="0">
                <a:cs typeface="Arial"/>
              </a:rPr>
              <a:t>u</a:t>
            </a:r>
            <a:r>
              <a:rPr sz="1400" b="1" spc="-5" dirty="0">
                <a:cs typeface="Arial"/>
              </a:rPr>
              <a:t>cces</a:t>
            </a:r>
            <a:r>
              <a:rPr sz="1400" b="1" dirty="0">
                <a:cs typeface="Arial"/>
              </a:rPr>
              <a:t>s</a:t>
            </a:r>
            <a:r>
              <a:rPr sz="1400" b="1" dirty="0">
                <a:cs typeface="Times New Roman"/>
              </a:rPr>
              <a:t>	</a:t>
            </a:r>
            <a:r>
              <a:rPr sz="1400" b="1" spc="-10" dirty="0">
                <a:cs typeface="Arial"/>
              </a:rPr>
              <a:t>D</a:t>
            </a:r>
            <a:r>
              <a:rPr sz="1400" b="1" spc="-5" dirty="0">
                <a:cs typeface="Arial"/>
              </a:rPr>
              <a:t>ata</a:t>
            </a:r>
            <a:r>
              <a:rPr sz="1400" b="1" spc="-5" dirty="0">
                <a:cs typeface="Times New Roman"/>
              </a:rPr>
              <a:t> </a:t>
            </a:r>
            <a:r>
              <a:rPr sz="1400" b="1" dirty="0">
                <a:cs typeface="Arial"/>
              </a:rPr>
              <a:t>(&lt;50</a:t>
            </a:r>
            <a:r>
              <a:rPr sz="1400" b="1" spc="30" dirty="0">
                <a:cs typeface="Times New Roman"/>
              </a:rPr>
              <a:t> </a:t>
            </a:r>
            <a:r>
              <a:rPr sz="1400" b="1" spc="-5" dirty="0">
                <a:cs typeface="Arial"/>
              </a:rPr>
              <a:t>c</a:t>
            </a:r>
            <a:r>
              <a:rPr sz="1400" b="1" spc="-10" dirty="0">
                <a:cs typeface="Arial"/>
              </a:rPr>
              <a:t>/</a:t>
            </a:r>
            <a:r>
              <a:rPr sz="1400" b="1" spc="-5" dirty="0">
                <a:cs typeface="Arial"/>
              </a:rPr>
              <a:t>m</a:t>
            </a:r>
            <a:r>
              <a:rPr sz="1400" b="1" spc="-10" dirty="0">
                <a:cs typeface="Arial"/>
              </a:rPr>
              <a:t>L</a:t>
            </a:r>
            <a:r>
              <a:rPr sz="1400" b="1" dirty="0">
                <a:cs typeface="Arial"/>
              </a:rPr>
              <a:t>)</a:t>
            </a:r>
            <a:endParaRPr sz="1400">
              <a:cs typeface="Arial"/>
            </a:endParaRPr>
          </a:p>
        </p:txBody>
      </p:sp>
      <p:sp>
        <p:nvSpPr>
          <p:cNvPr id="108" name="object 109">
            <a:extLst>
              <a:ext uri="{FF2B5EF4-FFF2-40B4-BE49-F238E27FC236}">
                <a16:creationId xmlns:a16="http://schemas.microsoft.com/office/drawing/2014/main" id="{23A04368-B5CB-EB4E-B707-4B29875F0D6F}"/>
              </a:ext>
            </a:extLst>
          </p:cNvPr>
          <p:cNvSpPr txBox="1"/>
          <p:nvPr/>
        </p:nvSpPr>
        <p:spPr>
          <a:xfrm>
            <a:off x="4702315" y="5844663"/>
            <a:ext cx="107251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cs typeface="Arial"/>
              </a:rPr>
              <a:t>N</a:t>
            </a:r>
            <a:r>
              <a:rPr sz="1400" b="1" dirty="0">
                <a:cs typeface="Arial"/>
              </a:rPr>
              <a:t>o</a:t>
            </a:r>
            <a:r>
              <a:rPr sz="1400" b="1" spc="35" dirty="0">
                <a:cs typeface="Times New Roman"/>
              </a:rPr>
              <a:t> </a:t>
            </a:r>
            <a:r>
              <a:rPr sz="1400" b="1" dirty="0">
                <a:cs typeface="Arial"/>
              </a:rPr>
              <a:t>V</a:t>
            </a:r>
            <a:r>
              <a:rPr sz="1400" b="1" spc="-10" dirty="0">
                <a:cs typeface="Arial"/>
              </a:rPr>
              <a:t>i</a:t>
            </a:r>
            <a:r>
              <a:rPr sz="1400" b="1" dirty="0">
                <a:cs typeface="Arial"/>
              </a:rPr>
              <a:t>r</a:t>
            </a:r>
            <a:r>
              <a:rPr sz="1400" b="1" spc="-10" dirty="0">
                <a:cs typeface="Arial"/>
              </a:rPr>
              <a:t>ol</a:t>
            </a:r>
            <a:r>
              <a:rPr sz="1400" b="1" dirty="0">
                <a:cs typeface="Arial"/>
              </a:rPr>
              <a:t>o</a:t>
            </a:r>
            <a:r>
              <a:rPr sz="1400" b="1" spc="-10" dirty="0">
                <a:cs typeface="Arial"/>
              </a:rPr>
              <a:t>gi</a:t>
            </a:r>
            <a:r>
              <a:rPr sz="1400" b="1" dirty="0">
                <a:cs typeface="Arial"/>
              </a:rPr>
              <a:t>c</a:t>
            </a:r>
            <a:endParaRPr sz="1400">
              <a:cs typeface="Arial"/>
            </a:endParaRPr>
          </a:p>
        </p:txBody>
      </p:sp>
      <p:sp>
        <p:nvSpPr>
          <p:cNvPr id="109" name="object 110">
            <a:extLst>
              <a:ext uri="{FF2B5EF4-FFF2-40B4-BE49-F238E27FC236}">
                <a16:creationId xmlns:a16="http://schemas.microsoft.com/office/drawing/2014/main" id="{A28092E8-49B2-D84B-841C-754376EC4DC3}"/>
              </a:ext>
            </a:extLst>
          </p:cNvPr>
          <p:cNvSpPr txBox="1"/>
          <p:nvPr/>
        </p:nvSpPr>
        <p:spPr>
          <a:xfrm>
            <a:off x="715033" y="2557607"/>
            <a:ext cx="246221" cy="25361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cs typeface="Arial"/>
              </a:rPr>
              <a:t>Pr</a:t>
            </a:r>
            <a:r>
              <a:rPr sz="1600" b="1" spc="-10" dirty="0">
                <a:cs typeface="Arial"/>
              </a:rPr>
              <a:t>opo</a:t>
            </a:r>
            <a:r>
              <a:rPr sz="1600" b="1" dirty="0">
                <a:cs typeface="Arial"/>
              </a:rPr>
              <a:t>rti</a:t>
            </a:r>
            <a:r>
              <a:rPr sz="1600" b="1" spc="-10" dirty="0">
                <a:cs typeface="Arial"/>
              </a:rPr>
              <a:t>o</a:t>
            </a:r>
            <a:r>
              <a:rPr sz="1600" b="1" dirty="0">
                <a:cs typeface="Arial"/>
              </a:rPr>
              <a:t>n</a:t>
            </a:r>
            <a:r>
              <a:rPr sz="1600" b="1" spc="25" dirty="0">
                <a:cs typeface="Times New Roman"/>
              </a:rPr>
              <a:t> </a:t>
            </a:r>
            <a:r>
              <a:rPr sz="1600" b="1" spc="-10" dirty="0">
                <a:cs typeface="Arial"/>
              </a:rPr>
              <a:t>o</a:t>
            </a:r>
            <a:r>
              <a:rPr sz="1600" b="1" dirty="0">
                <a:cs typeface="Arial"/>
              </a:rPr>
              <a:t>f</a:t>
            </a:r>
            <a:r>
              <a:rPr sz="1600" b="1" spc="30" dirty="0">
                <a:cs typeface="Times New Roman"/>
              </a:rPr>
              <a:t> </a:t>
            </a:r>
            <a:r>
              <a:rPr sz="1600" b="1" dirty="0">
                <a:cs typeface="Arial"/>
              </a:rPr>
              <a:t>Parti</a:t>
            </a:r>
            <a:r>
              <a:rPr sz="1600" b="1" spc="-5" dirty="0">
                <a:cs typeface="Arial"/>
              </a:rPr>
              <a:t>c</a:t>
            </a:r>
            <a:r>
              <a:rPr sz="1600" b="1" dirty="0">
                <a:cs typeface="Arial"/>
              </a:rPr>
              <a:t>i</a:t>
            </a:r>
            <a:r>
              <a:rPr sz="1600" b="1" spc="-10" dirty="0">
                <a:cs typeface="Arial"/>
              </a:rPr>
              <a:t>p</a:t>
            </a:r>
            <a:r>
              <a:rPr sz="1600" b="1" spc="-5" dirty="0">
                <a:cs typeface="Arial"/>
              </a:rPr>
              <a:t>a</a:t>
            </a:r>
            <a:r>
              <a:rPr sz="1600" b="1" spc="-10" dirty="0">
                <a:cs typeface="Arial"/>
              </a:rPr>
              <a:t>n</a:t>
            </a:r>
            <a:r>
              <a:rPr sz="1600" b="1" dirty="0">
                <a:cs typeface="Arial"/>
              </a:rPr>
              <a:t>ts</a:t>
            </a:r>
            <a:r>
              <a:rPr sz="1600" b="1" spc="5" dirty="0">
                <a:cs typeface="Times New Roman"/>
              </a:rPr>
              <a:t> </a:t>
            </a:r>
            <a:r>
              <a:rPr sz="1600" b="1" dirty="0">
                <a:cs typeface="Arial"/>
              </a:rPr>
              <a:t>(</a:t>
            </a:r>
            <a:r>
              <a:rPr sz="1600" b="1" spc="-65" dirty="0">
                <a:cs typeface="Arial"/>
              </a:rPr>
              <a:t>%</a:t>
            </a:r>
            <a:r>
              <a:rPr sz="1600" b="1" dirty="0">
                <a:cs typeface="Arial"/>
              </a:rPr>
              <a:t>)</a:t>
            </a:r>
            <a:endParaRPr sz="1600" dirty="0">
              <a:cs typeface="Arial"/>
            </a:endParaRPr>
          </a:p>
        </p:txBody>
      </p:sp>
      <p:sp>
        <p:nvSpPr>
          <p:cNvPr id="110" name="object 111">
            <a:extLst>
              <a:ext uri="{FF2B5EF4-FFF2-40B4-BE49-F238E27FC236}">
                <a16:creationId xmlns:a16="http://schemas.microsoft.com/office/drawing/2014/main" id="{04E9D1A7-08C2-7544-9397-3F637D5A471D}"/>
              </a:ext>
            </a:extLst>
          </p:cNvPr>
          <p:cNvSpPr txBox="1"/>
          <p:nvPr/>
        </p:nvSpPr>
        <p:spPr>
          <a:xfrm>
            <a:off x="1847217" y="2412866"/>
            <a:ext cx="101854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cs typeface="Arial"/>
              </a:rPr>
              <a:t>Q8W</a:t>
            </a:r>
            <a:r>
              <a:rPr sz="1400" b="1" spc="25" dirty="0">
                <a:cs typeface="Times New Roman"/>
              </a:rPr>
              <a:t> </a:t>
            </a:r>
            <a:r>
              <a:rPr sz="1400" b="1" spc="-10" dirty="0">
                <a:cs typeface="Arial"/>
              </a:rPr>
              <a:t>C</a:t>
            </a:r>
            <a:r>
              <a:rPr sz="1400" b="1" dirty="0">
                <a:cs typeface="Arial"/>
              </a:rPr>
              <a:t>AB</a:t>
            </a:r>
            <a:r>
              <a:rPr sz="1400" b="1" spc="25" dirty="0">
                <a:cs typeface="Times New Roman"/>
              </a:rPr>
              <a:t> </a:t>
            </a:r>
            <a:r>
              <a:rPr sz="1400" b="1" dirty="0">
                <a:cs typeface="Arial"/>
              </a:rPr>
              <a:t>+</a:t>
            </a:r>
            <a:endParaRPr sz="1400">
              <a:cs typeface="Arial"/>
            </a:endParaRPr>
          </a:p>
        </p:txBody>
      </p:sp>
      <p:sp>
        <p:nvSpPr>
          <p:cNvPr id="111" name="object 112">
            <a:extLst>
              <a:ext uri="{FF2B5EF4-FFF2-40B4-BE49-F238E27FC236}">
                <a16:creationId xmlns:a16="http://schemas.microsoft.com/office/drawing/2014/main" id="{14994E6F-AB3B-BC41-8DD6-19016B762A9B}"/>
              </a:ext>
            </a:extLst>
          </p:cNvPr>
          <p:cNvSpPr txBox="1"/>
          <p:nvPr/>
        </p:nvSpPr>
        <p:spPr>
          <a:xfrm>
            <a:off x="1847217" y="2617463"/>
            <a:ext cx="67881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cs typeface="Arial"/>
              </a:rPr>
              <a:t>R</a:t>
            </a:r>
            <a:r>
              <a:rPr sz="1400" b="1" dirty="0">
                <a:cs typeface="Arial"/>
              </a:rPr>
              <a:t>PV</a:t>
            </a:r>
            <a:r>
              <a:rPr sz="1400" b="1" spc="30" dirty="0">
                <a:cs typeface="Times New Roman"/>
              </a:rPr>
              <a:t> </a:t>
            </a:r>
            <a:r>
              <a:rPr sz="1400" b="1" dirty="0">
                <a:cs typeface="Arial"/>
              </a:rPr>
              <a:t>LA</a:t>
            </a:r>
            <a:endParaRPr sz="1400">
              <a:cs typeface="Arial"/>
            </a:endParaRPr>
          </a:p>
        </p:txBody>
      </p:sp>
      <p:sp>
        <p:nvSpPr>
          <p:cNvPr id="112" name="object 113">
            <a:extLst>
              <a:ext uri="{FF2B5EF4-FFF2-40B4-BE49-F238E27FC236}">
                <a16:creationId xmlns:a16="http://schemas.microsoft.com/office/drawing/2014/main" id="{E0D9FAD2-DF96-5948-9EEC-9CD6C0050B22}"/>
              </a:ext>
            </a:extLst>
          </p:cNvPr>
          <p:cNvSpPr/>
          <p:nvPr/>
        </p:nvSpPr>
        <p:spPr>
          <a:xfrm>
            <a:off x="1729740" y="3049863"/>
            <a:ext cx="89915" cy="899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4">
            <a:extLst>
              <a:ext uri="{FF2B5EF4-FFF2-40B4-BE49-F238E27FC236}">
                <a16:creationId xmlns:a16="http://schemas.microsoft.com/office/drawing/2014/main" id="{2FE10380-2DCB-F849-93F2-AE416C825C67}"/>
              </a:ext>
            </a:extLst>
          </p:cNvPr>
          <p:cNvSpPr txBox="1"/>
          <p:nvPr/>
        </p:nvSpPr>
        <p:spPr>
          <a:xfrm>
            <a:off x="1847217" y="2995415"/>
            <a:ext cx="1018540" cy="414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10"/>
              </a:lnSpc>
            </a:pPr>
            <a:r>
              <a:rPr sz="1400" b="1" dirty="0">
                <a:cs typeface="Arial"/>
              </a:rPr>
              <a:t>Q4W</a:t>
            </a:r>
            <a:r>
              <a:rPr sz="1400" b="1" spc="25" dirty="0">
                <a:cs typeface="Times New Roman"/>
              </a:rPr>
              <a:t> </a:t>
            </a:r>
            <a:r>
              <a:rPr sz="1400" b="1" spc="-10" dirty="0">
                <a:cs typeface="Arial"/>
              </a:rPr>
              <a:t>C</a:t>
            </a:r>
            <a:r>
              <a:rPr sz="1400" b="1" dirty="0">
                <a:cs typeface="Arial"/>
              </a:rPr>
              <a:t>AB</a:t>
            </a:r>
            <a:r>
              <a:rPr sz="1400" b="1" spc="25" dirty="0">
                <a:cs typeface="Times New Roman"/>
              </a:rPr>
              <a:t> </a:t>
            </a:r>
            <a:r>
              <a:rPr sz="1400" b="1" dirty="0">
                <a:cs typeface="Arial"/>
              </a:rPr>
              <a:t>+</a:t>
            </a:r>
            <a:r>
              <a:rPr sz="1400" b="1" dirty="0">
                <a:cs typeface="Times New Roman"/>
              </a:rPr>
              <a:t> </a:t>
            </a:r>
            <a:r>
              <a:rPr sz="1400" b="1" spc="-10" dirty="0">
                <a:cs typeface="Arial"/>
              </a:rPr>
              <a:t>R</a:t>
            </a:r>
            <a:r>
              <a:rPr sz="1400" b="1" dirty="0">
                <a:cs typeface="Arial"/>
              </a:rPr>
              <a:t>PV</a:t>
            </a:r>
            <a:r>
              <a:rPr sz="1400" b="1" spc="30" dirty="0">
                <a:cs typeface="Times New Roman"/>
              </a:rPr>
              <a:t> </a:t>
            </a:r>
            <a:r>
              <a:rPr sz="1400" b="1" dirty="0">
                <a:cs typeface="Arial"/>
              </a:rPr>
              <a:t>LA</a:t>
            </a:r>
            <a:endParaRPr sz="1400">
              <a:cs typeface="Arial"/>
            </a:endParaRPr>
          </a:p>
        </p:txBody>
      </p:sp>
      <p:sp>
        <p:nvSpPr>
          <p:cNvPr id="114" name="object 115">
            <a:extLst>
              <a:ext uri="{FF2B5EF4-FFF2-40B4-BE49-F238E27FC236}">
                <a16:creationId xmlns:a16="http://schemas.microsoft.com/office/drawing/2014/main" id="{6DA6CAFC-ECD6-004A-A95C-65EF4ABE3053}"/>
              </a:ext>
            </a:extLst>
          </p:cNvPr>
          <p:cNvSpPr txBox="1"/>
          <p:nvPr/>
        </p:nvSpPr>
        <p:spPr>
          <a:xfrm>
            <a:off x="1763667" y="5459726"/>
            <a:ext cx="37350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1</a:t>
            </a:r>
            <a:r>
              <a:rPr sz="1600" b="1" dirty="0">
                <a:cs typeface="Arial"/>
              </a:rPr>
              <a:t>.7</a:t>
            </a:r>
          </a:p>
        </p:txBody>
      </p:sp>
      <p:sp>
        <p:nvSpPr>
          <p:cNvPr id="115" name="object 116">
            <a:extLst>
              <a:ext uri="{FF2B5EF4-FFF2-40B4-BE49-F238E27FC236}">
                <a16:creationId xmlns:a16="http://schemas.microsoft.com/office/drawing/2014/main" id="{B8496333-B256-A646-B3DD-45707A03C4C5}"/>
              </a:ext>
            </a:extLst>
          </p:cNvPr>
          <p:cNvSpPr txBox="1"/>
          <p:nvPr/>
        </p:nvSpPr>
        <p:spPr>
          <a:xfrm>
            <a:off x="4747166" y="5370453"/>
            <a:ext cx="37350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cs typeface="Arial"/>
              </a:rPr>
              <a:t>4</a:t>
            </a:r>
            <a:r>
              <a:rPr sz="1600" b="1" dirty="0">
                <a:cs typeface="Arial"/>
              </a:rPr>
              <a:t>.0</a:t>
            </a:r>
            <a:endParaRPr sz="1600" b="1">
              <a:cs typeface="Arial"/>
            </a:endParaRPr>
          </a:p>
        </p:txBody>
      </p:sp>
      <p:sp>
        <p:nvSpPr>
          <p:cNvPr id="116" name="object 117">
            <a:extLst>
              <a:ext uri="{FF2B5EF4-FFF2-40B4-BE49-F238E27FC236}">
                <a16:creationId xmlns:a16="http://schemas.microsoft.com/office/drawing/2014/main" id="{A30EBB87-5216-C24E-A9DB-407366805D77}"/>
              </a:ext>
            </a:extLst>
          </p:cNvPr>
          <p:cNvSpPr/>
          <p:nvPr/>
        </p:nvSpPr>
        <p:spPr>
          <a:xfrm>
            <a:off x="1655065" y="2467693"/>
            <a:ext cx="170815" cy="158750"/>
          </a:xfrm>
          <a:custGeom>
            <a:avLst/>
            <a:gdLst/>
            <a:ahLst/>
            <a:cxnLst/>
            <a:rect l="l" t="t" r="r" b="b"/>
            <a:pathLst>
              <a:path w="170814" h="158750">
                <a:moveTo>
                  <a:pt x="0" y="158495"/>
                </a:moveTo>
                <a:lnTo>
                  <a:pt x="170687" y="158495"/>
                </a:lnTo>
                <a:lnTo>
                  <a:pt x="170687" y="0"/>
                </a:lnTo>
                <a:lnTo>
                  <a:pt x="0" y="0"/>
                </a:lnTo>
                <a:lnTo>
                  <a:pt x="0" y="158495"/>
                </a:lnTo>
                <a:close/>
              </a:path>
            </a:pathLst>
          </a:custGeom>
          <a:solidFill>
            <a:srgbClr val="00A6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8">
            <a:extLst>
              <a:ext uri="{FF2B5EF4-FFF2-40B4-BE49-F238E27FC236}">
                <a16:creationId xmlns:a16="http://schemas.microsoft.com/office/drawing/2014/main" id="{7ADB0A29-BFB5-9345-89D3-0B7D2AED9CF4}"/>
              </a:ext>
            </a:extLst>
          </p:cNvPr>
          <p:cNvSpPr/>
          <p:nvPr/>
        </p:nvSpPr>
        <p:spPr>
          <a:xfrm>
            <a:off x="1655064" y="2991951"/>
            <a:ext cx="170687" cy="158495"/>
          </a:xfrm>
          <a:prstGeom prst="rect">
            <a:avLst/>
          </a:pr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9">
            <a:extLst>
              <a:ext uri="{FF2B5EF4-FFF2-40B4-BE49-F238E27FC236}">
                <a16:creationId xmlns:a16="http://schemas.microsoft.com/office/drawing/2014/main" id="{4EC904EB-4094-FC40-B28B-92300223561F}"/>
              </a:ext>
            </a:extLst>
          </p:cNvPr>
          <p:cNvSpPr/>
          <p:nvPr/>
        </p:nvSpPr>
        <p:spPr>
          <a:xfrm>
            <a:off x="2976373" y="6059760"/>
            <a:ext cx="3014980" cy="609600"/>
          </a:xfrm>
          <a:custGeom>
            <a:avLst/>
            <a:gdLst/>
            <a:ahLst/>
            <a:cxnLst/>
            <a:rect l="l" t="t" r="r" b="b"/>
            <a:pathLst>
              <a:path w="3014979" h="609600">
                <a:moveTo>
                  <a:pt x="0" y="609599"/>
                </a:moveTo>
                <a:lnTo>
                  <a:pt x="3014471" y="609599"/>
                </a:lnTo>
                <a:lnTo>
                  <a:pt x="3014471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3DEACEA-9E13-4EF6-8B82-E5FEBC2F5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ATLAS-2M </a:t>
            </a:r>
            <a:r>
              <a:rPr lang="fr-FR" dirty="0" err="1"/>
              <a:t>study</a:t>
            </a:r>
            <a:r>
              <a:rPr lang="fr-FR" dirty="0"/>
              <a:t>: CAB LA + RPV LA IM </a:t>
            </a:r>
            <a:br>
              <a:rPr lang="fr-FR" dirty="0"/>
            </a:br>
            <a:r>
              <a:rPr lang="fr-FR" dirty="0"/>
              <a:t>in maintenance </a:t>
            </a:r>
            <a:r>
              <a:rPr lang="mr-IN" dirty="0"/>
              <a:t>–</a:t>
            </a:r>
            <a:r>
              <a:rPr lang="fr-FR" dirty="0"/>
              <a:t> Q4W vs Q8W </a:t>
            </a:r>
          </a:p>
        </p:txBody>
      </p:sp>
      <p:sp>
        <p:nvSpPr>
          <p:cNvPr id="119" name="Text Box 11">
            <a:extLst>
              <a:ext uri="{FF2B5EF4-FFF2-40B4-BE49-F238E27FC236}">
                <a16:creationId xmlns:a16="http://schemas.microsoft.com/office/drawing/2014/main" id="{47D8943B-9D83-45DC-8F89-CE4F53822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8134" y="6522020"/>
            <a:ext cx="241386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Overton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ET, CROI 2020, Abs. 34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0FF907-B844-4134-B666-5ABE86524ED3}"/>
              </a:ext>
            </a:extLst>
          </p:cNvPr>
          <p:cNvSpPr/>
          <p:nvPr/>
        </p:nvSpPr>
        <p:spPr>
          <a:xfrm>
            <a:off x="7467353" y="4330139"/>
            <a:ext cx="10891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 err="1"/>
              <a:t>Difference</a:t>
            </a:r>
            <a:r>
              <a:rPr lang="fr-FR" sz="1200" b="1" dirty="0"/>
              <a:t> (%)</a:t>
            </a: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84F2460C-9642-48F1-A798-5B2D76BF7B78}"/>
              </a:ext>
            </a:extLst>
          </p:cNvPr>
          <p:cNvGrpSpPr/>
          <p:nvPr/>
        </p:nvGrpSpPr>
        <p:grpSpPr>
          <a:xfrm>
            <a:off x="6440610" y="4131139"/>
            <a:ext cx="3108200" cy="284708"/>
            <a:chOff x="6440610" y="4131139"/>
            <a:chExt cx="3108200" cy="284708"/>
          </a:xfrm>
        </p:grpSpPr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ACC4B67D-5619-374F-9DCD-74C15E1EAD8C}"/>
                </a:ext>
              </a:extLst>
            </p:cNvPr>
            <p:cNvSpPr/>
            <p:nvPr/>
          </p:nvSpPr>
          <p:spPr>
            <a:xfrm>
              <a:off x="6636258" y="4131139"/>
              <a:ext cx="2750820" cy="0"/>
            </a:xfrm>
            <a:custGeom>
              <a:avLst/>
              <a:gdLst/>
              <a:ahLst/>
              <a:cxnLst/>
              <a:rect l="l" t="t" r="r" b="b"/>
              <a:pathLst>
                <a:path w="2750820">
                  <a:moveTo>
                    <a:pt x="0" y="0"/>
                  </a:moveTo>
                  <a:lnTo>
                    <a:pt x="2750819" y="0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4AD933DD-F401-864F-8660-091D4C3ACA83}"/>
                </a:ext>
              </a:extLst>
            </p:cNvPr>
            <p:cNvSpPr/>
            <p:nvPr/>
          </p:nvSpPr>
          <p:spPr>
            <a:xfrm>
              <a:off x="6636257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0D2FF2A0-9FA0-B947-B9E6-A7B90FFF786D}"/>
                </a:ext>
              </a:extLst>
            </p:cNvPr>
            <p:cNvSpPr/>
            <p:nvPr/>
          </p:nvSpPr>
          <p:spPr>
            <a:xfrm>
              <a:off x="6910579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4DA128BF-E0E6-F745-A07F-EC56E770D768}"/>
                </a:ext>
              </a:extLst>
            </p:cNvPr>
            <p:cNvSpPr/>
            <p:nvPr/>
          </p:nvSpPr>
          <p:spPr>
            <a:xfrm>
              <a:off x="7186421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805C78E1-3AAE-2544-BFD3-76E8BDDF6B61}"/>
                </a:ext>
              </a:extLst>
            </p:cNvPr>
            <p:cNvSpPr/>
            <p:nvPr/>
          </p:nvSpPr>
          <p:spPr>
            <a:xfrm>
              <a:off x="7460741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C0F29821-8C75-864F-9F24-B343C7EA7B52}"/>
                </a:ext>
              </a:extLst>
            </p:cNvPr>
            <p:cNvSpPr/>
            <p:nvPr/>
          </p:nvSpPr>
          <p:spPr>
            <a:xfrm>
              <a:off x="7736585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22D5D0D4-00FA-B247-AA9F-319B3B3665F0}"/>
                </a:ext>
              </a:extLst>
            </p:cNvPr>
            <p:cNvSpPr/>
            <p:nvPr/>
          </p:nvSpPr>
          <p:spPr>
            <a:xfrm>
              <a:off x="8010905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F472DF12-78CE-D844-8872-21B8CE84CDE7}"/>
                </a:ext>
              </a:extLst>
            </p:cNvPr>
            <p:cNvSpPr/>
            <p:nvPr/>
          </p:nvSpPr>
          <p:spPr>
            <a:xfrm>
              <a:off x="8286751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E25D9823-8BDE-6F4B-B42D-A7DB99656269}"/>
                </a:ext>
              </a:extLst>
            </p:cNvPr>
            <p:cNvSpPr/>
            <p:nvPr/>
          </p:nvSpPr>
          <p:spPr>
            <a:xfrm>
              <a:off x="8561069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B6719BCF-6306-C34B-9438-0988C5E7612A}"/>
                </a:ext>
              </a:extLst>
            </p:cNvPr>
            <p:cNvSpPr/>
            <p:nvPr/>
          </p:nvSpPr>
          <p:spPr>
            <a:xfrm>
              <a:off x="8836915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533B9ABE-9424-3B4F-B7FF-C7C5B961E68E}"/>
                </a:ext>
              </a:extLst>
            </p:cNvPr>
            <p:cNvSpPr/>
            <p:nvPr/>
          </p:nvSpPr>
          <p:spPr>
            <a:xfrm>
              <a:off x="9111233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A0B78AB2-EF0A-614F-A4AA-559526980909}"/>
                </a:ext>
              </a:extLst>
            </p:cNvPr>
            <p:cNvSpPr/>
            <p:nvPr/>
          </p:nvSpPr>
          <p:spPr>
            <a:xfrm>
              <a:off x="9387077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C8A27650-E717-45D5-A09F-4E14945FDC31}"/>
                </a:ext>
              </a:extLst>
            </p:cNvPr>
            <p:cNvSpPr txBox="1"/>
            <p:nvPr/>
          </p:nvSpPr>
          <p:spPr>
            <a:xfrm>
              <a:off x="9207050" y="413884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10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04C8B14C-3728-4AC8-BFC9-24CE6D0B684B}"/>
                </a:ext>
              </a:extLst>
            </p:cNvPr>
            <p:cNvSpPr txBox="1"/>
            <p:nvPr/>
          </p:nvSpPr>
          <p:spPr>
            <a:xfrm>
              <a:off x="6440610" y="4138848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-10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13AC3F92-4D21-43BC-85EF-3AA5F6257368}"/>
                </a:ext>
              </a:extLst>
            </p:cNvPr>
            <p:cNvSpPr txBox="1"/>
            <p:nvPr/>
          </p:nvSpPr>
          <p:spPr>
            <a:xfrm>
              <a:off x="6740301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-8</a:t>
              </a: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C99BD2B2-8B75-41CF-9E5A-BC112C7054D8}"/>
                </a:ext>
              </a:extLst>
            </p:cNvPr>
            <p:cNvSpPr txBox="1"/>
            <p:nvPr/>
          </p:nvSpPr>
          <p:spPr>
            <a:xfrm>
              <a:off x="7020141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-6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9A733712-6072-4221-B472-CB03AC0CAE1C}"/>
                </a:ext>
              </a:extLst>
            </p:cNvPr>
            <p:cNvSpPr txBox="1"/>
            <p:nvPr/>
          </p:nvSpPr>
          <p:spPr>
            <a:xfrm>
              <a:off x="7291957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-4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7AFEE140-8E9D-4868-8D56-418891E5028B}"/>
                </a:ext>
              </a:extLst>
            </p:cNvPr>
            <p:cNvSpPr txBox="1"/>
            <p:nvPr/>
          </p:nvSpPr>
          <p:spPr>
            <a:xfrm>
              <a:off x="7571797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-2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3489A58E-5FDF-472E-A9BC-6E388566171B}"/>
                </a:ext>
              </a:extLst>
            </p:cNvPr>
            <p:cNvSpPr txBox="1"/>
            <p:nvPr/>
          </p:nvSpPr>
          <p:spPr>
            <a:xfrm>
              <a:off x="7871327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4C428966-E9CB-4AD2-B3AA-484D624B4ADD}"/>
                </a:ext>
              </a:extLst>
            </p:cNvPr>
            <p:cNvSpPr txBox="1"/>
            <p:nvPr/>
          </p:nvSpPr>
          <p:spPr>
            <a:xfrm>
              <a:off x="8157677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EDDD9A04-2F53-4409-BF91-FACFDE6DE927}"/>
                </a:ext>
              </a:extLst>
            </p:cNvPr>
            <p:cNvSpPr txBox="1"/>
            <p:nvPr/>
          </p:nvSpPr>
          <p:spPr>
            <a:xfrm>
              <a:off x="8438826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B8119B92-9FE8-430F-88FB-CC81382C4766}"/>
                </a:ext>
              </a:extLst>
            </p:cNvPr>
            <p:cNvSpPr txBox="1"/>
            <p:nvPr/>
          </p:nvSpPr>
          <p:spPr>
            <a:xfrm>
              <a:off x="8701139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9E88675C-2EBB-48FE-91CC-AA943F44B5D6}"/>
                </a:ext>
              </a:extLst>
            </p:cNvPr>
            <p:cNvSpPr txBox="1"/>
            <p:nvPr/>
          </p:nvSpPr>
          <p:spPr>
            <a:xfrm>
              <a:off x="8979974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8</a:t>
              </a:r>
            </a:p>
          </p:txBody>
        </p:sp>
      </p:grpSp>
      <p:sp>
        <p:nvSpPr>
          <p:cNvPr id="155" name="object 74">
            <a:extLst>
              <a:ext uri="{FF2B5EF4-FFF2-40B4-BE49-F238E27FC236}">
                <a16:creationId xmlns:a16="http://schemas.microsoft.com/office/drawing/2014/main" id="{4BC63525-39C1-4039-8A37-B1A34B82808A}"/>
              </a:ext>
            </a:extLst>
          </p:cNvPr>
          <p:cNvSpPr txBox="1"/>
          <p:nvPr/>
        </p:nvSpPr>
        <p:spPr>
          <a:xfrm>
            <a:off x="6531801" y="5792405"/>
            <a:ext cx="155384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865">
              <a:lnSpc>
                <a:spcPct val="100000"/>
              </a:lnSpc>
            </a:pPr>
            <a:r>
              <a:rPr sz="1400" spc="-5" dirty="0">
                <a:cs typeface="Arial"/>
              </a:rPr>
              <a:t>–10</a:t>
            </a:r>
            <a:r>
              <a:rPr sz="1400" dirty="0">
                <a:cs typeface="Arial"/>
              </a:rPr>
              <a:t>%</a:t>
            </a:r>
            <a:r>
              <a:rPr sz="1400" spc="20" dirty="0">
                <a:cs typeface="Times New Roman"/>
              </a:rPr>
              <a:t> </a:t>
            </a:r>
            <a:r>
              <a:rPr sz="1400" spc="-10" dirty="0">
                <a:cs typeface="Arial"/>
              </a:rPr>
              <a:t>N</a:t>
            </a:r>
            <a:r>
              <a:rPr sz="1400" dirty="0">
                <a:cs typeface="Arial"/>
              </a:rPr>
              <a:t>I</a:t>
            </a:r>
          </a:p>
          <a:p>
            <a:pPr marL="189865">
              <a:lnSpc>
                <a:spcPct val="100000"/>
              </a:lnSpc>
            </a:pPr>
            <a:r>
              <a:rPr sz="1400" spc="-10" dirty="0">
                <a:cs typeface="Arial"/>
              </a:rPr>
              <a:t>m</a:t>
            </a:r>
            <a:r>
              <a:rPr sz="1400" spc="-5" dirty="0">
                <a:cs typeface="Arial"/>
              </a:rPr>
              <a:t>argin</a:t>
            </a:r>
            <a:endParaRPr sz="1400" dirty="0">
              <a:cs typeface="Arial"/>
            </a:endParaRPr>
          </a:p>
        </p:txBody>
      </p: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7D89FEFB-F2A6-4A97-A59F-13F62E909AC6}"/>
              </a:ext>
            </a:extLst>
          </p:cNvPr>
          <p:cNvGrpSpPr/>
          <p:nvPr/>
        </p:nvGrpSpPr>
        <p:grpSpPr>
          <a:xfrm>
            <a:off x="6404227" y="6301769"/>
            <a:ext cx="3108200" cy="284708"/>
            <a:chOff x="6440610" y="4131139"/>
            <a:chExt cx="3108200" cy="284708"/>
          </a:xfrm>
        </p:grpSpPr>
        <p:sp>
          <p:nvSpPr>
            <p:cNvPr id="157" name="object 10">
              <a:extLst>
                <a:ext uri="{FF2B5EF4-FFF2-40B4-BE49-F238E27FC236}">
                  <a16:creationId xmlns:a16="http://schemas.microsoft.com/office/drawing/2014/main" id="{FA52CB83-ED75-42B1-BE3C-7662FBAC0E58}"/>
                </a:ext>
              </a:extLst>
            </p:cNvPr>
            <p:cNvSpPr/>
            <p:nvPr/>
          </p:nvSpPr>
          <p:spPr>
            <a:xfrm>
              <a:off x="6636258" y="4131139"/>
              <a:ext cx="2750820" cy="0"/>
            </a:xfrm>
            <a:custGeom>
              <a:avLst/>
              <a:gdLst/>
              <a:ahLst/>
              <a:cxnLst/>
              <a:rect l="l" t="t" r="r" b="b"/>
              <a:pathLst>
                <a:path w="2750820">
                  <a:moveTo>
                    <a:pt x="0" y="0"/>
                  </a:moveTo>
                  <a:lnTo>
                    <a:pt x="2750819" y="0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">
              <a:extLst>
                <a:ext uri="{FF2B5EF4-FFF2-40B4-BE49-F238E27FC236}">
                  <a16:creationId xmlns:a16="http://schemas.microsoft.com/office/drawing/2014/main" id="{B776D1AE-DFA0-4ADE-9C28-D82C8CF2A99E}"/>
                </a:ext>
              </a:extLst>
            </p:cNvPr>
            <p:cNvSpPr/>
            <p:nvPr/>
          </p:nvSpPr>
          <p:spPr>
            <a:xfrm>
              <a:off x="6636257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2">
              <a:extLst>
                <a:ext uri="{FF2B5EF4-FFF2-40B4-BE49-F238E27FC236}">
                  <a16:creationId xmlns:a16="http://schemas.microsoft.com/office/drawing/2014/main" id="{89E81A4C-CF6F-42BF-B493-4DC2EA9CCE07}"/>
                </a:ext>
              </a:extLst>
            </p:cNvPr>
            <p:cNvSpPr/>
            <p:nvPr/>
          </p:nvSpPr>
          <p:spPr>
            <a:xfrm>
              <a:off x="6910579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3">
              <a:extLst>
                <a:ext uri="{FF2B5EF4-FFF2-40B4-BE49-F238E27FC236}">
                  <a16:creationId xmlns:a16="http://schemas.microsoft.com/office/drawing/2014/main" id="{F60018FE-9978-4642-BA23-ED27E6A6D979}"/>
                </a:ext>
              </a:extLst>
            </p:cNvPr>
            <p:cNvSpPr/>
            <p:nvPr/>
          </p:nvSpPr>
          <p:spPr>
            <a:xfrm>
              <a:off x="7186421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4">
              <a:extLst>
                <a:ext uri="{FF2B5EF4-FFF2-40B4-BE49-F238E27FC236}">
                  <a16:creationId xmlns:a16="http://schemas.microsoft.com/office/drawing/2014/main" id="{4136413B-20CE-4970-A465-8E1A494A91DD}"/>
                </a:ext>
              </a:extLst>
            </p:cNvPr>
            <p:cNvSpPr/>
            <p:nvPr/>
          </p:nvSpPr>
          <p:spPr>
            <a:xfrm>
              <a:off x="7460741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5">
              <a:extLst>
                <a:ext uri="{FF2B5EF4-FFF2-40B4-BE49-F238E27FC236}">
                  <a16:creationId xmlns:a16="http://schemas.microsoft.com/office/drawing/2014/main" id="{C459479E-C02B-4444-AA81-8C53D35C4565}"/>
                </a:ext>
              </a:extLst>
            </p:cNvPr>
            <p:cNvSpPr/>
            <p:nvPr/>
          </p:nvSpPr>
          <p:spPr>
            <a:xfrm>
              <a:off x="7736585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">
              <a:extLst>
                <a:ext uri="{FF2B5EF4-FFF2-40B4-BE49-F238E27FC236}">
                  <a16:creationId xmlns:a16="http://schemas.microsoft.com/office/drawing/2014/main" id="{A3E1AA0C-592C-4EAF-8E53-AA233D6E1E70}"/>
                </a:ext>
              </a:extLst>
            </p:cNvPr>
            <p:cNvSpPr/>
            <p:nvPr/>
          </p:nvSpPr>
          <p:spPr>
            <a:xfrm>
              <a:off x="8010905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7">
              <a:extLst>
                <a:ext uri="{FF2B5EF4-FFF2-40B4-BE49-F238E27FC236}">
                  <a16:creationId xmlns:a16="http://schemas.microsoft.com/office/drawing/2014/main" id="{D4FC5769-5F41-43E6-9578-5F83DC224EC6}"/>
                </a:ext>
              </a:extLst>
            </p:cNvPr>
            <p:cNvSpPr/>
            <p:nvPr/>
          </p:nvSpPr>
          <p:spPr>
            <a:xfrm>
              <a:off x="8286751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8">
              <a:extLst>
                <a:ext uri="{FF2B5EF4-FFF2-40B4-BE49-F238E27FC236}">
                  <a16:creationId xmlns:a16="http://schemas.microsoft.com/office/drawing/2014/main" id="{4E8FB601-A30D-461F-93AD-C239AFEE6069}"/>
                </a:ext>
              </a:extLst>
            </p:cNvPr>
            <p:cNvSpPr/>
            <p:nvPr/>
          </p:nvSpPr>
          <p:spPr>
            <a:xfrm>
              <a:off x="8561069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9">
              <a:extLst>
                <a:ext uri="{FF2B5EF4-FFF2-40B4-BE49-F238E27FC236}">
                  <a16:creationId xmlns:a16="http://schemas.microsoft.com/office/drawing/2014/main" id="{11E183DB-97F9-497F-8CC7-DCD914E9C947}"/>
                </a:ext>
              </a:extLst>
            </p:cNvPr>
            <p:cNvSpPr/>
            <p:nvPr/>
          </p:nvSpPr>
          <p:spPr>
            <a:xfrm>
              <a:off x="8836915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20">
              <a:extLst>
                <a:ext uri="{FF2B5EF4-FFF2-40B4-BE49-F238E27FC236}">
                  <a16:creationId xmlns:a16="http://schemas.microsoft.com/office/drawing/2014/main" id="{9F58DD92-D9C0-432F-A249-A06966958884}"/>
                </a:ext>
              </a:extLst>
            </p:cNvPr>
            <p:cNvSpPr/>
            <p:nvPr/>
          </p:nvSpPr>
          <p:spPr>
            <a:xfrm>
              <a:off x="9111233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21">
              <a:extLst>
                <a:ext uri="{FF2B5EF4-FFF2-40B4-BE49-F238E27FC236}">
                  <a16:creationId xmlns:a16="http://schemas.microsoft.com/office/drawing/2014/main" id="{96FFB8E7-5E9E-4B77-9799-008E471F773D}"/>
                </a:ext>
              </a:extLst>
            </p:cNvPr>
            <p:cNvSpPr/>
            <p:nvPr/>
          </p:nvSpPr>
          <p:spPr>
            <a:xfrm>
              <a:off x="9387077" y="413113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19"/>
                  </a:lnTo>
                </a:path>
              </a:pathLst>
            </a:custGeom>
            <a:ln w="12700">
              <a:solidFill>
                <a:srgbClr val="071D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9A4EF824-67E0-46A1-A9E0-6B3FDFA7A0B9}"/>
                </a:ext>
              </a:extLst>
            </p:cNvPr>
            <p:cNvSpPr txBox="1"/>
            <p:nvPr/>
          </p:nvSpPr>
          <p:spPr>
            <a:xfrm>
              <a:off x="9207050" y="413884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10</a:t>
              </a:r>
            </a:p>
          </p:txBody>
        </p:sp>
        <p:sp>
          <p:nvSpPr>
            <p:cNvPr id="170" name="ZoneTexte 169">
              <a:extLst>
                <a:ext uri="{FF2B5EF4-FFF2-40B4-BE49-F238E27FC236}">
                  <a16:creationId xmlns:a16="http://schemas.microsoft.com/office/drawing/2014/main" id="{BF06DCB7-A208-4E7E-9B75-179E5703E533}"/>
                </a:ext>
              </a:extLst>
            </p:cNvPr>
            <p:cNvSpPr txBox="1"/>
            <p:nvPr/>
          </p:nvSpPr>
          <p:spPr>
            <a:xfrm>
              <a:off x="6440610" y="4138848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-10</a:t>
              </a:r>
            </a:p>
          </p:txBody>
        </p:sp>
        <p:sp>
          <p:nvSpPr>
            <p:cNvPr id="171" name="ZoneTexte 170">
              <a:extLst>
                <a:ext uri="{FF2B5EF4-FFF2-40B4-BE49-F238E27FC236}">
                  <a16:creationId xmlns:a16="http://schemas.microsoft.com/office/drawing/2014/main" id="{A858F9C7-FFCB-42D6-9577-39D6FA34B499}"/>
                </a:ext>
              </a:extLst>
            </p:cNvPr>
            <p:cNvSpPr txBox="1"/>
            <p:nvPr/>
          </p:nvSpPr>
          <p:spPr>
            <a:xfrm>
              <a:off x="6740301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-8</a:t>
              </a:r>
            </a:p>
          </p:txBody>
        </p:sp>
        <p:sp>
          <p:nvSpPr>
            <p:cNvPr id="172" name="ZoneTexte 171">
              <a:extLst>
                <a:ext uri="{FF2B5EF4-FFF2-40B4-BE49-F238E27FC236}">
                  <a16:creationId xmlns:a16="http://schemas.microsoft.com/office/drawing/2014/main" id="{77A22D47-1D35-44B6-8B84-6B49A3276CC4}"/>
                </a:ext>
              </a:extLst>
            </p:cNvPr>
            <p:cNvSpPr txBox="1"/>
            <p:nvPr/>
          </p:nvSpPr>
          <p:spPr>
            <a:xfrm>
              <a:off x="7020141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-6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DE7AE9B2-1C7D-4076-88B5-210742DF5622}"/>
                </a:ext>
              </a:extLst>
            </p:cNvPr>
            <p:cNvSpPr txBox="1"/>
            <p:nvPr/>
          </p:nvSpPr>
          <p:spPr>
            <a:xfrm>
              <a:off x="7291957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-4</a:t>
              </a:r>
            </a:p>
          </p:txBody>
        </p:sp>
        <p:sp>
          <p:nvSpPr>
            <p:cNvPr id="174" name="ZoneTexte 173">
              <a:extLst>
                <a:ext uri="{FF2B5EF4-FFF2-40B4-BE49-F238E27FC236}">
                  <a16:creationId xmlns:a16="http://schemas.microsoft.com/office/drawing/2014/main" id="{FAB402A1-31A8-4962-A8B0-94FB1875F62E}"/>
                </a:ext>
              </a:extLst>
            </p:cNvPr>
            <p:cNvSpPr txBox="1"/>
            <p:nvPr/>
          </p:nvSpPr>
          <p:spPr>
            <a:xfrm>
              <a:off x="7571797" y="413884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-2</a:t>
              </a:r>
            </a:p>
          </p:txBody>
        </p:sp>
        <p:sp>
          <p:nvSpPr>
            <p:cNvPr id="175" name="ZoneTexte 174">
              <a:extLst>
                <a:ext uri="{FF2B5EF4-FFF2-40B4-BE49-F238E27FC236}">
                  <a16:creationId xmlns:a16="http://schemas.microsoft.com/office/drawing/2014/main" id="{22D3D837-FAE3-4AB4-9E00-AB8998F66BA5}"/>
                </a:ext>
              </a:extLst>
            </p:cNvPr>
            <p:cNvSpPr txBox="1"/>
            <p:nvPr/>
          </p:nvSpPr>
          <p:spPr>
            <a:xfrm>
              <a:off x="7871327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0</a:t>
              </a:r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1CA8AD8C-B93C-4FD1-9B65-D84A1EBF7CE9}"/>
                </a:ext>
              </a:extLst>
            </p:cNvPr>
            <p:cNvSpPr txBox="1"/>
            <p:nvPr/>
          </p:nvSpPr>
          <p:spPr>
            <a:xfrm>
              <a:off x="8157677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4D264908-0C4B-48E7-B897-C18FB2CBAB82}"/>
                </a:ext>
              </a:extLst>
            </p:cNvPr>
            <p:cNvSpPr txBox="1"/>
            <p:nvPr/>
          </p:nvSpPr>
          <p:spPr>
            <a:xfrm>
              <a:off x="8438826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4</a:t>
              </a:r>
            </a:p>
          </p:txBody>
        </p:sp>
        <p:sp>
          <p:nvSpPr>
            <p:cNvPr id="178" name="ZoneTexte 177">
              <a:extLst>
                <a:ext uri="{FF2B5EF4-FFF2-40B4-BE49-F238E27FC236}">
                  <a16:creationId xmlns:a16="http://schemas.microsoft.com/office/drawing/2014/main" id="{5979FD55-061C-45FD-B8DC-4CA48E8F3D1A}"/>
                </a:ext>
              </a:extLst>
            </p:cNvPr>
            <p:cNvSpPr txBox="1"/>
            <p:nvPr/>
          </p:nvSpPr>
          <p:spPr>
            <a:xfrm>
              <a:off x="8701139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</a:t>
              </a:r>
            </a:p>
          </p:txBody>
        </p:sp>
        <p:sp>
          <p:nvSpPr>
            <p:cNvPr id="179" name="ZoneTexte 178">
              <a:extLst>
                <a:ext uri="{FF2B5EF4-FFF2-40B4-BE49-F238E27FC236}">
                  <a16:creationId xmlns:a16="http://schemas.microsoft.com/office/drawing/2014/main" id="{F4DC4B2B-6B09-4819-8D4E-FE1B712E51E1}"/>
                </a:ext>
              </a:extLst>
            </p:cNvPr>
            <p:cNvSpPr txBox="1"/>
            <p:nvPr/>
          </p:nvSpPr>
          <p:spPr>
            <a:xfrm>
              <a:off x="8979974" y="41388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8</a:t>
              </a:r>
            </a:p>
          </p:txBody>
        </p:sp>
      </p:grp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88373523-DD67-4F40-831A-91DC02C1A14D}"/>
              </a:ext>
            </a:extLst>
          </p:cNvPr>
          <p:cNvCxnSpPr>
            <a:cxnSpLocks/>
          </p:cNvCxnSpPr>
          <p:nvPr/>
        </p:nvCxnSpPr>
        <p:spPr>
          <a:xfrm>
            <a:off x="7913749" y="3482742"/>
            <a:ext cx="41110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>
            <a:extLst>
              <a:ext uri="{FF2B5EF4-FFF2-40B4-BE49-F238E27FC236}">
                <a16:creationId xmlns:a16="http://schemas.microsoft.com/office/drawing/2014/main" id="{25B34EF5-E335-46F7-8DA0-2B488EA3B2F2}"/>
              </a:ext>
            </a:extLst>
          </p:cNvPr>
          <p:cNvCxnSpPr>
            <a:cxnSpLocks/>
          </p:cNvCxnSpPr>
          <p:nvPr/>
        </p:nvCxnSpPr>
        <p:spPr>
          <a:xfrm>
            <a:off x="7686040" y="5610761"/>
            <a:ext cx="8001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" name="ZoneTexte 183">
            <a:extLst>
              <a:ext uri="{FF2B5EF4-FFF2-40B4-BE49-F238E27FC236}">
                <a16:creationId xmlns:a16="http://schemas.microsoft.com/office/drawing/2014/main" id="{C8C58CED-90AA-4E71-8AA7-89430F05C818}"/>
              </a:ext>
            </a:extLst>
          </p:cNvPr>
          <p:cNvSpPr txBox="1"/>
          <p:nvPr/>
        </p:nvSpPr>
        <p:spPr>
          <a:xfrm>
            <a:off x="3668616" y="1563082"/>
            <a:ext cx="5417060" cy="410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b="1" dirty="0">
                <a:solidFill>
                  <a:srgbClr val="0070C0"/>
                </a:solidFill>
              </a:rPr>
              <a:t>Virologic snapshot outcomes at week 48 for ITT-E</a:t>
            </a:r>
          </a:p>
        </p:txBody>
      </p:sp>
    </p:spTree>
    <p:extLst>
      <p:ext uri="{BB962C8B-B14F-4D97-AF65-F5344CB8AC3E}">
        <p14:creationId xmlns:p14="http://schemas.microsoft.com/office/powerpoint/2010/main" val="157034516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:a16="http://schemas.microsoft.com/office/drawing/2014/main" id="{D910CAC6-4F88-014F-B773-9831D12EFE14}"/>
              </a:ext>
            </a:extLst>
          </p:cNvPr>
          <p:cNvSpPr txBox="1"/>
          <p:nvPr/>
        </p:nvSpPr>
        <p:spPr>
          <a:xfrm>
            <a:off x="679856" y="4236940"/>
            <a:ext cx="11171411" cy="2157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225" indent="-263525">
              <a:lnSpc>
                <a:spcPct val="100000"/>
              </a:lnSpc>
              <a:buClr>
                <a:schemeClr val="tx2"/>
              </a:buClr>
              <a:buFont typeface="Arial"/>
              <a:buChar char="•"/>
              <a:tabLst>
                <a:tab pos="276860" algn="l"/>
              </a:tabLst>
            </a:pPr>
            <a:r>
              <a:rPr sz="2000" b="1" spc="-10" dirty="0">
                <a:solidFill>
                  <a:srgbClr val="0070C0"/>
                </a:solidFill>
                <a:cs typeface="Arial"/>
              </a:rPr>
              <a:t>Post</a:t>
            </a:r>
            <a:r>
              <a:rPr sz="2000" b="1" spc="4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ho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c</a:t>
            </a:r>
            <a:r>
              <a:rPr sz="20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base</a:t>
            </a:r>
            <a:r>
              <a:rPr sz="2000" b="1" dirty="0">
                <a:solidFill>
                  <a:srgbClr val="0070C0"/>
                </a:solidFill>
                <a:cs typeface="Arial"/>
              </a:rPr>
              <a:t>l</a:t>
            </a:r>
            <a:r>
              <a:rPr sz="2000" b="1" spc="-5" dirty="0">
                <a:solidFill>
                  <a:srgbClr val="0070C0"/>
                </a:solidFill>
                <a:cs typeface="Arial"/>
              </a:rPr>
              <a:t>i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n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e</a:t>
            </a:r>
            <a:r>
              <a:rPr sz="2000" b="1" spc="3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PBMC</a:t>
            </a:r>
            <a:r>
              <a:rPr sz="2000" b="1" spc="3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HI</a:t>
            </a:r>
            <a:r>
              <a:rPr sz="2000" b="1" spc="-95" dirty="0">
                <a:solidFill>
                  <a:srgbClr val="0070C0"/>
                </a:solidFill>
                <a:cs typeface="Arial"/>
              </a:rPr>
              <a:t>V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-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1</a:t>
            </a:r>
            <a:r>
              <a:rPr sz="2000" b="1" spc="5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20" dirty="0">
                <a:solidFill>
                  <a:srgbClr val="0070C0"/>
                </a:solidFill>
                <a:cs typeface="Arial"/>
              </a:rPr>
              <a:t>DN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A</a:t>
            </a:r>
            <a:r>
              <a:rPr sz="2000" b="1" spc="-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r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e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s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ult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s</a:t>
            </a:r>
            <a:r>
              <a:rPr sz="2000" b="1" spc="5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for</a:t>
            </a:r>
            <a:r>
              <a:rPr sz="20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25" dirty="0">
                <a:solidFill>
                  <a:srgbClr val="0070C0"/>
                </a:solidFill>
                <a:cs typeface="Arial"/>
              </a:rPr>
              <a:t>Q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8</a:t>
            </a:r>
            <a:r>
              <a:rPr sz="2000" b="1" spc="-20" dirty="0">
                <a:solidFill>
                  <a:srgbClr val="0070C0"/>
                </a:solidFill>
                <a:cs typeface="Arial"/>
              </a:rPr>
              <a:t>W</a:t>
            </a:r>
            <a:r>
              <a:rPr sz="2000" b="1" spc="6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ar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m:</a:t>
            </a:r>
            <a:endParaRPr sz="2000" b="1" dirty="0">
              <a:solidFill>
                <a:srgbClr val="0070C0"/>
              </a:solidFill>
              <a:cs typeface="Arial"/>
            </a:endParaRPr>
          </a:p>
          <a:p>
            <a:pPr marL="561975" lvl="1" indent="-28575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tabLst>
                <a:tab pos="551180" algn="l"/>
              </a:tabLst>
            </a:pPr>
            <a:r>
              <a:rPr spc="-5" dirty="0">
                <a:cs typeface="Arial"/>
              </a:rPr>
              <a:t>5</a:t>
            </a:r>
            <a:r>
              <a:rPr dirty="0">
                <a:cs typeface="Arial"/>
              </a:rPr>
              <a:t>/8</a:t>
            </a:r>
            <a:r>
              <a:rPr spc="20" dirty="0">
                <a:cs typeface="Times New Roman"/>
              </a:rPr>
              <a:t> </a:t>
            </a:r>
            <a:r>
              <a:rPr spc="-10" dirty="0">
                <a:cs typeface="Arial"/>
              </a:rPr>
              <a:t>C</a:t>
            </a:r>
            <a:r>
              <a:rPr dirty="0">
                <a:cs typeface="Arial"/>
              </a:rPr>
              <a:t>V</a:t>
            </a:r>
            <a:r>
              <a:rPr spc="-10" dirty="0">
                <a:cs typeface="Arial"/>
              </a:rPr>
              <a:t>F</a:t>
            </a:r>
            <a:r>
              <a:rPr dirty="0">
                <a:cs typeface="Arial"/>
              </a:rPr>
              <a:t>s</a:t>
            </a:r>
            <a:r>
              <a:rPr spc="35" dirty="0">
                <a:cs typeface="Times New Roman"/>
              </a:rPr>
              <a:t> </a:t>
            </a:r>
            <a:r>
              <a:rPr spc="-5" dirty="0">
                <a:cs typeface="Arial"/>
              </a:rPr>
              <a:t>ha</a:t>
            </a:r>
            <a:r>
              <a:rPr dirty="0">
                <a:cs typeface="Arial"/>
              </a:rPr>
              <a:t>d</a:t>
            </a:r>
            <a:r>
              <a:rPr spc="20" dirty="0">
                <a:cs typeface="Times New Roman"/>
              </a:rPr>
              <a:t> </a:t>
            </a:r>
            <a:r>
              <a:rPr spc="-5" dirty="0">
                <a:cs typeface="Arial"/>
              </a:rPr>
              <a:t>pre</a:t>
            </a:r>
            <a:r>
              <a:rPr dirty="0">
                <a:cs typeface="Arial"/>
              </a:rPr>
              <a:t>-</a:t>
            </a:r>
            <a:r>
              <a:rPr spc="-5" dirty="0">
                <a:cs typeface="Arial"/>
              </a:rPr>
              <a:t>e</a:t>
            </a:r>
            <a:r>
              <a:rPr spc="-20" dirty="0">
                <a:cs typeface="Arial"/>
              </a:rPr>
              <a:t>x</a:t>
            </a:r>
            <a:r>
              <a:rPr spc="-5" dirty="0">
                <a:cs typeface="Arial"/>
              </a:rPr>
              <a:t>i</a:t>
            </a:r>
            <a:r>
              <a:rPr dirty="0">
                <a:cs typeface="Arial"/>
              </a:rPr>
              <a:t>st</a:t>
            </a:r>
            <a:r>
              <a:rPr spc="-5" dirty="0">
                <a:cs typeface="Arial"/>
              </a:rPr>
              <a:t>in</a:t>
            </a:r>
            <a:r>
              <a:rPr dirty="0">
                <a:cs typeface="Arial"/>
              </a:rPr>
              <a:t>g</a:t>
            </a:r>
            <a:r>
              <a:rPr spc="-5" dirty="0">
                <a:cs typeface="Times New Roman"/>
              </a:rPr>
              <a:t> </a:t>
            </a:r>
            <a:r>
              <a:rPr spc="-10" dirty="0">
                <a:cs typeface="Arial"/>
              </a:rPr>
              <a:t>m</a:t>
            </a:r>
            <a:r>
              <a:rPr spc="-5" dirty="0">
                <a:cs typeface="Arial"/>
              </a:rPr>
              <a:t>ajo</a:t>
            </a:r>
            <a:r>
              <a:rPr dirty="0">
                <a:cs typeface="Arial"/>
              </a:rPr>
              <a:t>r</a:t>
            </a:r>
            <a:r>
              <a:rPr spc="20" dirty="0">
                <a:cs typeface="Times New Roman"/>
              </a:rPr>
              <a:t> </a:t>
            </a:r>
            <a:r>
              <a:rPr spc="-10" dirty="0">
                <a:cs typeface="Arial"/>
              </a:rPr>
              <a:t>R</a:t>
            </a:r>
            <a:r>
              <a:rPr dirty="0">
                <a:cs typeface="Arial"/>
              </a:rPr>
              <a:t>PV</a:t>
            </a:r>
            <a:r>
              <a:rPr spc="40" dirty="0">
                <a:cs typeface="Times New Roman"/>
              </a:rPr>
              <a:t> </a:t>
            </a:r>
            <a:r>
              <a:rPr spc="-10" dirty="0">
                <a:cs typeface="Arial"/>
              </a:rPr>
              <a:t>R</a:t>
            </a:r>
            <a:r>
              <a:rPr dirty="0">
                <a:cs typeface="Arial"/>
              </a:rPr>
              <a:t>A</a:t>
            </a:r>
            <a:r>
              <a:rPr spc="-10" dirty="0">
                <a:cs typeface="Arial"/>
              </a:rPr>
              <a:t>M</a:t>
            </a:r>
            <a:r>
              <a:rPr dirty="0">
                <a:cs typeface="Arial"/>
              </a:rPr>
              <a:t>s</a:t>
            </a:r>
            <a:r>
              <a:rPr spc="35" dirty="0">
                <a:cs typeface="Times New Roman"/>
              </a:rPr>
              <a:t> </a:t>
            </a:r>
            <a:r>
              <a:rPr dirty="0">
                <a:cs typeface="Arial"/>
              </a:rPr>
              <a:t>(E138A,</a:t>
            </a:r>
            <a:r>
              <a:rPr spc="-15" dirty="0">
                <a:cs typeface="Times New Roman"/>
              </a:rPr>
              <a:t> </a:t>
            </a:r>
            <a:r>
              <a:rPr spc="-15" dirty="0">
                <a:cs typeface="Arial"/>
              </a:rPr>
              <a:t>Y</a:t>
            </a:r>
            <a:r>
              <a:rPr spc="-5" dirty="0">
                <a:cs typeface="Arial"/>
              </a:rPr>
              <a:t>188L</a:t>
            </a:r>
            <a:r>
              <a:rPr dirty="0">
                <a:cs typeface="Arial"/>
              </a:rPr>
              <a:t>,</a:t>
            </a:r>
            <a:r>
              <a:rPr spc="10" dirty="0">
                <a:cs typeface="Times New Roman"/>
              </a:rPr>
              <a:t> </a:t>
            </a:r>
            <a:r>
              <a:rPr spc="-15" dirty="0">
                <a:cs typeface="Arial"/>
              </a:rPr>
              <a:t>Y</a:t>
            </a:r>
            <a:r>
              <a:rPr spc="-5" dirty="0">
                <a:cs typeface="Arial"/>
              </a:rPr>
              <a:t>181</a:t>
            </a:r>
            <a:r>
              <a:rPr spc="-15" dirty="0">
                <a:cs typeface="Arial"/>
              </a:rPr>
              <a:t>Y</a:t>
            </a:r>
            <a:r>
              <a:rPr dirty="0">
                <a:cs typeface="Arial"/>
              </a:rPr>
              <a:t>/</a:t>
            </a:r>
            <a:r>
              <a:rPr spc="-10" dirty="0">
                <a:cs typeface="Arial"/>
              </a:rPr>
              <a:t>C</a:t>
            </a:r>
            <a:r>
              <a:rPr dirty="0">
                <a:cs typeface="Arial"/>
              </a:rPr>
              <a:t>,</a:t>
            </a:r>
            <a:r>
              <a:rPr spc="35" dirty="0">
                <a:cs typeface="Times New Roman"/>
              </a:rPr>
              <a:t> </a:t>
            </a:r>
            <a:r>
              <a:rPr spc="-10" dirty="0">
                <a:cs typeface="Arial"/>
              </a:rPr>
              <a:t>H</a:t>
            </a:r>
            <a:r>
              <a:rPr spc="-5" dirty="0">
                <a:cs typeface="Arial"/>
              </a:rPr>
              <a:t>221</a:t>
            </a:r>
            <a:r>
              <a:rPr spc="-10" dirty="0">
                <a:cs typeface="Arial"/>
              </a:rPr>
              <a:t>H</a:t>
            </a:r>
            <a:r>
              <a:rPr dirty="0">
                <a:cs typeface="Arial"/>
              </a:rPr>
              <a:t>/</a:t>
            </a:r>
            <a:r>
              <a:rPr spc="-195" dirty="0">
                <a:cs typeface="Arial"/>
              </a:rPr>
              <a:t>Y</a:t>
            </a:r>
            <a:r>
              <a:rPr dirty="0">
                <a:cs typeface="Arial"/>
              </a:rPr>
              <a:t>,</a:t>
            </a:r>
            <a:r>
              <a:rPr spc="45" dirty="0">
                <a:cs typeface="Times New Roman"/>
              </a:rPr>
              <a:t> </a:t>
            </a:r>
            <a:r>
              <a:rPr dirty="0">
                <a:cs typeface="Arial"/>
              </a:rPr>
              <a:t>E138E/A,</a:t>
            </a:r>
            <a:r>
              <a:rPr spc="-20" dirty="0">
                <a:cs typeface="Times New Roman"/>
              </a:rPr>
              <a:t> </a:t>
            </a:r>
            <a:r>
              <a:rPr spc="-15" dirty="0">
                <a:cs typeface="Arial"/>
              </a:rPr>
              <a:t>Y</a:t>
            </a:r>
            <a:r>
              <a:rPr spc="-5" dirty="0">
                <a:cs typeface="Arial"/>
              </a:rPr>
              <a:t>188</a:t>
            </a:r>
            <a:r>
              <a:rPr spc="-15" dirty="0">
                <a:cs typeface="Arial"/>
              </a:rPr>
              <a:t>Y</a:t>
            </a:r>
            <a:r>
              <a:rPr dirty="0">
                <a:cs typeface="Arial"/>
              </a:rPr>
              <a:t>/</a:t>
            </a:r>
            <a:r>
              <a:rPr spc="-10" dirty="0">
                <a:cs typeface="Arial"/>
              </a:rPr>
              <a:t>F</a:t>
            </a:r>
            <a:r>
              <a:rPr dirty="0">
                <a:cs typeface="Arial"/>
              </a:rPr>
              <a:t>/</a:t>
            </a:r>
            <a:r>
              <a:rPr spc="-10" dirty="0">
                <a:cs typeface="Arial"/>
              </a:rPr>
              <a:t>H</a:t>
            </a:r>
            <a:r>
              <a:rPr dirty="0">
                <a:cs typeface="Arial"/>
              </a:rPr>
              <a:t>/</a:t>
            </a:r>
            <a:r>
              <a:rPr spc="-5" dirty="0">
                <a:cs typeface="Arial"/>
              </a:rPr>
              <a:t>L)</a:t>
            </a:r>
            <a:endParaRPr dirty="0">
              <a:cs typeface="Arial"/>
            </a:endParaRPr>
          </a:p>
          <a:p>
            <a:pPr marL="561975" lvl="1" indent="-28575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tabLst>
                <a:tab pos="551180" algn="l"/>
              </a:tabLst>
            </a:pPr>
            <a:r>
              <a:rPr spc="-5" dirty="0">
                <a:cs typeface="Arial"/>
              </a:rPr>
              <a:t>1</a:t>
            </a:r>
            <a:r>
              <a:rPr dirty="0">
                <a:cs typeface="Arial"/>
              </a:rPr>
              <a:t>/8</a:t>
            </a:r>
            <a:r>
              <a:rPr spc="20" dirty="0">
                <a:cs typeface="Times New Roman"/>
              </a:rPr>
              <a:t> </a:t>
            </a:r>
            <a:r>
              <a:rPr spc="-10" dirty="0">
                <a:cs typeface="Arial"/>
              </a:rPr>
              <a:t>C</a:t>
            </a:r>
            <a:r>
              <a:rPr dirty="0">
                <a:cs typeface="Arial"/>
              </a:rPr>
              <a:t>V</a:t>
            </a:r>
            <a:r>
              <a:rPr spc="-10" dirty="0">
                <a:cs typeface="Arial"/>
              </a:rPr>
              <a:t>F</a:t>
            </a:r>
            <a:r>
              <a:rPr dirty="0">
                <a:cs typeface="Arial"/>
              </a:rPr>
              <a:t>s</a:t>
            </a:r>
            <a:r>
              <a:rPr spc="35" dirty="0">
                <a:cs typeface="Times New Roman"/>
              </a:rPr>
              <a:t> </a:t>
            </a:r>
            <a:r>
              <a:rPr spc="-5" dirty="0">
                <a:cs typeface="Arial"/>
              </a:rPr>
              <a:t>ha</a:t>
            </a:r>
            <a:r>
              <a:rPr dirty="0">
                <a:cs typeface="Arial"/>
              </a:rPr>
              <a:t>d</a:t>
            </a:r>
            <a:r>
              <a:rPr spc="20" dirty="0">
                <a:cs typeface="Times New Roman"/>
              </a:rPr>
              <a:t> </a:t>
            </a:r>
            <a:r>
              <a:rPr dirty="0">
                <a:cs typeface="Arial"/>
              </a:rPr>
              <a:t>a</a:t>
            </a:r>
            <a:r>
              <a:rPr spc="30" dirty="0">
                <a:cs typeface="Times New Roman"/>
              </a:rPr>
              <a:t> </a:t>
            </a:r>
            <a:r>
              <a:rPr spc="-5" dirty="0">
                <a:cs typeface="Arial"/>
              </a:rPr>
              <a:t>pre</a:t>
            </a:r>
            <a:r>
              <a:rPr dirty="0">
                <a:cs typeface="Arial"/>
              </a:rPr>
              <a:t>-</a:t>
            </a:r>
            <a:r>
              <a:rPr spc="-5" dirty="0">
                <a:cs typeface="Arial"/>
              </a:rPr>
              <a:t>e</a:t>
            </a:r>
            <a:r>
              <a:rPr spc="-20" dirty="0">
                <a:cs typeface="Arial"/>
              </a:rPr>
              <a:t>x</a:t>
            </a:r>
            <a:r>
              <a:rPr spc="-5" dirty="0">
                <a:cs typeface="Arial"/>
              </a:rPr>
              <a:t>i</a:t>
            </a:r>
            <a:r>
              <a:rPr dirty="0">
                <a:cs typeface="Arial"/>
              </a:rPr>
              <a:t>st</a:t>
            </a:r>
            <a:r>
              <a:rPr spc="-5" dirty="0">
                <a:cs typeface="Arial"/>
              </a:rPr>
              <a:t>in</a:t>
            </a:r>
            <a:r>
              <a:rPr dirty="0">
                <a:cs typeface="Arial"/>
              </a:rPr>
              <a:t>g</a:t>
            </a:r>
            <a:r>
              <a:rPr dirty="0">
                <a:cs typeface="Times New Roman"/>
              </a:rPr>
              <a:t> </a:t>
            </a:r>
            <a:r>
              <a:rPr spc="-10" dirty="0">
                <a:cs typeface="Arial"/>
              </a:rPr>
              <a:t>m</a:t>
            </a:r>
            <a:r>
              <a:rPr spc="-5" dirty="0">
                <a:cs typeface="Arial"/>
              </a:rPr>
              <a:t>ajo</a:t>
            </a:r>
            <a:r>
              <a:rPr dirty="0">
                <a:cs typeface="Arial"/>
              </a:rPr>
              <a:t>r</a:t>
            </a:r>
            <a:r>
              <a:rPr spc="20" dirty="0">
                <a:cs typeface="Times New Roman"/>
              </a:rPr>
              <a:t> </a:t>
            </a:r>
            <a:r>
              <a:rPr dirty="0">
                <a:cs typeface="Arial"/>
              </a:rPr>
              <a:t>IN</a:t>
            </a:r>
            <a:r>
              <a:rPr spc="25" dirty="0">
                <a:cs typeface="Times New Roman"/>
              </a:rPr>
              <a:t> </a:t>
            </a:r>
            <a:r>
              <a:rPr spc="-10" dirty="0">
                <a:cs typeface="Arial"/>
              </a:rPr>
              <a:t>R</a:t>
            </a:r>
            <a:r>
              <a:rPr dirty="0">
                <a:cs typeface="Arial"/>
              </a:rPr>
              <a:t>AM</a:t>
            </a:r>
            <a:r>
              <a:rPr spc="35" dirty="0">
                <a:cs typeface="Times New Roman"/>
              </a:rPr>
              <a:t> </a:t>
            </a:r>
            <a:r>
              <a:rPr dirty="0">
                <a:cs typeface="Arial"/>
              </a:rPr>
              <a:t>(G140G</a:t>
            </a:r>
            <a:r>
              <a:rPr spc="-10" dirty="0">
                <a:cs typeface="Arial"/>
              </a:rPr>
              <a:t>/R</a:t>
            </a:r>
            <a:r>
              <a:rPr dirty="0">
                <a:cs typeface="Arial"/>
              </a:rPr>
              <a:t>)</a:t>
            </a:r>
          </a:p>
          <a:p>
            <a:pPr marL="561975" lvl="1" indent="-28575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tabLst>
                <a:tab pos="551180" algn="l"/>
              </a:tabLst>
            </a:pPr>
            <a:r>
              <a:rPr spc="-5" dirty="0">
                <a:cs typeface="Arial"/>
              </a:rPr>
              <a:t>5</a:t>
            </a:r>
            <a:r>
              <a:rPr dirty="0">
                <a:cs typeface="Arial"/>
              </a:rPr>
              <a:t>/8</a:t>
            </a:r>
            <a:r>
              <a:rPr spc="20" dirty="0">
                <a:cs typeface="Times New Roman"/>
              </a:rPr>
              <a:t> </a:t>
            </a:r>
            <a:r>
              <a:rPr spc="-10" dirty="0">
                <a:cs typeface="Arial"/>
              </a:rPr>
              <a:t>C</a:t>
            </a:r>
            <a:r>
              <a:rPr dirty="0">
                <a:cs typeface="Arial"/>
              </a:rPr>
              <a:t>V</a:t>
            </a:r>
            <a:r>
              <a:rPr spc="-10" dirty="0">
                <a:cs typeface="Arial"/>
              </a:rPr>
              <a:t>F</a:t>
            </a:r>
            <a:r>
              <a:rPr dirty="0">
                <a:cs typeface="Arial"/>
              </a:rPr>
              <a:t>s</a:t>
            </a:r>
            <a:r>
              <a:rPr spc="35" dirty="0">
                <a:cs typeface="Times New Roman"/>
              </a:rPr>
              <a:t> </a:t>
            </a:r>
            <a:r>
              <a:rPr spc="-5" dirty="0">
                <a:cs typeface="Arial"/>
              </a:rPr>
              <a:t>ha</a:t>
            </a:r>
            <a:r>
              <a:rPr dirty="0">
                <a:cs typeface="Arial"/>
              </a:rPr>
              <a:t>d</a:t>
            </a:r>
            <a:r>
              <a:rPr spc="20" dirty="0">
                <a:cs typeface="Times New Roman"/>
              </a:rPr>
              <a:t> </a:t>
            </a:r>
            <a:r>
              <a:rPr spc="-5" dirty="0">
                <a:cs typeface="Arial"/>
              </a:rPr>
              <a:t>L74</a:t>
            </a:r>
            <a:r>
              <a:rPr dirty="0">
                <a:cs typeface="Arial"/>
              </a:rPr>
              <a:t>I</a:t>
            </a:r>
            <a:r>
              <a:rPr spc="10" dirty="0">
                <a:cs typeface="Times New Roman"/>
              </a:rPr>
              <a:t> </a:t>
            </a:r>
            <a:r>
              <a:rPr spc="-5" dirty="0">
                <a:cs typeface="Arial"/>
              </a:rPr>
              <a:t>pol</a:t>
            </a:r>
            <a:r>
              <a:rPr spc="-20" dirty="0">
                <a:cs typeface="Arial"/>
              </a:rPr>
              <a:t>y</a:t>
            </a:r>
            <a:r>
              <a:rPr spc="-10" dirty="0">
                <a:cs typeface="Arial"/>
              </a:rPr>
              <a:t>m</a:t>
            </a:r>
            <a:r>
              <a:rPr spc="-5" dirty="0">
                <a:cs typeface="Arial"/>
              </a:rPr>
              <a:t>orphi</a:t>
            </a:r>
            <a:r>
              <a:rPr dirty="0">
                <a:cs typeface="Arial"/>
              </a:rPr>
              <a:t>sm</a:t>
            </a:r>
            <a:r>
              <a:rPr dirty="0">
                <a:cs typeface="Times New Roman"/>
              </a:rPr>
              <a:t> </a:t>
            </a:r>
            <a:r>
              <a:rPr dirty="0">
                <a:cs typeface="Arial"/>
              </a:rPr>
              <a:t>(3</a:t>
            </a:r>
            <a:r>
              <a:rPr spc="30" dirty="0">
                <a:cs typeface="Times New Roman"/>
              </a:rPr>
              <a:t> </a:t>
            </a:r>
            <a:r>
              <a:rPr dirty="0">
                <a:cs typeface="Arial"/>
              </a:rPr>
              <a:t>s</a:t>
            </a:r>
            <a:r>
              <a:rPr spc="-5" dirty="0">
                <a:cs typeface="Arial"/>
              </a:rPr>
              <a:t>ub</a:t>
            </a:r>
            <a:r>
              <a:rPr dirty="0">
                <a:cs typeface="Arial"/>
              </a:rPr>
              <a:t>t</a:t>
            </a:r>
            <a:r>
              <a:rPr spc="-20" dirty="0">
                <a:cs typeface="Arial"/>
              </a:rPr>
              <a:t>y</a:t>
            </a:r>
            <a:r>
              <a:rPr spc="-5" dirty="0">
                <a:cs typeface="Arial"/>
              </a:rPr>
              <a:t>p</a:t>
            </a:r>
            <a:r>
              <a:rPr dirty="0">
                <a:cs typeface="Arial"/>
              </a:rPr>
              <a:t>e</a:t>
            </a:r>
            <a:r>
              <a:rPr spc="5" dirty="0">
                <a:cs typeface="Times New Roman"/>
              </a:rPr>
              <a:t> </a:t>
            </a:r>
            <a:r>
              <a:rPr dirty="0">
                <a:cs typeface="Arial"/>
              </a:rPr>
              <a:t>A</a:t>
            </a:r>
            <a:r>
              <a:rPr spc="40" dirty="0">
                <a:cs typeface="Times New Roman"/>
              </a:rPr>
              <a:t> </a:t>
            </a:r>
            <a:r>
              <a:rPr spc="-5" dirty="0">
                <a:cs typeface="Arial"/>
              </a:rPr>
              <a:t>o</a:t>
            </a:r>
            <a:r>
              <a:rPr dirty="0">
                <a:cs typeface="Arial"/>
              </a:rPr>
              <a:t>r</a:t>
            </a:r>
            <a:r>
              <a:rPr spc="20" dirty="0">
                <a:cs typeface="Times New Roman"/>
              </a:rPr>
              <a:t> </a:t>
            </a:r>
            <a:r>
              <a:rPr dirty="0">
                <a:cs typeface="Arial"/>
              </a:rPr>
              <a:t>A1,</a:t>
            </a:r>
            <a:r>
              <a:rPr spc="25" dirty="0">
                <a:cs typeface="Times New Roman"/>
              </a:rPr>
              <a:t> </a:t>
            </a:r>
            <a:r>
              <a:rPr dirty="0">
                <a:cs typeface="Arial"/>
              </a:rPr>
              <a:t>1</a:t>
            </a:r>
            <a:r>
              <a:rPr spc="30" dirty="0">
                <a:cs typeface="Times New Roman"/>
              </a:rPr>
              <a:t> </a:t>
            </a:r>
            <a:r>
              <a:rPr dirty="0">
                <a:cs typeface="Arial"/>
              </a:rPr>
              <a:t>s</a:t>
            </a:r>
            <a:r>
              <a:rPr spc="-5" dirty="0">
                <a:cs typeface="Arial"/>
              </a:rPr>
              <a:t>ub</a:t>
            </a:r>
            <a:r>
              <a:rPr dirty="0">
                <a:cs typeface="Arial"/>
              </a:rPr>
              <a:t>t</a:t>
            </a:r>
            <a:r>
              <a:rPr spc="-20" dirty="0">
                <a:cs typeface="Arial"/>
              </a:rPr>
              <a:t>y</a:t>
            </a:r>
            <a:r>
              <a:rPr spc="-5" dirty="0">
                <a:cs typeface="Arial"/>
              </a:rPr>
              <a:t>p</a:t>
            </a:r>
            <a:r>
              <a:rPr dirty="0">
                <a:cs typeface="Arial"/>
              </a:rPr>
              <a:t>e</a:t>
            </a:r>
            <a:r>
              <a:rPr spc="20" dirty="0">
                <a:cs typeface="Times New Roman"/>
              </a:rPr>
              <a:t> </a:t>
            </a:r>
            <a:r>
              <a:rPr spc="-10" dirty="0">
                <a:cs typeface="Arial"/>
              </a:rPr>
              <a:t>C</a:t>
            </a:r>
            <a:r>
              <a:rPr dirty="0">
                <a:cs typeface="Arial"/>
              </a:rPr>
              <a:t>,</a:t>
            </a:r>
            <a:r>
              <a:rPr spc="35" dirty="0">
                <a:cs typeface="Times New Roman"/>
              </a:rPr>
              <a:t> </a:t>
            </a:r>
            <a:r>
              <a:rPr dirty="0">
                <a:cs typeface="Arial"/>
              </a:rPr>
              <a:t>1</a:t>
            </a:r>
            <a:r>
              <a:rPr spc="30" dirty="0">
                <a:cs typeface="Times New Roman"/>
              </a:rPr>
              <a:t> </a:t>
            </a:r>
            <a:r>
              <a:rPr dirty="0">
                <a:cs typeface="Arial"/>
              </a:rPr>
              <a:t>c</a:t>
            </a:r>
            <a:r>
              <a:rPr spc="-5" dirty="0">
                <a:cs typeface="Arial"/>
              </a:rPr>
              <a:t>o</a:t>
            </a:r>
            <a:r>
              <a:rPr spc="-10" dirty="0">
                <a:cs typeface="Arial"/>
              </a:rPr>
              <a:t>m</a:t>
            </a:r>
            <a:r>
              <a:rPr spc="-5" dirty="0">
                <a:cs typeface="Arial"/>
              </a:rPr>
              <a:t>ple</a:t>
            </a:r>
            <a:r>
              <a:rPr dirty="0">
                <a:cs typeface="Arial"/>
              </a:rPr>
              <a:t>x</a:t>
            </a:r>
            <a:r>
              <a:rPr dirty="0">
                <a:cs typeface="Times New Roman"/>
              </a:rPr>
              <a:t> </a:t>
            </a:r>
            <a:r>
              <a:rPr dirty="0">
                <a:cs typeface="Arial"/>
              </a:rPr>
              <a:t>s</a:t>
            </a:r>
            <a:r>
              <a:rPr spc="-5" dirty="0">
                <a:cs typeface="Arial"/>
              </a:rPr>
              <a:t>ub</a:t>
            </a:r>
            <a:r>
              <a:rPr dirty="0">
                <a:cs typeface="Arial"/>
              </a:rPr>
              <a:t>t</a:t>
            </a:r>
            <a:r>
              <a:rPr spc="-20" dirty="0">
                <a:cs typeface="Arial"/>
              </a:rPr>
              <a:t>y</a:t>
            </a:r>
            <a:r>
              <a:rPr spc="-5" dirty="0">
                <a:cs typeface="Arial"/>
              </a:rPr>
              <a:t>pe)</a:t>
            </a:r>
            <a:endParaRPr dirty="0">
              <a:cs typeface="Arial"/>
            </a:endParaRPr>
          </a:p>
          <a:p>
            <a:pPr lvl="1">
              <a:lnSpc>
                <a:spcPct val="100000"/>
              </a:lnSpc>
              <a:spcBef>
                <a:spcPts val="22"/>
              </a:spcBef>
              <a:buClr>
                <a:schemeClr val="tx2"/>
              </a:buClr>
              <a:buFont typeface="Arial"/>
              <a:buChar char="•"/>
            </a:pPr>
            <a:endParaRPr dirty="0">
              <a:cs typeface="Times New Roman"/>
            </a:endParaRPr>
          </a:p>
          <a:p>
            <a:pPr marL="299085" indent="-286385">
              <a:lnSpc>
                <a:spcPct val="100000"/>
              </a:lnSpc>
              <a:buClr>
                <a:schemeClr val="tx2"/>
              </a:buClr>
              <a:buFont typeface="Arial"/>
              <a:buChar char="•"/>
              <a:tabLst>
                <a:tab pos="299720" algn="l"/>
              </a:tabLst>
            </a:pPr>
            <a:r>
              <a:rPr sz="2000" b="1" spc="-15" dirty="0">
                <a:solidFill>
                  <a:srgbClr val="0070C0"/>
                </a:solidFill>
                <a:cs typeface="Arial"/>
              </a:rPr>
              <a:t>9/1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0</a:t>
            </a:r>
            <a:r>
              <a:rPr sz="2000" b="1" spc="5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20" dirty="0">
                <a:solidFill>
                  <a:srgbClr val="0070C0"/>
                </a:solidFill>
                <a:cs typeface="Arial"/>
              </a:rPr>
              <a:t>CVF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s</a:t>
            </a:r>
            <a:r>
              <a:rPr sz="2000" b="1" spc="4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r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e-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s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upp</a:t>
            </a:r>
            <a:r>
              <a:rPr sz="2000" b="1" spc="-20" dirty="0">
                <a:solidFill>
                  <a:srgbClr val="0070C0"/>
                </a:solidFill>
                <a:cs typeface="Arial"/>
              </a:rPr>
              <a:t>r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es</a:t>
            </a:r>
            <a:r>
              <a:rPr sz="2000" b="1" spc="-5" dirty="0">
                <a:solidFill>
                  <a:srgbClr val="0070C0"/>
                </a:solidFill>
                <a:cs typeface="Arial"/>
              </a:rPr>
              <a:t>s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e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d</a:t>
            </a:r>
            <a:r>
              <a:rPr sz="2000" b="1" spc="5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o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n</a:t>
            </a:r>
            <a:r>
              <a:rPr sz="2000" b="1" spc="5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ful</a:t>
            </a:r>
            <a:r>
              <a:rPr sz="2000" b="1" dirty="0">
                <a:solidFill>
                  <a:srgbClr val="0070C0"/>
                </a:solidFill>
                <a:cs typeface="Arial"/>
              </a:rPr>
              <a:t>l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y</a:t>
            </a:r>
            <a:r>
              <a:rPr sz="2000" b="1" spc="3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act</a:t>
            </a:r>
            <a:r>
              <a:rPr sz="2000" b="1" dirty="0">
                <a:solidFill>
                  <a:srgbClr val="0070C0"/>
                </a:solidFill>
                <a:cs typeface="Arial"/>
              </a:rPr>
              <a:t>i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ve</a:t>
            </a:r>
            <a:r>
              <a:rPr sz="2000" b="1" spc="3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ora</a:t>
            </a:r>
            <a:r>
              <a:rPr sz="2000" b="1" spc="-5" dirty="0">
                <a:solidFill>
                  <a:srgbClr val="0070C0"/>
                </a:solidFill>
                <a:cs typeface="Arial"/>
              </a:rPr>
              <a:t>l</a:t>
            </a:r>
            <a:r>
              <a:rPr sz="2000" b="1" spc="4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20" dirty="0">
                <a:solidFill>
                  <a:srgbClr val="0070C0"/>
                </a:solidFill>
                <a:cs typeface="Arial"/>
              </a:rPr>
              <a:t>HA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A</a:t>
            </a:r>
            <a:r>
              <a:rPr sz="2000" b="1" spc="-45" dirty="0">
                <a:solidFill>
                  <a:srgbClr val="0070C0"/>
                </a:solidFill>
                <a:cs typeface="Arial"/>
              </a:rPr>
              <a:t>R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T</a:t>
            </a:r>
            <a:r>
              <a:rPr sz="2000" b="1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(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1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/10</a:t>
            </a:r>
            <a:r>
              <a:rPr sz="2000" b="1" spc="6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no</a:t>
            </a:r>
            <a:r>
              <a:rPr sz="2000" b="1" spc="0" dirty="0">
                <a:solidFill>
                  <a:srgbClr val="0070C0"/>
                </a:solidFill>
                <a:cs typeface="Arial"/>
              </a:rPr>
              <a:t>n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-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c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ompl</a:t>
            </a:r>
            <a:r>
              <a:rPr sz="2000" b="1" dirty="0">
                <a:solidFill>
                  <a:srgbClr val="0070C0"/>
                </a:solidFill>
                <a:cs typeface="Arial"/>
              </a:rPr>
              <a:t>i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anc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e</a:t>
            </a:r>
            <a:r>
              <a:rPr sz="2000" b="1" spc="3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o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n</a:t>
            </a:r>
            <a:r>
              <a:rPr sz="2000" b="1" spc="40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P</a:t>
            </a:r>
            <a:r>
              <a:rPr sz="2000" b="1" dirty="0">
                <a:solidFill>
                  <a:srgbClr val="0070C0"/>
                </a:solidFill>
                <a:cs typeface="Arial"/>
              </a:rPr>
              <a:t>I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-base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d</a:t>
            </a:r>
            <a:r>
              <a:rPr sz="2000" b="1" spc="-25" dirty="0">
                <a:solidFill>
                  <a:srgbClr val="0070C0"/>
                </a:solidFill>
                <a:cs typeface="Times New Roman"/>
              </a:rPr>
              <a:t> </a:t>
            </a:r>
            <a:r>
              <a:rPr sz="2000" b="1" spc="-15" dirty="0">
                <a:solidFill>
                  <a:srgbClr val="0070C0"/>
                </a:solidFill>
                <a:cs typeface="Arial"/>
              </a:rPr>
              <a:t>A</a:t>
            </a:r>
            <a:r>
              <a:rPr sz="2000" b="1" spc="-40" dirty="0">
                <a:solidFill>
                  <a:srgbClr val="0070C0"/>
                </a:solidFill>
                <a:cs typeface="Arial"/>
              </a:rPr>
              <a:t>R</a:t>
            </a:r>
            <a:r>
              <a:rPr sz="2000" b="1" spc="-10" dirty="0">
                <a:solidFill>
                  <a:srgbClr val="0070C0"/>
                </a:solidFill>
                <a:cs typeface="Arial"/>
              </a:rPr>
              <a:t>T)</a:t>
            </a:r>
            <a:endParaRPr sz="2000" b="1" dirty="0">
              <a:solidFill>
                <a:srgbClr val="0070C0"/>
              </a:solidFill>
              <a:cs typeface="Arial"/>
            </a:endParaRPr>
          </a:p>
          <a:p>
            <a:pPr marL="561975" lvl="1" indent="-28575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SzPct val="87500"/>
              <a:buFont typeface="Arial" panose="020B0604020202020204" pitchFamily="34" charset="0"/>
              <a:buChar char="‒"/>
              <a:tabLst>
                <a:tab pos="551180" algn="l"/>
              </a:tabLst>
            </a:pPr>
            <a:r>
              <a:rPr spc="-15" dirty="0">
                <a:cs typeface="Arial"/>
              </a:rPr>
              <a:t>A</a:t>
            </a:r>
            <a:r>
              <a:rPr dirty="0">
                <a:cs typeface="Arial"/>
              </a:rPr>
              <a:t>l</a:t>
            </a:r>
            <a:r>
              <a:rPr spc="-5" dirty="0">
                <a:cs typeface="Arial"/>
              </a:rPr>
              <a:t>l</a:t>
            </a:r>
            <a:r>
              <a:rPr spc="20" dirty="0">
                <a:cs typeface="Times New Roman"/>
              </a:rPr>
              <a:t> </a:t>
            </a:r>
            <a:r>
              <a:rPr spc="-20" dirty="0">
                <a:cs typeface="Arial"/>
              </a:rPr>
              <a:t>CVF</a:t>
            </a:r>
            <a:r>
              <a:rPr spc="-10" dirty="0">
                <a:cs typeface="Arial"/>
              </a:rPr>
              <a:t>s</a:t>
            </a:r>
            <a:r>
              <a:rPr spc="45" dirty="0">
                <a:cs typeface="Times New Roman"/>
              </a:rPr>
              <a:t> </a:t>
            </a:r>
            <a:r>
              <a:rPr spc="-10" dirty="0">
                <a:cs typeface="Arial"/>
              </a:rPr>
              <a:t>retained</a:t>
            </a:r>
            <a:r>
              <a:rPr spc="50" dirty="0">
                <a:cs typeface="Times New Roman"/>
              </a:rPr>
              <a:t> </a:t>
            </a:r>
            <a:r>
              <a:rPr spc="-15" dirty="0">
                <a:cs typeface="Arial"/>
              </a:rPr>
              <a:t>phenot</a:t>
            </a:r>
            <a:r>
              <a:rPr spc="-25" dirty="0">
                <a:cs typeface="Arial"/>
              </a:rPr>
              <a:t>y</a:t>
            </a:r>
            <a:r>
              <a:rPr spc="-15" dirty="0">
                <a:cs typeface="Arial"/>
              </a:rPr>
              <a:t>p</a:t>
            </a:r>
            <a:r>
              <a:rPr spc="-10" dirty="0">
                <a:cs typeface="Arial"/>
              </a:rPr>
              <a:t>ic</a:t>
            </a:r>
            <a:r>
              <a:rPr spc="55" dirty="0">
                <a:cs typeface="Times New Roman"/>
              </a:rPr>
              <a:t> </a:t>
            </a:r>
            <a:r>
              <a:rPr spc="-10" dirty="0">
                <a:cs typeface="Arial"/>
              </a:rPr>
              <a:t>s</a:t>
            </a:r>
            <a:r>
              <a:rPr spc="-15" dirty="0">
                <a:cs typeface="Arial"/>
              </a:rPr>
              <a:t>en</a:t>
            </a:r>
            <a:r>
              <a:rPr spc="-5" dirty="0">
                <a:cs typeface="Arial"/>
              </a:rPr>
              <a:t>sitivity</a:t>
            </a:r>
            <a:r>
              <a:rPr spc="25" dirty="0">
                <a:cs typeface="Times New Roman"/>
              </a:rPr>
              <a:t> </a:t>
            </a:r>
            <a:r>
              <a:rPr spc="-10" dirty="0">
                <a:cs typeface="Arial"/>
              </a:rPr>
              <a:t>to</a:t>
            </a:r>
            <a:r>
              <a:rPr spc="50" dirty="0">
                <a:cs typeface="Times New Roman"/>
              </a:rPr>
              <a:t> </a:t>
            </a:r>
            <a:r>
              <a:rPr spc="-15" dirty="0">
                <a:cs typeface="Arial"/>
              </a:rPr>
              <a:t>do</a:t>
            </a:r>
            <a:r>
              <a:rPr spc="-5" dirty="0">
                <a:cs typeface="Arial"/>
              </a:rPr>
              <a:t>l</a:t>
            </a:r>
            <a:r>
              <a:rPr spc="-15" dirty="0">
                <a:cs typeface="Arial"/>
              </a:rPr>
              <a:t>utegra</a:t>
            </a:r>
            <a:r>
              <a:rPr spc="-10" dirty="0">
                <a:cs typeface="Arial"/>
              </a:rPr>
              <a:t>vir</a:t>
            </a:r>
            <a:endParaRPr dirty="0">
              <a:cs typeface="Arial"/>
            </a:endParaRPr>
          </a:p>
        </p:txBody>
      </p:sp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180E4792-3356-EC49-AF7E-3BB51D0C9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01507"/>
              </p:ext>
            </p:extLst>
          </p:nvPr>
        </p:nvGraphicFramePr>
        <p:xfrm>
          <a:off x="679856" y="2218641"/>
          <a:ext cx="11144238" cy="187396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9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2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2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1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901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8728">
                <a:tc>
                  <a:txBody>
                    <a:bodyPr/>
                    <a:lstStyle/>
                    <a:p>
                      <a:endParaRPr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95275" marR="274320" indent="-1397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CVFs </a:t>
                      </a:r>
                      <a:br>
                        <a:rPr lang="fr-FR" sz="1600" spc="-5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600" spc="-5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sz="1600" spc="-20" dirty="0">
                          <a:solidFill>
                            <a:schemeClr val="bg1"/>
                          </a:solidFill>
                        </a:rPr>
                        <a:t>%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63525" marR="254635" indent="7620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CVF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35" dirty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th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RP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sz="1600" spc="-6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Ms*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RP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sz="1600" spc="-6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Ms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sz="1600" spc="5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sz="1600" spc="-5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sz="1600" spc="8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Failure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0850" marR="107314" indent="-33528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CVF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35" dirty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sz="1600" spc="2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IN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sz="1600" spc="-6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Ms*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sz="1600" spc="4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sz="1600" spc="-55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Ms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Obs</a:t>
                      </a:r>
                      <a:r>
                        <a:rPr sz="1600" spc="-10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sz="1600" spc="-5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sz="1600" spc="85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Failure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59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spc="-10" dirty="0"/>
                        <a:t>Q</a:t>
                      </a:r>
                      <a:r>
                        <a:rPr sz="1600" spc="-5" dirty="0"/>
                        <a:t>8W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600" spc="-5" dirty="0"/>
                        <a:t>522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sz="1600" dirty="0"/>
                        <a:t>8</a:t>
                      </a:r>
                      <a:r>
                        <a:rPr sz="1600" spc="40" dirty="0"/>
                        <a:t> </a:t>
                      </a:r>
                      <a:r>
                        <a:rPr sz="1600" spc="-5" dirty="0"/>
                        <a:t>(1.5)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</a:pPr>
                      <a:r>
                        <a:rPr sz="1600" spc="-5" dirty="0"/>
                        <a:t>6/8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sz="1600" dirty="0"/>
                        <a:t>K1</a:t>
                      </a:r>
                      <a:r>
                        <a:rPr sz="1600" spc="-10" dirty="0"/>
                        <a:t>0</a:t>
                      </a:r>
                      <a:r>
                        <a:rPr sz="1600" spc="-5" dirty="0"/>
                        <a:t>1E</a:t>
                      </a:r>
                      <a:r>
                        <a:rPr sz="1600" dirty="0"/>
                        <a:t>,</a:t>
                      </a:r>
                      <a:r>
                        <a:rPr sz="1600" spc="20" dirty="0"/>
                        <a:t> </a:t>
                      </a:r>
                      <a:r>
                        <a:rPr sz="1600" dirty="0"/>
                        <a:t>E1</a:t>
                      </a:r>
                      <a:r>
                        <a:rPr sz="1600" spc="-10" dirty="0"/>
                        <a:t>3</a:t>
                      </a:r>
                      <a:r>
                        <a:rPr sz="1600" spc="-5" dirty="0"/>
                        <a:t>8E/K</a:t>
                      </a:r>
                      <a:r>
                        <a:rPr sz="1600" dirty="0"/>
                        <a:t>,</a:t>
                      </a:r>
                      <a:r>
                        <a:rPr sz="1600" spc="15" dirty="0"/>
                        <a:t> </a:t>
                      </a:r>
                      <a:r>
                        <a:rPr sz="1600" dirty="0"/>
                        <a:t>E1</a:t>
                      </a:r>
                      <a:r>
                        <a:rPr sz="1600" spc="-10" dirty="0"/>
                        <a:t>3</a:t>
                      </a:r>
                      <a:r>
                        <a:rPr sz="1600" spc="-5" dirty="0"/>
                        <a:t>8A</a:t>
                      </a:r>
                      <a:r>
                        <a:rPr sz="1600" dirty="0"/>
                        <a:t>,</a:t>
                      </a:r>
                      <a:r>
                        <a:rPr sz="1600" spc="-15" dirty="0"/>
                        <a:t> Y</a:t>
                      </a:r>
                      <a:r>
                        <a:rPr sz="1600" spc="-5" dirty="0"/>
                        <a:t>18</a:t>
                      </a:r>
                      <a:r>
                        <a:rPr sz="1600" spc="-10" dirty="0"/>
                        <a:t>8</a:t>
                      </a:r>
                      <a:r>
                        <a:rPr sz="1600" dirty="0"/>
                        <a:t>L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5" dirty="0"/>
                        <a:t>5/8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516255">
                        <a:lnSpc>
                          <a:spcPct val="100000"/>
                        </a:lnSpc>
                      </a:pPr>
                      <a:r>
                        <a:rPr sz="1600" dirty="0"/>
                        <a:t>Q1</a:t>
                      </a:r>
                      <a:r>
                        <a:rPr sz="1600" spc="-10" dirty="0"/>
                        <a:t>4</a:t>
                      </a:r>
                      <a:r>
                        <a:rPr sz="1600" spc="-5" dirty="0"/>
                        <a:t>8</a:t>
                      </a:r>
                      <a:r>
                        <a:rPr sz="1600" spc="-10" dirty="0"/>
                        <a:t>R</a:t>
                      </a:r>
                      <a:r>
                        <a:rPr sz="1600" spc="5" dirty="0"/>
                        <a:t>,</a:t>
                      </a:r>
                      <a:r>
                        <a:rPr sz="1600" baseline="24691" dirty="0"/>
                        <a:t>†</a:t>
                      </a:r>
                      <a:r>
                        <a:rPr sz="1600" spc="172" baseline="24691" dirty="0"/>
                        <a:t> </a:t>
                      </a:r>
                      <a:r>
                        <a:rPr sz="1600" spc="-10" dirty="0"/>
                        <a:t>N</a:t>
                      </a:r>
                      <a:r>
                        <a:rPr sz="1600" spc="-5" dirty="0"/>
                        <a:t>15</a:t>
                      </a:r>
                      <a:r>
                        <a:rPr sz="1600" spc="-10" dirty="0"/>
                        <a:t>5H</a:t>
                      </a:r>
                      <a:r>
                        <a:rPr sz="1600" baseline="24691" dirty="0"/>
                        <a:t>†</a:t>
                      </a:r>
                      <a:endParaRPr sz="1600" baseline="2469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4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spc="-10" dirty="0"/>
                        <a:t>Q</a:t>
                      </a:r>
                      <a:r>
                        <a:rPr sz="1600" spc="-5" dirty="0"/>
                        <a:t>4W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600" dirty="0"/>
                        <a:t>523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sz="1600" dirty="0"/>
                        <a:t>2</a:t>
                      </a:r>
                      <a:r>
                        <a:rPr sz="1600" spc="40" dirty="0"/>
                        <a:t> </a:t>
                      </a:r>
                      <a:r>
                        <a:rPr sz="1600" dirty="0"/>
                        <a:t>(0.4)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/>
                        <a:t>1/2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821690">
                        <a:lnSpc>
                          <a:spcPct val="100000"/>
                        </a:lnSpc>
                      </a:pPr>
                      <a:r>
                        <a:rPr sz="1600" dirty="0"/>
                        <a:t>K101E,</a:t>
                      </a:r>
                      <a:r>
                        <a:rPr sz="1600" spc="20" dirty="0"/>
                        <a:t> </a:t>
                      </a:r>
                      <a:r>
                        <a:rPr sz="1600" spc="-10" dirty="0"/>
                        <a:t>M</a:t>
                      </a:r>
                      <a:r>
                        <a:rPr sz="1600" spc="-5" dirty="0"/>
                        <a:t>230L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dirty="0"/>
                        <a:t>2/2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</a:pPr>
                      <a:r>
                        <a:rPr sz="1600" dirty="0"/>
                        <a:t>E138E/K,</a:t>
                      </a:r>
                      <a:r>
                        <a:rPr sz="1600" spc="15" dirty="0"/>
                        <a:t> </a:t>
                      </a:r>
                      <a:r>
                        <a:rPr sz="1600" dirty="0"/>
                        <a:t>Q148</a:t>
                      </a:r>
                      <a:r>
                        <a:rPr sz="1600" spc="-10" dirty="0"/>
                        <a:t>R</a:t>
                      </a:r>
                      <a:r>
                        <a:rPr sz="1600" dirty="0"/>
                        <a:t>,</a:t>
                      </a:r>
                      <a:r>
                        <a:rPr sz="1600" spc="10" dirty="0"/>
                        <a:t> </a:t>
                      </a:r>
                      <a:r>
                        <a:rPr sz="1600" spc="-10" dirty="0"/>
                        <a:t>N</a:t>
                      </a:r>
                      <a:r>
                        <a:rPr sz="1600" spc="-5" dirty="0"/>
                        <a:t>155</a:t>
                      </a:r>
                      <a:r>
                        <a:rPr sz="1600" spc="-10" dirty="0"/>
                        <a:t>N</a:t>
                      </a:r>
                      <a:r>
                        <a:rPr sz="1600" dirty="0"/>
                        <a:t>/H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4DB104-4C7F-BB41-99A4-0060F69EAA75}"/>
              </a:ext>
            </a:extLst>
          </p:cNvPr>
          <p:cNvSpPr/>
          <p:nvPr/>
        </p:nvSpPr>
        <p:spPr>
          <a:xfrm>
            <a:off x="3656606" y="1579398"/>
            <a:ext cx="5363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/>
            <a:r>
              <a:rPr lang="fr-FR" sz="2400" b="1" dirty="0" err="1">
                <a:solidFill>
                  <a:srgbClr val="0070C0"/>
                </a:solidFill>
              </a:rPr>
              <a:t>Sum</a:t>
            </a:r>
            <a:r>
              <a:rPr lang="fr-FR" sz="2400" b="1" spc="5" dirty="0" err="1">
                <a:solidFill>
                  <a:srgbClr val="0070C0"/>
                </a:solidFill>
              </a:rPr>
              <a:t>m</a:t>
            </a:r>
            <a:r>
              <a:rPr lang="fr-FR" sz="2400" b="1" spc="-5" dirty="0" err="1">
                <a:solidFill>
                  <a:srgbClr val="0070C0"/>
                </a:solidFill>
              </a:rPr>
              <a:t>ar</a:t>
            </a:r>
            <a:r>
              <a:rPr lang="fr-FR" sz="2400" b="1" dirty="0" err="1">
                <a:solidFill>
                  <a:srgbClr val="0070C0"/>
                </a:solidFill>
              </a:rPr>
              <a:t>y</a:t>
            </a:r>
            <a:r>
              <a:rPr lang="fr-FR" sz="2400" b="1" spc="-90" dirty="0">
                <a:solidFill>
                  <a:srgbClr val="0070C0"/>
                </a:solidFill>
                <a:cs typeface="Times New Roman"/>
              </a:rPr>
              <a:t> </a:t>
            </a:r>
            <a:r>
              <a:rPr lang="fr-FR" sz="2400" b="1" dirty="0">
                <a:solidFill>
                  <a:srgbClr val="0070C0"/>
                </a:solidFill>
              </a:rPr>
              <a:t>of</a:t>
            </a:r>
            <a:r>
              <a:rPr lang="fr-FR" sz="2400" b="1" spc="-70" dirty="0">
                <a:solidFill>
                  <a:srgbClr val="0070C0"/>
                </a:solidFill>
                <a:cs typeface="Times New Roman"/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Confirmed</a:t>
            </a:r>
            <a:r>
              <a:rPr lang="fr-FR" sz="2400" b="1" spc="-105" dirty="0">
                <a:solidFill>
                  <a:srgbClr val="0070C0"/>
                </a:solidFill>
                <a:cs typeface="Times New Roman"/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Virologic</a:t>
            </a:r>
            <a:r>
              <a:rPr lang="fr-FR" sz="2400" b="1" spc="-110" dirty="0">
                <a:solidFill>
                  <a:srgbClr val="0070C0"/>
                </a:solidFill>
                <a:cs typeface="Times New Roman"/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Fail</a:t>
            </a:r>
            <a:r>
              <a:rPr lang="fr-FR" sz="2400" b="1" spc="5" dirty="0" err="1">
                <a:solidFill>
                  <a:srgbClr val="0070C0"/>
                </a:solidFill>
              </a:rPr>
              <a:t>u</a:t>
            </a:r>
            <a:r>
              <a:rPr lang="fr-FR" sz="2400" b="1" dirty="0" err="1">
                <a:solidFill>
                  <a:srgbClr val="0070C0"/>
                </a:solidFill>
              </a:rPr>
              <a:t>res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566821BB-E29D-491D-9B4B-84D6325DD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8134" y="6522020"/>
            <a:ext cx="241386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Overton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ET, CROI 2020, Abs. 34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6C0665C-A248-4EF9-A9E0-CC4FCAD2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ATLAS-2M </a:t>
            </a:r>
            <a:r>
              <a:rPr lang="fr-FR" dirty="0" err="1"/>
              <a:t>study</a:t>
            </a:r>
            <a:r>
              <a:rPr lang="fr-FR" dirty="0"/>
              <a:t>: CAB LA + RPV LA IM </a:t>
            </a:r>
            <a:br>
              <a:rPr lang="fr-FR" dirty="0"/>
            </a:br>
            <a:r>
              <a:rPr lang="fr-FR" dirty="0"/>
              <a:t>in maintenance </a:t>
            </a:r>
            <a:r>
              <a:rPr lang="mr-IN" dirty="0"/>
              <a:t>–</a:t>
            </a:r>
            <a:r>
              <a:rPr lang="fr-FR" dirty="0"/>
              <a:t> Q4W vs Q8W </a:t>
            </a:r>
          </a:p>
        </p:txBody>
      </p:sp>
    </p:spTree>
    <p:extLst>
      <p:ext uri="{BB962C8B-B14F-4D97-AF65-F5344CB8AC3E}">
        <p14:creationId xmlns:p14="http://schemas.microsoft.com/office/powerpoint/2010/main" val="23901636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5">
            <a:extLst>
              <a:ext uri="{FF2B5EF4-FFF2-40B4-BE49-F238E27FC236}">
                <a16:creationId xmlns:a16="http://schemas.microsoft.com/office/drawing/2014/main" id="{E3CE56B3-BD04-1742-A10C-AAFA773F68E0}"/>
              </a:ext>
            </a:extLst>
          </p:cNvPr>
          <p:cNvSpPr txBox="1"/>
          <p:nvPr/>
        </p:nvSpPr>
        <p:spPr>
          <a:xfrm>
            <a:off x="527056" y="4711372"/>
            <a:ext cx="11256683" cy="1925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7980" marR="5080" indent="-285750">
              <a:lnSpc>
                <a:spcPct val="1046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A</a:t>
            </a:r>
            <a:r>
              <a:rPr sz="2000" spc="5" dirty="0">
                <a:cs typeface="Arial"/>
              </a:rPr>
              <a:t>E</a:t>
            </a:r>
            <a:r>
              <a:rPr sz="2000" dirty="0">
                <a:cs typeface="Arial"/>
              </a:rPr>
              <a:t>s</a:t>
            </a:r>
            <a:r>
              <a:rPr sz="2000" spc="40" dirty="0">
                <a:cs typeface="Times New Roman"/>
              </a:rPr>
              <a:t> </a:t>
            </a:r>
            <a:r>
              <a:rPr sz="2000" spc="-20" dirty="0">
                <a:cs typeface="Arial"/>
              </a:rPr>
              <a:t>w</a:t>
            </a:r>
            <a:r>
              <a:rPr sz="2000" spc="-5" dirty="0">
                <a:cs typeface="Arial"/>
              </a:rPr>
              <a:t>er</a:t>
            </a:r>
            <a:r>
              <a:rPr sz="2000" dirty="0">
                <a:cs typeface="Arial"/>
              </a:rPr>
              <a:t>e</a:t>
            </a:r>
            <a:r>
              <a:rPr sz="2000" spc="60" dirty="0">
                <a:cs typeface="Times New Roman"/>
              </a:rPr>
              <a:t> </a:t>
            </a:r>
            <a:r>
              <a:rPr sz="2000" dirty="0">
                <a:cs typeface="Arial"/>
              </a:rPr>
              <a:t>simi</a:t>
            </a:r>
            <a:r>
              <a:rPr sz="2000" spc="5" dirty="0">
                <a:cs typeface="Arial"/>
              </a:rPr>
              <a:t>l</a:t>
            </a:r>
            <a:r>
              <a:rPr sz="2000" spc="-5" dirty="0">
                <a:cs typeface="Arial"/>
              </a:rPr>
              <a:t>a</a:t>
            </a:r>
            <a:r>
              <a:rPr sz="2000" dirty="0">
                <a:cs typeface="Arial"/>
              </a:rPr>
              <a:t>r</a:t>
            </a:r>
            <a:r>
              <a:rPr sz="2000" spc="1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bet</a:t>
            </a:r>
            <a:r>
              <a:rPr sz="2000" spc="-25" dirty="0">
                <a:cs typeface="Arial"/>
              </a:rPr>
              <a:t>w</a:t>
            </a:r>
            <a:r>
              <a:rPr sz="2000" spc="-5" dirty="0">
                <a:cs typeface="Arial"/>
              </a:rPr>
              <a:t>ee</a:t>
            </a:r>
            <a:r>
              <a:rPr sz="2000" dirty="0">
                <a:cs typeface="Arial"/>
              </a:rPr>
              <a:t>n</a:t>
            </a:r>
            <a:r>
              <a:rPr sz="2000" spc="7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th</a:t>
            </a:r>
            <a:r>
              <a:rPr sz="2000" dirty="0">
                <a:cs typeface="Arial"/>
              </a:rPr>
              <a:t>e</a:t>
            </a:r>
            <a:r>
              <a:rPr sz="2000" spc="5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Q8</a:t>
            </a:r>
            <a:r>
              <a:rPr sz="2000" dirty="0">
                <a:cs typeface="Arial"/>
              </a:rPr>
              <a:t>W</a:t>
            </a:r>
            <a:r>
              <a:rPr sz="2000" spc="5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an</a:t>
            </a:r>
            <a:r>
              <a:rPr sz="2000" dirty="0">
                <a:cs typeface="Arial"/>
              </a:rPr>
              <a:t>d</a:t>
            </a:r>
            <a:r>
              <a:rPr sz="2000" spc="5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Q4</a:t>
            </a:r>
            <a:r>
              <a:rPr sz="2000" dirty="0">
                <a:cs typeface="Arial"/>
              </a:rPr>
              <a:t>W</a:t>
            </a:r>
            <a:r>
              <a:rPr sz="2000" spc="4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dos</a:t>
            </a:r>
            <a:r>
              <a:rPr sz="2000" spc="5" dirty="0">
                <a:cs typeface="Arial"/>
              </a:rPr>
              <a:t>i</a:t>
            </a:r>
            <a:r>
              <a:rPr sz="2000" spc="-5" dirty="0">
                <a:cs typeface="Arial"/>
              </a:rPr>
              <a:t>n</a:t>
            </a:r>
            <a:r>
              <a:rPr sz="2000" dirty="0">
                <a:cs typeface="Arial"/>
              </a:rPr>
              <a:t>g</a:t>
            </a:r>
            <a:r>
              <a:rPr sz="2000" spc="5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ar</a:t>
            </a:r>
            <a:r>
              <a:rPr sz="2000" spc="-10" dirty="0">
                <a:cs typeface="Arial"/>
              </a:rPr>
              <a:t>m</a:t>
            </a:r>
            <a:r>
              <a:rPr sz="2000" dirty="0">
                <a:cs typeface="Arial"/>
              </a:rPr>
              <a:t>s</a:t>
            </a:r>
            <a:endParaRPr lang="fr-FR" sz="2000" dirty="0">
              <a:cs typeface="Arial"/>
            </a:endParaRPr>
          </a:p>
          <a:p>
            <a:pPr marL="347980" marR="5080" indent="-285750">
              <a:lnSpc>
                <a:spcPct val="1046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sz="2000" spc="-5" dirty="0">
                <a:cs typeface="Arial"/>
              </a:rPr>
              <a:t>O</a:t>
            </a:r>
            <a:r>
              <a:rPr sz="2000" dirty="0">
                <a:cs typeface="Arial"/>
              </a:rPr>
              <a:t>veral</a:t>
            </a:r>
            <a:r>
              <a:rPr sz="2000" spc="5" dirty="0">
                <a:cs typeface="Arial"/>
              </a:rPr>
              <a:t>l</a:t>
            </a:r>
            <a:r>
              <a:rPr sz="2000" dirty="0">
                <a:cs typeface="Arial"/>
              </a:rPr>
              <a:t>,</a:t>
            </a:r>
            <a:r>
              <a:rPr sz="2000" spc="3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96</a:t>
            </a:r>
            <a:r>
              <a:rPr sz="2000" dirty="0">
                <a:cs typeface="Arial"/>
              </a:rPr>
              <a:t>%</a:t>
            </a:r>
            <a:r>
              <a:rPr sz="2000" spc="45" dirty="0">
                <a:cs typeface="Times New Roman"/>
              </a:rPr>
              <a:t> </a:t>
            </a:r>
            <a:r>
              <a:rPr sz="2000" dirty="0">
                <a:cs typeface="Arial"/>
              </a:rPr>
              <a:t>of</a:t>
            </a:r>
            <a:r>
              <a:rPr sz="2000" spc="4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dru</a:t>
            </a:r>
            <a:r>
              <a:rPr sz="2000" dirty="0">
                <a:cs typeface="Arial"/>
              </a:rPr>
              <a:t>g</a:t>
            </a:r>
            <a:r>
              <a:rPr sz="2000" spc="-5" dirty="0">
                <a:cs typeface="Arial"/>
              </a:rPr>
              <a:t>-</a:t>
            </a:r>
            <a:r>
              <a:rPr sz="2000" dirty="0">
                <a:cs typeface="Arial"/>
              </a:rPr>
              <a:t>related</a:t>
            </a:r>
            <a:r>
              <a:rPr sz="2000" spc="60" dirty="0">
                <a:cs typeface="Times New Roman"/>
              </a:rPr>
              <a:t> </a:t>
            </a:r>
            <a:r>
              <a:rPr sz="2000" dirty="0">
                <a:cs typeface="Arial"/>
              </a:rPr>
              <a:t>AEs</a:t>
            </a:r>
            <a:r>
              <a:rPr sz="2000" spc="40" dirty="0">
                <a:cs typeface="Times New Roman"/>
              </a:rPr>
              <a:t> </a:t>
            </a:r>
            <a:r>
              <a:rPr sz="2000" spc="-20" dirty="0">
                <a:cs typeface="Arial"/>
              </a:rPr>
              <a:t>w</a:t>
            </a:r>
            <a:r>
              <a:rPr sz="2000" spc="-5" dirty="0">
                <a:cs typeface="Arial"/>
              </a:rPr>
              <a:t>er</a:t>
            </a:r>
            <a:r>
              <a:rPr sz="2000" dirty="0">
                <a:cs typeface="Arial"/>
              </a:rPr>
              <a:t>e</a:t>
            </a:r>
            <a:r>
              <a:rPr sz="2000" spc="60" dirty="0">
                <a:cs typeface="Times New Roman"/>
              </a:rPr>
              <a:t> </a:t>
            </a:r>
            <a:r>
              <a:rPr sz="2000" dirty="0">
                <a:cs typeface="Arial"/>
              </a:rPr>
              <a:t>G</a:t>
            </a:r>
            <a:r>
              <a:rPr sz="2000" spc="-10" dirty="0">
                <a:cs typeface="Arial"/>
              </a:rPr>
              <a:t>r</a:t>
            </a:r>
            <a:r>
              <a:rPr sz="2000" spc="-5" dirty="0">
                <a:cs typeface="Arial"/>
              </a:rPr>
              <a:t>ad</a:t>
            </a:r>
            <a:r>
              <a:rPr sz="2000" dirty="0">
                <a:cs typeface="Arial"/>
              </a:rPr>
              <a:t>e</a:t>
            </a:r>
            <a:r>
              <a:rPr sz="2000" spc="55" dirty="0">
                <a:cs typeface="Times New Roman"/>
              </a:rPr>
              <a:t> </a:t>
            </a:r>
            <a:r>
              <a:rPr sz="2000" dirty="0">
                <a:cs typeface="Arial"/>
              </a:rPr>
              <a:t>1–</a:t>
            </a:r>
            <a:r>
              <a:rPr lang="fr-FR" sz="2000" dirty="0">
                <a:cs typeface="Arial"/>
              </a:rPr>
              <a:t>2</a:t>
            </a:r>
          </a:p>
          <a:p>
            <a:pPr marL="347980" marR="5080" indent="-285750">
              <a:lnSpc>
                <a:spcPct val="1046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sz="2000" dirty="0">
                <a:cs typeface="Arial"/>
              </a:rPr>
              <a:t>Dru</a:t>
            </a:r>
            <a:r>
              <a:rPr sz="2000" spc="-5" dirty="0">
                <a:cs typeface="Arial"/>
              </a:rPr>
              <a:t>g-</a:t>
            </a:r>
            <a:r>
              <a:rPr sz="2000" dirty="0">
                <a:cs typeface="Arial"/>
              </a:rPr>
              <a:t>related</a:t>
            </a:r>
            <a:r>
              <a:rPr sz="2000" spc="40" dirty="0">
                <a:cs typeface="Times New Roman"/>
              </a:rPr>
              <a:t> </a:t>
            </a:r>
            <a:r>
              <a:rPr sz="2000" dirty="0">
                <a:cs typeface="Arial"/>
              </a:rPr>
              <a:t>A</a:t>
            </a:r>
            <a:r>
              <a:rPr sz="2000" spc="5" dirty="0">
                <a:cs typeface="Arial"/>
              </a:rPr>
              <a:t>E</a:t>
            </a:r>
            <a:r>
              <a:rPr sz="2000" dirty="0">
                <a:cs typeface="Arial"/>
              </a:rPr>
              <a:t>s</a:t>
            </a:r>
            <a:r>
              <a:rPr sz="2000" spc="40" dirty="0">
                <a:cs typeface="Times New Roman"/>
              </a:rPr>
              <a:t> </a:t>
            </a:r>
            <a:r>
              <a:rPr sz="2000" dirty="0">
                <a:cs typeface="Arial"/>
              </a:rPr>
              <a:t>l</a:t>
            </a:r>
            <a:r>
              <a:rPr sz="2000" spc="-5" dirty="0">
                <a:cs typeface="Arial"/>
              </a:rPr>
              <a:t>e</a:t>
            </a:r>
            <a:r>
              <a:rPr sz="2000" dirty="0">
                <a:cs typeface="Arial"/>
              </a:rPr>
              <a:t>d</a:t>
            </a:r>
            <a:r>
              <a:rPr sz="2000" spc="45" dirty="0">
                <a:cs typeface="Times New Roman"/>
              </a:rPr>
              <a:t> </a:t>
            </a:r>
            <a:r>
              <a:rPr sz="2000" spc="-10" dirty="0">
                <a:cs typeface="Arial"/>
              </a:rPr>
              <a:t>t</a:t>
            </a:r>
            <a:r>
              <a:rPr sz="2000" dirty="0">
                <a:cs typeface="Arial"/>
              </a:rPr>
              <a:t>o</a:t>
            </a:r>
            <a:r>
              <a:rPr sz="2000" spc="65" dirty="0">
                <a:cs typeface="Times New Roman"/>
              </a:rPr>
              <a:t> </a:t>
            </a:r>
            <a:r>
              <a:rPr sz="2000" spc="-20" dirty="0">
                <a:cs typeface="Arial"/>
              </a:rPr>
              <a:t>w</a:t>
            </a:r>
            <a:r>
              <a:rPr sz="2000" dirty="0">
                <a:cs typeface="Arial"/>
              </a:rPr>
              <a:t>i</a:t>
            </a:r>
            <a:r>
              <a:rPr sz="2000" spc="-5" dirty="0">
                <a:cs typeface="Arial"/>
              </a:rPr>
              <a:t>thdra</a:t>
            </a:r>
            <a:r>
              <a:rPr sz="2000" spc="-25" dirty="0">
                <a:cs typeface="Arial"/>
              </a:rPr>
              <a:t>w</a:t>
            </a:r>
            <a:r>
              <a:rPr sz="2000" spc="-5" dirty="0">
                <a:cs typeface="Arial"/>
              </a:rPr>
              <a:t>a</a:t>
            </a:r>
            <a:r>
              <a:rPr sz="2000" dirty="0">
                <a:cs typeface="Arial"/>
              </a:rPr>
              <a:t>l</a:t>
            </a:r>
            <a:r>
              <a:rPr sz="2000" spc="70" dirty="0">
                <a:cs typeface="Times New Roman"/>
              </a:rPr>
              <a:t> </a:t>
            </a:r>
            <a:r>
              <a:rPr sz="2000" dirty="0">
                <a:cs typeface="Arial"/>
              </a:rPr>
              <a:t>in</a:t>
            </a:r>
            <a:r>
              <a:rPr sz="2000" spc="40" dirty="0">
                <a:cs typeface="Times New Roman"/>
              </a:rPr>
              <a:t> </a:t>
            </a:r>
            <a:r>
              <a:rPr sz="2000" dirty="0">
                <a:cs typeface="Arial"/>
              </a:rPr>
              <a:t>5</a:t>
            </a:r>
            <a:r>
              <a:rPr sz="2000" spc="5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par</a:t>
            </a:r>
            <a:r>
              <a:rPr sz="2000" spc="-10" dirty="0">
                <a:cs typeface="Arial"/>
              </a:rPr>
              <a:t>t</a:t>
            </a:r>
            <a:r>
              <a:rPr sz="2000" dirty="0">
                <a:cs typeface="Arial"/>
              </a:rPr>
              <a:t>ici</a:t>
            </a:r>
            <a:r>
              <a:rPr sz="2000" spc="-5" dirty="0">
                <a:cs typeface="Arial"/>
              </a:rPr>
              <a:t>pant</a:t>
            </a:r>
            <a:r>
              <a:rPr sz="2000" dirty="0">
                <a:cs typeface="Arial"/>
              </a:rPr>
              <a:t>s</a:t>
            </a:r>
            <a:r>
              <a:rPr sz="2000" spc="40" dirty="0">
                <a:cs typeface="Times New Roman"/>
              </a:rPr>
              <a:t> </a:t>
            </a:r>
            <a:r>
              <a:rPr sz="2000" dirty="0">
                <a:cs typeface="Arial"/>
              </a:rPr>
              <a:t>in</a:t>
            </a:r>
            <a:r>
              <a:rPr sz="2000" spc="4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th</a:t>
            </a:r>
            <a:r>
              <a:rPr sz="2000" dirty="0">
                <a:cs typeface="Arial"/>
              </a:rPr>
              <a:t>e</a:t>
            </a:r>
            <a:r>
              <a:rPr sz="2000" spc="6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Q8</a:t>
            </a:r>
            <a:r>
              <a:rPr sz="2000" dirty="0">
                <a:cs typeface="Arial"/>
              </a:rPr>
              <a:t>W</a:t>
            </a:r>
            <a:r>
              <a:rPr sz="2000" spc="4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ar</a:t>
            </a:r>
            <a:r>
              <a:rPr sz="2000" dirty="0">
                <a:cs typeface="Arial"/>
              </a:rPr>
              <a:t>m</a:t>
            </a:r>
            <a:r>
              <a:rPr sz="2000" spc="45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an</a:t>
            </a:r>
            <a:r>
              <a:rPr sz="2000" dirty="0">
                <a:cs typeface="Arial"/>
              </a:rPr>
              <a:t>d</a:t>
            </a:r>
            <a:r>
              <a:rPr sz="2000" spc="55" dirty="0">
                <a:cs typeface="Times New Roman"/>
              </a:rPr>
              <a:t> </a:t>
            </a:r>
            <a:r>
              <a:rPr sz="2000" dirty="0">
                <a:cs typeface="Arial"/>
              </a:rPr>
              <a:t>8</a:t>
            </a:r>
            <a:r>
              <a:rPr sz="2000" spc="50" dirty="0">
                <a:cs typeface="Times New Roman"/>
              </a:rPr>
              <a:t> </a:t>
            </a:r>
            <a:r>
              <a:rPr sz="2000" dirty="0">
                <a:cs typeface="Arial"/>
              </a:rPr>
              <a:t>in</a:t>
            </a:r>
            <a:r>
              <a:rPr sz="2000" spc="4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th</a:t>
            </a:r>
            <a:r>
              <a:rPr sz="2000" dirty="0">
                <a:cs typeface="Arial"/>
              </a:rPr>
              <a:t>e</a:t>
            </a:r>
            <a:r>
              <a:rPr sz="2000" spc="5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Q4</a:t>
            </a:r>
            <a:r>
              <a:rPr sz="2000" dirty="0">
                <a:cs typeface="Arial"/>
              </a:rPr>
              <a:t>W</a:t>
            </a:r>
            <a:r>
              <a:rPr sz="2000" spc="50" dirty="0">
                <a:cs typeface="Times New Roman"/>
              </a:rPr>
              <a:t> </a:t>
            </a:r>
            <a:r>
              <a:rPr sz="2000" spc="-5" dirty="0">
                <a:cs typeface="Arial"/>
              </a:rPr>
              <a:t>arm</a:t>
            </a:r>
            <a:endParaRPr lang="fr-FR" sz="2000" spc="-5" dirty="0">
              <a:cs typeface="Arial"/>
            </a:endParaRPr>
          </a:p>
          <a:p>
            <a:pPr marL="347980" marR="5080" indent="-285750">
              <a:lnSpc>
                <a:spcPct val="1046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ISRs were mostly Grade 1–2 (98%) with a median duration of 3 days</a:t>
            </a:r>
          </a:p>
          <a:p>
            <a:pPr marL="347980" marR="5080" indent="-285750">
              <a:lnSpc>
                <a:spcPct val="1046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cs typeface="Arial"/>
              </a:rPr>
              <a:t>98% of participants preferred Q8W dosing of CAB + RPV LA treatment over oral therapy, and Q8W dosing was preferred by 94% of participants with prior Q4W experience</a:t>
            </a:r>
          </a:p>
        </p:txBody>
      </p:sp>
      <p:graphicFrame>
        <p:nvGraphicFramePr>
          <p:cNvPr id="11" name="object 7">
            <a:extLst>
              <a:ext uri="{FF2B5EF4-FFF2-40B4-BE49-F238E27FC236}">
                <a16:creationId xmlns:a16="http://schemas.microsoft.com/office/drawing/2014/main" id="{7E7166C9-0491-C746-9248-24CBD1AB9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82170"/>
              </p:ext>
            </p:extLst>
          </p:nvPr>
        </p:nvGraphicFramePr>
        <p:xfrm>
          <a:off x="1780399" y="2192338"/>
          <a:ext cx="9063002" cy="234069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3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771">
                <a:tc>
                  <a:txBody>
                    <a:bodyPr/>
                    <a:lstStyle/>
                    <a:p>
                      <a:endParaRPr sz="17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chemeClr val="bg1"/>
                          </a:solidFill>
                          <a:latin typeface="+mn-lt"/>
                        </a:rPr>
                        <a:t>Q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W</a:t>
                      </a:r>
                      <a:r>
                        <a:rPr sz="1600" spc="65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600" spc="-10" dirty="0">
                          <a:solidFill>
                            <a:schemeClr val="bg1"/>
                          </a:solidFill>
                          <a:latin typeface="+mn-lt"/>
                        </a:rPr>
                        <a:t>N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=</a:t>
                      </a:r>
                      <a:r>
                        <a:rPr lang="fr-FR" sz="160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522)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latin typeface="+mn-lt"/>
                        </a:rPr>
                        <a:t>N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sz="1600" spc="-45" dirty="0">
                          <a:solidFill>
                            <a:schemeClr val="bg1"/>
                          </a:solidFill>
                          <a:latin typeface="+mn-lt"/>
                        </a:rPr>
                        <a:t>%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)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chemeClr val="bg1"/>
                          </a:solidFill>
                          <a:latin typeface="+mn-lt"/>
                        </a:rPr>
                        <a:t>Q</a:t>
                      </a:r>
                      <a:r>
                        <a:rPr sz="1600" spc="-5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W</a:t>
                      </a:r>
                      <a:r>
                        <a:rPr sz="1600" spc="65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600" spc="-10" dirty="0">
                          <a:solidFill>
                            <a:schemeClr val="bg1"/>
                          </a:solidFill>
                          <a:latin typeface="+mn-lt"/>
                        </a:rPr>
                        <a:t>N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=</a:t>
                      </a:r>
                      <a:r>
                        <a:rPr lang="fr-FR" sz="160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523)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latin typeface="+mn-lt"/>
                        </a:rPr>
                        <a:t>N</a:t>
                      </a:r>
                      <a:r>
                        <a:rPr sz="1600" spc="5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sz="1600" spc="-45" dirty="0">
                          <a:solidFill>
                            <a:schemeClr val="bg1"/>
                          </a:solidFill>
                          <a:latin typeface="+mn-lt"/>
                        </a:rPr>
                        <a:t>%</a:t>
                      </a:r>
                      <a:r>
                        <a:rPr sz="1600" dirty="0">
                          <a:solidFill>
                            <a:schemeClr val="bg1"/>
                          </a:solidFill>
                          <a:latin typeface="+mn-lt"/>
                        </a:rPr>
                        <a:t>)</a:t>
                      </a:r>
                      <a:endParaRPr sz="160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3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+mn-lt"/>
                        </a:rPr>
                        <a:t>Dru</a:t>
                      </a:r>
                      <a:r>
                        <a:rPr sz="1600" b="1" dirty="0">
                          <a:latin typeface="+mn-lt"/>
                        </a:rPr>
                        <a:t>g</a:t>
                      </a:r>
                      <a:r>
                        <a:rPr sz="1600" b="1" spc="-5" dirty="0">
                          <a:latin typeface="+mn-lt"/>
                        </a:rPr>
                        <a:t>-</a:t>
                      </a:r>
                      <a:r>
                        <a:rPr sz="1600" b="1" dirty="0">
                          <a:latin typeface="+mn-lt"/>
                        </a:rPr>
                        <a:t>related</a:t>
                      </a:r>
                      <a:r>
                        <a:rPr sz="1600" b="1" spc="-15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AEs</a:t>
                      </a:r>
                      <a:endParaRPr sz="16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(21)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(24)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3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+mn-lt"/>
                        </a:rPr>
                        <a:t>Dru</a:t>
                      </a:r>
                      <a:r>
                        <a:rPr sz="1600" b="1" dirty="0">
                          <a:latin typeface="+mn-lt"/>
                        </a:rPr>
                        <a:t>g</a:t>
                      </a:r>
                      <a:r>
                        <a:rPr sz="1600" b="1" spc="-5" dirty="0">
                          <a:latin typeface="+mn-lt"/>
                        </a:rPr>
                        <a:t>-</a:t>
                      </a:r>
                      <a:r>
                        <a:rPr sz="1600" b="1" dirty="0">
                          <a:latin typeface="+mn-lt"/>
                        </a:rPr>
                        <a:t>related</a:t>
                      </a:r>
                      <a:r>
                        <a:rPr sz="1600" b="1" spc="20" dirty="0">
                          <a:latin typeface="+mn-lt"/>
                        </a:rPr>
                        <a:t> </a:t>
                      </a:r>
                      <a:r>
                        <a:rPr sz="1600" b="1" spc="-10" dirty="0">
                          <a:latin typeface="+mn-lt"/>
                        </a:rPr>
                        <a:t>G</a:t>
                      </a:r>
                      <a:r>
                        <a:rPr sz="1600" b="1" dirty="0">
                          <a:latin typeface="+mn-lt"/>
                        </a:rPr>
                        <a:t>rade</a:t>
                      </a:r>
                      <a:r>
                        <a:rPr sz="1600" b="1" spc="15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≥3</a:t>
                      </a:r>
                      <a:endParaRPr sz="16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(&lt;1)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(&lt;1)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3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+mn-lt"/>
                        </a:rPr>
                        <a:t>AEs</a:t>
                      </a:r>
                      <a:r>
                        <a:rPr sz="1600" b="1" spc="35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l</a:t>
                      </a:r>
                      <a:r>
                        <a:rPr sz="1600" b="1" spc="-5" dirty="0">
                          <a:latin typeface="+mn-lt"/>
                        </a:rPr>
                        <a:t>eadin</a:t>
                      </a:r>
                      <a:r>
                        <a:rPr sz="1600" b="1" dirty="0">
                          <a:latin typeface="+mn-lt"/>
                        </a:rPr>
                        <a:t>g</a:t>
                      </a:r>
                      <a:r>
                        <a:rPr sz="1600" b="1" spc="30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to</a:t>
                      </a:r>
                      <a:r>
                        <a:rPr sz="1600" b="1" spc="50" dirty="0">
                          <a:latin typeface="+mn-lt"/>
                        </a:rPr>
                        <a:t> </a:t>
                      </a:r>
                      <a:r>
                        <a:rPr sz="1600" b="1" spc="-15" dirty="0">
                          <a:latin typeface="+mn-lt"/>
                        </a:rPr>
                        <a:t>w</a:t>
                      </a:r>
                      <a:r>
                        <a:rPr sz="1600" b="1" dirty="0">
                          <a:latin typeface="+mn-lt"/>
                        </a:rPr>
                        <a:t>ithd</a:t>
                      </a:r>
                      <a:r>
                        <a:rPr sz="1600" b="1" spc="-10" dirty="0">
                          <a:latin typeface="+mn-lt"/>
                        </a:rPr>
                        <a:t>r</a:t>
                      </a:r>
                      <a:r>
                        <a:rPr sz="1600" b="1" spc="-5" dirty="0">
                          <a:latin typeface="+mn-lt"/>
                        </a:rPr>
                        <a:t>a</a:t>
                      </a:r>
                      <a:r>
                        <a:rPr sz="1600" b="1" spc="-15" dirty="0">
                          <a:latin typeface="+mn-lt"/>
                        </a:rPr>
                        <a:t>w</a:t>
                      </a:r>
                      <a:r>
                        <a:rPr sz="1600" b="1" spc="-5" dirty="0">
                          <a:latin typeface="+mn-lt"/>
                        </a:rPr>
                        <a:t>al</a:t>
                      </a:r>
                      <a:endParaRPr sz="16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(2)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spc="-1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2)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3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+mn-lt"/>
                        </a:rPr>
                        <a:t>Dru</a:t>
                      </a:r>
                      <a:r>
                        <a:rPr sz="1600" b="1" dirty="0">
                          <a:latin typeface="+mn-lt"/>
                        </a:rPr>
                        <a:t>g</a:t>
                      </a:r>
                      <a:r>
                        <a:rPr sz="1600" b="1" spc="-5" dirty="0">
                          <a:latin typeface="+mn-lt"/>
                        </a:rPr>
                        <a:t>-</a:t>
                      </a:r>
                      <a:r>
                        <a:rPr sz="1600" b="1" dirty="0">
                          <a:latin typeface="+mn-lt"/>
                        </a:rPr>
                        <a:t>related</a:t>
                      </a:r>
                      <a:r>
                        <a:rPr sz="1600" b="1" spc="-15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AEs</a:t>
                      </a:r>
                      <a:r>
                        <a:rPr sz="1600" b="1" spc="35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l</a:t>
                      </a:r>
                      <a:r>
                        <a:rPr sz="1600" b="1" spc="-5" dirty="0">
                          <a:latin typeface="+mn-lt"/>
                        </a:rPr>
                        <a:t>ead</a:t>
                      </a:r>
                      <a:r>
                        <a:rPr sz="1600" b="1" spc="5" dirty="0">
                          <a:latin typeface="+mn-lt"/>
                        </a:rPr>
                        <a:t>i</a:t>
                      </a:r>
                      <a:r>
                        <a:rPr sz="1600" b="1" spc="-5" dirty="0">
                          <a:latin typeface="+mn-lt"/>
                        </a:rPr>
                        <a:t>n</a:t>
                      </a:r>
                      <a:r>
                        <a:rPr sz="1600" b="1" dirty="0">
                          <a:latin typeface="+mn-lt"/>
                        </a:rPr>
                        <a:t>g</a:t>
                      </a:r>
                      <a:r>
                        <a:rPr sz="1600" b="1" spc="30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to</a:t>
                      </a:r>
                      <a:r>
                        <a:rPr sz="1600" b="1" spc="50" dirty="0">
                          <a:latin typeface="+mn-lt"/>
                        </a:rPr>
                        <a:t> </a:t>
                      </a:r>
                      <a:r>
                        <a:rPr sz="1600" b="1" spc="-15" dirty="0">
                          <a:latin typeface="+mn-lt"/>
                        </a:rPr>
                        <a:t>w</a:t>
                      </a:r>
                      <a:r>
                        <a:rPr sz="1600" b="1" dirty="0">
                          <a:latin typeface="+mn-lt"/>
                        </a:rPr>
                        <a:t>ithdra</a:t>
                      </a:r>
                      <a:r>
                        <a:rPr sz="1600" b="1" spc="-20" dirty="0">
                          <a:latin typeface="+mn-lt"/>
                        </a:rPr>
                        <a:t>w</a:t>
                      </a:r>
                      <a:r>
                        <a:rPr sz="1600" b="1" spc="-5" dirty="0">
                          <a:latin typeface="+mn-lt"/>
                        </a:rPr>
                        <a:t>al</a:t>
                      </a:r>
                      <a:endParaRPr sz="1600" b="1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(&lt;1)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(2)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385"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+mn-lt"/>
                        </a:rPr>
                        <a:t>Dru</a:t>
                      </a:r>
                      <a:r>
                        <a:rPr sz="1600" b="1" spc="-10" dirty="0">
                          <a:latin typeface="+mn-lt"/>
                        </a:rPr>
                        <a:t>g</a:t>
                      </a:r>
                      <a:r>
                        <a:rPr sz="1600" b="1" spc="-5" dirty="0">
                          <a:latin typeface="+mn-lt"/>
                        </a:rPr>
                        <a:t>-</a:t>
                      </a:r>
                      <a:r>
                        <a:rPr sz="1600" b="1" dirty="0">
                          <a:latin typeface="+mn-lt"/>
                        </a:rPr>
                        <a:t>r</a:t>
                      </a:r>
                      <a:r>
                        <a:rPr sz="1600" b="1" spc="-5" dirty="0">
                          <a:latin typeface="+mn-lt"/>
                        </a:rPr>
                        <a:t>e</a:t>
                      </a:r>
                      <a:r>
                        <a:rPr sz="1600" b="1" dirty="0">
                          <a:latin typeface="+mn-lt"/>
                        </a:rPr>
                        <a:t>l</a:t>
                      </a:r>
                      <a:r>
                        <a:rPr sz="1600" b="1" spc="-5" dirty="0">
                          <a:latin typeface="+mn-lt"/>
                        </a:rPr>
                        <a:t>ate</a:t>
                      </a:r>
                      <a:r>
                        <a:rPr sz="1600" b="1" dirty="0">
                          <a:latin typeface="+mn-lt"/>
                        </a:rPr>
                        <a:t>d</a:t>
                      </a:r>
                      <a:r>
                        <a:rPr sz="1600" b="1" spc="60" dirty="0">
                          <a:latin typeface="+mn-lt"/>
                        </a:rPr>
                        <a:t> </a:t>
                      </a:r>
                      <a:r>
                        <a:rPr sz="1600" b="1" dirty="0">
                          <a:latin typeface="+mn-lt"/>
                        </a:rPr>
                        <a:t>SAE</a:t>
                      </a:r>
                      <a:r>
                        <a:rPr sz="1600" b="1" spc="5" dirty="0">
                          <a:latin typeface="+mn-lt"/>
                        </a:rPr>
                        <a:t>s</a:t>
                      </a:r>
                      <a:r>
                        <a:rPr sz="1600" b="1" dirty="0">
                          <a:latin typeface="+mn-lt"/>
                        </a:rPr>
                        <a:t>*</a:t>
                      </a:r>
                      <a:endParaRPr sz="16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&lt;1)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r>
                        <a:rPr sz="1600" spc="4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sz="1600" spc="-5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+mn-lt"/>
                        </a:rPr>
                        <a:t>&lt;1)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 Box 11">
            <a:extLst>
              <a:ext uri="{FF2B5EF4-FFF2-40B4-BE49-F238E27FC236}">
                <a16:creationId xmlns:a16="http://schemas.microsoft.com/office/drawing/2014/main" id="{D52A5CAB-1665-4C12-83CF-F7F5BBA65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8134" y="6522020"/>
            <a:ext cx="241386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Overton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ET, CROI 2020, Abs. 34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DE6EE0-B951-483B-8483-9383515F8568}"/>
              </a:ext>
            </a:extLst>
          </p:cNvPr>
          <p:cNvSpPr/>
          <p:nvPr/>
        </p:nvSpPr>
        <p:spPr>
          <a:xfrm>
            <a:off x="4326484" y="1579398"/>
            <a:ext cx="3970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algn="ctr"/>
            <a:r>
              <a:rPr lang="en-US" sz="2400" b="1">
                <a:solidFill>
                  <a:srgbClr val="0070C0"/>
                </a:solidFill>
              </a:rPr>
              <a:t>Adverse events excluding IRIS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3F307B9-E0C0-4C62-889A-0621DA89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ATLAS-2M </a:t>
            </a:r>
            <a:r>
              <a:rPr lang="fr-FR" dirty="0" err="1"/>
              <a:t>study</a:t>
            </a:r>
            <a:r>
              <a:rPr lang="fr-FR" dirty="0"/>
              <a:t>: CAB LA + RPV LA IM </a:t>
            </a:r>
            <a:br>
              <a:rPr lang="fr-FR" dirty="0"/>
            </a:br>
            <a:r>
              <a:rPr lang="fr-FR" dirty="0"/>
              <a:t>in maintenance </a:t>
            </a:r>
            <a:r>
              <a:rPr lang="mr-IN" dirty="0"/>
              <a:t>–</a:t>
            </a:r>
            <a:r>
              <a:rPr lang="fr-FR" dirty="0"/>
              <a:t> Q4W vs Q8W </a:t>
            </a:r>
          </a:p>
        </p:txBody>
      </p:sp>
    </p:spTree>
    <p:extLst>
      <p:ext uri="{BB962C8B-B14F-4D97-AF65-F5344CB8AC3E}">
        <p14:creationId xmlns:p14="http://schemas.microsoft.com/office/powerpoint/2010/main" val="12896410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907970"/>
            <a:ext cx="10972800" cy="4572000"/>
          </a:xfrm>
        </p:spPr>
        <p:txBody>
          <a:bodyPr/>
          <a:lstStyle/>
          <a:p>
            <a:r>
              <a:rPr lang="en-US" sz="2000" dirty="0"/>
              <a:t>Subjects who received CAB LA + RPV LA Q4W (n=33) or Q8W (n=5) and withdrew for any reason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7C261FC2-A7B5-4DA7-969C-7439ADEE7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202725"/>
              </p:ext>
            </p:extLst>
          </p:nvPr>
        </p:nvGraphicFramePr>
        <p:xfrm>
          <a:off x="912956" y="2120302"/>
          <a:ext cx="873125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le 12">
            <a:extLst>
              <a:ext uri="{FF2B5EF4-FFF2-40B4-BE49-F238E27FC236}">
                <a16:creationId xmlns:a16="http://schemas.microsoft.com/office/drawing/2014/main" id="{3C0B086F-F898-43F8-97DF-BE29A9E33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CAB and RPV concentrations following </a:t>
            </a:r>
            <a:br>
              <a:rPr lang="en-US" dirty="0"/>
            </a:br>
            <a:r>
              <a:rPr lang="en-US" dirty="0"/>
              <a:t>Long-Acting discontinuation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1B8520-3F2E-4251-A3F4-76473B553254}"/>
              </a:ext>
            </a:extLst>
          </p:cNvPr>
          <p:cNvSpPr/>
          <p:nvPr/>
        </p:nvSpPr>
        <p:spPr>
          <a:xfrm>
            <a:off x="4122882" y="5704097"/>
            <a:ext cx="447675" cy="266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/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5369EF-9F0D-4B65-A25D-83AEC6B674FC}"/>
              </a:ext>
            </a:extLst>
          </p:cNvPr>
          <p:cNvSpPr/>
          <p:nvPr/>
        </p:nvSpPr>
        <p:spPr>
          <a:xfrm>
            <a:off x="3666476" y="5842572"/>
            <a:ext cx="452437" cy="1282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rgbClr val="000000"/>
                </a:solidFill>
                <a:latin typeface="Century Gothic"/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1B3E15-AD07-4DE9-9F48-6F499B724BAD}"/>
              </a:ext>
            </a:extLst>
          </p:cNvPr>
          <p:cNvSpPr/>
          <p:nvPr/>
        </p:nvSpPr>
        <p:spPr>
          <a:xfrm>
            <a:off x="3666476" y="5703736"/>
            <a:ext cx="452437" cy="13890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/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BE839E-C1A2-4C96-9611-6DD012D6B5F0}"/>
              </a:ext>
            </a:extLst>
          </p:cNvPr>
          <p:cNvSpPr/>
          <p:nvPr/>
        </p:nvSpPr>
        <p:spPr>
          <a:xfrm>
            <a:off x="5248102" y="5330083"/>
            <a:ext cx="447675" cy="640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rgbClr val="000000"/>
                </a:solidFill>
                <a:latin typeface="Century Gothic"/>
              </a:rPr>
              <a:t>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6D69DA-AB63-433B-A970-9F03612CEF21}"/>
              </a:ext>
            </a:extLst>
          </p:cNvPr>
          <p:cNvSpPr/>
          <p:nvPr/>
        </p:nvSpPr>
        <p:spPr>
          <a:xfrm>
            <a:off x="5248102" y="4263283"/>
            <a:ext cx="447675" cy="10674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10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403147-3DC1-41BB-A94F-2F2D6F5912F6}"/>
              </a:ext>
            </a:extLst>
          </p:cNvPr>
          <p:cNvSpPr/>
          <p:nvPr/>
        </p:nvSpPr>
        <p:spPr>
          <a:xfrm>
            <a:off x="5695777" y="5482483"/>
            <a:ext cx="447675" cy="48831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/>
              </a:rPr>
              <a:t>6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D1F481-EC52-4E92-958A-DB14CD129986}"/>
              </a:ext>
            </a:extLst>
          </p:cNvPr>
          <p:cNvSpPr/>
          <p:nvPr/>
        </p:nvSpPr>
        <p:spPr>
          <a:xfrm>
            <a:off x="6824966" y="4621423"/>
            <a:ext cx="447675" cy="13493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rgbClr val="000000"/>
                </a:solidFill>
                <a:latin typeface="Century Gothic"/>
              </a:rPr>
              <a:t>14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253C07-AE10-4FD7-A9DA-E8A30AEB98E0}"/>
              </a:ext>
            </a:extLst>
          </p:cNvPr>
          <p:cNvSpPr/>
          <p:nvPr/>
        </p:nvSpPr>
        <p:spPr>
          <a:xfrm>
            <a:off x="6824966" y="3569862"/>
            <a:ext cx="447675" cy="10511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Century Gothic"/>
              </a:rPr>
              <a:t>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177F90-BE24-495B-BB78-B25F116F8585}"/>
              </a:ext>
            </a:extLst>
          </p:cNvPr>
          <p:cNvSpPr/>
          <p:nvPr/>
        </p:nvSpPr>
        <p:spPr>
          <a:xfrm>
            <a:off x="7280261" y="4994803"/>
            <a:ext cx="447675" cy="9759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/>
              </a:rPr>
              <a:t>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8C8DD4-D617-401E-997C-8B8F5AE2CAFC}"/>
              </a:ext>
            </a:extLst>
          </p:cNvPr>
          <p:cNvSpPr/>
          <p:nvPr/>
        </p:nvSpPr>
        <p:spPr>
          <a:xfrm>
            <a:off x="8401830" y="4385203"/>
            <a:ext cx="454787" cy="158559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chemeClr val="tx1"/>
                </a:solidFill>
                <a:latin typeface="Century Gothic"/>
              </a:rPr>
              <a:t>17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3BC8B0-FCF9-47F9-A366-B9FC67D96217}"/>
              </a:ext>
            </a:extLst>
          </p:cNvPr>
          <p:cNvSpPr/>
          <p:nvPr/>
        </p:nvSpPr>
        <p:spPr>
          <a:xfrm>
            <a:off x="8857125" y="4725722"/>
            <a:ext cx="447675" cy="12426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/>
              </a:rPr>
              <a:t>12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CA2D5DD-487A-4BC1-9A47-AA51BBAA6239}"/>
              </a:ext>
            </a:extLst>
          </p:cNvPr>
          <p:cNvSpPr/>
          <p:nvPr/>
        </p:nvSpPr>
        <p:spPr>
          <a:xfrm>
            <a:off x="9755290" y="3979667"/>
            <a:ext cx="360000" cy="18252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endParaRPr lang="en-US" sz="16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65A71B-702A-4305-9CEE-F62E00EA1EB4}"/>
              </a:ext>
            </a:extLst>
          </p:cNvPr>
          <p:cNvSpPr/>
          <p:nvPr/>
        </p:nvSpPr>
        <p:spPr>
          <a:xfrm>
            <a:off x="10115934" y="3916877"/>
            <a:ext cx="1846275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219170">
              <a:defRPr/>
            </a:pPr>
            <a:r>
              <a:rPr lang="en-US" sz="1400" b="1" dirty="0">
                <a:solidFill>
                  <a:srgbClr val="000000"/>
                </a:solidFill>
                <a:latin typeface="+mj-lt"/>
              </a:rPr>
              <a:t>CAB LLOQ - PA-IC90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31203F-DD74-4FA2-9BC8-E85E6AB7E4B2}"/>
              </a:ext>
            </a:extLst>
          </p:cNvPr>
          <p:cNvSpPr/>
          <p:nvPr/>
        </p:nvSpPr>
        <p:spPr>
          <a:xfrm>
            <a:off x="9755290" y="4305671"/>
            <a:ext cx="360000" cy="1825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endParaRPr lang="en-US" sz="16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5D9E36-3306-49E9-88D9-69EC835290FE}"/>
              </a:ext>
            </a:extLst>
          </p:cNvPr>
          <p:cNvSpPr/>
          <p:nvPr/>
        </p:nvSpPr>
        <p:spPr>
          <a:xfrm>
            <a:off x="10147288" y="4238961"/>
            <a:ext cx="1814920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219170">
              <a:defRPr/>
            </a:pPr>
            <a:r>
              <a:rPr lang="en-US" sz="1400" b="1" dirty="0">
                <a:solidFill>
                  <a:srgbClr val="000000"/>
                </a:solidFill>
                <a:latin typeface="+mj-lt"/>
              </a:rPr>
              <a:t>RPV LLOQ - PA-IC90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A21E838-0D4C-4951-8E71-B69CBEB05776}"/>
              </a:ext>
            </a:extLst>
          </p:cNvPr>
          <p:cNvSpPr/>
          <p:nvPr/>
        </p:nvSpPr>
        <p:spPr>
          <a:xfrm>
            <a:off x="9746113" y="4631674"/>
            <a:ext cx="360000" cy="1825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endParaRPr lang="en-US" sz="16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5E44836-8195-4243-8330-79F00488E742}"/>
              </a:ext>
            </a:extLst>
          </p:cNvPr>
          <p:cNvSpPr/>
          <p:nvPr/>
        </p:nvSpPr>
        <p:spPr>
          <a:xfrm>
            <a:off x="10087237" y="4561044"/>
            <a:ext cx="1389830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219170">
              <a:defRPr/>
            </a:pPr>
            <a:r>
              <a:rPr lang="en-US" sz="1400" b="1" dirty="0">
                <a:solidFill>
                  <a:srgbClr val="000000"/>
                </a:solidFill>
                <a:latin typeface="+mj-lt"/>
              </a:rPr>
              <a:t>CAB &lt;LLOQ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0715F4F-315A-4B36-A097-98D6DCDC62B2}"/>
              </a:ext>
            </a:extLst>
          </p:cNvPr>
          <p:cNvSpPr/>
          <p:nvPr/>
        </p:nvSpPr>
        <p:spPr>
          <a:xfrm>
            <a:off x="8573599" y="6326762"/>
            <a:ext cx="1990621" cy="2616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219170">
              <a:defRPr/>
            </a:pPr>
            <a:endParaRPr lang="en-US" sz="1100" dirty="0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0A2C17B-3614-4AB2-8AE0-09B305AA8D3A}"/>
              </a:ext>
            </a:extLst>
          </p:cNvPr>
          <p:cNvSpPr/>
          <p:nvPr/>
        </p:nvSpPr>
        <p:spPr>
          <a:xfrm>
            <a:off x="9755934" y="3327659"/>
            <a:ext cx="360000" cy="1825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endParaRPr lang="en-US" sz="16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94CAA9-FD0F-4993-83D5-851F2EEDB5E4}"/>
              </a:ext>
            </a:extLst>
          </p:cNvPr>
          <p:cNvSpPr/>
          <p:nvPr/>
        </p:nvSpPr>
        <p:spPr>
          <a:xfrm>
            <a:off x="10115934" y="3272709"/>
            <a:ext cx="1389830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219170">
              <a:defRPr/>
            </a:pPr>
            <a:r>
              <a:rPr lang="en-US" sz="1400" b="1" dirty="0">
                <a:solidFill>
                  <a:srgbClr val="000000"/>
                </a:solidFill>
                <a:latin typeface="+mj-lt"/>
              </a:rPr>
              <a:t>CAB &gt;PA-IC90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D752116-C012-4A4F-9963-348FD4A560AA}"/>
              </a:ext>
            </a:extLst>
          </p:cNvPr>
          <p:cNvSpPr/>
          <p:nvPr/>
        </p:nvSpPr>
        <p:spPr>
          <a:xfrm>
            <a:off x="10115934" y="3594793"/>
            <a:ext cx="1389830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defTabSz="1219170">
              <a:defRPr/>
            </a:pPr>
            <a:r>
              <a:rPr lang="en-US" sz="1400" b="1" dirty="0">
                <a:solidFill>
                  <a:srgbClr val="000000"/>
                </a:solidFill>
                <a:latin typeface="+mj-lt"/>
              </a:rPr>
              <a:t>RPV &gt;PA-IC90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1C1FE5-5701-412E-A7D8-27748A9E3175}"/>
              </a:ext>
            </a:extLst>
          </p:cNvPr>
          <p:cNvSpPr/>
          <p:nvPr/>
        </p:nvSpPr>
        <p:spPr>
          <a:xfrm>
            <a:off x="9755934" y="3653663"/>
            <a:ext cx="360000" cy="182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 defTabSz="1219170">
              <a:lnSpc>
                <a:spcPct val="85000"/>
              </a:lnSpc>
              <a:defRPr/>
            </a:pPr>
            <a:endParaRPr lang="en-US" sz="16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8" name="Text Box 11">
            <a:extLst>
              <a:ext uri="{FF2B5EF4-FFF2-40B4-BE49-F238E27FC236}">
                <a16:creationId xmlns:a16="http://schemas.microsoft.com/office/drawing/2014/main" id="{A5ADB359-25F0-48F8-9F15-FD355FA72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7759" y="6522020"/>
            <a:ext cx="2144241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Ford S, CROI 2020. Abs 466</a:t>
            </a:r>
          </a:p>
        </p:txBody>
      </p:sp>
    </p:spTree>
    <p:extLst>
      <p:ext uri="{BB962C8B-B14F-4D97-AF65-F5344CB8AC3E}">
        <p14:creationId xmlns:p14="http://schemas.microsoft.com/office/powerpoint/2010/main" val="410139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20 </a:t>
            </a:r>
            <a:r>
              <a:rPr lang="fr-FR" dirty="0" err="1"/>
              <a:t>years</a:t>
            </a:r>
            <a:r>
              <a:rPr lang="fr-FR" dirty="0"/>
              <a:t> of ARV </a:t>
            </a:r>
            <a:r>
              <a:rPr lang="fr-FR" dirty="0" err="1"/>
              <a:t>research</a:t>
            </a:r>
            <a:r>
              <a:rPr lang="fr-FR" dirty="0"/>
              <a:t> (1996-2016)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66502" y="1923740"/>
            <a:ext cx="4985482" cy="274776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/>
              <a:t>The quest for NRTI-sparing regimen</a:t>
            </a:r>
          </a:p>
          <a:p>
            <a:pPr lvl="1">
              <a:spcAft>
                <a:spcPts val="1200"/>
              </a:spcAft>
            </a:pPr>
            <a:r>
              <a:rPr lang="en-US" sz="2000"/>
              <a:t>EFV based-regimens</a:t>
            </a:r>
            <a:endParaRPr lang="en-US" sz="2400"/>
          </a:p>
          <a:p>
            <a:pPr lvl="1">
              <a:spcAft>
                <a:spcPts val="1200"/>
              </a:spcAft>
            </a:pPr>
            <a:r>
              <a:rPr lang="en-US" sz="2000"/>
              <a:t>MVC-based regimens</a:t>
            </a:r>
            <a:endParaRPr lang="en-US" sz="2400"/>
          </a:p>
          <a:p>
            <a:pPr lvl="1">
              <a:spcAft>
                <a:spcPts val="1200"/>
              </a:spcAft>
            </a:pPr>
            <a:r>
              <a:rPr lang="en-US" sz="2000"/>
              <a:t>RAL-based regimens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84032" y="1923740"/>
            <a:ext cx="5760640" cy="2747767"/>
          </a:xfrm>
        </p:spPr>
        <p:txBody>
          <a:bodyPr>
            <a:noAutofit/>
          </a:bodyPr>
          <a:lstStyle/>
          <a:p>
            <a:r>
              <a:rPr lang="en-US" sz="2400"/>
              <a:t>Overcoming problems with triple therapies</a:t>
            </a:r>
          </a:p>
          <a:p>
            <a:pPr lvl="1"/>
            <a:r>
              <a:rPr lang="en-US" sz="2000"/>
              <a:t>Potency</a:t>
            </a:r>
          </a:p>
          <a:p>
            <a:pPr lvl="1"/>
            <a:r>
              <a:rPr lang="en-US" sz="2000"/>
              <a:t>Resistance</a:t>
            </a:r>
          </a:p>
          <a:p>
            <a:pPr lvl="1"/>
            <a:r>
              <a:rPr lang="en-US" sz="2000"/>
              <a:t>Forgiveness</a:t>
            </a:r>
          </a:p>
          <a:p>
            <a:pPr lvl="1"/>
            <a:r>
              <a:rPr lang="en-US" sz="2000"/>
              <a:t>Toxicity (ZDV,d4T, ddI, TDF)</a:t>
            </a:r>
          </a:p>
          <a:p>
            <a:pPr lvl="1"/>
            <a:r>
              <a:rPr lang="en-US" sz="2000"/>
              <a:t>Metabolic issues (PI/r)</a:t>
            </a:r>
          </a:p>
          <a:p>
            <a:pPr lvl="1"/>
            <a:r>
              <a:rPr lang="en-US" sz="2000"/>
              <a:t>d-d-i</a:t>
            </a:r>
          </a:p>
          <a:p>
            <a:pPr lvl="1"/>
            <a:r>
              <a:rPr lang="en-US" sz="2000"/>
              <a:t>Complexity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6590824" y="5777990"/>
            <a:ext cx="3752056" cy="46166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chemeClr val="dk1"/>
                </a:solidFill>
              </a:rPr>
              <a:t>Many STR available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749933" y="5777990"/>
            <a:ext cx="3995389" cy="46166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chemeClr val="dk1"/>
                </a:solidFill>
              </a:rPr>
              <a:t>Overall, failure of the strategy</a:t>
            </a: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83C04C89-F4C1-42F4-9D01-06CF48FCF802}"/>
              </a:ext>
            </a:extLst>
          </p:cNvPr>
          <p:cNvSpPr/>
          <p:nvPr/>
        </p:nvSpPr>
        <p:spPr>
          <a:xfrm>
            <a:off x="2351584" y="5013176"/>
            <a:ext cx="792088" cy="65397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4D39C14C-7AF8-491A-95C1-A97CD183BC6A}"/>
              </a:ext>
            </a:extLst>
          </p:cNvPr>
          <p:cNvSpPr/>
          <p:nvPr/>
        </p:nvSpPr>
        <p:spPr>
          <a:xfrm>
            <a:off x="8033939" y="5013176"/>
            <a:ext cx="792088" cy="65397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0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Major changes in recent guidelines</a:t>
            </a:r>
            <a:br>
              <a:rPr lang="en-US"/>
            </a:br>
            <a:r>
              <a:rPr lang="en-US"/>
              <a:t>Two-drug Regimens among Recommended or Preferred First-Line Regimens</a:t>
            </a:r>
          </a:p>
        </p:txBody>
      </p:sp>
      <p:graphicFrame>
        <p:nvGraphicFramePr>
          <p:cNvPr id="6" name="Group 32">
            <a:extLst>
              <a:ext uri="{FF2B5EF4-FFF2-40B4-BE49-F238E27FC236}">
                <a16:creationId xmlns:a16="http://schemas.microsoft.com/office/drawing/2014/main" id="{3D979AB3-1E8E-4E84-BAD3-F4649D9D4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14028"/>
              </p:ext>
            </p:extLst>
          </p:nvPr>
        </p:nvGraphicFramePr>
        <p:xfrm>
          <a:off x="811745" y="2060848"/>
          <a:ext cx="10755311" cy="3535264"/>
        </p:xfrm>
        <a:graphic>
          <a:graphicData uri="http://schemas.openxmlformats.org/drawingml/2006/table">
            <a:tbl>
              <a:tblPr/>
              <a:tblGrid>
                <a:gridCol w="2934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6577">
                  <a:extLst>
                    <a:ext uri="{9D8B030D-6E8A-4147-A177-3AD203B41FA5}">
                      <a16:colId xmlns:a16="http://schemas.microsoft.com/office/drawing/2014/main" val="3248950841"/>
                    </a:ext>
                  </a:extLst>
                </a:gridCol>
                <a:gridCol w="2888709">
                  <a:extLst>
                    <a:ext uri="{9D8B030D-6E8A-4147-A177-3AD203B41FA5}">
                      <a16:colId xmlns:a16="http://schemas.microsoft.com/office/drawing/2014/main" val="1256859293"/>
                    </a:ext>
                  </a:extLst>
                </a:gridCol>
              </a:tblGrid>
              <a:tr h="230700">
                <a:tc>
                  <a:txBody>
                    <a:bodyPr/>
                    <a:lstStyle>
                      <a:lvl1pPr marL="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Wingdings" charset="2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indent="-28575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DHHS</a:t>
                      </a:r>
                      <a:r>
                        <a:rPr kumimoji="0" lang="en-US" alt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[1]</a:t>
                      </a:r>
                    </a:p>
                  </a:txBody>
                  <a:tcPr marL="91407" marR="91407" marT="45616" marB="4561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Wingdings" charset="2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indent="-28575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IAS-USA</a:t>
                      </a:r>
                      <a:r>
                        <a:rPr kumimoji="0" lang="en-US" alt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[2]</a:t>
                      </a:r>
                    </a:p>
                  </a:txBody>
                  <a:tcPr marL="91407" marR="91407" marT="45616" marB="4561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EACS</a:t>
                      </a:r>
                      <a:r>
                        <a:rPr kumimoji="0" lang="en-US" alt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[3]</a:t>
                      </a:r>
                    </a:p>
                  </a:txBody>
                  <a:tcPr marL="91407" marR="91407" marT="45616" marB="4561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WHO</a:t>
                      </a:r>
                      <a:r>
                        <a:rPr kumimoji="0" lang="en-US" alt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[4]</a:t>
                      </a:r>
                    </a:p>
                  </a:txBody>
                  <a:tcPr marL="91407" marR="91407" marT="45616" marB="4561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634">
                <a:tc>
                  <a:txBody>
                    <a:bodyPr/>
                    <a:lstStyle>
                      <a:lvl1pPr marL="0" indent="-17145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Wingdings" charset="2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indent="-28575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BIC/FTC/TAF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DTG/ABC/3TC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 + FTC/(TAF or TDF)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RAL + FTC/(TAF or TDF)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DTG/3TC </a:t>
                      </a:r>
                    </a:p>
                  </a:txBody>
                  <a:tcPr marL="91407" marR="91407" marT="45616" marB="456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indent="-180975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Wingdings" charset="2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indent="-28575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indent="-228600" algn="l" defTabSz="3429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indent="-228600" algn="l" defTabSz="3429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700"/>
                        </a:spcAft>
                        <a:buClr>
                          <a:srgbClr val="FEFDDE"/>
                        </a:buClr>
                        <a:buFont typeface="Arial" charset="0"/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BIC/FTC/TAF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DTG/ABC/3TC</a:t>
                      </a:r>
                      <a:endParaRPr kumimoji="0" lang="en-US" altLang="en-US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charset="-128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 + FTC/TAF</a:t>
                      </a:r>
                    </a:p>
                  </a:txBody>
                  <a:tcPr marL="91407" marR="91407" marT="45616" marB="456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BIC/FTC/TAF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DTG/ABC/3TC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 + FTC/TAF or TDF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RAL + FTC/TAF or TDF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DTG/3TC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RPV/FTC/TAF or TDF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DOR/3TC or FTC/TAF or TDF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DRV(COBI or RTV) + FTC/TAF or TDF</a:t>
                      </a:r>
                    </a:p>
                  </a:txBody>
                  <a:tcPr marL="91407" marR="91407" marT="45616" marB="456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charset="-128"/>
                        </a:rPr>
                        <a:t>DTG + 3TC or FTC/TDF</a:t>
                      </a:r>
                    </a:p>
                  </a:txBody>
                  <a:tcPr marL="91407" marR="91407" marT="45616" marB="456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11">
            <a:extLst>
              <a:ext uri="{FF2B5EF4-FFF2-40B4-BE49-F238E27FC236}">
                <a16:creationId xmlns:a16="http://schemas.microsoft.com/office/drawing/2014/main" id="{8752C057-82C4-4885-9E62-4036ECBED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7785" y="6189621"/>
            <a:ext cx="5094215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>
                <a:srgbClr val="2B85B8"/>
              </a:buClr>
              <a:buFont typeface="Arial" panose="020B0604020202020204" pitchFamily="34" charset="0"/>
              <a:buNone/>
            </a:pP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1. DHSS. Déc 2019 ;</a:t>
            </a:r>
            <a:b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</a:b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2. </a:t>
            </a: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Saag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MS; JAMA 2018; 320:379-96;</a:t>
            </a:r>
            <a:b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</a:b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3. EACS; Guidelines </a:t>
            </a:r>
            <a:r>
              <a:rPr lang="fr-FR" altLang="en-US" sz="1200" i="1" dirty="0" err="1">
                <a:solidFill>
                  <a:srgbClr val="000000"/>
                </a:solidFill>
                <a:ea typeface="MS PGothic" panose="020B0600070205080204" pitchFamily="34" charset="-128"/>
              </a:rPr>
              <a:t>Nov</a:t>
            </a:r>
            <a:r>
              <a:rPr lang="fr-FR" altLang="en-US" sz="1200" i="1" dirty="0">
                <a:solidFill>
                  <a:srgbClr val="000000"/>
                </a:solidFill>
                <a:ea typeface="MS PGothic" panose="020B0600070205080204" pitchFamily="34" charset="-128"/>
              </a:rPr>
              <a:t> 2019, V10.0 ; WHI. ART Guidelines, July 2019</a:t>
            </a:r>
          </a:p>
        </p:txBody>
      </p:sp>
    </p:spTree>
    <p:extLst>
      <p:ext uri="{BB962C8B-B14F-4D97-AF65-F5344CB8AC3E}">
        <p14:creationId xmlns:p14="http://schemas.microsoft.com/office/powerpoint/2010/main" val="427120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7224C-5CC9-41F3-9D4A-B83E9E1C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HAART: Is it about number of drugs or about potency and safety?</a:t>
            </a:r>
            <a:endParaRPr lang="fr-FR" dirty="0"/>
          </a:p>
        </p:txBody>
      </p:sp>
      <p:pic>
        <p:nvPicPr>
          <p:cNvPr id="4" name="Content Placeholder 5" descr="C:\Users\pcahn\AppData\Local\Microsoft\Windows\Temporary Internet Files\Content.IE5\KTYYCB7V\MC900233107[1].wmf">
            <a:extLst>
              <a:ext uri="{FF2B5EF4-FFF2-40B4-BE49-F238E27FC236}">
                <a16:creationId xmlns:a16="http://schemas.microsoft.com/office/drawing/2014/main" id="{BFF60A8A-41D0-4ECA-A323-6DEEF5F10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2564904"/>
            <a:ext cx="3002892" cy="3234583"/>
          </a:xfrm>
          <a:prstGeom prst="rect">
            <a:avLst/>
          </a:prstGeom>
          <a:noFill/>
        </p:spPr>
      </p:pic>
      <p:pic>
        <p:nvPicPr>
          <p:cNvPr id="5" name="Picture 2" descr="https://encrypted-tbn2.gstatic.com/images?q=tbn:ANd9GcTrBPwPh7xtX-0jqyQQo0u7dhKJg8Q0SzMGMI8aj14wqyRexNEE">
            <a:extLst>
              <a:ext uri="{FF2B5EF4-FFF2-40B4-BE49-F238E27FC236}">
                <a16:creationId xmlns:a16="http://schemas.microsoft.com/office/drawing/2014/main" id="{A028077E-8073-461C-9FCF-04869E119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9723" y="3068959"/>
            <a:ext cx="3943142" cy="26239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9597834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-trials - New drugs - June 2020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rck Branding 2017">
    <a:dk1>
      <a:srgbClr val="37424A"/>
    </a:dk1>
    <a:lt1>
      <a:sysClr val="window" lastClr="FFFFFF"/>
    </a:lt1>
    <a:dk2>
      <a:srgbClr val="00877C"/>
    </a:dk2>
    <a:lt2>
      <a:srgbClr val="BFB8AF"/>
    </a:lt2>
    <a:accent1>
      <a:srgbClr val="00877C"/>
    </a:accent1>
    <a:accent2>
      <a:srgbClr val="6ECEB2"/>
    </a:accent2>
    <a:accent3>
      <a:srgbClr val="66203A"/>
    </a:accent3>
    <a:accent4>
      <a:srgbClr val="F68D2E"/>
    </a:accent4>
    <a:accent5>
      <a:srgbClr val="9AC92E"/>
    </a:accent5>
    <a:accent6>
      <a:srgbClr val="FBE122"/>
    </a:accent6>
    <a:hlink>
      <a:srgbClr val="0033CC"/>
    </a:hlink>
    <a:folHlink>
      <a:srgbClr val="7030A0"/>
    </a:folHlink>
  </a:clrScheme>
  <a:fontScheme name="Merck Font Theme #1">
    <a:majorFont>
      <a:latin typeface="Arial Narrow"/>
      <a:ea typeface=""/>
      <a:cs typeface=""/>
    </a:majorFont>
    <a:minorFont>
      <a:latin typeface="Arial Narrow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erck Branding 2017">
    <a:dk1>
      <a:srgbClr val="37424A"/>
    </a:dk1>
    <a:lt1>
      <a:sysClr val="window" lastClr="FFFFFF"/>
    </a:lt1>
    <a:dk2>
      <a:srgbClr val="00877C"/>
    </a:dk2>
    <a:lt2>
      <a:srgbClr val="BFB8AF"/>
    </a:lt2>
    <a:accent1>
      <a:srgbClr val="00877C"/>
    </a:accent1>
    <a:accent2>
      <a:srgbClr val="6ECEB2"/>
    </a:accent2>
    <a:accent3>
      <a:srgbClr val="66203A"/>
    </a:accent3>
    <a:accent4>
      <a:srgbClr val="F68D2E"/>
    </a:accent4>
    <a:accent5>
      <a:srgbClr val="9AC92E"/>
    </a:accent5>
    <a:accent6>
      <a:srgbClr val="FBE122"/>
    </a:accent6>
    <a:hlink>
      <a:srgbClr val="0033CC"/>
    </a:hlink>
    <a:folHlink>
      <a:srgbClr val="7030A0"/>
    </a:folHlink>
  </a:clrScheme>
  <a:fontScheme name="Merck Font Theme #1">
    <a:majorFont>
      <a:latin typeface="Arial Narrow"/>
      <a:ea typeface=""/>
      <a:cs typeface=""/>
    </a:majorFont>
    <a:minorFont>
      <a:latin typeface="Arial Narrow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5833</TotalTime>
  <Words>9503</Words>
  <Application>Microsoft Office PowerPoint</Application>
  <PresentationFormat>Grand écran</PresentationFormat>
  <Paragraphs>2180</Paragraphs>
  <Slides>66</Slides>
  <Notes>46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66</vt:i4>
      </vt:variant>
    </vt:vector>
  </HeadingPairs>
  <TitlesOfParts>
    <vt:vector size="72" baseType="lpstr">
      <vt:lpstr>Arial</vt:lpstr>
      <vt:lpstr>Calibri</vt:lpstr>
      <vt:lpstr>Century Gothic</vt:lpstr>
      <vt:lpstr>Trebuchet MS</vt:lpstr>
      <vt:lpstr>Wingdings</vt:lpstr>
      <vt:lpstr>ARV-trials - New drugs - June 2020</vt:lpstr>
      <vt:lpstr>Role of 2DR in 2020</vt:lpstr>
      <vt:lpstr>Présentation PowerPoint</vt:lpstr>
      <vt:lpstr>Faculty Disclosures</vt:lpstr>
      <vt:lpstr>Development of ART: Mono - Dual - HAART</vt:lpstr>
      <vt:lpstr>Evolution of ART (123 drugs)</vt:lpstr>
      <vt:lpstr>Triple ART = HAART</vt:lpstr>
      <vt:lpstr>20 years of ARV research (1996-2016)</vt:lpstr>
      <vt:lpstr>Major changes in recent guidelines Two-drug Regimens among Recommended or Preferred First-Line Regimens</vt:lpstr>
      <vt:lpstr>HAART: Is it about number of drugs or about potency and safety?</vt:lpstr>
      <vt:lpstr>Reducing drug burden in HAART:  Why would you do that? </vt:lpstr>
      <vt:lpstr>Reducing drug burden in HAART:  Potential disavantages </vt:lpstr>
      <vt:lpstr>Dual Therapy: not always good</vt:lpstr>
      <vt:lpstr>Two-drug regimens for first-line ART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GEMINI 1 &amp; 2 Studies: DTG + 3TC vs DTG  + TDF/FTC in first-line</vt:lpstr>
      <vt:lpstr>DTG/3TC as first-line ART Positioning</vt:lpstr>
      <vt:lpstr>Additional data</vt:lpstr>
      <vt:lpstr>GEMINI studies : HIV RNA &lt; 40 c/mL with target not detected</vt:lpstr>
      <vt:lpstr>GEMINI-1 et 2 Studies : Blips &gt; 50 c/mL between D0 and W48</vt:lpstr>
      <vt:lpstr>GEMINI-1 et 2 Studies : Blips &gt; 50 c/mL between D0 and W48</vt:lpstr>
      <vt:lpstr>GEMINI Study: Virologic Failure and Resistance assessment at W96</vt:lpstr>
      <vt:lpstr>Genital HIV-1 Shedding With DTG + 3TC</vt:lpstr>
      <vt:lpstr>New 2 DR in early switch</vt:lpstr>
      <vt:lpstr>Islatravir (MK-8591) : DRIVE2Simplify Study </vt:lpstr>
      <vt:lpstr>Islatravir Phase 2 (2DR ISL + DOR)</vt:lpstr>
      <vt:lpstr>2DR in virologically-suppressed individuals</vt:lpstr>
      <vt:lpstr>TANGO Study: switch to DTG/3TC</vt:lpstr>
      <vt:lpstr>TANGO Study: switch to DTG/3TC</vt:lpstr>
      <vt:lpstr>TANGO Study: switch to DTG/3TC</vt:lpstr>
      <vt:lpstr>TANGO Study: switch to DTG/3TC</vt:lpstr>
      <vt:lpstr>TANGO Study: switch to DTG/3TC</vt:lpstr>
      <vt:lpstr>2DR in special situations</vt:lpstr>
      <vt:lpstr>ART-PRO: DTG + 3TC in patients  w/wo historical M184V </vt:lpstr>
      <vt:lpstr>ART-PRO: DTG + 3TC in patients  w/wo historical M184V </vt:lpstr>
      <vt:lpstr>ART-PRO: DTG + 3TC in patients  w/without historical M184V </vt:lpstr>
      <vt:lpstr>SWORD-1 &amp; 2 Studies: Switch to DTG + RPV</vt:lpstr>
      <vt:lpstr>SWORD-1 &amp; 2 Studies: Switch to DTG + RPV</vt:lpstr>
      <vt:lpstr>SWORD-1 &amp; 2 Studies: Switch to DTG + RPV</vt:lpstr>
      <vt:lpstr>SWORD-1 &amp; 2 Studies: Switch to DTG + RPV (W100 results)</vt:lpstr>
      <vt:lpstr>SWORD-1 &amp; 2 Studies: Switch to DTG + RPV (W100 results)</vt:lpstr>
      <vt:lpstr>SWORD-1 &amp; 2 Studies: Switch to DTG + RPV (W100 results)</vt:lpstr>
      <vt:lpstr>Long Acting 2DR as maintenance</vt:lpstr>
      <vt:lpstr>FLAIR Study:  LA cabotegravir + rilpivirine for maintenance</vt:lpstr>
      <vt:lpstr>FLAIR Study: LA cabotegravir + rilpivirine for maintenance</vt:lpstr>
      <vt:lpstr>FLAIR Study: LA cabotegravir + rilpivirine for maintenance</vt:lpstr>
      <vt:lpstr>FLAIR Study: 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ATLAS-2M study: CAB LA + RPV LA IM  in maintenance – Q4W vs Q8W </vt:lpstr>
      <vt:lpstr>ATLAS-2M study: CAB LA + RPV LA IM  in maintenance – Q4W vs Q8W </vt:lpstr>
      <vt:lpstr>ATLAS-2M study: CAB LA + RPV LA IM  in maintenance – Q4W vs Q8W </vt:lpstr>
      <vt:lpstr>ATLAS-2M study: CAB LA + RPV LA IM  in maintenance – Q4W vs Q8W </vt:lpstr>
      <vt:lpstr>CAB and RPV concentrations following  Long-Acting discontinuation</vt:lpstr>
    </vt:vector>
  </TitlesOfParts>
  <Company>AEI - www.aei.fr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New drugs June 2020</dc:title>
  <dc:creator>Pedro Cahn, Anton Pozniak, François Raffi</dc:creator>
  <cp:lastModifiedBy>Ludovic Brunet</cp:lastModifiedBy>
  <cp:revision>806</cp:revision>
  <dcterms:created xsi:type="dcterms:W3CDTF">2018-10-26T15:18:15Z</dcterms:created>
  <dcterms:modified xsi:type="dcterms:W3CDTF">2020-06-08T15:18:29Z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642294745</vt:i4>
  </property>
  <property fmtid="{D5CDD505-2E9C-101B-9397-08002B2CF9AE}" pid="4" name="_EmailSubject">
    <vt:lpwstr>Premier jet 8 Juin</vt:lpwstr>
  </property>
  <property fmtid="{D5CDD505-2E9C-101B-9397-08002B2CF9AE}" pid="5" name="_AuthorEmail">
    <vt:lpwstr>pilar@aei.fr</vt:lpwstr>
  </property>
  <property fmtid="{D5CDD505-2E9C-101B-9397-08002B2CF9AE}" pid="6" name="_AuthorEmailDisplayName">
    <vt:lpwstr>Pilar Dufrene</vt:lpwstr>
  </property>
</Properties>
</file>