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3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74"/>
  </p:notesMasterIdLst>
  <p:sldIdLst>
    <p:sldId id="2146847739" r:id="rId2"/>
    <p:sldId id="2146847732" r:id="rId3"/>
    <p:sldId id="256" r:id="rId4"/>
    <p:sldId id="257" r:id="rId5"/>
    <p:sldId id="258" r:id="rId6"/>
    <p:sldId id="2145705732" r:id="rId7"/>
    <p:sldId id="2145705731" r:id="rId8"/>
    <p:sldId id="2145705734" r:id="rId9"/>
    <p:sldId id="259" r:id="rId10"/>
    <p:sldId id="1392" r:id="rId11"/>
    <p:sldId id="2145705730" r:id="rId12"/>
    <p:sldId id="2145705733" r:id="rId13"/>
    <p:sldId id="260" r:id="rId14"/>
    <p:sldId id="261" r:id="rId15"/>
    <p:sldId id="298" r:id="rId16"/>
    <p:sldId id="299" r:id="rId17"/>
    <p:sldId id="2145705743" r:id="rId18"/>
    <p:sldId id="2145705741" r:id="rId19"/>
    <p:sldId id="1349" r:id="rId20"/>
    <p:sldId id="1358" r:id="rId21"/>
    <p:sldId id="2145705744" r:id="rId22"/>
    <p:sldId id="2145705746" r:id="rId23"/>
    <p:sldId id="1352" r:id="rId24"/>
    <p:sldId id="2145705736" r:id="rId25"/>
    <p:sldId id="2145705735" r:id="rId26"/>
    <p:sldId id="2145705737" r:id="rId27"/>
    <p:sldId id="2145705738" r:id="rId28"/>
    <p:sldId id="1993219131" r:id="rId29"/>
    <p:sldId id="390" r:id="rId30"/>
    <p:sldId id="1450" r:id="rId31"/>
    <p:sldId id="1451" r:id="rId32"/>
    <p:sldId id="2145705747" r:id="rId33"/>
    <p:sldId id="265" r:id="rId34"/>
    <p:sldId id="2146847814" r:id="rId35"/>
    <p:sldId id="262" r:id="rId36"/>
    <p:sldId id="1379" r:id="rId37"/>
    <p:sldId id="1382" r:id="rId38"/>
    <p:sldId id="1383" r:id="rId39"/>
    <p:sldId id="1384" r:id="rId40"/>
    <p:sldId id="1180" r:id="rId41"/>
    <p:sldId id="2146847822" r:id="rId42"/>
    <p:sldId id="1389" r:id="rId43"/>
    <p:sldId id="1464" r:id="rId44"/>
    <p:sldId id="2146847815" r:id="rId45"/>
    <p:sldId id="2146847808" r:id="rId46"/>
    <p:sldId id="1187" r:id="rId47"/>
    <p:sldId id="2146847807" r:id="rId48"/>
    <p:sldId id="1184" r:id="rId49"/>
    <p:sldId id="1163" r:id="rId50"/>
    <p:sldId id="1164" r:id="rId51"/>
    <p:sldId id="1219" r:id="rId52"/>
    <p:sldId id="2146847817" r:id="rId53"/>
    <p:sldId id="1397" r:id="rId54"/>
    <p:sldId id="1371" r:id="rId55"/>
    <p:sldId id="2146847810" r:id="rId56"/>
    <p:sldId id="272" r:id="rId57"/>
    <p:sldId id="2146847661" r:id="rId58"/>
    <p:sldId id="275" r:id="rId59"/>
    <p:sldId id="274" r:id="rId60"/>
    <p:sldId id="1489" r:id="rId61"/>
    <p:sldId id="2146847818" r:id="rId62"/>
    <p:sldId id="1690" r:id="rId63"/>
    <p:sldId id="2146847811" r:id="rId64"/>
    <p:sldId id="2146847819" r:id="rId65"/>
    <p:sldId id="1376" r:id="rId66"/>
    <p:sldId id="1377" r:id="rId67"/>
    <p:sldId id="1378" r:id="rId68"/>
    <p:sldId id="2146847799" r:id="rId69"/>
    <p:sldId id="2146847764" r:id="rId70"/>
    <p:sldId id="2146847812" r:id="rId71"/>
    <p:sldId id="264" r:id="rId72"/>
    <p:sldId id="2146847813" r:id="rId7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739"/>
            <p14:sldId id="2146847732"/>
            <p14:sldId id="256"/>
            <p14:sldId id="257"/>
            <p14:sldId id="258"/>
            <p14:sldId id="2145705732"/>
            <p14:sldId id="2145705731"/>
            <p14:sldId id="2145705734"/>
            <p14:sldId id="259"/>
            <p14:sldId id="1392"/>
            <p14:sldId id="2145705730"/>
            <p14:sldId id="2145705733"/>
            <p14:sldId id="260"/>
            <p14:sldId id="261"/>
            <p14:sldId id="298"/>
            <p14:sldId id="299"/>
            <p14:sldId id="2145705743"/>
            <p14:sldId id="2145705741"/>
            <p14:sldId id="1349"/>
            <p14:sldId id="1358"/>
            <p14:sldId id="2145705744"/>
            <p14:sldId id="2145705746"/>
            <p14:sldId id="1352"/>
            <p14:sldId id="2145705736"/>
            <p14:sldId id="2145705735"/>
            <p14:sldId id="2145705737"/>
            <p14:sldId id="2145705738"/>
            <p14:sldId id="1993219131"/>
            <p14:sldId id="390"/>
            <p14:sldId id="1450"/>
            <p14:sldId id="1451"/>
            <p14:sldId id="2145705747"/>
            <p14:sldId id="265"/>
            <p14:sldId id="2146847814"/>
            <p14:sldId id="262"/>
            <p14:sldId id="1379"/>
            <p14:sldId id="1382"/>
            <p14:sldId id="1383"/>
            <p14:sldId id="1384"/>
            <p14:sldId id="1180"/>
            <p14:sldId id="2146847822"/>
            <p14:sldId id="1389"/>
            <p14:sldId id="1464"/>
            <p14:sldId id="2146847815"/>
            <p14:sldId id="2146847808"/>
            <p14:sldId id="1187"/>
            <p14:sldId id="2146847807"/>
            <p14:sldId id="1184"/>
            <p14:sldId id="1163"/>
            <p14:sldId id="1164"/>
            <p14:sldId id="1219"/>
            <p14:sldId id="2146847817"/>
            <p14:sldId id="1397"/>
            <p14:sldId id="1371"/>
            <p14:sldId id="2146847810"/>
            <p14:sldId id="272"/>
            <p14:sldId id="2146847661"/>
            <p14:sldId id="275"/>
            <p14:sldId id="274"/>
            <p14:sldId id="1489"/>
            <p14:sldId id="2146847818"/>
            <p14:sldId id="1690"/>
            <p14:sldId id="2146847811"/>
            <p14:sldId id="2146847819"/>
            <p14:sldId id="1376"/>
            <p14:sldId id="1377"/>
            <p14:sldId id="1378"/>
            <p14:sldId id="2146847799"/>
            <p14:sldId id="2146847764"/>
            <p14:sldId id="2146847812"/>
            <p14:sldId id="264"/>
            <p14:sldId id="2146847813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userDrawn="1">
          <p15:clr>
            <a:srgbClr val="A4A3A4"/>
          </p15:clr>
        </p15:guide>
        <p15:guide id="9" orient="horz" pos="4185" userDrawn="1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18" clrIdx="0"/>
  <p:cmAuthor id="1" name="Yannick Darrats" initials="YD" lastIdx="1" clrIdx="1"/>
  <p:cmAuthor id="2" name="charles dufrene" initials="cd" lastIdx="1" clrIdx="2"/>
  <p:cmAuthor id="3" name="anton pozniak" initials="ap" lastIdx="7" clrIdx="3"/>
  <p:cmAuthor id="4" name="francois.raffi@wanadoo.fr" initials="f" lastIdx="1" clrIdx="4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2B80D5"/>
    <a:srgbClr val="0070C0"/>
    <a:srgbClr val="4F81BD"/>
    <a:srgbClr val="000066"/>
    <a:srgbClr val="FF6600"/>
    <a:srgbClr val="0099FF"/>
    <a:srgbClr val="F2F2F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84421" autoAdjust="0"/>
  </p:normalViewPr>
  <p:slideViewPr>
    <p:cSldViewPr snapToGrid="0" snapToObjects="1">
      <p:cViewPr varScale="1">
        <p:scale>
          <a:sx n="85" d="100"/>
          <a:sy n="85" d="100"/>
        </p:scale>
        <p:origin x="1398" y="90"/>
      </p:cViewPr>
      <p:guideLst>
        <p:guide orient="horz"/>
        <p:guide orient="horz" pos="418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856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27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Feuil1!$B$1:$C$1</c:f>
              <c:strCache>
                <c:ptCount val="1"/>
                <c:pt idx="0">
                  <c:v>Série 1 Série 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</c:numCache>
            </c:num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84</c:v>
                </c:pt>
                <c:pt idx="1">
                  <c:v>84</c:v>
                </c:pt>
                <c:pt idx="2">
                  <c:v>83</c:v>
                </c:pt>
                <c:pt idx="3">
                  <c:v>84</c:v>
                </c:pt>
                <c:pt idx="4">
                  <c:v>83</c:v>
                </c:pt>
                <c:pt idx="5">
                  <c:v>84</c:v>
                </c:pt>
                <c:pt idx="6">
                  <c:v>78</c:v>
                </c:pt>
                <c:pt idx="7">
                  <c:v>76</c:v>
                </c:pt>
                <c:pt idx="8">
                  <c:v>84</c:v>
                </c:pt>
                <c:pt idx="9">
                  <c:v>84</c:v>
                </c:pt>
                <c:pt idx="10">
                  <c:v>84</c:v>
                </c:pt>
                <c:pt idx="1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0-4637-B05D-757901091B6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</c:numCache>
            </c:num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83</c:v>
                </c:pt>
                <c:pt idx="1">
                  <c:v>74</c:v>
                </c:pt>
                <c:pt idx="2">
                  <c:v>80</c:v>
                </c:pt>
                <c:pt idx="3">
                  <c:v>84</c:v>
                </c:pt>
                <c:pt idx="4">
                  <c:v>83</c:v>
                </c:pt>
                <c:pt idx="5">
                  <c:v>82</c:v>
                </c:pt>
                <c:pt idx="6">
                  <c:v>72</c:v>
                </c:pt>
                <c:pt idx="7">
                  <c:v>67</c:v>
                </c:pt>
                <c:pt idx="8">
                  <c:v>83</c:v>
                </c:pt>
                <c:pt idx="9">
                  <c:v>81</c:v>
                </c:pt>
                <c:pt idx="10">
                  <c:v>82</c:v>
                </c:pt>
                <c:pt idx="1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B0-4637-B05D-757901091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10"/>
        <c:axId val="613494200"/>
        <c:axId val="613488952"/>
      </c:barChart>
      <c:catAx>
        <c:axId val="613494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613488952"/>
        <c:crosses val="autoZero"/>
        <c:auto val="1"/>
        <c:lblAlgn val="ctr"/>
        <c:lblOffset val="100"/>
        <c:noMultiLvlLbl val="0"/>
      </c:catAx>
      <c:valAx>
        <c:axId val="61348895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34942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96875863847227E-2"/>
          <c:y val="9.9106063582815748E-2"/>
          <c:w val="0.9148379393570536"/>
          <c:h val="0.545752224977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752FE77D-FDF6-41D1-A912-E1C171996B6A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DA1-4BA8-A967-A8AF69AC877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n=2</a:t>
                    </a:r>
                    <a:br>
                      <a:rPr lang="en-US" dirty="0"/>
                    </a:br>
                    <a:r>
                      <a:rPr lang="en-US" dirty="0"/>
                      <a:t>0.7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B98-4B34-8D02-E6EAC68D9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ODOACRE 
(N=785)</c:v>
                </c:pt>
                <c:pt idx="1">
                  <c:v>Dat'AIDS 
(N=695)</c:v>
                </c:pt>
                <c:pt idx="2">
                  <c:v>LAMRES 
(N=533)</c:v>
                </c:pt>
                <c:pt idx="3">
                  <c:v>URBAN* 
(N=326)</c:v>
                </c:pt>
                <c:pt idx="4">
                  <c:v>CSLHIV (N=307)</c:v>
                </c:pt>
                <c:pt idx="5">
                  <c:v>Bravo*
(N=288)</c:v>
                </c:pt>
                <c:pt idx="6">
                  <c:v>DOLAM(A)* 
(N=200)</c:v>
                </c:pt>
                <c:pt idx="7">
                  <c:v>COMBINE-2 
(N=175)</c:v>
                </c:pt>
                <c:pt idx="8">
                  <c:v>Maggiolo 
(N=218)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0.65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1-4BA8-A967-A8AF69AC8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457465840"/>
        <c:axId val="457465184"/>
      </c:barChart>
      <c:catAx>
        <c:axId val="45746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57465184"/>
        <c:crosses val="autoZero"/>
        <c:auto val="1"/>
        <c:lblAlgn val="ctr"/>
        <c:lblOffset val="100"/>
        <c:noMultiLvlLbl val="0"/>
      </c:catAx>
      <c:valAx>
        <c:axId val="45746518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574658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419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81181805141831E-2"/>
          <c:y val="3.6422562285602998E-2"/>
          <c:w val="0.96321881819485822"/>
          <c:h val="0.80047796817502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97B-4631-9263-1A389B8DFB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ODOACRE
(N=785)</c:v>
                </c:pt>
                <c:pt idx="1">
                  <c:v>Palmier
(N=358)</c:v>
                </c:pt>
                <c:pt idx="2">
                  <c:v>URBAN
(n=333)</c:v>
                </c:pt>
                <c:pt idx="3">
                  <c:v>Bravo
(N=288)</c:v>
                </c:pt>
                <c:pt idx="4">
                  <c:v>Maggiolo
(N=218)</c:v>
                </c:pt>
                <c:pt idx="5">
                  <c:v>DOLAM(A)
(N=200)</c:v>
                </c:pt>
                <c:pt idx="6">
                  <c:v>COMBINE-2
(N=175)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 formatCode="General">
                  <c:v>7.9</c:v>
                </c:pt>
                <c:pt idx="1">
                  <c:v>5.86</c:v>
                </c:pt>
                <c:pt idx="2" formatCode="General">
                  <c:v>3.3</c:v>
                </c:pt>
                <c:pt idx="3" formatCode="General">
                  <c:v>1.7</c:v>
                </c:pt>
                <c:pt idx="4">
                  <c:v>6</c:v>
                </c:pt>
                <c:pt idx="5" formatCode="General">
                  <c:v>4.5</c:v>
                </c:pt>
                <c:pt idx="6" formatCode="General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4-40E0-B51D-46C2DCB4E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457465840"/>
        <c:axId val="457465184"/>
      </c:barChart>
      <c:catAx>
        <c:axId val="45746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57465184"/>
        <c:crosses val="autoZero"/>
        <c:auto val="1"/>
        <c:lblAlgn val="ctr"/>
        <c:lblOffset val="100"/>
        <c:noMultiLvlLbl val="0"/>
      </c:catAx>
      <c:valAx>
        <c:axId val="45746518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57465840"/>
        <c:crosses val="autoZero"/>
        <c:crossBetween val="between"/>
        <c:majorUnit val="5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419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234-5744-8572-0729F73A67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87.4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234-5744-8572-0729F73A6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2.7</c:v>
                </c:pt>
                <c:pt idx="1">
                  <c:v>87.4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F-413A-8A1E-5E70EC1F36F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85.9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234-5744-8572-0729F73A67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234-5744-8572-0729F73A6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1</c:v>
                </c:pt>
                <c:pt idx="1">
                  <c:v>85.9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F-413A-8A1E-5E70EC1F36F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234-5744-8572-0729F73A67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88.2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234-5744-8572-0729F73A67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234-5744-8572-0729F73A6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Feuil1!$D$2:$D$4</c:f>
              <c:numCache>
                <c:formatCode>General</c:formatCode>
                <c:ptCount val="3"/>
                <c:pt idx="0">
                  <c:v>2.4</c:v>
                </c:pt>
                <c:pt idx="1">
                  <c:v>88.2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F-413A-8A1E-5E70EC1F36F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pattFill prst="wdDnDiag">
              <a:fgClr>
                <a:srgbClr val="99009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234-5744-8572-0729F73A67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234-5744-8572-0729F73A6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Feuil1!$E$2:$E$4</c:f>
              <c:numCache>
                <c:formatCode>General</c:formatCode>
                <c:ptCount val="3"/>
                <c:pt idx="0">
                  <c:v>1</c:v>
                </c:pt>
                <c:pt idx="1">
                  <c:v>86.9</c:v>
                </c:pt>
                <c:pt idx="2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6F-413A-8A1E-5E70EC1F3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677632"/>
        <c:axId val="132679168"/>
      </c:barChart>
      <c:catAx>
        <c:axId val="1326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32679168"/>
        <c:crosses val="autoZero"/>
        <c:auto val="1"/>
        <c:lblAlgn val="ctr"/>
        <c:lblOffset val="100"/>
        <c:noMultiLvlLbl val="0"/>
      </c:catAx>
      <c:valAx>
        <c:axId val="132679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32677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F-413F-AAA3-09BCA2B47C7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37F-413F-AAA3-09BCA2B47C73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F-413F-AAA3-09BCA2B47C73}"/>
              </c:ext>
            </c:extLst>
          </c:dPt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94.7</c:v>
                </c:pt>
                <c:pt idx="1">
                  <c:v>85.7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7F-413F-AAA3-09BCA2B47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458880"/>
        <c:axId val="190460672"/>
      </c:barChart>
      <c:catAx>
        <c:axId val="1904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90460672"/>
        <c:crosses val="autoZero"/>
        <c:auto val="1"/>
        <c:lblAlgn val="ctr"/>
        <c:lblOffset val="100"/>
        <c:noMultiLvlLbl val="0"/>
      </c:catAx>
      <c:valAx>
        <c:axId val="19046067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90458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12.2</c:v>
                </c:pt>
                <c:pt idx="1">
                  <c:v>12.6</c:v>
                </c:pt>
                <c:pt idx="2">
                  <c:v>-15.8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9-477B-AD82-24E34FAA778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10.6</c:v>
                </c:pt>
                <c:pt idx="1">
                  <c:v>15.5</c:v>
                </c:pt>
                <c:pt idx="2">
                  <c:v>-18.7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9-477B-AD82-24E34FAA7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3"/>
        <c:overlap val="-5"/>
        <c:axId val="569897176"/>
        <c:axId val="569897504"/>
      </c:barChart>
      <c:catAx>
        <c:axId val="56989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504"/>
        <c:crosses val="autoZero"/>
        <c:auto val="1"/>
        <c:lblAlgn val="ctr"/>
        <c:lblOffset val="100"/>
        <c:noMultiLvlLbl val="0"/>
      </c:catAx>
      <c:valAx>
        <c:axId val="569897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-0.6</c:v>
                </c:pt>
                <c:pt idx="1">
                  <c:v>37.5</c:v>
                </c:pt>
                <c:pt idx="2">
                  <c:v>-18.7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9-477B-AD82-24E34FAA778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19.3</c:v>
                </c:pt>
                <c:pt idx="1">
                  <c:v>94.4</c:v>
                </c:pt>
                <c:pt idx="2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9-477B-AD82-24E34FAA7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3"/>
        <c:overlap val="-5"/>
        <c:axId val="569897176"/>
        <c:axId val="569897504"/>
      </c:barChart>
      <c:catAx>
        <c:axId val="56989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504"/>
        <c:crosses val="autoZero"/>
        <c:auto val="1"/>
        <c:lblAlgn val="ctr"/>
        <c:lblOffset val="100"/>
        <c:noMultiLvlLbl val="0"/>
      </c:catAx>
      <c:valAx>
        <c:axId val="5698975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-0.24</c:v>
                </c:pt>
                <c:pt idx="1">
                  <c:v>-0.36</c:v>
                </c:pt>
                <c:pt idx="2">
                  <c:v>2.2999999999999998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4-4DA6-A02B-67D45561A24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  <c:pt idx="0">
                  <c:v>1.66</c:v>
                </c:pt>
                <c:pt idx="1">
                  <c:v>3</c:v>
                </c:pt>
                <c:pt idx="2">
                  <c:v>11.4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4-4DA6-A02B-67D45561A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3"/>
        <c:overlap val="-5"/>
        <c:axId val="569897176"/>
        <c:axId val="569897504"/>
      </c:barChart>
      <c:catAx>
        <c:axId val="56989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504"/>
        <c:crosses val="autoZero"/>
        <c:auto val="1"/>
        <c:lblAlgn val="ctr"/>
        <c:lblOffset val="100"/>
        <c:noMultiLvlLbl val="0"/>
      </c:catAx>
      <c:valAx>
        <c:axId val="569897504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1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0.36499999999999999</c:v>
                </c:pt>
                <c:pt idx="1">
                  <c:v>0.18</c:v>
                </c:pt>
                <c:pt idx="2">
                  <c:v>0.158</c:v>
                </c:pt>
                <c:pt idx="3">
                  <c:v>0.1</c:v>
                </c:pt>
                <c:pt idx="4">
                  <c:v>-0.23699999999999999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B-489D-8F3A-B6E46697F16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-2.7E-2</c:v>
                </c:pt>
                <c:pt idx="1">
                  <c:v>9.5000000000000001E-2</c:v>
                </c:pt>
                <c:pt idx="2">
                  <c:v>-9.5000000000000001E-2</c:v>
                </c:pt>
                <c:pt idx="3">
                  <c:v>-7.9000000000000001E-2</c:v>
                </c:pt>
                <c:pt idx="4">
                  <c:v>-0.377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6B-489D-8F3A-B6E46697F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3"/>
        <c:overlap val="-5"/>
        <c:axId val="569897176"/>
        <c:axId val="569897504"/>
      </c:barChart>
      <c:catAx>
        <c:axId val="56989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504"/>
        <c:crosses val="autoZero"/>
        <c:auto val="1"/>
        <c:lblAlgn val="ctr"/>
        <c:lblOffset val="100"/>
        <c:noMultiLvlLbl val="0"/>
      </c:catAx>
      <c:valAx>
        <c:axId val="569897504"/>
        <c:scaling>
          <c:orientation val="minMax"/>
          <c:max val="0.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1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78</c:v>
                </c:pt>
                <c:pt idx="1">
                  <c:v>83</c:v>
                </c:pt>
                <c:pt idx="2">
                  <c:v>90</c:v>
                </c:pt>
                <c:pt idx="3">
                  <c:v>89</c:v>
                </c:pt>
                <c:pt idx="4">
                  <c:v>78</c:v>
                </c:pt>
                <c:pt idx="5">
                  <c:v>82</c:v>
                </c:pt>
                <c:pt idx="6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9-478C-8076-76A309ECC15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</c:numCache>
            </c:numRef>
          </c:cat>
          <c:val>
            <c:numRef>
              <c:f>Feuil1!$C$2:$C$8</c:f>
              <c:numCache>
                <c:formatCode>General</c:formatCode>
                <c:ptCount val="7"/>
                <c:pt idx="0">
                  <c:v>5</c:v>
                </c:pt>
                <c:pt idx="1">
                  <c:v>1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9-478C-8076-76A309ECC15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</c:numCache>
            </c:numRef>
          </c:cat>
          <c:val>
            <c:numRef>
              <c:f>Feuil1!$D$2:$D$8</c:f>
              <c:numCache>
                <c:formatCode>General</c:formatCode>
                <c:ptCount val="7"/>
                <c:pt idx="0">
                  <c:v>16</c:v>
                </c:pt>
                <c:pt idx="1">
                  <c:v>16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  <c:pt idx="5">
                  <c:v>12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9-478C-8076-76A309ECC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567753192"/>
        <c:axId val="567752864"/>
      </c:barChart>
      <c:catAx>
        <c:axId val="567753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7752864"/>
        <c:crosses val="autoZero"/>
        <c:auto val="1"/>
        <c:lblAlgn val="ctr"/>
        <c:lblOffset val="100"/>
        <c:noMultiLvlLbl val="0"/>
      </c:catAx>
      <c:valAx>
        <c:axId val="5677528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77531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5018901901154"/>
          <c:y val="5.6924425807264735E-2"/>
          <c:w val="0.83661798696943324"/>
          <c:h val="0.87786276781788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90-4A3D-AC27-AE744DC5B8A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3-4065-8485-B1459BB384C0}"/>
              </c:ext>
            </c:extLst>
          </c:dPt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75.900000000000006</c:v>
                </c:pt>
                <c:pt idx="1">
                  <c:v>78.099999999999994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3-4065-8485-B1459BB384C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pattFill prst="wdDnDiag">
              <a:fgClr>
                <a:srgbClr val="00006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DnDiag">
                <a:fgClr>
                  <a:srgbClr val="FF66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E33-4065-8485-B1459BB384C0}"/>
              </c:ext>
            </c:extLst>
          </c:dPt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2.1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3-4065-8485-B1459BB38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100"/>
        <c:axId val="734814968"/>
        <c:axId val="734817264"/>
      </c:barChart>
      <c:catAx>
        <c:axId val="73481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34817264"/>
        <c:crosses val="autoZero"/>
        <c:auto val="1"/>
        <c:lblAlgn val="ctr"/>
        <c:lblOffset val="100"/>
        <c:noMultiLvlLbl val="0"/>
      </c:catAx>
      <c:valAx>
        <c:axId val="734817264"/>
        <c:scaling>
          <c:orientation val="minMax"/>
          <c:max val="85"/>
          <c:min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34814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EB3-4487-BFEA-A96199842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C-40B8-8ACF-BDE4D99E72B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EB3-4487-BFEA-A96199842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C-40B8-8ACF-BDE4D99E72B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C-40B8-8ACF-BDE4D99E72B6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C-40B8-8ACF-BDE4D99E7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7747720"/>
        <c:axId val="867744768"/>
      </c:barChart>
      <c:catAx>
        <c:axId val="86774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867744768"/>
        <c:crosses val="autoZero"/>
        <c:auto val="1"/>
        <c:lblAlgn val="ctr"/>
        <c:lblOffset val="100"/>
        <c:noMultiLvlLbl val="0"/>
      </c:catAx>
      <c:valAx>
        <c:axId val="867744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867747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419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0.8</c:v>
                </c:pt>
                <c:pt idx="1">
                  <c:v>-0.8</c:v>
                </c:pt>
                <c:pt idx="2">
                  <c:v>2.8</c:v>
                </c:pt>
                <c:pt idx="3">
                  <c:v>-3.3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1-4978-A8F2-5700F59FE72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1.9</c:v>
                </c:pt>
                <c:pt idx="1">
                  <c:v>1.4</c:v>
                </c:pt>
                <c:pt idx="2">
                  <c:v>3</c:v>
                </c:pt>
                <c:pt idx="3">
                  <c:v>-3.4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1-4978-A8F2-5700F59FE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3"/>
        <c:overlap val="-5"/>
        <c:axId val="569897176"/>
        <c:axId val="569897504"/>
      </c:barChart>
      <c:catAx>
        <c:axId val="56989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504"/>
        <c:crosses val="autoZero"/>
        <c:auto val="1"/>
        <c:lblAlgn val="ctr"/>
        <c:lblOffset val="100"/>
        <c:noMultiLvlLbl val="0"/>
      </c:catAx>
      <c:valAx>
        <c:axId val="569897504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698971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0.86729</cdr:x>
      <cdr:y>0.90438</cdr:y>
    </cdr:from>
    <cdr:to>
      <cdr:x>0.88691</cdr:x>
      <cdr:y>0.94472</cdr:y>
    </cdr:to>
    <cdr:sp macro="" textlink="">
      <cdr:nvSpPr>
        <cdr:cNvPr id="30" name="TextBox 19">
          <a:extLst xmlns:a="http://schemas.openxmlformats.org/drawingml/2006/main">
            <a:ext uri="{FF2B5EF4-FFF2-40B4-BE49-F238E27FC236}">
              <a16:creationId xmlns:a16="http://schemas.microsoft.com/office/drawing/2014/main" id="{9A49398B-386D-4848-9D35-8A9127546607}"/>
            </a:ext>
          </a:extLst>
        </cdr:cNvPr>
        <cdr:cNvSpPr txBox="1"/>
      </cdr:nvSpPr>
      <cdr:spPr>
        <a:xfrm xmlns:a="http://schemas.openxmlformats.org/drawingml/2006/main">
          <a:off x="9665251" y="2760237"/>
          <a:ext cx="218661" cy="1231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bg1">
                  <a:lumMod val="50000"/>
                </a:schemeClr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0.60141</cdr:x>
      <cdr:y>0.2992</cdr:y>
    </cdr:from>
    <cdr:to>
      <cdr:x>0.60141</cdr:x>
      <cdr:y>0.35468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E9978E4B-B83B-9948-87B1-B9C51244FFE1}"/>
            </a:ext>
          </a:extLst>
        </cdr:cNvPr>
        <cdr:cNvSpPr txBox="1"/>
      </cdr:nvSpPr>
      <cdr:spPr>
        <a:xfrm xmlns:a="http://schemas.openxmlformats.org/drawingml/2006/main">
          <a:off x="6700496" y="912947"/>
          <a:ext cx="65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0.13164</cdr:x>
      <cdr:y>0.12671</cdr:y>
    </cdr:from>
    <cdr:to>
      <cdr:x>0.16184</cdr:x>
      <cdr:y>0.19045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591B5AC-13A1-4A25-801B-866F72B05BBE}"/>
            </a:ext>
          </a:extLst>
        </cdr:cNvPr>
        <cdr:cNvSpPr txBox="1"/>
      </cdr:nvSpPr>
      <cdr:spPr>
        <a:xfrm xmlns:a="http://schemas.openxmlformats.org/drawingml/2006/main">
          <a:off x="1420260" y="419991"/>
          <a:ext cx="325827" cy="2112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90.9</a:t>
          </a:r>
        </a:p>
      </cdr:txBody>
    </cdr:sp>
  </cdr:relSizeAnchor>
  <cdr:relSizeAnchor xmlns:cdr="http://schemas.openxmlformats.org/drawingml/2006/chartDrawing">
    <cdr:from>
      <cdr:x>0.20509</cdr:x>
      <cdr:y>0.08066</cdr:y>
    </cdr:from>
    <cdr:to>
      <cdr:x>0.23363</cdr:x>
      <cdr:y>0.1444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9FAE2D5-5E31-4618-A19E-C32AE874B538}"/>
            </a:ext>
          </a:extLst>
        </cdr:cNvPr>
        <cdr:cNvSpPr txBox="1"/>
      </cdr:nvSpPr>
      <cdr:spPr>
        <a:xfrm xmlns:a="http://schemas.openxmlformats.org/drawingml/2006/main">
          <a:off x="2212749" y="267345"/>
          <a:ext cx="307917" cy="2112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bg1"/>
              </a:solidFill>
            </a:rPr>
            <a:t>97.0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0.27412</cdr:x>
      <cdr:y>0.08066</cdr:y>
    </cdr:from>
    <cdr:to>
      <cdr:x>0.31157</cdr:x>
      <cdr:y>0.1444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5C838DD-7A7F-475E-A746-2E37C3CB8ADB}"/>
            </a:ext>
          </a:extLst>
        </cdr:cNvPr>
        <cdr:cNvSpPr txBox="1"/>
      </cdr:nvSpPr>
      <cdr:spPr>
        <a:xfrm xmlns:a="http://schemas.openxmlformats.org/drawingml/2006/main">
          <a:off x="2957448" y="267345"/>
          <a:ext cx="404047" cy="2112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96.6</a:t>
          </a:r>
        </a:p>
      </cdr:txBody>
    </cdr:sp>
  </cdr:relSizeAnchor>
  <cdr:relSizeAnchor xmlns:cdr="http://schemas.openxmlformats.org/drawingml/2006/chartDrawing">
    <cdr:from>
      <cdr:x>0.34623</cdr:x>
      <cdr:y>0.05265</cdr:y>
    </cdr:from>
    <cdr:to>
      <cdr:x>0.38458</cdr:x>
      <cdr:y>0.11639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42A6F2C-4236-4C59-801C-61F2352C768E}"/>
            </a:ext>
          </a:extLst>
        </cdr:cNvPr>
        <cdr:cNvSpPr txBox="1"/>
      </cdr:nvSpPr>
      <cdr:spPr>
        <a:xfrm xmlns:a="http://schemas.openxmlformats.org/drawingml/2006/main">
          <a:off x="3735485" y="174527"/>
          <a:ext cx="413757" cy="2112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bg1"/>
              </a:solidFill>
            </a:rPr>
            <a:t>100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0.4211</cdr:x>
      <cdr:y>0.10086</cdr:y>
    </cdr:from>
    <cdr:to>
      <cdr:x>0.45402</cdr:x>
      <cdr:y>0.1646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ED79BC7-8CEA-4103-963E-78CE6FC2B876}"/>
            </a:ext>
          </a:extLst>
        </cdr:cNvPr>
        <cdr:cNvSpPr txBox="1"/>
      </cdr:nvSpPr>
      <cdr:spPr>
        <a:xfrm xmlns:a="http://schemas.openxmlformats.org/drawingml/2006/main">
          <a:off x="4543229" y="334326"/>
          <a:ext cx="355173" cy="2112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94.1</a:t>
          </a:r>
        </a:p>
      </cdr:txBody>
    </cdr:sp>
  </cdr:relSizeAnchor>
  <cdr:relSizeAnchor xmlns:cdr="http://schemas.openxmlformats.org/drawingml/2006/chartDrawing">
    <cdr:from>
      <cdr:x>0.4936</cdr:x>
      <cdr:y>0.07279</cdr:y>
    </cdr:from>
    <cdr:to>
      <cdr:x>0.52839</cdr:x>
      <cdr:y>0.13653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A90BE87-7081-48DC-A3FF-3E7B8F67ADB0}"/>
            </a:ext>
          </a:extLst>
        </cdr:cNvPr>
        <cdr:cNvSpPr txBox="1"/>
      </cdr:nvSpPr>
      <cdr:spPr>
        <a:xfrm xmlns:a="http://schemas.openxmlformats.org/drawingml/2006/main">
          <a:off x="5325445" y="241261"/>
          <a:ext cx="375348" cy="2112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bg1"/>
              </a:solidFill>
            </a:rPr>
            <a:t>97.6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0.12383</cdr:x>
      <cdr:y>0.94263</cdr:y>
    </cdr:from>
    <cdr:to>
      <cdr:x>0.16753</cdr:x>
      <cdr:y>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13151414-578B-48AD-BD70-D7FE27060F2C}"/>
            </a:ext>
          </a:extLst>
        </cdr:cNvPr>
        <cdr:cNvSpPr txBox="1"/>
      </cdr:nvSpPr>
      <cdr:spPr>
        <a:xfrm xmlns:a="http://schemas.openxmlformats.org/drawingml/2006/main">
          <a:off x="1335987" y="2794477"/>
          <a:ext cx="471478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0.19833</cdr:x>
      <cdr:y>0.94263</cdr:y>
    </cdr:from>
    <cdr:to>
      <cdr:x>0.24114</cdr:x>
      <cdr:y>1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F5CE0D10-B0A7-424F-B9A5-59B2BF6C56FE}"/>
            </a:ext>
          </a:extLst>
        </cdr:cNvPr>
        <cdr:cNvSpPr txBox="1"/>
      </cdr:nvSpPr>
      <cdr:spPr>
        <a:xfrm xmlns:a="http://schemas.openxmlformats.org/drawingml/2006/main">
          <a:off x="2139793" y="2800048"/>
          <a:ext cx="461876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0.55812</cdr:x>
      <cdr:y>0.04879</cdr:y>
    </cdr:from>
    <cdr:to>
      <cdr:x>0.61037</cdr:x>
      <cdr:y>0.11253</cdr:y>
    </cdr:to>
    <cdr:sp macro="" textlink="">
      <cdr:nvSpPr>
        <cdr:cNvPr id="31" name="TextBox 30">
          <a:extLst xmlns:a="http://schemas.openxmlformats.org/drawingml/2006/main">
            <a:ext uri="{FF2B5EF4-FFF2-40B4-BE49-F238E27FC236}">
              <a16:creationId xmlns:a16="http://schemas.microsoft.com/office/drawing/2014/main" id="{18E9B3E2-3FE6-4926-B3F6-BE2AB8F2D9D8}"/>
            </a:ext>
          </a:extLst>
        </cdr:cNvPr>
        <cdr:cNvSpPr txBox="1"/>
      </cdr:nvSpPr>
      <cdr:spPr>
        <a:xfrm xmlns:a="http://schemas.openxmlformats.org/drawingml/2006/main">
          <a:off x="6021585" y="161710"/>
          <a:ext cx="563723" cy="2112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100</a:t>
          </a:r>
        </a:p>
      </cdr:txBody>
    </cdr:sp>
  </cdr:relSizeAnchor>
  <cdr:relSizeAnchor xmlns:cdr="http://schemas.openxmlformats.org/drawingml/2006/chartDrawing">
    <cdr:from>
      <cdr:x>0.60141</cdr:x>
      <cdr:y>0.2992</cdr:y>
    </cdr:from>
    <cdr:to>
      <cdr:x>0.60141</cdr:x>
      <cdr:y>0.35468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E9978E4B-B83B-9948-87B1-B9C51244FFE1}"/>
            </a:ext>
          </a:extLst>
        </cdr:cNvPr>
        <cdr:cNvSpPr txBox="1"/>
      </cdr:nvSpPr>
      <cdr:spPr>
        <a:xfrm xmlns:a="http://schemas.openxmlformats.org/drawingml/2006/main">
          <a:off x="6700496" y="912947"/>
          <a:ext cx="65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0.63004</cdr:x>
      <cdr:y>0.06899</cdr:y>
    </cdr:from>
    <cdr:to>
      <cdr:x>0.68229</cdr:x>
      <cdr:y>0.13273</cdr:y>
    </cdr:to>
    <cdr:sp macro="" textlink="">
      <cdr:nvSpPr>
        <cdr:cNvPr id="38" name="TextBox 1">
          <a:extLst xmlns:a="http://schemas.openxmlformats.org/drawingml/2006/main">
            <a:ext uri="{FF2B5EF4-FFF2-40B4-BE49-F238E27FC236}">
              <a16:creationId xmlns:a16="http://schemas.microsoft.com/office/drawing/2014/main" id="{D8F3DB98-FED3-49C2-82BF-2CF3046F2A82}"/>
            </a:ext>
          </a:extLst>
        </cdr:cNvPr>
        <cdr:cNvSpPr txBox="1"/>
      </cdr:nvSpPr>
      <cdr:spPr>
        <a:xfrm xmlns:a="http://schemas.openxmlformats.org/drawingml/2006/main">
          <a:off x="6797514" y="228689"/>
          <a:ext cx="563724" cy="2112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98.4</a:t>
          </a:r>
        </a:p>
      </cdr:txBody>
    </cdr:sp>
  </cdr:relSizeAnchor>
  <cdr:relSizeAnchor xmlns:cdr="http://schemas.openxmlformats.org/drawingml/2006/chartDrawing">
    <cdr:from>
      <cdr:x>0.70249</cdr:x>
      <cdr:y>0.05874</cdr:y>
    </cdr:from>
    <cdr:to>
      <cdr:x>0.75474</cdr:x>
      <cdr:y>0.12248</cdr:y>
    </cdr:to>
    <cdr:sp macro="" textlink="">
      <cdr:nvSpPr>
        <cdr:cNvPr id="42" name="TextBox 1">
          <a:extLst xmlns:a="http://schemas.openxmlformats.org/drawingml/2006/main">
            <a:ext uri="{FF2B5EF4-FFF2-40B4-BE49-F238E27FC236}">
              <a16:creationId xmlns:a16="http://schemas.microsoft.com/office/drawing/2014/main" id="{B9015C88-C724-4B41-B56B-9BF1A0B0801D}"/>
            </a:ext>
          </a:extLst>
        </cdr:cNvPr>
        <cdr:cNvSpPr txBox="1"/>
      </cdr:nvSpPr>
      <cdr:spPr>
        <a:xfrm xmlns:a="http://schemas.openxmlformats.org/drawingml/2006/main">
          <a:off x="7579173" y="194710"/>
          <a:ext cx="563724" cy="2112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100</a:t>
          </a:r>
        </a:p>
      </cdr:txBody>
    </cdr:sp>
  </cdr:relSizeAnchor>
  <cdr:relSizeAnchor xmlns:cdr="http://schemas.openxmlformats.org/drawingml/2006/chartDrawing">
    <cdr:from>
      <cdr:x>0.77628</cdr:x>
      <cdr:y>0.09511</cdr:y>
    </cdr:from>
    <cdr:to>
      <cdr:x>0.82853</cdr:x>
      <cdr:y>0.15885</cdr:y>
    </cdr:to>
    <cdr:sp macro="" textlink="">
      <cdr:nvSpPr>
        <cdr:cNvPr id="43" name="TextBox 1">
          <a:extLst xmlns:a="http://schemas.openxmlformats.org/drawingml/2006/main">
            <a:ext uri="{FF2B5EF4-FFF2-40B4-BE49-F238E27FC236}">
              <a16:creationId xmlns:a16="http://schemas.microsoft.com/office/drawing/2014/main" id="{F8FBCBF9-97A3-42B5-849A-FF35698BEA52}"/>
            </a:ext>
          </a:extLst>
        </cdr:cNvPr>
        <cdr:cNvSpPr txBox="1"/>
      </cdr:nvSpPr>
      <cdr:spPr>
        <a:xfrm xmlns:a="http://schemas.openxmlformats.org/drawingml/2006/main">
          <a:off x="8375233" y="315243"/>
          <a:ext cx="563723" cy="2112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95.6</a:t>
          </a:r>
        </a:p>
      </cdr:txBody>
    </cdr:sp>
  </cdr:relSizeAnchor>
  <cdr:relSizeAnchor xmlns:cdr="http://schemas.openxmlformats.org/drawingml/2006/chartDrawing">
    <cdr:from>
      <cdr:x>0.84957</cdr:x>
      <cdr:y>0.09075</cdr:y>
    </cdr:from>
    <cdr:to>
      <cdr:x>0.90182</cdr:x>
      <cdr:y>0.15449</cdr:y>
    </cdr:to>
    <cdr:sp macro="" textlink="">
      <cdr:nvSpPr>
        <cdr:cNvPr id="44" name="TextBox 1">
          <a:extLst xmlns:a="http://schemas.openxmlformats.org/drawingml/2006/main">
            <a:ext uri="{FF2B5EF4-FFF2-40B4-BE49-F238E27FC236}">
              <a16:creationId xmlns:a16="http://schemas.microsoft.com/office/drawing/2014/main" id="{5CFE06E7-7559-4DE7-AE97-3E32B0C82070}"/>
            </a:ext>
          </a:extLst>
        </cdr:cNvPr>
        <cdr:cNvSpPr txBox="1"/>
      </cdr:nvSpPr>
      <cdr:spPr>
        <a:xfrm xmlns:a="http://schemas.openxmlformats.org/drawingml/2006/main">
          <a:off x="9165953" y="300817"/>
          <a:ext cx="563723" cy="2112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97.8</a:t>
          </a:r>
        </a:p>
      </cdr:txBody>
    </cdr:sp>
  </cdr:relSizeAnchor>
  <cdr:relSizeAnchor xmlns:cdr="http://schemas.openxmlformats.org/drawingml/2006/chartDrawing">
    <cdr:from>
      <cdr:x>0.05248</cdr:x>
      <cdr:y>0.94263</cdr:y>
    </cdr:from>
    <cdr:to>
      <cdr:x>0.09618</cdr:x>
      <cdr:y>1</cdr:y>
    </cdr:to>
    <cdr:sp macro="" textlink="">
      <cdr:nvSpPr>
        <cdr:cNvPr id="48" name="TextBox 1">
          <a:extLst xmlns:a="http://schemas.openxmlformats.org/drawingml/2006/main">
            <a:ext uri="{FF2B5EF4-FFF2-40B4-BE49-F238E27FC236}">
              <a16:creationId xmlns:a16="http://schemas.microsoft.com/office/drawing/2014/main" id="{4432C309-4214-4CD6-B24F-9360F565AB6A}"/>
            </a:ext>
          </a:extLst>
        </cdr:cNvPr>
        <cdr:cNvSpPr txBox="1"/>
      </cdr:nvSpPr>
      <cdr:spPr>
        <a:xfrm xmlns:a="http://schemas.openxmlformats.org/drawingml/2006/main">
          <a:off x="566157" y="2800048"/>
          <a:ext cx="471477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pPr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13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32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3TC, lamivudine; AE, adverse event;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DTG, dolutegravir; FTC, emtricitabine; TDF, tenofovir disoproxil fumarate.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70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D311-A15E-D747-87D9-326963096DF2}" type="slidenum">
              <a:rPr lang="en-US"/>
              <a:pPr/>
              <a:t>29</a:t>
            </a:fld>
            <a:endParaRPr lang="en-US"/>
          </a:p>
        </p:txBody>
      </p:sp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72B9179D-E00D-4A66-86C9-907497393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AAA38F4A-DFCC-4CDA-970A-942004C21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0177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210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27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84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98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0" y="0"/>
            <a:ext cx="3255054" cy="2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3" tIns="46151" rIns="92303" bIns="46151"/>
          <a:lstStyle>
            <a:lvl1pPr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ARV-</a:t>
            </a:r>
            <a:r>
              <a:rPr lang="fr-FR" altLang="fr-FR" sz="1300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trial.com</a:t>
            </a:r>
            <a:endParaRPr lang="fr-FR" altLang="fr-FR" sz="130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40831-68B0-47D5-A56A-DDAD014F303C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commentaire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32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'image des diapositives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Espace réservé des commentaires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3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09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'image des diapositives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Espace réservé des commentaires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629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975990F-AA55-4A9E-AAEE-08548034C6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1800" y="692150"/>
            <a:ext cx="6146800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88BB46D-35C7-4178-83A9-61A6DB2BA1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AF03868-4668-4DC8-A7BC-9C430F36A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8610C-E94C-481B-83EC-8F434D19AEB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69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975990F-AA55-4A9E-AAEE-08548034C6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1800" y="692150"/>
            <a:ext cx="6146800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88BB46D-35C7-4178-83A9-61A6DB2BA1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AF03868-4668-4DC8-A7BC-9C430F36A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8610C-E94C-481B-83EC-8F434D19AEB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97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367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05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2064" y="4620577"/>
            <a:ext cx="6388608" cy="4498896"/>
          </a:xfrm>
        </p:spPr>
        <p:txBody>
          <a:bodyPr numCol="1"/>
          <a:lstStyle/>
          <a:p>
            <a:pPr defTabSz="966612">
              <a:defRPr/>
            </a:pPr>
            <a:endParaRPr lang="en-US" altLang="ja-JP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8D311-A15E-D747-87D9-326963096DF2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867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656258"/>
          </a:xfrm>
        </p:spPr>
        <p:txBody>
          <a:bodyPr numCol="1"/>
          <a:lstStyle/>
          <a:p>
            <a:pPr marL="241653" indent="-241653">
              <a:buFont typeface="+mj-lt"/>
              <a:buAutoNum type="arabicPeriod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8D311-A15E-D747-87D9-326963096DF2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00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44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C33C5D-87D8-4B90-A10F-72DEDD3C2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64628AAC-FD2E-450C-823E-1E12890E1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223E9B9C-E4E8-43BC-AA27-68D5EB6F5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5247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>
              <a:latin typeface="Arial" panose="020B060402020202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890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181DBF-1B73-442C-86EF-ED5E50C7B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0D69EDD3-202E-4C20-A97E-F6FA95ED4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44C27A3A-5178-43CC-9F41-086890C19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41250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C2F14B-A942-461F-B5FC-E1D4098B4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B39328D1-EDEA-417C-B749-4E9986D72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07C6E9E7-AE9B-41E9-97CA-8F8DFACA3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90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E6A973-32BB-4BE4-8B0C-23F4BE0F6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EF831F5-8CEB-413D-874A-D15B3A780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B7AE94BF-E57F-4169-86BD-A4680406A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02348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807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268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259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098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811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81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62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Arial" panose="020B060402020202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4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A818C-57B3-4482-A1BD-8E34B895B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66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2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86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3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1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72622E9-B50D-4DD4-BEBE-8BF8C87BBD65}"/>
              </a:ext>
            </a:extLst>
          </p:cNvPr>
          <p:cNvSpPr>
            <a:spLocks noGrp="1" noChangeArrowheads="1"/>
          </p:cNvSpPr>
          <p:nvPr>
            <p:ph idx="21"/>
          </p:nvPr>
        </p:nvSpPr>
        <p:spPr bwMode="auto">
          <a:xfrm>
            <a:off x="6469887" y="1341820"/>
            <a:ext cx="53848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1201" y="1350964"/>
            <a:ext cx="5384800" cy="43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AB574-D00F-404B-99A4-2638A1E73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6" y="5477070"/>
            <a:ext cx="528735" cy="1379057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5E20FFAB-DF01-48B8-AAF8-D9E998196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8" y="6519601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9131C29-6C0E-4A47-B9A7-C55071F93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200" y="5759114"/>
            <a:ext cx="11143488" cy="304769"/>
          </a:xfrm>
        </p:spPr>
        <p:txBody>
          <a:bodyPr anchor="b"/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75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75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75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75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858B5B0-AA36-4F59-94DC-3FDB41691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8358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7E76-D109-4B4F-A9D7-34EF7DECE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DA52DCD9-8769-4ED5-B8CC-B00FC588BA8C}" type="slidenum">
              <a:rPr lang="en-US" sz="750" smtClean="0">
                <a:solidFill>
                  <a:srgbClr val="FFFFFF"/>
                </a:solidFill>
                <a:latin typeface="Arial"/>
              </a:rPr>
              <a:pPr defTabSz="685800">
                <a:defRPr/>
              </a:pPr>
              <a:t>‹N°›</a:t>
            </a:fld>
            <a:endParaRPr lang="en-US" sz="7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93ED92E-3D94-4A33-A25F-DCDC7FA5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7" y="184935"/>
            <a:ext cx="10933113" cy="8835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B4685-B433-48FF-AE43-428CB33006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6" y="6532477"/>
            <a:ext cx="5202687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225"/>
              </a:spcBef>
              <a:buNone/>
              <a:defRPr sz="525"/>
            </a:lvl1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9660AC6-B11A-4D39-B0FE-D05D7C4EFB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2542" y="6532477"/>
            <a:ext cx="5523847" cy="173124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525"/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5551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591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7830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675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933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4400" y="258820"/>
            <a:ext cx="8546256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1391056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46" y="6646663"/>
            <a:ext cx="1011833" cy="211339"/>
          </a:xfrm>
          <a:prstGeom prst="rect">
            <a:avLst/>
          </a:prstGeom>
        </p:spPr>
        <p:txBody>
          <a:bodyPr/>
          <a:lstStyle/>
          <a:p>
            <a:fld id="{E10189AC-4389-4A73-97F5-D7C36531EF56}" type="datetime1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0187" y="6646663"/>
            <a:ext cx="9353781" cy="211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6476" y="6646663"/>
            <a:ext cx="469680" cy="211339"/>
          </a:xfrm>
          <a:prstGeom prst="rect">
            <a:avLst/>
          </a:prstGeom>
        </p:spPr>
        <p:txBody>
          <a:bodyPr/>
          <a:lstStyle/>
          <a:p>
            <a:fld id="{4F90343F-D056-4E24-BE3D-A305BDC1A23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86B4D5-F585-4327-9BBC-BE18FFD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79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4528" y="6161088"/>
            <a:ext cx="11362944" cy="69691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4048"/>
            <a:ext cx="11362944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13808" y="1609344"/>
            <a:ext cx="11364384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rgbClr val="067A80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4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4048"/>
            <a:ext cx="11362944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14528" y="6161088"/>
            <a:ext cx="11362944" cy="69691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14529" y="1609344"/>
            <a:ext cx="5579872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6239227" y="1609344"/>
            <a:ext cx="5579872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986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7E0C-4CFA-F749-9A50-16D68490B7CB}" type="datetimeFigureOut">
              <a:rPr lang="fr-FR" smtClean="0"/>
              <a:pPr/>
              <a:t>28/02/2025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C7EE-53D6-9247-998A-733491EEA1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58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308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1201" y="1350964"/>
            <a:ext cx="1114425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  <a:p>
            <a:pPr lvl="4"/>
            <a:endParaRPr lang="en-US" alt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AB574-D00F-404B-99A4-2638A1E73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6" y="5477070"/>
            <a:ext cx="528735" cy="1379057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5E20FFAB-DF01-48B8-AAF8-D9E998196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8" y="6519601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4AC3FD-09E3-4FF5-A0F9-A72F20D7F301}" type="slidenum">
              <a:rPr lang="en-GB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269CE4D-2347-44B5-ABE1-5082EFF06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A834DD-6116-4B73-BBE9-851C2D5E28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200" y="5759114"/>
            <a:ext cx="11143488" cy="304769"/>
          </a:xfrm>
        </p:spPr>
        <p:txBody>
          <a:bodyPr anchor="b"/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75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75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75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75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372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6028" y="258820"/>
            <a:ext cx="841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221006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5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7" r:id="rId12"/>
    <p:sldLayoutId id="2147483720" r:id="rId13"/>
    <p:sldLayoutId id="2147483723" r:id="rId14"/>
    <p:sldLayoutId id="2147483724" r:id="rId15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en/guidelines/adult-and-adolescent-arv/whats-new-guidelin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info.hiv.gov/en/guidelines/adult-and-adolescent-arv/whats-new-guidelines" TargetMode="Externa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92" y="1954567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E3C91"/>
                </a:solidFill>
              </a:rPr>
              <a:t>Does 2 equal 3 ?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191" y="3208920"/>
            <a:ext cx="8534400" cy="1752600"/>
          </a:xfrm>
        </p:spPr>
        <p:txBody>
          <a:bodyPr>
            <a:normAutofit/>
          </a:bodyPr>
          <a:lstStyle/>
          <a:p>
            <a:r>
              <a:rPr lang="es-ES" sz="2800" b="1" dirty="0" err="1">
                <a:solidFill>
                  <a:srgbClr val="FF6600"/>
                </a:solidFill>
              </a:rPr>
              <a:t>September</a:t>
            </a:r>
            <a:r>
              <a:rPr lang="es-ES" sz="2800" b="1" dirty="0">
                <a:solidFill>
                  <a:srgbClr val="FF6600"/>
                </a:solidFill>
              </a:rPr>
              <a:t>, 20</a:t>
            </a:r>
            <a:r>
              <a:rPr lang="es-ES" sz="2800" b="1" baseline="30000" dirty="0">
                <a:solidFill>
                  <a:srgbClr val="FF6600"/>
                </a:solidFill>
              </a:rPr>
              <a:t>th</a:t>
            </a:r>
            <a:r>
              <a:rPr lang="es-ES" sz="2800" b="1" dirty="0">
                <a:solidFill>
                  <a:srgbClr val="FF6600"/>
                </a:solidFill>
              </a:rPr>
              <a:t> 2022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FA2340-AD81-DB18-6880-0F0BDD9D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35" y="4085220"/>
            <a:ext cx="1513114" cy="15131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CDD6E6-5503-898E-3B68-6EA3DF626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856" y="4085220"/>
            <a:ext cx="1513114" cy="15131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DBD668-2BD0-7837-D590-30EF8E208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614" y="4085220"/>
            <a:ext cx="1513114" cy="15131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3A07886-C13A-DB9F-AAC7-47F1F367D948}"/>
              </a:ext>
            </a:extLst>
          </p:cNvPr>
          <p:cNvSpPr txBox="1"/>
          <p:nvPr/>
        </p:nvSpPr>
        <p:spPr>
          <a:xfrm>
            <a:off x="2807865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(Argentina)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4659F3-DB67-350F-063C-CCA340915766}"/>
              </a:ext>
            </a:extLst>
          </p:cNvPr>
          <p:cNvSpPr txBox="1"/>
          <p:nvPr/>
        </p:nvSpPr>
        <p:spPr>
          <a:xfrm>
            <a:off x="5159531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(UK)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A28A6A-06C1-8611-8F8E-43117BD7A973}"/>
              </a:ext>
            </a:extLst>
          </p:cNvPr>
          <p:cNvSpPr txBox="1"/>
          <p:nvPr/>
        </p:nvSpPr>
        <p:spPr>
          <a:xfrm>
            <a:off x="7506107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(France)</a:t>
            </a:r>
          </a:p>
        </p:txBody>
      </p:sp>
    </p:spTree>
    <p:extLst>
      <p:ext uri="{BB962C8B-B14F-4D97-AF65-F5344CB8AC3E}">
        <p14:creationId xmlns:p14="http://schemas.microsoft.com/office/powerpoint/2010/main" val="5289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20 years of ARV research (1996-2016)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6502" y="1923740"/>
            <a:ext cx="4985482" cy="274776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/>
              <a:t>The quest for NRTI-sparing regimen</a:t>
            </a:r>
          </a:p>
          <a:p>
            <a:pPr lvl="1">
              <a:spcAft>
                <a:spcPts val="1200"/>
              </a:spcAft>
            </a:pPr>
            <a:r>
              <a:rPr lang="en-US" sz="2000"/>
              <a:t>EFV based-regimens</a:t>
            </a:r>
            <a:endParaRPr lang="en-US" sz="2400"/>
          </a:p>
          <a:p>
            <a:pPr lvl="1">
              <a:spcAft>
                <a:spcPts val="1200"/>
              </a:spcAft>
            </a:pPr>
            <a:r>
              <a:rPr lang="en-US" sz="2000"/>
              <a:t>MVC-based regimens</a:t>
            </a:r>
            <a:endParaRPr lang="en-US" sz="2400"/>
          </a:p>
          <a:p>
            <a:pPr lvl="1">
              <a:spcAft>
                <a:spcPts val="1200"/>
              </a:spcAft>
            </a:pPr>
            <a:r>
              <a:rPr lang="en-US" sz="2000"/>
              <a:t>RAL-based regimens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0" y="1923739"/>
            <a:ext cx="5760640" cy="2747767"/>
          </a:xfrm>
        </p:spPr>
        <p:txBody>
          <a:bodyPr>
            <a:noAutofit/>
          </a:bodyPr>
          <a:lstStyle/>
          <a:p>
            <a:r>
              <a:rPr lang="en-US" sz="2400" dirty="0"/>
              <a:t>Overcoming problems with triple therapies</a:t>
            </a:r>
          </a:p>
          <a:p>
            <a:pPr lvl="1"/>
            <a:r>
              <a:rPr lang="en-US" sz="2000" dirty="0"/>
              <a:t>Potency</a:t>
            </a:r>
          </a:p>
          <a:p>
            <a:pPr lvl="1"/>
            <a:r>
              <a:rPr lang="en-US" sz="2000" dirty="0"/>
              <a:t>Resistance</a:t>
            </a:r>
          </a:p>
          <a:p>
            <a:pPr lvl="1"/>
            <a:r>
              <a:rPr lang="en-US" sz="2000" dirty="0"/>
              <a:t>Forgiveness</a:t>
            </a:r>
          </a:p>
          <a:p>
            <a:pPr lvl="1"/>
            <a:r>
              <a:rPr lang="en-US" sz="2000" dirty="0"/>
              <a:t>Toxicity (ZDV,d4T, </a:t>
            </a:r>
            <a:r>
              <a:rPr lang="en-US" sz="2000" dirty="0" err="1"/>
              <a:t>ddI</a:t>
            </a:r>
            <a:r>
              <a:rPr lang="en-US" sz="2000" dirty="0"/>
              <a:t>, TDF)</a:t>
            </a:r>
          </a:p>
          <a:p>
            <a:pPr lvl="1"/>
            <a:r>
              <a:rPr lang="en-US" sz="2000" dirty="0"/>
              <a:t>Metabolic issues (PI/r)</a:t>
            </a:r>
          </a:p>
          <a:p>
            <a:pPr lvl="1"/>
            <a:r>
              <a:rPr lang="en-US" sz="2000" dirty="0"/>
              <a:t>d-d-</a:t>
            </a:r>
            <a:r>
              <a:rPr lang="en-US" sz="2000" dirty="0" err="1"/>
              <a:t>i</a:t>
            </a:r>
            <a:endParaRPr lang="en-US" sz="2000" dirty="0"/>
          </a:p>
          <a:p>
            <a:pPr lvl="1"/>
            <a:r>
              <a:rPr lang="en-US" sz="2000" dirty="0"/>
              <a:t>Complexity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0824" y="5777990"/>
            <a:ext cx="3752056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</a:rPr>
              <a:t>Many STR available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933" y="5777990"/>
            <a:ext cx="3995389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</a:rPr>
              <a:t>Overall, failure of the strategy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83C04C89-F4C1-42F4-9D01-06CF48FCF802}"/>
              </a:ext>
            </a:extLst>
          </p:cNvPr>
          <p:cNvSpPr/>
          <p:nvPr/>
        </p:nvSpPr>
        <p:spPr>
          <a:xfrm>
            <a:off x="2351584" y="5013176"/>
            <a:ext cx="792088" cy="653978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4D39C14C-7AF8-491A-95C1-A97CD183BC6A}"/>
              </a:ext>
            </a:extLst>
          </p:cNvPr>
          <p:cNvSpPr/>
          <p:nvPr/>
        </p:nvSpPr>
        <p:spPr>
          <a:xfrm>
            <a:off x="8033939" y="5013176"/>
            <a:ext cx="792088" cy="653978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0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4DF6D-2A8E-0049-A52B-D0393ED7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road to modern 2DR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28926-68F2-1940-BC02-7443C3765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1006"/>
            <a:ext cx="11463064" cy="4335466"/>
          </a:xfrm>
        </p:spPr>
        <p:txBody>
          <a:bodyPr/>
          <a:lstStyle/>
          <a:p>
            <a:r>
              <a:rPr lang="en-US" dirty="0"/>
              <a:t>If potent ARV with high genetic barrier to resistance is not enough as monotherapy, could it be optimal as 2DR</a:t>
            </a:r>
          </a:p>
          <a:p>
            <a:pPr lvl="1"/>
            <a:r>
              <a:rPr lang="en-US" dirty="0"/>
              <a:t>New way of thinking: rather than 2 NRTI + X, building with X + 3TC (as the « gold standard » NRTI)</a:t>
            </a:r>
          </a:p>
          <a:p>
            <a:endParaRPr lang="en-US" dirty="0"/>
          </a:p>
          <a:p>
            <a:r>
              <a:rPr lang="en-US" dirty="0"/>
              <a:t>Dual combination = A potent « 3rd drug » with high genetic barrier to resistance + 3TC</a:t>
            </a:r>
          </a:p>
          <a:p>
            <a:pPr lvl="1"/>
            <a:r>
              <a:rPr lang="en-US" dirty="0"/>
              <a:t>PI/r + 3TC</a:t>
            </a:r>
          </a:p>
          <a:p>
            <a:pPr lvl="1"/>
            <a:r>
              <a:rPr lang="en-US" dirty="0"/>
              <a:t>DTG + 3TC</a:t>
            </a:r>
          </a:p>
        </p:txBody>
      </p:sp>
    </p:spTree>
    <p:extLst>
      <p:ext uri="{BB962C8B-B14F-4D97-AF65-F5344CB8AC3E}">
        <p14:creationId xmlns:p14="http://schemas.microsoft.com/office/powerpoint/2010/main" val="43117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88BBC-04FD-9440-B7E7-292E4CCE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PI/r + 3TC, the first 2DR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1D1827-E6CA-8D45-84D4-736105B2A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11391056" cy="4680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Naive patients</a:t>
            </a:r>
          </a:p>
          <a:p>
            <a:pPr lvl="1"/>
            <a:r>
              <a:rPr lang="en-US" sz="2000" dirty="0"/>
              <a:t>GARDEL study: LPV/r + 3TC vs LPV/r + 2 NRTI. </a:t>
            </a:r>
            <a:r>
              <a:rPr lang="en-US" sz="2000" i="1" dirty="0"/>
              <a:t>Cahn P. Lancet Infect Dis 2014;14:572-80</a:t>
            </a:r>
          </a:p>
          <a:p>
            <a:pPr lvl="2"/>
            <a:r>
              <a:rPr lang="en-US" sz="1700" dirty="0"/>
              <a:t>	Non-inferiority of 2DR, also in patients with baseline HIV RNA ≥ 100 000 c/mL</a:t>
            </a:r>
          </a:p>
          <a:p>
            <a:pPr lvl="2"/>
            <a:r>
              <a:rPr lang="en-US" sz="1700" dirty="0">
                <a:ea typeface="ＭＳ Ｐゴシック" pitchFamily="-1" charset="-128"/>
              </a:rPr>
              <a:t>	No resistance mutations to PI at virologic failure in either group (</a:t>
            </a:r>
            <a:r>
              <a:rPr lang="en-US" dirty="0">
                <a:ea typeface="ＭＳ Ｐゴシック" pitchFamily="-1" charset="-128"/>
              </a:rPr>
              <a:t>2 patients with M184V in 2DR group)</a:t>
            </a:r>
          </a:p>
          <a:p>
            <a:pPr lvl="2">
              <a:spcBef>
                <a:spcPts val="302"/>
              </a:spcBef>
              <a:defRPr/>
            </a:pPr>
            <a:r>
              <a:rPr lang="en-US" sz="1700" dirty="0"/>
              <a:t>	</a:t>
            </a:r>
            <a:r>
              <a:rPr lang="en-US" sz="1700" dirty="0">
                <a:ea typeface="ＭＳ Ｐゴシック" pitchFamily="-1" charset="-128"/>
              </a:rPr>
              <a:t>Incidence of AEs higher in 3DR group (discontinuation because of AEs mainly related to NRTI)</a:t>
            </a:r>
          </a:p>
          <a:p>
            <a:pPr marL="342900" lvl="1" indent="0">
              <a:spcBef>
                <a:spcPts val="302"/>
              </a:spcBef>
              <a:buNone/>
              <a:defRPr/>
            </a:pPr>
            <a:endParaRPr lang="en-US" sz="1900" dirty="0"/>
          </a:p>
          <a:p>
            <a:endParaRPr lang="en-US" sz="2000" dirty="0"/>
          </a:p>
          <a:p>
            <a:r>
              <a:rPr lang="en-US" sz="2000" dirty="0"/>
              <a:t>Switch to ATV/r + 3TC</a:t>
            </a:r>
          </a:p>
          <a:p>
            <a:pPr lvl="1"/>
            <a:r>
              <a:rPr lang="en-US" sz="1800" dirty="0"/>
              <a:t>SALT study: </a:t>
            </a:r>
            <a:r>
              <a:rPr lang="en-US" sz="1800" i="1" dirty="0"/>
              <a:t>Perez-Molina JA. Lancet Infect Dis 2015;15:775-84 &amp; Journal </a:t>
            </a:r>
            <a:r>
              <a:rPr lang="en-US" sz="1800" i="1" dirty="0" err="1"/>
              <a:t>Antimicrob</a:t>
            </a:r>
            <a:r>
              <a:rPr lang="en-US" sz="1800" i="1" dirty="0"/>
              <a:t> </a:t>
            </a:r>
            <a:r>
              <a:rPr lang="en-US" sz="1800" i="1" dirty="0" err="1"/>
              <a:t>Chemother</a:t>
            </a:r>
            <a:r>
              <a:rPr lang="en-US" sz="1800" i="1" dirty="0"/>
              <a:t> 2017;72:246-53</a:t>
            </a:r>
          </a:p>
          <a:p>
            <a:pPr lvl="1"/>
            <a:r>
              <a:rPr lang="en-US" sz="1800" dirty="0"/>
              <a:t>ATLAS-M study: </a:t>
            </a:r>
            <a:r>
              <a:rPr lang="en-US" sz="1800" i="1" dirty="0"/>
              <a:t>De </a:t>
            </a:r>
            <a:r>
              <a:rPr lang="en-US" sz="1800" i="1" dirty="0" err="1"/>
              <a:t>Giambenedetto</a:t>
            </a:r>
            <a:r>
              <a:rPr lang="en-US" sz="1800" i="1" dirty="0"/>
              <a:t> S. Journal </a:t>
            </a:r>
            <a:r>
              <a:rPr lang="en-US" sz="1800" i="1" dirty="0" err="1"/>
              <a:t>Antimicrob</a:t>
            </a:r>
            <a:r>
              <a:rPr lang="en-US" sz="1800" i="1" dirty="0"/>
              <a:t> </a:t>
            </a:r>
            <a:r>
              <a:rPr lang="en-US" sz="1800" i="1" dirty="0" err="1"/>
              <a:t>Chemother</a:t>
            </a:r>
            <a:r>
              <a:rPr lang="en-US" sz="1800" i="1" dirty="0"/>
              <a:t> 2017;72:1163-71</a:t>
            </a:r>
          </a:p>
          <a:p>
            <a:r>
              <a:rPr lang="en-US" sz="2000" dirty="0"/>
              <a:t>Switch to LPV/r + 3TC</a:t>
            </a:r>
          </a:p>
          <a:p>
            <a:pPr lvl="1"/>
            <a:r>
              <a:rPr lang="en-US" sz="1800" dirty="0"/>
              <a:t>OLE study: </a:t>
            </a:r>
            <a:r>
              <a:rPr lang="en-US" sz="1800" i="1" dirty="0" err="1"/>
              <a:t>Arribas</a:t>
            </a:r>
            <a:r>
              <a:rPr lang="en-US" sz="1800" i="1" dirty="0"/>
              <a:t> JR. Lancet Infect Dis 2015;15:785-92</a:t>
            </a:r>
          </a:p>
          <a:p>
            <a:r>
              <a:rPr lang="en-US" sz="2000" dirty="0"/>
              <a:t>Switch to DRV/r + 3TC</a:t>
            </a:r>
          </a:p>
          <a:p>
            <a:pPr lvl="1"/>
            <a:r>
              <a:rPr lang="en-US" sz="1800" dirty="0"/>
              <a:t>DUAL GESIDA: </a:t>
            </a:r>
            <a:r>
              <a:rPr lang="en-US" sz="1800" i="1" dirty="0"/>
              <a:t>Pulido F. Clin Infect Dis 2017;65:2112-8</a:t>
            </a:r>
          </a:p>
        </p:txBody>
      </p:sp>
    </p:spTree>
    <p:extLst>
      <p:ext uri="{BB962C8B-B14F-4D97-AF65-F5344CB8AC3E}">
        <p14:creationId xmlns:p14="http://schemas.microsoft.com/office/powerpoint/2010/main" val="279693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CC99-6BD2-734D-8419-41642DA8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65000" cy="1143000"/>
          </a:xfrm>
        </p:spPr>
        <p:txBody>
          <a:bodyPr/>
          <a:lstStyle/>
          <a:p>
            <a:r>
              <a:rPr lang="en-US"/>
              <a:t>2DR vs 3DR: Equal or Different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16D9D-B641-48D0-80B7-3398F8CA5B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400" kern="0" dirty="0">
                <a:latin typeface="Calibri" pitchFamily="34" charset="0"/>
                <a:cs typeface="Calibri" pitchFamily="34" charset="0"/>
              </a:rPr>
              <a:t>P</a:t>
            </a: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otency?</a:t>
            </a: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 Advanced infection/late presenters?</a:t>
            </a:r>
            <a:endParaRPr kumimoji="0" lang="en-US" sz="2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</a:t>
            </a:r>
            <a:r>
              <a:rPr lang="en-US" sz="2400" kern="0" dirty="0">
                <a:latin typeface="Calibri" pitchFamily="34" charset="0"/>
                <a:cs typeface="Calibri" pitchFamily="34" charset="0"/>
              </a:rPr>
              <a:t>urability?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 Genetic barrier to resistance?</a:t>
            </a: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 Forgiveness</a:t>
            </a: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for missing doses?</a:t>
            </a: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 Frequency of viral load monitoring?</a:t>
            </a:r>
            <a:endParaRPr kumimoji="0" lang="en-US" sz="2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 Tolerance?</a:t>
            </a: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Long term toxicity?</a:t>
            </a: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 P</a:t>
            </a: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enetration in sanctuaries?</a:t>
            </a: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 Residual viremia, Inflammation?</a:t>
            </a:r>
            <a:endParaRPr kumimoji="0" lang="en-US" sz="2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Effect on lipids? </a:t>
            </a: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Use in HBV coinfection (</a:t>
            </a:r>
            <a:r>
              <a:rPr kumimoji="0" lang="en-US" sz="24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3TC-based</a:t>
            </a: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0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CC99-6BD2-734D-8419-41642DA8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2DR vs 3DR in Naive: the DTG 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B89F01-38DB-F647-805E-2E272B48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Is it possible to initiate treatment with 2DR (DTG/3TC) ?</a:t>
            </a:r>
          </a:p>
          <a:p>
            <a:endParaRPr lang="en-US"/>
          </a:p>
          <a:p>
            <a:r>
              <a:rPr lang="en-US"/>
              <a:t>Are there specific situations to consider ?</a:t>
            </a:r>
          </a:p>
          <a:p>
            <a:endParaRPr lang="en-US"/>
          </a:p>
          <a:p>
            <a:r>
              <a:rPr lang="en-US"/>
              <a:t>Is test and immediate start feasible with DTG/3TC ?</a:t>
            </a:r>
          </a:p>
          <a:p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515937" y="1940674"/>
            <a:ext cx="2695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r-FR" sz="2400" b="1" kern="0" dirty="0">
                <a:ea typeface="ＭＳ Ｐゴシック" pitchFamily="-109" charset="-128"/>
                <a:cs typeface="ＭＳ Ｐゴシック" pitchFamily="-109" charset="-128"/>
              </a:rPr>
              <a:t>Design</a:t>
            </a:r>
          </a:p>
        </p:txBody>
      </p:sp>
      <p:sp>
        <p:nvSpPr>
          <p:cNvPr id="22531" name="Espace réservé du contenu 2"/>
          <p:cNvSpPr>
            <a:spLocks/>
          </p:cNvSpPr>
          <p:nvPr/>
        </p:nvSpPr>
        <p:spPr bwMode="auto">
          <a:xfrm>
            <a:off x="515937" y="4716463"/>
            <a:ext cx="11196637" cy="16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defTabSz="9144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fr-FR" sz="2400" b="1" dirty="0">
                <a:solidFill>
                  <a:schemeClr val="tx1"/>
                </a:solidFill>
                <a:latin typeface="+mn-lt"/>
              </a:rPr>
              <a:t>Primary endpoint</a:t>
            </a:r>
          </a:p>
          <a:p>
            <a:pPr lvl="1" defTabSz="914400">
              <a:spcBef>
                <a:spcPts val="0"/>
              </a:spcBef>
              <a:buClr>
                <a:schemeClr val="tx2"/>
              </a:buClr>
            </a:pPr>
            <a:r>
              <a:rPr lang="en-GB" altLang="fr-FR" sz="1800" dirty="0">
                <a:solidFill>
                  <a:schemeClr val="tx1"/>
                </a:solidFill>
                <a:latin typeface="+mn-lt"/>
              </a:rPr>
              <a:t>2 parallel studies (GEMINI-1 and GEMINI-2), each with a combined number of 710-720 patients and similar endpoint</a:t>
            </a:r>
          </a:p>
          <a:p>
            <a:pPr lvl="1" defTabSz="914400">
              <a:spcBef>
                <a:spcPts val="0"/>
              </a:spcBef>
              <a:buClr>
                <a:schemeClr val="tx2"/>
              </a:buClr>
            </a:pPr>
            <a:r>
              <a:rPr lang="en-GB" altLang="fr-FR" sz="1800" dirty="0">
                <a:solidFill>
                  <a:schemeClr val="tx1"/>
                </a:solidFill>
                <a:latin typeface="+mn-lt"/>
              </a:rPr>
              <a:t>Proportion of patients with HIV RNA &lt; 50 c/mL at W48, ITT-E analysis, snapshot algorithm ; non-inferiority if lower margin of a one-sided 97.5% CI for the difference = - 10%, 90% power</a:t>
            </a:r>
          </a:p>
        </p:txBody>
      </p:sp>
      <p:graphicFrame>
        <p:nvGraphicFramePr>
          <p:cNvPr id="515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28793"/>
              </p:ext>
            </p:extLst>
          </p:nvPr>
        </p:nvGraphicFramePr>
        <p:xfrm>
          <a:off x="5833412" y="3058348"/>
          <a:ext cx="4294177" cy="591333"/>
        </p:xfrm>
        <a:graphic>
          <a:graphicData uri="http://schemas.openxmlformats.org/drawingml/2006/table">
            <a:tbl>
              <a:tblPr/>
              <a:tblGrid>
                <a:gridCol w="429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1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DTG + 3TC</a:t>
                      </a:r>
                    </a:p>
                  </a:txBody>
                  <a:tcPr marL="91457" marR="91457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05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067232"/>
              </p:ext>
            </p:extLst>
          </p:nvPr>
        </p:nvGraphicFramePr>
        <p:xfrm>
          <a:off x="5833412" y="3794135"/>
          <a:ext cx="4294177" cy="535789"/>
        </p:xfrm>
        <a:graphic>
          <a:graphicData uri="http://schemas.openxmlformats.org/drawingml/2006/table">
            <a:tbl>
              <a:tblPr/>
              <a:tblGrid>
                <a:gridCol w="429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DTG + TDF/FTC</a:t>
                      </a:r>
                    </a:p>
                  </a:txBody>
                  <a:tcPr marL="91457" marR="91457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45" name="AutoShape 162"/>
          <p:cNvSpPr>
            <a:spLocks noChangeArrowheads="1"/>
          </p:cNvSpPr>
          <p:nvPr/>
        </p:nvSpPr>
        <p:spPr bwMode="auto">
          <a:xfrm>
            <a:off x="88891" y="6421826"/>
            <a:ext cx="790886" cy="287337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>
            <a:noFill/>
          </a:ln>
          <a:effectLst>
            <a:prstShdw prst="shdw17" dist="17961" dir="2700000">
              <a:srgbClr val="888894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200" b="1" i="1" dirty="0">
                <a:solidFill>
                  <a:srgbClr val="33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GEMINI</a:t>
            </a:r>
          </a:p>
        </p:txBody>
      </p:sp>
      <p:cxnSp>
        <p:nvCxnSpPr>
          <p:cNvPr id="22546" name="Connecteur droit 66"/>
          <p:cNvCxnSpPr>
            <a:cxnSpLocks noChangeShapeType="1"/>
          </p:cNvCxnSpPr>
          <p:nvPr/>
        </p:nvCxnSpPr>
        <p:spPr bwMode="auto">
          <a:xfrm rot="5400000">
            <a:off x="4860804" y="2912308"/>
            <a:ext cx="323997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47" name="Oval 170"/>
          <p:cNvSpPr>
            <a:spLocks noChangeArrowheads="1"/>
          </p:cNvSpPr>
          <p:nvPr/>
        </p:nvSpPr>
        <p:spPr bwMode="auto">
          <a:xfrm>
            <a:off x="4301441" y="1802051"/>
            <a:ext cx="1475999" cy="935997"/>
          </a:xfrm>
          <a:prstGeom prst="ellipse">
            <a:avLst/>
          </a:prstGeom>
          <a:solidFill>
            <a:srgbClr val="E5E5F7"/>
          </a:solidFill>
          <a:ln>
            <a:noFill/>
          </a:ln>
          <a:effectLst>
            <a:prstShdw prst="shdw17" dist="17961" dir="2700000">
              <a:srgbClr val="898994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Randomisation *</a:t>
            </a:r>
          </a:p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 : 1</a:t>
            </a:r>
          </a:p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Double-blind</a:t>
            </a:r>
          </a:p>
        </p:txBody>
      </p:sp>
      <p:sp>
        <p:nvSpPr>
          <p:cNvPr id="22548" name="AutoShape 162"/>
          <p:cNvSpPr>
            <a:spLocks noChangeArrowheads="1"/>
          </p:cNvSpPr>
          <p:nvPr/>
        </p:nvSpPr>
        <p:spPr bwMode="auto">
          <a:xfrm>
            <a:off x="1949783" y="3038188"/>
            <a:ext cx="2886336" cy="1293971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>
            <a:noFill/>
          </a:ln>
          <a:effectLst>
            <a:prstShdw prst="shdw17" dist="17961" dir="2700000">
              <a:srgbClr val="888894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HIV+ ≥ 18 years</a:t>
            </a:r>
          </a:p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ARV-naïve</a:t>
            </a:r>
          </a:p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HIV RNA 1 000-500 000 c/mL</a:t>
            </a:r>
          </a:p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 HBV co-infection</a:t>
            </a:r>
          </a:p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 major HIV resistance mutations</a:t>
            </a:r>
          </a:p>
        </p:txBody>
      </p:sp>
      <p:cxnSp>
        <p:nvCxnSpPr>
          <p:cNvPr id="22549" name="AutoShape 60"/>
          <p:cNvCxnSpPr>
            <a:cxnSpLocks noChangeShapeType="1"/>
          </p:cNvCxnSpPr>
          <p:nvPr/>
        </p:nvCxnSpPr>
        <p:spPr bwMode="auto">
          <a:xfrm rot="10800000" flipH="1" flipV="1">
            <a:off x="5773648" y="3357068"/>
            <a:ext cx="1587" cy="683996"/>
          </a:xfrm>
          <a:prstGeom prst="bentConnector3">
            <a:avLst>
              <a:gd name="adj1" fmla="val -23571078"/>
            </a:avLst>
          </a:prstGeom>
          <a:noFill/>
          <a:ln w="38100">
            <a:solidFill>
              <a:schemeClr val="tx2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50" name="Line 63"/>
          <p:cNvSpPr>
            <a:spLocks noChangeShapeType="1"/>
          </p:cNvSpPr>
          <p:nvPr/>
        </p:nvSpPr>
        <p:spPr bwMode="auto">
          <a:xfrm>
            <a:off x="4836119" y="3696950"/>
            <a:ext cx="575996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1" name="Rectangle 9"/>
          <p:cNvSpPr>
            <a:spLocks noChangeArrowheads="1"/>
          </p:cNvSpPr>
          <p:nvPr/>
        </p:nvSpPr>
        <p:spPr bwMode="auto">
          <a:xfrm>
            <a:off x="5048583" y="4053765"/>
            <a:ext cx="8267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 = 717</a:t>
            </a:r>
          </a:p>
        </p:txBody>
      </p:sp>
      <p:sp>
        <p:nvSpPr>
          <p:cNvPr id="22552" name="Rectangle 8"/>
          <p:cNvSpPr>
            <a:spLocks noChangeArrowheads="1"/>
          </p:cNvSpPr>
          <p:nvPr/>
        </p:nvSpPr>
        <p:spPr bwMode="auto">
          <a:xfrm>
            <a:off x="5048583" y="3007134"/>
            <a:ext cx="8267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 = 716</a:t>
            </a:r>
          </a:p>
        </p:txBody>
      </p:sp>
      <p:sp>
        <p:nvSpPr>
          <p:cNvPr id="28781" name="Oval 109"/>
          <p:cNvSpPr>
            <a:spLocks noChangeArrowheads="1"/>
          </p:cNvSpPr>
          <p:nvPr/>
        </p:nvSpPr>
        <p:spPr bwMode="auto">
          <a:xfrm>
            <a:off x="9845014" y="1839045"/>
            <a:ext cx="576263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en-GB" sz="1600" b="1" dirty="0">
                <a:ea typeface="ＭＳ Ｐゴシック" charset="0"/>
                <a:cs typeface="ＭＳ Ｐゴシック" charset="0"/>
              </a:rPr>
              <a:t>W96</a:t>
            </a:r>
            <a:endParaRPr lang="en-GB" sz="1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54" name="Line 172"/>
          <p:cNvSpPr>
            <a:spLocks noChangeShapeType="1"/>
          </p:cNvSpPr>
          <p:nvPr/>
        </p:nvSpPr>
        <p:spPr bwMode="auto">
          <a:xfrm>
            <a:off x="10127588" y="2351773"/>
            <a:ext cx="0" cy="2015998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503712" y="0"/>
            <a:ext cx="871296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endParaRPr lang="fr-FR" sz="3200" b="1" kern="0" dirty="0">
              <a:solidFill>
                <a:srgbClr val="333399"/>
              </a:solidFill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560" name="ZoneTexte 71"/>
          <p:cNvSpPr txBox="1">
            <a:spLocks noChangeArrowheads="1"/>
          </p:cNvSpPr>
          <p:nvPr/>
        </p:nvSpPr>
        <p:spPr bwMode="auto">
          <a:xfrm>
            <a:off x="1963437" y="4367252"/>
            <a:ext cx="7307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defTabSz="914400">
              <a:spcBef>
                <a:spcPct val="0"/>
              </a:spcBef>
              <a:buClrTx/>
              <a:buNone/>
            </a:pPr>
            <a:r>
              <a:rPr lang="en-GB" altLang="fr-FR" sz="1400" dirty="0">
                <a:solidFill>
                  <a:schemeClr val="tx1"/>
                </a:solidFill>
                <a:latin typeface="+mn-lt"/>
              </a:rPr>
              <a:t>* Randomisation stratified by HIV RNA (≤ or &gt; 100 000 c/mL) and CD4 (≤ or &gt; 200/mm</a:t>
            </a:r>
            <a:r>
              <a:rPr lang="en-GB" altLang="fr-FR" sz="140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GB" altLang="fr-FR" sz="14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9" name="ZoneTexte 69">
            <a:extLst>
              <a:ext uri="{FF2B5EF4-FFF2-40B4-BE49-F238E27FC236}">
                <a16:creationId xmlns:a16="http://schemas.microsoft.com/office/drawing/2014/main" id="{53CD654A-23A3-3F4C-97D5-F363EBC5E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050" y="6432164"/>
            <a:ext cx="9187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defTabSz="914400">
              <a:spcBef>
                <a:spcPct val="0"/>
              </a:spcBef>
              <a:buClrTx/>
              <a:buNone/>
            </a:pPr>
            <a:r>
              <a:rPr lang="fr-FR" altLang="fr-FR" sz="1400" i="1" dirty="0" err="1">
                <a:solidFill>
                  <a:schemeClr val="tx1"/>
                </a:solidFill>
                <a:latin typeface="+mn-lt"/>
              </a:rPr>
              <a:t>Cahn</a:t>
            </a:r>
            <a:r>
              <a:rPr lang="fr-FR" altLang="fr-FR" sz="1400" i="1" dirty="0">
                <a:solidFill>
                  <a:schemeClr val="tx1"/>
                </a:solidFill>
                <a:latin typeface="+mn-lt"/>
              </a:rPr>
              <a:t> P. Lancet. 2019;393(10167):143-155 ; </a:t>
            </a:r>
            <a:r>
              <a:rPr lang="de-DE" altLang="fr-FR" sz="1400" i="1" dirty="0">
                <a:solidFill>
                  <a:schemeClr val="tx1"/>
                </a:solidFill>
                <a:latin typeface="+mn-lt"/>
              </a:rPr>
              <a:t>Cahn P, J AIDS 2020;83:310-8 ; Cahn P. AIDS 2022;36:39-48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5BEA30-2513-4717-9DF0-134BD813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58694" cy="1143000"/>
          </a:xfrm>
        </p:spPr>
        <p:txBody>
          <a:bodyPr>
            <a:normAutofit/>
          </a:bodyPr>
          <a:lstStyle/>
          <a:p>
            <a:r>
              <a:rPr lang="fr-FR" dirty="0"/>
              <a:t>GEMINI 1 &amp; 2 </a:t>
            </a:r>
            <a:r>
              <a:rPr lang="en-US" dirty="0"/>
              <a:t>Studies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DTG + 3TC vs DTG + TDF/FTC in first-line (1)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3231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14E74-5BDE-4221-8641-CC7B4F68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GEMINI 1 &amp; 2 Studies: </a:t>
            </a:r>
            <a:br>
              <a:rPr lang="en-US" dirty="0"/>
            </a:br>
            <a:r>
              <a:rPr lang="en-US" dirty="0"/>
              <a:t>DTG + 3TC vs DTG + TDF/FTC in first-line (2)</a:t>
            </a:r>
          </a:p>
        </p:txBody>
      </p:sp>
      <p:graphicFrame>
        <p:nvGraphicFramePr>
          <p:cNvPr id="236621" name="Group 7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6411298"/>
              </p:ext>
            </p:extLst>
          </p:nvPr>
        </p:nvGraphicFramePr>
        <p:xfrm>
          <a:off x="945340" y="2331641"/>
          <a:ext cx="9289032" cy="3862286"/>
        </p:xfrm>
        <a:graphic>
          <a:graphicData uri="http://schemas.openxmlformats.org/drawingml/2006/table">
            <a:tbl>
              <a:tblPr/>
              <a:tblGrid>
                <a:gridCol w="441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DTG + 3TC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N = 716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DTG + TDF/FTC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N = 717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Median age, years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32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33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Female, %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16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14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HIV RNA, log</a:t>
                      </a:r>
                      <a:r>
                        <a:rPr kumimoji="0" lang="en-GB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10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 c/mL, mean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≤ 100 000 c/mL, %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&gt; 100 000 c/mL, %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4.42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80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20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4.45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79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21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CD4/mm</a:t>
                      </a:r>
                      <a:r>
                        <a:rPr kumimoji="0" lang="en-GB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3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, mean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&lt; 200, %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84" charset="-128"/>
                        </a:rPr>
                        <a:t>≥ 200, %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462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9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91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461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8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92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HCV co-infection, %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5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65" charset="-128"/>
                          <a:cs typeface="ＭＳ Ｐゴシック" pitchFamily="-65" charset="-128"/>
                        </a:rPr>
                        <a:t>7</a:t>
                      </a:r>
                    </a:p>
                  </a:txBody>
                  <a:tcPr marL="90000" marR="90000" marT="47207" marB="47207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20" name="Rectangle 6"/>
          <p:cNvSpPr>
            <a:spLocks noChangeArrowheads="1"/>
          </p:cNvSpPr>
          <p:nvPr/>
        </p:nvSpPr>
        <p:spPr bwMode="auto">
          <a:xfrm>
            <a:off x="2406152" y="1951710"/>
            <a:ext cx="7162800" cy="3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>
              <a:lnSpc>
                <a:spcPts val="1525"/>
              </a:lnSpc>
              <a:buClrTx/>
              <a:buNone/>
            </a:pPr>
            <a:r>
              <a:rPr lang="en-GB" alt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Baseline characteristics</a:t>
            </a:r>
          </a:p>
        </p:txBody>
      </p:sp>
      <p:sp>
        <p:nvSpPr>
          <p:cNvPr id="4" name="AutoShape 162"/>
          <p:cNvSpPr>
            <a:spLocks noChangeArrowheads="1"/>
          </p:cNvSpPr>
          <p:nvPr/>
        </p:nvSpPr>
        <p:spPr bwMode="auto">
          <a:xfrm>
            <a:off x="154454" y="6410298"/>
            <a:ext cx="790886" cy="287337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>
            <a:noFill/>
          </a:ln>
          <a:effectLst>
            <a:prstShdw prst="shdw17" dist="17961" dir="2700000">
              <a:srgbClr val="888894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ClrTx/>
              <a:buNone/>
            </a:pPr>
            <a:r>
              <a:rPr lang="en-GB" altLang="fr-FR" sz="1200" b="1" i="1" dirty="0">
                <a:solidFill>
                  <a:srgbClr val="33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GEMINI</a:t>
            </a:r>
          </a:p>
        </p:txBody>
      </p:sp>
      <p:sp>
        <p:nvSpPr>
          <p:cNvPr id="8" name="ZoneTexte 69"/>
          <p:cNvSpPr txBox="1">
            <a:spLocks noChangeArrowheads="1"/>
          </p:cNvSpPr>
          <p:nvPr/>
        </p:nvSpPr>
        <p:spPr bwMode="auto">
          <a:xfrm>
            <a:off x="4594270" y="6436175"/>
            <a:ext cx="75977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defTabSz="914400">
              <a:spcBef>
                <a:spcPct val="0"/>
              </a:spcBef>
              <a:buClrTx/>
              <a:buNone/>
            </a:pPr>
            <a:r>
              <a:rPr lang="fr-FR" altLang="fr-FR" sz="1400" i="1" dirty="0">
                <a:solidFill>
                  <a:schemeClr val="tx1"/>
                </a:solidFill>
                <a:latin typeface="+mn-lt"/>
              </a:rPr>
              <a:t>Cahn P. Lancet. 2019; 393(10167):143-155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18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39A93B3-562B-49EA-BCC4-7C8EF92F1F7E}"/>
              </a:ext>
            </a:extLst>
          </p:cNvPr>
          <p:cNvGrpSpPr/>
          <p:nvPr/>
        </p:nvGrpSpPr>
        <p:grpSpPr>
          <a:xfrm>
            <a:off x="869578" y="2378199"/>
            <a:ext cx="10098447" cy="3352557"/>
            <a:chOff x="869578" y="2378199"/>
            <a:chExt cx="10098447" cy="3352557"/>
          </a:xfrm>
        </p:grpSpPr>
        <p:grpSp>
          <p:nvGrpSpPr>
            <p:cNvPr id="5284" name="Groupe 5283">
              <a:extLst>
                <a:ext uri="{FF2B5EF4-FFF2-40B4-BE49-F238E27FC236}">
                  <a16:creationId xmlns:a16="http://schemas.microsoft.com/office/drawing/2014/main" id="{D337143F-3C23-4CE4-966E-96071BB01D64}"/>
                </a:ext>
              </a:extLst>
            </p:cNvPr>
            <p:cNvGrpSpPr/>
            <p:nvPr/>
          </p:nvGrpSpPr>
          <p:grpSpPr>
            <a:xfrm>
              <a:off x="1180205" y="2573462"/>
              <a:ext cx="9686925" cy="2603500"/>
              <a:chOff x="1468438" y="2825751"/>
              <a:chExt cx="9686925" cy="2603500"/>
            </a:xfrm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id="{6EB2F382-386C-4BA5-BD23-010B4CDCC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451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6">
                <a:extLst>
                  <a:ext uri="{FF2B5EF4-FFF2-40B4-BE49-F238E27FC236}">
                    <a16:creationId xmlns:a16="http://schemas.microsoft.com/office/drawing/2014/main" id="{43E766D6-B43C-4518-9BAE-F40375075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552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B0BB8E1-625F-431B-879D-EFACC800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5357813"/>
                <a:ext cx="8556625" cy="0"/>
              </a:xfrm>
              <a:custGeom>
                <a:avLst/>
                <a:gdLst>
                  <a:gd name="T0" fmla="*/ 5390 w 5390"/>
                  <a:gd name="T1" fmla="*/ 5300 w 5390"/>
                  <a:gd name="T2" fmla="*/ 4803 w 5390"/>
                  <a:gd name="T3" fmla="*/ 4306 w 5390"/>
                  <a:gd name="T4" fmla="*/ 3809 w 5390"/>
                  <a:gd name="T5" fmla="*/ 3313 w 5390"/>
                  <a:gd name="T6" fmla="*/ 2816 w 5390"/>
                  <a:gd name="T7" fmla="*/ 2319 w 5390"/>
                  <a:gd name="T8" fmla="*/ 1822 w 5390"/>
                  <a:gd name="T9" fmla="*/ 1325 w 5390"/>
                  <a:gd name="T10" fmla="*/ 829 w 5390"/>
                  <a:gd name="T11" fmla="*/ 332 w 5390"/>
                  <a:gd name="T12" fmla="*/ 0 w 53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5390">
                    <a:moveTo>
                      <a:pt x="5390" y="0"/>
                    </a:moveTo>
                    <a:lnTo>
                      <a:pt x="5300" y="0"/>
                    </a:lnTo>
                    <a:lnTo>
                      <a:pt x="4803" y="0"/>
                    </a:lnTo>
                    <a:lnTo>
                      <a:pt x="4306" y="0"/>
                    </a:lnTo>
                    <a:lnTo>
                      <a:pt x="3809" y="0"/>
                    </a:lnTo>
                    <a:lnTo>
                      <a:pt x="3313" y="0"/>
                    </a:lnTo>
                    <a:lnTo>
                      <a:pt x="2816" y="0"/>
                    </a:lnTo>
                    <a:lnTo>
                      <a:pt x="2319" y="0"/>
                    </a:lnTo>
                    <a:lnTo>
                      <a:pt x="1822" y="0"/>
                    </a:lnTo>
                    <a:lnTo>
                      <a:pt x="1325" y="0"/>
                    </a:lnTo>
                    <a:lnTo>
                      <a:pt x="829" y="0"/>
                    </a:lnTo>
                    <a:lnTo>
                      <a:pt x="3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id="{F70C2A03-1942-41BA-8579-83E1C547B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812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9">
                <a:extLst>
                  <a:ext uri="{FF2B5EF4-FFF2-40B4-BE49-F238E27FC236}">
                    <a16:creationId xmlns:a16="http://schemas.microsoft.com/office/drawing/2014/main" id="{5A473D61-E07F-48F1-BBE3-3417BB9E4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913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10">
                <a:extLst>
                  <a:ext uri="{FF2B5EF4-FFF2-40B4-BE49-F238E27FC236}">
                    <a16:creationId xmlns:a16="http://schemas.microsoft.com/office/drawing/2014/main" id="{8E3DE1D8-38EC-4613-AB86-4618A3F7D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1248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11">
                <a:extLst>
                  <a:ext uri="{FF2B5EF4-FFF2-40B4-BE49-F238E27FC236}">
                    <a16:creationId xmlns:a16="http://schemas.microsoft.com/office/drawing/2014/main" id="{D112D894-E782-4F8E-88D8-51A8E30C1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23500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12">
                <a:extLst>
                  <a:ext uri="{FF2B5EF4-FFF2-40B4-BE49-F238E27FC236}">
                    <a16:creationId xmlns:a16="http://schemas.microsoft.com/office/drawing/2014/main" id="{F43A700B-676A-4A14-8378-5E34D16E2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3330576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95C4FF36-5BE0-4922-B1D0-B6A307633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813" y="2825751"/>
                <a:ext cx="0" cy="2532063"/>
              </a:xfrm>
              <a:custGeom>
                <a:avLst/>
                <a:gdLst>
                  <a:gd name="T0" fmla="*/ 1595 h 1595"/>
                  <a:gd name="T1" fmla="*/ 1276 h 1595"/>
                  <a:gd name="T2" fmla="*/ 957 h 1595"/>
                  <a:gd name="T3" fmla="*/ 638 h 1595"/>
                  <a:gd name="T4" fmla="*/ 318 h 1595"/>
                  <a:gd name="T5" fmla="*/ 0 h 159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595">
                    <a:moveTo>
                      <a:pt x="0" y="1595"/>
                    </a:moveTo>
                    <a:lnTo>
                      <a:pt x="0" y="1276"/>
                    </a:lnTo>
                    <a:lnTo>
                      <a:pt x="0" y="957"/>
                    </a:lnTo>
                    <a:lnTo>
                      <a:pt x="0" y="638"/>
                    </a:lnTo>
                    <a:lnTo>
                      <a:pt x="0" y="3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952B0741-DA9F-4768-B73D-3DF50FD71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2825751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15">
                <a:extLst>
                  <a:ext uri="{FF2B5EF4-FFF2-40B4-BE49-F238E27FC236}">
                    <a16:creationId xmlns:a16="http://schemas.microsoft.com/office/drawing/2014/main" id="{DDFAF97D-3581-4EE6-BC9E-77D162667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4344988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30D01F0C-D4FD-4724-AD26-4586A1CD3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3838576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17">
                <a:extLst>
                  <a:ext uri="{FF2B5EF4-FFF2-40B4-BE49-F238E27FC236}">
                    <a16:creationId xmlns:a16="http://schemas.microsoft.com/office/drawing/2014/main" id="{066AE95C-2CB9-43D4-90D0-2A60FEC37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477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F14B91DD-5C30-432D-AA2B-88E474738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873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B5C2B4DE-A1B4-460C-8866-24808282B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578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451AC227-30C7-427D-A4C6-516E85A64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327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797C248E-F911-48B8-ACBF-309EAFFD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813" y="5357813"/>
                <a:ext cx="787400" cy="0"/>
              </a:xfrm>
              <a:custGeom>
                <a:avLst/>
                <a:gdLst>
                  <a:gd name="T0" fmla="*/ 496 w 496"/>
                  <a:gd name="T1" fmla="*/ 331 w 496"/>
                  <a:gd name="T2" fmla="*/ 165 w 496"/>
                  <a:gd name="T3" fmla="*/ 0 w 4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96">
                    <a:moveTo>
                      <a:pt x="496" y="0"/>
                    </a:moveTo>
                    <a:lnTo>
                      <a:pt x="331" y="0"/>
                    </a:lnTo>
                    <a:lnTo>
                      <a:pt x="16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DD80CCCF-576E-4A55-B7F9-1024A80F5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521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F376426A-06ED-41A2-BEFB-B3072D3A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9750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18A4CF86-6050-4489-B455-4FE8224C4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781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25">
                <a:extLst>
                  <a:ext uri="{FF2B5EF4-FFF2-40B4-BE49-F238E27FC236}">
                    <a16:creationId xmlns:a16="http://schemas.microsoft.com/office/drawing/2014/main" id="{1B411586-04E6-464E-8371-E94F88B09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5357813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26">
                <a:extLst>
                  <a:ext uri="{FF2B5EF4-FFF2-40B4-BE49-F238E27FC236}">
                    <a16:creationId xmlns:a16="http://schemas.microsoft.com/office/drawing/2014/main" id="{BB81CD7C-4A7F-4E88-96FB-5F52BFC6D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4851401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A6127FF7-DA9F-4C96-9127-C8CD7B244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5213" y="5357813"/>
                <a:ext cx="26352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EDA9446B-A5C2-4A16-9F39-F9C79F91D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0150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29">
                <a:extLst>
                  <a:ext uri="{FF2B5EF4-FFF2-40B4-BE49-F238E27FC236}">
                    <a16:creationId xmlns:a16="http://schemas.microsoft.com/office/drawing/2014/main" id="{039B24D0-D133-44ED-BB3D-115AC40F4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116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30">
                <a:extLst>
                  <a:ext uri="{FF2B5EF4-FFF2-40B4-BE49-F238E27FC236}">
                    <a16:creationId xmlns:a16="http://schemas.microsoft.com/office/drawing/2014/main" id="{F552258D-FB80-4612-BC25-96139EDDF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217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3" name="Rectangle 31">
              <a:extLst>
                <a:ext uri="{FF2B5EF4-FFF2-40B4-BE49-F238E27FC236}">
                  <a16:creationId xmlns:a16="http://schemas.microsoft.com/office/drawing/2014/main" id="{58707330-F7C4-42DD-9295-5DD07F845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578" y="2452645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100</a:t>
              </a:r>
            </a:p>
          </p:txBody>
        </p:sp>
        <p:sp>
          <p:nvSpPr>
            <p:cNvPr id="54" name="Rectangle 32">
              <a:extLst>
                <a:ext uri="{FF2B5EF4-FFF2-40B4-BE49-F238E27FC236}">
                  <a16:creationId xmlns:a16="http://schemas.microsoft.com/office/drawing/2014/main" id="{BC7BCDDC-42EA-4C98-9B3C-6749A5DDF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2959058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80</a:t>
              </a:r>
            </a:p>
          </p:txBody>
        </p:sp>
        <p:sp>
          <p:nvSpPr>
            <p:cNvPr id="55" name="Rectangle 33">
              <a:extLst>
                <a:ext uri="{FF2B5EF4-FFF2-40B4-BE49-F238E27FC236}">
                  <a16:creationId xmlns:a16="http://schemas.microsoft.com/office/drawing/2014/main" id="{84755EE1-DC76-41D5-9CA8-C6A036D30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346547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60</a:t>
              </a:r>
            </a:p>
          </p:txBody>
        </p:sp>
        <p:sp>
          <p:nvSpPr>
            <p:cNvPr id="56" name="Rectangle 34">
              <a:extLst>
                <a:ext uri="{FF2B5EF4-FFF2-40B4-BE49-F238E27FC236}">
                  <a16:creationId xmlns:a16="http://schemas.microsoft.com/office/drawing/2014/main" id="{9B7346FD-C277-41A8-9592-19D4B28C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397188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40</a:t>
              </a:r>
            </a:p>
          </p:txBody>
        </p:sp>
        <p:sp>
          <p:nvSpPr>
            <p:cNvPr id="57" name="Rectangle 35">
              <a:extLst>
                <a:ext uri="{FF2B5EF4-FFF2-40B4-BE49-F238E27FC236}">
                  <a16:creationId xmlns:a16="http://schemas.microsoft.com/office/drawing/2014/main" id="{EB71544C-BCF6-4241-9780-FD995B7F6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44782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</a:t>
              </a:r>
            </a:p>
          </p:txBody>
        </p:sp>
        <p:sp>
          <p:nvSpPr>
            <p:cNvPr id="58" name="Rectangle 36">
              <a:extLst>
                <a:ext uri="{FF2B5EF4-FFF2-40B4-BE49-F238E27FC236}">
                  <a16:creationId xmlns:a16="http://schemas.microsoft.com/office/drawing/2014/main" id="{70F9735B-DD97-450C-B342-CE4D0B0D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734" y="4984708"/>
              <a:ext cx="913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</a:t>
              </a:r>
            </a:p>
          </p:txBody>
        </p:sp>
        <p:sp>
          <p:nvSpPr>
            <p:cNvPr id="59" name="Rectangle 37">
              <a:extLst>
                <a:ext uri="{FF2B5EF4-FFF2-40B4-BE49-F238E27FC236}">
                  <a16:creationId xmlns:a16="http://schemas.microsoft.com/office/drawing/2014/main" id="{376A144B-F9D3-41B4-9E05-6BD78D5F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053" y="524998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</a:t>
              </a:r>
            </a:p>
          </p:txBody>
        </p:sp>
        <p:sp>
          <p:nvSpPr>
            <p:cNvPr id="60" name="Rectangle 38">
              <a:extLst>
                <a:ext uri="{FF2B5EF4-FFF2-40B4-BE49-F238E27FC236}">
                  <a16:creationId xmlns:a16="http://schemas.microsoft.com/office/drawing/2014/main" id="{2ADC0B58-A75A-4899-A221-D40B7E6F4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563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12</a:t>
              </a:r>
            </a:p>
          </p:txBody>
        </p:sp>
        <p:sp>
          <p:nvSpPr>
            <p:cNvPr id="61" name="Rectangle 39">
              <a:extLst>
                <a:ext uri="{FF2B5EF4-FFF2-40B4-BE49-F238E27FC236}">
                  <a16:creationId xmlns:a16="http://schemas.microsoft.com/office/drawing/2014/main" id="{60AB02D9-A01D-440A-A469-95F146673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55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24</a:t>
              </a:r>
            </a:p>
          </p:txBody>
        </p:sp>
        <p:sp>
          <p:nvSpPr>
            <p:cNvPr id="62" name="Rectangle 40">
              <a:extLst>
                <a:ext uri="{FF2B5EF4-FFF2-40B4-BE49-F238E27FC236}">
                  <a16:creationId xmlns:a16="http://schemas.microsoft.com/office/drawing/2014/main" id="{3CE714C2-1FA8-47CF-A673-A8B037261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538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36</a:t>
              </a:r>
            </a:p>
          </p:txBody>
        </p:sp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52DF0367-B54C-4E2A-8FB7-9D269F9E4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525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48</a:t>
              </a:r>
            </a:p>
          </p:txBody>
        </p:sp>
        <p:sp>
          <p:nvSpPr>
            <p:cNvPr id="5120" name="Rectangle 42">
              <a:extLst>
                <a:ext uri="{FF2B5EF4-FFF2-40B4-BE49-F238E27FC236}">
                  <a16:creationId xmlns:a16="http://schemas.microsoft.com/office/drawing/2014/main" id="{AE077D43-5ACA-4933-B633-1572ABAB7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513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60</a:t>
              </a:r>
            </a:p>
          </p:txBody>
        </p:sp>
        <p:sp>
          <p:nvSpPr>
            <p:cNvPr id="5121" name="Rectangle 43">
              <a:extLst>
                <a:ext uri="{FF2B5EF4-FFF2-40B4-BE49-F238E27FC236}">
                  <a16:creationId xmlns:a16="http://schemas.microsoft.com/office/drawing/2014/main" id="{B1A513AC-ED09-4E08-8D9C-1AB8EF60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50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72</a:t>
              </a:r>
            </a:p>
          </p:txBody>
        </p:sp>
        <p:sp>
          <p:nvSpPr>
            <p:cNvPr id="5123" name="Rectangle 44">
              <a:extLst>
                <a:ext uri="{FF2B5EF4-FFF2-40B4-BE49-F238E27FC236}">
                  <a16:creationId xmlns:a16="http://schemas.microsoft.com/office/drawing/2014/main" id="{7721C849-19B6-429E-80AD-7DADB6CC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090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84</a:t>
              </a:r>
            </a:p>
          </p:txBody>
        </p:sp>
        <p:sp>
          <p:nvSpPr>
            <p:cNvPr id="5124" name="Rectangle 45">
              <a:extLst>
                <a:ext uri="{FF2B5EF4-FFF2-40B4-BE49-F238E27FC236}">
                  <a16:creationId xmlns:a16="http://schemas.microsoft.com/office/drawing/2014/main" id="{403E02E0-8BA7-4285-BB42-0BCFD9010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9888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96</a:t>
              </a:r>
            </a:p>
          </p:txBody>
        </p:sp>
        <p:sp>
          <p:nvSpPr>
            <p:cNvPr id="5125" name="Rectangle 46">
              <a:extLst>
                <a:ext uri="{FF2B5EF4-FFF2-40B4-BE49-F238E27FC236}">
                  <a16:creationId xmlns:a16="http://schemas.microsoft.com/office/drawing/2014/main" id="{81305950-7241-4DDC-9653-EF581DFFB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2393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108</a:t>
              </a:r>
            </a:p>
          </p:txBody>
        </p:sp>
        <p:sp>
          <p:nvSpPr>
            <p:cNvPr id="5126" name="Rectangle 47">
              <a:extLst>
                <a:ext uri="{FF2B5EF4-FFF2-40B4-BE49-F238E27FC236}">
                  <a16:creationId xmlns:a16="http://schemas.microsoft.com/office/drawing/2014/main" id="{1BBD354F-F00D-4A23-AB0F-665703FD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1381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120</a:t>
              </a:r>
            </a:p>
          </p:txBody>
        </p:sp>
        <p:sp>
          <p:nvSpPr>
            <p:cNvPr id="5127" name="Rectangle 48">
              <a:extLst>
                <a:ext uri="{FF2B5EF4-FFF2-40B4-BE49-F238E27FC236}">
                  <a16:creationId xmlns:a16="http://schemas.microsoft.com/office/drawing/2014/main" id="{CB1B37C2-B299-42D6-997B-80D98818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0368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132</a:t>
              </a:r>
            </a:p>
          </p:txBody>
        </p:sp>
        <p:sp>
          <p:nvSpPr>
            <p:cNvPr id="5128" name="Rectangle 49">
              <a:extLst>
                <a:ext uri="{FF2B5EF4-FFF2-40B4-BE49-F238E27FC236}">
                  <a16:creationId xmlns:a16="http://schemas.microsoft.com/office/drawing/2014/main" id="{CB1686E2-5F3A-4148-904E-206198AB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9356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144</a:t>
              </a:r>
            </a:p>
          </p:txBody>
        </p:sp>
        <p:sp>
          <p:nvSpPr>
            <p:cNvPr id="5129" name="Rectangle 50">
              <a:extLst>
                <a:ext uri="{FF2B5EF4-FFF2-40B4-BE49-F238E27FC236}">
                  <a16:creationId xmlns:a16="http://schemas.microsoft.com/office/drawing/2014/main" id="{582E5E60-8CBC-4654-B564-736B7AD9F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928" y="524998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</a:t>
              </a:r>
            </a:p>
          </p:txBody>
        </p:sp>
        <p:sp>
          <p:nvSpPr>
            <p:cNvPr id="5130" name="Rectangle 51">
              <a:extLst>
                <a:ext uri="{FF2B5EF4-FFF2-40B4-BE49-F238E27FC236}">
                  <a16:creationId xmlns:a16="http://schemas.microsoft.com/office/drawing/2014/main" id="{E1E478FC-C253-4A07-864F-FB26ACAA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991" y="524998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4</a:t>
              </a:r>
            </a:p>
          </p:txBody>
        </p:sp>
        <p:sp>
          <p:nvSpPr>
            <p:cNvPr id="5131" name="Rectangle 52">
              <a:extLst>
                <a:ext uri="{FF2B5EF4-FFF2-40B4-BE49-F238E27FC236}">
                  <a16:creationId xmlns:a16="http://schemas.microsoft.com/office/drawing/2014/main" id="{301777D6-900E-4E81-B9AF-03B8F4E1D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50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16</a:t>
              </a:r>
            </a:p>
          </p:txBody>
        </p:sp>
        <p:sp>
          <p:nvSpPr>
            <p:cNvPr id="5132" name="Rectangle 53">
              <a:extLst>
                <a:ext uri="{FF2B5EF4-FFF2-40B4-BE49-F238E27FC236}">
                  <a16:creationId xmlns:a16="http://schemas.microsoft.com/office/drawing/2014/main" id="{F8C7FA29-06DA-45CC-A0BD-325FEFBC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321" y="5484535"/>
              <a:ext cx="8832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Study visit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133" name="Freeform 54">
              <a:extLst>
                <a:ext uri="{FF2B5EF4-FFF2-40B4-BE49-F238E27FC236}">
                  <a16:creationId xmlns:a16="http://schemas.microsoft.com/office/drawing/2014/main" id="{1E58C941-1916-4FA0-8AFE-09D716A2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80" y="2754437"/>
              <a:ext cx="9409113" cy="2351088"/>
            </a:xfrm>
            <a:custGeom>
              <a:avLst/>
              <a:gdLst>
                <a:gd name="T0" fmla="*/ 0 w 5927"/>
                <a:gd name="T1" fmla="*/ 1481 h 1481"/>
                <a:gd name="T2" fmla="*/ 152 w 5927"/>
                <a:gd name="T3" fmla="*/ 333 h 1481"/>
                <a:gd name="T4" fmla="*/ 317 w 5927"/>
                <a:gd name="T5" fmla="*/ 96 h 1481"/>
                <a:gd name="T6" fmla="*/ 479 w 5927"/>
                <a:gd name="T7" fmla="*/ 72 h 1481"/>
                <a:gd name="T8" fmla="*/ 645 w 5927"/>
                <a:gd name="T9" fmla="*/ 74 h 1481"/>
                <a:gd name="T10" fmla="*/ 980 w 5927"/>
                <a:gd name="T11" fmla="*/ 0 h 1481"/>
                <a:gd name="T12" fmla="*/ 1477 w 5927"/>
                <a:gd name="T13" fmla="*/ 41 h 1481"/>
                <a:gd name="T14" fmla="*/ 1972 w 5927"/>
                <a:gd name="T15" fmla="*/ 25 h 1481"/>
                <a:gd name="T16" fmla="*/ 2471 w 5927"/>
                <a:gd name="T17" fmla="*/ 62 h 1481"/>
                <a:gd name="T18" fmla="*/ 2967 w 5927"/>
                <a:gd name="T19" fmla="*/ 92 h 1481"/>
                <a:gd name="T20" fmla="*/ 3938 w 5927"/>
                <a:gd name="T21" fmla="*/ 113 h 1481"/>
                <a:gd name="T22" fmla="*/ 4441 w 5927"/>
                <a:gd name="T23" fmla="*/ 145 h 1481"/>
                <a:gd name="T24" fmla="*/ 4936 w 5927"/>
                <a:gd name="T25" fmla="*/ 152 h 1481"/>
                <a:gd name="T26" fmla="*/ 5433 w 5927"/>
                <a:gd name="T27" fmla="*/ 186 h 1481"/>
                <a:gd name="T28" fmla="*/ 5927 w 5927"/>
                <a:gd name="T29" fmla="*/ 184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7" h="1481">
                  <a:moveTo>
                    <a:pt x="0" y="1481"/>
                  </a:moveTo>
                  <a:lnTo>
                    <a:pt x="152" y="333"/>
                  </a:lnTo>
                  <a:lnTo>
                    <a:pt x="317" y="96"/>
                  </a:lnTo>
                  <a:lnTo>
                    <a:pt x="479" y="72"/>
                  </a:lnTo>
                  <a:lnTo>
                    <a:pt x="645" y="74"/>
                  </a:lnTo>
                  <a:lnTo>
                    <a:pt x="980" y="0"/>
                  </a:lnTo>
                  <a:lnTo>
                    <a:pt x="1477" y="41"/>
                  </a:lnTo>
                  <a:lnTo>
                    <a:pt x="1972" y="25"/>
                  </a:lnTo>
                  <a:lnTo>
                    <a:pt x="2471" y="62"/>
                  </a:lnTo>
                  <a:lnTo>
                    <a:pt x="2967" y="92"/>
                  </a:lnTo>
                  <a:lnTo>
                    <a:pt x="3938" y="113"/>
                  </a:lnTo>
                  <a:lnTo>
                    <a:pt x="4441" y="145"/>
                  </a:lnTo>
                  <a:lnTo>
                    <a:pt x="4936" y="152"/>
                  </a:lnTo>
                  <a:lnTo>
                    <a:pt x="5433" y="186"/>
                  </a:lnTo>
                  <a:lnTo>
                    <a:pt x="5927" y="184"/>
                  </a:lnTo>
                </a:path>
              </a:pathLst>
            </a:custGeom>
            <a:noFill/>
            <a:ln w="190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4" name="Line 55">
              <a:extLst>
                <a:ext uri="{FF2B5EF4-FFF2-40B4-BE49-F238E27FC236}">
                  <a16:creationId xmlns:a16="http://schemas.microsoft.com/office/drawing/2014/main" id="{E53E7884-1117-4C28-A6C4-4A4B37110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7955" y="29719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5" name="Line 56">
              <a:extLst>
                <a:ext uri="{FF2B5EF4-FFF2-40B4-BE49-F238E27FC236}">
                  <a16:creationId xmlns:a16="http://schemas.microsoft.com/office/drawing/2014/main" id="{22F1DBD7-1DEC-44A4-A0AE-E0F180453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84467" y="31274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6" name="Line 57">
              <a:extLst>
                <a:ext uri="{FF2B5EF4-FFF2-40B4-BE49-F238E27FC236}">
                  <a16:creationId xmlns:a16="http://schemas.microsoft.com/office/drawing/2014/main" id="{FC05CE13-7E81-4241-84B6-383AEB914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7955" y="31274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7" name="Line 58">
              <a:extLst>
                <a:ext uri="{FF2B5EF4-FFF2-40B4-BE49-F238E27FC236}">
                  <a16:creationId xmlns:a16="http://schemas.microsoft.com/office/drawing/2014/main" id="{1C95D79B-2541-485B-89EC-A13AFB3DD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4467" y="2971924"/>
              <a:ext cx="0" cy="155575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8" name="Line 59">
              <a:extLst>
                <a:ext uri="{FF2B5EF4-FFF2-40B4-BE49-F238E27FC236}">
                  <a16:creationId xmlns:a16="http://schemas.microsoft.com/office/drawing/2014/main" id="{1C48EE39-5557-4779-861F-34B2AE1EB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84467" y="29719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9" name="Line 60">
              <a:extLst>
                <a:ext uri="{FF2B5EF4-FFF2-40B4-BE49-F238E27FC236}">
                  <a16:creationId xmlns:a16="http://schemas.microsoft.com/office/drawing/2014/main" id="{65D66D7C-CA7F-4ECC-91A0-3421F76EB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692" y="31243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0" name="Line 61">
              <a:extLst>
                <a:ext uri="{FF2B5EF4-FFF2-40B4-BE49-F238E27FC236}">
                  <a16:creationId xmlns:a16="http://schemas.microsoft.com/office/drawing/2014/main" id="{D689FB08-1B17-4504-BCD0-32AD77FAF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8692" y="2968749"/>
              <a:ext cx="0" cy="155575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1" name="Line 62">
              <a:extLst>
                <a:ext uri="{FF2B5EF4-FFF2-40B4-BE49-F238E27FC236}">
                  <a16:creationId xmlns:a16="http://schemas.microsoft.com/office/drawing/2014/main" id="{DD2BF96B-F6E7-4134-BE1C-CB1F080E12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692" y="29687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2" name="Line 63">
              <a:extLst>
                <a:ext uri="{FF2B5EF4-FFF2-40B4-BE49-F238E27FC236}">
                  <a16:creationId xmlns:a16="http://schemas.microsoft.com/office/drawing/2014/main" id="{82F38986-2FE3-483A-AB05-1CE12996B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2180" y="29687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3" name="Line 64">
              <a:extLst>
                <a:ext uri="{FF2B5EF4-FFF2-40B4-BE49-F238E27FC236}">
                  <a16:creationId xmlns:a16="http://schemas.microsoft.com/office/drawing/2014/main" id="{EE2FE97D-929A-4FA4-901B-091EE8D88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2180" y="31243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4" name="Line 65">
              <a:extLst>
                <a:ext uri="{FF2B5EF4-FFF2-40B4-BE49-F238E27FC236}">
                  <a16:creationId xmlns:a16="http://schemas.microsoft.com/office/drawing/2014/main" id="{F52F03CE-27AD-413F-859C-1DABCBEF9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58967" y="30624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5" name="Line 66">
              <a:extLst>
                <a:ext uri="{FF2B5EF4-FFF2-40B4-BE49-F238E27FC236}">
                  <a16:creationId xmlns:a16="http://schemas.microsoft.com/office/drawing/2014/main" id="{168D296D-D78A-4AA6-9609-F34A9E57A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5480" y="30624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6" name="Line 67">
              <a:extLst>
                <a:ext uri="{FF2B5EF4-FFF2-40B4-BE49-F238E27FC236}">
                  <a16:creationId xmlns:a16="http://schemas.microsoft.com/office/drawing/2014/main" id="{71639EAF-5744-4814-B3BD-70708EE95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8967" y="29179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7" name="Line 68">
              <a:extLst>
                <a:ext uri="{FF2B5EF4-FFF2-40B4-BE49-F238E27FC236}">
                  <a16:creationId xmlns:a16="http://schemas.microsoft.com/office/drawing/2014/main" id="{22CEC96A-65DF-4D26-A381-35A024CC59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5480" y="29179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8" name="Line 69">
              <a:extLst>
                <a:ext uri="{FF2B5EF4-FFF2-40B4-BE49-F238E27FC236}">
                  <a16:creationId xmlns:a16="http://schemas.microsoft.com/office/drawing/2014/main" id="{226DD3F9-9DB9-458B-B8E7-7BE962C26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5480" y="2917949"/>
              <a:ext cx="0" cy="14446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9" name="Line 70">
              <a:extLst>
                <a:ext uri="{FF2B5EF4-FFF2-40B4-BE49-F238E27FC236}">
                  <a16:creationId xmlns:a16="http://schemas.microsoft.com/office/drawing/2014/main" id="{30CD35D0-5351-4A76-95E5-A71B65386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9667" y="305606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0" name="Line 71">
              <a:extLst>
                <a:ext uri="{FF2B5EF4-FFF2-40B4-BE49-F238E27FC236}">
                  <a16:creationId xmlns:a16="http://schemas.microsoft.com/office/drawing/2014/main" id="{C5CC4F94-8328-4A30-8C96-6AA3738DE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3155" y="29115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1" name="Line 72">
              <a:extLst>
                <a:ext uri="{FF2B5EF4-FFF2-40B4-BE49-F238E27FC236}">
                  <a16:creationId xmlns:a16="http://schemas.microsoft.com/office/drawing/2014/main" id="{FA6B2907-B86A-4CEE-BC7B-22DAE9759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9667" y="2911599"/>
              <a:ext cx="0" cy="14446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2" name="Line 73">
              <a:extLst>
                <a:ext uri="{FF2B5EF4-FFF2-40B4-BE49-F238E27FC236}">
                  <a16:creationId xmlns:a16="http://schemas.microsoft.com/office/drawing/2014/main" id="{DE015E24-E749-4D4B-9106-AD1D6D785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3155" y="305606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3" name="Line 74">
              <a:extLst>
                <a:ext uri="{FF2B5EF4-FFF2-40B4-BE49-F238E27FC236}">
                  <a16:creationId xmlns:a16="http://schemas.microsoft.com/office/drawing/2014/main" id="{39A1279E-9B8C-469F-AE5D-743B0A2B6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9667" y="29115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4" name="Line 75">
              <a:extLst>
                <a:ext uri="{FF2B5EF4-FFF2-40B4-BE49-F238E27FC236}">
                  <a16:creationId xmlns:a16="http://schemas.microsoft.com/office/drawing/2014/main" id="{ED7E6943-D38F-402D-A322-4BEADEDD0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4642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5" name="Line 76">
              <a:extLst>
                <a:ext uri="{FF2B5EF4-FFF2-40B4-BE49-F238E27FC236}">
                  <a16:creationId xmlns:a16="http://schemas.microsoft.com/office/drawing/2014/main" id="{ECF12736-92B4-4CC1-9AA5-EFEE463E6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4642" y="28623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6" name="Line 77">
              <a:extLst>
                <a:ext uri="{FF2B5EF4-FFF2-40B4-BE49-F238E27FC236}">
                  <a16:creationId xmlns:a16="http://schemas.microsoft.com/office/drawing/2014/main" id="{AD626D71-FA6F-45D1-856B-3CD974357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1155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7" name="Line 78">
              <a:extLst>
                <a:ext uri="{FF2B5EF4-FFF2-40B4-BE49-F238E27FC236}">
                  <a16:creationId xmlns:a16="http://schemas.microsoft.com/office/drawing/2014/main" id="{8184526E-0A3C-4072-BB2E-BF0973408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1155" y="28623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8" name="Line 79">
              <a:extLst>
                <a:ext uri="{FF2B5EF4-FFF2-40B4-BE49-F238E27FC236}">
                  <a16:creationId xmlns:a16="http://schemas.microsoft.com/office/drawing/2014/main" id="{45EAEA49-B1DD-48F8-B34E-1A7761293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1155" y="2862387"/>
              <a:ext cx="0" cy="13335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9" name="Line 80">
              <a:extLst>
                <a:ext uri="{FF2B5EF4-FFF2-40B4-BE49-F238E27FC236}">
                  <a16:creationId xmlns:a16="http://schemas.microsoft.com/office/drawing/2014/main" id="{A45881F8-177A-4B73-B303-8FC1C06B5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3755" y="29846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0" name="Line 81">
              <a:extLst>
                <a:ext uri="{FF2B5EF4-FFF2-40B4-BE49-F238E27FC236}">
                  <a16:creationId xmlns:a16="http://schemas.microsoft.com/office/drawing/2014/main" id="{C7C68020-B356-4CC3-BB8C-E40B925BC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0267" y="2851274"/>
              <a:ext cx="0" cy="13335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1" name="Line 82">
              <a:extLst>
                <a:ext uri="{FF2B5EF4-FFF2-40B4-BE49-F238E27FC236}">
                  <a16:creationId xmlns:a16="http://schemas.microsoft.com/office/drawing/2014/main" id="{F4A6C4DA-74FD-408B-9AE1-BB754B73C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0267" y="29846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2" name="Line 83">
              <a:extLst>
                <a:ext uri="{FF2B5EF4-FFF2-40B4-BE49-F238E27FC236}">
                  <a16:creationId xmlns:a16="http://schemas.microsoft.com/office/drawing/2014/main" id="{98239E3B-17C7-445D-B6D7-95BE30FF7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267" y="285127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3" name="Line 84">
              <a:extLst>
                <a:ext uri="{FF2B5EF4-FFF2-40B4-BE49-F238E27FC236}">
                  <a16:creationId xmlns:a16="http://schemas.microsoft.com/office/drawing/2014/main" id="{043DF6D4-2A57-45A0-8182-80907B663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3755" y="285127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4" name="Line 85">
              <a:extLst>
                <a:ext uri="{FF2B5EF4-FFF2-40B4-BE49-F238E27FC236}">
                  <a16:creationId xmlns:a16="http://schemas.microsoft.com/office/drawing/2014/main" id="{2D4B859E-C6CD-4A67-925C-62F114429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4767" y="2967162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5" name="Line 86">
              <a:extLst>
                <a:ext uri="{FF2B5EF4-FFF2-40B4-BE49-F238E27FC236}">
                  <a16:creationId xmlns:a16="http://schemas.microsoft.com/office/drawing/2014/main" id="{59B34741-7793-41F6-B401-3CCA4B881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4767" y="2833812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6" name="Line 87">
              <a:extLst>
                <a:ext uri="{FF2B5EF4-FFF2-40B4-BE49-F238E27FC236}">
                  <a16:creationId xmlns:a16="http://schemas.microsoft.com/office/drawing/2014/main" id="{B2898DC6-C183-41D0-9B6A-A5C3BD6D3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9692" y="296716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7" name="Line 88">
              <a:extLst>
                <a:ext uri="{FF2B5EF4-FFF2-40B4-BE49-F238E27FC236}">
                  <a16:creationId xmlns:a16="http://schemas.microsoft.com/office/drawing/2014/main" id="{C7421212-61BD-4A77-94CF-120970A6B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9692" y="28338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8" name="Line 89">
              <a:extLst>
                <a:ext uri="{FF2B5EF4-FFF2-40B4-BE49-F238E27FC236}">
                  <a16:creationId xmlns:a16="http://schemas.microsoft.com/office/drawing/2014/main" id="{E7EE1C29-C3E0-4B9D-AD6B-C7D5681A2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9692" y="2833812"/>
              <a:ext cx="0" cy="13335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9" name="Line 90">
              <a:extLst>
                <a:ext uri="{FF2B5EF4-FFF2-40B4-BE49-F238E27FC236}">
                  <a16:creationId xmlns:a16="http://schemas.microsoft.com/office/drawing/2014/main" id="{F15F1741-D6DF-47D1-9302-69C4DF51C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2292" y="29084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0" name="Line 91">
              <a:extLst>
                <a:ext uri="{FF2B5EF4-FFF2-40B4-BE49-F238E27FC236}">
                  <a16:creationId xmlns:a16="http://schemas.microsoft.com/office/drawing/2014/main" id="{00795CE0-8BA1-4A7D-B2E3-FC1AEFDFC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5780" y="29084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1" name="Line 92">
              <a:extLst>
                <a:ext uri="{FF2B5EF4-FFF2-40B4-BE49-F238E27FC236}">
                  <a16:creationId xmlns:a16="http://schemas.microsoft.com/office/drawing/2014/main" id="{C5F1B09A-BDB6-4C85-A9C2-5D2FB901C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2292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2" name="Line 93">
              <a:extLst>
                <a:ext uri="{FF2B5EF4-FFF2-40B4-BE49-F238E27FC236}">
                  <a16:creationId xmlns:a16="http://schemas.microsoft.com/office/drawing/2014/main" id="{90A868BE-2448-4DEB-804B-543892C4A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5780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3" name="Line 94">
              <a:extLst>
                <a:ext uri="{FF2B5EF4-FFF2-40B4-BE49-F238E27FC236}">
                  <a16:creationId xmlns:a16="http://schemas.microsoft.com/office/drawing/2014/main" id="{39BE5041-07E3-412C-B3FF-52C46A9A6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2292" y="2786187"/>
              <a:ext cx="0" cy="12223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4" name="Line 95">
              <a:extLst>
                <a:ext uri="{FF2B5EF4-FFF2-40B4-BE49-F238E27FC236}">
                  <a16:creationId xmlns:a16="http://schemas.microsoft.com/office/drawing/2014/main" id="{3BBAE902-136E-4FEF-AD9B-AFA89726D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5205" y="284968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5" name="Line 96">
              <a:extLst>
                <a:ext uri="{FF2B5EF4-FFF2-40B4-BE49-F238E27FC236}">
                  <a16:creationId xmlns:a16="http://schemas.microsoft.com/office/drawing/2014/main" id="{864AD77C-EFC2-4847-9DE3-9E53BD667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0130" y="2733799"/>
              <a:ext cx="0" cy="11588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6" name="Line 97">
              <a:extLst>
                <a:ext uri="{FF2B5EF4-FFF2-40B4-BE49-F238E27FC236}">
                  <a16:creationId xmlns:a16="http://schemas.microsoft.com/office/drawing/2014/main" id="{4CE9EAF2-EE19-4000-9308-8A5523900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0130" y="28496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7" name="Line 98">
              <a:extLst>
                <a:ext uri="{FF2B5EF4-FFF2-40B4-BE49-F238E27FC236}">
                  <a16:creationId xmlns:a16="http://schemas.microsoft.com/office/drawing/2014/main" id="{237E4001-F041-4AF4-8430-D0DC489ED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0130" y="27337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8" name="Line 99">
              <a:extLst>
                <a:ext uri="{FF2B5EF4-FFF2-40B4-BE49-F238E27FC236}">
                  <a16:creationId xmlns:a16="http://schemas.microsoft.com/office/drawing/2014/main" id="{1237F529-9CD2-44E7-9677-A18B4395F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205" y="27337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9" name="Line 100">
              <a:extLst>
                <a:ext uri="{FF2B5EF4-FFF2-40B4-BE49-F238E27FC236}">
                  <a16:creationId xmlns:a16="http://schemas.microsoft.com/office/drawing/2014/main" id="{54A8D252-5578-4DA0-915F-D12CF91F5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4317" y="287667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0" name="Line 101">
              <a:extLst>
                <a:ext uri="{FF2B5EF4-FFF2-40B4-BE49-F238E27FC236}">
                  <a16:creationId xmlns:a16="http://schemas.microsoft.com/office/drawing/2014/main" id="{22FA3003-2459-4794-8171-FC3F31C51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9392" y="276078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1" name="Line 102">
              <a:extLst>
                <a:ext uri="{FF2B5EF4-FFF2-40B4-BE49-F238E27FC236}">
                  <a16:creationId xmlns:a16="http://schemas.microsoft.com/office/drawing/2014/main" id="{C53B14B6-DDD8-413C-A4D0-58A515A0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317" y="2760787"/>
              <a:ext cx="0" cy="11588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2" name="Line 103">
              <a:extLst>
                <a:ext uri="{FF2B5EF4-FFF2-40B4-BE49-F238E27FC236}">
                  <a16:creationId xmlns:a16="http://schemas.microsoft.com/office/drawing/2014/main" id="{E28C2CD6-5B55-4605-B96E-E2B9CAF1E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9392" y="2876674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3" name="Line 104">
              <a:extLst>
                <a:ext uri="{FF2B5EF4-FFF2-40B4-BE49-F238E27FC236}">
                  <a16:creationId xmlns:a16="http://schemas.microsoft.com/office/drawing/2014/main" id="{2F062DED-A3DB-470D-B13D-F58090F71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4317" y="27607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4" name="Line 105">
              <a:extLst>
                <a:ext uri="{FF2B5EF4-FFF2-40B4-BE49-F238E27FC236}">
                  <a16:creationId xmlns:a16="http://schemas.microsoft.com/office/drawing/2014/main" id="{F3456E10-4FFF-441C-AE7D-1495A087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330" y="27972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5" name="Line 106">
              <a:extLst>
                <a:ext uri="{FF2B5EF4-FFF2-40B4-BE49-F238E27FC236}">
                  <a16:creationId xmlns:a16="http://schemas.microsoft.com/office/drawing/2014/main" id="{BC8DDC3F-D5C4-4773-A73A-6B5EA4BF0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330" y="26956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6" name="Line 107">
              <a:extLst>
                <a:ext uri="{FF2B5EF4-FFF2-40B4-BE49-F238E27FC236}">
                  <a16:creationId xmlns:a16="http://schemas.microsoft.com/office/drawing/2014/main" id="{5D1D03E9-2861-4A66-A5D0-025FA6E63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0405" y="27972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7" name="Line 108">
              <a:extLst>
                <a:ext uri="{FF2B5EF4-FFF2-40B4-BE49-F238E27FC236}">
                  <a16:creationId xmlns:a16="http://schemas.microsoft.com/office/drawing/2014/main" id="{498F8CD0-EAB4-4AE0-B22B-A6C386534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0405" y="26956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8" name="Line 109">
              <a:extLst>
                <a:ext uri="{FF2B5EF4-FFF2-40B4-BE49-F238E27FC236}">
                  <a16:creationId xmlns:a16="http://schemas.microsoft.com/office/drawing/2014/main" id="{6D3672CD-F34C-425E-AD57-548E9295B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330" y="2695699"/>
              <a:ext cx="0" cy="10160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9" name="Line 110">
              <a:extLst>
                <a:ext uri="{FF2B5EF4-FFF2-40B4-BE49-F238E27FC236}">
                  <a16:creationId xmlns:a16="http://schemas.microsoft.com/office/drawing/2014/main" id="{9C683973-0CE4-47AE-858B-87A437142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8592" y="29242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0" name="Line 111">
              <a:extLst>
                <a:ext uri="{FF2B5EF4-FFF2-40B4-BE49-F238E27FC236}">
                  <a16:creationId xmlns:a16="http://schemas.microsoft.com/office/drawing/2014/main" id="{00181D67-2A15-4F73-822C-FDCE13080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3517" y="29242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1" name="Line 112">
              <a:extLst>
                <a:ext uri="{FF2B5EF4-FFF2-40B4-BE49-F238E27FC236}">
                  <a16:creationId xmlns:a16="http://schemas.microsoft.com/office/drawing/2014/main" id="{2BA781E4-E632-4BF0-85B7-19BF240AE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3517" y="2821112"/>
              <a:ext cx="0" cy="10318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2" name="Line 113">
              <a:extLst>
                <a:ext uri="{FF2B5EF4-FFF2-40B4-BE49-F238E27FC236}">
                  <a16:creationId xmlns:a16="http://schemas.microsoft.com/office/drawing/2014/main" id="{B4EE15DE-444C-467D-8234-78D7E7669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3517" y="28211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3" name="Line 114">
              <a:extLst>
                <a:ext uri="{FF2B5EF4-FFF2-40B4-BE49-F238E27FC236}">
                  <a16:creationId xmlns:a16="http://schemas.microsoft.com/office/drawing/2014/main" id="{168B8111-8BED-47F4-BFCD-3BA314E80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8592" y="2821112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4" name="Line 115">
              <a:extLst>
                <a:ext uri="{FF2B5EF4-FFF2-40B4-BE49-F238E27FC236}">
                  <a16:creationId xmlns:a16="http://schemas.microsoft.com/office/drawing/2014/main" id="{271C0536-924A-4FE1-977A-A6D51F300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992" y="2817937"/>
              <a:ext cx="0" cy="10160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5" name="Line 116">
              <a:extLst>
                <a:ext uri="{FF2B5EF4-FFF2-40B4-BE49-F238E27FC236}">
                  <a16:creationId xmlns:a16="http://schemas.microsoft.com/office/drawing/2014/main" id="{37D3A7A3-34CF-4E8A-BF73-1EE4CAB44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067" y="291953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6" name="Line 117">
              <a:extLst>
                <a:ext uri="{FF2B5EF4-FFF2-40B4-BE49-F238E27FC236}">
                  <a16:creationId xmlns:a16="http://schemas.microsoft.com/office/drawing/2014/main" id="{B3A3EF0F-7547-4A61-96D0-E8A518939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9992" y="28179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7" name="Line 118">
              <a:extLst>
                <a:ext uri="{FF2B5EF4-FFF2-40B4-BE49-F238E27FC236}">
                  <a16:creationId xmlns:a16="http://schemas.microsoft.com/office/drawing/2014/main" id="{AFBD313D-1883-4748-BC5F-54981D92E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067" y="281793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8" name="Line 119">
              <a:extLst>
                <a:ext uri="{FF2B5EF4-FFF2-40B4-BE49-F238E27FC236}">
                  <a16:creationId xmlns:a16="http://schemas.microsoft.com/office/drawing/2014/main" id="{313BAB75-015E-4C25-8823-CB54C3AB5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9992" y="29195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9" name="Line 120">
              <a:extLst>
                <a:ext uri="{FF2B5EF4-FFF2-40B4-BE49-F238E27FC236}">
                  <a16:creationId xmlns:a16="http://schemas.microsoft.com/office/drawing/2014/main" id="{1978F5A0-B041-4F55-B393-1B55740AD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6305" y="29576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0" name="Line 121">
              <a:extLst>
                <a:ext uri="{FF2B5EF4-FFF2-40B4-BE49-F238E27FC236}">
                  <a16:creationId xmlns:a16="http://schemas.microsoft.com/office/drawing/2014/main" id="{C6C19E33-7830-4430-AE7C-65D712351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2817" y="29576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1" name="Line 122">
              <a:extLst>
                <a:ext uri="{FF2B5EF4-FFF2-40B4-BE49-F238E27FC236}">
                  <a16:creationId xmlns:a16="http://schemas.microsoft.com/office/drawing/2014/main" id="{D9BBFFC6-D174-4831-BB33-4A9BA9A41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2817" y="2856037"/>
              <a:ext cx="0" cy="10160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2" name="Line 123">
              <a:extLst>
                <a:ext uri="{FF2B5EF4-FFF2-40B4-BE49-F238E27FC236}">
                  <a16:creationId xmlns:a16="http://schemas.microsoft.com/office/drawing/2014/main" id="{000C60B8-A90C-492D-BC28-3CACA2ECF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2817" y="28560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3" name="Line 124">
              <a:extLst>
                <a:ext uri="{FF2B5EF4-FFF2-40B4-BE49-F238E27FC236}">
                  <a16:creationId xmlns:a16="http://schemas.microsoft.com/office/drawing/2014/main" id="{802B0173-AD5E-492B-8EAD-1E7B45475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6305" y="28560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4" name="Line 125">
              <a:extLst>
                <a:ext uri="{FF2B5EF4-FFF2-40B4-BE49-F238E27FC236}">
                  <a16:creationId xmlns:a16="http://schemas.microsoft.com/office/drawing/2014/main" id="{18EB68BE-3313-4B87-B933-6B997A8CB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5955" y="319893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5" name="Line 126">
              <a:extLst>
                <a:ext uri="{FF2B5EF4-FFF2-40B4-BE49-F238E27FC236}">
                  <a16:creationId xmlns:a16="http://schemas.microsoft.com/office/drawing/2014/main" id="{80F89ED6-8ED4-41DE-818B-5C3454CE8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0880" y="3198937"/>
              <a:ext cx="38100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6" name="Line 127">
              <a:extLst>
                <a:ext uri="{FF2B5EF4-FFF2-40B4-BE49-F238E27FC236}">
                  <a16:creationId xmlns:a16="http://schemas.microsoft.com/office/drawing/2014/main" id="{F40D1891-1D43-449B-9F21-99B8E3D7E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5955" y="336244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7" name="Line 128">
              <a:extLst>
                <a:ext uri="{FF2B5EF4-FFF2-40B4-BE49-F238E27FC236}">
                  <a16:creationId xmlns:a16="http://schemas.microsoft.com/office/drawing/2014/main" id="{8DA76FB8-F4E5-469F-86E8-A2C1AF9CE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0880" y="3362449"/>
              <a:ext cx="38100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8" name="Line 129">
              <a:extLst>
                <a:ext uri="{FF2B5EF4-FFF2-40B4-BE49-F238E27FC236}">
                  <a16:creationId xmlns:a16="http://schemas.microsoft.com/office/drawing/2014/main" id="{5BD7A892-15DD-4E55-8589-DC919611D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880" y="3198937"/>
              <a:ext cx="0" cy="16351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9" name="Line 130">
              <a:extLst>
                <a:ext uri="{FF2B5EF4-FFF2-40B4-BE49-F238E27FC236}">
                  <a16:creationId xmlns:a16="http://schemas.microsoft.com/office/drawing/2014/main" id="{393AF164-934C-402D-83AC-62B829E19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3017" y="2819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0" name="Line 131">
              <a:extLst>
                <a:ext uri="{FF2B5EF4-FFF2-40B4-BE49-F238E27FC236}">
                  <a16:creationId xmlns:a16="http://schemas.microsoft.com/office/drawing/2014/main" id="{A546CEE9-FA5F-4398-A71F-8FA86332E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6505" y="2921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1" name="Line 132">
              <a:extLst>
                <a:ext uri="{FF2B5EF4-FFF2-40B4-BE49-F238E27FC236}">
                  <a16:creationId xmlns:a16="http://schemas.microsoft.com/office/drawing/2014/main" id="{1FAE0C2E-B89E-4984-82E3-55A6E1C9D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3017" y="2819524"/>
              <a:ext cx="0" cy="10160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2" name="Line 133">
              <a:extLst>
                <a:ext uri="{FF2B5EF4-FFF2-40B4-BE49-F238E27FC236}">
                  <a16:creationId xmlns:a16="http://schemas.microsoft.com/office/drawing/2014/main" id="{B76A9A3E-C4CD-4AF7-A0D9-49E26043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3017" y="2921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3" name="Line 134">
              <a:extLst>
                <a:ext uri="{FF2B5EF4-FFF2-40B4-BE49-F238E27FC236}">
                  <a16:creationId xmlns:a16="http://schemas.microsoft.com/office/drawing/2014/main" id="{FCBD656A-6F8E-462E-8ACE-742B57E74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6505" y="2819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4" name="Line 135">
              <a:extLst>
                <a:ext uri="{FF2B5EF4-FFF2-40B4-BE49-F238E27FC236}">
                  <a16:creationId xmlns:a16="http://schemas.microsoft.com/office/drawing/2014/main" id="{C6C57889-FA95-4D31-89CD-F92FEBCF7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4955" y="2787774"/>
              <a:ext cx="0" cy="103188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5" name="Line 136">
              <a:extLst>
                <a:ext uri="{FF2B5EF4-FFF2-40B4-BE49-F238E27FC236}">
                  <a16:creationId xmlns:a16="http://schemas.microsoft.com/office/drawing/2014/main" id="{30819F02-012D-4ABE-B50B-10AFB7AE0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442" y="28909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6" name="Line 137">
              <a:extLst>
                <a:ext uri="{FF2B5EF4-FFF2-40B4-BE49-F238E27FC236}">
                  <a16:creationId xmlns:a16="http://schemas.microsoft.com/office/drawing/2014/main" id="{BDBCB602-2F5A-4AC0-B747-671E1CABE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955" y="278777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7" name="Line 138">
              <a:extLst>
                <a:ext uri="{FF2B5EF4-FFF2-40B4-BE49-F238E27FC236}">
                  <a16:creationId xmlns:a16="http://schemas.microsoft.com/office/drawing/2014/main" id="{7B064304-B510-4CF4-8073-A9F00C5AD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442" y="27877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8" name="Line 139">
              <a:extLst>
                <a:ext uri="{FF2B5EF4-FFF2-40B4-BE49-F238E27FC236}">
                  <a16:creationId xmlns:a16="http://schemas.microsoft.com/office/drawing/2014/main" id="{BE7BA6A9-EE62-420A-83B1-25D07C65A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955" y="289096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9" name="Line 140">
              <a:extLst>
                <a:ext uri="{FF2B5EF4-FFF2-40B4-BE49-F238E27FC236}">
                  <a16:creationId xmlns:a16="http://schemas.microsoft.com/office/drawing/2014/main" id="{E94B062A-C6E6-4ACB-A16F-3832E4BB4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192" y="2692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0" name="Line 141">
              <a:extLst>
                <a:ext uri="{FF2B5EF4-FFF2-40B4-BE49-F238E27FC236}">
                  <a16:creationId xmlns:a16="http://schemas.microsoft.com/office/drawing/2014/main" id="{351100C5-78C6-4F8B-A1B8-5ABD36F32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1680" y="2692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1" name="Line 142">
              <a:extLst>
                <a:ext uri="{FF2B5EF4-FFF2-40B4-BE49-F238E27FC236}">
                  <a16:creationId xmlns:a16="http://schemas.microsoft.com/office/drawing/2014/main" id="{088B8AF8-559D-4332-B7B5-6370B0850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8192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2" name="Line 143">
              <a:extLst>
                <a:ext uri="{FF2B5EF4-FFF2-40B4-BE49-F238E27FC236}">
                  <a16:creationId xmlns:a16="http://schemas.microsoft.com/office/drawing/2014/main" id="{D1ED9ABF-964F-4DBF-A983-10055B22A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1680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3" name="Line 144">
              <a:extLst>
                <a:ext uri="{FF2B5EF4-FFF2-40B4-BE49-F238E27FC236}">
                  <a16:creationId xmlns:a16="http://schemas.microsoft.com/office/drawing/2014/main" id="{993DFB05-6254-42F9-8026-1DF4FD917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192" y="2692524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4" name="Line 145">
              <a:extLst>
                <a:ext uri="{FF2B5EF4-FFF2-40B4-BE49-F238E27FC236}">
                  <a16:creationId xmlns:a16="http://schemas.microsoft.com/office/drawing/2014/main" id="{C21A0856-1860-477D-B294-9416E02EB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480" y="273856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5" name="Line 146">
              <a:extLst>
                <a:ext uri="{FF2B5EF4-FFF2-40B4-BE49-F238E27FC236}">
                  <a16:creationId xmlns:a16="http://schemas.microsoft.com/office/drawing/2014/main" id="{B96A1063-6F49-47E7-BB12-83255CE5C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9405" y="2832224"/>
              <a:ext cx="38100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6" name="Line 147">
              <a:extLst>
                <a:ext uri="{FF2B5EF4-FFF2-40B4-BE49-F238E27FC236}">
                  <a16:creationId xmlns:a16="http://schemas.microsoft.com/office/drawing/2014/main" id="{051F1FCA-E04F-4111-BCF1-F086F2048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9405" y="2738562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7" name="Line 148">
              <a:extLst>
                <a:ext uri="{FF2B5EF4-FFF2-40B4-BE49-F238E27FC236}">
                  <a16:creationId xmlns:a16="http://schemas.microsoft.com/office/drawing/2014/main" id="{F521EA96-14A3-41FC-9ACF-338ADA9B7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405" y="2738562"/>
              <a:ext cx="38100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8" name="Line 149">
              <a:extLst>
                <a:ext uri="{FF2B5EF4-FFF2-40B4-BE49-F238E27FC236}">
                  <a16:creationId xmlns:a16="http://schemas.microsoft.com/office/drawing/2014/main" id="{E1272A77-D58A-445E-97DA-61EED5D75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480" y="283222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9" name="Line 150">
              <a:extLst>
                <a:ext uri="{FF2B5EF4-FFF2-40B4-BE49-F238E27FC236}">
                  <a16:creationId xmlns:a16="http://schemas.microsoft.com/office/drawing/2014/main" id="{EBD00533-1956-461E-8AD2-3752F8C641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5217" y="2794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0" name="Line 151">
              <a:extLst>
                <a:ext uri="{FF2B5EF4-FFF2-40B4-BE49-F238E27FC236}">
                  <a16:creationId xmlns:a16="http://schemas.microsoft.com/office/drawing/2014/main" id="{15E12D15-C52F-4BAD-8399-636DA4DFE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705" y="27004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1" name="Line 152">
              <a:extLst>
                <a:ext uri="{FF2B5EF4-FFF2-40B4-BE49-F238E27FC236}">
                  <a16:creationId xmlns:a16="http://schemas.microsoft.com/office/drawing/2014/main" id="{92DE574F-5DFB-4D73-A6AA-082D7C269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5217" y="2700462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2" name="Line 153">
              <a:extLst>
                <a:ext uri="{FF2B5EF4-FFF2-40B4-BE49-F238E27FC236}">
                  <a16:creationId xmlns:a16="http://schemas.microsoft.com/office/drawing/2014/main" id="{2B73F906-A90D-4011-9472-0CB218C7E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8705" y="2794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3" name="Line 154">
              <a:extLst>
                <a:ext uri="{FF2B5EF4-FFF2-40B4-BE49-F238E27FC236}">
                  <a16:creationId xmlns:a16="http://schemas.microsoft.com/office/drawing/2014/main" id="{A940C646-6823-44EC-9430-E20D1B892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5217" y="27004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4" name="Line 155">
              <a:extLst>
                <a:ext uri="{FF2B5EF4-FFF2-40B4-BE49-F238E27FC236}">
                  <a16:creationId xmlns:a16="http://schemas.microsoft.com/office/drawing/2014/main" id="{045AD5CF-D596-4B50-8E0F-1C1E5D9C4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4042" y="27623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5" name="Line 156">
              <a:extLst>
                <a:ext uri="{FF2B5EF4-FFF2-40B4-BE49-F238E27FC236}">
                  <a16:creationId xmlns:a16="http://schemas.microsoft.com/office/drawing/2014/main" id="{66810250-BF24-44AF-9DA7-8C9E06585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0555" y="28576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6" name="Line 157">
              <a:extLst>
                <a:ext uri="{FF2B5EF4-FFF2-40B4-BE49-F238E27FC236}">
                  <a16:creationId xmlns:a16="http://schemas.microsoft.com/office/drawing/2014/main" id="{914641E9-8320-4AE2-A731-2DCBF9544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0555" y="2762374"/>
              <a:ext cx="0" cy="9525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7" name="Line 158">
              <a:extLst>
                <a:ext uri="{FF2B5EF4-FFF2-40B4-BE49-F238E27FC236}">
                  <a16:creationId xmlns:a16="http://schemas.microsoft.com/office/drawing/2014/main" id="{B834BDDD-A72C-44EF-AEB0-0BC5D43E0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0555" y="27623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8" name="Line 159">
              <a:extLst>
                <a:ext uri="{FF2B5EF4-FFF2-40B4-BE49-F238E27FC236}">
                  <a16:creationId xmlns:a16="http://schemas.microsoft.com/office/drawing/2014/main" id="{6131354A-6EC1-417A-BE0B-E1B645224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4042" y="28576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9" name="Line 160">
              <a:extLst>
                <a:ext uri="{FF2B5EF4-FFF2-40B4-BE49-F238E27FC236}">
                  <a16:creationId xmlns:a16="http://schemas.microsoft.com/office/drawing/2014/main" id="{BDB7D125-D72D-47E6-B00B-0C96E4D34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4780" y="28814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0" name="Line 161">
              <a:extLst>
                <a:ext uri="{FF2B5EF4-FFF2-40B4-BE49-F238E27FC236}">
                  <a16:creationId xmlns:a16="http://schemas.microsoft.com/office/drawing/2014/main" id="{F465E0FC-17CB-4CF9-8E8A-8C453F49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9855" y="278777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1" name="Line 162">
              <a:extLst>
                <a:ext uri="{FF2B5EF4-FFF2-40B4-BE49-F238E27FC236}">
                  <a16:creationId xmlns:a16="http://schemas.microsoft.com/office/drawing/2014/main" id="{1F5344F0-20B9-4504-A38C-DB99FA37C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4780" y="2787774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2" name="Line 163">
              <a:extLst>
                <a:ext uri="{FF2B5EF4-FFF2-40B4-BE49-F238E27FC236}">
                  <a16:creationId xmlns:a16="http://schemas.microsoft.com/office/drawing/2014/main" id="{D1E86158-4D6B-462B-9F6E-DE90291C4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99855" y="28814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3" name="Line 164">
              <a:extLst>
                <a:ext uri="{FF2B5EF4-FFF2-40B4-BE49-F238E27FC236}">
                  <a16:creationId xmlns:a16="http://schemas.microsoft.com/office/drawing/2014/main" id="{6B60E2A4-2103-4D61-B44C-4492B8694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4780" y="27877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4" name="Line 165">
              <a:extLst>
                <a:ext uri="{FF2B5EF4-FFF2-40B4-BE49-F238E27FC236}">
                  <a16:creationId xmlns:a16="http://schemas.microsoft.com/office/drawing/2014/main" id="{F69FADB2-8298-44E7-8BF6-AFF042ADE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530" y="28242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5" name="Line 166">
              <a:extLst>
                <a:ext uri="{FF2B5EF4-FFF2-40B4-BE49-F238E27FC236}">
                  <a16:creationId xmlns:a16="http://schemas.microsoft.com/office/drawing/2014/main" id="{32E1D829-4AE0-4C6D-A8EA-DC749B8DD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017" y="28242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6" name="Line 167">
              <a:extLst>
                <a:ext uri="{FF2B5EF4-FFF2-40B4-BE49-F238E27FC236}">
                  <a16:creationId xmlns:a16="http://schemas.microsoft.com/office/drawing/2014/main" id="{900AE23A-2C8E-4A16-8533-AFB30CF8E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8530" y="29481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7" name="Line 168">
              <a:extLst>
                <a:ext uri="{FF2B5EF4-FFF2-40B4-BE49-F238E27FC236}">
                  <a16:creationId xmlns:a16="http://schemas.microsoft.com/office/drawing/2014/main" id="{ED6C1DA4-0EE6-4788-8DFB-FD20E2CD9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2017" y="29481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8" name="Line 169">
              <a:extLst>
                <a:ext uri="{FF2B5EF4-FFF2-40B4-BE49-F238E27FC236}">
                  <a16:creationId xmlns:a16="http://schemas.microsoft.com/office/drawing/2014/main" id="{42F3D78C-F232-4FE5-AC22-331D0AFA5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28530" y="2824287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9" name="Line 170">
              <a:extLst>
                <a:ext uri="{FF2B5EF4-FFF2-40B4-BE49-F238E27FC236}">
                  <a16:creationId xmlns:a16="http://schemas.microsoft.com/office/drawing/2014/main" id="{4BEAC5FA-F3B1-4682-BBDC-1DEE147A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6080" y="2779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0" name="Line 171">
              <a:extLst>
                <a:ext uri="{FF2B5EF4-FFF2-40B4-BE49-F238E27FC236}">
                  <a16:creationId xmlns:a16="http://schemas.microsoft.com/office/drawing/2014/main" id="{B3290F04-9E4B-49A5-B4A1-E639F7A1B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82592" y="29036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1" name="Line 172">
              <a:extLst>
                <a:ext uri="{FF2B5EF4-FFF2-40B4-BE49-F238E27FC236}">
                  <a16:creationId xmlns:a16="http://schemas.microsoft.com/office/drawing/2014/main" id="{CE6B67D0-0282-4B3E-BA80-31BDBF0EC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2592" y="2779837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2" name="Line 173">
              <a:extLst>
                <a:ext uri="{FF2B5EF4-FFF2-40B4-BE49-F238E27FC236}">
                  <a16:creationId xmlns:a16="http://schemas.microsoft.com/office/drawing/2014/main" id="{00D1FEF2-CAB4-4934-B5C9-E9A6596A6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2592" y="2779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3" name="Line 174">
              <a:extLst>
                <a:ext uri="{FF2B5EF4-FFF2-40B4-BE49-F238E27FC236}">
                  <a16:creationId xmlns:a16="http://schemas.microsoft.com/office/drawing/2014/main" id="{95254B00-6D28-4A20-BFB4-D419F11CB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6080" y="29036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4" name="Line 175">
              <a:extLst>
                <a:ext uri="{FF2B5EF4-FFF2-40B4-BE49-F238E27FC236}">
                  <a16:creationId xmlns:a16="http://schemas.microsoft.com/office/drawing/2014/main" id="{6855937C-3693-4EE5-A84D-73EF0F33E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4755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5" name="Line 176">
              <a:extLst>
                <a:ext uri="{FF2B5EF4-FFF2-40B4-BE49-F238E27FC236}">
                  <a16:creationId xmlns:a16="http://schemas.microsoft.com/office/drawing/2014/main" id="{4584C2E7-3934-4D40-A60C-412DCB69E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9830" y="287191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6" name="Line 177">
              <a:extLst>
                <a:ext uri="{FF2B5EF4-FFF2-40B4-BE49-F238E27FC236}">
                  <a16:creationId xmlns:a16="http://schemas.microsoft.com/office/drawing/2014/main" id="{0EB68DEB-711D-462C-9C56-6F37D518A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4755" y="2871912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7" name="Line 178">
              <a:extLst>
                <a:ext uri="{FF2B5EF4-FFF2-40B4-BE49-F238E27FC236}">
                  <a16:creationId xmlns:a16="http://schemas.microsoft.com/office/drawing/2014/main" id="{6F65E152-554D-4E54-B346-2E539FAC7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39830" y="29957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8" name="Line 179">
              <a:extLst>
                <a:ext uri="{FF2B5EF4-FFF2-40B4-BE49-F238E27FC236}">
                  <a16:creationId xmlns:a16="http://schemas.microsoft.com/office/drawing/2014/main" id="{ACC80716-4204-44C4-8223-A2FD9F8DB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4755" y="28719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9" name="Line 180">
              <a:extLst>
                <a:ext uri="{FF2B5EF4-FFF2-40B4-BE49-F238E27FC236}">
                  <a16:creationId xmlns:a16="http://schemas.microsoft.com/office/drawing/2014/main" id="{13AB3814-FA4A-4270-979B-99D537A10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7230" y="287191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0" name="Line 181">
              <a:extLst>
                <a:ext uri="{FF2B5EF4-FFF2-40B4-BE49-F238E27FC236}">
                  <a16:creationId xmlns:a16="http://schemas.microsoft.com/office/drawing/2014/main" id="{D9A0EB71-699C-42A2-87DA-C98E07BF3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62155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1" name="Line 182">
              <a:extLst>
                <a:ext uri="{FF2B5EF4-FFF2-40B4-BE49-F238E27FC236}">
                  <a16:creationId xmlns:a16="http://schemas.microsoft.com/office/drawing/2014/main" id="{3EBC98F2-298E-4F2F-8842-60E1D9BEC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62155" y="2871912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2" name="Line 183">
              <a:extLst>
                <a:ext uri="{FF2B5EF4-FFF2-40B4-BE49-F238E27FC236}">
                  <a16:creationId xmlns:a16="http://schemas.microsoft.com/office/drawing/2014/main" id="{F275CB0D-6F43-4664-B653-3FCD348E0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2155" y="28719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3" name="Line 184">
              <a:extLst>
                <a:ext uri="{FF2B5EF4-FFF2-40B4-BE49-F238E27FC236}">
                  <a16:creationId xmlns:a16="http://schemas.microsoft.com/office/drawing/2014/main" id="{7213F0D5-E524-4A3A-B854-4D248C987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7230" y="29957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4" name="Line 185">
              <a:extLst>
                <a:ext uri="{FF2B5EF4-FFF2-40B4-BE49-F238E27FC236}">
                  <a16:creationId xmlns:a16="http://schemas.microsoft.com/office/drawing/2014/main" id="{8A46BEA2-855A-4DC7-BCAE-C6AE2EC24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51142" y="30655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5" name="Line 186">
              <a:extLst>
                <a:ext uri="{FF2B5EF4-FFF2-40B4-BE49-F238E27FC236}">
                  <a16:creationId xmlns:a16="http://schemas.microsoft.com/office/drawing/2014/main" id="{B778156D-FCD5-4634-B3BB-65F7BE219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6217" y="294017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6" name="Line 187">
              <a:extLst>
                <a:ext uri="{FF2B5EF4-FFF2-40B4-BE49-F238E27FC236}">
                  <a16:creationId xmlns:a16="http://schemas.microsoft.com/office/drawing/2014/main" id="{4C4348E4-4A0A-4F7E-955C-D36A9C35E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1142" y="2940174"/>
              <a:ext cx="0" cy="12541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7" name="Line 188">
              <a:extLst>
                <a:ext uri="{FF2B5EF4-FFF2-40B4-BE49-F238E27FC236}">
                  <a16:creationId xmlns:a16="http://schemas.microsoft.com/office/drawing/2014/main" id="{0FED3187-7C2D-4963-ABA3-BC3E2548C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16217" y="306558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8" name="Line 189">
              <a:extLst>
                <a:ext uri="{FF2B5EF4-FFF2-40B4-BE49-F238E27FC236}">
                  <a16:creationId xmlns:a16="http://schemas.microsoft.com/office/drawing/2014/main" id="{C64EDAFA-9B4C-4474-A3C8-2F31E6F55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1142" y="29401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9" name="Line 190">
              <a:extLst>
                <a:ext uri="{FF2B5EF4-FFF2-40B4-BE49-F238E27FC236}">
                  <a16:creationId xmlns:a16="http://schemas.microsoft.com/office/drawing/2014/main" id="{132413E9-993E-4A87-B933-0AF37E579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02030" y="292588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0" name="Line 191">
              <a:extLst>
                <a:ext uri="{FF2B5EF4-FFF2-40B4-BE49-F238E27FC236}">
                  <a16:creationId xmlns:a16="http://schemas.microsoft.com/office/drawing/2014/main" id="{AAE5C566-6452-4474-9945-DCAF2EA8B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36955" y="30497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1" name="Line 192">
              <a:extLst>
                <a:ext uri="{FF2B5EF4-FFF2-40B4-BE49-F238E27FC236}">
                  <a16:creationId xmlns:a16="http://schemas.microsoft.com/office/drawing/2014/main" id="{DA641D04-E797-438D-8B2A-E5F14FF7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36955" y="2925887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2" name="Line 193">
              <a:extLst>
                <a:ext uri="{FF2B5EF4-FFF2-40B4-BE49-F238E27FC236}">
                  <a16:creationId xmlns:a16="http://schemas.microsoft.com/office/drawing/2014/main" id="{642369BB-5764-46D4-8AC6-EDD1ED116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36955" y="29258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3" name="Line 194">
              <a:extLst>
                <a:ext uri="{FF2B5EF4-FFF2-40B4-BE49-F238E27FC236}">
                  <a16:creationId xmlns:a16="http://schemas.microsoft.com/office/drawing/2014/main" id="{7995D08C-4615-48B4-BC9A-B11F1D261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2030" y="304971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4" name="Line 195">
              <a:extLst>
                <a:ext uri="{FF2B5EF4-FFF2-40B4-BE49-F238E27FC236}">
                  <a16:creationId xmlns:a16="http://schemas.microsoft.com/office/drawing/2014/main" id="{D48659DA-C94F-4673-9CC4-0E73482B2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9805" y="304018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5" name="Line 196">
              <a:extLst>
                <a:ext uri="{FF2B5EF4-FFF2-40B4-BE49-F238E27FC236}">
                  <a16:creationId xmlns:a16="http://schemas.microsoft.com/office/drawing/2014/main" id="{E753C8E0-6A54-4727-A508-B8357AC8D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730" y="2906837"/>
              <a:ext cx="0" cy="13335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6" name="Line 197">
              <a:extLst>
                <a:ext uri="{FF2B5EF4-FFF2-40B4-BE49-F238E27FC236}">
                  <a16:creationId xmlns:a16="http://schemas.microsoft.com/office/drawing/2014/main" id="{459B153A-0EB5-43C6-BDEF-3C3437543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730" y="2906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7" name="Line 198">
              <a:extLst>
                <a:ext uri="{FF2B5EF4-FFF2-40B4-BE49-F238E27FC236}">
                  <a16:creationId xmlns:a16="http://schemas.microsoft.com/office/drawing/2014/main" id="{344688C7-B502-470D-8F4C-9D55ECE93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730" y="30401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8" name="Line 199">
              <a:extLst>
                <a:ext uri="{FF2B5EF4-FFF2-40B4-BE49-F238E27FC236}">
                  <a16:creationId xmlns:a16="http://schemas.microsoft.com/office/drawing/2014/main" id="{73B368BA-031B-4DFC-B530-81D0B5B99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9805" y="29068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9" name="Line 200">
              <a:extLst>
                <a:ext uri="{FF2B5EF4-FFF2-40B4-BE49-F238E27FC236}">
                  <a16:creationId xmlns:a16="http://schemas.microsoft.com/office/drawing/2014/main" id="{EDA0DEBC-A732-4B43-80A6-D282F3EC5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1205" y="32513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0" name="Line 201">
              <a:extLst>
                <a:ext uri="{FF2B5EF4-FFF2-40B4-BE49-F238E27FC236}">
                  <a16:creationId xmlns:a16="http://schemas.microsoft.com/office/drawing/2014/main" id="{0924A425-C494-437E-AF3C-BEF7D6F2F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692" y="3414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1" name="Line 202">
              <a:extLst>
                <a:ext uri="{FF2B5EF4-FFF2-40B4-BE49-F238E27FC236}">
                  <a16:creationId xmlns:a16="http://schemas.microsoft.com/office/drawing/2014/main" id="{33F56A34-D674-4E0D-ACF3-F60172760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1205" y="3414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2" name="Line 203">
              <a:extLst>
                <a:ext uri="{FF2B5EF4-FFF2-40B4-BE49-F238E27FC236}">
                  <a16:creationId xmlns:a16="http://schemas.microsoft.com/office/drawing/2014/main" id="{4F4C49B1-9A85-4B2C-8D4A-BC2D6AFB4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1205" y="3251324"/>
              <a:ext cx="0" cy="16351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3" name="Line 204">
              <a:extLst>
                <a:ext uri="{FF2B5EF4-FFF2-40B4-BE49-F238E27FC236}">
                  <a16:creationId xmlns:a16="http://schemas.microsoft.com/office/drawing/2014/main" id="{B6C710DB-3256-4A51-B30A-C9A8EDD39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692" y="32513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82183489-13B9-4DA2-A6C8-9F24F182C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617" y="2735387"/>
              <a:ext cx="9431338" cy="2370138"/>
            </a:xfrm>
            <a:custGeom>
              <a:avLst/>
              <a:gdLst>
                <a:gd name="T0" fmla="*/ 0 w 5941"/>
                <a:gd name="T1" fmla="*/ 1493 h 1493"/>
                <a:gd name="T2" fmla="*/ 161 w 5941"/>
                <a:gd name="T3" fmla="*/ 372 h 1493"/>
                <a:gd name="T4" fmla="*/ 327 w 5941"/>
                <a:gd name="T5" fmla="*/ 151 h 1493"/>
                <a:gd name="T6" fmla="*/ 478 w 5941"/>
                <a:gd name="T7" fmla="*/ 77 h 1493"/>
                <a:gd name="T8" fmla="*/ 661 w 5941"/>
                <a:gd name="T9" fmla="*/ 66 h 1493"/>
                <a:gd name="T10" fmla="*/ 978 w 5941"/>
                <a:gd name="T11" fmla="*/ 0 h 1493"/>
                <a:gd name="T12" fmla="*/ 1489 w 5941"/>
                <a:gd name="T13" fmla="*/ 31 h 1493"/>
                <a:gd name="T14" fmla="*/ 1984 w 5941"/>
                <a:gd name="T15" fmla="*/ 8 h 1493"/>
                <a:gd name="T16" fmla="*/ 2485 w 5941"/>
                <a:gd name="T17" fmla="*/ 47 h 1493"/>
                <a:gd name="T18" fmla="*/ 2979 w 5941"/>
                <a:gd name="T19" fmla="*/ 63 h 1493"/>
                <a:gd name="T20" fmla="*/ 3479 w 5941"/>
                <a:gd name="T21" fmla="*/ 94 h 1493"/>
                <a:gd name="T22" fmla="*/ 3954 w 5941"/>
                <a:gd name="T23" fmla="*/ 67 h 1493"/>
                <a:gd name="T24" fmla="*/ 4432 w 5941"/>
                <a:gd name="T25" fmla="*/ 125 h 1493"/>
                <a:gd name="T26" fmla="*/ 4949 w 5941"/>
                <a:gd name="T27" fmla="*/ 125 h 1493"/>
                <a:gd name="T28" fmla="*/ 5446 w 5941"/>
                <a:gd name="T29" fmla="*/ 169 h 1493"/>
                <a:gd name="T30" fmla="*/ 5941 w 5941"/>
                <a:gd name="T31" fmla="*/ 159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41" h="1493">
                  <a:moveTo>
                    <a:pt x="0" y="1493"/>
                  </a:moveTo>
                  <a:lnTo>
                    <a:pt x="161" y="372"/>
                  </a:lnTo>
                  <a:lnTo>
                    <a:pt x="327" y="151"/>
                  </a:lnTo>
                  <a:lnTo>
                    <a:pt x="478" y="77"/>
                  </a:lnTo>
                  <a:lnTo>
                    <a:pt x="661" y="66"/>
                  </a:lnTo>
                  <a:lnTo>
                    <a:pt x="978" y="0"/>
                  </a:lnTo>
                  <a:lnTo>
                    <a:pt x="1489" y="31"/>
                  </a:lnTo>
                  <a:lnTo>
                    <a:pt x="1984" y="8"/>
                  </a:lnTo>
                  <a:lnTo>
                    <a:pt x="2485" y="47"/>
                  </a:lnTo>
                  <a:lnTo>
                    <a:pt x="2979" y="63"/>
                  </a:lnTo>
                  <a:lnTo>
                    <a:pt x="3479" y="94"/>
                  </a:lnTo>
                  <a:lnTo>
                    <a:pt x="3954" y="67"/>
                  </a:lnTo>
                  <a:lnTo>
                    <a:pt x="4432" y="125"/>
                  </a:lnTo>
                  <a:lnTo>
                    <a:pt x="4949" y="125"/>
                  </a:lnTo>
                  <a:lnTo>
                    <a:pt x="5446" y="169"/>
                  </a:lnTo>
                  <a:lnTo>
                    <a:pt x="5941" y="159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207">
              <a:extLst>
                <a:ext uri="{FF2B5EF4-FFF2-40B4-BE49-F238E27FC236}">
                  <a16:creationId xmlns:a16="http://schemas.microsoft.com/office/drawing/2014/main" id="{C36FE811-DFF8-47E3-B781-D92CD431D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833" y="3352924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70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208">
              <a:extLst>
                <a:ext uri="{FF2B5EF4-FFF2-40B4-BE49-F238E27FC236}">
                  <a16:creationId xmlns:a16="http://schemas.microsoft.com/office/drawing/2014/main" id="{3F9CD53A-C79F-4419-A833-689F1ED32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308" y="3067174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84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209">
              <a:extLst>
                <a:ext uri="{FF2B5EF4-FFF2-40B4-BE49-F238E27FC236}">
                  <a16:creationId xmlns:a16="http://schemas.microsoft.com/office/drawing/2014/main" id="{E52F95CF-DA1D-40F9-9601-5C91C5EB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183" y="239724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210">
              <a:extLst>
                <a:ext uri="{FF2B5EF4-FFF2-40B4-BE49-F238E27FC236}">
                  <a16:creationId xmlns:a16="http://schemas.microsoft.com/office/drawing/2014/main" id="{B22BE05A-2D6E-4629-ACC7-D6A3C796C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521" y="237819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93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211">
              <a:extLst>
                <a:ext uri="{FF2B5EF4-FFF2-40B4-BE49-F238E27FC236}">
                  <a16:creationId xmlns:a16="http://schemas.microsoft.com/office/drawing/2014/main" id="{53AC76F8-55BC-453B-B1D4-E3763007A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0383" y="24940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89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212">
              <a:extLst>
                <a:ext uri="{FF2B5EF4-FFF2-40B4-BE49-F238E27FC236}">
                  <a16:creationId xmlns:a16="http://schemas.microsoft.com/office/drawing/2014/main" id="{5CF0929F-2B5C-473A-88FB-81765E55A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8858" y="2502024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90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F168B74C-766D-44D1-A96C-E3CC9CD20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4283" y="25766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86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E537CE68-2C02-44E6-9CB3-7BCD9491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283" y="26718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84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" name="Rectangle 215">
              <a:extLst>
                <a:ext uri="{FF2B5EF4-FFF2-40B4-BE49-F238E27FC236}">
                  <a16:creationId xmlns:a16="http://schemas.microsoft.com/office/drawing/2014/main" id="{530CC575-BE16-45B8-9409-26AE6C62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8758" y="309416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82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16" name="Rectangle 216">
              <a:extLst>
                <a:ext uri="{FF2B5EF4-FFF2-40B4-BE49-F238E27FC236}">
                  <a16:creationId xmlns:a16="http://schemas.microsoft.com/office/drawing/2014/main" id="{AC1BD7FD-EF6A-443F-A463-177795294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433" y="309416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84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17" name="Rectangle 217">
              <a:extLst>
                <a:ext uri="{FF2B5EF4-FFF2-40B4-BE49-F238E27FC236}">
                  <a16:creationId xmlns:a16="http://schemas.microsoft.com/office/drawing/2014/main" id="{8FA618C8-2C58-4278-97D9-C5C4616E4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808" y="303224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86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18" name="Rectangle 218">
              <a:extLst>
                <a:ext uri="{FF2B5EF4-FFF2-40B4-BE49-F238E27FC236}">
                  <a16:creationId xmlns:a16="http://schemas.microsoft.com/office/drawing/2014/main" id="{0DBAC564-14EC-48BF-A32C-782C4F46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533" y="29957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87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19" name="Rectangle 219">
              <a:extLst>
                <a:ext uri="{FF2B5EF4-FFF2-40B4-BE49-F238E27FC236}">
                  <a16:creationId xmlns:a16="http://schemas.microsoft.com/office/drawing/2014/main" id="{596C1671-0E36-4346-A72D-0731AA4F5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621" y="285921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91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20" name="Rectangle 220">
              <a:extLst>
                <a:ext uri="{FF2B5EF4-FFF2-40B4-BE49-F238E27FC236}">
                  <a16:creationId xmlns:a16="http://schemas.microsoft.com/office/drawing/2014/main" id="{77B95849-F926-4004-AA7C-793814EA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008" y="285921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93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21" name="Rectangle 221">
              <a:extLst>
                <a:ext uri="{FF2B5EF4-FFF2-40B4-BE49-F238E27FC236}">
                  <a16:creationId xmlns:a16="http://schemas.microsoft.com/office/drawing/2014/main" id="{2054A9E6-FBB7-4AAC-95BD-712BAB968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126" y="25424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87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22" name="Rectangle 222">
              <a:extLst>
                <a:ext uri="{FF2B5EF4-FFF2-40B4-BE49-F238E27FC236}">
                  <a16:creationId xmlns:a16="http://schemas.microsoft.com/office/drawing/2014/main" id="{96C2471E-2D2A-4777-99E5-DD29AF99C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556" y="289889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72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17217A94-FC92-1549-9A4E-8FFD876B48C2}"/>
              </a:ext>
            </a:extLst>
          </p:cNvPr>
          <p:cNvSpPr txBox="1">
            <a:spLocks/>
          </p:cNvSpPr>
          <p:nvPr/>
        </p:nvSpPr>
        <p:spPr>
          <a:xfrm>
            <a:off x="397566" y="1686522"/>
            <a:ext cx="11144251" cy="732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</a:rPr>
              <a:t>% of Participants With HIV-1 RNA &lt;50 c/mL in the Pooled ITT-E Population 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226" name="Rectangle 2">
            <a:extLst>
              <a:ext uri="{FF2B5EF4-FFF2-40B4-BE49-F238E27FC236}">
                <a16:creationId xmlns:a16="http://schemas.microsoft.com/office/drawing/2014/main" id="{0398ED70-E261-3C47-AE55-FE6CD3807D8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15938" y="258820"/>
            <a:ext cx="8611292" cy="1143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dirty="0"/>
              <a:t>GEMINI 1 &amp; 2 </a:t>
            </a:r>
            <a:r>
              <a:rPr lang="en-US" dirty="0"/>
              <a:t>Studies</a:t>
            </a:r>
            <a:r>
              <a:rPr lang="fr-FR" dirty="0"/>
              <a:t>: W144 </a:t>
            </a:r>
            <a:r>
              <a:rPr lang="en-US" dirty="0"/>
              <a:t>results (3)</a:t>
            </a:r>
          </a:p>
        </p:txBody>
      </p:sp>
      <p:sp>
        <p:nvSpPr>
          <p:cNvPr id="230" name="Espace réservé du contenu 2">
            <a:extLst>
              <a:ext uri="{FF2B5EF4-FFF2-40B4-BE49-F238E27FC236}">
                <a16:creationId xmlns:a16="http://schemas.microsoft.com/office/drawing/2014/main" id="{7FBA72A4-6BC3-4C73-946E-10B24FCC0C6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69938" y="5870575"/>
            <a:ext cx="11422062" cy="728663"/>
          </a:xfrm>
        </p:spPr>
        <p:txBody>
          <a:bodyPr>
            <a:normAutofit/>
          </a:bodyPr>
          <a:lstStyle/>
          <a:p>
            <a:r>
              <a:rPr lang="fr-FR" sz="2000">
                <a:cs typeface="Arial" panose="020B0604020202020204" pitchFamily="34" charset="0"/>
              </a:rPr>
              <a:t>DTG + 3TC was non inferior to DTG + TDF/FTC in Snapshot HIV-1 RNA &lt; 50 c/mL for GEMINI-1, GEMINI-2, and the pooled population at week 144</a:t>
            </a:r>
            <a:endParaRPr lang="fr-FR" sz="2000" dirty="0"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EAA7F9B-7E46-1A0B-F137-0A65CA5D910A}"/>
              </a:ext>
            </a:extLst>
          </p:cNvPr>
          <p:cNvGrpSpPr/>
          <p:nvPr/>
        </p:nvGrpSpPr>
        <p:grpSpPr>
          <a:xfrm>
            <a:off x="8601763" y="4267199"/>
            <a:ext cx="2565407" cy="562063"/>
            <a:chOff x="8678479" y="4149897"/>
            <a:chExt cx="2565407" cy="562063"/>
          </a:xfrm>
        </p:grpSpPr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C444DB8B-F569-7644-B193-756298819291}"/>
                </a:ext>
              </a:extLst>
            </p:cNvPr>
            <p:cNvSpPr txBox="1"/>
            <p:nvPr/>
          </p:nvSpPr>
          <p:spPr>
            <a:xfrm>
              <a:off x="8984228" y="4149897"/>
              <a:ext cx="186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+mj-lt"/>
                </a:rPr>
                <a:t>DTG + 3TC (N = 716)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25E55D80-EA6C-D543-A911-21918BC12C9C}"/>
                </a:ext>
              </a:extLst>
            </p:cNvPr>
            <p:cNvSpPr txBox="1"/>
            <p:nvPr/>
          </p:nvSpPr>
          <p:spPr>
            <a:xfrm>
              <a:off x="8984228" y="4373406"/>
              <a:ext cx="22596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+mj-lt"/>
                </a:rPr>
                <a:t>DTG + TDF/FTC (N = 717)</a:t>
              </a:r>
            </a:p>
          </p:txBody>
        </p:sp>
        <p:sp>
          <p:nvSpPr>
            <p:cNvPr id="229" name="Line 41">
              <a:extLst>
                <a:ext uri="{FF2B5EF4-FFF2-40B4-BE49-F238E27FC236}">
                  <a16:creationId xmlns:a16="http://schemas.microsoft.com/office/drawing/2014/main" id="{7C62D3A2-6487-0245-A449-4FFE6A051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78479" y="4543754"/>
              <a:ext cx="301625" cy="0"/>
            </a:xfrm>
            <a:prstGeom prst="line">
              <a:avLst/>
            </a:prstGeom>
            <a:noFill/>
            <a:ln w="2381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 b="1">
                <a:latin typeface="+mj-lt"/>
              </a:endParaRPr>
            </a:p>
          </p:txBody>
        </p:sp>
        <p:sp>
          <p:nvSpPr>
            <p:cNvPr id="231" name="Line 42">
              <a:extLst>
                <a:ext uri="{FF2B5EF4-FFF2-40B4-BE49-F238E27FC236}">
                  <a16:creationId xmlns:a16="http://schemas.microsoft.com/office/drawing/2014/main" id="{B0A8E125-E291-7346-A740-246667A4F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78479" y="4301733"/>
              <a:ext cx="301625" cy="0"/>
            </a:xfrm>
            <a:prstGeom prst="line">
              <a:avLst/>
            </a:prstGeom>
            <a:noFill/>
            <a:ln w="23813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 b="1">
                <a:latin typeface="+mj-lt"/>
              </a:endParaRPr>
            </a:p>
          </p:txBody>
        </p:sp>
      </p:grpSp>
      <p:sp>
        <p:nvSpPr>
          <p:cNvPr id="232" name="ZoneTexte 231">
            <a:extLst>
              <a:ext uri="{FF2B5EF4-FFF2-40B4-BE49-F238E27FC236}">
                <a16:creationId xmlns:a16="http://schemas.microsoft.com/office/drawing/2014/main" id="{065C71D8-02B1-3F47-8A09-849B4A94BE6D}"/>
              </a:ext>
            </a:extLst>
          </p:cNvPr>
          <p:cNvSpPr txBox="1"/>
          <p:nvPr/>
        </p:nvSpPr>
        <p:spPr>
          <a:xfrm>
            <a:off x="9851527" y="6439213"/>
            <a:ext cx="2282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fr-FR" sz="1400" i="1" dirty="0"/>
              <a:t>Cahn P. AIDS 2022; 36:39-48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541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77D88D86-35B9-604A-B5E1-875600BB3A7E}"/>
              </a:ext>
            </a:extLst>
          </p:cNvPr>
          <p:cNvSpPr txBox="1"/>
          <p:nvPr/>
        </p:nvSpPr>
        <p:spPr>
          <a:xfrm>
            <a:off x="9851527" y="6439213"/>
            <a:ext cx="2282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fr-FR" sz="1400" i="1" dirty="0"/>
              <a:t>Cahn P. AIDS 2022; 36:39-48</a:t>
            </a:r>
            <a:endParaRPr lang="fr-FR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B61AC1-E11C-F142-9C46-5B2E76F74C41}"/>
              </a:ext>
            </a:extLst>
          </p:cNvPr>
          <p:cNvSpPr txBox="1"/>
          <p:nvPr/>
        </p:nvSpPr>
        <p:spPr>
          <a:xfrm>
            <a:off x="2327041" y="1503176"/>
            <a:ext cx="6745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HIV RNA &lt; 50 c/mL (ITT-E  snapshot) by subgroup at week 144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FD1ED82-7BFA-AD4D-9F30-9DD2F94D3AB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15938" y="258820"/>
            <a:ext cx="8580464" cy="1143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/>
              <a:t>GEMINI 1 &amp; 2 Studies: W144 results (4)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765D056-38DD-D8BB-2196-DC16DA23320E}"/>
              </a:ext>
            </a:extLst>
          </p:cNvPr>
          <p:cNvGrpSpPr/>
          <p:nvPr/>
        </p:nvGrpSpPr>
        <p:grpSpPr>
          <a:xfrm>
            <a:off x="8395112" y="2198913"/>
            <a:ext cx="3675873" cy="4334207"/>
            <a:chOff x="8395112" y="2198913"/>
            <a:chExt cx="3675873" cy="4334207"/>
          </a:xfrm>
        </p:grpSpPr>
        <p:grpSp>
          <p:nvGrpSpPr>
            <p:cNvPr id="2071" name="Groupe 2070">
              <a:extLst>
                <a:ext uri="{FF2B5EF4-FFF2-40B4-BE49-F238E27FC236}">
                  <a16:creationId xmlns:a16="http://schemas.microsoft.com/office/drawing/2014/main" id="{3203F7A4-F6EF-57DD-4125-CB939FF7BB94}"/>
                </a:ext>
              </a:extLst>
            </p:cNvPr>
            <p:cNvGrpSpPr/>
            <p:nvPr/>
          </p:nvGrpSpPr>
          <p:grpSpPr>
            <a:xfrm>
              <a:off x="8535170" y="2460701"/>
              <a:ext cx="3386496" cy="3613377"/>
              <a:chOff x="7183438" y="1030288"/>
              <a:chExt cx="4502150" cy="4803775"/>
            </a:xfrm>
          </p:grpSpPr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55FFA7AD-82A9-F4EA-3C98-9FFCFFBE9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18663" y="1030288"/>
                <a:ext cx="0" cy="46767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EF36A199-2FB2-B19E-E519-7FF159E03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18663" y="5707063"/>
                <a:ext cx="20669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C1E30C5-B004-6FC1-856C-0225B29B8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3438" y="5707063"/>
                <a:ext cx="24352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00BC97A8-5F71-46E8-1C65-D0EFFD1FB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72800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072CCBA2-5F57-9209-F65F-87E316752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50663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9C597396-44CD-0473-0AEA-4675F0F8C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10938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5791FB10-2B5B-5064-D5B9-27E8E2572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96525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1DB9CFCE-D863-E8EF-15D4-96E9641A6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34663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84B06EBB-40E1-A4E3-123F-F17145A3D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58388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DAAA6439-CB4A-935A-524F-5407F5A28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0250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0E9C66DE-DAA2-239A-BC44-39994ADF9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91425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59CF2806-DC73-3C4D-622C-0DD6BFCE4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53288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FA56CEC8-2F0F-22AC-B86E-A6A1B57C4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9563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D3E0A9C8-AA99-1C8E-CF2A-F4F2EC05F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7700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DD0A217C-41FB-82EE-4CCB-60AE8AD87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05838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9D4BADE6-CD43-4D99-0561-EB914CBF9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43975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E96596FF-ECF1-C568-D411-9E7CC5545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2113" y="5707063"/>
                <a:ext cx="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23">
                <a:extLst>
                  <a:ext uri="{FF2B5EF4-FFF2-40B4-BE49-F238E27FC236}">
                    <a16:creationId xmlns:a16="http://schemas.microsoft.com/office/drawing/2014/main" id="{3C670C3B-7D99-D7A7-BE59-5D97B41B4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55125" y="1231900"/>
                <a:ext cx="479425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4">
                <a:extLst>
                  <a:ext uri="{FF2B5EF4-FFF2-40B4-BE49-F238E27FC236}">
                    <a16:creationId xmlns:a16="http://schemas.microsoft.com/office/drawing/2014/main" id="{D432C52C-2746-2107-E07F-048683659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1619250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8" name="Line 25">
                <a:extLst>
                  <a:ext uri="{FF2B5EF4-FFF2-40B4-BE49-F238E27FC236}">
                    <a16:creationId xmlns:a16="http://schemas.microsoft.com/office/drawing/2014/main" id="{F3AD890B-59FA-133F-7A9A-B41F071A0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09088" y="2006600"/>
                <a:ext cx="547688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9" name="Line 26">
                <a:extLst>
                  <a:ext uri="{FF2B5EF4-FFF2-40B4-BE49-F238E27FC236}">
                    <a16:creationId xmlns:a16="http://schemas.microsoft.com/office/drawing/2014/main" id="{39BD2741-1696-4722-9971-5705D8342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01163" y="2392363"/>
                <a:ext cx="496888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0" name="Line 27">
                <a:extLst>
                  <a:ext uri="{FF2B5EF4-FFF2-40B4-BE49-F238E27FC236}">
                    <a16:creationId xmlns:a16="http://schemas.microsoft.com/office/drawing/2014/main" id="{30B1DE2A-EB2B-0BFB-3892-030E0D120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24975" y="5457825"/>
                <a:ext cx="519113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1" name="Line 28">
                <a:extLst>
                  <a:ext uri="{FF2B5EF4-FFF2-40B4-BE49-F238E27FC236}">
                    <a16:creationId xmlns:a16="http://schemas.microsoft.com/office/drawing/2014/main" id="{A867FB6F-E7FB-6562-EE4B-691A12FC1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94788" y="4678363"/>
                <a:ext cx="650875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2" name="Line 29">
                <a:extLst>
                  <a:ext uri="{FF2B5EF4-FFF2-40B4-BE49-F238E27FC236}">
                    <a16:creationId xmlns:a16="http://schemas.microsoft.com/office/drawing/2014/main" id="{8795ECB7-AFB8-5430-DF47-05589E14C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63050" y="4310063"/>
                <a:ext cx="814388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4" name="Line 30">
                <a:extLst>
                  <a:ext uri="{FF2B5EF4-FFF2-40B4-BE49-F238E27FC236}">
                    <a16:creationId xmlns:a16="http://schemas.microsoft.com/office/drawing/2014/main" id="{64839B32-F02D-9C75-DA44-9D9C8CAF5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80475" y="3929063"/>
                <a:ext cx="1517650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5" name="Line 31">
                <a:extLst>
                  <a:ext uri="{FF2B5EF4-FFF2-40B4-BE49-F238E27FC236}">
                    <a16:creationId xmlns:a16="http://schemas.microsoft.com/office/drawing/2014/main" id="{ECD0FBB8-C5F8-C6A8-B760-89859A4D3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61475" y="3535363"/>
                <a:ext cx="484188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6" name="Line 32">
                <a:extLst>
                  <a:ext uri="{FF2B5EF4-FFF2-40B4-BE49-F238E27FC236}">
                    <a16:creationId xmlns:a16="http://schemas.microsoft.com/office/drawing/2014/main" id="{F75A571F-1314-3238-818C-1FDA0A19E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1363" y="5111750"/>
                <a:ext cx="1344613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7" name="Line 33">
                <a:extLst>
                  <a:ext uri="{FF2B5EF4-FFF2-40B4-BE49-F238E27FC236}">
                    <a16:creationId xmlns:a16="http://schemas.microsoft.com/office/drawing/2014/main" id="{3FB5B352-3A6D-F78D-F39D-DC2A22D83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18475" y="3171825"/>
                <a:ext cx="2279650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8" name="Line 34">
                <a:extLst>
                  <a:ext uri="{FF2B5EF4-FFF2-40B4-BE49-F238E27FC236}">
                    <a16:creationId xmlns:a16="http://schemas.microsoft.com/office/drawing/2014/main" id="{D6EEFC6B-9641-A673-BEB5-5805B0E36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08938" y="2797175"/>
                <a:ext cx="2001838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9" name="Freeform 35">
                <a:extLst>
                  <a:ext uri="{FF2B5EF4-FFF2-40B4-BE49-F238E27FC236}">
                    <a16:creationId xmlns:a16="http://schemas.microsoft.com/office/drawing/2014/main" id="{7EAE77D2-26F0-4803-9FBB-31F12AE46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0" y="1181100"/>
                <a:ext cx="101600" cy="101600"/>
              </a:xfrm>
              <a:custGeom>
                <a:avLst/>
                <a:gdLst>
                  <a:gd name="T0" fmla="*/ 163 w 192"/>
                  <a:gd name="T1" fmla="*/ 164 h 193"/>
                  <a:gd name="T2" fmla="*/ 166 w 192"/>
                  <a:gd name="T3" fmla="*/ 159 h 193"/>
                  <a:gd name="T4" fmla="*/ 167 w 192"/>
                  <a:gd name="T5" fmla="*/ 157 h 193"/>
                  <a:gd name="T6" fmla="*/ 169 w 192"/>
                  <a:gd name="T7" fmla="*/ 155 h 193"/>
                  <a:gd name="T8" fmla="*/ 176 w 192"/>
                  <a:gd name="T9" fmla="*/ 148 h 193"/>
                  <a:gd name="T10" fmla="*/ 180 w 192"/>
                  <a:gd name="T11" fmla="*/ 140 h 193"/>
                  <a:gd name="T12" fmla="*/ 185 w 192"/>
                  <a:gd name="T13" fmla="*/ 132 h 193"/>
                  <a:gd name="T14" fmla="*/ 188 w 192"/>
                  <a:gd name="T15" fmla="*/ 123 h 193"/>
                  <a:gd name="T16" fmla="*/ 190 w 192"/>
                  <a:gd name="T17" fmla="*/ 114 h 193"/>
                  <a:gd name="T18" fmla="*/ 191 w 192"/>
                  <a:gd name="T19" fmla="*/ 105 h 193"/>
                  <a:gd name="T20" fmla="*/ 191 w 192"/>
                  <a:gd name="T21" fmla="*/ 100 h 193"/>
                  <a:gd name="T22" fmla="*/ 191 w 192"/>
                  <a:gd name="T23" fmla="*/ 98 h 193"/>
                  <a:gd name="T24" fmla="*/ 191 w 192"/>
                  <a:gd name="T25" fmla="*/ 96 h 193"/>
                  <a:gd name="T26" fmla="*/ 192 w 192"/>
                  <a:gd name="T27" fmla="*/ 96 h 193"/>
                  <a:gd name="T28" fmla="*/ 190 w 192"/>
                  <a:gd name="T29" fmla="*/ 77 h 193"/>
                  <a:gd name="T30" fmla="*/ 185 w 192"/>
                  <a:gd name="T31" fmla="*/ 59 h 193"/>
                  <a:gd name="T32" fmla="*/ 176 w 192"/>
                  <a:gd name="T33" fmla="*/ 42 h 193"/>
                  <a:gd name="T34" fmla="*/ 163 w 192"/>
                  <a:gd name="T35" fmla="*/ 28 h 193"/>
                  <a:gd name="T36" fmla="*/ 148 w 192"/>
                  <a:gd name="T37" fmla="*/ 15 h 193"/>
                  <a:gd name="T38" fmla="*/ 132 w 192"/>
                  <a:gd name="T39" fmla="*/ 6 h 193"/>
                  <a:gd name="T40" fmla="*/ 123 w 192"/>
                  <a:gd name="T41" fmla="*/ 2 h 193"/>
                  <a:gd name="T42" fmla="*/ 114 w 192"/>
                  <a:gd name="T43" fmla="*/ 1 h 193"/>
                  <a:gd name="T44" fmla="*/ 96 w 192"/>
                  <a:gd name="T45" fmla="*/ 0 h 193"/>
                  <a:gd name="T46" fmla="*/ 76 w 192"/>
                  <a:gd name="T47" fmla="*/ 1 h 193"/>
                  <a:gd name="T48" fmla="*/ 59 w 192"/>
                  <a:gd name="T49" fmla="*/ 6 h 193"/>
                  <a:gd name="T50" fmla="*/ 42 w 192"/>
                  <a:gd name="T51" fmla="*/ 15 h 193"/>
                  <a:gd name="T52" fmla="*/ 28 w 192"/>
                  <a:gd name="T53" fmla="*/ 28 h 193"/>
                  <a:gd name="T54" fmla="*/ 14 w 192"/>
                  <a:gd name="T55" fmla="*/ 42 h 193"/>
                  <a:gd name="T56" fmla="*/ 6 w 192"/>
                  <a:gd name="T57" fmla="*/ 59 h 193"/>
                  <a:gd name="T58" fmla="*/ 1 w 192"/>
                  <a:gd name="T59" fmla="*/ 77 h 193"/>
                  <a:gd name="T60" fmla="*/ 0 w 192"/>
                  <a:gd name="T61" fmla="*/ 96 h 193"/>
                  <a:gd name="T62" fmla="*/ 1 w 192"/>
                  <a:gd name="T63" fmla="*/ 114 h 193"/>
                  <a:gd name="T64" fmla="*/ 2 w 192"/>
                  <a:gd name="T65" fmla="*/ 123 h 193"/>
                  <a:gd name="T66" fmla="*/ 6 w 192"/>
                  <a:gd name="T67" fmla="*/ 132 h 193"/>
                  <a:gd name="T68" fmla="*/ 14 w 192"/>
                  <a:gd name="T69" fmla="*/ 148 h 193"/>
                  <a:gd name="T70" fmla="*/ 28 w 192"/>
                  <a:gd name="T71" fmla="*/ 164 h 193"/>
                  <a:gd name="T72" fmla="*/ 42 w 192"/>
                  <a:gd name="T73" fmla="*/ 176 h 193"/>
                  <a:gd name="T74" fmla="*/ 59 w 192"/>
                  <a:gd name="T75" fmla="*/ 185 h 193"/>
                  <a:gd name="T76" fmla="*/ 76 w 192"/>
                  <a:gd name="T77" fmla="*/ 190 h 193"/>
                  <a:gd name="T78" fmla="*/ 96 w 192"/>
                  <a:gd name="T79" fmla="*/ 193 h 193"/>
                  <a:gd name="T80" fmla="*/ 96 w 192"/>
                  <a:gd name="T81" fmla="*/ 191 h 193"/>
                  <a:gd name="T82" fmla="*/ 97 w 192"/>
                  <a:gd name="T83" fmla="*/ 191 h 193"/>
                  <a:gd name="T84" fmla="*/ 100 w 192"/>
                  <a:gd name="T85" fmla="*/ 191 h 193"/>
                  <a:gd name="T86" fmla="*/ 105 w 192"/>
                  <a:gd name="T87" fmla="*/ 191 h 193"/>
                  <a:gd name="T88" fmla="*/ 114 w 192"/>
                  <a:gd name="T89" fmla="*/ 190 h 193"/>
                  <a:gd name="T90" fmla="*/ 123 w 192"/>
                  <a:gd name="T91" fmla="*/ 188 h 193"/>
                  <a:gd name="T92" fmla="*/ 132 w 192"/>
                  <a:gd name="T93" fmla="*/ 185 h 193"/>
                  <a:gd name="T94" fmla="*/ 139 w 192"/>
                  <a:gd name="T95" fmla="*/ 181 h 193"/>
                  <a:gd name="T96" fmla="*/ 148 w 192"/>
                  <a:gd name="T97" fmla="*/ 176 h 193"/>
                  <a:gd name="T98" fmla="*/ 155 w 192"/>
                  <a:gd name="T99" fmla="*/ 170 h 193"/>
                  <a:gd name="T100" fmla="*/ 156 w 192"/>
                  <a:gd name="T101" fmla="*/ 167 h 193"/>
                  <a:gd name="T102" fmla="*/ 159 w 192"/>
                  <a:gd name="T103" fmla="*/ 166 h 193"/>
                  <a:gd name="T104" fmla="*/ 163 w 192"/>
                  <a:gd name="T105" fmla="*/ 16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193">
                    <a:moveTo>
                      <a:pt x="163" y="164"/>
                    </a:moveTo>
                    <a:lnTo>
                      <a:pt x="166" y="159"/>
                    </a:lnTo>
                    <a:lnTo>
                      <a:pt x="167" y="157"/>
                    </a:lnTo>
                    <a:lnTo>
                      <a:pt x="169" y="155"/>
                    </a:lnTo>
                    <a:lnTo>
                      <a:pt x="176" y="148"/>
                    </a:lnTo>
                    <a:lnTo>
                      <a:pt x="180" y="140"/>
                    </a:lnTo>
                    <a:lnTo>
                      <a:pt x="185" y="132"/>
                    </a:lnTo>
                    <a:lnTo>
                      <a:pt x="188" y="123"/>
                    </a:lnTo>
                    <a:lnTo>
                      <a:pt x="190" y="114"/>
                    </a:lnTo>
                    <a:lnTo>
                      <a:pt x="191" y="105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1" y="96"/>
                    </a:lnTo>
                    <a:lnTo>
                      <a:pt x="192" y="96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6" y="42"/>
                    </a:lnTo>
                    <a:lnTo>
                      <a:pt x="163" y="28"/>
                    </a:lnTo>
                    <a:lnTo>
                      <a:pt x="148" y="15"/>
                    </a:lnTo>
                    <a:lnTo>
                      <a:pt x="132" y="6"/>
                    </a:lnTo>
                    <a:lnTo>
                      <a:pt x="123" y="2"/>
                    </a:lnTo>
                    <a:lnTo>
                      <a:pt x="114" y="1"/>
                    </a:lnTo>
                    <a:lnTo>
                      <a:pt x="96" y="0"/>
                    </a:lnTo>
                    <a:lnTo>
                      <a:pt x="76" y="1"/>
                    </a:lnTo>
                    <a:lnTo>
                      <a:pt x="59" y="6"/>
                    </a:lnTo>
                    <a:lnTo>
                      <a:pt x="42" y="15"/>
                    </a:lnTo>
                    <a:lnTo>
                      <a:pt x="28" y="28"/>
                    </a:lnTo>
                    <a:lnTo>
                      <a:pt x="14" y="42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6"/>
                    </a:lnTo>
                    <a:lnTo>
                      <a:pt x="1" y="114"/>
                    </a:lnTo>
                    <a:lnTo>
                      <a:pt x="2" y="123"/>
                    </a:lnTo>
                    <a:lnTo>
                      <a:pt x="6" y="132"/>
                    </a:lnTo>
                    <a:lnTo>
                      <a:pt x="14" y="148"/>
                    </a:lnTo>
                    <a:lnTo>
                      <a:pt x="28" y="164"/>
                    </a:lnTo>
                    <a:lnTo>
                      <a:pt x="42" y="176"/>
                    </a:lnTo>
                    <a:lnTo>
                      <a:pt x="59" y="185"/>
                    </a:lnTo>
                    <a:lnTo>
                      <a:pt x="76" y="190"/>
                    </a:lnTo>
                    <a:lnTo>
                      <a:pt x="96" y="193"/>
                    </a:lnTo>
                    <a:lnTo>
                      <a:pt x="96" y="191"/>
                    </a:lnTo>
                    <a:lnTo>
                      <a:pt x="97" y="191"/>
                    </a:lnTo>
                    <a:lnTo>
                      <a:pt x="100" y="191"/>
                    </a:lnTo>
                    <a:lnTo>
                      <a:pt x="105" y="191"/>
                    </a:lnTo>
                    <a:lnTo>
                      <a:pt x="114" y="190"/>
                    </a:lnTo>
                    <a:lnTo>
                      <a:pt x="123" y="188"/>
                    </a:lnTo>
                    <a:lnTo>
                      <a:pt x="132" y="185"/>
                    </a:lnTo>
                    <a:lnTo>
                      <a:pt x="139" y="181"/>
                    </a:lnTo>
                    <a:lnTo>
                      <a:pt x="148" y="176"/>
                    </a:lnTo>
                    <a:lnTo>
                      <a:pt x="155" y="170"/>
                    </a:lnTo>
                    <a:lnTo>
                      <a:pt x="156" y="167"/>
                    </a:lnTo>
                    <a:lnTo>
                      <a:pt x="159" y="166"/>
                    </a:lnTo>
                    <a:lnTo>
                      <a:pt x="163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0" name="Freeform 36">
                <a:extLst>
                  <a:ext uri="{FF2B5EF4-FFF2-40B4-BE49-F238E27FC236}">
                    <a16:creationId xmlns:a16="http://schemas.microsoft.com/office/drawing/2014/main" id="{687EA0F9-0EB6-30A1-B185-98658EE53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7850" y="1568450"/>
                <a:ext cx="101600" cy="101600"/>
              </a:xfrm>
              <a:custGeom>
                <a:avLst/>
                <a:gdLst>
                  <a:gd name="T0" fmla="*/ 163 w 192"/>
                  <a:gd name="T1" fmla="*/ 164 h 192"/>
                  <a:gd name="T2" fmla="*/ 166 w 192"/>
                  <a:gd name="T3" fmla="*/ 159 h 192"/>
                  <a:gd name="T4" fmla="*/ 167 w 192"/>
                  <a:gd name="T5" fmla="*/ 156 h 192"/>
                  <a:gd name="T6" fmla="*/ 169 w 192"/>
                  <a:gd name="T7" fmla="*/ 155 h 192"/>
                  <a:gd name="T8" fmla="*/ 175 w 192"/>
                  <a:gd name="T9" fmla="*/ 148 h 192"/>
                  <a:gd name="T10" fmla="*/ 180 w 192"/>
                  <a:gd name="T11" fmla="*/ 139 h 192"/>
                  <a:gd name="T12" fmla="*/ 185 w 192"/>
                  <a:gd name="T13" fmla="*/ 132 h 192"/>
                  <a:gd name="T14" fmla="*/ 187 w 192"/>
                  <a:gd name="T15" fmla="*/ 123 h 192"/>
                  <a:gd name="T16" fmla="*/ 190 w 192"/>
                  <a:gd name="T17" fmla="*/ 114 h 192"/>
                  <a:gd name="T18" fmla="*/ 191 w 192"/>
                  <a:gd name="T19" fmla="*/ 105 h 192"/>
                  <a:gd name="T20" fmla="*/ 191 w 192"/>
                  <a:gd name="T21" fmla="*/ 100 h 192"/>
                  <a:gd name="T22" fmla="*/ 191 w 192"/>
                  <a:gd name="T23" fmla="*/ 97 h 192"/>
                  <a:gd name="T24" fmla="*/ 191 w 192"/>
                  <a:gd name="T25" fmla="*/ 96 h 192"/>
                  <a:gd name="T26" fmla="*/ 192 w 192"/>
                  <a:gd name="T27" fmla="*/ 96 h 192"/>
                  <a:gd name="T28" fmla="*/ 190 w 192"/>
                  <a:gd name="T29" fmla="*/ 77 h 192"/>
                  <a:gd name="T30" fmla="*/ 185 w 192"/>
                  <a:gd name="T31" fmla="*/ 59 h 192"/>
                  <a:gd name="T32" fmla="*/ 175 w 192"/>
                  <a:gd name="T33" fmla="*/ 42 h 192"/>
                  <a:gd name="T34" fmla="*/ 163 w 192"/>
                  <a:gd name="T35" fmla="*/ 28 h 192"/>
                  <a:gd name="T36" fmla="*/ 148 w 192"/>
                  <a:gd name="T37" fmla="*/ 14 h 192"/>
                  <a:gd name="T38" fmla="*/ 132 w 192"/>
                  <a:gd name="T39" fmla="*/ 6 h 192"/>
                  <a:gd name="T40" fmla="*/ 122 w 192"/>
                  <a:gd name="T41" fmla="*/ 2 h 192"/>
                  <a:gd name="T42" fmla="*/ 114 w 192"/>
                  <a:gd name="T43" fmla="*/ 1 h 192"/>
                  <a:gd name="T44" fmla="*/ 96 w 192"/>
                  <a:gd name="T45" fmla="*/ 0 h 192"/>
                  <a:gd name="T46" fmla="*/ 75 w 192"/>
                  <a:gd name="T47" fmla="*/ 1 h 192"/>
                  <a:gd name="T48" fmla="*/ 59 w 192"/>
                  <a:gd name="T49" fmla="*/ 6 h 192"/>
                  <a:gd name="T50" fmla="*/ 42 w 192"/>
                  <a:gd name="T51" fmla="*/ 14 h 192"/>
                  <a:gd name="T52" fmla="*/ 27 w 192"/>
                  <a:gd name="T53" fmla="*/ 28 h 192"/>
                  <a:gd name="T54" fmla="*/ 14 w 192"/>
                  <a:gd name="T55" fmla="*/ 42 h 192"/>
                  <a:gd name="T56" fmla="*/ 6 w 192"/>
                  <a:gd name="T57" fmla="*/ 59 h 192"/>
                  <a:gd name="T58" fmla="*/ 1 w 192"/>
                  <a:gd name="T59" fmla="*/ 77 h 192"/>
                  <a:gd name="T60" fmla="*/ 0 w 192"/>
                  <a:gd name="T61" fmla="*/ 96 h 192"/>
                  <a:gd name="T62" fmla="*/ 1 w 192"/>
                  <a:gd name="T63" fmla="*/ 114 h 192"/>
                  <a:gd name="T64" fmla="*/ 2 w 192"/>
                  <a:gd name="T65" fmla="*/ 123 h 192"/>
                  <a:gd name="T66" fmla="*/ 6 w 192"/>
                  <a:gd name="T67" fmla="*/ 132 h 192"/>
                  <a:gd name="T68" fmla="*/ 14 w 192"/>
                  <a:gd name="T69" fmla="*/ 148 h 192"/>
                  <a:gd name="T70" fmla="*/ 27 w 192"/>
                  <a:gd name="T71" fmla="*/ 164 h 192"/>
                  <a:gd name="T72" fmla="*/ 42 w 192"/>
                  <a:gd name="T73" fmla="*/ 176 h 192"/>
                  <a:gd name="T74" fmla="*/ 59 w 192"/>
                  <a:gd name="T75" fmla="*/ 185 h 192"/>
                  <a:gd name="T76" fmla="*/ 75 w 192"/>
                  <a:gd name="T77" fmla="*/ 190 h 192"/>
                  <a:gd name="T78" fmla="*/ 96 w 192"/>
                  <a:gd name="T79" fmla="*/ 192 h 192"/>
                  <a:gd name="T80" fmla="*/ 96 w 192"/>
                  <a:gd name="T81" fmla="*/ 191 h 192"/>
                  <a:gd name="T82" fmla="*/ 97 w 192"/>
                  <a:gd name="T83" fmla="*/ 191 h 192"/>
                  <a:gd name="T84" fmla="*/ 100 w 192"/>
                  <a:gd name="T85" fmla="*/ 191 h 192"/>
                  <a:gd name="T86" fmla="*/ 104 w 192"/>
                  <a:gd name="T87" fmla="*/ 191 h 192"/>
                  <a:gd name="T88" fmla="*/ 114 w 192"/>
                  <a:gd name="T89" fmla="*/ 190 h 192"/>
                  <a:gd name="T90" fmla="*/ 122 w 192"/>
                  <a:gd name="T91" fmla="*/ 188 h 192"/>
                  <a:gd name="T92" fmla="*/ 132 w 192"/>
                  <a:gd name="T93" fmla="*/ 185 h 192"/>
                  <a:gd name="T94" fmla="*/ 139 w 192"/>
                  <a:gd name="T95" fmla="*/ 180 h 192"/>
                  <a:gd name="T96" fmla="*/ 148 w 192"/>
                  <a:gd name="T97" fmla="*/ 176 h 192"/>
                  <a:gd name="T98" fmla="*/ 155 w 192"/>
                  <a:gd name="T99" fmla="*/ 170 h 192"/>
                  <a:gd name="T100" fmla="*/ 156 w 192"/>
                  <a:gd name="T101" fmla="*/ 167 h 192"/>
                  <a:gd name="T102" fmla="*/ 158 w 192"/>
                  <a:gd name="T103" fmla="*/ 166 h 192"/>
                  <a:gd name="T104" fmla="*/ 163 w 192"/>
                  <a:gd name="T105" fmla="*/ 16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192">
                    <a:moveTo>
                      <a:pt x="163" y="164"/>
                    </a:moveTo>
                    <a:lnTo>
                      <a:pt x="166" y="159"/>
                    </a:lnTo>
                    <a:lnTo>
                      <a:pt x="167" y="156"/>
                    </a:lnTo>
                    <a:lnTo>
                      <a:pt x="169" y="155"/>
                    </a:lnTo>
                    <a:lnTo>
                      <a:pt x="175" y="148"/>
                    </a:lnTo>
                    <a:lnTo>
                      <a:pt x="180" y="139"/>
                    </a:lnTo>
                    <a:lnTo>
                      <a:pt x="185" y="132"/>
                    </a:lnTo>
                    <a:lnTo>
                      <a:pt x="187" y="123"/>
                    </a:lnTo>
                    <a:lnTo>
                      <a:pt x="190" y="114"/>
                    </a:lnTo>
                    <a:lnTo>
                      <a:pt x="191" y="105"/>
                    </a:lnTo>
                    <a:lnTo>
                      <a:pt x="191" y="100"/>
                    </a:lnTo>
                    <a:lnTo>
                      <a:pt x="191" y="97"/>
                    </a:lnTo>
                    <a:lnTo>
                      <a:pt x="191" y="96"/>
                    </a:lnTo>
                    <a:lnTo>
                      <a:pt x="192" y="96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5" y="42"/>
                    </a:lnTo>
                    <a:lnTo>
                      <a:pt x="163" y="28"/>
                    </a:lnTo>
                    <a:lnTo>
                      <a:pt x="148" y="14"/>
                    </a:lnTo>
                    <a:lnTo>
                      <a:pt x="132" y="6"/>
                    </a:lnTo>
                    <a:lnTo>
                      <a:pt x="122" y="2"/>
                    </a:lnTo>
                    <a:lnTo>
                      <a:pt x="114" y="1"/>
                    </a:lnTo>
                    <a:lnTo>
                      <a:pt x="96" y="0"/>
                    </a:lnTo>
                    <a:lnTo>
                      <a:pt x="75" y="1"/>
                    </a:lnTo>
                    <a:lnTo>
                      <a:pt x="59" y="6"/>
                    </a:lnTo>
                    <a:lnTo>
                      <a:pt x="42" y="14"/>
                    </a:lnTo>
                    <a:lnTo>
                      <a:pt x="27" y="28"/>
                    </a:lnTo>
                    <a:lnTo>
                      <a:pt x="14" y="42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6"/>
                    </a:lnTo>
                    <a:lnTo>
                      <a:pt x="1" y="114"/>
                    </a:lnTo>
                    <a:lnTo>
                      <a:pt x="2" y="123"/>
                    </a:lnTo>
                    <a:lnTo>
                      <a:pt x="6" y="132"/>
                    </a:lnTo>
                    <a:lnTo>
                      <a:pt x="14" y="148"/>
                    </a:lnTo>
                    <a:lnTo>
                      <a:pt x="27" y="164"/>
                    </a:lnTo>
                    <a:lnTo>
                      <a:pt x="42" y="176"/>
                    </a:lnTo>
                    <a:lnTo>
                      <a:pt x="59" y="185"/>
                    </a:lnTo>
                    <a:lnTo>
                      <a:pt x="75" y="190"/>
                    </a:lnTo>
                    <a:lnTo>
                      <a:pt x="96" y="192"/>
                    </a:lnTo>
                    <a:lnTo>
                      <a:pt x="96" y="191"/>
                    </a:lnTo>
                    <a:lnTo>
                      <a:pt x="97" y="191"/>
                    </a:lnTo>
                    <a:lnTo>
                      <a:pt x="100" y="191"/>
                    </a:lnTo>
                    <a:lnTo>
                      <a:pt x="104" y="191"/>
                    </a:lnTo>
                    <a:lnTo>
                      <a:pt x="114" y="190"/>
                    </a:lnTo>
                    <a:lnTo>
                      <a:pt x="122" y="188"/>
                    </a:lnTo>
                    <a:lnTo>
                      <a:pt x="132" y="185"/>
                    </a:lnTo>
                    <a:lnTo>
                      <a:pt x="139" y="180"/>
                    </a:lnTo>
                    <a:lnTo>
                      <a:pt x="148" y="176"/>
                    </a:lnTo>
                    <a:lnTo>
                      <a:pt x="155" y="170"/>
                    </a:lnTo>
                    <a:lnTo>
                      <a:pt x="156" y="167"/>
                    </a:lnTo>
                    <a:lnTo>
                      <a:pt x="158" y="166"/>
                    </a:lnTo>
                    <a:lnTo>
                      <a:pt x="163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1" name="Freeform 37">
                <a:extLst>
                  <a:ext uri="{FF2B5EF4-FFF2-40B4-BE49-F238E27FC236}">
                    <a16:creationId xmlns:a16="http://schemas.microsoft.com/office/drawing/2014/main" id="{D019CC92-6784-EC84-B8D5-690735A0C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2925" y="1954213"/>
                <a:ext cx="101600" cy="103188"/>
              </a:xfrm>
              <a:custGeom>
                <a:avLst/>
                <a:gdLst>
                  <a:gd name="T0" fmla="*/ 163 w 192"/>
                  <a:gd name="T1" fmla="*/ 164 h 193"/>
                  <a:gd name="T2" fmla="*/ 166 w 192"/>
                  <a:gd name="T3" fmla="*/ 159 h 193"/>
                  <a:gd name="T4" fmla="*/ 167 w 192"/>
                  <a:gd name="T5" fmla="*/ 157 h 193"/>
                  <a:gd name="T6" fmla="*/ 169 w 192"/>
                  <a:gd name="T7" fmla="*/ 156 h 193"/>
                  <a:gd name="T8" fmla="*/ 175 w 192"/>
                  <a:gd name="T9" fmla="*/ 148 h 193"/>
                  <a:gd name="T10" fmla="*/ 180 w 192"/>
                  <a:gd name="T11" fmla="*/ 140 h 193"/>
                  <a:gd name="T12" fmla="*/ 185 w 192"/>
                  <a:gd name="T13" fmla="*/ 133 h 193"/>
                  <a:gd name="T14" fmla="*/ 187 w 192"/>
                  <a:gd name="T15" fmla="*/ 123 h 193"/>
                  <a:gd name="T16" fmla="*/ 190 w 192"/>
                  <a:gd name="T17" fmla="*/ 115 h 193"/>
                  <a:gd name="T18" fmla="*/ 191 w 192"/>
                  <a:gd name="T19" fmla="*/ 105 h 193"/>
                  <a:gd name="T20" fmla="*/ 191 w 192"/>
                  <a:gd name="T21" fmla="*/ 100 h 193"/>
                  <a:gd name="T22" fmla="*/ 191 w 192"/>
                  <a:gd name="T23" fmla="*/ 98 h 193"/>
                  <a:gd name="T24" fmla="*/ 191 w 192"/>
                  <a:gd name="T25" fmla="*/ 97 h 193"/>
                  <a:gd name="T26" fmla="*/ 192 w 192"/>
                  <a:gd name="T27" fmla="*/ 97 h 193"/>
                  <a:gd name="T28" fmla="*/ 190 w 192"/>
                  <a:gd name="T29" fmla="*/ 77 h 193"/>
                  <a:gd name="T30" fmla="*/ 185 w 192"/>
                  <a:gd name="T31" fmla="*/ 59 h 193"/>
                  <a:gd name="T32" fmla="*/ 175 w 192"/>
                  <a:gd name="T33" fmla="*/ 43 h 193"/>
                  <a:gd name="T34" fmla="*/ 163 w 192"/>
                  <a:gd name="T35" fmla="*/ 28 h 193"/>
                  <a:gd name="T36" fmla="*/ 147 w 192"/>
                  <a:gd name="T37" fmla="*/ 15 h 193"/>
                  <a:gd name="T38" fmla="*/ 132 w 192"/>
                  <a:gd name="T39" fmla="*/ 6 h 193"/>
                  <a:gd name="T40" fmla="*/ 122 w 192"/>
                  <a:gd name="T41" fmla="*/ 3 h 193"/>
                  <a:gd name="T42" fmla="*/ 114 w 192"/>
                  <a:gd name="T43" fmla="*/ 2 h 193"/>
                  <a:gd name="T44" fmla="*/ 96 w 192"/>
                  <a:gd name="T45" fmla="*/ 0 h 193"/>
                  <a:gd name="T46" fmla="*/ 75 w 192"/>
                  <a:gd name="T47" fmla="*/ 2 h 193"/>
                  <a:gd name="T48" fmla="*/ 58 w 192"/>
                  <a:gd name="T49" fmla="*/ 6 h 193"/>
                  <a:gd name="T50" fmla="*/ 42 w 192"/>
                  <a:gd name="T51" fmla="*/ 15 h 193"/>
                  <a:gd name="T52" fmla="*/ 27 w 192"/>
                  <a:gd name="T53" fmla="*/ 28 h 193"/>
                  <a:gd name="T54" fmla="*/ 14 w 192"/>
                  <a:gd name="T55" fmla="*/ 43 h 193"/>
                  <a:gd name="T56" fmla="*/ 6 w 192"/>
                  <a:gd name="T57" fmla="*/ 59 h 193"/>
                  <a:gd name="T58" fmla="*/ 1 w 192"/>
                  <a:gd name="T59" fmla="*/ 77 h 193"/>
                  <a:gd name="T60" fmla="*/ 0 w 192"/>
                  <a:gd name="T61" fmla="*/ 97 h 193"/>
                  <a:gd name="T62" fmla="*/ 1 w 192"/>
                  <a:gd name="T63" fmla="*/ 115 h 193"/>
                  <a:gd name="T64" fmla="*/ 2 w 192"/>
                  <a:gd name="T65" fmla="*/ 123 h 193"/>
                  <a:gd name="T66" fmla="*/ 6 w 192"/>
                  <a:gd name="T67" fmla="*/ 133 h 193"/>
                  <a:gd name="T68" fmla="*/ 14 w 192"/>
                  <a:gd name="T69" fmla="*/ 148 h 193"/>
                  <a:gd name="T70" fmla="*/ 27 w 192"/>
                  <a:gd name="T71" fmla="*/ 164 h 193"/>
                  <a:gd name="T72" fmla="*/ 42 w 192"/>
                  <a:gd name="T73" fmla="*/ 176 h 193"/>
                  <a:gd name="T74" fmla="*/ 58 w 192"/>
                  <a:gd name="T75" fmla="*/ 186 h 193"/>
                  <a:gd name="T76" fmla="*/ 75 w 192"/>
                  <a:gd name="T77" fmla="*/ 191 h 193"/>
                  <a:gd name="T78" fmla="*/ 96 w 192"/>
                  <a:gd name="T79" fmla="*/ 193 h 193"/>
                  <a:gd name="T80" fmla="*/ 96 w 192"/>
                  <a:gd name="T81" fmla="*/ 192 h 193"/>
                  <a:gd name="T82" fmla="*/ 97 w 192"/>
                  <a:gd name="T83" fmla="*/ 192 h 193"/>
                  <a:gd name="T84" fmla="*/ 99 w 192"/>
                  <a:gd name="T85" fmla="*/ 192 h 193"/>
                  <a:gd name="T86" fmla="*/ 104 w 192"/>
                  <a:gd name="T87" fmla="*/ 192 h 193"/>
                  <a:gd name="T88" fmla="*/ 114 w 192"/>
                  <a:gd name="T89" fmla="*/ 191 h 193"/>
                  <a:gd name="T90" fmla="*/ 122 w 192"/>
                  <a:gd name="T91" fmla="*/ 188 h 193"/>
                  <a:gd name="T92" fmla="*/ 132 w 192"/>
                  <a:gd name="T93" fmla="*/ 186 h 193"/>
                  <a:gd name="T94" fmla="*/ 139 w 192"/>
                  <a:gd name="T95" fmla="*/ 181 h 193"/>
                  <a:gd name="T96" fmla="*/ 147 w 192"/>
                  <a:gd name="T97" fmla="*/ 176 h 193"/>
                  <a:gd name="T98" fmla="*/ 155 w 192"/>
                  <a:gd name="T99" fmla="*/ 170 h 193"/>
                  <a:gd name="T100" fmla="*/ 156 w 192"/>
                  <a:gd name="T101" fmla="*/ 168 h 193"/>
                  <a:gd name="T102" fmla="*/ 158 w 192"/>
                  <a:gd name="T103" fmla="*/ 166 h 193"/>
                  <a:gd name="T104" fmla="*/ 163 w 192"/>
                  <a:gd name="T105" fmla="*/ 16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193">
                    <a:moveTo>
                      <a:pt x="163" y="164"/>
                    </a:moveTo>
                    <a:lnTo>
                      <a:pt x="166" y="159"/>
                    </a:lnTo>
                    <a:lnTo>
                      <a:pt x="167" y="157"/>
                    </a:lnTo>
                    <a:lnTo>
                      <a:pt x="169" y="156"/>
                    </a:lnTo>
                    <a:lnTo>
                      <a:pt x="175" y="148"/>
                    </a:lnTo>
                    <a:lnTo>
                      <a:pt x="180" y="140"/>
                    </a:lnTo>
                    <a:lnTo>
                      <a:pt x="185" y="133"/>
                    </a:lnTo>
                    <a:lnTo>
                      <a:pt x="187" y="123"/>
                    </a:lnTo>
                    <a:lnTo>
                      <a:pt x="190" y="115"/>
                    </a:lnTo>
                    <a:lnTo>
                      <a:pt x="191" y="105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1" y="97"/>
                    </a:lnTo>
                    <a:lnTo>
                      <a:pt x="192" y="97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5" y="43"/>
                    </a:lnTo>
                    <a:lnTo>
                      <a:pt x="163" y="28"/>
                    </a:lnTo>
                    <a:lnTo>
                      <a:pt x="147" y="15"/>
                    </a:lnTo>
                    <a:lnTo>
                      <a:pt x="132" y="6"/>
                    </a:lnTo>
                    <a:lnTo>
                      <a:pt x="122" y="3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75" y="2"/>
                    </a:lnTo>
                    <a:lnTo>
                      <a:pt x="58" y="6"/>
                    </a:lnTo>
                    <a:lnTo>
                      <a:pt x="42" y="15"/>
                    </a:lnTo>
                    <a:lnTo>
                      <a:pt x="27" y="28"/>
                    </a:lnTo>
                    <a:lnTo>
                      <a:pt x="14" y="43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7"/>
                    </a:lnTo>
                    <a:lnTo>
                      <a:pt x="1" y="115"/>
                    </a:lnTo>
                    <a:lnTo>
                      <a:pt x="2" y="123"/>
                    </a:lnTo>
                    <a:lnTo>
                      <a:pt x="6" y="133"/>
                    </a:lnTo>
                    <a:lnTo>
                      <a:pt x="14" y="148"/>
                    </a:lnTo>
                    <a:lnTo>
                      <a:pt x="27" y="164"/>
                    </a:lnTo>
                    <a:lnTo>
                      <a:pt x="42" y="176"/>
                    </a:lnTo>
                    <a:lnTo>
                      <a:pt x="58" y="186"/>
                    </a:lnTo>
                    <a:lnTo>
                      <a:pt x="75" y="191"/>
                    </a:lnTo>
                    <a:lnTo>
                      <a:pt x="96" y="193"/>
                    </a:lnTo>
                    <a:lnTo>
                      <a:pt x="96" y="192"/>
                    </a:lnTo>
                    <a:lnTo>
                      <a:pt x="97" y="192"/>
                    </a:lnTo>
                    <a:lnTo>
                      <a:pt x="99" y="192"/>
                    </a:lnTo>
                    <a:lnTo>
                      <a:pt x="104" y="192"/>
                    </a:lnTo>
                    <a:lnTo>
                      <a:pt x="114" y="191"/>
                    </a:lnTo>
                    <a:lnTo>
                      <a:pt x="122" y="188"/>
                    </a:lnTo>
                    <a:lnTo>
                      <a:pt x="132" y="186"/>
                    </a:lnTo>
                    <a:lnTo>
                      <a:pt x="139" y="181"/>
                    </a:lnTo>
                    <a:lnTo>
                      <a:pt x="147" y="176"/>
                    </a:lnTo>
                    <a:lnTo>
                      <a:pt x="155" y="170"/>
                    </a:lnTo>
                    <a:lnTo>
                      <a:pt x="156" y="168"/>
                    </a:lnTo>
                    <a:lnTo>
                      <a:pt x="158" y="166"/>
                    </a:lnTo>
                    <a:lnTo>
                      <a:pt x="163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2" name="Freeform 38">
                <a:extLst>
                  <a:ext uri="{FF2B5EF4-FFF2-40B4-BE49-F238E27FC236}">
                    <a16:creationId xmlns:a16="http://schemas.microsoft.com/office/drawing/2014/main" id="{A90A75FB-71D5-D3A9-E193-556F80CF9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0075" y="2341563"/>
                <a:ext cx="101600" cy="103188"/>
              </a:xfrm>
              <a:custGeom>
                <a:avLst/>
                <a:gdLst>
                  <a:gd name="T0" fmla="*/ 164 w 193"/>
                  <a:gd name="T1" fmla="*/ 164 h 193"/>
                  <a:gd name="T2" fmla="*/ 166 w 193"/>
                  <a:gd name="T3" fmla="*/ 159 h 193"/>
                  <a:gd name="T4" fmla="*/ 167 w 193"/>
                  <a:gd name="T5" fmla="*/ 157 h 193"/>
                  <a:gd name="T6" fmla="*/ 170 w 193"/>
                  <a:gd name="T7" fmla="*/ 155 h 193"/>
                  <a:gd name="T8" fmla="*/ 176 w 193"/>
                  <a:gd name="T9" fmla="*/ 148 h 193"/>
                  <a:gd name="T10" fmla="*/ 180 w 193"/>
                  <a:gd name="T11" fmla="*/ 140 h 193"/>
                  <a:gd name="T12" fmla="*/ 185 w 193"/>
                  <a:gd name="T13" fmla="*/ 133 h 193"/>
                  <a:gd name="T14" fmla="*/ 188 w 193"/>
                  <a:gd name="T15" fmla="*/ 123 h 193"/>
                  <a:gd name="T16" fmla="*/ 190 w 193"/>
                  <a:gd name="T17" fmla="*/ 114 h 193"/>
                  <a:gd name="T18" fmla="*/ 191 w 193"/>
                  <a:gd name="T19" fmla="*/ 105 h 193"/>
                  <a:gd name="T20" fmla="*/ 191 w 193"/>
                  <a:gd name="T21" fmla="*/ 100 h 193"/>
                  <a:gd name="T22" fmla="*/ 191 w 193"/>
                  <a:gd name="T23" fmla="*/ 98 h 193"/>
                  <a:gd name="T24" fmla="*/ 191 w 193"/>
                  <a:gd name="T25" fmla="*/ 96 h 193"/>
                  <a:gd name="T26" fmla="*/ 193 w 193"/>
                  <a:gd name="T27" fmla="*/ 96 h 193"/>
                  <a:gd name="T28" fmla="*/ 190 w 193"/>
                  <a:gd name="T29" fmla="*/ 77 h 193"/>
                  <a:gd name="T30" fmla="*/ 185 w 193"/>
                  <a:gd name="T31" fmla="*/ 59 h 193"/>
                  <a:gd name="T32" fmla="*/ 176 w 193"/>
                  <a:gd name="T33" fmla="*/ 42 h 193"/>
                  <a:gd name="T34" fmla="*/ 164 w 193"/>
                  <a:gd name="T35" fmla="*/ 28 h 193"/>
                  <a:gd name="T36" fmla="*/ 148 w 193"/>
                  <a:gd name="T37" fmla="*/ 15 h 193"/>
                  <a:gd name="T38" fmla="*/ 132 w 193"/>
                  <a:gd name="T39" fmla="*/ 6 h 193"/>
                  <a:gd name="T40" fmla="*/ 123 w 193"/>
                  <a:gd name="T41" fmla="*/ 3 h 193"/>
                  <a:gd name="T42" fmla="*/ 114 w 193"/>
                  <a:gd name="T43" fmla="*/ 1 h 193"/>
                  <a:gd name="T44" fmla="*/ 96 w 193"/>
                  <a:gd name="T45" fmla="*/ 0 h 193"/>
                  <a:gd name="T46" fmla="*/ 76 w 193"/>
                  <a:gd name="T47" fmla="*/ 1 h 193"/>
                  <a:gd name="T48" fmla="*/ 59 w 193"/>
                  <a:gd name="T49" fmla="*/ 6 h 193"/>
                  <a:gd name="T50" fmla="*/ 42 w 193"/>
                  <a:gd name="T51" fmla="*/ 15 h 193"/>
                  <a:gd name="T52" fmla="*/ 28 w 193"/>
                  <a:gd name="T53" fmla="*/ 28 h 193"/>
                  <a:gd name="T54" fmla="*/ 14 w 193"/>
                  <a:gd name="T55" fmla="*/ 42 h 193"/>
                  <a:gd name="T56" fmla="*/ 6 w 193"/>
                  <a:gd name="T57" fmla="*/ 59 h 193"/>
                  <a:gd name="T58" fmla="*/ 1 w 193"/>
                  <a:gd name="T59" fmla="*/ 77 h 193"/>
                  <a:gd name="T60" fmla="*/ 0 w 193"/>
                  <a:gd name="T61" fmla="*/ 96 h 193"/>
                  <a:gd name="T62" fmla="*/ 1 w 193"/>
                  <a:gd name="T63" fmla="*/ 114 h 193"/>
                  <a:gd name="T64" fmla="*/ 2 w 193"/>
                  <a:gd name="T65" fmla="*/ 123 h 193"/>
                  <a:gd name="T66" fmla="*/ 6 w 193"/>
                  <a:gd name="T67" fmla="*/ 133 h 193"/>
                  <a:gd name="T68" fmla="*/ 14 w 193"/>
                  <a:gd name="T69" fmla="*/ 148 h 193"/>
                  <a:gd name="T70" fmla="*/ 28 w 193"/>
                  <a:gd name="T71" fmla="*/ 164 h 193"/>
                  <a:gd name="T72" fmla="*/ 42 w 193"/>
                  <a:gd name="T73" fmla="*/ 176 h 193"/>
                  <a:gd name="T74" fmla="*/ 59 w 193"/>
                  <a:gd name="T75" fmla="*/ 185 h 193"/>
                  <a:gd name="T76" fmla="*/ 76 w 193"/>
                  <a:gd name="T77" fmla="*/ 190 h 193"/>
                  <a:gd name="T78" fmla="*/ 96 w 193"/>
                  <a:gd name="T79" fmla="*/ 193 h 193"/>
                  <a:gd name="T80" fmla="*/ 96 w 193"/>
                  <a:gd name="T81" fmla="*/ 192 h 193"/>
                  <a:gd name="T82" fmla="*/ 97 w 193"/>
                  <a:gd name="T83" fmla="*/ 192 h 193"/>
                  <a:gd name="T84" fmla="*/ 100 w 193"/>
                  <a:gd name="T85" fmla="*/ 192 h 193"/>
                  <a:gd name="T86" fmla="*/ 105 w 193"/>
                  <a:gd name="T87" fmla="*/ 192 h 193"/>
                  <a:gd name="T88" fmla="*/ 114 w 193"/>
                  <a:gd name="T89" fmla="*/ 190 h 193"/>
                  <a:gd name="T90" fmla="*/ 123 w 193"/>
                  <a:gd name="T91" fmla="*/ 188 h 193"/>
                  <a:gd name="T92" fmla="*/ 132 w 193"/>
                  <a:gd name="T93" fmla="*/ 185 h 193"/>
                  <a:gd name="T94" fmla="*/ 140 w 193"/>
                  <a:gd name="T95" fmla="*/ 181 h 193"/>
                  <a:gd name="T96" fmla="*/ 148 w 193"/>
                  <a:gd name="T97" fmla="*/ 176 h 193"/>
                  <a:gd name="T98" fmla="*/ 155 w 193"/>
                  <a:gd name="T99" fmla="*/ 170 h 193"/>
                  <a:gd name="T100" fmla="*/ 156 w 193"/>
                  <a:gd name="T101" fmla="*/ 167 h 193"/>
                  <a:gd name="T102" fmla="*/ 159 w 193"/>
                  <a:gd name="T103" fmla="*/ 166 h 193"/>
                  <a:gd name="T104" fmla="*/ 164 w 193"/>
                  <a:gd name="T105" fmla="*/ 16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193">
                    <a:moveTo>
                      <a:pt x="164" y="164"/>
                    </a:moveTo>
                    <a:lnTo>
                      <a:pt x="166" y="159"/>
                    </a:lnTo>
                    <a:lnTo>
                      <a:pt x="167" y="157"/>
                    </a:lnTo>
                    <a:lnTo>
                      <a:pt x="170" y="155"/>
                    </a:lnTo>
                    <a:lnTo>
                      <a:pt x="176" y="148"/>
                    </a:lnTo>
                    <a:lnTo>
                      <a:pt x="180" y="140"/>
                    </a:lnTo>
                    <a:lnTo>
                      <a:pt x="185" y="133"/>
                    </a:lnTo>
                    <a:lnTo>
                      <a:pt x="188" y="123"/>
                    </a:lnTo>
                    <a:lnTo>
                      <a:pt x="190" y="114"/>
                    </a:lnTo>
                    <a:lnTo>
                      <a:pt x="191" y="105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1" y="96"/>
                    </a:lnTo>
                    <a:lnTo>
                      <a:pt x="193" y="96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6" y="42"/>
                    </a:lnTo>
                    <a:lnTo>
                      <a:pt x="164" y="28"/>
                    </a:lnTo>
                    <a:lnTo>
                      <a:pt x="148" y="15"/>
                    </a:lnTo>
                    <a:lnTo>
                      <a:pt x="132" y="6"/>
                    </a:lnTo>
                    <a:lnTo>
                      <a:pt x="123" y="3"/>
                    </a:lnTo>
                    <a:lnTo>
                      <a:pt x="114" y="1"/>
                    </a:lnTo>
                    <a:lnTo>
                      <a:pt x="96" y="0"/>
                    </a:lnTo>
                    <a:lnTo>
                      <a:pt x="76" y="1"/>
                    </a:lnTo>
                    <a:lnTo>
                      <a:pt x="59" y="6"/>
                    </a:lnTo>
                    <a:lnTo>
                      <a:pt x="42" y="15"/>
                    </a:lnTo>
                    <a:lnTo>
                      <a:pt x="28" y="28"/>
                    </a:lnTo>
                    <a:lnTo>
                      <a:pt x="14" y="42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6"/>
                    </a:lnTo>
                    <a:lnTo>
                      <a:pt x="1" y="114"/>
                    </a:lnTo>
                    <a:lnTo>
                      <a:pt x="2" y="123"/>
                    </a:lnTo>
                    <a:lnTo>
                      <a:pt x="6" y="133"/>
                    </a:lnTo>
                    <a:lnTo>
                      <a:pt x="14" y="148"/>
                    </a:lnTo>
                    <a:lnTo>
                      <a:pt x="28" y="164"/>
                    </a:lnTo>
                    <a:lnTo>
                      <a:pt x="42" y="176"/>
                    </a:lnTo>
                    <a:lnTo>
                      <a:pt x="59" y="185"/>
                    </a:lnTo>
                    <a:lnTo>
                      <a:pt x="76" y="190"/>
                    </a:lnTo>
                    <a:lnTo>
                      <a:pt x="96" y="193"/>
                    </a:lnTo>
                    <a:lnTo>
                      <a:pt x="96" y="192"/>
                    </a:lnTo>
                    <a:lnTo>
                      <a:pt x="97" y="192"/>
                    </a:lnTo>
                    <a:lnTo>
                      <a:pt x="100" y="192"/>
                    </a:lnTo>
                    <a:lnTo>
                      <a:pt x="105" y="192"/>
                    </a:lnTo>
                    <a:lnTo>
                      <a:pt x="114" y="190"/>
                    </a:lnTo>
                    <a:lnTo>
                      <a:pt x="123" y="188"/>
                    </a:lnTo>
                    <a:lnTo>
                      <a:pt x="132" y="185"/>
                    </a:lnTo>
                    <a:lnTo>
                      <a:pt x="140" y="181"/>
                    </a:lnTo>
                    <a:lnTo>
                      <a:pt x="148" y="176"/>
                    </a:lnTo>
                    <a:lnTo>
                      <a:pt x="155" y="170"/>
                    </a:lnTo>
                    <a:lnTo>
                      <a:pt x="156" y="167"/>
                    </a:lnTo>
                    <a:lnTo>
                      <a:pt x="159" y="166"/>
                    </a:lnTo>
                    <a:lnTo>
                      <a:pt x="164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3" name="Freeform 39">
                <a:extLst>
                  <a:ext uri="{FF2B5EF4-FFF2-40B4-BE49-F238E27FC236}">
                    <a16:creationId xmlns:a16="http://schemas.microsoft.com/office/drawing/2014/main" id="{DFE7EAA5-814A-4B7C-DD10-773F863B3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9850" y="2746375"/>
                <a:ext cx="101600" cy="101600"/>
              </a:xfrm>
              <a:custGeom>
                <a:avLst/>
                <a:gdLst>
                  <a:gd name="T0" fmla="*/ 163 w 192"/>
                  <a:gd name="T1" fmla="*/ 164 h 193"/>
                  <a:gd name="T2" fmla="*/ 166 w 192"/>
                  <a:gd name="T3" fmla="*/ 159 h 193"/>
                  <a:gd name="T4" fmla="*/ 167 w 192"/>
                  <a:gd name="T5" fmla="*/ 157 h 193"/>
                  <a:gd name="T6" fmla="*/ 169 w 192"/>
                  <a:gd name="T7" fmla="*/ 156 h 193"/>
                  <a:gd name="T8" fmla="*/ 175 w 192"/>
                  <a:gd name="T9" fmla="*/ 148 h 193"/>
                  <a:gd name="T10" fmla="*/ 180 w 192"/>
                  <a:gd name="T11" fmla="*/ 140 h 193"/>
                  <a:gd name="T12" fmla="*/ 185 w 192"/>
                  <a:gd name="T13" fmla="*/ 133 h 193"/>
                  <a:gd name="T14" fmla="*/ 187 w 192"/>
                  <a:gd name="T15" fmla="*/ 123 h 193"/>
                  <a:gd name="T16" fmla="*/ 190 w 192"/>
                  <a:gd name="T17" fmla="*/ 115 h 193"/>
                  <a:gd name="T18" fmla="*/ 191 w 192"/>
                  <a:gd name="T19" fmla="*/ 105 h 193"/>
                  <a:gd name="T20" fmla="*/ 191 w 192"/>
                  <a:gd name="T21" fmla="*/ 100 h 193"/>
                  <a:gd name="T22" fmla="*/ 191 w 192"/>
                  <a:gd name="T23" fmla="*/ 98 h 193"/>
                  <a:gd name="T24" fmla="*/ 191 w 192"/>
                  <a:gd name="T25" fmla="*/ 97 h 193"/>
                  <a:gd name="T26" fmla="*/ 192 w 192"/>
                  <a:gd name="T27" fmla="*/ 97 h 193"/>
                  <a:gd name="T28" fmla="*/ 190 w 192"/>
                  <a:gd name="T29" fmla="*/ 77 h 193"/>
                  <a:gd name="T30" fmla="*/ 185 w 192"/>
                  <a:gd name="T31" fmla="*/ 59 h 193"/>
                  <a:gd name="T32" fmla="*/ 175 w 192"/>
                  <a:gd name="T33" fmla="*/ 43 h 193"/>
                  <a:gd name="T34" fmla="*/ 163 w 192"/>
                  <a:gd name="T35" fmla="*/ 28 h 193"/>
                  <a:gd name="T36" fmla="*/ 148 w 192"/>
                  <a:gd name="T37" fmla="*/ 15 h 193"/>
                  <a:gd name="T38" fmla="*/ 132 w 192"/>
                  <a:gd name="T39" fmla="*/ 6 h 193"/>
                  <a:gd name="T40" fmla="*/ 122 w 192"/>
                  <a:gd name="T41" fmla="*/ 3 h 193"/>
                  <a:gd name="T42" fmla="*/ 114 w 192"/>
                  <a:gd name="T43" fmla="*/ 2 h 193"/>
                  <a:gd name="T44" fmla="*/ 96 w 192"/>
                  <a:gd name="T45" fmla="*/ 0 h 193"/>
                  <a:gd name="T46" fmla="*/ 75 w 192"/>
                  <a:gd name="T47" fmla="*/ 2 h 193"/>
                  <a:gd name="T48" fmla="*/ 59 w 192"/>
                  <a:gd name="T49" fmla="*/ 6 h 193"/>
                  <a:gd name="T50" fmla="*/ 42 w 192"/>
                  <a:gd name="T51" fmla="*/ 15 h 193"/>
                  <a:gd name="T52" fmla="*/ 27 w 192"/>
                  <a:gd name="T53" fmla="*/ 28 h 193"/>
                  <a:gd name="T54" fmla="*/ 14 w 192"/>
                  <a:gd name="T55" fmla="*/ 43 h 193"/>
                  <a:gd name="T56" fmla="*/ 6 w 192"/>
                  <a:gd name="T57" fmla="*/ 59 h 193"/>
                  <a:gd name="T58" fmla="*/ 1 w 192"/>
                  <a:gd name="T59" fmla="*/ 77 h 193"/>
                  <a:gd name="T60" fmla="*/ 0 w 192"/>
                  <a:gd name="T61" fmla="*/ 97 h 193"/>
                  <a:gd name="T62" fmla="*/ 1 w 192"/>
                  <a:gd name="T63" fmla="*/ 115 h 193"/>
                  <a:gd name="T64" fmla="*/ 2 w 192"/>
                  <a:gd name="T65" fmla="*/ 123 h 193"/>
                  <a:gd name="T66" fmla="*/ 6 w 192"/>
                  <a:gd name="T67" fmla="*/ 133 h 193"/>
                  <a:gd name="T68" fmla="*/ 14 w 192"/>
                  <a:gd name="T69" fmla="*/ 148 h 193"/>
                  <a:gd name="T70" fmla="*/ 27 w 192"/>
                  <a:gd name="T71" fmla="*/ 164 h 193"/>
                  <a:gd name="T72" fmla="*/ 42 w 192"/>
                  <a:gd name="T73" fmla="*/ 176 h 193"/>
                  <a:gd name="T74" fmla="*/ 59 w 192"/>
                  <a:gd name="T75" fmla="*/ 186 h 193"/>
                  <a:gd name="T76" fmla="*/ 75 w 192"/>
                  <a:gd name="T77" fmla="*/ 191 h 193"/>
                  <a:gd name="T78" fmla="*/ 96 w 192"/>
                  <a:gd name="T79" fmla="*/ 193 h 193"/>
                  <a:gd name="T80" fmla="*/ 96 w 192"/>
                  <a:gd name="T81" fmla="*/ 192 h 193"/>
                  <a:gd name="T82" fmla="*/ 97 w 192"/>
                  <a:gd name="T83" fmla="*/ 192 h 193"/>
                  <a:gd name="T84" fmla="*/ 99 w 192"/>
                  <a:gd name="T85" fmla="*/ 192 h 193"/>
                  <a:gd name="T86" fmla="*/ 104 w 192"/>
                  <a:gd name="T87" fmla="*/ 192 h 193"/>
                  <a:gd name="T88" fmla="*/ 114 w 192"/>
                  <a:gd name="T89" fmla="*/ 191 h 193"/>
                  <a:gd name="T90" fmla="*/ 122 w 192"/>
                  <a:gd name="T91" fmla="*/ 188 h 193"/>
                  <a:gd name="T92" fmla="*/ 132 w 192"/>
                  <a:gd name="T93" fmla="*/ 186 h 193"/>
                  <a:gd name="T94" fmla="*/ 139 w 192"/>
                  <a:gd name="T95" fmla="*/ 181 h 193"/>
                  <a:gd name="T96" fmla="*/ 148 w 192"/>
                  <a:gd name="T97" fmla="*/ 176 h 193"/>
                  <a:gd name="T98" fmla="*/ 155 w 192"/>
                  <a:gd name="T99" fmla="*/ 170 h 193"/>
                  <a:gd name="T100" fmla="*/ 156 w 192"/>
                  <a:gd name="T101" fmla="*/ 168 h 193"/>
                  <a:gd name="T102" fmla="*/ 158 w 192"/>
                  <a:gd name="T103" fmla="*/ 166 h 193"/>
                  <a:gd name="T104" fmla="*/ 163 w 192"/>
                  <a:gd name="T105" fmla="*/ 16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193">
                    <a:moveTo>
                      <a:pt x="163" y="164"/>
                    </a:moveTo>
                    <a:lnTo>
                      <a:pt x="166" y="159"/>
                    </a:lnTo>
                    <a:lnTo>
                      <a:pt x="167" y="157"/>
                    </a:lnTo>
                    <a:lnTo>
                      <a:pt x="169" y="156"/>
                    </a:lnTo>
                    <a:lnTo>
                      <a:pt x="175" y="148"/>
                    </a:lnTo>
                    <a:lnTo>
                      <a:pt x="180" y="140"/>
                    </a:lnTo>
                    <a:lnTo>
                      <a:pt x="185" y="133"/>
                    </a:lnTo>
                    <a:lnTo>
                      <a:pt x="187" y="123"/>
                    </a:lnTo>
                    <a:lnTo>
                      <a:pt x="190" y="115"/>
                    </a:lnTo>
                    <a:lnTo>
                      <a:pt x="191" y="105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1" y="97"/>
                    </a:lnTo>
                    <a:lnTo>
                      <a:pt x="192" y="97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5" y="43"/>
                    </a:lnTo>
                    <a:lnTo>
                      <a:pt x="163" y="28"/>
                    </a:lnTo>
                    <a:lnTo>
                      <a:pt x="148" y="15"/>
                    </a:lnTo>
                    <a:lnTo>
                      <a:pt x="132" y="6"/>
                    </a:lnTo>
                    <a:lnTo>
                      <a:pt x="122" y="3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75" y="2"/>
                    </a:lnTo>
                    <a:lnTo>
                      <a:pt x="59" y="6"/>
                    </a:lnTo>
                    <a:lnTo>
                      <a:pt x="42" y="15"/>
                    </a:lnTo>
                    <a:lnTo>
                      <a:pt x="27" y="28"/>
                    </a:lnTo>
                    <a:lnTo>
                      <a:pt x="14" y="43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7"/>
                    </a:lnTo>
                    <a:lnTo>
                      <a:pt x="1" y="115"/>
                    </a:lnTo>
                    <a:lnTo>
                      <a:pt x="2" y="123"/>
                    </a:lnTo>
                    <a:lnTo>
                      <a:pt x="6" y="133"/>
                    </a:lnTo>
                    <a:lnTo>
                      <a:pt x="14" y="148"/>
                    </a:lnTo>
                    <a:lnTo>
                      <a:pt x="27" y="164"/>
                    </a:lnTo>
                    <a:lnTo>
                      <a:pt x="42" y="176"/>
                    </a:lnTo>
                    <a:lnTo>
                      <a:pt x="59" y="186"/>
                    </a:lnTo>
                    <a:lnTo>
                      <a:pt x="75" y="191"/>
                    </a:lnTo>
                    <a:lnTo>
                      <a:pt x="96" y="193"/>
                    </a:lnTo>
                    <a:lnTo>
                      <a:pt x="96" y="192"/>
                    </a:lnTo>
                    <a:lnTo>
                      <a:pt x="97" y="192"/>
                    </a:lnTo>
                    <a:lnTo>
                      <a:pt x="99" y="192"/>
                    </a:lnTo>
                    <a:lnTo>
                      <a:pt x="104" y="192"/>
                    </a:lnTo>
                    <a:lnTo>
                      <a:pt x="114" y="191"/>
                    </a:lnTo>
                    <a:lnTo>
                      <a:pt x="122" y="188"/>
                    </a:lnTo>
                    <a:lnTo>
                      <a:pt x="132" y="186"/>
                    </a:lnTo>
                    <a:lnTo>
                      <a:pt x="139" y="181"/>
                    </a:lnTo>
                    <a:lnTo>
                      <a:pt x="148" y="176"/>
                    </a:lnTo>
                    <a:lnTo>
                      <a:pt x="155" y="170"/>
                    </a:lnTo>
                    <a:lnTo>
                      <a:pt x="156" y="168"/>
                    </a:lnTo>
                    <a:lnTo>
                      <a:pt x="158" y="166"/>
                    </a:lnTo>
                    <a:lnTo>
                      <a:pt x="163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4" name="Freeform 40">
                <a:extLst>
                  <a:ext uri="{FF2B5EF4-FFF2-40B4-BE49-F238E27FC236}">
                    <a16:creationId xmlns:a16="http://schemas.microsoft.com/office/drawing/2014/main" id="{77741B35-9CF4-7549-B8EB-A15BABD90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0" y="3121025"/>
                <a:ext cx="101600" cy="101600"/>
              </a:xfrm>
              <a:custGeom>
                <a:avLst/>
                <a:gdLst>
                  <a:gd name="T0" fmla="*/ 163 w 192"/>
                  <a:gd name="T1" fmla="*/ 164 h 193"/>
                  <a:gd name="T2" fmla="*/ 166 w 192"/>
                  <a:gd name="T3" fmla="*/ 159 h 193"/>
                  <a:gd name="T4" fmla="*/ 167 w 192"/>
                  <a:gd name="T5" fmla="*/ 157 h 193"/>
                  <a:gd name="T6" fmla="*/ 169 w 192"/>
                  <a:gd name="T7" fmla="*/ 155 h 193"/>
                  <a:gd name="T8" fmla="*/ 175 w 192"/>
                  <a:gd name="T9" fmla="*/ 148 h 193"/>
                  <a:gd name="T10" fmla="*/ 180 w 192"/>
                  <a:gd name="T11" fmla="*/ 140 h 193"/>
                  <a:gd name="T12" fmla="*/ 185 w 192"/>
                  <a:gd name="T13" fmla="*/ 132 h 193"/>
                  <a:gd name="T14" fmla="*/ 187 w 192"/>
                  <a:gd name="T15" fmla="*/ 123 h 193"/>
                  <a:gd name="T16" fmla="*/ 190 w 192"/>
                  <a:gd name="T17" fmla="*/ 114 h 193"/>
                  <a:gd name="T18" fmla="*/ 191 w 192"/>
                  <a:gd name="T19" fmla="*/ 105 h 193"/>
                  <a:gd name="T20" fmla="*/ 191 w 192"/>
                  <a:gd name="T21" fmla="*/ 100 h 193"/>
                  <a:gd name="T22" fmla="*/ 191 w 192"/>
                  <a:gd name="T23" fmla="*/ 98 h 193"/>
                  <a:gd name="T24" fmla="*/ 191 w 192"/>
                  <a:gd name="T25" fmla="*/ 96 h 193"/>
                  <a:gd name="T26" fmla="*/ 192 w 192"/>
                  <a:gd name="T27" fmla="*/ 96 h 193"/>
                  <a:gd name="T28" fmla="*/ 190 w 192"/>
                  <a:gd name="T29" fmla="*/ 77 h 193"/>
                  <a:gd name="T30" fmla="*/ 185 w 192"/>
                  <a:gd name="T31" fmla="*/ 59 h 193"/>
                  <a:gd name="T32" fmla="*/ 175 w 192"/>
                  <a:gd name="T33" fmla="*/ 42 h 193"/>
                  <a:gd name="T34" fmla="*/ 163 w 192"/>
                  <a:gd name="T35" fmla="*/ 28 h 193"/>
                  <a:gd name="T36" fmla="*/ 148 w 192"/>
                  <a:gd name="T37" fmla="*/ 15 h 193"/>
                  <a:gd name="T38" fmla="*/ 132 w 192"/>
                  <a:gd name="T39" fmla="*/ 6 h 193"/>
                  <a:gd name="T40" fmla="*/ 123 w 192"/>
                  <a:gd name="T41" fmla="*/ 2 h 193"/>
                  <a:gd name="T42" fmla="*/ 114 w 192"/>
                  <a:gd name="T43" fmla="*/ 1 h 193"/>
                  <a:gd name="T44" fmla="*/ 96 w 192"/>
                  <a:gd name="T45" fmla="*/ 0 h 193"/>
                  <a:gd name="T46" fmla="*/ 76 w 192"/>
                  <a:gd name="T47" fmla="*/ 1 h 193"/>
                  <a:gd name="T48" fmla="*/ 59 w 192"/>
                  <a:gd name="T49" fmla="*/ 6 h 193"/>
                  <a:gd name="T50" fmla="*/ 42 w 192"/>
                  <a:gd name="T51" fmla="*/ 15 h 193"/>
                  <a:gd name="T52" fmla="*/ 27 w 192"/>
                  <a:gd name="T53" fmla="*/ 28 h 193"/>
                  <a:gd name="T54" fmla="*/ 14 w 192"/>
                  <a:gd name="T55" fmla="*/ 42 h 193"/>
                  <a:gd name="T56" fmla="*/ 6 w 192"/>
                  <a:gd name="T57" fmla="*/ 59 h 193"/>
                  <a:gd name="T58" fmla="*/ 1 w 192"/>
                  <a:gd name="T59" fmla="*/ 77 h 193"/>
                  <a:gd name="T60" fmla="*/ 0 w 192"/>
                  <a:gd name="T61" fmla="*/ 96 h 193"/>
                  <a:gd name="T62" fmla="*/ 1 w 192"/>
                  <a:gd name="T63" fmla="*/ 114 h 193"/>
                  <a:gd name="T64" fmla="*/ 2 w 192"/>
                  <a:gd name="T65" fmla="*/ 123 h 193"/>
                  <a:gd name="T66" fmla="*/ 6 w 192"/>
                  <a:gd name="T67" fmla="*/ 132 h 193"/>
                  <a:gd name="T68" fmla="*/ 14 w 192"/>
                  <a:gd name="T69" fmla="*/ 148 h 193"/>
                  <a:gd name="T70" fmla="*/ 27 w 192"/>
                  <a:gd name="T71" fmla="*/ 164 h 193"/>
                  <a:gd name="T72" fmla="*/ 42 w 192"/>
                  <a:gd name="T73" fmla="*/ 176 h 193"/>
                  <a:gd name="T74" fmla="*/ 59 w 192"/>
                  <a:gd name="T75" fmla="*/ 185 h 193"/>
                  <a:gd name="T76" fmla="*/ 76 w 192"/>
                  <a:gd name="T77" fmla="*/ 190 h 193"/>
                  <a:gd name="T78" fmla="*/ 96 w 192"/>
                  <a:gd name="T79" fmla="*/ 193 h 193"/>
                  <a:gd name="T80" fmla="*/ 96 w 192"/>
                  <a:gd name="T81" fmla="*/ 191 h 193"/>
                  <a:gd name="T82" fmla="*/ 97 w 192"/>
                  <a:gd name="T83" fmla="*/ 191 h 193"/>
                  <a:gd name="T84" fmla="*/ 100 w 192"/>
                  <a:gd name="T85" fmla="*/ 191 h 193"/>
                  <a:gd name="T86" fmla="*/ 104 w 192"/>
                  <a:gd name="T87" fmla="*/ 191 h 193"/>
                  <a:gd name="T88" fmla="*/ 114 w 192"/>
                  <a:gd name="T89" fmla="*/ 190 h 193"/>
                  <a:gd name="T90" fmla="*/ 123 w 192"/>
                  <a:gd name="T91" fmla="*/ 188 h 193"/>
                  <a:gd name="T92" fmla="*/ 132 w 192"/>
                  <a:gd name="T93" fmla="*/ 185 h 193"/>
                  <a:gd name="T94" fmla="*/ 139 w 192"/>
                  <a:gd name="T95" fmla="*/ 181 h 193"/>
                  <a:gd name="T96" fmla="*/ 148 w 192"/>
                  <a:gd name="T97" fmla="*/ 176 h 193"/>
                  <a:gd name="T98" fmla="*/ 155 w 192"/>
                  <a:gd name="T99" fmla="*/ 170 h 193"/>
                  <a:gd name="T100" fmla="*/ 156 w 192"/>
                  <a:gd name="T101" fmla="*/ 167 h 193"/>
                  <a:gd name="T102" fmla="*/ 159 w 192"/>
                  <a:gd name="T103" fmla="*/ 166 h 193"/>
                  <a:gd name="T104" fmla="*/ 163 w 192"/>
                  <a:gd name="T105" fmla="*/ 16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193">
                    <a:moveTo>
                      <a:pt x="163" y="164"/>
                    </a:moveTo>
                    <a:lnTo>
                      <a:pt x="166" y="159"/>
                    </a:lnTo>
                    <a:lnTo>
                      <a:pt x="167" y="157"/>
                    </a:lnTo>
                    <a:lnTo>
                      <a:pt x="169" y="155"/>
                    </a:lnTo>
                    <a:lnTo>
                      <a:pt x="175" y="148"/>
                    </a:lnTo>
                    <a:lnTo>
                      <a:pt x="180" y="140"/>
                    </a:lnTo>
                    <a:lnTo>
                      <a:pt x="185" y="132"/>
                    </a:lnTo>
                    <a:lnTo>
                      <a:pt x="187" y="123"/>
                    </a:lnTo>
                    <a:lnTo>
                      <a:pt x="190" y="114"/>
                    </a:lnTo>
                    <a:lnTo>
                      <a:pt x="191" y="105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1" y="96"/>
                    </a:lnTo>
                    <a:lnTo>
                      <a:pt x="192" y="96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5" y="42"/>
                    </a:lnTo>
                    <a:lnTo>
                      <a:pt x="163" y="28"/>
                    </a:lnTo>
                    <a:lnTo>
                      <a:pt x="148" y="15"/>
                    </a:lnTo>
                    <a:lnTo>
                      <a:pt x="132" y="6"/>
                    </a:lnTo>
                    <a:lnTo>
                      <a:pt x="123" y="2"/>
                    </a:lnTo>
                    <a:lnTo>
                      <a:pt x="114" y="1"/>
                    </a:lnTo>
                    <a:lnTo>
                      <a:pt x="96" y="0"/>
                    </a:lnTo>
                    <a:lnTo>
                      <a:pt x="76" y="1"/>
                    </a:lnTo>
                    <a:lnTo>
                      <a:pt x="59" y="6"/>
                    </a:lnTo>
                    <a:lnTo>
                      <a:pt x="42" y="15"/>
                    </a:lnTo>
                    <a:lnTo>
                      <a:pt x="27" y="28"/>
                    </a:lnTo>
                    <a:lnTo>
                      <a:pt x="14" y="42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6"/>
                    </a:lnTo>
                    <a:lnTo>
                      <a:pt x="1" y="114"/>
                    </a:lnTo>
                    <a:lnTo>
                      <a:pt x="2" y="123"/>
                    </a:lnTo>
                    <a:lnTo>
                      <a:pt x="6" y="132"/>
                    </a:lnTo>
                    <a:lnTo>
                      <a:pt x="14" y="148"/>
                    </a:lnTo>
                    <a:lnTo>
                      <a:pt x="27" y="164"/>
                    </a:lnTo>
                    <a:lnTo>
                      <a:pt x="42" y="176"/>
                    </a:lnTo>
                    <a:lnTo>
                      <a:pt x="59" y="185"/>
                    </a:lnTo>
                    <a:lnTo>
                      <a:pt x="76" y="190"/>
                    </a:lnTo>
                    <a:lnTo>
                      <a:pt x="96" y="193"/>
                    </a:lnTo>
                    <a:lnTo>
                      <a:pt x="96" y="191"/>
                    </a:lnTo>
                    <a:lnTo>
                      <a:pt x="97" y="191"/>
                    </a:lnTo>
                    <a:lnTo>
                      <a:pt x="100" y="191"/>
                    </a:lnTo>
                    <a:lnTo>
                      <a:pt x="104" y="191"/>
                    </a:lnTo>
                    <a:lnTo>
                      <a:pt x="114" y="190"/>
                    </a:lnTo>
                    <a:lnTo>
                      <a:pt x="123" y="188"/>
                    </a:lnTo>
                    <a:lnTo>
                      <a:pt x="132" y="185"/>
                    </a:lnTo>
                    <a:lnTo>
                      <a:pt x="139" y="181"/>
                    </a:lnTo>
                    <a:lnTo>
                      <a:pt x="148" y="176"/>
                    </a:lnTo>
                    <a:lnTo>
                      <a:pt x="155" y="170"/>
                    </a:lnTo>
                    <a:lnTo>
                      <a:pt x="156" y="167"/>
                    </a:lnTo>
                    <a:lnTo>
                      <a:pt x="159" y="166"/>
                    </a:lnTo>
                    <a:lnTo>
                      <a:pt x="163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5" name="Freeform 41">
                <a:extLst>
                  <a:ext uri="{FF2B5EF4-FFF2-40B4-BE49-F238E27FC236}">
                    <a16:creationId xmlns:a16="http://schemas.microsoft.com/office/drawing/2014/main" id="{F212B6FB-C356-9374-E1D9-9D3B62887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1975" y="3484563"/>
                <a:ext cx="103188" cy="101600"/>
              </a:xfrm>
              <a:custGeom>
                <a:avLst/>
                <a:gdLst>
                  <a:gd name="T0" fmla="*/ 164 w 193"/>
                  <a:gd name="T1" fmla="*/ 164 h 193"/>
                  <a:gd name="T2" fmla="*/ 166 w 193"/>
                  <a:gd name="T3" fmla="*/ 159 h 193"/>
                  <a:gd name="T4" fmla="*/ 167 w 193"/>
                  <a:gd name="T5" fmla="*/ 157 h 193"/>
                  <a:gd name="T6" fmla="*/ 170 w 193"/>
                  <a:gd name="T7" fmla="*/ 156 h 193"/>
                  <a:gd name="T8" fmla="*/ 176 w 193"/>
                  <a:gd name="T9" fmla="*/ 148 h 193"/>
                  <a:gd name="T10" fmla="*/ 180 w 193"/>
                  <a:gd name="T11" fmla="*/ 140 h 193"/>
                  <a:gd name="T12" fmla="*/ 185 w 193"/>
                  <a:gd name="T13" fmla="*/ 133 h 193"/>
                  <a:gd name="T14" fmla="*/ 188 w 193"/>
                  <a:gd name="T15" fmla="*/ 123 h 193"/>
                  <a:gd name="T16" fmla="*/ 190 w 193"/>
                  <a:gd name="T17" fmla="*/ 115 h 193"/>
                  <a:gd name="T18" fmla="*/ 191 w 193"/>
                  <a:gd name="T19" fmla="*/ 105 h 193"/>
                  <a:gd name="T20" fmla="*/ 191 w 193"/>
                  <a:gd name="T21" fmla="*/ 100 h 193"/>
                  <a:gd name="T22" fmla="*/ 191 w 193"/>
                  <a:gd name="T23" fmla="*/ 98 h 193"/>
                  <a:gd name="T24" fmla="*/ 191 w 193"/>
                  <a:gd name="T25" fmla="*/ 97 h 193"/>
                  <a:gd name="T26" fmla="*/ 193 w 193"/>
                  <a:gd name="T27" fmla="*/ 97 h 193"/>
                  <a:gd name="T28" fmla="*/ 190 w 193"/>
                  <a:gd name="T29" fmla="*/ 77 h 193"/>
                  <a:gd name="T30" fmla="*/ 185 w 193"/>
                  <a:gd name="T31" fmla="*/ 59 h 193"/>
                  <a:gd name="T32" fmla="*/ 176 w 193"/>
                  <a:gd name="T33" fmla="*/ 42 h 193"/>
                  <a:gd name="T34" fmla="*/ 164 w 193"/>
                  <a:gd name="T35" fmla="*/ 28 h 193"/>
                  <a:gd name="T36" fmla="*/ 148 w 193"/>
                  <a:gd name="T37" fmla="*/ 15 h 193"/>
                  <a:gd name="T38" fmla="*/ 132 w 193"/>
                  <a:gd name="T39" fmla="*/ 6 h 193"/>
                  <a:gd name="T40" fmla="*/ 123 w 193"/>
                  <a:gd name="T41" fmla="*/ 3 h 193"/>
                  <a:gd name="T42" fmla="*/ 114 w 193"/>
                  <a:gd name="T43" fmla="*/ 2 h 193"/>
                  <a:gd name="T44" fmla="*/ 96 w 193"/>
                  <a:gd name="T45" fmla="*/ 0 h 193"/>
                  <a:gd name="T46" fmla="*/ 76 w 193"/>
                  <a:gd name="T47" fmla="*/ 2 h 193"/>
                  <a:gd name="T48" fmla="*/ 59 w 193"/>
                  <a:gd name="T49" fmla="*/ 6 h 193"/>
                  <a:gd name="T50" fmla="*/ 42 w 193"/>
                  <a:gd name="T51" fmla="*/ 15 h 193"/>
                  <a:gd name="T52" fmla="*/ 28 w 193"/>
                  <a:gd name="T53" fmla="*/ 28 h 193"/>
                  <a:gd name="T54" fmla="*/ 14 w 193"/>
                  <a:gd name="T55" fmla="*/ 42 h 193"/>
                  <a:gd name="T56" fmla="*/ 6 w 193"/>
                  <a:gd name="T57" fmla="*/ 59 h 193"/>
                  <a:gd name="T58" fmla="*/ 1 w 193"/>
                  <a:gd name="T59" fmla="*/ 77 h 193"/>
                  <a:gd name="T60" fmla="*/ 0 w 193"/>
                  <a:gd name="T61" fmla="*/ 97 h 193"/>
                  <a:gd name="T62" fmla="*/ 1 w 193"/>
                  <a:gd name="T63" fmla="*/ 115 h 193"/>
                  <a:gd name="T64" fmla="*/ 2 w 193"/>
                  <a:gd name="T65" fmla="*/ 123 h 193"/>
                  <a:gd name="T66" fmla="*/ 6 w 193"/>
                  <a:gd name="T67" fmla="*/ 133 h 193"/>
                  <a:gd name="T68" fmla="*/ 14 w 193"/>
                  <a:gd name="T69" fmla="*/ 148 h 193"/>
                  <a:gd name="T70" fmla="*/ 28 w 193"/>
                  <a:gd name="T71" fmla="*/ 164 h 193"/>
                  <a:gd name="T72" fmla="*/ 42 w 193"/>
                  <a:gd name="T73" fmla="*/ 176 h 193"/>
                  <a:gd name="T74" fmla="*/ 59 w 193"/>
                  <a:gd name="T75" fmla="*/ 186 h 193"/>
                  <a:gd name="T76" fmla="*/ 76 w 193"/>
                  <a:gd name="T77" fmla="*/ 190 h 193"/>
                  <a:gd name="T78" fmla="*/ 96 w 193"/>
                  <a:gd name="T79" fmla="*/ 193 h 193"/>
                  <a:gd name="T80" fmla="*/ 96 w 193"/>
                  <a:gd name="T81" fmla="*/ 192 h 193"/>
                  <a:gd name="T82" fmla="*/ 97 w 193"/>
                  <a:gd name="T83" fmla="*/ 192 h 193"/>
                  <a:gd name="T84" fmla="*/ 100 w 193"/>
                  <a:gd name="T85" fmla="*/ 192 h 193"/>
                  <a:gd name="T86" fmla="*/ 105 w 193"/>
                  <a:gd name="T87" fmla="*/ 192 h 193"/>
                  <a:gd name="T88" fmla="*/ 114 w 193"/>
                  <a:gd name="T89" fmla="*/ 190 h 193"/>
                  <a:gd name="T90" fmla="*/ 123 w 193"/>
                  <a:gd name="T91" fmla="*/ 188 h 193"/>
                  <a:gd name="T92" fmla="*/ 132 w 193"/>
                  <a:gd name="T93" fmla="*/ 186 h 193"/>
                  <a:gd name="T94" fmla="*/ 140 w 193"/>
                  <a:gd name="T95" fmla="*/ 181 h 193"/>
                  <a:gd name="T96" fmla="*/ 148 w 193"/>
                  <a:gd name="T97" fmla="*/ 176 h 193"/>
                  <a:gd name="T98" fmla="*/ 155 w 193"/>
                  <a:gd name="T99" fmla="*/ 170 h 193"/>
                  <a:gd name="T100" fmla="*/ 156 w 193"/>
                  <a:gd name="T101" fmla="*/ 168 h 193"/>
                  <a:gd name="T102" fmla="*/ 159 w 193"/>
                  <a:gd name="T103" fmla="*/ 166 h 193"/>
                  <a:gd name="T104" fmla="*/ 164 w 193"/>
                  <a:gd name="T105" fmla="*/ 16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193">
                    <a:moveTo>
                      <a:pt x="164" y="164"/>
                    </a:moveTo>
                    <a:lnTo>
                      <a:pt x="166" y="159"/>
                    </a:lnTo>
                    <a:lnTo>
                      <a:pt x="167" y="157"/>
                    </a:lnTo>
                    <a:lnTo>
                      <a:pt x="170" y="156"/>
                    </a:lnTo>
                    <a:lnTo>
                      <a:pt x="176" y="148"/>
                    </a:lnTo>
                    <a:lnTo>
                      <a:pt x="180" y="140"/>
                    </a:lnTo>
                    <a:lnTo>
                      <a:pt x="185" y="133"/>
                    </a:lnTo>
                    <a:lnTo>
                      <a:pt x="188" y="123"/>
                    </a:lnTo>
                    <a:lnTo>
                      <a:pt x="190" y="115"/>
                    </a:lnTo>
                    <a:lnTo>
                      <a:pt x="191" y="105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1" y="97"/>
                    </a:lnTo>
                    <a:lnTo>
                      <a:pt x="193" y="97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6" y="42"/>
                    </a:lnTo>
                    <a:lnTo>
                      <a:pt x="164" y="28"/>
                    </a:lnTo>
                    <a:lnTo>
                      <a:pt x="148" y="15"/>
                    </a:lnTo>
                    <a:lnTo>
                      <a:pt x="132" y="6"/>
                    </a:lnTo>
                    <a:lnTo>
                      <a:pt x="123" y="3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76" y="2"/>
                    </a:lnTo>
                    <a:lnTo>
                      <a:pt x="59" y="6"/>
                    </a:lnTo>
                    <a:lnTo>
                      <a:pt x="42" y="15"/>
                    </a:lnTo>
                    <a:lnTo>
                      <a:pt x="28" y="28"/>
                    </a:lnTo>
                    <a:lnTo>
                      <a:pt x="14" y="42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7"/>
                    </a:lnTo>
                    <a:lnTo>
                      <a:pt x="1" y="115"/>
                    </a:lnTo>
                    <a:lnTo>
                      <a:pt x="2" y="123"/>
                    </a:lnTo>
                    <a:lnTo>
                      <a:pt x="6" y="133"/>
                    </a:lnTo>
                    <a:lnTo>
                      <a:pt x="14" y="148"/>
                    </a:lnTo>
                    <a:lnTo>
                      <a:pt x="28" y="164"/>
                    </a:lnTo>
                    <a:lnTo>
                      <a:pt x="42" y="176"/>
                    </a:lnTo>
                    <a:lnTo>
                      <a:pt x="59" y="186"/>
                    </a:lnTo>
                    <a:lnTo>
                      <a:pt x="76" y="190"/>
                    </a:lnTo>
                    <a:lnTo>
                      <a:pt x="96" y="193"/>
                    </a:lnTo>
                    <a:lnTo>
                      <a:pt x="96" y="192"/>
                    </a:lnTo>
                    <a:lnTo>
                      <a:pt x="97" y="192"/>
                    </a:lnTo>
                    <a:lnTo>
                      <a:pt x="100" y="192"/>
                    </a:lnTo>
                    <a:lnTo>
                      <a:pt x="105" y="192"/>
                    </a:lnTo>
                    <a:lnTo>
                      <a:pt x="114" y="190"/>
                    </a:lnTo>
                    <a:lnTo>
                      <a:pt x="123" y="188"/>
                    </a:lnTo>
                    <a:lnTo>
                      <a:pt x="132" y="186"/>
                    </a:lnTo>
                    <a:lnTo>
                      <a:pt x="140" y="181"/>
                    </a:lnTo>
                    <a:lnTo>
                      <a:pt x="148" y="176"/>
                    </a:lnTo>
                    <a:lnTo>
                      <a:pt x="155" y="170"/>
                    </a:lnTo>
                    <a:lnTo>
                      <a:pt x="156" y="168"/>
                    </a:lnTo>
                    <a:lnTo>
                      <a:pt x="159" y="166"/>
                    </a:lnTo>
                    <a:lnTo>
                      <a:pt x="164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6" name="Freeform 42">
                <a:extLst>
                  <a:ext uri="{FF2B5EF4-FFF2-40B4-BE49-F238E27FC236}">
                    <a16:creationId xmlns:a16="http://schemas.microsoft.com/office/drawing/2014/main" id="{F5598B96-F026-1993-3BA9-D74D793F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8500" y="3878263"/>
                <a:ext cx="101600" cy="101600"/>
              </a:xfrm>
              <a:custGeom>
                <a:avLst/>
                <a:gdLst>
                  <a:gd name="T0" fmla="*/ 164 w 193"/>
                  <a:gd name="T1" fmla="*/ 164 h 192"/>
                  <a:gd name="T2" fmla="*/ 167 w 193"/>
                  <a:gd name="T3" fmla="*/ 159 h 192"/>
                  <a:gd name="T4" fmla="*/ 168 w 193"/>
                  <a:gd name="T5" fmla="*/ 156 h 192"/>
                  <a:gd name="T6" fmla="*/ 170 w 193"/>
                  <a:gd name="T7" fmla="*/ 155 h 192"/>
                  <a:gd name="T8" fmla="*/ 176 w 193"/>
                  <a:gd name="T9" fmla="*/ 148 h 192"/>
                  <a:gd name="T10" fmla="*/ 181 w 193"/>
                  <a:gd name="T11" fmla="*/ 140 h 192"/>
                  <a:gd name="T12" fmla="*/ 186 w 193"/>
                  <a:gd name="T13" fmla="*/ 132 h 192"/>
                  <a:gd name="T14" fmla="*/ 188 w 193"/>
                  <a:gd name="T15" fmla="*/ 123 h 192"/>
                  <a:gd name="T16" fmla="*/ 191 w 193"/>
                  <a:gd name="T17" fmla="*/ 114 h 192"/>
                  <a:gd name="T18" fmla="*/ 192 w 193"/>
                  <a:gd name="T19" fmla="*/ 105 h 192"/>
                  <a:gd name="T20" fmla="*/ 192 w 193"/>
                  <a:gd name="T21" fmla="*/ 100 h 192"/>
                  <a:gd name="T22" fmla="*/ 192 w 193"/>
                  <a:gd name="T23" fmla="*/ 97 h 192"/>
                  <a:gd name="T24" fmla="*/ 192 w 193"/>
                  <a:gd name="T25" fmla="*/ 96 h 192"/>
                  <a:gd name="T26" fmla="*/ 193 w 193"/>
                  <a:gd name="T27" fmla="*/ 96 h 192"/>
                  <a:gd name="T28" fmla="*/ 191 w 193"/>
                  <a:gd name="T29" fmla="*/ 77 h 192"/>
                  <a:gd name="T30" fmla="*/ 186 w 193"/>
                  <a:gd name="T31" fmla="*/ 59 h 192"/>
                  <a:gd name="T32" fmla="*/ 176 w 193"/>
                  <a:gd name="T33" fmla="*/ 42 h 192"/>
                  <a:gd name="T34" fmla="*/ 164 w 193"/>
                  <a:gd name="T35" fmla="*/ 28 h 192"/>
                  <a:gd name="T36" fmla="*/ 148 w 193"/>
                  <a:gd name="T37" fmla="*/ 14 h 192"/>
                  <a:gd name="T38" fmla="*/ 133 w 193"/>
                  <a:gd name="T39" fmla="*/ 6 h 192"/>
                  <a:gd name="T40" fmla="*/ 123 w 193"/>
                  <a:gd name="T41" fmla="*/ 2 h 192"/>
                  <a:gd name="T42" fmla="*/ 115 w 193"/>
                  <a:gd name="T43" fmla="*/ 1 h 192"/>
                  <a:gd name="T44" fmla="*/ 97 w 193"/>
                  <a:gd name="T45" fmla="*/ 0 h 192"/>
                  <a:gd name="T46" fmla="*/ 76 w 193"/>
                  <a:gd name="T47" fmla="*/ 1 h 192"/>
                  <a:gd name="T48" fmla="*/ 59 w 193"/>
                  <a:gd name="T49" fmla="*/ 6 h 192"/>
                  <a:gd name="T50" fmla="*/ 43 w 193"/>
                  <a:gd name="T51" fmla="*/ 14 h 192"/>
                  <a:gd name="T52" fmla="*/ 28 w 193"/>
                  <a:gd name="T53" fmla="*/ 28 h 192"/>
                  <a:gd name="T54" fmla="*/ 15 w 193"/>
                  <a:gd name="T55" fmla="*/ 42 h 192"/>
                  <a:gd name="T56" fmla="*/ 7 w 193"/>
                  <a:gd name="T57" fmla="*/ 59 h 192"/>
                  <a:gd name="T58" fmla="*/ 2 w 193"/>
                  <a:gd name="T59" fmla="*/ 77 h 192"/>
                  <a:gd name="T60" fmla="*/ 0 w 193"/>
                  <a:gd name="T61" fmla="*/ 96 h 192"/>
                  <a:gd name="T62" fmla="*/ 2 w 193"/>
                  <a:gd name="T63" fmla="*/ 114 h 192"/>
                  <a:gd name="T64" fmla="*/ 3 w 193"/>
                  <a:gd name="T65" fmla="*/ 123 h 192"/>
                  <a:gd name="T66" fmla="*/ 7 w 193"/>
                  <a:gd name="T67" fmla="*/ 132 h 192"/>
                  <a:gd name="T68" fmla="*/ 15 w 193"/>
                  <a:gd name="T69" fmla="*/ 148 h 192"/>
                  <a:gd name="T70" fmla="*/ 28 w 193"/>
                  <a:gd name="T71" fmla="*/ 164 h 192"/>
                  <a:gd name="T72" fmla="*/ 43 w 193"/>
                  <a:gd name="T73" fmla="*/ 176 h 192"/>
                  <a:gd name="T74" fmla="*/ 59 w 193"/>
                  <a:gd name="T75" fmla="*/ 185 h 192"/>
                  <a:gd name="T76" fmla="*/ 76 w 193"/>
                  <a:gd name="T77" fmla="*/ 190 h 192"/>
                  <a:gd name="T78" fmla="*/ 97 w 193"/>
                  <a:gd name="T79" fmla="*/ 192 h 192"/>
                  <a:gd name="T80" fmla="*/ 97 w 193"/>
                  <a:gd name="T81" fmla="*/ 191 h 192"/>
                  <a:gd name="T82" fmla="*/ 98 w 193"/>
                  <a:gd name="T83" fmla="*/ 191 h 192"/>
                  <a:gd name="T84" fmla="*/ 100 w 193"/>
                  <a:gd name="T85" fmla="*/ 191 h 192"/>
                  <a:gd name="T86" fmla="*/ 105 w 193"/>
                  <a:gd name="T87" fmla="*/ 191 h 192"/>
                  <a:gd name="T88" fmla="*/ 115 w 193"/>
                  <a:gd name="T89" fmla="*/ 190 h 192"/>
                  <a:gd name="T90" fmla="*/ 123 w 193"/>
                  <a:gd name="T91" fmla="*/ 188 h 192"/>
                  <a:gd name="T92" fmla="*/ 133 w 193"/>
                  <a:gd name="T93" fmla="*/ 185 h 192"/>
                  <a:gd name="T94" fmla="*/ 140 w 193"/>
                  <a:gd name="T95" fmla="*/ 180 h 192"/>
                  <a:gd name="T96" fmla="*/ 148 w 193"/>
                  <a:gd name="T97" fmla="*/ 176 h 192"/>
                  <a:gd name="T98" fmla="*/ 156 w 193"/>
                  <a:gd name="T99" fmla="*/ 170 h 192"/>
                  <a:gd name="T100" fmla="*/ 157 w 193"/>
                  <a:gd name="T101" fmla="*/ 167 h 192"/>
                  <a:gd name="T102" fmla="*/ 159 w 193"/>
                  <a:gd name="T103" fmla="*/ 166 h 192"/>
                  <a:gd name="T104" fmla="*/ 164 w 193"/>
                  <a:gd name="T105" fmla="*/ 16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192">
                    <a:moveTo>
                      <a:pt x="164" y="164"/>
                    </a:moveTo>
                    <a:lnTo>
                      <a:pt x="167" y="159"/>
                    </a:lnTo>
                    <a:lnTo>
                      <a:pt x="168" y="156"/>
                    </a:lnTo>
                    <a:lnTo>
                      <a:pt x="170" y="155"/>
                    </a:lnTo>
                    <a:lnTo>
                      <a:pt x="176" y="148"/>
                    </a:lnTo>
                    <a:lnTo>
                      <a:pt x="181" y="140"/>
                    </a:lnTo>
                    <a:lnTo>
                      <a:pt x="186" y="132"/>
                    </a:lnTo>
                    <a:lnTo>
                      <a:pt x="188" y="123"/>
                    </a:lnTo>
                    <a:lnTo>
                      <a:pt x="191" y="114"/>
                    </a:lnTo>
                    <a:lnTo>
                      <a:pt x="192" y="105"/>
                    </a:lnTo>
                    <a:lnTo>
                      <a:pt x="192" y="100"/>
                    </a:lnTo>
                    <a:lnTo>
                      <a:pt x="192" y="97"/>
                    </a:lnTo>
                    <a:lnTo>
                      <a:pt x="192" y="96"/>
                    </a:lnTo>
                    <a:lnTo>
                      <a:pt x="193" y="96"/>
                    </a:lnTo>
                    <a:lnTo>
                      <a:pt x="191" y="77"/>
                    </a:lnTo>
                    <a:lnTo>
                      <a:pt x="186" y="59"/>
                    </a:lnTo>
                    <a:lnTo>
                      <a:pt x="176" y="42"/>
                    </a:lnTo>
                    <a:lnTo>
                      <a:pt x="164" y="28"/>
                    </a:lnTo>
                    <a:lnTo>
                      <a:pt x="148" y="14"/>
                    </a:lnTo>
                    <a:lnTo>
                      <a:pt x="133" y="6"/>
                    </a:lnTo>
                    <a:lnTo>
                      <a:pt x="123" y="2"/>
                    </a:lnTo>
                    <a:lnTo>
                      <a:pt x="115" y="1"/>
                    </a:lnTo>
                    <a:lnTo>
                      <a:pt x="97" y="0"/>
                    </a:lnTo>
                    <a:lnTo>
                      <a:pt x="76" y="1"/>
                    </a:lnTo>
                    <a:lnTo>
                      <a:pt x="59" y="6"/>
                    </a:lnTo>
                    <a:lnTo>
                      <a:pt x="43" y="14"/>
                    </a:lnTo>
                    <a:lnTo>
                      <a:pt x="28" y="28"/>
                    </a:lnTo>
                    <a:lnTo>
                      <a:pt x="15" y="42"/>
                    </a:lnTo>
                    <a:lnTo>
                      <a:pt x="7" y="59"/>
                    </a:lnTo>
                    <a:lnTo>
                      <a:pt x="2" y="77"/>
                    </a:lnTo>
                    <a:lnTo>
                      <a:pt x="0" y="96"/>
                    </a:lnTo>
                    <a:lnTo>
                      <a:pt x="2" y="114"/>
                    </a:lnTo>
                    <a:lnTo>
                      <a:pt x="3" y="123"/>
                    </a:lnTo>
                    <a:lnTo>
                      <a:pt x="7" y="132"/>
                    </a:lnTo>
                    <a:lnTo>
                      <a:pt x="15" y="148"/>
                    </a:lnTo>
                    <a:lnTo>
                      <a:pt x="28" y="164"/>
                    </a:lnTo>
                    <a:lnTo>
                      <a:pt x="43" y="176"/>
                    </a:lnTo>
                    <a:lnTo>
                      <a:pt x="59" y="185"/>
                    </a:lnTo>
                    <a:lnTo>
                      <a:pt x="76" y="190"/>
                    </a:lnTo>
                    <a:lnTo>
                      <a:pt x="97" y="192"/>
                    </a:lnTo>
                    <a:lnTo>
                      <a:pt x="97" y="191"/>
                    </a:lnTo>
                    <a:lnTo>
                      <a:pt x="98" y="191"/>
                    </a:lnTo>
                    <a:lnTo>
                      <a:pt x="100" y="191"/>
                    </a:lnTo>
                    <a:lnTo>
                      <a:pt x="105" y="191"/>
                    </a:lnTo>
                    <a:lnTo>
                      <a:pt x="115" y="190"/>
                    </a:lnTo>
                    <a:lnTo>
                      <a:pt x="123" y="188"/>
                    </a:lnTo>
                    <a:lnTo>
                      <a:pt x="133" y="185"/>
                    </a:lnTo>
                    <a:lnTo>
                      <a:pt x="140" y="180"/>
                    </a:lnTo>
                    <a:lnTo>
                      <a:pt x="148" y="176"/>
                    </a:lnTo>
                    <a:lnTo>
                      <a:pt x="156" y="170"/>
                    </a:lnTo>
                    <a:lnTo>
                      <a:pt x="157" y="167"/>
                    </a:lnTo>
                    <a:lnTo>
                      <a:pt x="159" y="166"/>
                    </a:lnTo>
                    <a:lnTo>
                      <a:pt x="164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7" name="Freeform 43">
                <a:extLst>
                  <a:ext uri="{FF2B5EF4-FFF2-40B4-BE49-F238E27FC236}">
                    <a16:creationId xmlns:a16="http://schemas.microsoft.com/office/drawing/2014/main" id="{C8DB4659-796E-5016-EF8E-75E911A58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7538" y="4259263"/>
                <a:ext cx="101600" cy="101600"/>
              </a:xfrm>
              <a:custGeom>
                <a:avLst/>
                <a:gdLst>
                  <a:gd name="T0" fmla="*/ 163 w 192"/>
                  <a:gd name="T1" fmla="*/ 163 h 192"/>
                  <a:gd name="T2" fmla="*/ 166 w 192"/>
                  <a:gd name="T3" fmla="*/ 158 h 192"/>
                  <a:gd name="T4" fmla="*/ 167 w 192"/>
                  <a:gd name="T5" fmla="*/ 156 h 192"/>
                  <a:gd name="T6" fmla="*/ 169 w 192"/>
                  <a:gd name="T7" fmla="*/ 155 h 192"/>
                  <a:gd name="T8" fmla="*/ 175 w 192"/>
                  <a:gd name="T9" fmla="*/ 148 h 192"/>
                  <a:gd name="T10" fmla="*/ 180 w 192"/>
                  <a:gd name="T11" fmla="*/ 139 h 192"/>
                  <a:gd name="T12" fmla="*/ 185 w 192"/>
                  <a:gd name="T13" fmla="*/ 132 h 192"/>
                  <a:gd name="T14" fmla="*/ 187 w 192"/>
                  <a:gd name="T15" fmla="*/ 122 h 192"/>
                  <a:gd name="T16" fmla="*/ 190 w 192"/>
                  <a:gd name="T17" fmla="*/ 114 h 192"/>
                  <a:gd name="T18" fmla="*/ 191 w 192"/>
                  <a:gd name="T19" fmla="*/ 104 h 192"/>
                  <a:gd name="T20" fmla="*/ 191 w 192"/>
                  <a:gd name="T21" fmla="*/ 100 h 192"/>
                  <a:gd name="T22" fmla="*/ 191 w 192"/>
                  <a:gd name="T23" fmla="*/ 97 h 192"/>
                  <a:gd name="T24" fmla="*/ 191 w 192"/>
                  <a:gd name="T25" fmla="*/ 96 h 192"/>
                  <a:gd name="T26" fmla="*/ 192 w 192"/>
                  <a:gd name="T27" fmla="*/ 96 h 192"/>
                  <a:gd name="T28" fmla="*/ 190 w 192"/>
                  <a:gd name="T29" fmla="*/ 77 h 192"/>
                  <a:gd name="T30" fmla="*/ 185 w 192"/>
                  <a:gd name="T31" fmla="*/ 59 h 192"/>
                  <a:gd name="T32" fmla="*/ 175 w 192"/>
                  <a:gd name="T33" fmla="*/ 42 h 192"/>
                  <a:gd name="T34" fmla="*/ 163 w 192"/>
                  <a:gd name="T35" fmla="*/ 27 h 192"/>
                  <a:gd name="T36" fmla="*/ 148 w 192"/>
                  <a:gd name="T37" fmla="*/ 14 h 192"/>
                  <a:gd name="T38" fmla="*/ 132 w 192"/>
                  <a:gd name="T39" fmla="*/ 6 h 192"/>
                  <a:gd name="T40" fmla="*/ 122 w 192"/>
                  <a:gd name="T41" fmla="*/ 2 h 192"/>
                  <a:gd name="T42" fmla="*/ 114 w 192"/>
                  <a:gd name="T43" fmla="*/ 1 h 192"/>
                  <a:gd name="T44" fmla="*/ 96 w 192"/>
                  <a:gd name="T45" fmla="*/ 0 h 192"/>
                  <a:gd name="T46" fmla="*/ 75 w 192"/>
                  <a:gd name="T47" fmla="*/ 1 h 192"/>
                  <a:gd name="T48" fmla="*/ 59 w 192"/>
                  <a:gd name="T49" fmla="*/ 6 h 192"/>
                  <a:gd name="T50" fmla="*/ 42 w 192"/>
                  <a:gd name="T51" fmla="*/ 14 h 192"/>
                  <a:gd name="T52" fmla="*/ 27 w 192"/>
                  <a:gd name="T53" fmla="*/ 27 h 192"/>
                  <a:gd name="T54" fmla="*/ 14 w 192"/>
                  <a:gd name="T55" fmla="*/ 42 h 192"/>
                  <a:gd name="T56" fmla="*/ 6 w 192"/>
                  <a:gd name="T57" fmla="*/ 59 h 192"/>
                  <a:gd name="T58" fmla="*/ 1 w 192"/>
                  <a:gd name="T59" fmla="*/ 77 h 192"/>
                  <a:gd name="T60" fmla="*/ 0 w 192"/>
                  <a:gd name="T61" fmla="*/ 96 h 192"/>
                  <a:gd name="T62" fmla="*/ 1 w 192"/>
                  <a:gd name="T63" fmla="*/ 114 h 192"/>
                  <a:gd name="T64" fmla="*/ 2 w 192"/>
                  <a:gd name="T65" fmla="*/ 122 h 192"/>
                  <a:gd name="T66" fmla="*/ 6 w 192"/>
                  <a:gd name="T67" fmla="*/ 132 h 192"/>
                  <a:gd name="T68" fmla="*/ 14 w 192"/>
                  <a:gd name="T69" fmla="*/ 148 h 192"/>
                  <a:gd name="T70" fmla="*/ 27 w 192"/>
                  <a:gd name="T71" fmla="*/ 163 h 192"/>
                  <a:gd name="T72" fmla="*/ 42 w 192"/>
                  <a:gd name="T73" fmla="*/ 175 h 192"/>
                  <a:gd name="T74" fmla="*/ 59 w 192"/>
                  <a:gd name="T75" fmla="*/ 185 h 192"/>
                  <a:gd name="T76" fmla="*/ 75 w 192"/>
                  <a:gd name="T77" fmla="*/ 190 h 192"/>
                  <a:gd name="T78" fmla="*/ 96 w 192"/>
                  <a:gd name="T79" fmla="*/ 192 h 192"/>
                  <a:gd name="T80" fmla="*/ 96 w 192"/>
                  <a:gd name="T81" fmla="*/ 191 h 192"/>
                  <a:gd name="T82" fmla="*/ 97 w 192"/>
                  <a:gd name="T83" fmla="*/ 191 h 192"/>
                  <a:gd name="T84" fmla="*/ 100 w 192"/>
                  <a:gd name="T85" fmla="*/ 191 h 192"/>
                  <a:gd name="T86" fmla="*/ 104 w 192"/>
                  <a:gd name="T87" fmla="*/ 191 h 192"/>
                  <a:gd name="T88" fmla="*/ 114 w 192"/>
                  <a:gd name="T89" fmla="*/ 190 h 192"/>
                  <a:gd name="T90" fmla="*/ 122 w 192"/>
                  <a:gd name="T91" fmla="*/ 187 h 192"/>
                  <a:gd name="T92" fmla="*/ 132 w 192"/>
                  <a:gd name="T93" fmla="*/ 185 h 192"/>
                  <a:gd name="T94" fmla="*/ 139 w 192"/>
                  <a:gd name="T95" fmla="*/ 180 h 192"/>
                  <a:gd name="T96" fmla="*/ 148 w 192"/>
                  <a:gd name="T97" fmla="*/ 175 h 192"/>
                  <a:gd name="T98" fmla="*/ 155 w 192"/>
                  <a:gd name="T99" fmla="*/ 169 h 192"/>
                  <a:gd name="T100" fmla="*/ 156 w 192"/>
                  <a:gd name="T101" fmla="*/ 167 h 192"/>
                  <a:gd name="T102" fmla="*/ 159 w 192"/>
                  <a:gd name="T103" fmla="*/ 166 h 192"/>
                  <a:gd name="T104" fmla="*/ 163 w 192"/>
                  <a:gd name="T105" fmla="*/ 16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192">
                    <a:moveTo>
                      <a:pt x="163" y="163"/>
                    </a:moveTo>
                    <a:lnTo>
                      <a:pt x="166" y="158"/>
                    </a:lnTo>
                    <a:lnTo>
                      <a:pt x="167" y="156"/>
                    </a:lnTo>
                    <a:lnTo>
                      <a:pt x="169" y="155"/>
                    </a:lnTo>
                    <a:lnTo>
                      <a:pt x="175" y="148"/>
                    </a:lnTo>
                    <a:lnTo>
                      <a:pt x="180" y="139"/>
                    </a:lnTo>
                    <a:lnTo>
                      <a:pt x="185" y="132"/>
                    </a:lnTo>
                    <a:lnTo>
                      <a:pt x="187" y="122"/>
                    </a:lnTo>
                    <a:lnTo>
                      <a:pt x="190" y="114"/>
                    </a:lnTo>
                    <a:lnTo>
                      <a:pt x="191" y="104"/>
                    </a:lnTo>
                    <a:lnTo>
                      <a:pt x="191" y="100"/>
                    </a:lnTo>
                    <a:lnTo>
                      <a:pt x="191" y="97"/>
                    </a:lnTo>
                    <a:lnTo>
                      <a:pt x="191" y="96"/>
                    </a:lnTo>
                    <a:lnTo>
                      <a:pt x="192" y="96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5" y="42"/>
                    </a:lnTo>
                    <a:lnTo>
                      <a:pt x="163" y="27"/>
                    </a:lnTo>
                    <a:lnTo>
                      <a:pt x="148" y="14"/>
                    </a:lnTo>
                    <a:lnTo>
                      <a:pt x="132" y="6"/>
                    </a:lnTo>
                    <a:lnTo>
                      <a:pt x="122" y="2"/>
                    </a:lnTo>
                    <a:lnTo>
                      <a:pt x="114" y="1"/>
                    </a:lnTo>
                    <a:lnTo>
                      <a:pt x="96" y="0"/>
                    </a:lnTo>
                    <a:lnTo>
                      <a:pt x="75" y="1"/>
                    </a:lnTo>
                    <a:lnTo>
                      <a:pt x="59" y="6"/>
                    </a:lnTo>
                    <a:lnTo>
                      <a:pt x="42" y="14"/>
                    </a:lnTo>
                    <a:lnTo>
                      <a:pt x="27" y="27"/>
                    </a:lnTo>
                    <a:lnTo>
                      <a:pt x="14" y="42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6"/>
                    </a:lnTo>
                    <a:lnTo>
                      <a:pt x="1" y="114"/>
                    </a:lnTo>
                    <a:lnTo>
                      <a:pt x="2" y="122"/>
                    </a:lnTo>
                    <a:lnTo>
                      <a:pt x="6" y="132"/>
                    </a:lnTo>
                    <a:lnTo>
                      <a:pt x="14" y="148"/>
                    </a:lnTo>
                    <a:lnTo>
                      <a:pt x="27" y="163"/>
                    </a:lnTo>
                    <a:lnTo>
                      <a:pt x="42" y="175"/>
                    </a:lnTo>
                    <a:lnTo>
                      <a:pt x="59" y="185"/>
                    </a:lnTo>
                    <a:lnTo>
                      <a:pt x="75" y="190"/>
                    </a:lnTo>
                    <a:lnTo>
                      <a:pt x="96" y="192"/>
                    </a:lnTo>
                    <a:lnTo>
                      <a:pt x="96" y="191"/>
                    </a:lnTo>
                    <a:lnTo>
                      <a:pt x="97" y="191"/>
                    </a:lnTo>
                    <a:lnTo>
                      <a:pt x="100" y="191"/>
                    </a:lnTo>
                    <a:lnTo>
                      <a:pt x="104" y="191"/>
                    </a:lnTo>
                    <a:lnTo>
                      <a:pt x="114" y="190"/>
                    </a:lnTo>
                    <a:lnTo>
                      <a:pt x="122" y="187"/>
                    </a:lnTo>
                    <a:lnTo>
                      <a:pt x="132" y="185"/>
                    </a:lnTo>
                    <a:lnTo>
                      <a:pt x="139" y="180"/>
                    </a:lnTo>
                    <a:lnTo>
                      <a:pt x="148" y="175"/>
                    </a:lnTo>
                    <a:lnTo>
                      <a:pt x="155" y="169"/>
                    </a:lnTo>
                    <a:lnTo>
                      <a:pt x="156" y="167"/>
                    </a:lnTo>
                    <a:lnTo>
                      <a:pt x="159" y="166"/>
                    </a:lnTo>
                    <a:lnTo>
                      <a:pt x="163" y="163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8" name="Freeform 44">
                <a:extLst>
                  <a:ext uri="{FF2B5EF4-FFF2-40B4-BE49-F238E27FC236}">
                    <a16:creationId xmlns:a16="http://schemas.microsoft.com/office/drawing/2014/main" id="{BE09A274-B138-A3E6-6062-6A582A36A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4627563"/>
                <a:ext cx="101600" cy="101600"/>
              </a:xfrm>
              <a:custGeom>
                <a:avLst/>
                <a:gdLst>
                  <a:gd name="T0" fmla="*/ 164 w 193"/>
                  <a:gd name="T1" fmla="*/ 163 h 192"/>
                  <a:gd name="T2" fmla="*/ 166 w 193"/>
                  <a:gd name="T3" fmla="*/ 159 h 192"/>
                  <a:gd name="T4" fmla="*/ 168 w 193"/>
                  <a:gd name="T5" fmla="*/ 156 h 192"/>
                  <a:gd name="T6" fmla="*/ 170 w 193"/>
                  <a:gd name="T7" fmla="*/ 155 h 192"/>
                  <a:gd name="T8" fmla="*/ 176 w 193"/>
                  <a:gd name="T9" fmla="*/ 148 h 192"/>
                  <a:gd name="T10" fmla="*/ 181 w 193"/>
                  <a:gd name="T11" fmla="*/ 139 h 192"/>
                  <a:gd name="T12" fmla="*/ 186 w 193"/>
                  <a:gd name="T13" fmla="*/ 132 h 192"/>
                  <a:gd name="T14" fmla="*/ 188 w 193"/>
                  <a:gd name="T15" fmla="*/ 122 h 192"/>
                  <a:gd name="T16" fmla="*/ 190 w 193"/>
                  <a:gd name="T17" fmla="*/ 114 h 192"/>
                  <a:gd name="T18" fmla="*/ 192 w 193"/>
                  <a:gd name="T19" fmla="*/ 104 h 192"/>
                  <a:gd name="T20" fmla="*/ 192 w 193"/>
                  <a:gd name="T21" fmla="*/ 100 h 192"/>
                  <a:gd name="T22" fmla="*/ 192 w 193"/>
                  <a:gd name="T23" fmla="*/ 97 h 192"/>
                  <a:gd name="T24" fmla="*/ 192 w 193"/>
                  <a:gd name="T25" fmla="*/ 96 h 192"/>
                  <a:gd name="T26" fmla="*/ 193 w 193"/>
                  <a:gd name="T27" fmla="*/ 96 h 192"/>
                  <a:gd name="T28" fmla="*/ 190 w 193"/>
                  <a:gd name="T29" fmla="*/ 77 h 192"/>
                  <a:gd name="T30" fmla="*/ 186 w 193"/>
                  <a:gd name="T31" fmla="*/ 59 h 192"/>
                  <a:gd name="T32" fmla="*/ 176 w 193"/>
                  <a:gd name="T33" fmla="*/ 42 h 192"/>
                  <a:gd name="T34" fmla="*/ 164 w 193"/>
                  <a:gd name="T35" fmla="*/ 27 h 192"/>
                  <a:gd name="T36" fmla="*/ 148 w 193"/>
                  <a:gd name="T37" fmla="*/ 14 h 192"/>
                  <a:gd name="T38" fmla="*/ 133 w 193"/>
                  <a:gd name="T39" fmla="*/ 6 h 192"/>
                  <a:gd name="T40" fmla="*/ 123 w 193"/>
                  <a:gd name="T41" fmla="*/ 2 h 192"/>
                  <a:gd name="T42" fmla="*/ 115 w 193"/>
                  <a:gd name="T43" fmla="*/ 1 h 192"/>
                  <a:gd name="T44" fmla="*/ 97 w 193"/>
                  <a:gd name="T45" fmla="*/ 0 h 192"/>
                  <a:gd name="T46" fmla="*/ 76 w 193"/>
                  <a:gd name="T47" fmla="*/ 1 h 192"/>
                  <a:gd name="T48" fmla="*/ 59 w 193"/>
                  <a:gd name="T49" fmla="*/ 6 h 192"/>
                  <a:gd name="T50" fmla="*/ 43 w 193"/>
                  <a:gd name="T51" fmla="*/ 14 h 192"/>
                  <a:gd name="T52" fmla="*/ 28 w 193"/>
                  <a:gd name="T53" fmla="*/ 27 h 192"/>
                  <a:gd name="T54" fmla="*/ 15 w 193"/>
                  <a:gd name="T55" fmla="*/ 42 h 192"/>
                  <a:gd name="T56" fmla="*/ 6 w 193"/>
                  <a:gd name="T57" fmla="*/ 59 h 192"/>
                  <a:gd name="T58" fmla="*/ 2 w 193"/>
                  <a:gd name="T59" fmla="*/ 77 h 192"/>
                  <a:gd name="T60" fmla="*/ 0 w 193"/>
                  <a:gd name="T61" fmla="*/ 96 h 192"/>
                  <a:gd name="T62" fmla="*/ 2 w 193"/>
                  <a:gd name="T63" fmla="*/ 114 h 192"/>
                  <a:gd name="T64" fmla="*/ 3 w 193"/>
                  <a:gd name="T65" fmla="*/ 122 h 192"/>
                  <a:gd name="T66" fmla="*/ 6 w 193"/>
                  <a:gd name="T67" fmla="*/ 132 h 192"/>
                  <a:gd name="T68" fmla="*/ 15 w 193"/>
                  <a:gd name="T69" fmla="*/ 148 h 192"/>
                  <a:gd name="T70" fmla="*/ 28 w 193"/>
                  <a:gd name="T71" fmla="*/ 163 h 192"/>
                  <a:gd name="T72" fmla="*/ 43 w 193"/>
                  <a:gd name="T73" fmla="*/ 175 h 192"/>
                  <a:gd name="T74" fmla="*/ 59 w 193"/>
                  <a:gd name="T75" fmla="*/ 185 h 192"/>
                  <a:gd name="T76" fmla="*/ 76 w 193"/>
                  <a:gd name="T77" fmla="*/ 190 h 192"/>
                  <a:gd name="T78" fmla="*/ 97 w 193"/>
                  <a:gd name="T79" fmla="*/ 192 h 192"/>
                  <a:gd name="T80" fmla="*/ 97 w 193"/>
                  <a:gd name="T81" fmla="*/ 191 h 192"/>
                  <a:gd name="T82" fmla="*/ 98 w 193"/>
                  <a:gd name="T83" fmla="*/ 191 h 192"/>
                  <a:gd name="T84" fmla="*/ 100 w 193"/>
                  <a:gd name="T85" fmla="*/ 191 h 192"/>
                  <a:gd name="T86" fmla="*/ 105 w 193"/>
                  <a:gd name="T87" fmla="*/ 191 h 192"/>
                  <a:gd name="T88" fmla="*/ 115 w 193"/>
                  <a:gd name="T89" fmla="*/ 190 h 192"/>
                  <a:gd name="T90" fmla="*/ 123 w 193"/>
                  <a:gd name="T91" fmla="*/ 187 h 192"/>
                  <a:gd name="T92" fmla="*/ 133 w 193"/>
                  <a:gd name="T93" fmla="*/ 185 h 192"/>
                  <a:gd name="T94" fmla="*/ 140 w 193"/>
                  <a:gd name="T95" fmla="*/ 180 h 192"/>
                  <a:gd name="T96" fmla="*/ 148 w 193"/>
                  <a:gd name="T97" fmla="*/ 175 h 192"/>
                  <a:gd name="T98" fmla="*/ 156 w 193"/>
                  <a:gd name="T99" fmla="*/ 169 h 192"/>
                  <a:gd name="T100" fmla="*/ 157 w 193"/>
                  <a:gd name="T101" fmla="*/ 167 h 192"/>
                  <a:gd name="T102" fmla="*/ 159 w 193"/>
                  <a:gd name="T103" fmla="*/ 166 h 192"/>
                  <a:gd name="T104" fmla="*/ 164 w 193"/>
                  <a:gd name="T105" fmla="*/ 16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192">
                    <a:moveTo>
                      <a:pt x="164" y="163"/>
                    </a:moveTo>
                    <a:lnTo>
                      <a:pt x="166" y="159"/>
                    </a:lnTo>
                    <a:lnTo>
                      <a:pt x="168" y="156"/>
                    </a:lnTo>
                    <a:lnTo>
                      <a:pt x="170" y="155"/>
                    </a:lnTo>
                    <a:lnTo>
                      <a:pt x="176" y="148"/>
                    </a:lnTo>
                    <a:lnTo>
                      <a:pt x="181" y="139"/>
                    </a:lnTo>
                    <a:lnTo>
                      <a:pt x="186" y="132"/>
                    </a:lnTo>
                    <a:lnTo>
                      <a:pt x="188" y="122"/>
                    </a:lnTo>
                    <a:lnTo>
                      <a:pt x="190" y="114"/>
                    </a:lnTo>
                    <a:lnTo>
                      <a:pt x="192" y="104"/>
                    </a:lnTo>
                    <a:lnTo>
                      <a:pt x="192" y="100"/>
                    </a:lnTo>
                    <a:lnTo>
                      <a:pt x="192" y="97"/>
                    </a:lnTo>
                    <a:lnTo>
                      <a:pt x="192" y="96"/>
                    </a:lnTo>
                    <a:lnTo>
                      <a:pt x="193" y="96"/>
                    </a:lnTo>
                    <a:lnTo>
                      <a:pt x="190" y="77"/>
                    </a:lnTo>
                    <a:lnTo>
                      <a:pt x="186" y="59"/>
                    </a:lnTo>
                    <a:lnTo>
                      <a:pt x="176" y="42"/>
                    </a:lnTo>
                    <a:lnTo>
                      <a:pt x="164" y="27"/>
                    </a:lnTo>
                    <a:lnTo>
                      <a:pt x="148" y="14"/>
                    </a:lnTo>
                    <a:lnTo>
                      <a:pt x="133" y="6"/>
                    </a:lnTo>
                    <a:lnTo>
                      <a:pt x="123" y="2"/>
                    </a:lnTo>
                    <a:lnTo>
                      <a:pt x="115" y="1"/>
                    </a:lnTo>
                    <a:lnTo>
                      <a:pt x="97" y="0"/>
                    </a:lnTo>
                    <a:lnTo>
                      <a:pt x="76" y="1"/>
                    </a:lnTo>
                    <a:lnTo>
                      <a:pt x="59" y="6"/>
                    </a:lnTo>
                    <a:lnTo>
                      <a:pt x="43" y="14"/>
                    </a:lnTo>
                    <a:lnTo>
                      <a:pt x="28" y="27"/>
                    </a:lnTo>
                    <a:lnTo>
                      <a:pt x="15" y="42"/>
                    </a:lnTo>
                    <a:lnTo>
                      <a:pt x="6" y="59"/>
                    </a:lnTo>
                    <a:lnTo>
                      <a:pt x="2" y="77"/>
                    </a:lnTo>
                    <a:lnTo>
                      <a:pt x="0" y="96"/>
                    </a:lnTo>
                    <a:lnTo>
                      <a:pt x="2" y="114"/>
                    </a:lnTo>
                    <a:lnTo>
                      <a:pt x="3" y="122"/>
                    </a:lnTo>
                    <a:lnTo>
                      <a:pt x="6" y="132"/>
                    </a:lnTo>
                    <a:lnTo>
                      <a:pt x="15" y="148"/>
                    </a:lnTo>
                    <a:lnTo>
                      <a:pt x="28" y="163"/>
                    </a:lnTo>
                    <a:lnTo>
                      <a:pt x="43" y="175"/>
                    </a:lnTo>
                    <a:lnTo>
                      <a:pt x="59" y="185"/>
                    </a:lnTo>
                    <a:lnTo>
                      <a:pt x="76" y="190"/>
                    </a:lnTo>
                    <a:lnTo>
                      <a:pt x="97" y="192"/>
                    </a:lnTo>
                    <a:lnTo>
                      <a:pt x="97" y="191"/>
                    </a:lnTo>
                    <a:lnTo>
                      <a:pt x="98" y="191"/>
                    </a:lnTo>
                    <a:lnTo>
                      <a:pt x="100" y="191"/>
                    </a:lnTo>
                    <a:lnTo>
                      <a:pt x="105" y="191"/>
                    </a:lnTo>
                    <a:lnTo>
                      <a:pt x="115" y="190"/>
                    </a:lnTo>
                    <a:lnTo>
                      <a:pt x="123" y="187"/>
                    </a:lnTo>
                    <a:lnTo>
                      <a:pt x="133" y="185"/>
                    </a:lnTo>
                    <a:lnTo>
                      <a:pt x="140" y="180"/>
                    </a:lnTo>
                    <a:lnTo>
                      <a:pt x="148" y="175"/>
                    </a:lnTo>
                    <a:lnTo>
                      <a:pt x="156" y="169"/>
                    </a:lnTo>
                    <a:lnTo>
                      <a:pt x="157" y="167"/>
                    </a:lnTo>
                    <a:lnTo>
                      <a:pt x="159" y="166"/>
                    </a:lnTo>
                    <a:lnTo>
                      <a:pt x="164" y="163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9" name="Freeform 45">
                <a:extLst>
                  <a:ext uri="{FF2B5EF4-FFF2-40B4-BE49-F238E27FC236}">
                    <a16:creationId xmlns:a16="http://schemas.microsoft.com/office/drawing/2014/main" id="{1B0249F6-3A15-EEB4-5EAC-D76FD4184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2075" y="5060950"/>
                <a:ext cx="103188" cy="101600"/>
              </a:xfrm>
              <a:custGeom>
                <a:avLst/>
                <a:gdLst>
                  <a:gd name="T0" fmla="*/ 164 w 193"/>
                  <a:gd name="T1" fmla="*/ 164 h 193"/>
                  <a:gd name="T2" fmla="*/ 166 w 193"/>
                  <a:gd name="T3" fmla="*/ 159 h 193"/>
                  <a:gd name="T4" fmla="*/ 167 w 193"/>
                  <a:gd name="T5" fmla="*/ 157 h 193"/>
                  <a:gd name="T6" fmla="*/ 170 w 193"/>
                  <a:gd name="T7" fmla="*/ 155 h 193"/>
                  <a:gd name="T8" fmla="*/ 176 w 193"/>
                  <a:gd name="T9" fmla="*/ 148 h 193"/>
                  <a:gd name="T10" fmla="*/ 181 w 193"/>
                  <a:gd name="T11" fmla="*/ 140 h 193"/>
                  <a:gd name="T12" fmla="*/ 185 w 193"/>
                  <a:gd name="T13" fmla="*/ 132 h 193"/>
                  <a:gd name="T14" fmla="*/ 188 w 193"/>
                  <a:gd name="T15" fmla="*/ 123 h 193"/>
                  <a:gd name="T16" fmla="*/ 190 w 193"/>
                  <a:gd name="T17" fmla="*/ 114 h 193"/>
                  <a:gd name="T18" fmla="*/ 191 w 193"/>
                  <a:gd name="T19" fmla="*/ 105 h 193"/>
                  <a:gd name="T20" fmla="*/ 191 w 193"/>
                  <a:gd name="T21" fmla="*/ 100 h 193"/>
                  <a:gd name="T22" fmla="*/ 191 w 193"/>
                  <a:gd name="T23" fmla="*/ 98 h 193"/>
                  <a:gd name="T24" fmla="*/ 191 w 193"/>
                  <a:gd name="T25" fmla="*/ 96 h 193"/>
                  <a:gd name="T26" fmla="*/ 193 w 193"/>
                  <a:gd name="T27" fmla="*/ 96 h 193"/>
                  <a:gd name="T28" fmla="*/ 190 w 193"/>
                  <a:gd name="T29" fmla="*/ 77 h 193"/>
                  <a:gd name="T30" fmla="*/ 185 w 193"/>
                  <a:gd name="T31" fmla="*/ 59 h 193"/>
                  <a:gd name="T32" fmla="*/ 176 w 193"/>
                  <a:gd name="T33" fmla="*/ 42 h 193"/>
                  <a:gd name="T34" fmla="*/ 164 w 193"/>
                  <a:gd name="T35" fmla="*/ 28 h 193"/>
                  <a:gd name="T36" fmla="*/ 148 w 193"/>
                  <a:gd name="T37" fmla="*/ 15 h 193"/>
                  <a:gd name="T38" fmla="*/ 132 w 193"/>
                  <a:gd name="T39" fmla="*/ 6 h 193"/>
                  <a:gd name="T40" fmla="*/ 123 w 193"/>
                  <a:gd name="T41" fmla="*/ 2 h 193"/>
                  <a:gd name="T42" fmla="*/ 114 w 193"/>
                  <a:gd name="T43" fmla="*/ 1 h 193"/>
                  <a:gd name="T44" fmla="*/ 96 w 193"/>
                  <a:gd name="T45" fmla="*/ 0 h 193"/>
                  <a:gd name="T46" fmla="*/ 76 w 193"/>
                  <a:gd name="T47" fmla="*/ 1 h 193"/>
                  <a:gd name="T48" fmla="*/ 59 w 193"/>
                  <a:gd name="T49" fmla="*/ 6 h 193"/>
                  <a:gd name="T50" fmla="*/ 42 w 193"/>
                  <a:gd name="T51" fmla="*/ 15 h 193"/>
                  <a:gd name="T52" fmla="*/ 28 w 193"/>
                  <a:gd name="T53" fmla="*/ 28 h 193"/>
                  <a:gd name="T54" fmla="*/ 15 w 193"/>
                  <a:gd name="T55" fmla="*/ 42 h 193"/>
                  <a:gd name="T56" fmla="*/ 6 w 193"/>
                  <a:gd name="T57" fmla="*/ 59 h 193"/>
                  <a:gd name="T58" fmla="*/ 1 w 193"/>
                  <a:gd name="T59" fmla="*/ 77 h 193"/>
                  <a:gd name="T60" fmla="*/ 0 w 193"/>
                  <a:gd name="T61" fmla="*/ 96 h 193"/>
                  <a:gd name="T62" fmla="*/ 1 w 193"/>
                  <a:gd name="T63" fmla="*/ 114 h 193"/>
                  <a:gd name="T64" fmla="*/ 2 w 193"/>
                  <a:gd name="T65" fmla="*/ 123 h 193"/>
                  <a:gd name="T66" fmla="*/ 6 w 193"/>
                  <a:gd name="T67" fmla="*/ 132 h 193"/>
                  <a:gd name="T68" fmla="*/ 15 w 193"/>
                  <a:gd name="T69" fmla="*/ 148 h 193"/>
                  <a:gd name="T70" fmla="*/ 28 w 193"/>
                  <a:gd name="T71" fmla="*/ 164 h 193"/>
                  <a:gd name="T72" fmla="*/ 42 w 193"/>
                  <a:gd name="T73" fmla="*/ 176 h 193"/>
                  <a:gd name="T74" fmla="*/ 59 w 193"/>
                  <a:gd name="T75" fmla="*/ 185 h 193"/>
                  <a:gd name="T76" fmla="*/ 76 w 193"/>
                  <a:gd name="T77" fmla="*/ 190 h 193"/>
                  <a:gd name="T78" fmla="*/ 96 w 193"/>
                  <a:gd name="T79" fmla="*/ 193 h 193"/>
                  <a:gd name="T80" fmla="*/ 96 w 193"/>
                  <a:gd name="T81" fmla="*/ 191 h 193"/>
                  <a:gd name="T82" fmla="*/ 98 w 193"/>
                  <a:gd name="T83" fmla="*/ 191 h 193"/>
                  <a:gd name="T84" fmla="*/ 100 w 193"/>
                  <a:gd name="T85" fmla="*/ 191 h 193"/>
                  <a:gd name="T86" fmla="*/ 105 w 193"/>
                  <a:gd name="T87" fmla="*/ 191 h 193"/>
                  <a:gd name="T88" fmla="*/ 114 w 193"/>
                  <a:gd name="T89" fmla="*/ 190 h 193"/>
                  <a:gd name="T90" fmla="*/ 123 w 193"/>
                  <a:gd name="T91" fmla="*/ 188 h 193"/>
                  <a:gd name="T92" fmla="*/ 132 w 193"/>
                  <a:gd name="T93" fmla="*/ 185 h 193"/>
                  <a:gd name="T94" fmla="*/ 140 w 193"/>
                  <a:gd name="T95" fmla="*/ 181 h 193"/>
                  <a:gd name="T96" fmla="*/ 148 w 193"/>
                  <a:gd name="T97" fmla="*/ 176 h 193"/>
                  <a:gd name="T98" fmla="*/ 155 w 193"/>
                  <a:gd name="T99" fmla="*/ 170 h 193"/>
                  <a:gd name="T100" fmla="*/ 156 w 193"/>
                  <a:gd name="T101" fmla="*/ 167 h 193"/>
                  <a:gd name="T102" fmla="*/ 159 w 193"/>
                  <a:gd name="T103" fmla="*/ 166 h 193"/>
                  <a:gd name="T104" fmla="*/ 164 w 193"/>
                  <a:gd name="T105" fmla="*/ 16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193">
                    <a:moveTo>
                      <a:pt x="164" y="164"/>
                    </a:moveTo>
                    <a:lnTo>
                      <a:pt x="166" y="159"/>
                    </a:lnTo>
                    <a:lnTo>
                      <a:pt x="167" y="157"/>
                    </a:lnTo>
                    <a:lnTo>
                      <a:pt x="170" y="155"/>
                    </a:lnTo>
                    <a:lnTo>
                      <a:pt x="176" y="148"/>
                    </a:lnTo>
                    <a:lnTo>
                      <a:pt x="181" y="140"/>
                    </a:lnTo>
                    <a:lnTo>
                      <a:pt x="185" y="132"/>
                    </a:lnTo>
                    <a:lnTo>
                      <a:pt x="188" y="123"/>
                    </a:lnTo>
                    <a:lnTo>
                      <a:pt x="190" y="114"/>
                    </a:lnTo>
                    <a:lnTo>
                      <a:pt x="191" y="105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1" y="96"/>
                    </a:lnTo>
                    <a:lnTo>
                      <a:pt x="193" y="96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6" y="42"/>
                    </a:lnTo>
                    <a:lnTo>
                      <a:pt x="164" y="28"/>
                    </a:lnTo>
                    <a:lnTo>
                      <a:pt x="148" y="15"/>
                    </a:lnTo>
                    <a:lnTo>
                      <a:pt x="132" y="6"/>
                    </a:lnTo>
                    <a:lnTo>
                      <a:pt x="123" y="2"/>
                    </a:lnTo>
                    <a:lnTo>
                      <a:pt x="114" y="1"/>
                    </a:lnTo>
                    <a:lnTo>
                      <a:pt x="96" y="0"/>
                    </a:lnTo>
                    <a:lnTo>
                      <a:pt x="76" y="1"/>
                    </a:lnTo>
                    <a:lnTo>
                      <a:pt x="59" y="6"/>
                    </a:lnTo>
                    <a:lnTo>
                      <a:pt x="42" y="15"/>
                    </a:lnTo>
                    <a:lnTo>
                      <a:pt x="28" y="28"/>
                    </a:lnTo>
                    <a:lnTo>
                      <a:pt x="15" y="42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6"/>
                    </a:lnTo>
                    <a:lnTo>
                      <a:pt x="1" y="114"/>
                    </a:lnTo>
                    <a:lnTo>
                      <a:pt x="2" y="123"/>
                    </a:lnTo>
                    <a:lnTo>
                      <a:pt x="6" y="132"/>
                    </a:lnTo>
                    <a:lnTo>
                      <a:pt x="15" y="148"/>
                    </a:lnTo>
                    <a:lnTo>
                      <a:pt x="28" y="164"/>
                    </a:lnTo>
                    <a:lnTo>
                      <a:pt x="42" y="176"/>
                    </a:lnTo>
                    <a:lnTo>
                      <a:pt x="59" y="185"/>
                    </a:lnTo>
                    <a:lnTo>
                      <a:pt x="76" y="190"/>
                    </a:lnTo>
                    <a:lnTo>
                      <a:pt x="96" y="193"/>
                    </a:lnTo>
                    <a:lnTo>
                      <a:pt x="96" y="191"/>
                    </a:lnTo>
                    <a:lnTo>
                      <a:pt x="98" y="191"/>
                    </a:lnTo>
                    <a:lnTo>
                      <a:pt x="100" y="191"/>
                    </a:lnTo>
                    <a:lnTo>
                      <a:pt x="105" y="191"/>
                    </a:lnTo>
                    <a:lnTo>
                      <a:pt x="114" y="190"/>
                    </a:lnTo>
                    <a:lnTo>
                      <a:pt x="123" y="188"/>
                    </a:lnTo>
                    <a:lnTo>
                      <a:pt x="132" y="185"/>
                    </a:lnTo>
                    <a:lnTo>
                      <a:pt x="140" y="181"/>
                    </a:lnTo>
                    <a:lnTo>
                      <a:pt x="148" y="176"/>
                    </a:lnTo>
                    <a:lnTo>
                      <a:pt x="155" y="170"/>
                    </a:lnTo>
                    <a:lnTo>
                      <a:pt x="156" y="167"/>
                    </a:lnTo>
                    <a:lnTo>
                      <a:pt x="159" y="166"/>
                    </a:lnTo>
                    <a:lnTo>
                      <a:pt x="164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0" name="Freeform 46">
                <a:extLst>
                  <a:ext uri="{FF2B5EF4-FFF2-40B4-BE49-F238E27FC236}">
                    <a16:creationId xmlns:a16="http://schemas.microsoft.com/office/drawing/2014/main" id="{00D76A92-2811-C383-825E-023D82C40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2938" y="5407025"/>
                <a:ext cx="101600" cy="101600"/>
              </a:xfrm>
              <a:custGeom>
                <a:avLst/>
                <a:gdLst>
                  <a:gd name="T0" fmla="*/ 163 w 192"/>
                  <a:gd name="T1" fmla="*/ 164 h 192"/>
                  <a:gd name="T2" fmla="*/ 166 w 192"/>
                  <a:gd name="T3" fmla="*/ 159 h 192"/>
                  <a:gd name="T4" fmla="*/ 167 w 192"/>
                  <a:gd name="T5" fmla="*/ 156 h 192"/>
                  <a:gd name="T6" fmla="*/ 169 w 192"/>
                  <a:gd name="T7" fmla="*/ 155 h 192"/>
                  <a:gd name="T8" fmla="*/ 175 w 192"/>
                  <a:gd name="T9" fmla="*/ 148 h 192"/>
                  <a:gd name="T10" fmla="*/ 180 w 192"/>
                  <a:gd name="T11" fmla="*/ 139 h 192"/>
                  <a:gd name="T12" fmla="*/ 185 w 192"/>
                  <a:gd name="T13" fmla="*/ 132 h 192"/>
                  <a:gd name="T14" fmla="*/ 188 w 192"/>
                  <a:gd name="T15" fmla="*/ 123 h 192"/>
                  <a:gd name="T16" fmla="*/ 190 w 192"/>
                  <a:gd name="T17" fmla="*/ 114 h 192"/>
                  <a:gd name="T18" fmla="*/ 191 w 192"/>
                  <a:gd name="T19" fmla="*/ 105 h 192"/>
                  <a:gd name="T20" fmla="*/ 191 w 192"/>
                  <a:gd name="T21" fmla="*/ 100 h 192"/>
                  <a:gd name="T22" fmla="*/ 191 w 192"/>
                  <a:gd name="T23" fmla="*/ 97 h 192"/>
                  <a:gd name="T24" fmla="*/ 191 w 192"/>
                  <a:gd name="T25" fmla="*/ 96 h 192"/>
                  <a:gd name="T26" fmla="*/ 192 w 192"/>
                  <a:gd name="T27" fmla="*/ 96 h 192"/>
                  <a:gd name="T28" fmla="*/ 190 w 192"/>
                  <a:gd name="T29" fmla="*/ 77 h 192"/>
                  <a:gd name="T30" fmla="*/ 185 w 192"/>
                  <a:gd name="T31" fmla="*/ 59 h 192"/>
                  <a:gd name="T32" fmla="*/ 175 w 192"/>
                  <a:gd name="T33" fmla="*/ 42 h 192"/>
                  <a:gd name="T34" fmla="*/ 163 w 192"/>
                  <a:gd name="T35" fmla="*/ 28 h 192"/>
                  <a:gd name="T36" fmla="*/ 148 w 192"/>
                  <a:gd name="T37" fmla="*/ 14 h 192"/>
                  <a:gd name="T38" fmla="*/ 132 w 192"/>
                  <a:gd name="T39" fmla="*/ 6 h 192"/>
                  <a:gd name="T40" fmla="*/ 123 w 192"/>
                  <a:gd name="T41" fmla="*/ 2 h 192"/>
                  <a:gd name="T42" fmla="*/ 114 w 192"/>
                  <a:gd name="T43" fmla="*/ 1 h 192"/>
                  <a:gd name="T44" fmla="*/ 96 w 192"/>
                  <a:gd name="T45" fmla="*/ 0 h 192"/>
                  <a:gd name="T46" fmla="*/ 76 w 192"/>
                  <a:gd name="T47" fmla="*/ 1 h 192"/>
                  <a:gd name="T48" fmla="*/ 59 w 192"/>
                  <a:gd name="T49" fmla="*/ 6 h 192"/>
                  <a:gd name="T50" fmla="*/ 42 w 192"/>
                  <a:gd name="T51" fmla="*/ 14 h 192"/>
                  <a:gd name="T52" fmla="*/ 27 w 192"/>
                  <a:gd name="T53" fmla="*/ 28 h 192"/>
                  <a:gd name="T54" fmla="*/ 14 w 192"/>
                  <a:gd name="T55" fmla="*/ 42 h 192"/>
                  <a:gd name="T56" fmla="*/ 6 w 192"/>
                  <a:gd name="T57" fmla="*/ 59 h 192"/>
                  <a:gd name="T58" fmla="*/ 1 w 192"/>
                  <a:gd name="T59" fmla="*/ 77 h 192"/>
                  <a:gd name="T60" fmla="*/ 0 w 192"/>
                  <a:gd name="T61" fmla="*/ 96 h 192"/>
                  <a:gd name="T62" fmla="*/ 1 w 192"/>
                  <a:gd name="T63" fmla="*/ 114 h 192"/>
                  <a:gd name="T64" fmla="*/ 2 w 192"/>
                  <a:gd name="T65" fmla="*/ 123 h 192"/>
                  <a:gd name="T66" fmla="*/ 6 w 192"/>
                  <a:gd name="T67" fmla="*/ 132 h 192"/>
                  <a:gd name="T68" fmla="*/ 14 w 192"/>
                  <a:gd name="T69" fmla="*/ 148 h 192"/>
                  <a:gd name="T70" fmla="*/ 27 w 192"/>
                  <a:gd name="T71" fmla="*/ 164 h 192"/>
                  <a:gd name="T72" fmla="*/ 42 w 192"/>
                  <a:gd name="T73" fmla="*/ 176 h 192"/>
                  <a:gd name="T74" fmla="*/ 59 w 192"/>
                  <a:gd name="T75" fmla="*/ 185 h 192"/>
                  <a:gd name="T76" fmla="*/ 76 w 192"/>
                  <a:gd name="T77" fmla="*/ 190 h 192"/>
                  <a:gd name="T78" fmla="*/ 96 w 192"/>
                  <a:gd name="T79" fmla="*/ 192 h 192"/>
                  <a:gd name="T80" fmla="*/ 96 w 192"/>
                  <a:gd name="T81" fmla="*/ 191 h 192"/>
                  <a:gd name="T82" fmla="*/ 97 w 192"/>
                  <a:gd name="T83" fmla="*/ 191 h 192"/>
                  <a:gd name="T84" fmla="*/ 100 w 192"/>
                  <a:gd name="T85" fmla="*/ 191 h 192"/>
                  <a:gd name="T86" fmla="*/ 104 w 192"/>
                  <a:gd name="T87" fmla="*/ 191 h 192"/>
                  <a:gd name="T88" fmla="*/ 114 w 192"/>
                  <a:gd name="T89" fmla="*/ 190 h 192"/>
                  <a:gd name="T90" fmla="*/ 123 w 192"/>
                  <a:gd name="T91" fmla="*/ 188 h 192"/>
                  <a:gd name="T92" fmla="*/ 132 w 192"/>
                  <a:gd name="T93" fmla="*/ 185 h 192"/>
                  <a:gd name="T94" fmla="*/ 139 w 192"/>
                  <a:gd name="T95" fmla="*/ 180 h 192"/>
                  <a:gd name="T96" fmla="*/ 148 w 192"/>
                  <a:gd name="T97" fmla="*/ 176 h 192"/>
                  <a:gd name="T98" fmla="*/ 155 w 192"/>
                  <a:gd name="T99" fmla="*/ 170 h 192"/>
                  <a:gd name="T100" fmla="*/ 156 w 192"/>
                  <a:gd name="T101" fmla="*/ 167 h 192"/>
                  <a:gd name="T102" fmla="*/ 159 w 192"/>
                  <a:gd name="T103" fmla="*/ 166 h 192"/>
                  <a:gd name="T104" fmla="*/ 163 w 192"/>
                  <a:gd name="T105" fmla="*/ 16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192">
                    <a:moveTo>
                      <a:pt x="163" y="164"/>
                    </a:moveTo>
                    <a:lnTo>
                      <a:pt x="166" y="159"/>
                    </a:lnTo>
                    <a:lnTo>
                      <a:pt x="167" y="156"/>
                    </a:lnTo>
                    <a:lnTo>
                      <a:pt x="169" y="155"/>
                    </a:lnTo>
                    <a:lnTo>
                      <a:pt x="175" y="148"/>
                    </a:lnTo>
                    <a:lnTo>
                      <a:pt x="180" y="139"/>
                    </a:lnTo>
                    <a:lnTo>
                      <a:pt x="185" y="132"/>
                    </a:lnTo>
                    <a:lnTo>
                      <a:pt x="188" y="123"/>
                    </a:lnTo>
                    <a:lnTo>
                      <a:pt x="190" y="114"/>
                    </a:lnTo>
                    <a:lnTo>
                      <a:pt x="191" y="105"/>
                    </a:lnTo>
                    <a:lnTo>
                      <a:pt x="191" y="100"/>
                    </a:lnTo>
                    <a:lnTo>
                      <a:pt x="191" y="97"/>
                    </a:lnTo>
                    <a:lnTo>
                      <a:pt x="191" y="96"/>
                    </a:lnTo>
                    <a:lnTo>
                      <a:pt x="192" y="96"/>
                    </a:lnTo>
                    <a:lnTo>
                      <a:pt x="190" y="77"/>
                    </a:lnTo>
                    <a:lnTo>
                      <a:pt x="185" y="59"/>
                    </a:lnTo>
                    <a:lnTo>
                      <a:pt x="175" y="42"/>
                    </a:lnTo>
                    <a:lnTo>
                      <a:pt x="163" y="28"/>
                    </a:lnTo>
                    <a:lnTo>
                      <a:pt x="148" y="14"/>
                    </a:lnTo>
                    <a:lnTo>
                      <a:pt x="132" y="6"/>
                    </a:lnTo>
                    <a:lnTo>
                      <a:pt x="123" y="2"/>
                    </a:lnTo>
                    <a:lnTo>
                      <a:pt x="114" y="1"/>
                    </a:lnTo>
                    <a:lnTo>
                      <a:pt x="96" y="0"/>
                    </a:lnTo>
                    <a:lnTo>
                      <a:pt x="76" y="1"/>
                    </a:lnTo>
                    <a:lnTo>
                      <a:pt x="59" y="6"/>
                    </a:lnTo>
                    <a:lnTo>
                      <a:pt x="42" y="14"/>
                    </a:lnTo>
                    <a:lnTo>
                      <a:pt x="27" y="28"/>
                    </a:lnTo>
                    <a:lnTo>
                      <a:pt x="14" y="42"/>
                    </a:lnTo>
                    <a:lnTo>
                      <a:pt x="6" y="59"/>
                    </a:lnTo>
                    <a:lnTo>
                      <a:pt x="1" y="77"/>
                    </a:lnTo>
                    <a:lnTo>
                      <a:pt x="0" y="96"/>
                    </a:lnTo>
                    <a:lnTo>
                      <a:pt x="1" y="114"/>
                    </a:lnTo>
                    <a:lnTo>
                      <a:pt x="2" y="123"/>
                    </a:lnTo>
                    <a:lnTo>
                      <a:pt x="6" y="132"/>
                    </a:lnTo>
                    <a:lnTo>
                      <a:pt x="14" y="148"/>
                    </a:lnTo>
                    <a:lnTo>
                      <a:pt x="27" y="164"/>
                    </a:lnTo>
                    <a:lnTo>
                      <a:pt x="42" y="176"/>
                    </a:lnTo>
                    <a:lnTo>
                      <a:pt x="59" y="185"/>
                    </a:lnTo>
                    <a:lnTo>
                      <a:pt x="76" y="190"/>
                    </a:lnTo>
                    <a:lnTo>
                      <a:pt x="96" y="192"/>
                    </a:lnTo>
                    <a:lnTo>
                      <a:pt x="96" y="191"/>
                    </a:lnTo>
                    <a:lnTo>
                      <a:pt x="97" y="191"/>
                    </a:lnTo>
                    <a:lnTo>
                      <a:pt x="100" y="191"/>
                    </a:lnTo>
                    <a:lnTo>
                      <a:pt x="104" y="191"/>
                    </a:lnTo>
                    <a:lnTo>
                      <a:pt x="114" y="190"/>
                    </a:lnTo>
                    <a:lnTo>
                      <a:pt x="123" y="188"/>
                    </a:lnTo>
                    <a:lnTo>
                      <a:pt x="132" y="185"/>
                    </a:lnTo>
                    <a:lnTo>
                      <a:pt x="139" y="180"/>
                    </a:lnTo>
                    <a:lnTo>
                      <a:pt x="148" y="176"/>
                    </a:lnTo>
                    <a:lnTo>
                      <a:pt x="155" y="170"/>
                    </a:lnTo>
                    <a:lnTo>
                      <a:pt x="156" y="167"/>
                    </a:lnTo>
                    <a:lnTo>
                      <a:pt x="159" y="166"/>
                    </a:lnTo>
                    <a:lnTo>
                      <a:pt x="163" y="1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72" name="ZoneTexte 2071">
              <a:extLst>
                <a:ext uri="{FF2B5EF4-FFF2-40B4-BE49-F238E27FC236}">
                  <a16:creationId xmlns:a16="http://schemas.microsoft.com/office/drawing/2014/main" id="{E97B9890-6FF7-6752-D635-28739B2F7546}"/>
                </a:ext>
              </a:extLst>
            </p:cNvPr>
            <p:cNvSpPr txBox="1"/>
            <p:nvPr/>
          </p:nvSpPr>
          <p:spPr>
            <a:xfrm>
              <a:off x="10240403" y="60414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2073" name="ZoneTexte 2072">
              <a:extLst>
                <a:ext uri="{FF2B5EF4-FFF2-40B4-BE49-F238E27FC236}">
                  <a16:creationId xmlns:a16="http://schemas.microsoft.com/office/drawing/2014/main" id="{D2184D1B-C5B0-8390-620C-9321F2AC4C4C}"/>
                </a:ext>
              </a:extLst>
            </p:cNvPr>
            <p:cNvSpPr txBox="1"/>
            <p:nvPr/>
          </p:nvSpPr>
          <p:spPr>
            <a:xfrm>
              <a:off x="10495085" y="60414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</a:t>
              </a:r>
            </a:p>
          </p:txBody>
        </p:sp>
        <p:sp>
          <p:nvSpPr>
            <p:cNvPr id="2074" name="ZoneTexte 2073">
              <a:extLst>
                <a:ext uri="{FF2B5EF4-FFF2-40B4-BE49-F238E27FC236}">
                  <a16:creationId xmlns:a16="http://schemas.microsoft.com/office/drawing/2014/main" id="{F64B8991-2C95-8D28-8EB4-DC9071680A78}"/>
                </a:ext>
              </a:extLst>
            </p:cNvPr>
            <p:cNvSpPr txBox="1"/>
            <p:nvPr/>
          </p:nvSpPr>
          <p:spPr>
            <a:xfrm>
              <a:off x="10710494" y="60414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</a:p>
          </p:txBody>
        </p:sp>
        <p:sp>
          <p:nvSpPr>
            <p:cNvPr id="2075" name="ZoneTexte 2074">
              <a:extLst>
                <a:ext uri="{FF2B5EF4-FFF2-40B4-BE49-F238E27FC236}">
                  <a16:creationId xmlns:a16="http://schemas.microsoft.com/office/drawing/2014/main" id="{70EDA219-F189-B6B5-BC82-4C914AB13B05}"/>
                </a:ext>
              </a:extLst>
            </p:cNvPr>
            <p:cNvSpPr txBox="1"/>
            <p:nvPr/>
          </p:nvSpPr>
          <p:spPr>
            <a:xfrm>
              <a:off x="10965176" y="60414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15</a:t>
              </a:r>
            </a:p>
          </p:txBody>
        </p:sp>
        <p:sp>
          <p:nvSpPr>
            <p:cNvPr id="2076" name="ZoneTexte 2075">
              <a:extLst>
                <a:ext uri="{FF2B5EF4-FFF2-40B4-BE49-F238E27FC236}">
                  <a16:creationId xmlns:a16="http://schemas.microsoft.com/office/drawing/2014/main" id="{7B388B9E-7A05-F6FF-0EAC-86A57F1DA152}"/>
                </a:ext>
              </a:extLst>
            </p:cNvPr>
            <p:cNvSpPr txBox="1"/>
            <p:nvPr/>
          </p:nvSpPr>
          <p:spPr>
            <a:xfrm>
              <a:off x="11219858" y="60414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</a:p>
          </p:txBody>
        </p:sp>
        <p:sp>
          <p:nvSpPr>
            <p:cNvPr id="2077" name="ZoneTexte 2076">
              <a:extLst>
                <a:ext uri="{FF2B5EF4-FFF2-40B4-BE49-F238E27FC236}">
                  <a16:creationId xmlns:a16="http://schemas.microsoft.com/office/drawing/2014/main" id="{0CEDF960-B5D2-0D6F-74A5-D06CEDB810A3}"/>
                </a:ext>
              </a:extLst>
            </p:cNvPr>
            <p:cNvSpPr txBox="1"/>
            <p:nvPr/>
          </p:nvSpPr>
          <p:spPr>
            <a:xfrm>
              <a:off x="11474540" y="60414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25</a:t>
              </a:r>
            </a:p>
          </p:txBody>
        </p:sp>
        <p:sp>
          <p:nvSpPr>
            <p:cNvPr id="2078" name="ZoneTexte 2077">
              <a:extLst>
                <a:ext uri="{FF2B5EF4-FFF2-40B4-BE49-F238E27FC236}">
                  <a16:creationId xmlns:a16="http://schemas.microsoft.com/office/drawing/2014/main" id="{8D60779F-34E1-DDBC-9857-7885264E409C}"/>
                </a:ext>
              </a:extLst>
            </p:cNvPr>
            <p:cNvSpPr txBox="1"/>
            <p:nvPr/>
          </p:nvSpPr>
          <p:spPr>
            <a:xfrm>
              <a:off x="11729225" y="60414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30</a:t>
              </a:r>
            </a:p>
          </p:txBody>
        </p:sp>
        <p:sp>
          <p:nvSpPr>
            <p:cNvPr id="2079" name="ZoneTexte 2078">
              <a:extLst>
                <a:ext uri="{FF2B5EF4-FFF2-40B4-BE49-F238E27FC236}">
                  <a16:creationId xmlns:a16="http://schemas.microsoft.com/office/drawing/2014/main" id="{EB985185-083F-AF0B-20E7-BFAD7C7CFD1A}"/>
                </a:ext>
              </a:extLst>
            </p:cNvPr>
            <p:cNvSpPr txBox="1"/>
            <p:nvPr/>
          </p:nvSpPr>
          <p:spPr>
            <a:xfrm>
              <a:off x="9962478" y="6041420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-5</a:t>
              </a:r>
            </a:p>
          </p:txBody>
        </p:sp>
        <p:sp>
          <p:nvSpPr>
            <p:cNvPr id="2080" name="ZoneTexte 2079">
              <a:extLst>
                <a:ext uri="{FF2B5EF4-FFF2-40B4-BE49-F238E27FC236}">
                  <a16:creationId xmlns:a16="http://schemas.microsoft.com/office/drawing/2014/main" id="{F3AC8F9F-1207-D213-9DAD-3E420BA6F0CA}"/>
                </a:ext>
              </a:extLst>
            </p:cNvPr>
            <p:cNvSpPr txBox="1"/>
            <p:nvPr/>
          </p:nvSpPr>
          <p:spPr>
            <a:xfrm>
              <a:off x="9668522" y="6041420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-10</a:t>
              </a:r>
            </a:p>
          </p:txBody>
        </p:sp>
        <p:sp>
          <p:nvSpPr>
            <p:cNvPr id="2081" name="ZoneTexte 2080">
              <a:extLst>
                <a:ext uri="{FF2B5EF4-FFF2-40B4-BE49-F238E27FC236}">
                  <a16:creationId xmlns:a16="http://schemas.microsoft.com/office/drawing/2014/main" id="{FB61D0B5-B088-4A5E-25F4-593DC1491967}"/>
                </a:ext>
              </a:extLst>
            </p:cNvPr>
            <p:cNvSpPr txBox="1"/>
            <p:nvPr/>
          </p:nvSpPr>
          <p:spPr>
            <a:xfrm>
              <a:off x="9413840" y="6041420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-15</a:t>
              </a:r>
            </a:p>
          </p:txBody>
        </p:sp>
        <p:sp>
          <p:nvSpPr>
            <p:cNvPr id="2082" name="ZoneTexte 2081">
              <a:extLst>
                <a:ext uri="{FF2B5EF4-FFF2-40B4-BE49-F238E27FC236}">
                  <a16:creationId xmlns:a16="http://schemas.microsoft.com/office/drawing/2014/main" id="{5B370551-5BD7-6328-6A94-ACF5781E6185}"/>
                </a:ext>
              </a:extLst>
            </p:cNvPr>
            <p:cNvSpPr txBox="1"/>
            <p:nvPr/>
          </p:nvSpPr>
          <p:spPr>
            <a:xfrm>
              <a:off x="9159158" y="6041420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-20</a:t>
              </a:r>
            </a:p>
          </p:txBody>
        </p:sp>
        <p:sp>
          <p:nvSpPr>
            <p:cNvPr id="2083" name="ZoneTexte 2082">
              <a:extLst>
                <a:ext uri="{FF2B5EF4-FFF2-40B4-BE49-F238E27FC236}">
                  <a16:creationId xmlns:a16="http://schemas.microsoft.com/office/drawing/2014/main" id="{F8D1DB8D-6A88-1263-4353-B94708D3CA2F}"/>
                </a:ext>
              </a:extLst>
            </p:cNvPr>
            <p:cNvSpPr txBox="1"/>
            <p:nvPr/>
          </p:nvSpPr>
          <p:spPr>
            <a:xfrm>
              <a:off x="8904476" y="6041420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-25</a:t>
              </a:r>
            </a:p>
          </p:txBody>
        </p:sp>
        <p:sp>
          <p:nvSpPr>
            <p:cNvPr id="2084" name="ZoneTexte 2083">
              <a:extLst>
                <a:ext uri="{FF2B5EF4-FFF2-40B4-BE49-F238E27FC236}">
                  <a16:creationId xmlns:a16="http://schemas.microsoft.com/office/drawing/2014/main" id="{58E3FDE3-E086-3160-DABE-B08AE7E0EFDB}"/>
                </a:ext>
              </a:extLst>
            </p:cNvPr>
            <p:cNvSpPr txBox="1"/>
            <p:nvPr/>
          </p:nvSpPr>
          <p:spPr>
            <a:xfrm>
              <a:off x="8649794" y="6041420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-30</a:t>
              </a:r>
            </a:p>
          </p:txBody>
        </p:sp>
        <p:sp>
          <p:nvSpPr>
            <p:cNvPr id="2085" name="ZoneTexte 2084">
              <a:extLst>
                <a:ext uri="{FF2B5EF4-FFF2-40B4-BE49-F238E27FC236}">
                  <a16:creationId xmlns:a16="http://schemas.microsoft.com/office/drawing/2014/main" id="{753C8059-1CEF-445F-15E4-B79D2669F5B9}"/>
                </a:ext>
              </a:extLst>
            </p:cNvPr>
            <p:cNvSpPr txBox="1"/>
            <p:nvPr/>
          </p:nvSpPr>
          <p:spPr>
            <a:xfrm>
              <a:off x="8395112" y="6041420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-35</a:t>
              </a:r>
            </a:p>
          </p:txBody>
        </p:sp>
        <p:sp>
          <p:nvSpPr>
            <p:cNvPr id="2086" name="ZoneTexte 2085">
              <a:extLst>
                <a:ext uri="{FF2B5EF4-FFF2-40B4-BE49-F238E27FC236}">
                  <a16:creationId xmlns:a16="http://schemas.microsoft.com/office/drawing/2014/main" id="{F6978C8E-BD4D-431F-A8B1-84613E90C94D}"/>
                </a:ext>
              </a:extLst>
            </p:cNvPr>
            <p:cNvSpPr txBox="1"/>
            <p:nvPr/>
          </p:nvSpPr>
          <p:spPr>
            <a:xfrm>
              <a:off x="9130266" y="6256121"/>
              <a:ext cx="24835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Difference in proportion, % (95% CI)</a:t>
              </a:r>
            </a:p>
          </p:txBody>
        </p:sp>
        <p:sp>
          <p:nvSpPr>
            <p:cNvPr id="2087" name="ZoneTexte 2086">
              <a:extLst>
                <a:ext uri="{FF2B5EF4-FFF2-40B4-BE49-F238E27FC236}">
                  <a16:creationId xmlns:a16="http://schemas.microsoft.com/office/drawing/2014/main" id="{662C9FBF-4D53-38D3-4248-C6F52E4F4F13}"/>
                </a:ext>
              </a:extLst>
            </p:cNvPr>
            <p:cNvSpPr txBox="1"/>
            <p:nvPr/>
          </p:nvSpPr>
          <p:spPr>
            <a:xfrm>
              <a:off x="9983602" y="5764421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-0,6</a:t>
              </a:r>
            </a:p>
          </p:txBody>
        </p:sp>
        <p:sp>
          <p:nvSpPr>
            <p:cNvPr id="2088" name="ZoneTexte 2087">
              <a:extLst>
                <a:ext uri="{FF2B5EF4-FFF2-40B4-BE49-F238E27FC236}">
                  <a16:creationId xmlns:a16="http://schemas.microsoft.com/office/drawing/2014/main" id="{96FB4EB3-0EF4-3CB7-C9F6-43D3ED68F032}"/>
                </a:ext>
              </a:extLst>
            </p:cNvPr>
            <p:cNvSpPr txBox="1"/>
            <p:nvPr/>
          </p:nvSpPr>
          <p:spPr>
            <a:xfrm>
              <a:off x="9668523" y="5552286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-9,3</a:t>
              </a:r>
            </a:p>
          </p:txBody>
        </p:sp>
        <p:sp>
          <p:nvSpPr>
            <p:cNvPr id="2089" name="ZoneTexte 2088">
              <a:extLst>
                <a:ext uri="{FF2B5EF4-FFF2-40B4-BE49-F238E27FC236}">
                  <a16:creationId xmlns:a16="http://schemas.microsoft.com/office/drawing/2014/main" id="{562D9764-57DD-70DB-530E-047D15DDBC08}"/>
                </a:ext>
              </a:extLst>
            </p:cNvPr>
            <p:cNvSpPr txBox="1"/>
            <p:nvPr/>
          </p:nvSpPr>
          <p:spPr>
            <a:xfrm>
              <a:off x="9940215" y="5215547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-0,6</a:t>
              </a:r>
            </a:p>
          </p:txBody>
        </p:sp>
        <p:sp>
          <p:nvSpPr>
            <p:cNvPr id="2090" name="ZoneTexte 2089">
              <a:extLst>
                <a:ext uri="{FF2B5EF4-FFF2-40B4-BE49-F238E27FC236}">
                  <a16:creationId xmlns:a16="http://schemas.microsoft.com/office/drawing/2014/main" id="{D5F58DA9-E91C-8A65-F6E7-16A250E8BFD6}"/>
                </a:ext>
              </a:extLst>
            </p:cNvPr>
            <p:cNvSpPr txBox="1"/>
            <p:nvPr/>
          </p:nvSpPr>
          <p:spPr>
            <a:xfrm>
              <a:off x="10013865" y="4927732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-0,7</a:t>
              </a:r>
            </a:p>
          </p:txBody>
        </p:sp>
        <p:sp>
          <p:nvSpPr>
            <p:cNvPr id="2091" name="ZoneTexte 2090">
              <a:extLst>
                <a:ext uri="{FF2B5EF4-FFF2-40B4-BE49-F238E27FC236}">
                  <a16:creationId xmlns:a16="http://schemas.microsoft.com/office/drawing/2014/main" id="{E6ECFDB7-2FD2-E479-020D-E18F5E6DE6BC}"/>
                </a:ext>
              </a:extLst>
            </p:cNvPr>
            <p:cNvSpPr txBox="1"/>
            <p:nvPr/>
          </p:nvSpPr>
          <p:spPr>
            <a:xfrm>
              <a:off x="10352919" y="461252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0,6</a:t>
              </a:r>
            </a:p>
          </p:txBody>
        </p:sp>
        <p:sp>
          <p:nvSpPr>
            <p:cNvPr id="2092" name="ZoneTexte 2091">
              <a:extLst>
                <a:ext uri="{FF2B5EF4-FFF2-40B4-BE49-F238E27FC236}">
                  <a16:creationId xmlns:a16="http://schemas.microsoft.com/office/drawing/2014/main" id="{01FDB943-3AFE-7046-E8F9-2AFCE198905A}"/>
                </a:ext>
              </a:extLst>
            </p:cNvPr>
            <p:cNvSpPr txBox="1"/>
            <p:nvPr/>
          </p:nvSpPr>
          <p:spPr>
            <a:xfrm>
              <a:off x="10001882" y="4345007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-1,7</a:t>
              </a:r>
            </a:p>
          </p:txBody>
        </p:sp>
        <p:sp>
          <p:nvSpPr>
            <p:cNvPr id="2093" name="ZoneTexte 2092">
              <a:extLst>
                <a:ext uri="{FF2B5EF4-FFF2-40B4-BE49-F238E27FC236}">
                  <a16:creationId xmlns:a16="http://schemas.microsoft.com/office/drawing/2014/main" id="{2458FE83-1C65-1F71-5EE5-C9726F83C12B}"/>
                </a:ext>
              </a:extLst>
            </p:cNvPr>
            <p:cNvSpPr txBox="1"/>
            <p:nvPr/>
          </p:nvSpPr>
          <p:spPr>
            <a:xfrm>
              <a:off x="9859439" y="4033344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-5,8</a:t>
              </a:r>
            </a:p>
          </p:txBody>
        </p:sp>
        <p:sp>
          <p:nvSpPr>
            <p:cNvPr id="2094" name="ZoneTexte 2093">
              <a:extLst>
                <a:ext uri="{FF2B5EF4-FFF2-40B4-BE49-F238E27FC236}">
                  <a16:creationId xmlns:a16="http://schemas.microsoft.com/office/drawing/2014/main" id="{0247A7F0-65D4-1F0E-C786-66BB2CE41301}"/>
                </a:ext>
              </a:extLst>
            </p:cNvPr>
            <p:cNvSpPr txBox="1"/>
            <p:nvPr/>
          </p:nvSpPr>
          <p:spPr>
            <a:xfrm>
              <a:off x="9674737" y="3756345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-9,7</a:t>
              </a:r>
            </a:p>
          </p:txBody>
        </p:sp>
        <p:sp>
          <p:nvSpPr>
            <p:cNvPr id="2095" name="ZoneTexte 2094">
              <a:extLst>
                <a:ext uri="{FF2B5EF4-FFF2-40B4-BE49-F238E27FC236}">
                  <a16:creationId xmlns:a16="http://schemas.microsoft.com/office/drawing/2014/main" id="{ED3CB934-3627-3933-44AB-32922EEC38B5}"/>
                </a:ext>
              </a:extLst>
            </p:cNvPr>
            <p:cNvSpPr txBox="1"/>
            <p:nvPr/>
          </p:nvSpPr>
          <p:spPr>
            <a:xfrm>
              <a:off x="9971138" y="3485247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-1,1</a:t>
              </a:r>
            </a:p>
          </p:txBody>
        </p:sp>
        <p:sp>
          <p:nvSpPr>
            <p:cNvPr id="2096" name="ZoneTexte 2095">
              <a:extLst>
                <a:ext uri="{FF2B5EF4-FFF2-40B4-BE49-F238E27FC236}">
                  <a16:creationId xmlns:a16="http://schemas.microsoft.com/office/drawing/2014/main" id="{442603E9-C917-6BE4-086A-890F6C9C4593}"/>
                </a:ext>
              </a:extLst>
            </p:cNvPr>
            <p:cNvSpPr txBox="1"/>
            <p:nvPr/>
          </p:nvSpPr>
          <p:spPr>
            <a:xfrm>
              <a:off x="10013865" y="3216950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-2,1</a:t>
              </a:r>
            </a:p>
          </p:txBody>
        </p:sp>
        <p:sp>
          <p:nvSpPr>
            <p:cNvPr id="2097" name="ZoneTexte 2096">
              <a:extLst>
                <a:ext uri="{FF2B5EF4-FFF2-40B4-BE49-F238E27FC236}">
                  <a16:creationId xmlns:a16="http://schemas.microsoft.com/office/drawing/2014/main" id="{B4051322-366B-D13B-DB4D-1D57375D9792}"/>
                </a:ext>
              </a:extLst>
            </p:cNvPr>
            <p:cNvSpPr txBox="1"/>
            <p:nvPr/>
          </p:nvSpPr>
          <p:spPr>
            <a:xfrm>
              <a:off x="9993950" y="2894426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-1,5</a:t>
              </a:r>
            </a:p>
          </p:txBody>
        </p:sp>
        <p:sp>
          <p:nvSpPr>
            <p:cNvPr id="2098" name="ZoneTexte 2097">
              <a:extLst>
                <a:ext uri="{FF2B5EF4-FFF2-40B4-BE49-F238E27FC236}">
                  <a16:creationId xmlns:a16="http://schemas.microsoft.com/office/drawing/2014/main" id="{9147D782-E54F-9A21-44FC-F3CBA0A29173}"/>
                </a:ext>
              </a:extLst>
            </p:cNvPr>
            <p:cNvSpPr txBox="1"/>
            <p:nvPr/>
          </p:nvSpPr>
          <p:spPr>
            <a:xfrm>
              <a:off x="9993950" y="2626716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-1,8</a:t>
              </a:r>
            </a:p>
          </p:txBody>
        </p:sp>
        <p:sp>
          <p:nvSpPr>
            <p:cNvPr id="2099" name="Flèche : droite 2098">
              <a:extLst>
                <a:ext uri="{FF2B5EF4-FFF2-40B4-BE49-F238E27FC236}">
                  <a16:creationId xmlns:a16="http://schemas.microsoft.com/office/drawing/2014/main" id="{1F75BEEB-8212-2631-2D47-99C1D225F31C}"/>
                </a:ext>
              </a:extLst>
            </p:cNvPr>
            <p:cNvSpPr/>
            <p:nvPr/>
          </p:nvSpPr>
          <p:spPr>
            <a:xfrm>
              <a:off x="10366018" y="2198913"/>
              <a:ext cx="1384979" cy="369896"/>
            </a:xfrm>
            <a:prstGeom prst="rightArrow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0" name="Flèche : droite 2099">
              <a:extLst>
                <a:ext uri="{FF2B5EF4-FFF2-40B4-BE49-F238E27FC236}">
                  <a16:creationId xmlns:a16="http://schemas.microsoft.com/office/drawing/2014/main" id="{474D284E-FE25-F055-886E-C1AC32623D4B}"/>
                </a:ext>
              </a:extLst>
            </p:cNvPr>
            <p:cNvSpPr/>
            <p:nvPr/>
          </p:nvSpPr>
          <p:spPr>
            <a:xfrm flipH="1">
              <a:off x="8975419" y="2198913"/>
              <a:ext cx="1384979" cy="369896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1" name="ZoneTexte 2100">
              <a:extLst>
                <a:ext uri="{FF2B5EF4-FFF2-40B4-BE49-F238E27FC236}">
                  <a16:creationId xmlns:a16="http://schemas.microsoft.com/office/drawing/2014/main" id="{95621A39-7CEE-C3E4-2376-A558154DB731}"/>
                </a:ext>
              </a:extLst>
            </p:cNvPr>
            <p:cNvSpPr txBox="1"/>
            <p:nvPr/>
          </p:nvSpPr>
          <p:spPr>
            <a:xfrm>
              <a:off x="9201192" y="2244116"/>
              <a:ext cx="1113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DTG + TDF/FTC</a:t>
              </a:r>
            </a:p>
          </p:txBody>
        </p:sp>
        <p:sp>
          <p:nvSpPr>
            <p:cNvPr id="2102" name="ZoneTexte 2101">
              <a:extLst>
                <a:ext uri="{FF2B5EF4-FFF2-40B4-BE49-F238E27FC236}">
                  <a16:creationId xmlns:a16="http://schemas.microsoft.com/office/drawing/2014/main" id="{26AD066B-AADD-28F0-422E-94F479B67F2C}"/>
                </a:ext>
              </a:extLst>
            </p:cNvPr>
            <p:cNvSpPr txBox="1"/>
            <p:nvPr/>
          </p:nvSpPr>
          <p:spPr>
            <a:xfrm>
              <a:off x="10605901" y="2244116"/>
              <a:ext cx="826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DTG + 3TC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A7E16543-72DF-2F86-6538-7F1505C755C0}"/>
              </a:ext>
            </a:extLst>
          </p:cNvPr>
          <p:cNvGrpSpPr/>
          <p:nvPr/>
        </p:nvGrpSpPr>
        <p:grpSpPr>
          <a:xfrm>
            <a:off x="292901" y="2358469"/>
            <a:ext cx="8611575" cy="3715609"/>
            <a:chOff x="292901" y="2358469"/>
            <a:chExt cx="8611575" cy="3715609"/>
          </a:xfrm>
        </p:grpSpPr>
        <p:graphicFrame>
          <p:nvGraphicFramePr>
            <p:cNvPr id="2105" name="Graphique 2104">
              <a:extLst>
                <a:ext uri="{FF2B5EF4-FFF2-40B4-BE49-F238E27FC236}">
                  <a16:creationId xmlns:a16="http://schemas.microsoft.com/office/drawing/2014/main" id="{E15E76DB-2DB4-B9F5-6865-7AFF0A011B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43538900"/>
                </p:ext>
              </p:extLst>
            </p:nvPr>
          </p:nvGraphicFramePr>
          <p:xfrm>
            <a:off x="2261878" y="2412015"/>
            <a:ext cx="6642598" cy="3662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06" name="ZoneTexte 2105">
              <a:extLst>
                <a:ext uri="{FF2B5EF4-FFF2-40B4-BE49-F238E27FC236}">
                  <a16:creationId xmlns:a16="http://schemas.microsoft.com/office/drawing/2014/main" id="{DA714A23-A4BA-8508-C68A-218B9D3A79A0}"/>
                </a:ext>
              </a:extLst>
            </p:cNvPr>
            <p:cNvSpPr txBox="1"/>
            <p:nvPr/>
          </p:nvSpPr>
          <p:spPr>
            <a:xfrm>
              <a:off x="1849561" y="2547037"/>
              <a:ext cx="6256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Overall</a:t>
              </a:r>
            </a:p>
          </p:txBody>
        </p:sp>
        <p:sp>
          <p:nvSpPr>
            <p:cNvPr id="2107" name="ZoneTexte 2106">
              <a:extLst>
                <a:ext uri="{FF2B5EF4-FFF2-40B4-BE49-F238E27FC236}">
                  <a16:creationId xmlns:a16="http://schemas.microsoft.com/office/drawing/2014/main" id="{5C0186DA-457D-2706-76AC-4B0658EB589B}"/>
                </a:ext>
              </a:extLst>
            </p:cNvPr>
            <p:cNvSpPr txBox="1"/>
            <p:nvPr/>
          </p:nvSpPr>
          <p:spPr>
            <a:xfrm>
              <a:off x="1671819" y="2828948"/>
              <a:ext cx="8034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&gt; 100 000</a:t>
              </a:r>
            </a:p>
          </p:txBody>
        </p:sp>
        <p:sp>
          <p:nvSpPr>
            <p:cNvPr id="2108" name="ZoneTexte 2107">
              <a:extLst>
                <a:ext uri="{FF2B5EF4-FFF2-40B4-BE49-F238E27FC236}">
                  <a16:creationId xmlns:a16="http://schemas.microsoft.com/office/drawing/2014/main" id="{36103456-954F-64DC-0F54-3122E9982C75}"/>
                </a:ext>
              </a:extLst>
            </p:cNvPr>
            <p:cNvSpPr txBox="1"/>
            <p:nvPr/>
          </p:nvSpPr>
          <p:spPr>
            <a:xfrm>
              <a:off x="1671819" y="3110859"/>
              <a:ext cx="8034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u="sng" dirty="0"/>
                <a:t>&lt;</a:t>
              </a:r>
              <a:r>
                <a:rPr lang="fr-FR" sz="1200" dirty="0"/>
                <a:t> 100 000</a:t>
              </a:r>
            </a:p>
          </p:txBody>
        </p:sp>
        <p:sp>
          <p:nvSpPr>
            <p:cNvPr id="2109" name="ZoneTexte 2108">
              <a:extLst>
                <a:ext uri="{FF2B5EF4-FFF2-40B4-BE49-F238E27FC236}">
                  <a16:creationId xmlns:a16="http://schemas.microsoft.com/office/drawing/2014/main" id="{FA4B2FF1-724B-0369-A716-9F1547EADD56}"/>
                </a:ext>
              </a:extLst>
            </p:cNvPr>
            <p:cNvSpPr txBox="1"/>
            <p:nvPr/>
          </p:nvSpPr>
          <p:spPr>
            <a:xfrm>
              <a:off x="1942727" y="3392770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&gt; 200</a:t>
              </a:r>
            </a:p>
          </p:txBody>
        </p:sp>
        <p:sp>
          <p:nvSpPr>
            <p:cNvPr id="2110" name="ZoneTexte 2109">
              <a:extLst>
                <a:ext uri="{FF2B5EF4-FFF2-40B4-BE49-F238E27FC236}">
                  <a16:creationId xmlns:a16="http://schemas.microsoft.com/office/drawing/2014/main" id="{C728A034-4E39-5E98-4319-D37648381147}"/>
                </a:ext>
              </a:extLst>
            </p:cNvPr>
            <p:cNvSpPr txBox="1"/>
            <p:nvPr/>
          </p:nvSpPr>
          <p:spPr>
            <a:xfrm>
              <a:off x="1942727" y="3674681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u="sng" dirty="0"/>
                <a:t>&lt;</a:t>
              </a:r>
              <a:r>
                <a:rPr lang="fr-FR" sz="1200" dirty="0"/>
                <a:t> 200</a:t>
              </a:r>
            </a:p>
          </p:txBody>
        </p:sp>
        <p:sp>
          <p:nvSpPr>
            <p:cNvPr id="2111" name="ZoneTexte 2110">
              <a:extLst>
                <a:ext uri="{FF2B5EF4-FFF2-40B4-BE49-F238E27FC236}">
                  <a16:creationId xmlns:a16="http://schemas.microsoft.com/office/drawing/2014/main" id="{79A85C2B-90CA-C7D9-1D4E-9A9295533BB1}"/>
                </a:ext>
              </a:extLst>
            </p:cNvPr>
            <p:cNvSpPr txBox="1"/>
            <p:nvPr/>
          </p:nvSpPr>
          <p:spPr>
            <a:xfrm>
              <a:off x="1804612" y="3956592"/>
              <a:ext cx="670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Positive</a:t>
              </a:r>
            </a:p>
          </p:txBody>
        </p:sp>
        <p:sp>
          <p:nvSpPr>
            <p:cNvPr id="2112" name="ZoneTexte 2111">
              <a:extLst>
                <a:ext uri="{FF2B5EF4-FFF2-40B4-BE49-F238E27FC236}">
                  <a16:creationId xmlns:a16="http://schemas.microsoft.com/office/drawing/2014/main" id="{E86973FA-3C4A-B487-8178-0D1C09FED5D1}"/>
                </a:ext>
              </a:extLst>
            </p:cNvPr>
            <p:cNvSpPr txBox="1"/>
            <p:nvPr/>
          </p:nvSpPr>
          <p:spPr>
            <a:xfrm>
              <a:off x="1741710" y="4238503"/>
              <a:ext cx="733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Negative</a:t>
              </a:r>
            </a:p>
          </p:txBody>
        </p:sp>
        <p:sp>
          <p:nvSpPr>
            <p:cNvPr id="2113" name="ZoneTexte 2112">
              <a:extLst>
                <a:ext uri="{FF2B5EF4-FFF2-40B4-BE49-F238E27FC236}">
                  <a16:creationId xmlns:a16="http://schemas.microsoft.com/office/drawing/2014/main" id="{8B421330-7876-42AC-3CF8-11C6532CF5D0}"/>
                </a:ext>
              </a:extLst>
            </p:cNvPr>
            <p:cNvSpPr txBox="1"/>
            <p:nvPr/>
          </p:nvSpPr>
          <p:spPr>
            <a:xfrm>
              <a:off x="2021274" y="4520414"/>
              <a:ext cx="453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u="sng" dirty="0"/>
                <a:t>&gt;</a:t>
              </a:r>
              <a:r>
                <a:rPr lang="fr-FR" sz="1200" dirty="0"/>
                <a:t> 50</a:t>
              </a:r>
            </a:p>
          </p:txBody>
        </p:sp>
        <p:sp>
          <p:nvSpPr>
            <p:cNvPr id="2114" name="ZoneTexte 2113">
              <a:extLst>
                <a:ext uri="{FF2B5EF4-FFF2-40B4-BE49-F238E27FC236}">
                  <a16:creationId xmlns:a16="http://schemas.microsoft.com/office/drawing/2014/main" id="{766C6B95-4C79-14DF-E5F4-F6E544A5DCB7}"/>
                </a:ext>
              </a:extLst>
            </p:cNvPr>
            <p:cNvSpPr txBox="1"/>
            <p:nvPr/>
          </p:nvSpPr>
          <p:spPr>
            <a:xfrm>
              <a:off x="1774284" y="4802325"/>
              <a:ext cx="700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35 to 50</a:t>
              </a:r>
            </a:p>
          </p:txBody>
        </p:sp>
        <p:sp>
          <p:nvSpPr>
            <p:cNvPr id="2115" name="ZoneTexte 2114">
              <a:extLst>
                <a:ext uri="{FF2B5EF4-FFF2-40B4-BE49-F238E27FC236}">
                  <a16:creationId xmlns:a16="http://schemas.microsoft.com/office/drawing/2014/main" id="{32FD98C0-32C9-3442-1E74-C58110A2CE3D}"/>
                </a:ext>
              </a:extLst>
            </p:cNvPr>
            <p:cNvSpPr txBox="1"/>
            <p:nvPr/>
          </p:nvSpPr>
          <p:spPr>
            <a:xfrm>
              <a:off x="2021274" y="5084236"/>
              <a:ext cx="453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&lt; 35</a:t>
              </a:r>
            </a:p>
          </p:txBody>
        </p:sp>
        <p:sp>
          <p:nvSpPr>
            <p:cNvPr id="2116" name="ZoneTexte 2115">
              <a:extLst>
                <a:ext uri="{FF2B5EF4-FFF2-40B4-BE49-F238E27FC236}">
                  <a16:creationId xmlns:a16="http://schemas.microsoft.com/office/drawing/2014/main" id="{1914B915-B856-CFD8-DFEA-5BC860D2F08C}"/>
                </a:ext>
              </a:extLst>
            </p:cNvPr>
            <p:cNvSpPr txBox="1"/>
            <p:nvPr/>
          </p:nvSpPr>
          <p:spPr>
            <a:xfrm>
              <a:off x="1835966" y="5366147"/>
              <a:ext cx="639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Female</a:t>
              </a:r>
            </a:p>
          </p:txBody>
        </p:sp>
        <p:sp>
          <p:nvSpPr>
            <p:cNvPr id="2117" name="ZoneTexte 2116">
              <a:extLst>
                <a:ext uri="{FF2B5EF4-FFF2-40B4-BE49-F238E27FC236}">
                  <a16:creationId xmlns:a16="http://schemas.microsoft.com/office/drawing/2014/main" id="{359DF982-662E-D65F-7D44-C84A3D3D8BDD}"/>
                </a:ext>
              </a:extLst>
            </p:cNvPr>
            <p:cNvSpPr txBox="1"/>
            <p:nvPr/>
          </p:nvSpPr>
          <p:spPr>
            <a:xfrm>
              <a:off x="1973184" y="5648056"/>
              <a:ext cx="5020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Male</a:t>
              </a:r>
            </a:p>
          </p:txBody>
        </p:sp>
        <p:sp>
          <p:nvSpPr>
            <p:cNvPr id="2118" name="ZoneTexte 2117">
              <a:extLst>
                <a:ext uri="{FF2B5EF4-FFF2-40B4-BE49-F238E27FC236}">
                  <a16:creationId xmlns:a16="http://schemas.microsoft.com/office/drawing/2014/main" id="{6FA0952C-D5FE-C8E6-D835-F0704BB9C578}"/>
                </a:ext>
              </a:extLst>
            </p:cNvPr>
            <p:cNvSpPr txBox="1"/>
            <p:nvPr/>
          </p:nvSpPr>
          <p:spPr>
            <a:xfrm>
              <a:off x="292901" y="2956074"/>
              <a:ext cx="1178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Baseline HIV-1</a:t>
              </a:r>
              <a:br>
                <a:rPr lang="en-US" sz="1200" b="1"/>
              </a:br>
              <a:r>
                <a:rPr lang="en-US" sz="1200" b="1"/>
                <a:t>RNA, copies/ml</a:t>
              </a:r>
            </a:p>
          </p:txBody>
        </p:sp>
        <p:sp>
          <p:nvSpPr>
            <p:cNvPr id="2119" name="ZoneTexte 2118">
              <a:extLst>
                <a:ext uri="{FF2B5EF4-FFF2-40B4-BE49-F238E27FC236}">
                  <a16:creationId xmlns:a16="http://schemas.microsoft.com/office/drawing/2014/main" id="{D4026B04-5032-B750-638B-2A888E13B022}"/>
                </a:ext>
              </a:extLst>
            </p:cNvPr>
            <p:cNvSpPr txBox="1"/>
            <p:nvPr/>
          </p:nvSpPr>
          <p:spPr>
            <a:xfrm>
              <a:off x="292901" y="3521423"/>
              <a:ext cx="1345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Baseline CD4+ cell</a:t>
              </a:r>
              <a:br>
                <a:rPr lang="en-US" sz="1200" b="1"/>
              </a:br>
              <a:r>
                <a:rPr lang="en-US" sz="1200" b="1"/>
                <a:t>count, cells/µl</a:t>
              </a:r>
            </a:p>
          </p:txBody>
        </p:sp>
        <p:sp>
          <p:nvSpPr>
            <p:cNvPr id="2120" name="ZoneTexte 2119">
              <a:extLst>
                <a:ext uri="{FF2B5EF4-FFF2-40B4-BE49-F238E27FC236}">
                  <a16:creationId xmlns:a16="http://schemas.microsoft.com/office/drawing/2014/main" id="{57D46CDD-AFC4-2A3B-0D63-0F33FFC13C68}"/>
                </a:ext>
              </a:extLst>
            </p:cNvPr>
            <p:cNvSpPr txBox="1"/>
            <p:nvPr/>
          </p:nvSpPr>
          <p:spPr>
            <a:xfrm>
              <a:off x="292901" y="4109767"/>
              <a:ext cx="1146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HCV serostatus</a:t>
              </a:r>
            </a:p>
          </p:txBody>
        </p:sp>
        <p:sp>
          <p:nvSpPr>
            <p:cNvPr id="2121" name="ZoneTexte 2120">
              <a:extLst>
                <a:ext uri="{FF2B5EF4-FFF2-40B4-BE49-F238E27FC236}">
                  <a16:creationId xmlns:a16="http://schemas.microsoft.com/office/drawing/2014/main" id="{A8DE25DE-2B76-7572-FDDD-1CC17D6C5AE6}"/>
                </a:ext>
              </a:extLst>
            </p:cNvPr>
            <p:cNvSpPr txBox="1"/>
            <p:nvPr/>
          </p:nvSpPr>
          <p:spPr>
            <a:xfrm>
              <a:off x="292901" y="4797413"/>
              <a:ext cx="4266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Age</a:t>
              </a:r>
            </a:p>
          </p:txBody>
        </p:sp>
        <p:sp>
          <p:nvSpPr>
            <p:cNvPr id="2122" name="ZoneTexte 2121">
              <a:extLst>
                <a:ext uri="{FF2B5EF4-FFF2-40B4-BE49-F238E27FC236}">
                  <a16:creationId xmlns:a16="http://schemas.microsoft.com/office/drawing/2014/main" id="{9D48503F-13E7-6A82-EEC9-B4601914C366}"/>
                </a:ext>
              </a:extLst>
            </p:cNvPr>
            <p:cNvSpPr txBox="1"/>
            <p:nvPr/>
          </p:nvSpPr>
          <p:spPr>
            <a:xfrm>
              <a:off x="292901" y="5614362"/>
              <a:ext cx="401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Sex</a:t>
              </a:r>
            </a:p>
          </p:txBody>
        </p:sp>
        <p:sp>
          <p:nvSpPr>
            <p:cNvPr id="2123" name="ZoneTexte 2122">
              <a:extLst>
                <a:ext uri="{FF2B5EF4-FFF2-40B4-BE49-F238E27FC236}">
                  <a16:creationId xmlns:a16="http://schemas.microsoft.com/office/drawing/2014/main" id="{552BCCDC-E04E-2C3A-9E74-8FBA1320D0DC}"/>
                </a:ext>
              </a:extLst>
            </p:cNvPr>
            <p:cNvSpPr txBox="1"/>
            <p:nvPr/>
          </p:nvSpPr>
          <p:spPr>
            <a:xfrm>
              <a:off x="2619085" y="2556004"/>
              <a:ext cx="381836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716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717</a:t>
              </a:r>
            </a:p>
          </p:txBody>
        </p:sp>
        <p:sp>
          <p:nvSpPr>
            <p:cNvPr id="2124" name="ZoneTexte 2123">
              <a:extLst>
                <a:ext uri="{FF2B5EF4-FFF2-40B4-BE49-F238E27FC236}">
                  <a16:creationId xmlns:a16="http://schemas.microsoft.com/office/drawing/2014/main" id="{75B58F83-D755-847C-B576-E01523A335B4}"/>
                </a:ext>
              </a:extLst>
            </p:cNvPr>
            <p:cNvSpPr txBox="1"/>
            <p:nvPr/>
          </p:nvSpPr>
          <p:spPr>
            <a:xfrm>
              <a:off x="2619085" y="2838153"/>
              <a:ext cx="381836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140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153</a:t>
              </a:r>
            </a:p>
          </p:txBody>
        </p:sp>
        <p:sp>
          <p:nvSpPr>
            <p:cNvPr id="2125" name="ZoneTexte 2124">
              <a:extLst>
                <a:ext uri="{FF2B5EF4-FFF2-40B4-BE49-F238E27FC236}">
                  <a16:creationId xmlns:a16="http://schemas.microsoft.com/office/drawing/2014/main" id="{B1FF83E4-4823-3D10-8108-980FA59DCE34}"/>
                </a:ext>
              </a:extLst>
            </p:cNvPr>
            <p:cNvSpPr txBox="1"/>
            <p:nvPr/>
          </p:nvSpPr>
          <p:spPr>
            <a:xfrm>
              <a:off x="2619085" y="3120302"/>
              <a:ext cx="381836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576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564</a:t>
              </a:r>
            </a:p>
          </p:txBody>
        </p:sp>
        <p:sp>
          <p:nvSpPr>
            <p:cNvPr id="2126" name="ZoneTexte 2125">
              <a:extLst>
                <a:ext uri="{FF2B5EF4-FFF2-40B4-BE49-F238E27FC236}">
                  <a16:creationId xmlns:a16="http://schemas.microsoft.com/office/drawing/2014/main" id="{AA59376E-B734-B6A0-5613-285433D0FA80}"/>
                </a:ext>
              </a:extLst>
            </p:cNvPr>
            <p:cNvSpPr txBox="1"/>
            <p:nvPr/>
          </p:nvSpPr>
          <p:spPr>
            <a:xfrm>
              <a:off x="2619085" y="3402451"/>
              <a:ext cx="381836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653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662</a:t>
              </a:r>
            </a:p>
          </p:txBody>
        </p:sp>
        <p:sp>
          <p:nvSpPr>
            <p:cNvPr id="2127" name="ZoneTexte 2126">
              <a:extLst>
                <a:ext uri="{FF2B5EF4-FFF2-40B4-BE49-F238E27FC236}">
                  <a16:creationId xmlns:a16="http://schemas.microsoft.com/office/drawing/2014/main" id="{7D24E1DB-8EF4-0BD2-D84A-FD0BA7242C84}"/>
                </a:ext>
              </a:extLst>
            </p:cNvPr>
            <p:cNvSpPr txBox="1"/>
            <p:nvPr/>
          </p:nvSpPr>
          <p:spPr>
            <a:xfrm>
              <a:off x="2651947" y="3684600"/>
              <a:ext cx="316112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63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55</a:t>
              </a:r>
            </a:p>
          </p:txBody>
        </p:sp>
        <p:sp>
          <p:nvSpPr>
            <p:cNvPr id="2128" name="ZoneTexte 2127">
              <a:extLst>
                <a:ext uri="{FF2B5EF4-FFF2-40B4-BE49-F238E27FC236}">
                  <a16:creationId xmlns:a16="http://schemas.microsoft.com/office/drawing/2014/main" id="{C7411C2A-4A5B-B88E-3EC5-9A423361875F}"/>
                </a:ext>
              </a:extLst>
            </p:cNvPr>
            <p:cNvSpPr txBox="1"/>
            <p:nvPr/>
          </p:nvSpPr>
          <p:spPr>
            <a:xfrm>
              <a:off x="2651947" y="3966749"/>
              <a:ext cx="316112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39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49</a:t>
              </a:r>
            </a:p>
          </p:txBody>
        </p:sp>
        <p:sp>
          <p:nvSpPr>
            <p:cNvPr id="2129" name="ZoneTexte 2128">
              <a:extLst>
                <a:ext uri="{FF2B5EF4-FFF2-40B4-BE49-F238E27FC236}">
                  <a16:creationId xmlns:a16="http://schemas.microsoft.com/office/drawing/2014/main" id="{C9CDED80-98DE-31C0-DF71-6EDA652D670C}"/>
                </a:ext>
              </a:extLst>
            </p:cNvPr>
            <p:cNvSpPr txBox="1"/>
            <p:nvPr/>
          </p:nvSpPr>
          <p:spPr>
            <a:xfrm>
              <a:off x="2619085" y="4248898"/>
              <a:ext cx="381835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676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668</a:t>
              </a:r>
            </a:p>
          </p:txBody>
        </p:sp>
        <p:sp>
          <p:nvSpPr>
            <p:cNvPr id="2130" name="ZoneTexte 2129">
              <a:extLst>
                <a:ext uri="{FF2B5EF4-FFF2-40B4-BE49-F238E27FC236}">
                  <a16:creationId xmlns:a16="http://schemas.microsoft.com/office/drawing/2014/main" id="{B7B55D2A-D2D9-DFA0-07B2-195091EA5EE5}"/>
                </a:ext>
              </a:extLst>
            </p:cNvPr>
            <p:cNvSpPr txBox="1"/>
            <p:nvPr/>
          </p:nvSpPr>
          <p:spPr>
            <a:xfrm>
              <a:off x="2651947" y="4531047"/>
              <a:ext cx="316112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65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2131" name="ZoneTexte 2130">
              <a:extLst>
                <a:ext uri="{FF2B5EF4-FFF2-40B4-BE49-F238E27FC236}">
                  <a16:creationId xmlns:a16="http://schemas.microsoft.com/office/drawing/2014/main" id="{C70F3B9B-1729-2365-30B5-0C85EB6F78D6}"/>
                </a:ext>
              </a:extLst>
            </p:cNvPr>
            <p:cNvSpPr txBox="1"/>
            <p:nvPr/>
          </p:nvSpPr>
          <p:spPr>
            <a:xfrm>
              <a:off x="2619085" y="4813196"/>
              <a:ext cx="381835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231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229</a:t>
              </a:r>
            </a:p>
          </p:txBody>
        </p:sp>
        <p:sp>
          <p:nvSpPr>
            <p:cNvPr id="2132" name="ZoneTexte 2131">
              <a:extLst>
                <a:ext uri="{FF2B5EF4-FFF2-40B4-BE49-F238E27FC236}">
                  <a16:creationId xmlns:a16="http://schemas.microsoft.com/office/drawing/2014/main" id="{08C9D7F7-9F2A-F529-7D93-FA540A073EF3}"/>
                </a:ext>
              </a:extLst>
            </p:cNvPr>
            <p:cNvSpPr txBox="1"/>
            <p:nvPr/>
          </p:nvSpPr>
          <p:spPr>
            <a:xfrm>
              <a:off x="2619085" y="5095345"/>
              <a:ext cx="381835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420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408</a:t>
              </a:r>
            </a:p>
          </p:txBody>
        </p:sp>
        <p:sp>
          <p:nvSpPr>
            <p:cNvPr id="2133" name="ZoneTexte 2132">
              <a:extLst>
                <a:ext uri="{FF2B5EF4-FFF2-40B4-BE49-F238E27FC236}">
                  <a16:creationId xmlns:a16="http://schemas.microsoft.com/office/drawing/2014/main" id="{0BA2A4CB-ECBF-8228-8654-ECD41CCB6EF2}"/>
                </a:ext>
              </a:extLst>
            </p:cNvPr>
            <p:cNvSpPr txBox="1"/>
            <p:nvPr/>
          </p:nvSpPr>
          <p:spPr>
            <a:xfrm>
              <a:off x="2619085" y="5377494"/>
              <a:ext cx="381835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113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98</a:t>
              </a:r>
            </a:p>
          </p:txBody>
        </p:sp>
        <p:sp>
          <p:nvSpPr>
            <p:cNvPr id="2134" name="ZoneTexte 2133">
              <a:extLst>
                <a:ext uri="{FF2B5EF4-FFF2-40B4-BE49-F238E27FC236}">
                  <a16:creationId xmlns:a16="http://schemas.microsoft.com/office/drawing/2014/main" id="{DA29728C-1C1A-C749-4D74-CBA888B3C6BB}"/>
                </a:ext>
              </a:extLst>
            </p:cNvPr>
            <p:cNvSpPr txBox="1"/>
            <p:nvPr/>
          </p:nvSpPr>
          <p:spPr>
            <a:xfrm>
              <a:off x="2619085" y="5659648"/>
              <a:ext cx="381835" cy="328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603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dirty="0">
                  <a:solidFill>
                    <a:schemeClr val="bg1"/>
                  </a:solidFill>
                </a:rPr>
                <a:t>619</a:t>
              </a:r>
            </a:p>
          </p:txBody>
        </p:sp>
        <p:sp>
          <p:nvSpPr>
            <p:cNvPr id="2135" name="ZoneTexte 2134">
              <a:extLst>
                <a:ext uri="{FF2B5EF4-FFF2-40B4-BE49-F238E27FC236}">
                  <a16:creationId xmlns:a16="http://schemas.microsoft.com/office/drawing/2014/main" id="{5E73B599-3B25-6AF7-9EBF-C074B81B562C}"/>
                </a:ext>
              </a:extLst>
            </p:cNvPr>
            <p:cNvSpPr txBox="1"/>
            <p:nvPr/>
          </p:nvSpPr>
          <p:spPr>
            <a:xfrm>
              <a:off x="2675992" y="2358469"/>
              <a:ext cx="268022" cy="212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11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7484729-237E-4714-831B-CF423C102BA5}"/>
              </a:ext>
            </a:extLst>
          </p:cNvPr>
          <p:cNvSpPr/>
          <p:nvPr/>
        </p:nvSpPr>
        <p:spPr>
          <a:xfrm>
            <a:off x="2290957" y="2245304"/>
            <a:ext cx="1628971" cy="45875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tIns="90000" bIns="90000" anchor="ctr">
            <a:spAutoFit/>
          </a:bodyPr>
          <a:lstStyle/>
          <a:p>
            <a:pPr marL="0" lvl="1" algn="ctr">
              <a:buNone/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</a:rPr>
              <a:t>All participants</a:t>
            </a:r>
            <a:endParaRPr lang="en-GB" b="1" kern="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B0804B-CFC3-4D09-9D9B-20C46ABEAF7A}"/>
              </a:ext>
            </a:extLst>
          </p:cNvPr>
          <p:cNvSpPr/>
          <p:nvPr/>
        </p:nvSpPr>
        <p:spPr>
          <a:xfrm>
            <a:off x="7782838" y="2106804"/>
            <a:ext cx="2709395" cy="7357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tIns="90000" bIns="90000" anchor="ctr">
            <a:spAutoFit/>
          </a:bodyPr>
          <a:lstStyle/>
          <a:p>
            <a:pPr marL="0" lvl="1" algn="ctr">
              <a:buNone/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</a:rPr>
              <a:t>Participants with baseline </a:t>
            </a:r>
            <a:br>
              <a:rPr lang="en-US" b="1" kern="0" dirty="0">
                <a:solidFill>
                  <a:srgbClr val="0070C0"/>
                </a:solidFill>
                <a:latin typeface="+mj-lt"/>
              </a:rPr>
            </a:br>
            <a:r>
              <a:rPr lang="en-US" b="1" kern="0" dirty="0">
                <a:solidFill>
                  <a:srgbClr val="0070C0"/>
                </a:solidFill>
                <a:latin typeface="+mj-lt"/>
              </a:rPr>
              <a:t>HIV-1 RNA &gt; 100 000 c/mL</a:t>
            </a:r>
            <a:endParaRPr lang="en-GB" b="1" kern="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CB22C2B-D5D5-B5D1-F81F-1DB80C88397A}"/>
              </a:ext>
            </a:extLst>
          </p:cNvPr>
          <p:cNvGrpSpPr/>
          <p:nvPr/>
        </p:nvGrpSpPr>
        <p:grpSpPr>
          <a:xfrm>
            <a:off x="577276" y="2765668"/>
            <a:ext cx="5113373" cy="3059341"/>
            <a:chOff x="577276" y="2765668"/>
            <a:chExt cx="5113373" cy="3059341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CA7ECBF5-6F9D-441F-9A66-47FEB5EA24E7}"/>
                </a:ext>
              </a:extLst>
            </p:cNvPr>
            <p:cNvGrpSpPr/>
            <p:nvPr/>
          </p:nvGrpSpPr>
          <p:grpSpPr>
            <a:xfrm>
              <a:off x="912046" y="3505006"/>
              <a:ext cx="4658783" cy="1851025"/>
              <a:chOff x="420688" y="2124075"/>
              <a:chExt cx="3494087" cy="185102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26935083-55C5-4865-BE68-52FDEE64F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" y="2124075"/>
                <a:ext cx="3435350" cy="1793875"/>
              </a:xfrm>
              <a:custGeom>
                <a:avLst/>
                <a:gdLst>
                  <a:gd name="T0" fmla="*/ 2164 w 2164"/>
                  <a:gd name="T1" fmla="*/ 1130 h 1130"/>
                  <a:gd name="T2" fmla="*/ 0 w 2164"/>
                  <a:gd name="T3" fmla="*/ 1130 h 1130"/>
                  <a:gd name="T4" fmla="*/ 0 w 2164"/>
                  <a:gd name="T5" fmla="*/ 0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4" h="1130">
                    <a:moveTo>
                      <a:pt x="2164" y="1130"/>
                    </a:moveTo>
                    <a:lnTo>
                      <a:pt x="0" y="113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74C4B548-F764-4582-8582-A1480A6F4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3650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F6B69FFD-A280-48EC-B359-A1DDCA9EB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3250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A7909740-3D2D-4B2D-9536-102717280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7625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D4C05C6F-18B4-440A-AA61-45F09CE1D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4050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4913C07B-A108-43C6-B991-872175A18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3513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E2E53EB4-15C4-4F16-B10A-DEE73B075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4438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82BBBE31-DC00-4BD7-8C62-529862BC4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4700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C48F2212-EF03-4A61-BA40-183F2809D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5625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A518707E-60C1-491E-BF15-7FBE9DFEB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3775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DCB5A961-F961-402E-B187-A383F6938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88" y="2141538"/>
                <a:ext cx="587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1" name="Line 32">
                <a:extLst>
                  <a:ext uri="{FF2B5EF4-FFF2-40B4-BE49-F238E27FC236}">
                    <a16:creationId xmlns:a16="http://schemas.microsoft.com/office/drawing/2014/main" id="{4358005A-EE01-42C6-B594-EF2410536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88" y="2486025"/>
                <a:ext cx="587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3" name="Line 33">
                <a:extLst>
                  <a:ext uri="{FF2B5EF4-FFF2-40B4-BE49-F238E27FC236}">
                    <a16:creationId xmlns:a16="http://schemas.microsoft.com/office/drawing/2014/main" id="{EB73EEC9-67AA-40B7-B08B-A36894E4C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88" y="2827338"/>
                <a:ext cx="587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4" name="Line 34">
                <a:extLst>
                  <a:ext uri="{FF2B5EF4-FFF2-40B4-BE49-F238E27FC236}">
                    <a16:creationId xmlns:a16="http://schemas.microsoft.com/office/drawing/2014/main" id="{AB60B6C5-00C5-4BA7-8503-250980810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88" y="3171825"/>
                <a:ext cx="587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7" name="Line 35">
                <a:extLst>
                  <a:ext uri="{FF2B5EF4-FFF2-40B4-BE49-F238E27FC236}">
                    <a16:creationId xmlns:a16="http://schemas.microsoft.com/office/drawing/2014/main" id="{AB0FB013-8CE8-45D6-A995-9E36807F1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88" y="3514725"/>
                <a:ext cx="587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8" name="Line 36">
                <a:extLst>
                  <a:ext uri="{FF2B5EF4-FFF2-40B4-BE49-F238E27FC236}">
                    <a16:creationId xmlns:a16="http://schemas.microsoft.com/office/drawing/2014/main" id="{91318F5A-C48D-40C0-8619-245139C62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88" y="3857625"/>
                <a:ext cx="587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00FC3E06-58C8-488E-B4C5-0193C00FA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00" y="2149475"/>
                <a:ext cx="3351213" cy="1704975"/>
              </a:xfrm>
              <a:custGeom>
                <a:avLst/>
                <a:gdLst>
                  <a:gd name="T0" fmla="*/ 2111 w 2111"/>
                  <a:gd name="T1" fmla="*/ 0 h 1074"/>
                  <a:gd name="T2" fmla="*/ 1674 w 2111"/>
                  <a:gd name="T3" fmla="*/ 0 h 1074"/>
                  <a:gd name="T4" fmla="*/ 1674 w 2111"/>
                  <a:gd name="T5" fmla="*/ 10 h 1074"/>
                  <a:gd name="T6" fmla="*/ 834 w 2111"/>
                  <a:gd name="T7" fmla="*/ 10 h 1074"/>
                  <a:gd name="T8" fmla="*/ 834 w 2111"/>
                  <a:gd name="T9" fmla="*/ 21 h 1074"/>
                  <a:gd name="T10" fmla="*/ 586 w 2111"/>
                  <a:gd name="T11" fmla="*/ 21 h 1074"/>
                  <a:gd name="T12" fmla="*/ 586 w 2111"/>
                  <a:gd name="T13" fmla="*/ 30 h 1074"/>
                  <a:gd name="T14" fmla="*/ 554 w 2111"/>
                  <a:gd name="T15" fmla="*/ 30 h 1074"/>
                  <a:gd name="T16" fmla="*/ 554 w 2111"/>
                  <a:gd name="T17" fmla="*/ 44 h 1074"/>
                  <a:gd name="T18" fmla="*/ 415 w 2111"/>
                  <a:gd name="T19" fmla="*/ 44 h 1074"/>
                  <a:gd name="T20" fmla="*/ 415 w 2111"/>
                  <a:gd name="T21" fmla="*/ 93 h 1074"/>
                  <a:gd name="T22" fmla="*/ 294 w 2111"/>
                  <a:gd name="T23" fmla="*/ 93 h 1074"/>
                  <a:gd name="T24" fmla="*/ 294 w 2111"/>
                  <a:gd name="T25" fmla="*/ 106 h 1074"/>
                  <a:gd name="T26" fmla="*/ 278 w 2111"/>
                  <a:gd name="T27" fmla="*/ 106 h 1074"/>
                  <a:gd name="T28" fmla="*/ 278 w 2111"/>
                  <a:gd name="T29" fmla="*/ 244 h 1074"/>
                  <a:gd name="T30" fmla="*/ 269 w 2111"/>
                  <a:gd name="T31" fmla="*/ 244 h 1074"/>
                  <a:gd name="T32" fmla="*/ 269 w 2111"/>
                  <a:gd name="T33" fmla="*/ 266 h 1074"/>
                  <a:gd name="T34" fmla="*/ 260 w 2111"/>
                  <a:gd name="T35" fmla="*/ 266 h 1074"/>
                  <a:gd name="T36" fmla="*/ 260 w 2111"/>
                  <a:gd name="T37" fmla="*/ 279 h 1074"/>
                  <a:gd name="T38" fmla="*/ 211 w 2111"/>
                  <a:gd name="T39" fmla="*/ 279 h 1074"/>
                  <a:gd name="T40" fmla="*/ 211 w 2111"/>
                  <a:gd name="T41" fmla="*/ 288 h 1074"/>
                  <a:gd name="T42" fmla="*/ 188 w 2111"/>
                  <a:gd name="T43" fmla="*/ 288 h 1074"/>
                  <a:gd name="T44" fmla="*/ 188 w 2111"/>
                  <a:gd name="T45" fmla="*/ 297 h 1074"/>
                  <a:gd name="T46" fmla="*/ 161 w 2111"/>
                  <a:gd name="T47" fmla="*/ 297 h 1074"/>
                  <a:gd name="T48" fmla="*/ 161 w 2111"/>
                  <a:gd name="T49" fmla="*/ 308 h 1074"/>
                  <a:gd name="T50" fmla="*/ 150 w 2111"/>
                  <a:gd name="T51" fmla="*/ 308 h 1074"/>
                  <a:gd name="T52" fmla="*/ 150 w 2111"/>
                  <a:gd name="T53" fmla="*/ 348 h 1074"/>
                  <a:gd name="T54" fmla="*/ 139 w 2111"/>
                  <a:gd name="T55" fmla="*/ 348 h 1074"/>
                  <a:gd name="T56" fmla="*/ 139 w 2111"/>
                  <a:gd name="T57" fmla="*/ 883 h 1074"/>
                  <a:gd name="T58" fmla="*/ 131 w 2111"/>
                  <a:gd name="T59" fmla="*/ 883 h 1074"/>
                  <a:gd name="T60" fmla="*/ 131 w 2111"/>
                  <a:gd name="T61" fmla="*/ 1030 h 1074"/>
                  <a:gd name="T62" fmla="*/ 121 w 2111"/>
                  <a:gd name="T63" fmla="*/ 1030 h 1074"/>
                  <a:gd name="T64" fmla="*/ 121 w 2111"/>
                  <a:gd name="T65" fmla="*/ 1046 h 1074"/>
                  <a:gd name="T66" fmla="*/ 113 w 2111"/>
                  <a:gd name="T67" fmla="*/ 1046 h 1074"/>
                  <a:gd name="T68" fmla="*/ 113 w 2111"/>
                  <a:gd name="T69" fmla="*/ 1064 h 1074"/>
                  <a:gd name="T70" fmla="*/ 103 w 2111"/>
                  <a:gd name="T71" fmla="*/ 1064 h 1074"/>
                  <a:gd name="T72" fmla="*/ 103 w 2111"/>
                  <a:gd name="T73" fmla="*/ 1074 h 1074"/>
                  <a:gd name="T74" fmla="*/ 0 w 2111"/>
                  <a:gd name="T7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11" h="1074">
                    <a:moveTo>
                      <a:pt x="2111" y="0"/>
                    </a:moveTo>
                    <a:lnTo>
                      <a:pt x="1674" y="0"/>
                    </a:lnTo>
                    <a:lnTo>
                      <a:pt x="1674" y="10"/>
                    </a:lnTo>
                    <a:lnTo>
                      <a:pt x="834" y="10"/>
                    </a:lnTo>
                    <a:lnTo>
                      <a:pt x="834" y="21"/>
                    </a:lnTo>
                    <a:lnTo>
                      <a:pt x="586" y="21"/>
                    </a:lnTo>
                    <a:lnTo>
                      <a:pt x="586" y="30"/>
                    </a:lnTo>
                    <a:lnTo>
                      <a:pt x="554" y="30"/>
                    </a:lnTo>
                    <a:lnTo>
                      <a:pt x="554" y="44"/>
                    </a:lnTo>
                    <a:lnTo>
                      <a:pt x="415" y="44"/>
                    </a:lnTo>
                    <a:lnTo>
                      <a:pt x="415" y="93"/>
                    </a:lnTo>
                    <a:lnTo>
                      <a:pt x="294" y="93"/>
                    </a:lnTo>
                    <a:lnTo>
                      <a:pt x="294" y="106"/>
                    </a:lnTo>
                    <a:lnTo>
                      <a:pt x="278" y="106"/>
                    </a:lnTo>
                    <a:lnTo>
                      <a:pt x="278" y="244"/>
                    </a:lnTo>
                    <a:lnTo>
                      <a:pt x="269" y="244"/>
                    </a:lnTo>
                    <a:lnTo>
                      <a:pt x="269" y="266"/>
                    </a:lnTo>
                    <a:lnTo>
                      <a:pt x="260" y="266"/>
                    </a:lnTo>
                    <a:lnTo>
                      <a:pt x="260" y="279"/>
                    </a:lnTo>
                    <a:lnTo>
                      <a:pt x="211" y="279"/>
                    </a:lnTo>
                    <a:lnTo>
                      <a:pt x="211" y="288"/>
                    </a:lnTo>
                    <a:lnTo>
                      <a:pt x="188" y="288"/>
                    </a:lnTo>
                    <a:lnTo>
                      <a:pt x="188" y="297"/>
                    </a:lnTo>
                    <a:lnTo>
                      <a:pt x="161" y="297"/>
                    </a:lnTo>
                    <a:lnTo>
                      <a:pt x="161" y="308"/>
                    </a:lnTo>
                    <a:lnTo>
                      <a:pt x="150" y="308"/>
                    </a:lnTo>
                    <a:lnTo>
                      <a:pt x="150" y="348"/>
                    </a:lnTo>
                    <a:lnTo>
                      <a:pt x="139" y="348"/>
                    </a:lnTo>
                    <a:lnTo>
                      <a:pt x="139" y="883"/>
                    </a:lnTo>
                    <a:lnTo>
                      <a:pt x="131" y="883"/>
                    </a:lnTo>
                    <a:lnTo>
                      <a:pt x="131" y="1030"/>
                    </a:lnTo>
                    <a:lnTo>
                      <a:pt x="121" y="1030"/>
                    </a:lnTo>
                    <a:lnTo>
                      <a:pt x="121" y="1046"/>
                    </a:lnTo>
                    <a:lnTo>
                      <a:pt x="113" y="1046"/>
                    </a:lnTo>
                    <a:lnTo>
                      <a:pt x="113" y="1064"/>
                    </a:lnTo>
                    <a:lnTo>
                      <a:pt x="103" y="1064"/>
                    </a:lnTo>
                    <a:lnTo>
                      <a:pt x="103" y="1074"/>
                    </a:lnTo>
                    <a:lnTo>
                      <a:pt x="0" y="1074"/>
                    </a:lnTo>
                  </a:path>
                </a:pathLst>
              </a:custGeom>
              <a:noFill/>
              <a:ln w="23813" cap="rnd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467930A5-5781-4D4A-B3AF-724EC6D0E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" y="2149475"/>
                <a:ext cx="2468563" cy="1682750"/>
              </a:xfrm>
              <a:custGeom>
                <a:avLst/>
                <a:gdLst>
                  <a:gd name="T0" fmla="*/ 1555 w 1555"/>
                  <a:gd name="T1" fmla="*/ 0 h 1060"/>
                  <a:gd name="T2" fmla="*/ 862 w 1555"/>
                  <a:gd name="T3" fmla="*/ 0 h 1060"/>
                  <a:gd name="T4" fmla="*/ 862 w 1555"/>
                  <a:gd name="T5" fmla="*/ 7 h 1060"/>
                  <a:gd name="T6" fmla="*/ 717 w 1555"/>
                  <a:gd name="T7" fmla="*/ 7 h 1060"/>
                  <a:gd name="T8" fmla="*/ 717 w 1555"/>
                  <a:gd name="T9" fmla="*/ 19 h 1060"/>
                  <a:gd name="T10" fmla="*/ 440 w 1555"/>
                  <a:gd name="T11" fmla="*/ 19 h 1060"/>
                  <a:gd name="T12" fmla="*/ 440 w 1555"/>
                  <a:gd name="T13" fmla="*/ 42 h 1060"/>
                  <a:gd name="T14" fmla="*/ 327 w 1555"/>
                  <a:gd name="T15" fmla="*/ 42 h 1060"/>
                  <a:gd name="T16" fmla="*/ 327 w 1555"/>
                  <a:gd name="T17" fmla="*/ 50 h 1060"/>
                  <a:gd name="T18" fmla="*/ 309 w 1555"/>
                  <a:gd name="T19" fmla="*/ 50 h 1060"/>
                  <a:gd name="T20" fmla="*/ 309 w 1555"/>
                  <a:gd name="T21" fmla="*/ 65 h 1060"/>
                  <a:gd name="T22" fmla="*/ 297 w 1555"/>
                  <a:gd name="T23" fmla="*/ 65 h 1060"/>
                  <a:gd name="T24" fmla="*/ 297 w 1555"/>
                  <a:gd name="T25" fmla="*/ 105 h 1060"/>
                  <a:gd name="T26" fmla="*/ 186 w 1555"/>
                  <a:gd name="T27" fmla="*/ 105 h 1060"/>
                  <a:gd name="T28" fmla="*/ 186 w 1555"/>
                  <a:gd name="T29" fmla="*/ 113 h 1060"/>
                  <a:gd name="T30" fmla="*/ 170 w 1555"/>
                  <a:gd name="T31" fmla="*/ 113 h 1060"/>
                  <a:gd name="T32" fmla="*/ 170 w 1555"/>
                  <a:gd name="T33" fmla="*/ 133 h 1060"/>
                  <a:gd name="T34" fmla="*/ 161 w 1555"/>
                  <a:gd name="T35" fmla="*/ 133 h 1060"/>
                  <a:gd name="T36" fmla="*/ 161 w 1555"/>
                  <a:gd name="T37" fmla="*/ 291 h 1060"/>
                  <a:gd name="T38" fmla="*/ 144 w 1555"/>
                  <a:gd name="T39" fmla="*/ 291 h 1060"/>
                  <a:gd name="T40" fmla="*/ 144 w 1555"/>
                  <a:gd name="T41" fmla="*/ 301 h 1060"/>
                  <a:gd name="T42" fmla="*/ 130 w 1555"/>
                  <a:gd name="T43" fmla="*/ 301 h 1060"/>
                  <a:gd name="T44" fmla="*/ 130 w 1555"/>
                  <a:gd name="T45" fmla="*/ 312 h 1060"/>
                  <a:gd name="T46" fmla="*/ 65 w 1555"/>
                  <a:gd name="T47" fmla="*/ 312 h 1060"/>
                  <a:gd name="T48" fmla="*/ 65 w 1555"/>
                  <a:gd name="T49" fmla="*/ 319 h 1060"/>
                  <a:gd name="T50" fmla="*/ 34 w 1555"/>
                  <a:gd name="T51" fmla="*/ 319 h 1060"/>
                  <a:gd name="T52" fmla="*/ 34 w 1555"/>
                  <a:gd name="T53" fmla="*/ 368 h 1060"/>
                  <a:gd name="T54" fmla="*/ 25 w 1555"/>
                  <a:gd name="T55" fmla="*/ 368 h 1060"/>
                  <a:gd name="T56" fmla="*/ 25 w 1555"/>
                  <a:gd name="T57" fmla="*/ 903 h 1060"/>
                  <a:gd name="T58" fmla="*/ 17 w 1555"/>
                  <a:gd name="T59" fmla="*/ 903 h 1060"/>
                  <a:gd name="T60" fmla="*/ 17 w 1555"/>
                  <a:gd name="T61" fmla="*/ 1035 h 1060"/>
                  <a:gd name="T62" fmla="*/ 9 w 1555"/>
                  <a:gd name="T63" fmla="*/ 1035 h 1060"/>
                  <a:gd name="T64" fmla="*/ 9 w 1555"/>
                  <a:gd name="T65" fmla="*/ 1050 h 1060"/>
                  <a:gd name="T66" fmla="*/ 0 w 1555"/>
                  <a:gd name="T67" fmla="*/ 1050 h 1060"/>
                  <a:gd name="T68" fmla="*/ 0 w 1555"/>
                  <a:gd name="T69" fmla="*/ 1060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55" h="1060">
                    <a:moveTo>
                      <a:pt x="1555" y="0"/>
                    </a:moveTo>
                    <a:lnTo>
                      <a:pt x="862" y="0"/>
                    </a:lnTo>
                    <a:lnTo>
                      <a:pt x="862" y="7"/>
                    </a:lnTo>
                    <a:lnTo>
                      <a:pt x="717" y="7"/>
                    </a:lnTo>
                    <a:lnTo>
                      <a:pt x="717" y="19"/>
                    </a:lnTo>
                    <a:lnTo>
                      <a:pt x="440" y="19"/>
                    </a:lnTo>
                    <a:lnTo>
                      <a:pt x="440" y="42"/>
                    </a:lnTo>
                    <a:lnTo>
                      <a:pt x="327" y="42"/>
                    </a:lnTo>
                    <a:lnTo>
                      <a:pt x="327" y="50"/>
                    </a:lnTo>
                    <a:lnTo>
                      <a:pt x="309" y="50"/>
                    </a:lnTo>
                    <a:lnTo>
                      <a:pt x="309" y="65"/>
                    </a:lnTo>
                    <a:lnTo>
                      <a:pt x="297" y="65"/>
                    </a:lnTo>
                    <a:lnTo>
                      <a:pt x="297" y="105"/>
                    </a:lnTo>
                    <a:lnTo>
                      <a:pt x="186" y="105"/>
                    </a:lnTo>
                    <a:lnTo>
                      <a:pt x="186" y="113"/>
                    </a:lnTo>
                    <a:lnTo>
                      <a:pt x="170" y="113"/>
                    </a:lnTo>
                    <a:lnTo>
                      <a:pt x="170" y="133"/>
                    </a:lnTo>
                    <a:lnTo>
                      <a:pt x="161" y="133"/>
                    </a:lnTo>
                    <a:lnTo>
                      <a:pt x="161" y="291"/>
                    </a:lnTo>
                    <a:lnTo>
                      <a:pt x="144" y="291"/>
                    </a:lnTo>
                    <a:lnTo>
                      <a:pt x="144" y="301"/>
                    </a:lnTo>
                    <a:lnTo>
                      <a:pt x="130" y="301"/>
                    </a:lnTo>
                    <a:lnTo>
                      <a:pt x="130" y="312"/>
                    </a:lnTo>
                    <a:lnTo>
                      <a:pt x="65" y="312"/>
                    </a:lnTo>
                    <a:lnTo>
                      <a:pt x="65" y="319"/>
                    </a:lnTo>
                    <a:lnTo>
                      <a:pt x="34" y="319"/>
                    </a:lnTo>
                    <a:lnTo>
                      <a:pt x="34" y="368"/>
                    </a:lnTo>
                    <a:lnTo>
                      <a:pt x="25" y="368"/>
                    </a:lnTo>
                    <a:lnTo>
                      <a:pt x="25" y="903"/>
                    </a:lnTo>
                    <a:lnTo>
                      <a:pt x="17" y="903"/>
                    </a:lnTo>
                    <a:lnTo>
                      <a:pt x="17" y="1035"/>
                    </a:lnTo>
                    <a:lnTo>
                      <a:pt x="9" y="1035"/>
                    </a:lnTo>
                    <a:lnTo>
                      <a:pt x="9" y="1050"/>
                    </a:lnTo>
                    <a:lnTo>
                      <a:pt x="0" y="1050"/>
                    </a:lnTo>
                    <a:lnTo>
                      <a:pt x="0" y="1060"/>
                    </a:lnTo>
                  </a:path>
                </a:pathLst>
              </a:cu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id="{2628165A-3E0A-4CA1-B5BF-45AA7BB14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625" y="3841750"/>
                <a:ext cx="179388" cy="12700"/>
              </a:xfrm>
              <a:custGeom>
                <a:avLst/>
                <a:gdLst>
                  <a:gd name="T0" fmla="*/ 113 w 113"/>
                  <a:gd name="T1" fmla="*/ 0 h 8"/>
                  <a:gd name="T2" fmla="*/ 103 w 113"/>
                  <a:gd name="T3" fmla="*/ 0 h 8"/>
                  <a:gd name="T4" fmla="*/ 103 w 113"/>
                  <a:gd name="T5" fmla="*/ 8 h 8"/>
                  <a:gd name="T6" fmla="*/ 0 w 113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">
                    <a:moveTo>
                      <a:pt x="113" y="0"/>
                    </a:moveTo>
                    <a:lnTo>
                      <a:pt x="103" y="0"/>
                    </a:lnTo>
                    <a:lnTo>
                      <a:pt x="103" y="8"/>
                    </a:lnTo>
                    <a:lnTo>
                      <a:pt x="0" y="8"/>
                    </a:lnTo>
                  </a:path>
                </a:pathLst>
              </a:cu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</p:grp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20F3AB6E-D76C-48C5-A2F4-5DEA012D4E0A}"/>
                </a:ext>
              </a:extLst>
            </p:cNvPr>
            <p:cNvSpPr txBox="1"/>
            <p:nvPr/>
          </p:nvSpPr>
          <p:spPr>
            <a:xfrm>
              <a:off x="964140" y="534346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F6F98A80-1F39-44B8-812B-01B427C6AA6A}"/>
                </a:ext>
              </a:extLst>
            </p:cNvPr>
            <p:cNvSpPr txBox="1"/>
            <p:nvPr/>
          </p:nvSpPr>
          <p:spPr>
            <a:xfrm>
              <a:off x="1254352" y="534346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4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50288F28-B77F-4221-9839-C6A1937BE3F6}"/>
                </a:ext>
              </a:extLst>
            </p:cNvPr>
            <p:cNvSpPr txBox="1"/>
            <p:nvPr/>
          </p:nvSpPr>
          <p:spPr>
            <a:xfrm>
              <a:off x="1544564" y="534346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BC8B23E-F5D2-4BF6-A6E4-FED28AFCA14E}"/>
                </a:ext>
              </a:extLst>
            </p:cNvPr>
            <p:cNvSpPr txBox="1"/>
            <p:nvPr/>
          </p:nvSpPr>
          <p:spPr>
            <a:xfrm>
              <a:off x="1789092" y="534346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12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C04C014B-3812-4000-9025-CA10DA63FAA4}"/>
                </a:ext>
              </a:extLst>
            </p:cNvPr>
            <p:cNvSpPr txBox="1"/>
            <p:nvPr/>
          </p:nvSpPr>
          <p:spPr>
            <a:xfrm>
              <a:off x="2079300" y="534346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16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B7773AE3-A16C-4B4A-991D-7887195BC442}"/>
                </a:ext>
              </a:extLst>
            </p:cNvPr>
            <p:cNvSpPr txBox="1"/>
            <p:nvPr/>
          </p:nvSpPr>
          <p:spPr>
            <a:xfrm>
              <a:off x="2672036" y="534346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24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C5E8DBC-1104-4B84-957D-131B667D54DF}"/>
                </a:ext>
              </a:extLst>
            </p:cNvPr>
            <p:cNvSpPr txBox="1"/>
            <p:nvPr/>
          </p:nvSpPr>
          <p:spPr>
            <a:xfrm>
              <a:off x="3555771" y="534346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36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8F0123B3-474B-4A78-97D6-0BFD21200BC3}"/>
                </a:ext>
              </a:extLst>
            </p:cNvPr>
            <p:cNvSpPr txBox="1"/>
            <p:nvPr/>
          </p:nvSpPr>
          <p:spPr>
            <a:xfrm>
              <a:off x="4439506" y="534346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48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52A2F79-2879-47F1-99B7-A708AD6CD6BB}"/>
                </a:ext>
              </a:extLst>
            </p:cNvPr>
            <p:cNvSpPr txBox="1"/>
            <p:nvPr/>
          </p:nvSpPr>
          <p:spPr>
            <a:xfrm>
              <a:off x="5323240" y="534346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6D46327F-C2A9-43D1-BD69-4E2D13365C28}"/>
                </a:ext>
              </a:extLst>
            </p:cNvPr>
            <p:cNvSpPr txBox="1"/>
            <p:nvPr/>
          </p:nvSpPr>
          <p:spPr>
            <a:xfrm>
              <a:off x="713532" y="509472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7CBDAED0-1B56-49B9-845E-4C6BB12B1637}"/>
                </a:ext>
              </a:extLst>
            </p:cNvPr>
            <p:cNvSpPr txBox="1"/>
            <p:nvPr/>
          </p:nvSpPr>
          <p:spPr>
            <a:xfrm>
              <a:off x="577276" y="4749763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0,2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F06A105F-B857-4BBB-8A2F-738F93912BB3}"/>
                </a:ext>
              </a:extLst>
            </p:cNvPr>
            <p:cNvSpPr txBox="1"/>
            <p:nvPr/>
          </p:nvSpPr>
          <p:spPr>
            <a:xfrm>
              <a:off x="577276" y="4404801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0,4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40D996E-2604-483A-984E-FDD199E747C5}"/>
                </a:ext>
              </a:extLst>
            </p:cNvPr>
            <p:cNvSpPr txBox="1"/>
            <p:nvPr/>
          </p:nvSpPr>
          <p:spPr>
            <a:xfrm>
              <a:off x="577276" y="4059839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0,6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F3C87851-FB52-4ECE-B6B9-32B5C5E0AEFE}"/>
                </a:ext>
              </a:extLst>
            </p:cNvPr>
            <p:cNvSpPr txBox="1"/>
            <p:nvPr/>
          </p:nvSpPr>
          <p:spPr>
            <a:xfrm>
              <a:off x="577276" y="3714877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0,8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9F175FC-97E3-4FB6-9DCF-C7907DF589F4}"/>
                </a:ext>
              </a:extLst>
            </p:cNvPr>
            <p:cNvSpPr txBox="1"/>
            <p:nvPr/>
          </p:nvSpPr>
          <p:spPr>
            <a:xfrm>
              <a:off x="577276" y="3369915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1,0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B46EAE0-4917-426B-BAF9-BEB634F01803}"/>
                </a:ext>
              </a:extLst>
            </p:cNvPr>
            <p:cNvSpPr txBox="1"/>
            <p:nvPr/>
          </p:nvSpPr>
          <p:spPr>
            <a:xfrm>
              <a:off x="2953652" y="5517232"/>
              <a:ext cx="678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Weeks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AD86F575-A27B-4BB8-837A-096D45BD2647}"/>
                </a:ext>
              </a:extLst>
            </p:cNvPr>
            <p:cNvSpPr txBox="1"/>
            <p:nvPr/>
          </p:nvSpPr>
          <p:spPr>
            <a:xfrm>
              <a:off x="2339341" y="2765668"/>
              <a:ext cx="186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+mj-lt"/>
                </a:rPr>
                <a:t>DTG + 3TC (N = 716)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0D504DB-D6F6-4B4F-B890-0D390C16FB9A}"/>
                </a:ext>
              </a:extLst>
            </p:cNvPr>
            <p:cNvSpPr txBox="1"/>
            <p:nvPr/>
          </p:nvSpPr>
          <p:spPr>
            <a:xfrm>
              <a:off x="2339341" y="2989177"/>
              <a:ext cx="22596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+mj-lt"/>
                </a:rPr>
                <a:t>DTG + TDF/FTC (N = 717)</a:t>
              </a:r>
            </a:p>
          </p:txBody>
        </p:sp>
        <p:sp>
          <p:nvSpPr>
            <p:cNvPr id="79" name="Line 41">
              <a:extLst>
                <a:ext uri="{FF2B5EF4-FFF2-40B4-BE49-F238E27FC236}">
                  <a16:creationId xmlns:a16="http://schemas.microsoft.com/office/drawing/2014/main" id="{5D5AE0CB-EEB1-4CBF-A1C7-47EB23BF2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1675" y="3159525"/>
              <a:ext cx="402167" cy="0"/>
            </a:xfrm>
            <a:prstGeom prst="line">
              <a:avLst/>
            </a:prstGeom>
            <a:noFill/>
            <a:ln w="23813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 b="1">
                <a:latin typeface="+mj-lt"/>
              </a:endParaRPr>
            </a:p>
          </p:txBody>
        </p:sp>
        <p:sp>
          <p:nvSpPr>
            <p:cNvPr id="80" name="Line 42">
              <a:extLst>
                <a:ext uri="{FF2B5EF4-FFF2-40B4-BE49-F238E27FC236}">
                  <a16:creationId xmlns:a16="http://schemas.microsoft.com/office/drawing/2014/main" id="{2181891F-0E4C-48E8-AF38-87175B6301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1675" y="2917504"/>
              <a:ext cx="402167" cy="0"/>
            </a:xfrm>
            <a:prstGeom prst="line">
              <a:avLst/>
            </a:prstGeom>
            <a:noFill/>
            <a:ln w="23813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 b="1">
                <a:latin typeface="+mj-lt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9E497EA3-35A3-41F3-64C7-2E12D3B8380A}"/>
              </a:ext>
            </a:extLst>
          </p:cNvPr>
          <p:cNvGrpSpPr/>
          <p:nvPr/>
        </p:nvGrpSpPr>
        <p:grpSpPr>
          <a:xfrm>
            <a:off x="6514947" y="2793015"/>
            <a:ext cx="5138004" cy="3043027"/>
            <a:chOff x="6514947" y="2793015"/>
            <a:chExt cx="5138004" cy="3043027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FCF12C5A-8A45-4178-8930-5E3132F4926F}"/>
                </a:ext>
              </a:extLst>
            </p:cNvPr>
            <p:cNvGrpSpPr/>
            <p:nvPr/>
          </p:nvGrpSpPr>
          <p:grpSpPr>
            <a:xfrm>
              <a:off x="6880684" y="3505007"/>
              <a:ext cx="4664999" cy="1851025"/>
              <a:chOff x="5210175" y="2124075"/>
              <a:chExt cx="3346450" cy="1851025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1AFB5C8C-C163-4C0F-9A03-E183AC8F1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325" y="2124075"/>
                <a:ext cx="3289300" cy="1793875"/>
              </a:xfrm>
              <a:custGeom>
                <a:avLst/>
                <a:gdLst>
                  <a:gd name="T0" fmla="*/ 2072 w 2072"/>
                  <a:gd name="T1" fmla="*/ 1130 h 1130"/>
                  <a:gd name="T2" fmla="*/ 0 w 2072"/>
                  <a:gd name="T3" fmla="*/ 1130 h 1130"/>
                  <a:gd name="T4" fmla="*/ 0 w 2072"/>
                  <a:gd name="T5" fmla="*/ 0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2" h="1130">
                    <a:moveTo>
                      <a:pt x="2072" y="1130"/>
                    </a:moveTo>
                    <a:lnTo>
                      <a:pt x="0" y="113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3D7F40C3-5420-4AFB-9326-206A58B39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7650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AB87A9E1-9EEE-4F81-9F16-A1D97E54C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34238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C21E8228-14F1-496D-89EB-47024FAAF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01063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143D4FBA-0316-4776-8A2D-778B073F6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1938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28DB3E10-448F-45B9-BCF8-896E4ADCF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51488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8" name="Line 12">
                <a:extLst>
                  <a:ext uri="{FF2B5EF4-FFF2-40B4-BE49-F238E27FC236}">
                    <a16:creationId xmlns:a16="http://schemas.microsoft.com/office/drawing/2014/main" id="{B39B8C61-AD69-455A-A80B-BA6A4E21B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04000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54D072F5-45E1-44EF-95F3-1853747C1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2625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61DE8359-AA52-45BF-923C-4C3F4110C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83313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B8D06409-F713-41FD-88EA-8F83CA747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72175" y="3917950"/>
                <a:ext cx="0" cy="571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9CF9BB19-EE9C-491C-8405-E5D678306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175" y="2141538"/>
                <a:ext cx="5715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1F997D4C-1889-45D4-9D56-6C8997942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175" y="2486025"/>
                <a:ext cx="5715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67319C8F-3B59-4EC9-A190-7E819F5A5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175" y="2827338"/>
                <a:ext cx="5715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8E7FD21F-2775-4549-9AF4-E35186CEF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175" y="3171825"/>
                <a:ext cx="5715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7" name="Line 29">
                <a:extLst>
                  <a:ext uri="{FF2B5EF4-FFF2-40B4-BE49-F238E27FC236}">
                    <a16:creationId xmlns:a16="http://schemas.microsoft.com/office/drawing/2014/main" id="{A20EB59E-5D3B-4E6B-871D-650A9A43E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175" y="3514725"/>
                <a:ext cx="5715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8" name="Line 30">
                <a:extLst>
                  <a:ext uri="{FF2B5EF4-FFF2-40B4-BE49-F238E27FC236}">
                    <a16:creationId xmlns:a16="http://schemas.microsoft.com/office/drawing/2014/main" id="{B7548CB7-C714-464D-84A3-71305440A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175" y="3857625"/>
                <a:ext cx="57150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BC550889-56E7-4A5A-94FF-926C8D740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113" y="2151063"/>
                <a:ext cx="2825750" cy="1693862"/>
              </a:xfrm>
              <a:custGeom>
                <a:avLst/>
                <a:gdLst>
                  <a:gd name="T0" fmla="*/ 1780 w 1780"/>
                  <a:gd name="T1" fmla="*/ 0 h 1067"/>
                  <a:gd name="T2" fmla="*/ 1595 w 1780"/>
                  <a:gd name="T3" fmla="*/ 0 h 1067"/>
                  <a:gd name="T4" fmla="*/ 1595 w 1780"/>
                  <a:gd name="T5" fmla="*/ 10 h 1067"/>
                  <a:gd name="T6" fmla="*/ 1585 w 1780"/>
                  <a:gd name="T7" fmla="*/ 10 h 1067"/>
                  <a:gd name="T8" fmla="*/ 1585 w 1780"/>
                  <a:gd name="T9" fmla="*/ 29 h 1067"/>
                  <a:gd name="T10" fmla="*/ 1054 w 1780"/>
                  <a:gd name="T11" fmla="*/ 29 h 1067"/>
                  <a:gd name="T12" fmla="*/ 1054 w 1780"/>
                  <a:gd name="T13" fmla="*/ 38 h 1067"/>
                  <a:gd name="T14" fmla="*/ 931 w 1780"/>
                  <a:gd name="T15" fmla="*/ 38 h 1067"/>
                  <a:gd name="T16" fmla="*/ 931 w 1780"/>
                  <a:gd name="T17" fmla="*/ 45 h 1067"/>
                  <a:gd name="T18" fmla="*/ 904 w 1780"/>
                  <a:gd name="T19" fmla="*/ 45 h 1067"/>
                  <a:gd name="T20" fmla="*/ 904 w 1780"/>
                  <a:gd name="T21" fmla="*/ 53 h 1067"/>
                  <a:gd name="T22" fmla="*/ 804 w 1780"/>
                  <a:gd name="T23" fmla="*/ 53 h 1067"/>
                  <a:gd name="T24" fmla="*/ 804 w 1780"/>
                  <a:gd name="T25" fmla="*/ 83 h 1067"/>
                  <a:gd name="T26" fmla="*/ 794 w 1780"/>
                  <a:gd name="T27" fmla="*/ 83 h 1067"/>
                  <a:gd name="T28" fmla="*/ 794 w 1780"/>
                  <a:gd name="T29" fmla="*/ 98 h 1067"/>
                  <a:gd name="T30" fmla="*/ 565 w 1780"/>
                  <a:gd name="T31" fmla="*/ 98 h 1067"/>
                  <a:gd name="T32" fmla="*/ 565 w 1780"/>
                  <a:gd name="T33" fmla="*/ 108 h 1067"/>
                  <a:gd name="T34" fmla="*/ 548 w 1780"/>
                  <a:gd name="T35" fmla="*/ 108 h 1067"/>
                  <a:gd name="T36" fmla="*/ 548 w 1780"/>
                  <a:gd name="T37" fmla="*/ 119 h 1067"/>
                  <a:gd name="T38" fmla="*/ 535 w 1780"/>
                  <a:gd name="T39" fmla="*/ 119 h 1067"/>
                  <a:gd name="T40" fmla="*/ 535 w 1780"/>
                  <a:gd name="T41" fmla="*/ 152 h 1067"/>
                  <a:gd name="T42" fmla="*/ 525 w 1780"/>
                  <a:gd name="T43" fmla="*/ 152 h 1067"/>
                  <a:gd name="T44" fmla="*/ 525 w 1780"/>
                  <a:gd name="T45" fmla="*/ 161 h 1067"/>
                  <a:gd name="T46" fmla="*/ 504 w 1780"/>
                  <a:gd name="T47" fmla="*/ 161 h 1067"/>
                  <a:gd name="T48" fmla="*/ 504 w 1780"/>
                  <a:gd name="T49" fmla="*/ 168 h 1067"/>
                  <a:gd name="T50" fmla="*/ 401 w 1780"/>
                  <a:gd name="T51" fmla="*/ 168 h 1067"/>
                  <a:gd name="T52" fmla="*/ 401 w 1780"/>
                  <a:gd name="T53" fmla="*/ 302 h 1067"/>
                  <a:gd name="T54" fmla="*/ 389 w 1780"/>
                  <a:gd name="T55" fmla="*/ 302 h 1067"/>
                  <a:gd name="T56" fmla="*/ 389 w 1780"/>
                  <a:gd name="T57" fmla="*/ 312 h 1067"/>
                  <a:gd name="T58" fmla="*/ 301 w 1780"/>
                  <a:gd name="T59" fmla="*/ 312 h 1067"/>
                  <a:gd name="T60" fmla="*/ 301 w 1780"/>
                  <a:gd name="T61" fmla="*/ 325 h 1067"/>
                  <a:gd name="T62" fmla="*/ 283 w 1780"/>
                  <a:gd name="T63" fmla="*/ 325 h 1067"/>
                  <a:gd name="T64" fmla="*/ 283 w 1780"/>
                  <a:gd name="T65" fmla="*/ 332 h 1067"/>
                  <a:gd name="T66" fmla="*/ 270 w 1780"/>
                  <a:gd name="T67" fmla="*/ 332 h 1067"/>
                  <a:gd name="T68" fmla="*/ 270 w 1780"/>
                  <a:gd name="T69" fmla="*/ 598 h 1067"/>
                  <a:gd name="T70" fmla="*/ 265 w 1780"/>
                  <a:gd name="T71" fmla="*/ 598 h 1067"/>
                  <a:gd name="T72" fmla="*/ 265 w 1780"/>
                  <a:gd name="T73" fmla="*/ 666 h 1067"/>
                  <a:gd name="T74" fmla="*/ 258 w 1780"/>
                  <a:gd name="T75" fmla="*/ 666 h 1067"/>
                  <a:gd name="T76" fmla="*/ 258 w 1780"/>
                  <a:gd name="T77" fmla="*/ 701 h 1067"/>
                  <a:gd name="T78" fmla="*/ 249 w 1780"/>
                  <a:gd name="T79" fmla="*/ 701 h 1067"/>
                  <a:gd name="T80" fmla="*/ 249 w 1780"/>
                  <a:gd name="T81" fmla="*/ 731 h 1067"/>
                  <a:gd name="T82" fmla="*/ 225 w 1780"/>
                  <a:gd name="T83" fmla="*/ 731 h 1067"/>
                  <a:gd name="T84" fmla="*/ 225 w 1780"/>
                  <a:gd name="T85" fmla="*/ 741 h 1067"/>
                  <a:gd name="T86" fmla="*/ 213 w 1780"/>
                  <a:gd name="T87" fmla="*/ 741 h 1067"/>
                  <a:gd name="T88" fmla="*/ 213 w 1780"/>
                  <a:gd name="T89" fmla="*/ 753 h 1067"/>
                  <a:gd name="T90" fmla="*/ 150 w 1780"/>
                  <a:gd name="T91" fmla="*/ 753 h 1067"/>
                  <a:gd name="T92" fmla="*/ 150 w 1780"/>
                  <a:gd name="T93" fmla="*/ 777 h 1067"/>
                  <a:gd name="T94" fmla="*/ 139 w 1780"/>
                  <a:gd name="T95" fmla="*/ 777 h 1067"/>
                  <a:gd name="T96" fmla="*/ 139 w 1780"/>
                  <a:gd name="T97" fmla="*/ 1003 h 1067"/>
                  <a:gd name="T98" fmla="*/ 131 w 1780"/>
                  <a:gd name="T99" fmla="*/ 1003 h 1067"/>
                  <a:gd name="T100" fmla="*/ 131 w 1780"/>
                  <a:gd name="T101" fmla="*/ 1047 h 1067"/>
                  <a:gd name="T102" fmla="*/ 114 w 1780"/>
                  <a:gd name="T103" fmla="*/ 1047 h 1067"/>
                  <a:gd name="T104" fmla="*/ 114 w 1780"/>
                  <a:gd name="T105" fmla="*/ 1058 h 1067"/>
                  <a:gd name="T106" fmla="*/ 105 w 1780"/>
                  <a:gd name="T107" fmla="*/ 1058 h 1067"/>
                  <a:gd name="T108" fmla="*/ 105 w 1780"/>
                  <a:gd name="T109" fmla="*/ 1067 h 1067"/>
                  <a:gd name="T110" fmla="*/ 0 w 1780"/>
                  <a:gd name="T111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80" h="1067">
                    <a:moveTo>
                      <a:pt x="1780" y="0"/>
                    </a:moveTo>
                    <a:lnTo>
                      <a:pt x="1595" y="0"/>
                    </a:lnTo>
                    <a:lnTo>
                      <a:pt x="1595" y="10"/>
                    </a:lnTo>
                    <a:lnTo>
                      <a:pt x="1585" y="10"/>
                    </a:lnTo>
                    <a:lnTo>
                      <a:pt x="1585" y="29"/>
                    </a:lnTo>
                    <a:lnTo>
                      <a:pt x="1054" y="29"/>
                    </a:lnTo>
                    <a:lnTo>
                      <a:pt x="1054" y="38"/>
                    </a:lnTo>
                    <a:lnTo>
                      <a:pt x="931" y="38"/>
                    </a:lnTo>
                    <a:lnTo>
                      <a:pt x="931" y="45"/>
                    </a:lnTo>
                    <a:lnTo>
                      <a:pt x="904" y="45"/>
                    </a:lnTo>
                    <a:lnTo>
                      <a:pt x="904" y="53"/>
                    </a:lnTo>
                    <a:lnTo>
                      <a:pt x="804" y="53"/>
                    </a:lnTo>
                    <a:lnTo>
                      <a:pt x="804" y="83"/>
                    </a:lnTo>
                    <a:lnTo>
                      <a:pt x="794" y="83"/>
                    </a:lnTo>
                    <a:lnTo>
                      <a:pt x="794" y="98"/>
                    </a:lnTo>
                    <a:lnTo>
                      <a:pt x="565" y="98"/>
                    </a:lnTo>
                    <a:lnTo>
                      <a:pt x="565" y="108"/>
                    </a:lnTo>
                    <a:lnTo>
                      <a:pt x="548" y="108"/>
                    </a:lnTo>
                    <a:lnTo>
                      <a:pt x="548" y="119"/>
                    </a:lnTo>
                    <a:lnTo>
                      <a:pt x="535" y="119"/>
                    </a:lnTo>
                    <a:lnTo>
                      <a:pt x="535" y="152"/>
                    </a:lnTo>
                    <a:lnTo>
                      <a:pt x="525" y="152"/>
                    </a:lnTo>
                    <a:lnTo>
                      <a:pt x="525" y="161"/>
                    </a:lnTo>
                    <a:lnTo>
                      <a:pt x="504" y="161"/>
                    </a:lnTo>
                    <a:lnTo>
                      <a:pt x="504" y="168"/>
                    </a:lnTo>
                    <a:lnTo>
                      <a:pt x="401" y="168"/>
                    </a:lnTo>
                    <a:lnTo>
                      <a:pt x="401" y="302"/>
                    </a:lnTo>
                    <a:lnTo>
                      <a:pt x="389" y="302"/>
                    </a:lnTo>
                    <a:lnTo>
                      <a:pt x="389" y="312"/>
                    </a:lnTo>
                    <a:lnTo>
                      <a:pt x="301" y="312"/>
                    </a:lnTo>
                    <a:lnTo>
                      <a:pt x="301" y="325"/>
                    </a:lnTo>
                    <a:lnTo>
                      <a:pt x="283" y="325"/>
                    </a:lnTo>
                    <a:lnTo>
                      <a:pt x="283" y="332"/>
                    </a:lnTo>
                    <a:lnTo>
                      <a:pt x="270" y="332"/>
                    </a:lnTo>
                    <a:lnTo>
                      <a:pt x="270" y="598"/>
                    </a:lnTo>
                    <a:lnTo>
                      <a:pt x="265" y="598"/>
                    </a:lnTo>
                    <a:lnTo>
                      <a:pt x="265" y="666"/>
                    </a:lnTo>
                    <a:lnTo>
                      <a:pt x="258" y="666"/>
                    </a:lnTo>
                    <a:lnTo>
                      <a:pt x="258" y="701"/>
                    </a:lnTo>
                    <a:lnTo>
                      <a:pt x="249" y="701"/>
                    </a:lnTo>
                    <a:lnTo>
                      <a:pt x="249" y="731"/>
                    </a:lnTo>
                    <a:lnTo>
                      <a:pt x="225" y="731"/>
                    </a:lnTo>
                    <a:lnTo>
                      <a:pt x="225" y="741"/>
                    </a:lnTo>
                    <a:lnTo>
                      <a:pt x="213" y="741"/>
                    </a:lnTo>
                    <a:lnTo>
                      <a:pt x="213" y="753"/>
                    </a:lnTo>
                    <a:lnTo>
                      <a:pt x="150" y="753"/>
                    </a:lnTo>
                    <a:lnTo>
                      <a:pt x="150" y="777"/>
                    </a:lnTo>
                    <a:lnTo>
                      <a:pt x="139" y="777"/>
                    </a:lnTo>
                    <a:lnTo>
                      <a:pt x="139" y="1003"/>
                    </a:lnTo>
                    <a:lnTo>
                      <a:pt x="131" y="1003"/>
                    </a:lnTo>
                    <a:lnTo>
                      <a:pt x="131" y="1047"/>
                    </a:lnTo>
                    <a:lnTo>
                      <a:pt x="114" y="1047"/>
                    </a:lnTo>
                    <a:lnTo>
                      <a:pt x="114" y="1058"/>
                    </a:lnTo>
                    <a:lnTo>
                      <a:pt x="105" y="1058"/>
                    </a:lnTo>
                    <a:lnTo>
                      <a:pt x="105" y="1067"/>
                    </a:lnTo>
                    <a:lnTo>
                      <a:pt x="0" y="1067"/>
                    </a:lnTo>
                  </a:path>
                </a:pathLst>
              </a:custGeom>
              <a:noFill/>
              <a:ln w="23813" cap="rnd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CF15C639-65E4-4C08-98B5-60C3BF7BA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6700" y="2716213"/>
                <a:ext cx="546100" cy="1130300"/>
              </a:xfrm>
              <a:custGeom>
                <a:avLst/>
                <a:gdLst>
                  <a:gd name="T0" fmla="*/ 344 w 344"/>
                  <a:gd name="T1" fmla="*/ 0 h 712"/>
                  <a:gd name="T2" fmla="*/ 274 w 344"/>
                  <a:gd name="T3" fmla="*/ 0 h 712"/>
                  <a:gd name="T4" fmla="*/ 274 w 344"/>
                  <a:gd name="T5" fmla="*/ 34 h 712"/>
                  <a:gd name="T6" fmla="*/ 268 w 344"/>
                  <a:gd name="T7" fmla="*/ 34 h 712"/>
                  <a:gd name="T8" fmla="*/ 268 w 344"/>
                  <a:gd name="T9" fmla="*/ 350 h 712"/>
                  <a:gd name="T10" fmla="*/ 260 w 344"/>
                  <a:gd name="T11" fmla="*/ 350 h 712"/>
                  <a:gd name="T12" fmla="*/ 260 w 344"/>
                  <a:gd name="T13" fmla="*/ 368 h 712"/>
                  <a:gd name="T14" fmla="*/ 245 w 344"/>
                  <a:gd name="T15" fmla="*/ 368 h 712"/>
                  <a:gd name="T16" fmla="*/ 245 w 344"/>
                  <a:gd name="T17" fmla="*/ 376 h 712"/>
                  <a:gd name="T18" fmla="*/ 168 w 344"/>
                  <a:gd name="T19" fmla="*/ 376 h 712"/>
                  <a:gd name="T20" fmla="*/ 168 w 344"/>
                  <a:gd name="T21" fmla="*/ 384 h 712"/>
                  <a:gd name="T22" fmla="*/ 145 w 344"/>
                  <a:gd name="T23" fmla="*/ 384 h 712"/>
                  <a:gd name="T24" fmla="*/ 145 w 344"/>
                  <a:gd name="T25" fmla="*/ 425 h 712"/>
                  <a:gd name="T26" fmla="*/ 138 w 344"/>
                  <a:gd name="T27" fmla="*/ 425 h 712"/>
                  <a:gd name="T28" fmla="*/ 138 w 344"/>
                  <a:gd name="T29" fmla="*/ 648 h 712"/>
                  <a:gd name="T30" fmla="*/ 132 w 344"/>
                  <a:gd name="T31" fmla="*/ 648 h 712"/>
                  <a:gd name="T32" fmla="*/ 132 w 344"/>
                  <a:gd name="T33" fmla="*/ 701 h 712"/>
                  <a:gd name="T34" fmla="*/ 122 w 344"/>
                  <a:gd name="T35" fmla="*/ 701 h 712"/>
                  <a:gd name="T36" fmla="*/ 122 w 344"/>
                  <a:gd name="T37" fmla="*/ 712 h 712"/>
                  <a:gd name="T38" fmla="*/ 0 w 344"/>
                  <a:gd name="T39" fmla="*/ 71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4" h="712">
                    <a:moveTo>
                      <a:pt x="344" y="0"/>
                    </a:moveTo>
                    <a:lnTo>
                      <a:pt x="274" y="0"/>
                    </a:lnTo>
                    <a:lnTo>
                      <a:pt x="274" y="34"/>
                    </a:lnTo>
                    <a:lnTo>
                      <a:pt x="268" y="34"/>
                    </a:lnTo>
                    <a:lnTo>
                      <a:pt x="268" y="350"/>
                    </a:lnTo>
                    <a:lnTo>
                      <a:pt x="260" y="350"/>
                    </a:lnTo>
                    <a:lnTo>
                      <a:pt x="260" y="368"/>
                    </a:lnTo>
                    <a:lnTo>
                      <a:pt x="245" y="368"/>
                    </a:lnTo>
                    <a:lnTo>
                      <a:pt x="245" y="376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45" y="384"/>
                    </a:lnTo>
                    <a:lnTo>
                      <a:pt x="145" y="425"/>
                    </a:lnTo>
                    <a:lnTo>
                      <a:pt x="138" y="425"/>
                    </a:lnTo>
                    <a:lnTo>
                      <a:pt x="138" y="648"/>
                    </a:lnTo>
                    <a:lnTo>
                      <a:pt x="132" y="648"/>
                    </a:lnTo>
                    <a:lnTo>
                      <a:pt x="132" y="701"/>
                    </a:lnTo>
                    <a:lnTo>
                      <a:pt x="122" y="701"/>
                    </a:lnTo>
                    <a:lnTo>
                      <a:pt x="122" y="712"/>
                    </a:lnTo>
                    <a:lnTo>
                      <a:pt x="0" y="712"/>
                    </a:lnTo>
                  </a:path>
                </a:pathLst>
              </a:cu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id="{B6E588F5-8DDB-400F-8BD2-8FEE538F6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75" y="2147888"/>
                <a:ext cx="684213" cy="44450"/>
              </a:xfrm>
              <a:custGeom>
                <a:avLst/>
                <a:gdLst>
                  <a:gd name="T0" fmla="*/ 431 w 431"/>
                  <a:gd name="T1" fmla="*/ 0 h 28"/>
                  <a:gd name="T2" fmla="*/ 416 w 431"/>
                  <a:gd name="T3" fmla="*/ 0 h 28"/>
                  <a:gd name="T4" fmla="*/ 416 w 431"/>
                  <a:gd name="T5" fmla="*/ 6 h 28"/>
                  <a:gd name="T6" fmla="*/ 35 w 431"/>
                  <a:gd name="T7" fmla="*/ 6 h 28"/>
                  <a:gd name="T8" fmla="*/ 35 w 431"/>
                  <a:gd name="T9" fmla="*/ 20 h 28"/>
                  <a:gd name="T10" fmla="*/ 0 w 431"/>
                  <a:gd name="T11" fmla="*/ 20 h 28"/>
                  <a:gd name="T12" fmla="*/ 0 w 431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28">
                    <a:moveTo>
                      <a:pt x="431" y="0"/>
                    </a:moveTo>
                    <a:lnTo>
                      <a:pt x="416" y="0"/>
                    </a:lnTo>
                    <a:lnTo>
                      <a:pt x="416" y="6"/>
                    </a:lnTo>
                    <a:lnTo>
                      <a:pt x="35" y="6"/>
                    </a:lnTo>
                    <a:lnTo>
                      <a:pt x="35" y="20"/>
                    </a:lnTo>
                    <a:lnTo>
                      <a:pt x="0" y="20"/>
                    </a:lnTo>
                    <a:lnTo>
                      <a:pt x="0" y="28"/>
                    </a:lnTo>
                  </a:path>
                </a:pathLst>
              </a:cu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B866CE9A-0A76-42F1-9542-4456CB44F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800" y="2200275"/>
                <a:ext cx="1298575" cy="508000"/>
              </a:xfrm>
              <a:custGeom>
                <a:avLst/>
                <a:gdLst>
                  <a:gd name="T0" fmla="*/ 818 w 818"/>
                  <a:gd name="T1" fmla="*/ 0 h 320"/>
                  <a:gd name="T2" fmla="*/ 476 w 818"/>
                  <a:gd name="T3" fmla="*/ 0 h 320"/>
                  <a:gd name="T4" fmla="*/ 476 w 818"/>
                  <a:gd name="T5" fmla="*/ 8 h 320"/>
                  <a:gd name="T6" fmla="*/ 461 w 818"/>
                  <a:gd name="T7" fmla="*/ 8 h 320"/>
                  <a:gd name="T8" fmla="*/ 461 w 818"/>
                  <a:gd name="T9" fmla="*/ 52 h 320"/>
                  <a:gd name="T10" fmla="*/ 209 w 818"/>
                  <a:gd name="T11" fmla="*/ 52 h 320"/>
                  <a:gd name="T12" fmla="*/ 209 w 818"/>
                  <a:gd name="T13" fmla="*/ 61 h 320"/>
                  <a:gd name="T14" fmla="*/ 199 w 818"/>
                  <a:gd name="T15" fmla="*/ 61 h 320"/>
                  <a:gd name="T16" fmla="*/ 199 w 818"/>
                  <a:gd name="T17" fmla="*/ 73 h 320"/>
                  <a:gd name="T18" fmla="*/ 186 w 818"/>
                  <a:gd name="T19" fmla="*/ 73 h 320"/>
                  <a:gd name="T20" fmla="*/ 186 w 818"/>
                  <a:gd name="T21" fmla="*/ 143 h 320"/>
                  <a:gd name="T22" fmla="*/ 159 w 818"/>
                  <a:gd name="T23" fmla="*/ 143 h 320"/>
                  <a:gd name="T24" fmla="*/ 159 w 818"/>
                  <a:gd name="T25" fmla="*/ 151 h 320"/>
                  <a:gd name="T26" fmla="*/ 79 w 818"/>
                  <a:gd name="T27" fmla="*/ 151 h 320"/>
                  <a:gd name="T28" fmla="*/ 79 w 818"/>
                  <a:gd name="T29" fmla="*/ 163 h 320"/>
                  <a:gd name="T30" fmla="*/ 66 w 818"/>
                  <a:gd name="T31" fmla="*/ 163 h 320"/>
                  <a:gd name="T32" fmla="*/ 66 w 818"/>
                  <a:gd name="T33" fmla="*/ 195 h 320"/>
                  <a:gd name="T34" fmla="*/ 58 w 818"/>
                  <a:gd name="T35" fmla="*/ 195 h 320"/>
                  <a:gd name="T36" fmla="*/ 58 w 818"/>
                  <a:gd name="T37" fmla="*/ 287 h 320"/>
                  <a:gd name="T38" fmla="*/ 46 w 818"/>
                  <a:gd name="T39" fmla="*/ 287 h 320"/>
                  <a:gd name="T40" fmla="*/ 46 w 818"/>
                  <a:gd name="T41" fmla="*/ 314 h 320"/>
                  <a:gd name="T42" fmla="*/ 0 w 818"/>
                  <a:gd name="T43" fmla="*/ 314 h 320"/>
                  <a:gd name="T44" fmla="*/ 0 w 818"/>
                  <a:gd name="T45" fmla="*/ 32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8" h="320">
                    <a:moveTo>
                      <a:pt x="818" y="0"/>
                    </a:moveTo>
                    <a:lnTo>
                      <a:pt x="476" y="0"/>
                    </a:lnTo>
                    <a:lnTo>
                      <a:pt x="476" y="8"/>
                    </a:lnTo>
                    <a:lnTo>
                      <a:pt x="461" y="8"/>
                    </a:lnTo>
                    <a:lnTo>
                      <a:pt x="461" y="52"/>
                    </a:lnTo>
                    <a:lnTo>
                      <a:pt x="209" y="52"/>
                    </a:lnTo>
                    <a:lnTo>
                      <a:pt x="209" y="61"/>
                    </a:lnTo>
                    <a:lnTo>
                      <a:pt x="199" y="61"/>
                    </a:lnTo>
                    <a:lnTo>
                      <a:pt x="199" y="73"/>
                    </a:lnTo>
                    <a:lnTo>
                      <a:pt x="186" y="73"/>
                    </a:lnTo>
                    <a:lnTo>
                      <a:pt x="186" y="143"/>
                    </a:lnTo>
                    <a:lnTo>
                      <a:pt x="159" y="143"/>
                    </a:lnTo>
                    <a:lnTo>
                      <a:pt x="159" y="151"/>
                    </a:lnTo>
                    <a:lnTo>
                      <a:pt x="79" y="151"/>
                    </a:lnTo>
                    <a:lnTo>
                      <a:pt x="79" y="163"/>
                    </a:lnTo>
                    <a:lnTo>
                      <a:pt x="66" y="163"/>
                    </a:lnTo>
                    <a:lnTo>
                      <a:pt x="66" y="195"/>
                    </a:lnTo>
                    <a:lnTo>
                      <a:pt x="58" y="195"/>
                    </a:lnTo>
                    <a:lnTo>
                      <a:pt x="58" y="287"/>
                    </a:lnTo>
                    <a:lnTo>
                      <a:pt x="46" y="287"/>
                    </a:lnTo>
                    <a:lnTo>
                      <a:pt x="46" y="314"/>
                    </a:lnTo>
                    <a:lnTo>
                      <a:pt x="0" y="314"/>
                    </a:lnTo>
                    <a:lnTo>
                      <a:pt x="0" y="320"/>
                    </a:lnTo>
                  </a:path>
                </a:pathLst>
              </a:cu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</p:grp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74BD03DD-C2E3-403C-A1B7-B14E261B5255}"/>
                </a:ext>
              </a:extLst>
            </p:cNvPr>
            <p:cNvSpPr txBox="1"/>
            <p:nvPr/>
          </p:nvSpPr>
          <p:spPr>
            <a:xfrm>
              <a:off x="6926440" y="53434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BC5C8DE5-759D-4173-AE88-AA28333BA36E}"/>
                </a:ext>
              </a:extLst>
            </p:cNvPr>
            <p:cNvSpPr txBox="1"/>
            <p:nvPr/>
          </p:nvSpPr>
          <p:spPr>
            <a:xfrm>
              <a:off x="7216652" y="53434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4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D898903D-2EDC-48BD-85CA-C9F368D2CC31}"/>
                </a:ext>
              </a:extLst>
            </p:cNvPr>
            <p:cNvSpPr txBox="1"/>
            <p:nvPr/>
          </p:nvSpPr>
          <p:spPr>
            <a:xfrm>
              <a:off x="7506864" y="53434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0D86B19D-3E33-4EF8-B388-620635EE4C1D}"/>
                </a:ext>
              </a:extLst>
            </p:cNvPr>
            <p:cNvSpPr txBox="1"/>
            <p:nvPr/>
          </p:nvSpPr>
          <p:spPr>
            <a:xfrm>
              <a:off x="7751390" y="5343463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12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667E24F1-EA0A-4176-A1EA-4A40DACE3529}"/>
                </a:ext>
              </a:extLst>
            </p:cNvPr>
            <p:cNvSpPr txBox="1"/>
            <p:nvPr/>
          </p:nvSpPr>
          <p:spPr>
            <a:xfrm>
              <a:off x="8041600" y="5343463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16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236EA633-F088-4620-9F91-631FEF5FFD55}"/>
                </a:ext>
              </a:extLst>
            </p:cNvPr>
            <p:cNvSpPr txBox="1"/>
            <p:nvPr/>
          </p:nvSpPr>
          <p:spPr>
            <a:xfrm>
              <a:off x="8634336" y="5343463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24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D6535D52-DF84-4520-AC94-41601C48ABA5}"/>
                </a:ext>
              </a:extLst>
            </p:cNvPr>
            <p:cNvSpPr txBox="1"/>
            <p:nvPr/>
          </p:nvSpPr>
          <p:spPr>
            <a:xfrm>
              <a:off x="9518071" y="5343463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36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B9FA75BC-0CFF-40EC-B8A8-6E7A8E7FA66B}"/>
                </a:ext>
              </a:extLst>
            </p:cNvPr>
            <p:cNvSpPr txBox="1"/>
            <p:nvPr/>
          </p:nvSpPr>
          <p:spPr>
            <a:xfrm>
              <a:off x="10401806" y="5343463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48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82DAC7A3-844D-40B2-9643-62CA53588FA9}"/>
                </a:ext>
              </a:extLst>
            </p:cNvPr>
            <p:cNvSpPr txBox="1"/>
            <p:nvPr/>
          </p:nvSpPr>
          <p:spPr>
            <a:xfrm>
              <a:off x="11285542" y="5343463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FDB61276-2302-4951-899A-CD95FF46D8B5}"/>
                </a:ext>
              </a:extLst>
            </p:cNvPr>
            <p:cNvSpPr txBox="1"/>
            <p:nvPr/>
          </p:nvSpPr>
          <p:spPr>
            <a:xfrm>
              <a:off x="6651200" y="510561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FBF5FB69-D32D-4ECF-A4C4-F8C34EB2DF8F}"/>
                </a:ext>
              </a:extLst>
            </p:cNvPr>
            <p:cNvSpPr txBox="1"/>
            <p:nvPr/>
          </p:nvSpPr>
          <p:spPr>
            <a:xfrm>
              <a:off x="6514947" y="4760650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0,2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92C5E95-959E-48A1-9E4C-C4D1F6E4BA14}"/>
                </a:ext>
              </a:extLst>
            </p:cNvPr>
            <p:cNvSpPr txBox="1"/>
            <p:nvPr/>
          </p:nvSpPr>
          <p:spPr>
            <a:xfrm>
              <a:off x="6514947" y="4415688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0,4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6ACFC91F-238A-4462-8D41-F542E1E800AD}"/>
                </a:ext>
              </a:extLst>
            </p:cNvPr>
            <p:cNvSpPr txBox="1"/>
            <p:nvPr/>
          </p:nvSpPr>
          <p:spPr>
            <a:xfrm>
              <a:off x="6514947" y="4070726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0,6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C1F618CF-D26E-4F1F-AF32-2CE9B4185585}"/>
                </a:ext>
              </a:extLst>
            </p:cNvPr>
            <p:cNvSpPr txBox="1"/>
            <p:nvPr/>
          </p:nvSpPr>
          <p:spPr>
            <a:xfrm>
              <a:off x="6514947" y="3725764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0,8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D19ECA1E-4FAC-4683-8527-37AAA23D4F6C}"/>
                </a:ext>
              </a:extLst>
            </p:cNvPr>
            <p:cNvSpPr txBox="1"/>
            <p:nvPr/>
          </p:nvSpPr>
          <p:spPr>
            <a:xfrm>
              <a:off x="6514947" y="3380802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1,0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182C86D-6AFE-499D-ABAC-15F05313A07B}"/>
                </a:ext>
              </a:extLst>
            </p:cNvPr>
            <p:cNvSpPr txBox="1"/>
            <p:nvPr/>
          </p:nvSpPr>
          <p:spPr>
            <a:xfrm>
              <a:off x="8915953" y="5528265"/>
              <a:ext cx="678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Weeks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EAAB36F-B3B6-4E26-B582-AA03B410298C}"/>
                </a:ext>
              </a:extLst>
            </p:cNvPr>
            <p:cNvGrpSpPr/>
            <p:nvPr/>
          </p:nvGrpSpPr>
          <p:grpSpPr>
            <a:xfrm>
              <a:off x="7581930" y="2793015"/>
              <a:ext cx="2666182" cy="534717"/>
              <a:chOff x="5714842" y="2572758"/>
              <a:chExt cx="1999636" cy="534717"/>
            </a:xfrm>
          </p:grpSpPr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F16E5C4E-58FA-40C2-8B55-24668E3E2736}"/>
                  </a:ext>
                </a:extLst>
              </p:cNvPr>
              <p:cNvSpPr txBox="1"/>
              <p:nvPr/>
            </p:nvSpPr>
            <p:spPr>
              <a:xfrm>
                <a:off x="6019735" y="2572758"/>
                <a:ext cx="13959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latin typeface="+mj-lt"/>
                  </a:rPr>
                  <a:t>DTG + 3TC (N = 140)</a:t>
                </a:r>
              </a:p>
            </p:txBody>
          </p: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7459C4DB-44F8-41F0-B073-09DE1729FFDE}"/>
                  </a:ext>
                </a:extLst>
              </p:cNvPr>
              <p:cNvSpPr txBox="1"/>
              <p:nvPr/>
            </p:nvSpPr>
            <p:spPr>
              <a:xfrm>
                <a:off x="6019735" y="2768921"/>
                <a:ext cx="16947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latin typeface="+mj-lt"/>
                  </a:rPr>
                  <a:t>DTG + TDF/FTC (N = 153)</a:t>
                </a:r>
              </a:p>
            </p:txBody>
          </p:sp>
          <p:sp>
            <p:nvSpPr>
              <p:cNvPr id="100" name="Line 41">
                <a:extLst>
                  <a:ext uri="{FF2B5EF4-FFF2-40B4-BE49-F238E27FC236}">
                    <a16:creationId xmlns:a16="http://schemas.microsoft.com/office/drawing/2014/main" id="{461BAAAB-8C19-4CCB-BB03-0E9DE1F6F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4842" y="2939130"/>
                <a:ext cx="301625" cy="0"/>
              </a:xfrm>
              <a:prstGeom prst="line">
                <a:avLst/>
              </a:pr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01" name="Line 42">
                <a:extLst>
                  <a:ext uri="{FF2B5EF4-FFF2-40B4-BE49-F238E27FC236}">
                    <a16:creationId xmlns:a16="http://schemas.microsoft.com/office/drawing/2014/main" id="{1CFDBFC3-5FA3-4E3F-AC5F-B0E0DC7F4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4842" y="2724817"/>
                <a:ext cx="301625" cy="0"/>
              </a:xfrm>
              <a:prstGeom prst="line">
                <a:avLst/>
              </a:prstGeom>
              <a:noFill/>
              <a:ln w="23813" cap="rnd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</p:grpSp>
      </p:grpSp>
      <p:sp>
        <p:nvSpPr>
          <p:cNvPr id="103" name="ZoneTexte 102">
            <a:extLst>
              <a:ext uri="{FF2B5EF4-FFF2-40B4-BE49-F238E27FC236}">
                <a16:creationId xmlns:a16="http://schemas.microsoft.com/office/drawing/2014/main" id="{4B46EAE0-4917-426B-BAF9-BEB634F01803}"/>
              </a:ext>
            </a:extLst>
          </p:cNvPr>
          <p:cNvSpPr txBox="1"/>
          <p:nvPr/>
        </p:nvSpPr>
        <p:spPr>
          <a:xfrm>
            <a:off x="769600" y="5786651"/>
            <a:ext cx="4972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/>
              <a:t>Median time to viral suppression: </a:t>
            </a:r>
            <a:br>
              <a:rPr lang="en-US" b="1" dirty="0"/>
            </a:br>
            <a:r>
              <a:rPr lang="en-US" b="1" dirty="0"/>
              <a:t>DTG + 3TC vs DTG + TDF/FTC = 29.0 vs 29.0 days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4B46EAE0-4917-426B-BAF9-BEB634F01803}"/>
              </a:ext>
            </a:extLst>
          </p:cNvPr>
          <p:cNvSpPr txBox="1"/>
          <p:nvPr/>
        </p:nvSpPr>
        <p:spPr>
          <a:xfrm>
            <a:off x="6762381" y="5786651"/>
            <a:ext cx="489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/>
              <a:t>Median time to viral suppression: </a:t>
            </a:r>
            <a:br>
              <a:rPr lang="en-US" b="1" dirty="0"/>
            </a:br>
            <a:r>
              <a:rPr lang="en-US" b="1" dirty="0"/>
              <a:t>DTG + 3TC vs DTG + TDF/FTC = 57.0 vs 57.0 days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BCE4BA25-AE12-4B92-A974-E16DB237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65000" cy="1143000"/>
          </a:xfrm>
        </p:spPr>
        <p:txBody>
          <a:bodyPr>
            <a:normAutofit/>
          </a:bodyPr>
          <a:lstStyle/>
          <a:p>
            <a:r>
              <a:rPr lang="en-US" dirty="0"/>
              <a:t>GEMINI 1 &amp; 2 Studies: </a:t>
            </a:r>
            <a:br>
              <a:rPr lang="en-US" dirty="0"/>
            </a:br>
            <a:r>
              <a:rPr lang="en-US" dirty="0"/>
              <a:t>DTG + 3TC vs DTG + TDF/FTC in first-line (5)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40DAFA9-10F9-4707-BCF3-C1C6EC7DF73F}"/>
              </a:ext>
            </a:extLst>
          </p:cNvPr>
          <p:cNvSpPr txBox="1"/>
          <p:nvPr/>
        </p:nvSpPr>
        <p:spPr>
          <a:xfrm>
            <a:off x="3461496" y="1459712"/>
            <a:ext cx="5275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Time to viral suppression, HIV RNA &lt; 50 c/ml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(cumulative incidence): pooled ITT-E population</a:t>
            </a:r>
          </a:p>
        </p:txBody>
      </p:sp>
      <p:sp>
        <p:nvSpPr>
          <p:cNvPr id="109" name="Text Box 11">
            <a:extLst>
              <a:ext uri="{FF2B5EF4-FFF2-40B4-BE49-F238E27FC236}">
                <a16:creationId xmlns:a16="http://schemas.microsoft.com/office/drawing/2014/main" id="{634E33D6-D725-48C3-8674-80652C5E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284" y="6445680"/>
            <a:ext cx="580171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Eron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J. HIV DART and Emerging Viruses 2018; Miami, FL. Oral Presentation #7</a:t>
            </a:r>
          </a:p>
        </p:txBody>
      </p:sp>
    </p:spTree>
    <p:extLst>
      <p:ext uri="{BB962C8B-B14F-4D97-AF65-F5344CB8AC3E}">
        <p14:creationId xmlns:p14="http://schemas.microsoft.com/office/powerpoint/2010/main" val="84049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Pedro Cahn</a:t>
            </a:r>
            <a:r>
              <a:rPr lang="en-US" dirty="0">
                <a:solidFill>
                  <a:srgbClr val="000000"/>
                </a:solidFill>
              </a:rPr>
              <a:t> has received research support and/or honoraria for consulting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and/or advisory boards from Janssen ; MSD ; Richmond ; </a:t>
            </a:r>
            <a:r>
              <a:rPr lang="en-US" dirty="0" err="1">
                <a:solidFill>
                  <a:srgbClr val="000000"/>
                </a:solidFill>
              </a:rPr>
              <a:t>ViiV</a:t>
            </a:r>
            <a:r>
              <a:rPr lang="en-US" dirty="0">
                <a:solidFill>
                  <a:srgbClr val="000000"/>
                </a:solidFill>
              </a:rPr>
              <a:t> Healthcare 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Anton </a:t>
            </a:r>
            <a:r>
              <a:rPr lang="en-US" b="1" dirty="0" err="1">
                <a:solidFill>
                  <a:srgbClr val="000000"/>
                </a:solidFill>
              </a:rPr>
              <a:t>Pozniak</a:t>
            </a:r>
            <a:r>
              <a:rPr lang="en-US" dirty="0">
                <a:solidFill>
                  <a:srgbClr val="000000"/>
                </a:solidFill>
              </a:rPr>
              <a:t> has received research support and/or honoraria for consulting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and/or advisory boards from Gilead ; Janssen ; MSD ; </a:t>
            </a:r>
            <a:r>
              <a:rPr lang="en-US" dirty="0" err="1">
                <a:solidFill>
                  <a:srgbClr val="000000"/>
                </a:solidFill>
              </a:rPr>
              <a:t>ViiV</a:t>
            </a:r>
            <a:r>
              <a:rPr lang="en-US" dirty="0">
                <a:solidFill>
                  <a:srgbClr val="000000"/>
                </a:solidFill>
              </a:rPr>
              <a:t> Healthcare 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François Raffi</a:t>
            </a:r>
            <a:r>
              <a:rPr lang="en-US" dirty="0">
                <a:solidFill>
                  <a:srgbClr val="000000"/>
                </a:solidFill>
              </a:rPr>
              <a:t> has received research support and/or honoraria for consulting and/or advisory boards from Gilead ; Janssen ; MSD ; </a:t>
            </a:r>
            <a:r>
              <a:rPr lang="en-US" dirty="0" err="1">
                <a:solidFill>
                  <a:srgbClr val="000000"/>
                </a:solidFill>
              </a:rPr>
              <a:t>Theratechnologies</a:t>
            </a:r>
            <a:r>
              <a:rPr lang="en-US" dirty="0">
                <a:solidFill>
                  <a:srgbClr val="000000"/>
                </a:solidFill>
              </a:rPr>
              <a:t> ; </a:t>
            </a:r>
            <a:r>
              <a:rPr lang="en-US" dirty="0" err="1">
                <a:solidFill>
                  <a:srgbClr val="000000"/>
                </a:solidFill>
              </a:rPr>
              <a:t>ViiV</a:t>
            </a:r>
            <a:r>
              <a:rPr lang="en-US" dirty="0">
                <a:solidFill>
                  <a:srgbClr val="000000"/>
                </a:solidFill>
              </a:rPr>
              <a:t> Healthcare 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 </a:t>
            </a:r>
          </a:p>
        </p:txBody>
      </p:sp>
    </p:spTree>
    <p:extLst>
      <p:ext uri="{BB962C8B-B14F-4D97-AF65-F5344CB8AC3E}">
        <p14:creationId xmlns:p14="http://schemas.microsoft.com/office/powerpoint/2010/main" val="3109512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Tableau 146">
            <a:extLst>
              <a:ext uri="{FF2B5EF4-FFF2-40B4-BE49-F238E27FC236}">
                <a16:creationId xmlns:a16="http://schemas.microsoft.com/office/drawing/2014/main" id="{2FA05466-09A8-419B-A75E-308F27B1A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31578"/>
              </p:ext>
            </p:extLst>
          </p:nvPr>
        </p:nvGraphicFramePr>
        <p:xfrm>
          <a:off x="2857738" y="2845103"/>
          <a:ext cx="310997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03">
                  <a:extLst>
                    <a:ext uri="{9D8B030D-6E8A-4147-A177-3AD203B41FA5}">
                      <a16:colId xmlns:a16="http://schemas.microsoft.com/office/drawing/2014/main" val="1728040178"/>
                    </a:ext>
                  </a:extLst>
                </a:gridCol>
                <a:gridCol w="1240527">
                  <a:extLst>
                    <a:ext uri="{9D8B030D-6E8A-4147-A177-3AD203B41FA5}">
                      <a16:colId xmlns:a16="http://schemas.microsoft.com/office/drawing/2014/main" val="2032659638"/>
                    </a:ext>
                  </a:extLst>
                </a:gridCol>
                <a:gridCol w="1451341">
                  <a:extLst>
                    <a:ext uri="{9D8B030D-6E8A-4147-A177-3AD203B41FA5}">
                      <a16:colId xmlns:a16="http://schemas.microsoft.com/office/drawing/2014/main" val="3971727681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Group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fr-FR" sz="1100" dirty="0" err="1">
                          <a:solidFill>
                            <a:schemeClr val="bg1"/>
                          </a:solidFill>
                        </a:rPr>
                        <a:t>Weeks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 (95 % CI)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89363"/>
                  </a:ext>
                </a:extLst>
              </a:tr>
              <a:tr h="182705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499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FFFFFF"/>
                          </a:solidFill>
                        </a:rPr>
                        <a:t>DTG + 3TC</a:t>
                      </a: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8 (8</a:t>
                      </a:r>
                      <a:r>
                        <a:rPr lang="fr-FR" sz="1100" baseline="0" dirty="0">
                          <a:solidFill>
                            <a:schemeClr val="tx1"/>
                          </a:solidFill>
                        </a:rPr>
                        <a:t> - 8)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544084"/>
                  </a:ext>
                </a:extLst>
              </a:tr>
              <a:tr h="182705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FFFFFF"/>
                          </a:solidFill>
                        </a:rPr>
                        <a:t>DTG + TDF/FTC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8 (8 - 8)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12382"/>
                  </a:ext>
                </a:extLst>
              </a:tr>
            </a:tbl>
          </a:graphicData>
        </a:graphic>
      </p:graphicFrame>
      <p:graphicFrame>
        <p:nvGraphicFramePr>
          <p:cNvPr id="161" name="Tableau 146">
            <a:extLst>
              <a:ext uri="{FF2B5EF4-FFF2-40B4-BE49-F238E27FC236}">
                <a16:creationId xmlns:a16="http://schemas.microsoft.com/office/drawing/2014/main" id="{19347279-E1C9-40B9-B352-02043B274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93335"/>
              </p:ext>
            </p:extLst>
          </p:nvPr>
        </p:nvGraphicFramePr>
        <p:xfrm>
          <a:off x="2764457" y="5138270"/>
          <a:ext cx="320741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63">
                  <a:extLst>
                    <a:ext uri="{9D8B030D-6E8A-4147-A177-3AD203B41FA5}">
                      <a16:colId xmlns:a16="http://schemas.microsoft.com/office/drawing/2014/main" val="1728040178"/>
                    </a:ext>
                  </a:extLst>
                </a:gridCol>
                <a:gridCol w="1313309">
                  <a:extLst>
                    <a:ext uri="{9D8B030D-6E8A-4147-A177-3AD203B41FA5}">
                      <a16:colId xmlns:a16="http://schemas.microsoft.com/office/drawing/2014/main" val="2032659638"/>
                    </a:ext>
                  </a:extLst>
                </a:gridCol>
                <a:gridCol w="1466938">
                  <a:extLst>
                    <a:ext uri="{9D8B030D-6E8A-4147-A177-3AD203B41FA5}">
                      <a16:colId xmlns:a16="http://schemas.microsoft.com/office/drawing/2014/main" val="3971727681"/>
                    </a:ext>
                  </a:extLst>
                </a:gridCol>
              </a:tblGrid>
              <a:tr h="318401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Groupe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fr-FR" sz="1100" dirty="0" err="1">
                          <a:solidFill>
                            <a:schemeClr val="bg1"/>
                          </a:solidFill>
                        </a:rPr>
                        <a:t>Weeks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 (95 %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489363"/>
                  </a:ext>
                </a:extLst>
              </a:tr>
              <a:tr h="193315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FFFFFF"/>
                          </a:solidFill>
                        </a:rPr>
                        <a:t>DTG + 3TC</a:t>
                      </a: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16 (16 - 24)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544084"/>
                  </a:ext>
                </a:extLst>
              </a:tr>
              <a:tr h="193315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FFFFFF"/>
                          </a:solidFill>
                        </a:rPr>
                        <a:t>DTG + TDF/FTC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24 (24 - 36)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12382"/>
                  </a:ext>
                </a:extLst>
              </a:tr>
            </a:tbl>
          </a:graphicData>
        </a:graphic>
      </p:graphicFrame>
      <p:graphicFrame>
        <p:nvGraphicFramePr>
          <p:cNvPr id="190" name="Tableau 146">
            <a:extLst>
              <a:ext uri="{FF2B5EF4-FFF2-40B4-BE49-F238E27FC236}">
                <a16:creationId xmlns:a16="http://schemas.microsoft.com/office/drawing/2014/main" id="{233979A0-D7E0-4250-83AB-338D468E0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317098"/>
              </p:ext>
            </p:extLst>
          </p:nvPr>
        </p:nvGraphicFramePr>
        <p:xfrm>
          <a:off x="8717280" y="2801144"/>
          <a:ext cx="3208943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07">
                  <a:extLst>
                    <a:ext uri="{9D8B030D-6E8A-4147-A177-3AD203B41FA5}">
                      <a16:colId xmlns:a16="http://schemas.microsoft.com/office/drawing/2014/main" val="1728040178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32659638"/>
                    </a:ext>
                  </a:extLst>
                </a:gridCol>
                <a:gridCol w="1499723">
                  <a:extLst>
                    <a:ext uri="{9D8B030D-6E8A-4147-A177-3AD203B41FA5}">
                      <a16:colId xmlns:a16="http://schemas.microsoft.com/office/drawing/2014/main" val="3971727681"/>
                    </a:ext>
                  </a:extLst>
                </a:gridCol>
              </a:tblGrid>
              <a:tr h="318930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fr-FR" sz="1100" dirty="0" err="1">
                          <a:solidFill>
                            <a:schemeClr val="bg1"/>
                          </a:solidFill>
                        </a:rPr>
                        <a:t>Weeks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 (95 %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489363"/>
                  </a:ext>
                </a:extLst>
              </a:tr>
              <a:tr h="193636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FFFFFF"/>
                          </a:solidFill>
                        </a:rPr>
                        <a:t>DTG + 3TC</a:t>
                      </a: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8 (NE - NE)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544084"/>
                  </a:ext>
                </a:extLst>
              </a:tr>
              <a:tr h="193636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594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FFFFFF"/>
                          </a:solidFill>
                        </a:rPr>
                        <a:t>DTG + TDF/FTC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8 (NE - NE)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12382"/>
                  </a:ext>
                </a:extLst>
              </a:tr>
            </a:tbl>
          </a:graphicData>
        </a:graphic>
      </p:graphicFrame>
      <p:graphicFrame>
        <p:nvGraphicFramePr>
          <p:cNvPr id="215" name="Tableau 146">
            <a:extLst>
              <a:ext uri="{FF2B5EF4-FFF2-40B4-BE49-F238E27FC236}">
                <a16:creationId xmlns:a16="http://schemas.microsoft.com/office/drawing/2014/main" id="{29BE81BB-08F3-4970-A173-3D3C7CAF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48583"/>
              </p:ext>
            </p:extLst>
          </p:nvPr>
        </p:nvGraphicFramePr>
        <p:xfrm>
          <a:off x="8822513" y="5148901"/>
          <a:ext cx="3103710" cy="96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65">
                  <a:extLst>
                    <a:ext uri="{9D8B030D-6E8A-4147-A177-3AD203B41FA5}">
                      <a16:colId xmlns:a16="http://schemas.microsoft.com/office/drawing/2014/main" val="1728040178"/>
                    </a:ext>
                  </a:extLst>
                </a:gridCol>
                <a:gridCol w="1297057">
                  <a:extLst>
                    <a:ext uri="{9D8B030D-6E8A-4147-A177-3AD203B41FA5}">
                      <a16:colId xmlns:a16="http://schemas.microsoft.com/office/drawing/2014/main" val="2032659638"/>
                    </a:ext>
                  </a:extLst>
                </a:gridCol>
                <a:gridCol w="1455188">
                  <a:extLst>
                    <a:ext uri="{9D8B030D-6E8A-4147-A177-3AD203B41FA5}">
                      <a16:colId xmlns:a16="http://schemas.microsoft.com/office/drawing/2014/main" val="3971727681"/>
                    </a:ext>
                  </a:extLst>
                </a:gridCol>
              </a:tblGrid>
              <a:tr h="451792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fr-FR" sz="1100" dirty="0" err="1">
                          <a:solidFill>
                            <a:schemeClr val="bg1"/>
                          </a:solidFill>
                        </a:rPr>
                        <a:t>Weeks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 (95 %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489363"/>
                  </a:ext>
                </a:extLst>
              </a:tr>
              <a:tr h="196935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DTG + 3TC</a:t>
                      </a: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16 (12 - 24)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544084"/>
                  </a:ext>
                </a:extLst>
              </a:tr>
              <a:tr h="236808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DTG + TDF/FTC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12 (8 - 24)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12382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4E743F00-6C6B-3194-C85C-618DCECFC5A0}"/>
              </a:ext>
            </a:extLst>
          </p:cNvPr>
          <p:cNvGrpSpPr/>
          <p:nvPr/>
        </p:nvGrpSpPr>
        <p:grpSpPr>
          <a:xfrm>
            <a:off x="6339676" y="1807724"/>
            <a:ext cx="5536634" cy="2448876"/>
            <a:chOff x="6339676" y="1807724"/>
            <a:chExt cx="5536634" cy="2448876"/>
          </a:xfrm>
        </p:grpSpPr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591A4290-998F-4420-8D4B-5216215D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135" y="2049878"/>
              <a:ext cx="5119175" cy="1883804"/>
            </a:xfrm>
            <a:custGeom>
              <a:avLst/>
              <a:gdLst>
                <a:gd name="T0" fmla="*/ 2634 w 2634"/>
                <a:gd name="T1" fmla="*/ 1140 h 1140"/>
                <a:gd name="T2" fmla="*/ 0 w 2634"/>
                <a:gd name="T3" fmla="*/ 1140 h 1140"/>
                <a:gd name="T4" fmla="*/ 0 w 2634"/>
                <a:gd name="T5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4" h="1140">
                  <a:moveTo>
                    <a:pt x="2634" y="1140"/>
                  </a:moveTo>
                  <a:lnTo>
                    <a:pt x="0" y="1140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9">
              <a:extLst>
                <a:ext uri="{FF2B5EF4-FFF2-40B4-BE49-F238E27FC236}">
                  <a16:creationId xmlns:a16="http://schemas.microsoft.com/office/drawing/2014/main" id="{9FCD62A9-A2E2-4F53-9B4F-95BD2E539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2134154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1" name="Line 10">
              <a:extLst>
                <a:ext uri="{FF2B5EF4-FFF2-40B4-BE49-F238E27FC236}">
                  <a16:creationId xmlns:a16="http://schemas.microsoft.com/office/drawing/2014/main" id="{623DC88E-75C0-4D69-AD60-31B6D64F9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2823229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2" name="Line 11">
              <a:extLst>
                <a:ext uri="{FF2B5EF4-FFF2-40B4-BE49-F238E27FC236}">
                  <a16:creationId xmlns:a16="http://schemas.microsoft.com/office/drawing/2014/main" id="{3C5110D5-2FD3-4DC5-B027-AC86ADFB5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2477866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3" name="Line 12">
              <a:extLst>
                <a:ext uri="{FF2B5EF4-FFF2-40B4-BE49-F238E27FC236}">
                  <a16:creationId xmlns:a16="http://schemas.microsoft.com/office/drawing/2014/main" id="{50ED4F1B-72E0-440C-B67E-8A3EF6F8C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3507347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4" name="Line 13">
              <a:extLst>
                <a:ext uri="{FF2B5EF4-FFF2-40B4-BE49-F238E27FC236}">
                  <a16:creationId xmlns:a16="http://schemas.microsoft.com/office/drawing/2014/main" id="{784F82BC-7DFF-43C4-9BF9-2C3EF7F8A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3163636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5" name="Line 14">
              <a:extLst>
                <a:ext uri="{FF2B5EF4-FFF2-40B4-BE49-F238E27FC236}">
                  <a16:creationId xmlns:a16="http://schemas.microsoft.com/office/drawing/2014/main" id="{2B693B70-9A04-481E-8459-C8E15D467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3852712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6" name="Line 33">
              <a:extLst>
                <a:ext uri="{FF2B5EF4-FFF2-40B4-BE49-F238E27FC236}">
                  <a16:creationId xmlns:a16="http://schemas.microsoft.com/office/drawing/2014/main" id="{0820FC79-E091-4A66-A9B8-A8755310D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3993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7" name="Line 34">
              <a:extLst>
                <a:ext uri="{FF2B5EF4-FFF2-40B4-BE49-F238E27FC236}">
                  <a16:creationId xmlns:a16="http://schemas.microsoft.com/office/drawing/2014/main" id="{C3A4EE32-1CED-41CD-97DE-0DD2A9DB7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06964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8" name="Line 35">
              <a:extLst>
                <a:ext uri="{FF2B5EF4-FFF2-40B4-BE49-F238E27FC236}">
                  <a16:creationId xmlns:a16="http://schemas.microsoft.com/office/drawing/2014/main" id="{598554C0-75A3-4F0C-9BA8-2EB387F4C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7993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9" name="Line 36">
              <a:extLst>
                <a:ext uri="{FF2B5EF4-FFF2-40B4-BE49-F238E27FC236}">
                  <a16:creationId xmlns:a16="http://schemas.microsoft.com/office/drawing/2014/main" id="{D81449BC-E92A-4299-B2A8-6E083141D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49020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0" name="Line 37">
              <a:extLst>
                <a:ext uri="{FF2B5EF4-FFF2-40B4-BE49-F238E27FC236}">
                  <a16:creationId xmlns:a16="http://schemas.microsoft.com/office/drawing/2014/main" id="{70436EE8-7B98-48F1-8650-F37698030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1992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1" name="Line 53">
              <a:extLst>
                <a:ext uri="{FF2B5EF4-FFF2-40B4-BE49-F238E27FC236}">
                  <a16:creationId xmlns:a16="http://schemas.microsoft.com/office/drawing/2014/main" id="{70009EBA-276C-4F86-ABE4-A30E29C36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92539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2" name="Line 54">
              <a:extLst>
                <a:ext uri="{FF2B5EF4-FFF2-40B4-BE49-F238E27FC236}">
                  <a16:creationId xmlns:a16="http://schemas.microsoft.com/office/drawing/2014/main" id="{67BC7B42-9227-45E7-BA1F-C5C4F70ABA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99791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3" name="Line 55">
              <a:extLst>
                <a:ext uri="{FF2B5EF4-FFF2-40B4-BE49-F238E27FC236}">
                  <a16:creationId xmlns:a16="http://schemas.microsoft.com/office/drawing/2014/main" id="{4BE6AFD3-2FBE-49F9-830C-ADAE1AAB6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10933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4" name="Line 59">
              <a:extLst>
                <a:ext uri="{FF2B5EF4-FFF2-40B4-BE49-F238E27FC236}">
                  <a16:creationId xmlns:a16="http://schemas.microsoft.com/office/drawing/2014/main" id="{58AD6958-7AA3-4E57-AD3B-DC5600327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55752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5" name="Line 60">
              <a:extLst>
                <a:ext uri="{FF2B5EF4-FFF2-40B4-BE49-F238E27FC236}">
                  <a16:creationId xmlns:a16="http://schemas.microsoft.com/office/drawing/2014/main" id="{65BD6852-41F6-4A0E-8AB2-37F87A0EB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44612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6" name="Line 61">
              <a:extLst>
                <a:ext uri="{FF2B5EF4-FFF2-40B4-BE49-F238E27FC236}">
                  <a16:creationId xmlns:a16="http://schemas.microsoft.com/office/drawing/2014/main" id="{4F808697-E459-408A-879C-C14D180F9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63006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7" name="Line 62">
              <a:extLst>
                <a:ext uri="{FF2B5EF4-FFF2-40B4-BE49-F238E27FC236}">
                  <a16:creationId xmlns:a16="http://schemas.microsoft.com/office/drawing/2014/main" id="{E4006277-C3DF-46C8-BF4C-A9E46E470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4146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8" name="Line 63">
              <a:extLst>
                <a:ext uri="{FF2B5EF4-FFF2-40B4-BE49-F238E27FC236}">
                  <a16:creationId xmlns:a16="http://schemas.microsoft.com/office/drawing/2014/main" id="{2A4E54F1-706E-4AD2-BB2B-3E91BF494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81399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9" name="Freeform 85">
              <a:extLst>
                <a:ext uri="{FF2B5EF4-FFF2-40B4-BE49-F238E27FC236}">
                  <a16:creationId xmlns:a16="http://schemas.microsoft.com/office/drawing/2014/main" id="{C51A65CF-7F3F-4F1F-B25D-E81F16F94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121" y="2149026"/>
              <a:ext cx="3193168" cy="211515"/>
            </a:xfrm>
            <a:custGeom>
              <a:avLst/>
              <a:gdLst>
                <a:gd name="T0" fmla="*/ 1643 w 1643"/>
                <a:gd name="T1" fmla="*/ 0 h 128"/>
                <a:gd name="T2" fmla="*/ 1315 w 1643"/>
                <a:gd name="T3" fmla="*/ 0 h 128"/>
                <a:gd name="T4" fmla="*/ 1315 w 1643"/>
                <a:gd name="T5" fmla="*/ 11 h 128"/>
                <a:gd name="T6" fmla="*/ 791 w 1643"/>
                <a:gd name="T7" fmla="*/ 11 h 128"/>
                <a:gd name="T8" fmla="*/ 791 w 1643"/>
                <a:gd name="T9" fmla="*/ 20 h 128"/>
                <a:gd name="T10" fmla="*/ 535 w 1643"/>
                <a:gd name="T11" fmla="*/ 20 h 128"/>
                <a:gd name="T12" fmla="*/ 535 w 1643"/>
                <a:gd name="T13" fmla="*/ 46 h 128"/>
                <a:gd name="T14" fmla="*/ 279 w 1643"/>
                <a:gd name="T15" fmla="*/ 46 h 128"/>
                <a:gd name="T16" fmla="*/ 279 w 1643"/>
                <a:gd name="T17" fmla="*/ 73 h 128"/>
                <a:gd name="T18" fmla="*/ 270 w 1643"/>
                <a:gd name="T19" fmla="*/ 73 h 128"/>
                <a:gd name="T20" fmla="*/ 270 w 1643"/>
                <a:gd name="T21" fmla="*/ 91 h 128"/>
                <a:gd name="T22" fmla="*/ 24 w 1643"/>
                <a:gd name="T23" fmla="*/ 91 h 128"/>
                <a:gd name="T24" fmla="*/ 24 w 1643"/>
                <a:gd name="T25" fmla="*/ 121 h 128"/>
                <a:gd name="T26" fmla="*/ 0 w 1643"/>
                <a:gd name="T27" fmla="*/ 121 h 128"/>
                <a:gd name="T28" fmla="*/ 0 w 1643"/>
                <a:gd name="T2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3" h="128">
                  <a:moveTo>
                    <a:pt x="1643" y="0"/>
                  </a:moveTo>
                  <a:lnTo>
                    <a:pt x="1315" y="0"/>
                  </a:lnTo>
                  <a:lnTo>
                    <a:pt x="1315" y="11"/>
                  </a:lnTo>
                  <a:lnTo>
                    <a:pt x="791" y="11"/>
                  </a:lnTo>
                  <a:lnTo>
                    <a:pt x="791" y="20"/>
                  </a:lnTo>
                  <a:lnTo>
                    <a:pt x="535" y="20"/>
                  </a:lnTo>
                  <a:lnTo>
                    <a:pt x="535" y="46"/>
                  </a:lnTo>
                  <a:lnTo>
                    <a:pt x="279" y="46"/>
                  </a:lnTo>
                  <a:lnTo>
                    <a:pt x="279" y="73"/>
                  </a:lnTo>
                  <a:lnTo>
                    <a:pt x="270" y="73"/>
                  </a:lnTo>
                  <a:lnTo>
                    <a:pt x="270" y="91"/>
                  </a:lnTo>
                  <a:lnTo>
                    <a:pt x="24" y="91"/>
                  </a:lnTo>
                  <a:lnTo>
                    <a:pt x="24" y="121"/>
                  </a:lnTo>
                  <a:lnTo>
                    <a:pt x="0" y="121"/>
                  </a:lnTo>
                  <a:lnTo>
                    <a:pt x="0" y="128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86">
              <a:extLst>
                <a:ext uri="{FF2B5EF4-FFF2-40B4-BE49-F238E27FC236}">
                  <a16:creationId xmlns:a16="http://schemas.microsoft.com/office/drawing/2014/main" id="{8A52CF09-1C76-48AF-9DF0-E5E92D279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456" y="2758784"/>
              <a:ext cx="287638" cy="485823"/>
            </a:xfrm>
            <a:custGeom>
              <a:avLst/>
              <a:gdLst>
                <a:gd name="T0" fmla="*/ 148 w 148"/>
                <a:gd name="T1" fmla="*/ 0 h 294"/>
                <a:gd name="T2" fmla="*/ 101 w 148"/>
                <a:gd name="T3" fmla="*/ 0 h 294"/>
                <a:gd name="T4" fmla="*/ 101 w 148"/>
                <a:gd name="T5" fmla="*/ 18 h 294"/>
                <a:gd name="T6" fmla="*/ 86 w 148"/>
                <a:gd name="T7" fmla="*/ 18 h 294"/>
                <a:gd name="T8" fmla="*/ 86 w 148"/>
                <a:gd name="T9" fmla="*/ 269 h 294"/>
                <a:gd name="T10" fmla="*/ 50 w 148"/>
                <a:gd name="T11" fmla="*/ 269 h 294"/>
                <a:gd name="T12" fmla="*/ 50 w 148"/>
                <a:gd name="T13" fmla="*/ 278 h 294"/>
                <a:gd name="T14" fmla="*/ 13 w 148"/>
                <a:gd name="T15" fmla="*/ 278 h 294"/>
                <a:gd name="T16" fmla="*/ 13 w 148"/>
                <a:gd name="T17" fmla="*/ 294 h 294"/>
                <a:gd name="T18" fmla="*/ 0 w 148"/>
                <a:gd name="T1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94">
                  <a:moveTo>
                    <a:pt x="148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86" y="18"/>
                  </a:lnTo>
                  <a:lnTo>
                    <a:pt x="86" y="269"/>
                  </a:lnTo>
                  <a:lnTo>
                    <a:pt x="50" y="269"/>
                  </a:lnTo>
                  <a:lnTo>
                    <a:pt x="50" y="278"/>
                  </a:lnTo>
                  <a:lnTo>
                    <a:pt x="13" y="278"/>
                  </a:lnTo>
                  <a:lnTo>
                    <a:pt x="13" y="294"/>
                  </a:lnTo>
                  <a:lnTo>
                    <a:pt x="0" y="294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87">
              <a:extLst>
                <a:ext uri="{FF2B5EF4-FFF2-40B4-BE49-F238E27FC236}">
                  <a16:creationId xmlns:a16="http://schemas.microsoft.com/office/drawing/2014/main" id="{099CA664-E17C-4780-B2C4-45A82D9C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93" y="2368803"/>
              <a:ext cx="515027" cy="381719"/>
            </a:xfrm>
            <a:custGeom>
              <a:avLst/>
              <a:gdLst>
                <a:gd name="T0" fmla="*/ 265 w 265"/>
                <a:gd name="T1" fmla="*/ 0 h 231"/>
                <a:gd name="T2" fmla="*/ 123 w 265"/>
                <a:gd name="T3" fmla="*/ 0 h 231"/>
                <a:gd name="T4" fmla="*/ 123 w 265"/>
                <a:gd name="T5" fmla="*/ 22 h 231"/>
                <a:gd name="T6" fmla="*/ 110 w 265"/>
                <a:gd name="T7" fmla="*/ 22 h 231"/>
                <a:gd name="T8" fmla="*/ 110 w 265"/>
                <a:gd name="T9" fmla="*/ 92 h 231"/>
                <a:gd name="T10" fmla="*/ 33 w 265"/>
                <a:gd name="T11" fmla="*/ 92 h 231"/>
                <a:gd name="T12" fmla="*/ 33 w 265"/>
                <a:gd name="T13" fmla="*/ 110 h 231"/>
                <a:gd name="T14" fmla="*/ 22 w 265"/>
                <a:gd name="T15" fmla="*/ 110 h 231"/>
                <a:gd name="T16" fmla="*/ 22 w 265"/>
                <a:gd name="T17" fmla="*/ 222 h 231"/>
                <a:gd name="T18" fmla="*/ 0 w 265"/>
                <a:gd name="T19" fmla="*/ 222 h 231"/>
                <a:gd name="T20" fmla="*/ 0 w 265"/>
                <a:gd name="T2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265" y="0"/>
                  </a:moveTo>
                  <a:lnTo>
                    <a:pt x="123" y="0"/>
                  </a:lnTo>
                  <a:lnTo>
                    <a:pt x="123" y="22"/>
                  </a:lnTo>
                  <a:lnTo>
                    <a:pt x="110" y="22"/>
                  </a:lnTo>
                  <a:lnTo>
                    <a:pt x="110" y="92"/>
                  </a:lnTo>
                  <a:lnTo>
                    <a:pt x="33" y="92"/>
                  </a:lnTo>
                  <a:lnTo>
                    <a:pt x="33" y="110"/>
                  </a:lnTo>
                  <a:lnTo>
                    <a:pt x="22" y="110"/>
                  </a:lnTo>
                  <a:lnTo>
                    <a:pt x="22" y="222"/>
                  </a:lnTo>
                  <a:lnTo>
                    <a:pt x="0" y="222"/>
                  </a:lnTo>
                  <a:lnTo>
                    <a:pt x="0" y="231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CF156106-3D35-4500-8E10-475AEA35B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598" y="3244607"/>
              <a:ext cx="167141" cy="611410"/>
            </a:xfrm>
            <a:custGeom>
              <a:avLst/>
              <a:gdLst>
                <a:gd name="T0" fmla="*/ 0 w 86"/>
                <a:gd name="T1" fmla="*/ 370 h 370"/>
                <a:gd name="T2" fmla="*/ 71 w 86"/>
                <a:gd name="T3" fmla="*/ 370 h 370"/>
                <a:gd name="T4" fmla="*/ 71 w 86"/>
                <a:gd name="T5" fmla="*/ 349 h 370"/>
                <a:gd name="T6" fmla="*/ 86 w 86"/>
                <a:gd name="T7" fmla="*/ 349 h 370"/>
                <a:gd name="T8" fmla="*/ 86 w 86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0">
                  <a:moveTo>
                    <a:pt x="0" y="370"/>
                  </a:moveTo>
                  <a:lnTo>
                    <a:pt x="71" y="370"/>
                  </a:lnTo>
                  <a:lnTo>
                    <a:pt x="71" y="349"/>
                  </a:lnTo>
                  <a:lnTo>
                    <a:pt x="86" y="349"/>
                  </a:lnTo>
                  <a:lnTo>
                    <a:pt x="86" y="0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99">
              <a:extLst>
                <a:ext uri="{FF2B5EF4-FFF2-40B4-BE49-F238E27FC236}">
                  <a16:creationId xmlns:a16="http://schemas.microsoft.com/office/drawing/2014/main" id="{B7EACB16-E53D-4CB4-8401-83DF9682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372" y="2160593"/>
              <a:ext cx="4538069" cy="1688814"/>
            </a:xfrm>
            <a:custGeom>
              <a:avLst/>
              <a:gdLst>
                <a:gd name="T0" fmla="*/ 2335 w 2335"/>
                <a:gd name="T1" fmla="*/ 0 h 1022"/>
                <a:gd name="T2" fmla="*/ 1815 w 2335"/>
                <a:gd name="T3" fmla="*/ 0 h 1022"/>
                <a:gd name="T4" fmla="*/ 1815 w 2335"/>
                <a:gd name="T5" fmla="*/ 11 h 1022"/>
                <a:gd name="T6" fmla="*/ 1559 w 2335"/>
                <a:gd name="T7" fmla="*/ 11 h 1022"/>
                <a:gd name="T8" fmla="*/ 1559 w 2335"/>
                <a:gd name="T9" fmla="*/ 21 h 1022"/>
                <a:gd name="T10" fmla="*/ 1302 w 2335"/>
                <a:gd name="T11" fmla="*/ 21 h 1022"/>
                <a:gd name="T12" fmla="*/ 1302 w 2335"/>
                <a:gd name="T13" fmla="*/ 37 h 1022"/>
                <a:gd name="T14" fmla="*/ 1046 w 2335"/>
                <a:gd name="T15" fmla="*/ 37 h 1022"/>
                <a:gd name="T16" fmla="*/ 1046 w 2335"/>
                <a:gd name="T17" fmla="*/ 70 h 1022"/>
                <a:gd name="T18" fmla="*/ 1017 w 2335"/>
                <a:gd name="T19" fmla="*/ 70 h 1022"/>
                <a:gd name="T20" fmla="*/ 1017 w 2335"/>
                <a:gd name="T21" fmla="*/ 83 h 1022"/>
                <a:gd name="T22" fmla="*/ 770 w 2335"/>
                <a:gd name="T23" fmla="*/ 83 h 1022"/>
                <a:gd name="T24" fmla="*/ 770 w 2335"/>
                <a:gd name="T25" fmla="*/ 110 h 1022"/>
                <a:gd name="T26" fmla="*/ 725 w 2335"/>
                <a:gd name="T27" fmla="*/ 110 h 1022"/>
                <a:gd name="T28" fmla="*/ 725 w 2335"/>
                <a:gd name="T29" fmla="*/ 123 h 1022"/>
                <a:gd name="T30" fmla="*/ 518 w 2335"/>
                <a:gd name="T31" fmla="*/ 123 h 1022"/>
                <a:gd name="T32" fmla="*/ 518 w 2335"/>
                <a:gd name="T33" fmla="*/ 179 h 1022"/>
                <a:gd name="T34" fmla="*/ 401 w 2335"/>
                <a:gd name="T35" fmla="*/ 179 h 1022"/>
                <a:gd name="T36" fmla="*/ 401 w 2335"/>
                <a:gd name="T37" fmla="*/ 196 h 1022"/>
                <a:gd name="T38" fmla="*/ 336 w 2335"/>
                <a:gd name="T39" fmla="*/ 196 h 1022"/>
                <a:gd name="T40" fmla="*/ 336 w 2335"/>
                <a:gd name="T41" fmla="*/ 253 h 1022"/>
                <a:gd name="T42" fmla="*/ 266 w 2335"/>
                <a:gd name="T43" fmla="*/ 253 h 1022"/>
                <a:gd name="T44" fmla="*/ 266 w 2335"/>
                <a:gd name="T45" fmla="*/ 401 h 1022"/>
                <a:gd name="T46" fmla="*/ 188 w 2335"/>
                <a:gd name="T47" fmla="*/ 401 h 1022"/>
                <a:gd name="T48" fmla="*/ 188 w 2335"/>
                <a:gd name="T49" fmla="*/ 421 h 1022"/>
                <a:gd name="T50" fmla="*/ 170 w 2335"/>
                <a:gd name="T51" fmla="*/ 421 h 1022"/>
                <a:gd name="T52" fmla="*/ 170 w 2335"/>
                <a:gd name="T53" fmla="*/ 669 h 1022"/>
                <a:gd name="T54" fmla="*/ 135 w 2335"/>
                <a:gd name="T55" fmla="*/ 669 h 1022"/>
                <a:gd name="T56" fmla="*/ 135 w 2335"/>
                <a:gd name="T57" fmla="*/ 686 h 1022"/>
                <a:gd name="T58" fmla="*/ 95 w 2335"/>
                <a:gd name="T59" fmla="*/ 686 h 1022"/>
                <a:gd name="T60" fmla="*/ 95 w 2335"/>
                <a:gd name="T61" fmla="*/ 940 h 1022"/>
                <a:gd name="T62" fmla="*/ 73 w 2335"/>
                <a:gd name="T63" fmla="*/ 940 h 1022"/>
                <a:gd name="T64" fmla="*/ 73 w 2335"/>
                <a:gd name="T65" fmla="*/ 1022 h 1022"/>
                <a:gd name="T66" fmla="*/ 0 w 2335"/>
                <a:gd name="T67" fmla="*/ 1022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35" h="1022">
                  <a:moveTo>
                    <a:pt x="2335" y="0"/>
                  </a:moveTo>
                  <a:lnTo>
                    <a:pt x="1815" y="0"/>
                  </a:lnTo>
                  <a:lnTo>
                    <a:pt x="1815" y="11"/>
                  </a:lnTo>
                  <a:lnTo>
                    <a:pt x="1559" y="11"/>
                  </a:lnTo>
                  <a:lnTo>
                    <a:pt x="1559" y="21"/>
                  </a:lnTo>
                  <a:lnTo>
                    <a:pt x="1302" y="21"/>
                  </a:lnTo>
                  <a:lnTo>
                    <a:pt x="1302" y="37"/>
                  </a:lnTo>
                  <a:lnTo>
                    <a:pt x="1046" y="37"/>
                  </a:lnTo>
                  <a:lnTo>
                    <a:pt x="1046" y="70"/>
                  </a:lnTo>
                  <a:lnTo>
                    <a:pt x="1017" y="70"/>
                  </a:lnTo>
                  <a:lnTo>
                    <a:pt x="1017" y="83"/>
                  </a:lnTo>
                  <a:lnTo>
                    <a:pt x="770" y="83"/>
                  </a:lnTo>
                  <a:lnTo>
                    <a:pt x="770" y="110"/>
                  </a:lnTo>
                  <a:lnTo>
                    <a:pt x="725" y="110"/>
                  </a:lnTo>
                  <a:lnTo>
                    <a:pt x="725" y="123"/>
                  </a:lnTo>
                  <a:lnTo>
                    <a:pt x="518" y="123"/>
                  </a:lnTo>
                  <a:lnTo>
                    <a:pt x="518" y="179"/>
                  </a:lnTo>
                  <a:lnTo>
                    <a:pt x="401" y="179"/>
                  </a:lnTo>
                  <a:lnTo>
                    <a:pt x="401" y="196"/>
                  </a:lnTo>
                  <a:lnTo>
                    <a:pt x="336" y="196"/>
                  </a:lnTo>
                  <a:lnTo>
                    <a:pt x="336" y="253"/>
                  </a:lnTo>
                  <a:lnTo>
                    <a:pt x="266" y="253"/>
                  </a:lnTo>
                  <a:lnTo>
                    <a:pt x="266" y="401"/>
                  </a:lnTo>
                  <a:lnTo>
                    <a:pt x="188" y="401"/>
                  </a:lnTo>
                  <a:lnTo>
                    <a:pt x="188" y="421"/>
                  </a:lnTo>
                  <a:lnTo>
                    <a:pt x="170" y="421"/>
                  </a:lnTo>
                  <a:lnTo>
                    <a:pt x="170" y="669"/>
                  </a:lnTo>
                  <a:lnTo>
                    <a:pt x="135" y="669"/>
                  </a:lnTo>
                  <a:lnTo>
                    <a:pt x="135" y="686"/>
                  </a:lnTo>
                  <a:lnTo>
                    <a:pt x="95" y="686"/>
                  </a:lnTo>
                  <a:lnTo>
                    <a:pt x="95" y="940"/>
                  </a:lnTo>
                  <a:lnTo>
                    <a:pt x="73" y="940"/>
                  </a:lnTo>
                  <a:lnTo>
                    <a:pt x="73" y="1022"/>
                  </a:lnTo>
                  <a:lnTo>
                    <a:pt x="0" y="1022"/>
                  </a:lnTo>
                </a:path>
              </a:pathLst>
            </a:cu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B1FA97AD-9B79-4EB9-A884-4C599692566A}"/>
                </a:ext>
              </a:extLst>
            </p:cNvPr>
            <p:cNvSpPr txBox="1"/>
            <p:nvPr/>
          </p:nvSpPr>
          <p:spPr>
            <a:xfrm>
              <a:off x="6788858" y="3979601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8F8863EF-5840-4296-8E2A-B07AE10DB03F}"/>
                </a:ext>
              </a:extLst>
            </p:cNvPr>
            <p:cNvSpPr txBox="1"/>
            <p:nvPr/>
          </p:nvSpPr>
          <p:spPr>
            <a:xfrm>
              <a:off x="6956137" y="3979601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2F36C55D-9B9E-4F6E-938B-A17BAADEDF25}"/>
                </a:ext>
              </a:extLst>
            </p:cNvPr>
            <p:cNvSpPr txBox="1"/>
            <p:nvPr/>
          </p:nvSpPr>
          <p:spPr>
            <a:xfrm>
              <a:off x="7123416" y="3979601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B8DC03C7-98A8-476B-8933-77A25B8C67BF}"/>
                </a:ext>
              </a:extLst>
            </p:cNvPr>
            <p:cNvSpPr txBox="1"/>
            <p:nvPr/>
          </p:nvSpPr>
          <p:spPr>
            <a:xfrm>
              <a:off x="7240365" y="3979601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C52456CB-F368-4A07-9D61-6D79EE63C175}"/>
                </a:ext>
              </a:extLst>
            </p:cNvPr>
            <p:cNvSpPr txBox="1"/>
            <p:nvPr/>
          </p:nvSpPr>
          <p:spPr>
            <a:xfrm>
              <a:off x="7418529" y="3979601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4451C409-278A-40CA-B3E1-7F04033CE983}"/>
                </a:ext>
              </a:extLst>
            </p:cNvPr>
            <p:cNvSpPr txBox="1"/>
            <p:nvPr/>
          </p:nvSpPr>
          <p:spPr>
            <a:xfrm>
              <a:off x="7741807" y="3979601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35661263-1C19-459B-B1FD-57735B9DCDAC}"/>
                </a:ext>
              </a:extLst>
            </p:cNvPr>
            <p:cNvSpPr txBox="1"/>
            <p:nvPr/>
          </p:nvSpPr>
          <p:spPr>
            <a:xfrm>
              <a:off x="8252605" y="3979601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F7B3CC80-1B81-48AD-A239-B7A0CC689508}"/>
                </a:ext>
              </a:extLst>
            </p:cNvPr>
            <p:cNvSpPr txBox="1"/>
            <p:nvPr/>
          </p:nvSpPr>
          <p:spPr>
            <a:xfrm>
              <a:off x="8763403" y="3979601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3B181A4A-930A-462F-9EAD-7913E4F50137}"/>
                </a:ext>
              </a:extLst>
            </p:cNvPr>
            <p:cNvSpPr txBox="1"/>
            <p:nvPr/>
          </p:nvSpPr>
          <p:spPr>
            <a:xfrm>
              <a:off x="9274201" y="3979601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8B921770-339B-4890-B76B-FBB13243B808}"/>
                </a:ext>
              </a:extLst>
            </p:cNvPr>
            <p:cNvSpPr txBox="1"/>
            <p:nvPr/>
          </p:nvSpPr>
          <p:spPr>
            <a:xfrm>
              <a:off x="9784999" y="3979601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11A25DDC-247F-42AC-9CAD-8FD039760316}"/>
                </a:ext>
              </a:extLst>
            </p:cNvPr>
            <p:cNvSpPr txBox="1"/>
            <p:nvPr/>
          </p:nvSpPr>
          <p:spPr>
            <a:xfrm>
              <a:off x="10295797" y="3979601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84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52DAD7FB-5C69-4711-AFDE-0AA8E51C5362}"/>
                </a:ext>
              </a:extLst>
            </p:cNvPr>
            <p:cNvSpPr txBox="1"/>
            <p:nvPr/>
          </p:nvSpPr>
          <p:spPr>
            <a:xfrm>
              <a:off x="10806595" y="3979601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96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5FD2C606-49BE-40BF-927A-1BD96488A947}"/>
                </a:ext>
              </a:extLst>
            </p:cNvPr>
            <p:cNvSpPr txBox="1"/>
            <p:nvPr/>
          </p:nvSpPr>
          <p:spPr>
            <a:xfrm>
              <a:off x="11267063" y="3979601"/>
              <a:ext cx="519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108</a:t>
              </a: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CBD3F789-D340-40A8-B1D2-9A41F619F7C2}"/>
                </a:ext>
              </a:extLst>
            </p:cNvPr>
            <p:cNvSpPr txBox="1"/>
            <p:nvPr/>
          </p:nvSpPr>
          <p:spPr>
            <a:xfrm>
              <a:off x="6339676" y="3738019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EEE6CCFF-773D-4B53-AF7D-5119E0AFF99A}"/>
                </a:ext>
              </a:extLst>
            </p:cNvPr>
            <p:cNvSpPr txBox="1"/>
            <p:nvPr/>
          </p:nvSpPr>
          <p:spPr>
            <a:xfrm>
              <a:off x="6339676" y="3394772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0.2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62BC7317-9AC9-4365-BF36-9A49A55AF5F5}"/>
                </a:ext>
              </a:extLst>
            </p:cNvPr>
            <p:cNvSpPr txBox="1"/>
            <p:nvPr/>
          </p:nvSpPr>
          <p:spPr>
            <a:xfrm>
              <a:off x="6339676" y="3051527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0.4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EB90AE44-AEF0-42BB-98FA-1AC94A192647}"/>
                </a:ext>
              </a:extLst>
            </p:cNvPr>
            <p:cNvSpPr txBox="1"/>
            <p:nvPr/>
          </p:nvSpPr>
          <p:spPr>
            <a:xfrm>
              <a:off x="6339676" y="2708282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0.6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6AC0BC06-3843-450B-932B-89212160C479}"/>
                </a:ext>
              </a:extLst>
            </p:cNvPr>
            <p:cNvSpPr txBox="1"/>
            <p:nvPr/>
          </p:nvSpPr>
          <p:spPr>
            <a:xfrm>
              <a:off x="6339676" y="2365037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0.8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C3600921-C021-46E2-9FFC-590C2071B1FB}"/>
                </a:ext>
              </a:extLst>
            </p:cNvPr>
            <p:cNvSpPr txBox="1"/>
            <p:nvPr/>
          </p:nvSpPr>
          <p:spPr>
            <a:xfrm>
              <a:off x="6339676" y="2021792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1.0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8FB668E4-09B7-46D6-AE00-D77A8122E940}"/>
                </a:ext>
              </a:extLst>
            </p:cNvPr>
            <p:cNvSpPr txBox="1"/>
            <p:nvPr/>
          </p:nvSpPr>
          <p:spPr>
            <a:xfrm>
              <a:off x="8674742" y="1807724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CD4 &gt; 200/mm</a:t>
              </a:r>
              <a:r>
                <a:rPr lang="en-US" sz="1600" b="1" baseline="300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3" name="Connecteur droit 2"/>
            <p:cNvCxnSpPr/>
            <p:nvPr/>
          </p:nvCxnSpPr>
          <p:spPr bwMode="auto">
            <a:xfrm>
              <a:off x="6761477" y="3008543"/>
              <a:ext cx="6277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043F567-BC9F-A29C-2093-55F455863EB3}"/>
              </a:ext>
            </a:extLst>
          </p:cNvPr>
          <p:cNvGrpSpPr/>
          <p:nvPr/>
        </p:nvGrpSpPr>
        <p:grpSpPr>
          <a:xfrm>
            <a:off x="6339676" y="4205193"/>
            <a:ext cx="5536634" cy="2373518"/>
            <a:chOff x="6339676" y="4205193"/>
            <a:chExt cx="5536634" cy="237351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FDAC12F-F343-40EC-A70C-13A63F73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135" y="4380321"/>
              <a:ext cx="5119175" cy="1883804"/>
            </a:xfrm>
            <a:custGeom>
              <a:avLst/>
              <a:gdLst>
                <a:gd name="T0" fmla="*/ 2634 w 2634"/>
                <a:gd name="T1" fmla="*/ 1140 h 1140"/>
                <a:gd name="T2" fmla="*/ 0 w 2634"/>
                <a:gd name="T3" fmla="*/ 1140 h 1140"/>
                <a:gd name="T4" fmla="*/ 0 w 2634"/>
                <a:gd name="T5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4" h="1140">
                  <a:moveTo>
                    <a:pt x="2634" y="1140"/>
                  </a:moveTo>
                  <a:lnTo>
                    <a:pt x="0" y="1140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id="{377F0BC7-BF12-43EB-B1B8-27E891349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4808309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A48E3169-77FE-40E0-88C7-54283F7F7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4464597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id="{03ECB747-7D60-4831-A9B1-65DDE9A85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5153672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id="{2C0B6C6A-EAC7-443C-9698-368806A36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5837790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5" name="Line 19">
              <a:extLst>
                <a:ext uri="{FF2B5EF4-FFF2-40B4-BE49-F238E27FC236}">
                  <a16:creationId xmlns:a16="http://schemas.microsoft.com/office/drawing/2014/main" id="{1ABFC78B-C65E-496F-ADB7-712663134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5497384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6" name="Line 20">
              <a:extLst>
                <a:ext uri="{FF2B5EF4-FFF2-40B4-BE49-F238E27FC236}">
                  <a16:creationId xmlns:a16="http://schemas.microsoft.com/office/drawing/2014/main" id="{6E8E1D9F-6122-4BBA-ADAD-6BBBFDB71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242" y="6183155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56BCCFAC-B674-45F7-830D-87B3D4C0D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1992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8" name="Line 39">
              <a:extLst>
                <a:ext uri="{FF2B5EF4-FFF2-40B4-BE49-F238E27FC236}">
                  <a16:creationId xmlns:a16="http://schemas.microsoft.com/office/drawing/2014/main" id="{44434BD1-8F32-448C-8BC5-B8FE8E70C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49020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A4A0F568-7ED9-430B-AD54-85A41C6A0E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7993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3B1209E0-8FA5-488F-A571-C5F301920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06964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045E2066-5669-42A4-8FC0-907F5C026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3993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2" name="Line 56">
              <a:extLst>
                <a:ext uri="{FF2B5EF4-FFF2-40B4-BE49-F238E27FC236}">
                  <a16:creationId xmlns:a16="http://schemas.microsoft.com/office/drawing/2014/main" id="{D7E31B48-2A31-4B9C-8B15-B284B4D8B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10933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3" name="Line 57">
              <a:extLst>
                <a:ext uri="{FF2B5EF4-FFF2-40B4-BE49-F238E27FC236}">
                  <a16:creationId xmlns:a16="http://schemas.microsoft.com/office/drawing/2014/main" id="{B05FB0ED-D227-482C-AE0B-F289E8C27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99791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4" name="Line 58">
              <a:extLst>
                <a:ext uri="{FF2B5EF4-FFF2-40B4-BE49-F238E27FC236}">
                  <a16:creationId xmlns:a16="http://schemas.microsoft.com/office/drawing/2014/main" id="{0AFA85AA-3BED-435F-87E5-9237CBED8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92539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5" name="Line 74">
              <a:extLst>
                <a:ext uri="{FF2B5EF4-FFF2-40B4-BE49-F238E27FC236}">
                  <a16:creationId xmlns:a16="http://schemas.microsoft.com/office/drawing/2014/main" id="{81D2965D-BAD5-4EA6-AD78-6B9546E7E6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81399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6" name="Line 75">
              <a:extLst>
                <a:ext uri="{FF2B5EF4-FFF2-40B4-BE49-F238E27FC236}">
                  <a16:creationId xmlns:a16="http://schemas.microsoft.com/office/drawing/2014/main" id="{F8671791-287A-47FF-9EAC-7FDA04BC7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4146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7" name="Line 76">
              <a:extLst>
                <a:ext uri="{FF2B5EF4-FFF2-40B4-BE49-F238E27FC236}">
                  <a16:creationId xmlns:a16="http://schemas.microsoft.com/office/drawing/2014/main" id="{588C5F79-5B7E-45BC-BB82-73ED97F65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63006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8" name="Line 77">
              <a:extLst>
                <a:ext uri="{FF2B5EF4-FFF2-40B4-BE49-F238E27FC236}">
                  <a16:creationId xmlns:a16="http://schemas.microsoft.com/office/drawing/2014/main" id="{398A5857-16BC-4A99-88E1-0B5FCE847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44612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9" name="Line 78">
              <a:extLst>
                <a:ext uri="{FF2B5EF4-FFF2-40B4-BE49-F238E27FC236}">
                  <a16:creationId xmlns:a16="http://schemas.microsoft.com/office/drawing/2014/main" id="{525C2675-07CD-47CA-ACB2-0A2A94319B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55752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0" name="Freeform 89">
              <a:extLst>
                <a:ext uri="{FF2B5EF4-FFF2-40B4-BE49-F238E27FC236}">
                  <a16:creationId xmlns:a16="http://schemas.microsoft.com/office/drawing/2014/main" id="{92342066-83C9-4030-80AF-678D70933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987" y="5165240"/>
              <a:ext cx="798778" cy="860932"/>
            </a:xfrm>
            <a:custGeom>
              <a:avLst/>
              <a:gdLst>
                <a:gd name="T0" fmla="*/ 411 w 411"/>
                <a:gd name="T1" fmla="*/ 0 h 521"/>
                <a:gd name="T2" fmla="*/ 254 w 411"/>
                <a:gd name="T3" fmla="*/ 0 h 521"/>
                <a:gd name="T4" fmla="*/ 254 w 411"/>
                <a:gd name="T5" fmla="*/ 26 h 521"/>
                <a:gd name="T6" fmla="*/ 236 w 411"/>
                <a:gd name="T7" fmla="*/ 26 h 521"/>
                <a:gd name="T8" fmla="*/ 236 w 411"/>
                <a:gd name="T9" fmla="*/ 141 h 521"/>
                <a:gd name="T10" fmla="*/ 181 w 411"/>
                <a:gd name="T11" fmla="*/ 141 h 521"/>
                <a:gd name="T12" fmla="*/ 181 w 411"/>
                <a:gd name="T13" fmla="*/ 159 h 521"/>
                <a:gd name="T14" fmla="*/ 168 w 411"/>
                <a:gd name="T15" fmla="*/ 159 h 521"/>
                <a:gd name="T16" fmla="*/ 168 w 411"/>
                <a:gd name="T17" fmla="*/ 177 h 521"/>
                <a:gd name="T18" fmla="*/ 157 w 411"/>
                <a:gd name="T19" fmla="*/ 177 h 521"/>
                <a:gd name="T20" fmla="*/ 157 w 411"/>
                <a:gd name="T21" fmla="*/ 303 h 521"/>
                <a:gd name="T22" fmla="*/ 142 w 411"/>
                <a:gd name="T23" fmla="*/ 303 h 521"/>
                <a:gd name="T24" fmla="*/ 142 w 411"/>
                <a:gd name="T25" fmla="*/ 358 h 521"/>
                <a:gd name="T26" fmla="*/ 84 w 411"/>
                <a:gd name="T27" fmla="*/ 358 h 521"/>
                <a:gd name="T28" fmla="*/ 84 w 411"/>
                <a:gd name="T29" fmla="*/ 382 h 521"/>
                <a:gd name="T30" fmla="*/ 71 w 411"/>
                <a:gd name="T31" fmla="*/ 382 h 521"/>
                <a:gd name="T32" fmla="*/ 71 w 411"/>
                <a:gd name="T33" fmla="*/ 424 h 521"/>
                <a:gd name="T34" fmla="*/ 60 w 411"/>
                <a:gd name="T35" fmla="*/ 424 h 521"/>
                <a:gd name="T36" fmla="*/ 60 w 411"/>
                <a:gd name="T37" fmla="*/ 497 h 521"/>
                <a:gd name="T38" fmla="*/ 0 w 411"/>
                <a:gd name="T39" fmla="*/ 497 h 521"/>
                <a:gd name="T40" fmla="*/ 0 w 411"/>
                <a:gd name="T41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1" h="521">
                  <a:moveTo>
                    <a:pt x="411" y="0"/>
                  </a:moveTo>
                  <a:lnTo>
                    <a:pt x="254" y="0"/>
                  </a:lnTo>
                  <a:lnTo>
                    <a:pt x="254" y="26"/>
                  </a:lnTo>
                  <a:lnTo>
                    <a:pt x="236" y="26"/>
                  </a:lnTo>
                  <a:lnTo>
                    <a:pt x="236" y="141"/>
                  </a:lnTo>
                  <a:lnTo>
                    <a:pt x="181" y="141"/>
                  </a:lnTo>
                  <a:lnTo>
                    <a:pt x="181" y="159"/>
                  </a:lnTo>
                  <a:lnTo>
                    <a:pt x="168" y="159"/>
                  </a:lnTo>
                  <a:lnTo>
                    <a:pt x="168" y="177"/>
                  </a:lnTo>
                  <a:lnTo>
                    <a:pt x="157" y="177"/>
                  </a:lnTo>
                  <a:lnTo>
                    <a:pt x="157" y="303"/>
                  </a:lnTo>
                  <a:lnTo>
                    <a:pt x="142" y="303"/>
                  </a:lnTo>
                  <a:lnTo>
                    <a:pt x="142" y="358"/>
                  </a:lnTo>
                  <a:lnTo>
                    <a:pt x="84" y="358"/>
                  </a:lnTo>
                  <a:lnTo>
                    <a:pt x="84" y="382"/>
                  </a:lnTo>
                  <a:lnTo>
                    <a:pt x="71" y="382"/>
                  </a:lnTo>
                  <a:lnTo>
                    <a:pt x="71" y="424"/>
                  </a:lnTo>
                  <a:lnTo>
                    <a:pt x="60" y="424"/>
                  </a:lnTo>
                  <a:lnTo>
                    <a:pt x="60" y="497"/>
                  </a:lnTo>
                  <a:lnTo>
                    <a:pt x="0" y="497"/>
                  </a:lnTo>
                  <a:lnTo>
                    <a:pt x="0" y="521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90">
              <a:extLst>
                <a:ext uri="{FF2B5EF4-FFF2-40B4-BE49-F238E27FC236}">
                  <a16:creationId xmlns:a16="http://schemas.microsoft.com/office/drawing/2014/main" id="{44C05D1A-9928-471D-8CC5-84F03CFF7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976" y="6034434"/>
              <a:ext cx="206011" cy="148721"/>
            </a:xfrm>
            <a:custGeom>
              <a:avLst/>
              <a:gdLst>
                <a:gd name="T0" fmla="*/ 106 w 106"/>
                <a:gd name="T1" fmla="*/ 0 h 90"/>
                <a:gd name="T2" fmla="*/ 93 w 106"/>
                <a:gd name="T3" fmla="*/ 0 h 90"/>
                <a:gd name="T4" fmla="*/ 93 w 106"/>
                <a:gd name="T5" fmla="*/ 90 h 90"/>
                <a:gd name="T6" fmla="*/ 0 w 106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90">
                  <a:moveTo>
                    <a:pt x="106" y="0"/>
                  </a:moveTo>
                  <a:lnTo>
                    <a:pt x="93" y="0"/>
                  </a:lnTo>
                  <a:lnTo>
                    <a:pt x="93" y="90"/>
                  </a:lnTo>
                  <a:lnTo>
                    <a:pt x="0" y="90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91">
              <a:extLst>
                <a:ext uri="{FF2B5EF4-FFF2-40B4-BE49-F238E27FC236}">
                  <a16:creationId xmlns:a16="http://schemas.microsoft.com/office/drawing/2014/main" id="{0C57E05C-6B3E-4974-8E31-9834316B8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424" y="4512518"/>
              <a:ext cx="2485735" cy="178466"/>
            </a:xfrm>
            <a:custGeom>
              <a:avLst/>
              <a:gdLst>
                <a:gd name="T0" fmla="*/ 1279 w 1279"/>
                <a:gd name="T1" fmla="*/ 0 h 108"/>
                <a:gd name="T2" fmla="*/ 1279 w 1279"/>
                <a:gd name="T3" fmla="*/ 37 h 108"/>
                <a:gd name="T4" fmla="*/ 252 w 1279"/>
                <a:gd name="T5" fmla="*/ 37 h 108"/>
                <a:gd name="T6" fmla="*/ 252 w 1279"/>
                <a:gd name="T7" fmla="*/ 64 h 108"/>
                <a:gd name="T8" fmla="*/ 242 w 1279"/>
                <a:gd name="T9" fmla="*/ 64 h 108"/>
                <a:gd name="T10" fmla="*/ 242 w 1279"/>
                <a:gd name="T11" fmla="*/ 79 h 108"/>
                <a:gd name="T12" fmla="*/ 0 w 1279"/>
                <a:gd name="T13" fmla="*/ 79 h 108"/>
                <a:gd name="T14" fmla="*/ 0 w 1279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9" h="108">
                  <a:moveTo>
                    <a:pt x="1279" y="0"/>
                  </a:moveTo>
                  <a:lnTo>
                    <a:pt x="1279" y="37"/>
                  </a:lnTo>
                  <a:lnTo>
                    <a:pt x="252" y="37"/>
                  </a:lnTo>
                  <a:lnTo>
                    <a:pt x="252" y="64"/>
                  </a:lnTo>
                  <a:lnTo>
                    <a:pt x="242" y="64"/>
                  </a:lnTo>
                  <a:lnTo>
                    <a:pt x="242" y="79"/>
                  </a:lnTo>
                  <a:lnTo>
                    <a:pt x="0" y="79"/>
                  </a:lnTo>
                  <a:lnTo>
                    <a:pt x="0" y="108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92">
              <a:extLst>
                <a:ext uri="{FF2B5EF4-FFF2-40B4-BE49-F238E27FC236}">
                  <a16:creationId xmlns:a16="http://schemas.microsoft.com/office/drawing/2014/main" id="{58434F4B-B197-4AEF-B915-CBFA106D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131" y="4700898"/>
              <a:ext cx="540293" cy="186728"/>
            </a:xfrm>
            <a:custGeom>
              <a:avLst/>
              <a:gdLst>
                <a:gd name="T0" fmla="*/ 278 w 278"/>
                <a:gd name="T1" fmla="*/ 0 h 113"/>
                <a:gd name="T2" fmla="*/ 257 w 278"/>
                <a:gd name="T3" fmla="*/ 0 h 113"/>
                <a:gd name="T4" fmla="*/ 257 w 278"/>
                <a:gd name="T5" fmla="*/ 113 h 113"/>
                <a:gd name="T6" fmla="*/ 0 w 278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113">
                  <a:moveTo>
                    <a:pt x="278" y="0"/>
                  </a:moveTo>
                  <a:lnTo>
                    <a:pt x="257" y="0"/>
                  </a:lnTo>
                  <a:lnTo>
                    <a:pt x="257" y="113"/>
                  </a:lnTo>
                  <a:lnTo>
                    <a:pt x="0" y="113"/>
                  </a:lnTo>
                </a:path>
              </a:pathLst>
            </a:cu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E2928135-F70C-4BBE-A676-CE17A5D5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595" y="4890932"/>
              <a:ext cx="489762" cy="117325"/>
            </a:xfrm>
            <a:custGeom>
              <a:avLst/>
              <a:gdLst>
                <a:gd name="T0" fmla="*/ 252 w 252"/>
                <a:gd name="T1" fmla="*/ 0 h 71"/>
                <a:gd name="T2" fmla="*/ 252 w 252"/>
                <a:gd name="T3" fmla="*/ 71 h 71"/>
                <a:gd name="T4" fmla="*/ 0 w 25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" h="71">
                  <a:moveTo>
                    <a:pt x="252" y="0"/>
                  </a:moveTo>
                  <a:lnTo>
                    <a:pt x="252" y="71"/>
                  </a:lnTo>
                  <a:lnTo>
                    <a:pt x="0" y="71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94">
              <a:extLst>
                <a:ext uri="{FF2B5EF4-FFF2-40B4-BE49-F238E27FC236}">
                  <a16:creationId xmlns:a16="http://schemas.microsoft.com/office/drawing/2014/main" id="{A0102F10-005A-496A-9099-F154D66BF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3765" y="5008256"/>
              <a:ext cx="0" cy="150374"/>
            </a:xfrm>
            <a:prstGeom prst="line">
              <a:avLst/>
            </a:prstGeom>
            <a:noFill/>
            <a:ln w="349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22C1EA01-E1C9-483D-A3F7-6DD390C89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399" y="4917371"/>
              <a:ext cx="1100020" cy="532092"/>
            </a:xfrm>
            <a:custGeom>
              <a:avLst/>
              <a:gdLst>
                <a:gd name="T0" fmla="*/ 566 w 566"/>
                <a:gd name="T1" fmla="*/ 0 h 322"/>
                <a:gd name="T2" fmla="*/ 533 w 566"/>
                <a:gd name="T3" fmla="*/ 0 h 322"/>
                <a:gd name="T4" fmla="*/ 533 w 566"/>
                <a:gd name="T5" fmla="*/ 22 h 322"/>
                <a:gd name="T6" fmla="*/ 516 w 566"/>
                <a:gd name="T7" fmla="*/ 22 h 322"/>
                <a:gd name="T8" fmla="*/ 516 w 566"/>
                <a:gd name="T9" fmla="*/ 59 h 322"/>
                <a:gd name="T10" fmla="*/ 253 w 566"/>
                <a:gd name="T11" fmla="*/ 59 h 322"/>
                <a:gd name="T12" fmla="*/ 253 w 566"/>
                <a:gd name="T13" fmla="*/ 146 h 322"/>
                <a:gd name="T14" fmla="*/ 124 w 566"/>
                <a:gd name="T15" fmla="*/ 146 h 322"/>
                <a:gd name="T16" fmla="*/ 124 w 566"/>
                <a:gd name="T17" fmla="*/ 172 h 322"/>
                <a:gd name="T18" fmla="*/ 87 w 566"/>
                <a:gd name="T19" fmla="*/ 172 h 322"/>
                <a:gd name="T20" fmla="*/ 87 w 566"/>
                <a:gd name="T21" fmla="*/ 194 h 322"/>
                <a:gd name="T22" fmla="*/ 12 w 566"/>
                <a:gd name="T23" fmla="*/ 194 h 322"/>
                <a:gd name="T24" fmla="*/ 12 w 566"/>
                <a:gd name="T25" fmla="*/ 232 h 322"/>
                <a:gd name="T26" fmla="*/ 0 w 566"/>
                <a:gd name="T27" fmla="*/ 232 h 322"/>
                <a:gd name="T28" fmla="*/ 0 w 566"/>
                <a:gd name="T2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322">
                  <a:moveTo>
                    <a:pt x="566" y="0"/>
                  </a:moveTo>
                  <a:lnTo>
                    <a:pt x="533" y="0"/>
                  </a:lnTo>
                  <a:lnTo>
                    <a:pt x="533" y="22"/>
                  </a:lnTo>
                  <a:lnTo>
                    <a:pt x="516" y="22"/>
                  </a:lnTo>
                  <a:lnTo>
                    <a:pt x="516" y="59"/>
                  </a:lnTo>
                  <a:lnTo>
                    <a:pt x="253" y="59"/>
                  </a:lnTo>
                  <a:lnTo>
                    <a:pt x="253" y="146"/>
                  </a:lnTo>
                  <a:lnTo>
                    <a:pt x="124" y="146"/>
                  </a:lnTo>
                  <a:lnTo>
                    <a:pt x="124" y="172"/>
                  </a:lnTo>
                  <a:lnTo>
                    <a:pt x="87" y="172"/>
                  </a:lnTo>
                  <a:lnTo>
                    <a:pt x="87" y="194"/>
                  </a:lnTo>
                  <a:lnTo>
                    <a:pt x="12" y="194"/>
                  </a:lnTo>
                  <a:lnTo>
                    <a:pt x="12" y="232"/>
                  </a:lnTo>
                  <a:lnTo>
                    <a:pt x="0" y="232"/>
                  </a:lnTo>
                  <a:lnTo>
                    <a:pt x="0" y="322"/>
                  </a:lnTo>
                </a:path>
              </a:pathLst>
            </a:cu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2CE70AA3-CF68-4294-9BA8-1DE1D840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360" y="5457725"/>
              <a:ext cx="33040" cy="87581"/>
            </a:xfrm>
            <a:custGeom>
              <a:avLst/>
              <a:gdLst>
                <a:gd name="T0" fmla="*/ 17 w 17"/>
                <a:gd name="T1" fmla="*/ 0 h 53"/>
                <a:gd name="T2" fmla="*/ 0 w 17"/>
                <a:gd name="T3" fmla="*/ 0 h 53"/>
                <a:gd name="T4" fmla="*/ 0 w 17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3">
                  <a:moveTo>
                    <a:pt x="17" y="0"/>
                  </a:moveTo>
                  <a:lnTo>
                    <a:pt x="0" y="0"/>
                  </a:lnTo>
                  <a:lnTo>
                    <a:pt x="0" y="53"/>
                  </a:lnTo>
                </a:path>
              </a:pathLst>
            </a:cu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65407ACF-78C2-4BB7-90D6-1B900CFAE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230" y="5555220"/>
              <a:ext cx="305130" cy="614715"/>
            </a:xfrm>
            <a:custGeom>
              <a:avLst/>
              <a:gdLst>
                <a:gd name="T0" fmla="*/ 157 w 157"/>
                <a:gd name="T1" fmla="*/ 0 h 372"/>
                <a:gd name="T2" fmla="*/ 93 w 157"/>
                <a:gd name="T3" fmla="*/ 0 h 372"/>
                <a:gd name="T4" fmla="*/ 93 w 157"/>
                <a:gd name="T5" fmla="*/ 91 h 372"/>
                <a:gd name="T6" fmla="*/ 75 w 157"/>
                <a:gd name="T7" fmla="*/ 91 h 372"/>
                <a:gd name="T8" fmla="*/ 75 w 157"/>
                <a:gd name="T9" fmla="*/ 170 h 372"/>
                <a:gd name="T10" fmla="*/ 0 w 157"/>
                <a:gd name="T11" fmla="*/ 170 h 372"/>
                <a:gd name="T12" fmla="*/ 0 w 157"/>
                <a:gd name="T1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72">
                  <a:moveTo>
                    <a:pt x="157" y="0"/>
                  </a:moveTo>
                  <a:lnTo>
                    <a:pt x="93" y="0"/>
                  </a:lnTo>
                  <a:lnTo>
                    <a:pt x="93" y="91"/>
                  </a:lnTo>
                  <a:lnTo>
                    <a:pt x="75" y="91"/>
                  </a:lnTo>
                  <a:lnTo>
                    <a:pt x="75" y="170"/>
                  </a:lnTo>
                  <a:lnTo>
                    <a:pt x="0" y="170"/>
                  </a:lnTo>
                  <a:lnTo>
                    <a:pt x="0" y="372"/>
                  </a:lnTo>
                </a:path>
              </a:pathLst>
            </a:cu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CFF5DDC7-0413-4703-ADF6-6485A9E5E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4384" y="4507561"/>
              <a:ext cx="2693689" cy="186728"/>
            </a:xfrm>
            <a:custGeom>
              <a:avLst/>
              <a:gdLst>
                <a:gd name="T0" fmla="*/ 1386 w 1386"/>
                <a:gd name="T1" fmla="*/ 0 h 113"/>
                <a:gd name="T2" fmla="*/ 1386 w 1386"/>
                <a:gd name="T3" fmla="*/ 16 h 113"/>
                <a:gd name="T4" fmla="*/ 1291 w 1386"/>
                <a:gd name="T5" fmla="*/ 16 h 113"/>
                <a:gd name="T6" fmla="*/ 1291 w 1386"/>
                <a:gd name="T7" fmla="*/ 38 h 113"/>
                <a:gd name="T8" fmla="*/ 533 w 1386"/>
                <a:gd name="T9" fmla="*/ 38 h 113"/>
                <a:gd name="T10" fmla="*/ 533 w 1386"/>
                <a:gd name="T11" fmla="*/ 60 h 113"/>
                <a:gd name="T12" fmla="*/ 519 w 1386"/>
                <a:gd name="T13" fmla="*/ 60 h 113"/>
                <a:gd name="T14" fmla="*/ 519 w 1386"/>
                <a:gd name="T15" fmla="*/ 78 h 113"/>
                <a:gd name="T16" fmla="*/ 261 w 1386"/>
                <a:gd name="T17" fmla="*/ 78 h 113"/>
                <a:gd name="T18" fmla="*/ 261 w 1386"/>
                <a:gd name="T19" fmla="*/ 95 h 113"/>
                <a:gd name="T20" fmla="*/ 11 w 1386"/>
                <a:gd name="T21" fmla="*/ 95 h 113"/>
                <a:gd name="T22" fmla="*/ 11 w 1386"/>
                <a:gd name="T23" fmla="*/ 113 h 113"/>
                <a:gd name="T24" fmla="*/ 0 w 1386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13">
                  <a:moveTo>
                    <a:pt x="1386" y="0"/>
                  </a:moveTo>
                  <a:lnTo>
                    <a:pt x="1386" y="16"/>
                  </a:lnTo>
                  <a:lnTo>
                    <a:pt x="1291" y="16"/>
                  </a:lnTo>
                  <a:lnTo>
                    <a:pt x="1291" y="38"/>
                  </a:lnTo>
                  <a:lnTo>
                    <a:pt x="533" y="38"/>
                  </a:lnTo>
                  <a:lnTo>
                    <a:pt x="533" y="60"/>
                  </a:lnTo>
                  <a:lnTo>
                    <a:pt x="519" y="60"/>
                  </a:lnTo>
                  <a:lnTo>
                    <a:pt x="519" y="78"/>
                  </a:lnTo>
                  <a:lnTo>
                    <a:pt x="261" y="78"/>
                  </a:lnTo>
                  <a:lnTo>
                    <a:pt x="261" y="95"/>
                  </a:lnTo>
                  <a:lnTo>
                    <a:pt x="11" y="95"/>
                  </a:lnTo>
                  <a:lnTo>
                    <a:pt x="11" y="113"/>
                  </a:lnTo>
                  <a:lnTo>
                    <a:pt x="0" y="113"/>
                  </a:lnTo>
                </a:path>
              </a:pathLst>
            </a:cu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104">
              <a:extLst>
                <a:ext uri="{FF2B5EF4-FFF2-40B4-BE49-F238E27FC236}">
                  <a16:creationId xmlns:a16="http://schemas.microsoft.com/office/drawing/2014/main" id="{71BA53C3-5A96-4689-B940-FE4A3577C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4667" y="4694288"/>
              <a:ext cx="0" cy="168551"/>
            </a:xfrm>
            <a:prstGeom prst="line">
              <a:avLst/>
            </a:pr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105">
              <a:extLst>
                <a:ext uri="{FF2B5EF4-FFF2-40B4-BE49-F238E27FC236}">
                  <a16:creationId xmlns:a16="http://schemas.microsoft.com/office/drawing/2014/main" id="{8E2B24F0-7A5B-41B5-B8C2-D159614F2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419" y="4876059"/>
              <a:ext cx="404248" cy="33049"/>
            </a:xfrm>
            <a:custGeom>
              <a:avLst/>
              <a:gdLst>
                <a:gd name="T0" fmla="*/ 208 w 208"/>
                <a:gd name="T1" fmla="*/ 0 h 20"/>
                <a:gd name="T2" fmla="*/ 0 w 208"/>
                <a:gd name="T3" fmla="*/ 0 h 20"/>
                <a:gd name="T4" fmla="*/ 0 w 20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20">
                  <a:moveTo>
                    <a:pt x="208" y="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108">
              <a:extLst>
                <a:ext uri="{FF2B5EF4-FFF2-40B4-BE49-F238E27FC236}">
                  <a16:creationId xmlns:a16="http://schemas.microsoft.com/office/drawing/2014/main" id="{6E206BAD-71C5-44F1-A1A1-3AA7F6B7D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72863" y="6183155"/>
              <a:ext cx="163254" cy="0"/>
            </a:xfrm>
            <a:prstGeom prst="line">
              <a:avLst/>
            </a:pr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7941E457-35BF-4371-8E8D-94FA61B074E8}"/>
                </a:ext>
              </a:extLst>
            </p:cNvPr>
            <p:cNvSpPr txBox="1"/>
            <p:nvPr/>
          </p:nvSpPr>
          <p:spPr>
            <a:xfrm>
              <a:off x="6788858" y="6301712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DBB90556-DAFF-4B46-A622-17508D163171}"/>
                </a:ext>
              </a:extLst>
            </p:cNvPr>
            <p:cNvSpPr txBox="1"/>
            <p:nvPr/>
          </p:nvSpPr>
          <p:spPr>
            <a:xfrm>
              <a:off x="6956137" y="6301712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CBE2534D-7C92-43D1-A348-9A87530EB059}"/>
                </a:ext>
              </a:extLst>
            </p:cNvPr>
            <p:cNvSpPr txBox="1"/>
            <p:nvPr/>
          </p:nvSpPr>
          <p:spPr>
            <a:xfrm>
              <a:off x="7123416" y="6301712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C44132A6-9A52-49F5-AD60-1D4F1C659644}"/>
                </a:ext>
              </a:extLst>
            </p:cNvPr>
            <p:cNvSpPr txBox="1"/>
            <p:nvPr/>
          </p:nvSpPr>
          <p:spPr>
            <a:xfrm>
              <a:off x="7240365" y="6301712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661DCC14-6FB8-4C9C-B496-48C8A8752115}"/>
                </a:ext>
              </a:extLst>
            </p:cNvPr>
            <p:cNvSpPr txBox="1"/>
            <p:nvPr/>
          </p:nvSpPr>
          <p:spPr>
            <a:xfrm>
              <a:off x="7418529" y="6301712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DF2B7C0C-5A66-4CDC-AA88-976BDDF14C1A}"/>
                </a:ext>
              </a:extLst>
            </p:cNvPr>
            <p:cNvSpPr txBox="1"/>
            <p:nvPr/>
          </p:nvSpPr>
          <p:spPr>
            <a:xfrm>
              <a:off x="7741807" y="6301712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DEFDCD3C-AE75-4EDD-A4AE-AA4FC2B96E2A}"/>
                </a:ext>
              </a:extLst>
            </p:cNvPr>
            <p:cNvSpPr txBox="1"/>
            <p:nvPr/>
          </p:nvSpPr>
          <p:spPr>
            <a:xfrm>
              <a:off x="8252605" y="6301712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2D7BDCF9-AB78-466A-90D1-300C5DFEB019}"/>
                </a:ext>
              </a:extLst>
            </p:cNvPr>
            <p:cNvSpPr txBox="1"/>
            <p:nvPr/>
          </p:nvSpPr>
          <p:spPr>
            <a:xfrm>
              <a:off x="8763403" y="6301712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B6292191-90FA-4405-8225-2228205C22FB}"/>
                </a:ext>
              </a:extLst>
            </p:cNvPr>
            <p:cNvSpPr txBox="1"/>
            <p:nvPr/>
          </p:nvSpPr>
          <p:spPr>
            <a:xfrm>
              <a:off x="9274201" y="6301712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18DDC892-BA9E-4B75-BD68-A2D20F63DE10}"/>
                </a:ext>
              </a:extLst>
            </p:cNvPr>
            <p:cNvSpPr txBox="1"/>
            <p:nvPr/>
          </p:nvSpPr>
          <p:spPr>
            <a:xfrm>
              <a:off x="9784999" y="6301712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45754873-28FB-48B0-813F-FF01B59FB6BA}"/>
                </a:ext>
              </a:extLst>
            </p:cNvPr>
            <p:cNvSpPr txBox="1"/>
            <p:nvPr/>
          </p:nvSpPr>
          <p:spPr>
            <a:xfrm>
              <a:off x="10295797" y="6301712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84</a:t>
              </a:r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2B9507AF-EA81-44D8-A682-75D4047475C5}"/>
                </a:ext>
              </a:extLst>
            </p:cNvPr>
            <p:cNvSpPr txBox="1"/>
            <p:nvPr/>
          </p:nvSpPr>
          <p:spPr>
            <a:xfrm>
              <a:off x="10806595" y="6301712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96</a:t>
              </a:r>
            </a:p>
          </p:txBody>
        </p: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0AEBBC67-657F-4EE1-B665-8A8643E59EA0}"/>
                </a:ext>
              </a:extLst>
            </p:cNvPr>
            <p:cNvSpPr txBox="1"/>
            <p:nvPr/>
          </p:nvSpPr>
          <p:spPr>
            <a:xfrm>
              <a:off x="11267063" y="6301712"/>
              <a:ext cx="519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108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204900E6-14C1-44CA-AB23-44B3C9C32470}"/>
                </a:ext>
              </a:extLst>
            </p:cNvPr>
            <p:cNvSpPr txBox="1"/>
            <p:nvPr/>
          </p:nvSpPr>
          <p:spPr>
            <a:xfrm>
              <a:off x="6339676" y="6060130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</a:t>
              </a: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983B572A-C07D-4A1F-9BC6-BCC829F0370A}"/>
                </a:ext>
              </a:extLst>
            </p:cNvPr>
            <p:cNvSpPr txBox="1"/>
            <p:nvPr/>
          </p:nvSpPr>
          <p:spPr>
            <a:xfrm>
              <a:off x="6339676" y="5716883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0.2</a:t>
              </a:r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66B04CEC-7FF4-41FB-A626-4A984B998202}"/>
                </a:ext>
              </a:extLst>
            </p:cNvPr>
            <p:cNvSpPr txBox="1"/>
            <p:nvPr/>
          </p:nvSpPr>
          <p:spPr>
            <a:xfrm>
              <a:off x="6339676" y="5373638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0.4</a:t>
              </a:r>
            </a:p>
          </p:txBody>
        </p:sp>
        <p:sp>
          <p:nvSpPr>
            <p:cNvPr id="211" name="ZoneTexte 210">
              <a:extLst>
                <a:ext uri="{FF2B5EF4-FFF2-40B4-BE49-F238E27FC236}">
                  <a16:creationId xmlns:a16="http://schemas.microsoft.com/office/drawing/2014/main" id="{AF722750-5E07-4AA2-85D3-D246EAD89285}"/>
                </a:ext>
              </a:extLst>
            </p:cNvPr>
            <p:cNvSpPr txBox="1"/>
            <p:nvPr/>
          </p:nvSpPr>
          <p:spPr>
            <a:xfrm>
              <a:off x="6339676" y="5030393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0.6</a:t>
              </a: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DE58C884-0BBC-4C75-9E06-EC1CF95F82B3}"/>
                </a:ext>
              </a:extLst>
            </p:cNvPr>
            <p:cNvSpPr txBox="1"/>
            <p:nvPr/>
          </p:nvSpPr>
          <p:spPr>
            <a:xfrm>
              <a:off x="6339676" y="4687148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0.8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9077A2FE-3249-4274-A5B2-2A637F75CBA7}"/>
                </a:ext>
              </a:extLst>
            </p:cNvPr>
            <p:cNvSpPr txBox="1"/>
            <p:nvPr/>
          </p:nvSpPr>
          <p:spPr>
            <a:xfrm>
              <a:off x="6339676" y="4343903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1.0</a:t>
              </a: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2D8FAA2C-E215-4E89-B227-B1362E48EE33}"/>
                </a:ext>
              </a:extLst>
            </p:cNvPr>
            <p:cNvSpPr txBox="1"/>
            <p:nvPr/>
          </p:nvSpPr>
          <p:spPr>
            <a:xfrm>
              <a:off x="8674742" y="4205193"/>
              <a:ext cx="1526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CD4 </a:t>
              </a:r>
              <a:r>
                <a:rPr lang="en-US" sz="1600" b="1" u="sng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r>
                <a:rPr lang="en-US" sz="16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200/mm</a:t>
              </a:r>
              <a:r>
                <a:rPr lang="en-US" sz="1600" b="1" baseline="300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222" name="Connecteur droit 221"/>
            <p:cNvCxnSpPr/>
            <p:nvPr/>
          </p:nvCxnSpPr>
          <p:spPr bwMode="auto">
            <a:xfrm>
              <a:off x="6761477" y="5334895"/>
              <a:ext cx="12181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4688D78-A8A7-2252-CBBD-2B6EB8A27945}"/>
              </a:ext>
            </a:extLst>
          </p:cNvPr>
          <p:cNvGrpSpPr/>
          <p:nvPr/>
        </p:nvGrpSpPr>
        <p:grpSpPr>
          <a:xfrm>
            <a:off x="296675" y="1756768"/>
            <a:ext cx="5536634" cy="2488109"/>
            <a:chOff x="296675" y="1756768"/>
            <a:chExt cx="5536634" cy="2488109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90CC76AD-E452-473B-B418-2314020A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36" y="2049878"/>
              <a:ext cx="5119173" cy="1883804"/>
            </a:xfrm>
            <a:custGeom>
              <a:avLst/>
              <a:gdLst>
                <a:gd name="T0" fmla="*/ 2634 w 2634"/>
                <a:gd name="T1" fmla="*/ 1140 h 1140"/>
                <a:gd name="T2" fmla="*/ 0 w 2634"/>
                <a:gd name="T3" fmla="*/ 1140 h 1140"/>
                <a:gd name="T4" fmla="*/ 0 w 2634"/>
                <a:gd name="T5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4" h="1140">
                  <a:moveTo>
                    <a:pt x="2634" y="1140"/>
                  </a:moveTo>
                  <a:lnTo>
                    <a:pt x="0" y="1140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21">
              <a:extLst>
                <a:ext uri="{FF2B5EF4-FFF2-40B4-BE49-F238E27FC236}">
                  <a16:creationId xmlns:a16="http://schemas.microsoft.com/office/drawing/2014/main" id="{5FA002AC-51FF-4DA0-8692-10F8AFB20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2134154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66" name="Line 22">
              <a:extLst>
                <a:ext uri="{FF2B5EF4-FFF2-40B4-BE49-F238E27FC236}">
                  <a16:creationId xmlns:a16="http://schemas.microsoft.com/office/drawing/2014/main" id="{A885D01B-AFEC-4B6B-A767-8A64BE35D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2477866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67" name="Line 23">
              <a:extLst>
                <a:ext uri="{FF2B5EF4-FFF2-40B4-BE49-F238E27FC236}">
                  <a16:creationId xmlns:a16="http://schemas.microsoft.com/office/drawing/2014/main" id="{B9DB9760-7600-4BAB-99B3-587D57447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2823229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68" name="Line 24">
              <a:extLst>
                <a:ext uri="{FF2B5EF4-FFF2-40B4-BE49-F238E27FC236}">
                  <a16:creationId xmlns:a16="http://schemas.microsoft.com/office/drawing/2014/main" id="{5D2D09BA-4002-4A0E-A823-FD0C70807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3163636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69" name="Line 25">
              <a:extLst>
                <a:ext uri="{FF2B5EF4-FFF2-40B4-BE49-F238E27FC236}">
                  <a16:creationId xmlns:a16="http://schemas.microsoft.com/office/drawing/2014/main" id="{7ED590D8-496E-4E72-A0D2-48129633B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3507347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70" name="Line 26">
              <a:extLst>
                <a:ext uri="{FF2B5EF4-FFF2-40B4-BE49-F238E27FC236}">
                  <a16:creationId xmlns:a16="http://schemas.microsoft.com/office/drawing/2014/main" id="{8D6FE87A-D5E2-4994-B1DD-481DF8F96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3852712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1" name="Line 43">
              <a:extLst>
                <a:ext uri="{FF2B5EF4-FFF2-40B4-BE49-F238E27FC236}">
                  <a16:creationId xmlns:a16="http://schemas.microsoft.com/office/drawing/2014/main" id="{753ADB71-8891-4D5C-BDC2-F58ACB1C8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8992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2" name="Line 44">
              <a:extLst>
                <a:ext uri="{FF2B5EF4-FFF2-40B4-BE49-F238E27FC236}">
                  <a16:creationId xmlns:a16="http://schemas.microsoft.com/office/drawing/2014/main" id="{85E3FBE9-B40D-4DE1-8745-8A9DB5C2A2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963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3" name="Line 45">
              <a:extLst>
                <a:ext uri="{FF2B5EF4-FFF2-40B4-BE49-F238E27FC236}">
                  <a16:creationId xmlns:a16="http://schemas.microsoft.com/office/drawing/2014/main" id="{8DB7FE8F-DC62-49B4-A191-99B978FD2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4993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4" name="Line 46">
              <a:extLst>
                <a:ext uri="{FF2B5EF4-FFF2-40B4-BE49-F238E27FC236}">
                  <a16:creationId xmlns:a16="http://schemas.microsoft.com/office/drawing/2014/main" id="{B5FA2A0F-E846-4990-B774-828BD31E9C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964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5" name="Line 47">
              <a:extLst>
                <a:ext uri="{FF2B5EF4-FFF2-40B4-BE49-F238E27FC236}">
                  <a16:creationId xmlns:a16="http://schemas.microsoft.com/office/drawing/2014/main" id="{5A89DA7D-5CE2-4D79-9AA1-093341B6E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993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6" name="Line 64">
              <a:extLst>
                <a:ext uri="{FF2B5EF4-FFF2-40B4-BE49-F238E27FC236}">
                  <a16:creationId xmlns:a16="http://schemas.microsoft.com/office/drawing/2014/main" id="{D15B1689-238E-4FA0-B004-49A5CB288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1146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7" name="Line 65">
              <a:extLst>
                <a:ext uri="{FF2B5EF4-FFF2-40B4-BE49-F238E27FC236}">
                  <a16:creationId xmlns:a16="http://schemas.microsoft.com/office/drawing/2014/main" id="{564AE54A-19D3-4047-9EDD-C608F0715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9539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8" name="Line 66">
              <a:extLst>
                <a:ext uri="{FF2B5EF4-FFF2-40B4-BE49-F238E27FC236}">
                  <a16:creationId xmlns:a16="http://schemas.microsoft.com/office/drawing/2014/main" id="{33BC1763-8E54-4D93-98BF-FB9AF5756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8399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9" name="Line 67">
              <a:extLst>
                <a:ext uri="{FF2B5EF4-FFF2-40B4-BE49-F238E27FC236}">
                  <a16:creationId xmlns:a16="http://schemas.microsoft.com/office/drawing/2014/main" id="{D20D5CB0-B7DA-4721-92C3-9BBC34AC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6790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0" name="Line 68">
              <a:extLst>
                <a:ext uri="{FF2B5EF4-FFF2-40B4-BE49-F238E27FC236}">
                  <a16:creationId xmlns:a16="http://schemas.microsoft.com/office/drawing/2014/main" id="{142475D7-3352-49AF-A2BD-A647B1E56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67933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1" name="Line 79">
              <a:extLst>
                <a:ext uri="{FF2B5EF4-FFF2-40B4-BE49-F238E27FC236}">
                  <a16:creationId xmlns:a16="http://schemas.microsoft.com/office/drawing/2014/main" id="{E92F21B0-EE54-49D6-8461-63FE5BC1E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612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2" name="Line 80">
              <a:extLst>
                <a:ext uri="{FF2B5EF4-FFF2-40B4-BE49-F238E27FC236}">
                  <a16:creationId xmlns:a16="http://schemas.microsoft.com/office/drawing/2014/main" id="{46867702-6CFD-4780-95BF-B35B075CB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751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3" name="Line 81">
              <a:extLst>
                <a:ext uri="{FF2B5EF4-FFF2-40B4-BE49-F238E27FC236}">
                  <a16:creationId xmlns:a16="http://schemas.microsoft.com/office/drawing/2014/main" id="{05467F10-4C0C-48AF-A4DD-332F074FB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0006" y="3933682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4" name="Freeform 96">
              <a:extLst>
                <a:ext uri="{FF2B5EF4-FFF2-40B4-BE49-F238E27FC236}">
                  <a16:creationId xmlns:a16="http://schemas.microsoft.com/office/drawing/2014/main" id="{B18E7892-67B1-4A38-8F63-607C0CAFC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63" y="2142416"/>
              <a:ext cx="2019296" cy="1612801"/>
            </a:xfrm>
            <a:custGeom>
              <a:avLst/>
              <a:gdLst>
                <a:gd name="T0" fmla="*/ 1039 w 1039"/>
                <a:gd name="T1" fmla="*/ 0 h 976"/>
                <a:gd name="T2" fmla="*/ 975 w 1039"/>
                <a:gd name="T3" fmla="*/ 0 h 976"/>
                <a:gd name="T4" fmla="*/ 975 w 1039"/>
                <a:gd name="T5" fmla="*/ 13 h 976"/>
                <a:gd name="T6" fmla="*/ 749 w 1039"/>
                <a:gd name="T7" fmla="*/ 13 h 976"/>
                <a:gd name="T8" fmla="*/ 749 w 1039"/>
                <a:gd name="T9" fmla="*/ 26 h 976"/>
                <a:gd name="T10" fmla="*/ 691 w 1039"/>
                <a:gd name="T11" fmla="*/ 26 h 976"/>
                <a:gd name="T12" fmla="*/ 691 w 1039"/>
                <a:gd name="T13" fmla="*/ 52 h 976"/>
                <a:gd name="T14" fmla="*/ 439 w 1039"/>
                <a:gd name="T15" fmla="*/ 52 h 976"/>
                <a:gd name="T16" fmla="*/ 439 w 1039"/>
                <a:gd name="T17" fmla="*/ 74 h 976"/>
                <a:gd name="T18" fmla="*/ 289 w 1039"/>
                <a:gd name="T19" fmla="*/ 74 h 976"/>
                <a:gd name="T20" fmla="*/ 289 w 1039"/>
                <a:gd name="T21" fmla="*/ 84 h 976"/>
                <a:gd name="T22" fmla="*/ 261 w 1039"/>
                <a:gd name="T23" fmla="*/ 84 h 976"/>
                <a:gd name="T24" fmla="*/ 261 w 1039"/>
                <a:gd name="T25" fmla="*/ 150 h 976"/>
                <a:gd name="T26" fmla="*/ 241 w 1039"/>
                <a:gd name="T27" fmla="*/ 150 h 976"/>
                <a:gd name="T28" fmla="*/ 241 w 1039"/>
                <a:gd name="T29" fmla="*/ 163 h 976"/>
                <a:gd name="T30" fmla="*/ 176 w 1039"/>
                <a:gd name="T31" fmla="*/ 163 h 976"/>
                <a:gd name="T32" fmla="*/ 176 w 1039"/>
                <a:gd name="T33" fmla="*/ 276 h 976"/>
                <a:gd name="T34" fmla="*/ 154 w 1039"/>
                <a:gd name="T35" fmla="*/ 276 h 976"/>
                <a:gd name="T36" fmla="*/ 154 w 1039"/>
                <a:gd name="T37" fmla="*/ 293 h 976"/>
                <a:gd name="T38" fmla="*/ 108 w 1039"/>
                <a:gd name="T39" fmla="*/ 293 h 976"/>
                <a:gd name="T40" fmla="*/ 108 w 1039"/>
                <a:gd name="T41" fmla="*/ 306 h 976"/>
                <a:gd name="T42" fmla="*/ 88 w 1039"/>
                <a:gd name="T43" fmla="*/ 306 h 976"/>
                <a:gd name="T44" fmla="*/ 88 w 1039"/>
                <a:gd name="T45" fmla="*/ 585 h 976"/>
                <a:gd name="T46" fmla="*/ 51 w 1039"/>
                <a:gd name="T47" fmla="*/ 585 h 976"/>
                <a:gd name="T48" fmla="*/ 51 w 1039"/>
                <a:gd name="T49" fmla="*/ 592 h 976"/>
                <a:gd name="T50" fmla="*/ 19 w 1039"/>
                <a:gd name="T51" fmla="*/ 592 h 976"/>
                <a:gd name="T52" fmla="*/ 19 w 1039"/>
                <a:gd name="T53" fmla="*/ 607 h 976"/>
                <a:gd name="T54" fmla="*/ 0 w 1039"/>
                <a:gd name="T55" fmla="*/ 607 h 976"/>
                <a:gd name="T56" fmla="*/ 0 w 1039"/>
                <a:gd name="T57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9" h="976">
                  <a:moveTo>
                    <a:pt x="1039" y="0"/>
                  </a:moveTo>
                  <a:lnTo>
                    <a:pt x="975" y="0"/>
                  </a:lnTo>
                  <a:lnTo>
                    <a:pt x="975" y="13"/>
                  </a:lnTo>
                  <a:lnTo>
                    <a:pt x="749" y="13"/>
                  </a:lnTo>
                  <a:lnTo>
                    <a:pt x="749" y="26"/>
                  </a:lnTo>
                  <a:lnTo>
                    <a:pt x="691" y="26"/>
                  </a:lnTo>
                  <a:lnTo>
                    <a:pt x="691" y="52"/>
                  </a:lnTo>
                  <a:lnTo>
                    <a:pt x="439" y="52"/>
                  </a:lnTo>
                  <a:lnTo>
                    <a:pt x="439" y="74"/>
                  </a:lnTo>
                  <a:lnTo>
                    <a:pt x="289" y="74"/>
                  </a:lnTo>
                  <a:lnTo>
                    <a:pt x="289" y="84"/>
                  </a:lnTo>
                  <a:lnTo>
                    <a:pt x="261" y="84"/>
                  </a:lnTo>
                  <a:lnTo>
                    <a:pt x="261" y="150"/>
                  </a:lnTo>
                  <a:lnTo>
                    <a:pt x="241" y="150"/>
                  </a:lnTo>
                  <a:lnTo>
                    <a:pt x="241" y="163"/>
                  </a:lnTo>
                  <a:lnTo>
                    <a:pt x="176" y="163"/>
                  </a:lnTo>
                  <a:lnTo>
                    <a:pt x="176" y="276"/>
                  </a:lnTo>
                  <a:lnTo>
                    <a:pt x="154" y="276"/>
                  </a:lnTo>
                  <a:lnTo>
                    <a:pt x="154" y="293"/>
                  </a:lnTo>
                  <a:lnTo>
                    <a:pt x="108" y="293"/>
                  </a:lnTo>
                  <a:lnTo>
                    <a:pt x="108" y="306"/>
                  </a:lnTo>
                  <a:lnTo>
                    <a:pt x="88" y="306"/>
                  </a:lnTo>
                  <a:lnTo>
                    <a:pt x="88" y="585"/>
                  </a:lnTo>
                  <a:lnTo>
                    <a:pt x="51" y="585"/>
                  </a:lnTo>
                  <a:lnTo>
                    <a:pt x="51" y="592"/>
                  </a:lnTo>
                  <a:lnTo>
                    <a:pt x="19" y="592"/>
                  </a:lnTo>
                  <a:lnTo>
                    <a:pt x="19" y="607"/>
                  </a:lnTo>
                  <a:lnTo>
                    <a:pt x="0" y="607"/>
                  </a:lnTo>
                  <a:lnTo>
                    <a:pt x="0" y="976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97">
              <a:extLst>
                <a:ext uri="{FF2B5EF4-FFF2-40B4-BE49-F238E27FC236}">
                  <a16:creationId xmlns:a16="http://schemas.microsoft.com/office/drawing/2014/main" id="{5ABA82DD-6C62-41C3-ABE6-751B49B1B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767" y="3758521"/>
              <a:ext cx="159367" cy="94191"/>
            </a:xfrm>
            <a:custGeom>
              <a:avLst/>
              <a:gdLst>
                <a:gd name="T0" fmla="*/ 82 w 82"/>
                <a:gd name="T1" fmla="*/ 0 h 57"/>
                <a:gd name="T2" fmla="*/ 82 w 82"/>
                <a:gd name="T3" fmla="*/ 42 h 57"/>
                <a:gd name="T4" fmla="*/ 67 w 82"/>
                <a:gd name="T5" fmla="*/ 42 h 57"/>
                <a:gd name="T6" fmla="*/ 67 w 82"/>
                <a:gd name="T7" fmla="*/ 57 h 57"/>
                <a:gd name="T8" fmla="*/ 0 w 8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7">
                  <a:moveTo>
                    <a:pt x="82" y="0"/>
                  </a:moveTo>
                  <a:lnTo>
                    <a:pt x="82" y="42"/>
                  </a:lnTo>
                  <a:lnTo>
                    <a:pt x="67" y="42"/>
                  </a:lnTo>
                  <a:lnTo>
                    <a:pt x="67" y="57"/>
                  </a:lnTo>
                  <a:lnTo>
                    <a:pt x="0" y="57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98">
              <a:extLst>
                <a:ext uri="{FF2B5EF4-FFF2-40B4-BE49-F238E27FC236}">
                  <a16:creationId xmlns:a16="http://schemas.microsoft.com/office/drawing/2014/main" id="{A431D978-BC4A-49AE-86D6-434A9C499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4389" y="2134154"/>
              <a:ext cx="890122" cy="0"/>
            </a:xfrm>
            <a:prstGeom prst="line">
              <a:avLst/>
            </a:pr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106">
              <a:extLst>
                <a:ext uri="{FF2B5EF4-FFF2-40B4-BE49-F238E27FC236}">
                  <a16:creationId xmlns:a16="http://schemas.microsoft.com/office/drawing/2014/main" id="{92E92529-7123-4442-9B7B-31A4341CE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86" y="2137459"/>
              <a:ext cx="4705210" cy="1715253"/>
            </a:xfrm>
            <a:custGeom>
              <a:avLst/>
              <a:gdLst>
                <a:gd name="T0" fmla="*/ 2421 w 2421"/>
                <a:gd name="T1" fmla="*/ 0 h 1038"/>
                <a:gd name="T2" fmla="*/ 1278 w 2421"/>
                <a:gd name="T3" fmla="*/ 0 h 1038"/>
                <a:gd name="T4" fmla="*/ 1278 w 2421"/>
                <a:gd name="T5" fmla="*/ 14 h 1038"/>
                <a:gd name="T6" fmla="*/ 1032 w 2421"/>
                <a:gd name="T7" fmla="*/ 14 h 1038"/>
                <a:gd name="T8" fmla="*/ 1032 w 2421"/>
                <a:gd name="T9" fmla="*/ 42 h 1038"/>
                <a:gd name="T10" fmla="*/ 769 w 2421"/>
                <a:gd name="T11" fmla="*/ 42 h 1038"/>
                <a:gd name="T12" fmla="*/ 769 w 2421"/>
                <a:gd name="T13" fmla="*/ 62 h 1038"/>
                <a:gd name="T14" fmla="*/ 511 w 2421"/>
                <a:gd name="T15" fmla="*/ 62 h 1038"/>
                <a:gd name="T16" fmla="*/ 511 w 2421"/>
                <a:gd name="T17" fmla="*/ 98 h 1038"/>
                <a:gd name="T18" fmla="*/ 367 w 2421"/>
                <a:gd name="T19" fmla="*/ 98 h 1038"/>
                <a:gd name="T20" fmla="*/ 367 w 2421"/>
                <a:gd name="T21" fmla="*/ 117 h 1038"/>
                <a:gd name="T22" fmla="*/ 340 w 2421"/>
                <a:gd name="T23" fmla="*/ 117 h 1038"/>
                <a:gd name="T24" fmla="*/ 340 w 2421"/>
                <a:gd name="T25" fmla="*/ 173 h 1038"/>
                <a:gd name="T26" fmla="*/ 259 w 2421"/>
                <a:gd name="T27" fmla="*/ 173 h 1038"/>
                <a:gd name="T28" fmla="*/ 259 w 2421"/>
                <a:gd name="T29" fmla="*/ 296 h 1038"/>
                <a:gd name="T30" fmla="*/ 243 w 2421"/>
                <a:gd name="T31" fmla="*/ 296 h 1038"/>
                <a:gd name="T32" fmla="*/ 243 w 2421"/>
                <a:gd name="T33" fmla="*/ 323 h 1038"/>
                <a:gd name="T34" fmla="*/ 210 w 2421"/>
                <a:gd name="T35" fmla="*/ 323 h 1038"/>
                <a:gd name="T36" fmla="*/ 210 w 2421"/>
                <a:gd name="T37" fmla="*/ 338 h 1038"/>
                <a:gd name="T38" fmla="*/ 166 w 2421"/>
                <a:gd name="T39" fmla="*/ 338 h 1038"/>
                <a:gd name="T40" fmla="*/ 166 w 2421"/>
                <a:gd name="T41" fmla="*/ 616 h 1038"/>
                <a:gd name="T42" fmla="*/ 133 w 2421"/>
                <a:gd name="T43" fmla="*/ 616 h 1038"/>
                <a:gd name="T44" fmla="*/ 133 w 2421"/>
                <a:gd name="T45" fmla="*/ 630 h 1038"/>
                <a:gd name="T46" fmla="*/ 84 w 2421"/>
                <a:gd name="T47" fmla="*/ 630 h 1038"/>
                <a:gd name="T48" fmla="*/ 84 w 2421"/>
                <a:gd name="T49" fmla="*/ 954 h 1038"/>
                <a:gd name="T50" fmla="*/ 69 w 2421"/>
                <a:gd name="T51" fmla="*/ 954 h 1038"/>
                <a:gd name="T52" fmla="*/ 69 w 2421"/>
                <a:gd name="T53" fmla="*/ 1038 h 1038"/>
                <a:gd name="T54" fmla="*/ 0 w 2421"/>
                <a:gd name="T55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21" h="1038">
                  <a:moveTo>
                    <a:pt x="2421" y="0"/>
                  </a:moveTo>
                  <a:lnTo>
                    <a:pt x="1278" y="0"/>
                  </a:lnTo>
                  <a:lnTo>
                    <a:pt x="1278" y="14"/>
                  </a:lnTo>
                  <a:lnTo>
                    <a:pt x="1032" y="14"/>
                  </a:lnTo>
                  <a:lnTo>
                    <a:pt x="1032" y="42"/>
                  </a:lnTo>
                  <a:lnTo>
                    <a:pt x="769" y="42"/>
                  </a:lnTo>
                  <a:lnTo>
                    <a:pt x="769" y="62"/>
                  </a:lnTo>
                  <a:lnTo>
                    <a:pt x="511" y="62"/>
                  </a:lnTo>
                  <a:lnTo>
                    <a:pt x="511" y="98"/>
                  </a:lnTo>
                  <a:lnTo>
                    <a:pt x="367" y="98"/>
                  </a:lnTo>
                  <a:lnTo>
                    <a:pt x="367" y="117"/>
                  </a:lnTo>
                  <a:lnTo>
                    <a:pt x="340" y="117"/>
                  </a:lnTo>
                  <a:lnTo>
                    <a:pt x="340" y="173"/>
                  </a:lnTo>
                  <a:lnTo>
                    <a:pt x="259" y="173"/>
                  </a:lnTo>
                  <a:lnTo>
                    <a:pt x="259" y="296"/>
                  </a:lnTo>
                  <a:lnTo>
                    <a:pt x="243" y="296"/>
                  </a:lnTo>
                  <a:lnTo>
                    <a:pt x="243" y="323"/>
                  </a:lnTo>
                  <a:lnTo>
                    <a:pt x="210" y="323"/>
                  </a:lnTo>
                  <a:lnTo>
                    <a:pt x="210" y="338"/>
                  </a:lnTo>
                  <a:lnTo>
                    <a:pt x="166" y="338"/>
                  </a:lnTo>
                  <a:lnTo>
                    <a:pt x="166" y="616"/>
                  </a:lnTo>
                  <a:lnTo>
                    <a:pt x="133" y="616"/>
                  </a:lnTo>
                  <a:lnTo>
                    <a:pt x="133" y="630"/>
                  </a:lnTo>
                  <a:lnTo>
                    <a:pt x="84" y="630"/>
                  </a:lnTo>
                  <a:lnTo>
                    <a:pt x="84" y="954"/>
                  </a:lnTo>
                  <a:lnTo>
                    <a:pt x="69" y="954"/>
                  </a:lnTo>
                  <a:lnTo>
                    <a:pt x="69" y="1038"/>
                  </a:lnTo>
                  <a:lnTo>
                    <a:pt x="0" y="1038"/>
                  </a:lnTo>
                </a:path>
              </a:pathLst>
            </a:cu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F9CDBD7C-F8E9-47E1-A812-5AC08121C342}"/>
                </a:ext>
              </a:extLst>
            </p:cNvPr>
            <p:cNvSpPr txBox="1"/>
            <p:nvPr/>
          </p:nvSpPr>
          <p:spPr>
            <a:xfrm>
              <a:off x="745857" y="3967878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7DE0C562-4CCC-448E-A66C-B21A338E8474}"/>
                </a:ext>
              </a:extLst>
            </p:cNvPr>
            <p:cNvSpPr txBox="1"/>
            <p:nvPr/>
          </p:nvSpPr>
          <p:spPr>
            <a:xfrm>
              <a:off x="913136" y="3967878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1453B559-F252-4CEA-B719-3AEF4E0EDE6A}"/>
                </a:ext>
              </a:extLst>
            </p:cNvPr>
            <p:cNvSpPr txBox="1"/>
            <p:nvPr/>
          </p:nvSpPr>
          <p:spPr>
            <a:xfrm>
              <a:off x="1080415" y="3967878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C7576C61-007A-479F-B4D9-6D01D3686D6E}"/>
                </a:ext>
              </a:extLst>
            </p:cNvPr>
            <p:cNvSpPr txBox="1"/>
            <p:nvPr/>
          </p:nvSpPr>
          <p:spPr>
            <a:xfrm>
              <a:off x="1197364" y="3967878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95D1801C-5254-4EB5-9B75-E03070B86F0A}"/>
                </a:ext>
              </a:extLst>
            </p:cNvPr>
            <p:cNvSpPr txBox="1"/>
            <p:nvPr/>
          </p:nvSpPr>
          <p:spPr>
            <a:xfrm>
              <a:off x="1375528" y="3967878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1FB46899-CABD-4E76-980E-7EEFF9E16335}"/>
                </a:ext>
              </a:extLst>
            </p:cNvPr>
            <p:cNvSpPr txBox="1"/>
            <p:nvPr/>
          </p:nvSpPr>
          <p:spPr>
            <a:xfrm>
              <a:off x="1698806" y="3967878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1A43C617-8F65-472E-B19C-54678437C2BE}"/>
                </a:ext>
              </a:extLst>
            </p:cNvPr>
            <p:cNvSpPr txBox="1"/>
            <p:nvPr/>
          </p:nvSpPr>
          <p:spPr>
            <a:xfrm>
              <a:off x="2209604" y="3967878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18F5CFA8-03BC-4290-9880-13DBD1745C67}"/>
                </a:ext>
              </a:extLst>
            </p:cNvPr>
            <p:cNvSpPr txBox="1"/>
            <p:nvPr/>
          </p:nvSpPr>
          <p:spPr>
            <a:xfrm>
              <a:off x="2720402" y="3967878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E16069BE-F81A-4611-821A-9B9FB5024319}"/>
                </a:ext>
              </a:extLst>
            </p:cNvPr>
            <p:cNvSpPr txBox="1"/>
            <p:nvPr/>
          </p:nvSpPr>
          <p:spPr>
            <a:xfrm>
              <a:off x="3231200" y="3967878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A4BE9B50-D991-47A2-8B38-F7EAFD1C0793}"/>
                </a:ext>
              </a:extLst>
            </p:cNvPr>
            <p:cNvSpPr txBox="1"/>
            <p:nvPr/>
          </p:nvSpPr>
          <p:spPr>
            <a:xfrm>
              <a:off x="3741998" y="3967878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0847C32E-9541-4377-9545-FCD8138FB785}"/>
                </a:ext>
              </a:extLst>
            </p:cNvPr>
            <p:cNvSpPr txBox="1"/>
            <p:nvPr/>
          </p:nvSpPr>
          <p:spPr>
            <a:xfrm>
              <a:off x="4252796" y="3967878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84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5DBDB805-4E7F-45C8-AAB0-052BFE184C97}"/>
                </a:ext>
              </a:extLst>
            </p:cNvPr>
            <p:cNvSpPr txBox="1"/>
            <p:nvPr/>
          </p:nvSpPr>
          <p:spPr>
            <a:xfrm>
              <a:off x="4763594" y="3967878"/>
              <a:ext cx="418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96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C46A00E-E03A-4606-B3B6-41E2E0761238}"/>
                </a:ext>
              </a:extLst>
            </p:cNvPr>
            <p:cNvSpPr txBox="1"/>
            <p:nvPr/>
          </p:nvSpPr>
          <p:spPr>
            <a:xfrm>
              <a:off x="5224062" y="3967878"/>
              <a:ext cx="519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108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AFC77A5C-9188-4421-9519-6B900E35E5BA}"/>
                </a:ext>
              </a:extLst>
            </p:cNvPr>
            <p:cNvSpPr txBox="1"/>
            <p:nvPr/>
          </p:nvSpPr>
          <p:spPr>
            <a:xfrm>
              <a:off x="358332" y="3726296"/>
              <a:ext cx="317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D08C1A33-46DC-4CCF-9D31-649F288F6FB3}"/>
                </a:ext>
              </a:extLst>
            </p:cNvPr>
            <p:cNvSpPr txBox="1"/>
            <p:nvPr/>
          </p:nvSpPr>
          <p:spPr>
            <a:xfrm>
              <a:off x="296675" y="3383049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0.2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EEBCE2FC-DBBB-4D3C-A045-FFC5EF2F0EA2}"/>
                </a:ext>
              </a:extLst>
            </p:cNvPr>
            <p:cNvSpPr txBox="1"/>
            <p:nvPr/>
          </p:nvSpPr>
          <p:spPr>
            <a:xfrm>
              <a:off x="296675" y="3039804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0.4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5013E4DB-8AB4-4A9B-A050-5EA9F3514CE6}"/>
                </a:ext>
              </a:extLst>
            </p:cNvPr>
            <p:cNvSpPr txBox="1"/>
            <p:nvPr/>
          </p:nvSpPr>
          <p:spPr>
            <a:xfrm>
              <a:off x="296675" y="2696559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0.6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CC9B1CEA-9295-44E7-B22D-1E1237DA4AD4}"/>
                </a:ext>
              </a:extLst>
            </p:cNvPr>
            <p:cNvSpPr txBox="1"/>
            <p:nvPr/>
          </p:nvSpPr>
          <p:spPr>
            <a:xfrm>
              <a:off x="296675" y="2353314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0.8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7D5D273E-B8AE-4E04-9460-7888567B0B61}"/>
                </a:ext>
              </a:extLst>
            </p:cNvPr>
            <p:cNvSpPr txBox="1"/>
            <p:nvPr/>
          </p:nvSpPr>
          <p:spPr>
            <a:xfrm>
              <a:off x="296675" y="2010069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1.0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C92AD21D-3CAB-4DFE-8B51-32319F285FB4}"/>
                </a:ext>
              </a:extLst>
            </p:cNvPr>
            <p:cNvSpPr txBox="1"/>
            <p:nvPr/>
          </p:nvSpPr>
          <p:spPr>
            <a:xfrm>
              <a:off x="2139584" y="1756768"/>
              <a:ext cx="3018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Baseline HIV RNA </a:t>
              </a:r>
              <a:r>
                <a:rPr lang="en-US" sz="16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r>
                <a:rPr lang="en-US" sz="1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100 000 c/mL</a:t>
              </a:r>
            </a:p>
          </p:txBody>
        </p:sp>
        <p:cxnSp>
          <p:nvCxnSpPr>
            <p:cNvPr id="224" name="Connecteur droit 223"/>
            <p:cNvCxnSpPr/>
            <p:nvPr/>
          </p:nvCxnSpPr>
          <p:spPr bwMode="auto">
            <a:xfrm>
              <a:off x="707962" y="2983310"/>
              <a:ext cx="7512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9542A23A-81A3-2002-4377-4CDD87D67A44}"/>
              </a:ext>
            </a:extLst>
          </p:cNvPr>
          <p:cNvGrpSpPr/>
          <p:nvPr/>
        </p:nvGrpSpPr>
        <p:grpSpPr>
          <a:xfrm>
            <a:off x="296675" y="4193470"/>
            <a:ext cx="5536635" cy="2373518"/>
            <a:chOff x="296675" y="4193470"/>
            <a:chExt cx="5536635" cy="237351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550EA96-A480-4D22-B89B-09B07E7C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36" y="4380321"/>
              <a:ext cx="5119174" cy="1883804"/>
            </a:xfrm>
            <a:custGeom>
              <a:avLst/>
              <a:gdLst>
                <a:gd name="T0" fmla="*/ 2634 w 2634"/>
                <a:gd name="T1" fmla="*/ 1140 h 1140"/>
                <a:gd name="T2" fmla="*/ 0 w 2634"/>
                <a:gd name="T3" fmla="*/ 1140 h 1140"/>
                <a:gd name="T4" fmla="*/ 0 w 2634"/>
                <a:gd name="T5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4" h="1140">
                  <a:moveTo>
                    <a:pt x="2634" y="1140"/>
                  </a:moveTo>
                  <a:lnTo>
                    <a:pt x="0" y="1140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Line 27">
              <a:extLst>
                <a:ext uri="{FF2B5EF4-FFF2-40B4-BE49-F238E27FC236}">
                  <a16:creationId xmlns:a16="http://schemas.microsoft.com/office/drawing/2014/main" id="{D268348C-073F-4A3C-8D04-A62B9481B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4808309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Line 28">
              <a:extLst>
                <a:ext uri="{FF2B5EF4-FFF2-40B4-BE49-F238E27FC236}">
                  <a16:creationId xmlns:a16="http://schemas.microsoft.com/office/drawing/2014/main" id="{E3387CB6-F951-42E4-B2E6-76E68CE54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4464597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29">
              <a:extLst>
                <a:ext uri="{FF2B5EF4-FFF2-40B4-BE49-F238E27FC236}">
                  <a16:creationId xmlns:a16="http://schemas.microsoft.com/office/drawing/2014/main" id="{A275A964-B36A-472D-A2AE-E95215A32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5153672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9748C319-5832-4AA5-8245-89D04DBFD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5837790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38837D1E-57CC-411E-B0EE-7BAD301BF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5497384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1A5BD970-3B0C-4138-8B9E-942D8D028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242" y="6183155"/>
              <a:ext cx="106893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48">
              <a:extLst>
                <a:ext uri="{FF2B5EF4-FFF2-40B4-BE49-F238E27FC236}">
                  <a16:creationId xmlns:a16="http://schemas.microsoft.com/office/drawing/2014/main" id="{6F52E78F-CED4-4F58-83B6-178FB5FBF3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964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14" name="Line 49">
              <a:extLst>
                <a:ext uri="{FF2B5EF4-FFF2-40B4-BE49-F238E27FC236}">
                  <a16:creationId xmlns:a16="http://schemas.microsoft.com/office/drawing/2014/main" id="{364B143C-72A2-4626-9A08-04A007707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4993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15" name="Line 50">
              <a:extLst>
                <a:ext uri="{FF2B5EF4-FFF2-40B4-BE49-F238E27FC236}">
                  <a16:creationId xmlns:a16="http://schemas.microsoft.com/office/drawing/2014/main" id="{67615DE3-9967-439E-969E-76ED7E6555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963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16" name="Line 51">
              <a:extLst>
                <a:ext uri="{FF2B5EF4-FFF2-40B4-BE49-F238E27FC236}">
                  <a16:creationId xmlns:a16="http://schemas.microsoft.com/office/drawing/2014/main" id="{C2E9868D-1E2E-4CD7-B9BB-62C86119C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8992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17" name="Line 52">
              <a:extLst>
                <a:ext uri="{FF2B5EF4-FFF2-40B4-BE49-F238E27FC236}">
                  <a16:creationId xmlns:a16="http://schemas.microsoft.com/office/drawing/2014/main" id="{F7B892C1-B93A-427A-8BF8-16752DBEE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993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18" name="Line 69">
              <a:extLst>
                <a:ext uri="{FF2B5EF4-FFF2-40B4-BE49-F238E27FC236}">
                  <a16:creationId xmlns:a16="http://schemas.microsoft.com/office/drawing/2014/main" id="{CD9DE3C2-ECF1-4A6E-A96F-8B880626D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67933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19" name="Line 70">
              <a:extLst>
                <a:ext uri="{FF2B5EF4-FFF2-40B4-BE49-F238E27FC236}">
                  <a16:creationId xmlns:a16="http://schemas.microsoft.com/office/drawing/2014/main" id="{CA740BFB-1C28-4836-9555-8D1A9D700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6791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20" name="Line 71">
              <a:extLst>
                <a:ext uri="{FF2B5EF4-FFF2-40B4-BE49-F238E27FC236}">
                  <a16:creationId xmlns:a16="http://schemas.microsoft.com/office/drawing/2014/main" id="{2A5FC336-0057-475A-ADF7-84AC44DCB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8399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21" name="Line 72">
              <a:extLst>
                <a:ext uri="{FF2B5EF4-FFF2-40B4-BE49-F238E27FC236}">
                  <a16:creationId xmlns:a16="http://schemas.microsoft.com/office/drawing/2014/main" id="{EDF55075-E4DF-438E-BECC-4C9052FD4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9539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22" name="Line 73">
              <a:extLst>
                <a:ext uri="{FF2B5EF4-FFF2-40B4-BE49-F238E27FC236}">
                  <a16:creationId xmlns:a16="http://schemas.microsoft.com/office/drawing/2014/main" id="{45513061-8373-4A66-AE53-221E82744B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1146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23" name="Line 82">
              <a:extLst>
                <a:ext uri="{FF2B5EF4-FFF2-40B4-BE49-F238E27FC236}">
                  <a16:creationId xmlns:a16="http://schemas.microsoft.com/office/drawing/2014/main" id="{8237C4D1-52BC-4EBF-8ADF-F23FEEEF7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0006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24" name="Line 83">
              <a:extLst>
                <a:ext uri="{FF2B5EF4-FFF2-40B4-BE49-F238E27FC236}">
                  <a16:creationId xmlns:a16="http://schemas.microsoft.com/office/drawing/2014/main" id="{384AA58C-2B33-44EF-8E65-875ED20E2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752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25" name="Line 84">
              <a:extLst>
                <a:ext uri="{FF2B5EF4-FFF2-40B4-BE49-F238E27FC236}">
                  <a16:creationId xmlns:a16="http://schemas.microsoft.com/office/drawing/2014/main" id="{249D1E70-77F7-45F2-BDDC-CB05C1E77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612" y="6264125"/>
              <a:ext cx="0" cy="84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200"/>
            </a:p>
          </p:txBody>
        </p:sp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id="{59A47C50-0E2C-4EA1-8E1C-AB9E63B6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86" y="4507561"/>
              <a:ext cx="4559447" cy="1672289"/>
            </a:xfrm>
            <a:custGeom>
              <a:avLst/>
              <a:gdLst>
                <a:gd name="T0" fmla="*/ 2346 w 2346"/>
                <a:gd name="T1" fmla="*/ 0 h 1012"/>
                <a:gd name="T2" fmla="*/ 2321 w 2346"/>
                <a:gd name="T3" fmla="*/ 0 h 1012"/>
                <a:gd name="T4" fmla="*/ 2321 w 2346"/>
                <a:gd name="T5" fmla="*/ 22 h 1012"/>
                <a:gd name="T6" fmla="*/ 1554 w 2346"/>
                <a:gd name="T7" fmla="*/ 22 h 1012"/>
                <a:gd name="T8" fmla="*/ 1554 w 2346"/>
                <a:gd name="T9" fmla="*/ 51 h 1012"/>
                <a:gd name="T10" fmla="*/ 1300 w 2346"/>
                <a:gd name="T11" fmla="*/ 51 h 1012"/>
                <a:gd name="T12" fmla="*/ 1300 w 2346"/>
                <a:gd name="T13" fmla="*/ 73 h 1012"/>
                <a:gd name="T14" fmla="*/ 1285 w 2346"/>
                <a:gd name="T15" fmla="*/ 73 h 1012"/>
                <a:gd name="T16" fmla="*/ 1285 w 2346"/>
                <a:gd name="T17" fmla="*/ 85 h 1012"/>
                <a:gd name="T18" fmla="*/ 1046 w 2346"/>
                <a:gd name="T19" fmla="*/ 85 h 1012"/>
                <a:gd name="T20" fmla="*/ 1046 w 2346"/>
                <a:gd name="T21" fmla="*/ 186 h 1012"/>
                <a:gd name="T22" fmla="*/ 1028 w 2346"/>
                <a:gd name="T23" fmla="*/ 186 h 1012"/>
                <a:gd name="T24" fmla="*/ 1028 w 2346"/>
                <a:gd name="T25" fmla="*/ 217 h 1012"/>
                <a:gd name="T26" fmla="*/ 787 w 2346"/>
                <a:gd name="T27" fmla="*/ 217 h 1012"/>
                <a:gd name="T28" fmla="*/ 787 w 2346"/>
                <a:gd name="T29" fmla="*/ 272 h 1012"/>
                <a:gd name="T30" fmla="*/ 780 w 2346"/>
                <a:gd name="T31" fmla="*/ 272 h 1012"/>
                <a:gd name="T32" fmla="*/ 780 w 2346"/>
                <a:gd name="T33" fmla="*/ 316 h 1012"/>
                <a:gd name="T34" fmla="*/ 761 w 2346"/>
                <a:gd name="T35" fmla="*/ 316 h 1012"/>
                <a:gd name="T36" fmla="*/ 761 w 2346"/>
                <a:gd name="T37" fmla="*/ 330 h 1012"/>
                <a:gd name="T38" fmla="*/ 522 w 2346"/>
                <a:gd name="T39" fmla="*/ 330 h 1012"/>
                <a:gd name="T40" fmla="*/ 522 w 2346"/>
                <a:gd name="T41" fmla="*/ 453 h 1012"/>
                <a:gd name="T42" fmla="*/ 360 w 2346"/>
                <a:gd name="T43" fmla="*/ 453 h 1012"/>
                <a:gd name="T44" fmla="*/ 360 w 2346"/>
                <a:gd name="T45" fmla="*/ 484 h 1012"/>
                <a:gd name="T46" fmla="*/ 349 w 2346"/>
                <a:gd name="T47" fmla="*/ 484 h 1012"/>
                <a:gd name="T48" fmla="*/ 349 w 2346"/>
                <a:gd name="T49" fmla="*/ 601 h 1012"/>
                <a:gd name="T50" fmla="*/ 279 w 2346"/>
                <a:gd name="T51" fmla="*/ 601 h 1012"/>
                <a:gd name="T52" fmla="*/ 279 w 2346"/>
                <a:gd name="T53" fmla="*/ 619 h 1012"/>
                <a:gd name="T54" fmla="*/ 259 w 2346"/>
                <a:gd name="T55" fmla="*/ 619 h 1012"/>
                <a:gd name="T56" fmla="*/ 259 w 2346"/>
                <a:gd name="T57" fmla="*/ 805 h 1012"/>
                <a:gd name="T58" fmla="*/ 243 w 2346"/>
                <a:gd name="T59" fmla="*/ 805 h 1012"/>
                <a:gd name="T60" fmla="*/ 243 w 2346"/>
                <a:gd name="T61" fmla="*/ 827 h 1012"/>
                <a:gd name="T62" fmla="*/ 172 w 2346"/>
                <a:gd name="T63" fmla="*/ 827 h 1012"/>
                <a:gd name="T64" fmla="*/ 172 w 2346"/>
                <a:gd name="T65" fmla="*/ 970 h 1012"/>
                <a:gd name="T66" fmla="*/ 93 w 2346"/>
                <a:gd name="T67" fmla="*/ 970 h 1012"/>
                <a:gd name="T68" fmla="*/ 93 w 2346"/>
                <a:gd name="T69" fmla="*/ 990 h 1012"/>
                <a:gd name="T70" fmla="*/ 80 w 2346"/>
                <a:gd name="T71" fmla="*/ 990 h 1012"/>
                <a:gd name="T72" fmla="*/ 80 w 2346"/>
                <a:gd name="T73" fmla="*/ 1012 h 1012"/>
                <a:gd name="T74" fmla="*/ 0 w 2346"/>
                <a:gd name="T75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46" h="1012">
                  <a:moveTo>
                    <a:pt x="2346" y="0"/>
                  </a:moveTo>
                  <a:lnTo>
                    <a:pt x="2321" y="0"/>
                  </a:lnTo>
                  <a:lnTo>
                    <a:pt x="2321" y="22"/>
                  </a:lnTo>
                  <a:lnTo>
                    <a:pt x="1554" y="22"/>
                  </a:lnTo>
                  <a:lnTo>
                    <a:pt x="1554" y="51"/>
                  </a:lnTo>
                  <a:lnTo>
                    <a:pt x="1300" y="51"/>
                  </a:lnTo>
                  <a:lnTo>
                    <a:pt x="1300" y="73"/>
                  </a:lnTo>
                  <a:lnTo>
                    <a:pt x="1285" y="73"/>
                  </a:lnTo>
                  <a:lnTo>
                    <a:pt x="1285" y="85"/>
                  </a:lnTo>
                  <a:lnTo>
                    <a:pt x="1046" y="85"/>
                  </a:lnTo>
                  <a:lnTo>
                    <a:pt x="1046" y="186"/>
                  </a:lnTo>
                  <a:lnTo>
                    <a:pt x="1028" y="186"/>
                  </a:lnTo>
                  <a:lnTo>
                    <a:pt x="1028" y="217"/>
                  </a:lnTo>
                  <a:lnTo>
                    <a:pt x="787" y="217"/>
                  </a:lnTo>
                  <a:lnTo>
                    <a:pt x="787" y="272"/>
                  </a:lnTo>
                  <a:lnTo>
                    <a:pt x="780" y="272"/>
                  </a:lnTo>
                  <a:lnTo>
                    <a:pt x="780" y="316"/>
                  </a:lnTo>
                  <a:lnTo>
                    <a:pt x="761" y="316"/>
                  </a:lnTo>
                  <a:lnTo>
                    <a:pt x="761" y="330"/>
                  </a:lnTo>
                  <a:lnTo>
                    <a:pt x="522" y="330"/>
                  </a:lnTo>
                  <a:lnTo>
                    <a:pt x="522" y="453"/>
                  </a:lnTo>
                  <a:lnTo>
                    <a:pt x="360" y="453"/>
                  </a:lnTo>
                  <a:lnTo>
                    <a:pt x="360" y="484"/>
                  </a:lnTo>
                  <a:lnTo>
                    <a:pt x="349" y="484"/>
                  </a:lnTo>
                  <a:lnTo>
                    <a:pt x="349" y="601"/>
                  </a:lnTo>
                  <a:lnTo>
                    <a:pt x="279" y="601"/>
                  </a:lnTo>
                  <a:lnTo>
                    <a:pt x="279" y="619"/>
                  </a:lnTo>
                  <a:lnTo>
                    <a:pt x="259" y="619"/>
                  </a:lnTo>
                  <a:lnTo>
                    <a:pt x="259" y="805"/>
                  </a:lnTo>
                  <a:lnTo>
                    <a:pt x="243" y="805"/>
                  </a:lnTo>
                  <a:lnTo>
                    <a:pt x="243" y="827"/>
                  </a:lnTo>
                  <a:lnTo>
                    <a:pt x="172" y="827"/>
                  </a:lnTo>
                  <a:lnTo>
                    <a:pt x="172" y="970"/>
                  </a:lnTo>
                  <a:lnTo>
                    <a:pt x="93" y="970"/>
                  </a:lnTo>
                  <a:lnTo>
                    <a:pt x="93" y="990"/>
                  </a:lnTo>
                  <a:lnTo>
                    <a:pt x="80" y="990"/>
                  </a:lnTo>
                  <a:lnTo>
                    <a:pt x="80" y="1012"/>
                  </a:lnTo>
                  <a:lnTo>
                    <a:pt x="0" y="1012"/>
                  </a:lnTo>
                </a:path>
              </a:pathLst>
            </a:custGeom>
            <a:noFill/>
            <a:ln w="34925" cap="rnd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AC4358EC-46C8-403E-AEE5-40A6210D8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99" y="4509213"/>
              <a:ext cx="4036647" cy="1084014"/>
            </a:xfrm>
            <a:custGeom>
              <a:avLst/>
              <a:gdLst>
                <a:gd name="T0" fmla="*/ 2077 w 2077"/>
                <a:gd name="T1" fmla="*/ 0 h 656"/>
                <a:gd name="T2" fmla="*/ 1873 w 2077"/>
                <a:gd name="T3" fmla="*/ 0 h 656"/>
                <a:gd name="T4" fmla="*/ 1873 w 2077"/>
                <a:gd name="T5" fmla="*/ 21 h 656"/>
                <a:gd name="T6" fmla="*/ 1836 w 2077"/>
                <a:gd name="T7" fmla="*/ 21 h 656"/>
                <a:gd name="T8" fmla="*/ 1836 w 2077"/>
                <a:gd name="T9" fmla="*/ 30 h 656"/>
                <a:gd name="T10" fmla="*/ 1550 w 2077"/>
                <a:gd name="T11" fmla="*/ 30 h 656"/>
                <a:gd name="T12" fmla="*/ 1550 w 2077"/>
                <a:gd name="T13" fmla="*/ 61 h 656"/>
                <a:gd name="T14" fmla="*/ 1312 w 2077"/>
                <a:gd name="T15" fmla="*/ 61 h 656"/>
                <a:gd name="T16" fmla="*/ 1312 w 2077"/>
                <a:gd name="T17" fmla="*/ 77 h 656"/>
                <a:gd name="T18" fmla="*/ 1298 w 2077"/>
                <a:gd name="T19" fmla="*/ 77 h 656"/>
                <a:gd name="T20" fmla="*/ 1298 w 2077"/>
                <a:gd name="T21" fmla="*/ 106 h 656"/>
                <a:gd name="T22" fmla="*/ 1122 w 2077"/>
                <a:gd name="T23" fmla="*/ 106 h 656"/>
                <a:gd name="T24" fmla="*/ 1122 w 2077"/>
                <a:gd name="T25" fmla="*/ 116 h 656"/>
                <a:gd name="T26" fmla="*/ 1046 w 2077"/>
                <a:gd name="T27" fmla="*/ 116 h 656"/>
                <a:gd name="T28" fmla="*/ 1046 w 2077"/>
                <a:gd name="T29" fmla="*/ 137 h 656"/>
                <a:gd name="T30" fmla="*/ 1035 w 2077"/>
                <a:gd name="T31" fmla="*/ 137 h 656"/>
                <a:gd name="T32" fmla="*/ 1035 w 2077"/>
                <a:gd name="T33" fmla="*/ 159 h 656"/>
                <a:gd name="T34" fmla="*/ 1017 w 2077"/>
                <a:gd name="T35" fmla="*/ 159 h 656"/>
                <a:gd name="T36" fmla="*/ 1017 w 2077"/>
                <a:gd name="T37" fmla="*/ 170 h 656"/>
                <a:gd name="T38" fmla="*/ 867 w 2077"/>
                <a:gd name="T39" fmla="*/ 170 h 656"/>
                <a:gd name="T40" fmla="*/ 867 w 2077"/>
                <a:gd name="T41" fmla="*/ 183 h 656"/>
                <a:gd name="T42" fmla="*/ 781 w 2077"/>
                <a:gd name="T43" fmla="*/ 183 h 656"/>
                <a:gd name="T44" fmla="*/ 781 w 2077"/>
                <a:gd name="T45" fmla="*/ 302 h 656"/>
                <a:gd name="T46" fmla="*/ 735 w 2077"/>
                <a:gd name="T47" fmla="*/ 302 h 656"/>
                <a:gd name="T48" fmla="*/ 735 w 2077"/>
                <a:gd name="T49" fmla="*/ 317 h 656"/>
                <a:gd name="T50" fmla="*/ 549 w 2077"/>
                <a:gd name="T51" fmla="*/ 317 h 656"/>
                <a:gd name="T52" fmla="*/ 549 w 2077"/>
                <a:gd name="T53" fmla="*/ 331 h 656"/>
                <a:gd name="T54" fmla="*/ 513 w 2077"/>
                <a:gd name="T55" fmla="*/ 331 h 656"/>
                <a:gd name="T56" fmla="*/ 513 w 2077"/>
                <a:gd name="T57" fmla="*/ 390 h 656"/>
                <a:gd name="T58" fmla="*/ 502 w 2077"/>
                <a:gd name="T59" fmla="*/ 390 h 656"/>
                <a:gd name="T60" fmla="*/ 502 w 2077"/>
                <a:gd name="T61" fmla="*/ 417 h 656"/>
                <a:gd name="T62" fmla="*/ 482 w 2077"/>
                <a:gd name="T63" fmla="*/ 417 h 656"/>
                <a:gd name="T64" fmla="*/ 482 w 2077"/>
                <a:gd name="T65" fmla="*/ 435 h 656"/>
                <a:gd name="T66" fmla="*/ 345 w 2077"/>
                <a:gd name="T67" fmla="*/ 435 h 656"/>
                <a:gd name="T68" fmla="*/ 345 w 2077"/>
                <a:gd name="T69" fmla="*/ 454 h 656"/>
                <a:gd name="T70" fmla="*/ 263 w 2077"/>
                <a:gd name="T71" fmla="*/ 454 h 656"/>
                <a:gd name="T72" fmla="*/ 263 w 2077"/>
                <a:gd name="T73" fmla="*/ 474 h 656"/>
                <a:gd name="T74" fmla="*/ 255 w 2077"/>
                <a:gd name="T75" fmla="*/ 474 h 656"/>
                <a:gd name="T76" fmla="*/ 255 w 2077"/>
                <a:gd name="T77" fmla="*/ 596 h 656"/>
                <a:gd name="T78" fmla="*/ 142 w 2077"/>
                <a:gd name="T79" fmla="*/ 596 h 656"/>
                <a:gd name="T80" fmla="*/ 142 w 2077"/>
                <a:gd name="T81" fmla="*/ 611 h 656"/>
                <a:gd name="T82" fmla="*/ 91 w 2077"/>
                <a:gd name="T83" fmla="*/ 611 h 656"/>
                <a:gd name="T84" fmla="*/ 91 w 2077"/>
                <a:gd name="T85" fmla="*/ 631 h 656"/>
                <a:gd name="T86" fmla="*/ 80 w 2077"/>
                <a:gd name="T87" fmla="*/ 631 h 656"/>
                <a:gd name="T88" fmla="*/ 80 w 2077"/>
                <a:gd name="T89" fmla="*/ 645 h 656"/>
                <a:gd name="T90" fmla="*/ 20 w 2077"/>
                <a:gd name="T91" fmla="*/ 645 h 656"/>
                <a:gd name="T92" fmla="*/ 20 w 2077"/>
                <a:gd name="T93" fmla="*/ 656 h 656"/>
                <a:gd name="T94" fmla="*/ 0 w 2077"/>
                <a:gd name="T9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7" h="656">
                  <a:moveTo>
                    <a:pt x="2077" y="0"/>
                  </a:moveTo>
                  <a:lnTo>
                    <a:pt x="1873" y="0"/>
                  </a:lnTo>
                  <a:lnTo>
                    <a:pt x="1873" y="21"/>
                  </a:lnTo>
                  <a:lnTo>
                    <a:pt x="1836" y="21"/>
                  </a:lnTo>
                  <a:lnTo>
                    <a:pt x="1836" y="30"/>
                  </a:lnTo>
                  <a:lnTo>
                    <a:pt x="1550" y="30"/>
                  </a:lnTo>
                  <a:lnTo>
                    <a:pt x="1550" y="61"/>
                  </a:lnTo>
                  <a:lnTo>
                    <a:pt x="1312" y="61"/>
                  </a:lnTo>
                  <a:lnTo>
                    <a:pt x="1312" y="77"/>
                  </a:lnTo>
                  <a:lnTo>
                    <a:pt x="1298" y="77"/>
                  </a:lnTo>
                  <a:lnTo>
                    <a:pt x="1298" y="106"/>
                  </a:lnTo>
                  <a:lnTo>
                    <a:pt x="1122" y="106"/>
                  </a:lnTo>
                  <a:lnTo>
                    <a:pt x="1122" y="116"/>
                  </a:lnTo>
                  <a:lnTo>
                    <a:pt x="1046" y="116"/>
                  </a:lnTo>
                  <a:lnTo>
                    <a:pt x="1046" y="137"/>
                  </a:lnTo>
                  <a:lnTo>
                    <a:pt x="1035" y="137"/>
                  </a:lnTo>
                  <a:lnTo>
                    <a:pt x="1035" y="159"/>
                  </a:lnTo>
                  <a:lnTo>
                    <a:pt x="1017" y="159"/>
                  </a:lnTo>
                  <a:lnTo>
                    <a:pt x="1017" y="170"/>
                  </a:lnTo>
                  <a:lnTo>
                    <a:pt x="867" y="170"/>
                  </a:lnTo>
                  <a:lnTo>
                    <a:pt x="867" y="183"/>
                  </a:lnTo>
                  <a:lnTo>
                    <a:pt x="781" y="183"/>
                  </a:lnTo>
                  <a:lnTo>
                    <a:pt x="781" y="302"/>
                  </a:lnTo>
                  <a:lnTo>
                    <a:pt x="735" y="302"/>
                  </a:lnTo>
                  <a:lnTo>
                    <a:pt x="735" y="317"/>
                  </a:lnTo>
                  <a:lnTo>
                    <a:pt x="549" y="317"/>
                  </a:lnTo>
                  <a:lnTo>
                    <a:pt x="549" y="331"/>
                  </a:lnTo>
                  <a:lnTo>
                    <a:pt x="513" y="331"/>
                  </a:lnTo>
                  <a:lnTo>
                    <a:pt x="513" y="390"/>
                  </a:lnTo>
                  <a:lnTo>
                    <a:pt x="502" y="390"/>
                  </a:lnTo>
                  <a:lnTo>
                    <a:pt x="502" y="417"/>
                  </a:lnTo>
                  <a:lnTo>
                    <a:pt x="482" y="417"/>
                  </a:lnTo>
                  <a:lnTo>
                    <a:pt x="482" y="435"/>
                  </a:lnTo>
                  <a:lnTo>
                    <a:pt x="345" y="435"/>
                  </a:lnTo>
                  <a:lnTo>
                    <a:pt x="345" y="454"/>
                  </a:lnTo>
                  <a:lnTo>
                    <a:pt x="263" y="454"/>
                  </a:lnTo>
                  <a:lnTo>
                    <a:pt x="263" y="474"/>
                  </a:lnTo>
                  <a:lnTo>
                    <a:pt x="255" y="474"/>
                  </a:lnTo>
                  <a:lnTo>
                    <a:pt x="255" y="596"/>
                  </a:lnTo>
                  <a:lnTo>
                    <a:pt x="142" y="596"/>
                  </a:lnTo>
                  <a:lnTo>
                    <a:pt x="142" y="611"/>
                  </a:lnTo>
                  <a:lnTo>
                    <a:pt x="91" y="611"/>
                  </a:lnTo>
                  <a:lnTo>
                    <a:pt x="91" y="631"/>
                  </a:lnTo>
                  <a:lnTo>
                    <a:pt x="80" y="631"/>
                  </a:lnTo>
                  <a:lnTo>
                    <a:pt x="80" y="645"/>
                  </a:lnTo>
                  <a:lnTo>
                    <a:pt x="20" y="645"/>
                  </a:lnTo>
                  <a:lnTo>
                    <a:pt x="20" y="656"/>
                  </a:lnTo>
                  <a:lnTo>
                    <a:pt x="0" y="656"/>
                  </a:lnTo>
                </a:path>
              </a:pathLst>
            </a:cu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09">
              <a:extLst>
                <a:ext uri="{FF2B5EF4-FFF2-40B4-BE49-F238E27FC236}">
                  <a16:creationId xmlns:a16="http://schemas.microsoft.com/office/drawing/2014/main" id="{D6C299D2-2628-48F5-8D4F-B6FBA1A25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260" y="5593226"/>
              <a:ext cx="499480" cy="583319"/>
            </a:xfrm>
            <a:custGeom>
              <a:avLst/>
              <a:gdLst>
                <a:gd name="T0" fmla="*/ 257 w 257"/>
                <a:gd name="T1" fmla="*/ 0 h 353"/>
                <a:gd name="T2" fmla="*/ 257 w 257"/>
                <a:gd name="T3" fmla="*/ 121 h 353"/>
                <a:gd name="T4" fmla="*/ 246 w 257"/>
                <a:gd name="T5" fmla="*/ 121 h 353"/>
                <a:gd name="T6" fmla="*/ 246 w 257"/>
                <a:gd name="T7" fmla="*/ 139 h 353"/>
                <a:gd name="T8" fmla="*/ 180 w 257"/>
                <a:gd name="T9" fmla="*/ 139 h 353"/>
                <a:gd name="T10" fmla="*/ 180 w 257"/>
                <a:gd name="T11" fmla="*/ 282 h 353"/>
                <a:gd name="T12" fmla="*/ 168 w 257"/>
                <a:gd name="T13" fmla="*/ 282 h 353"/>
                <a:gd name="T14" fmla="*/ 168 w 257"/>
                <a:gd name="T15" fmla="*/ 307 h 353"/>
                <a:gd name="T16" fmla="*/ 86 w 257"/>
                <a:gd name="T17" fmla="*/ 307 h 353"/>
                <a:gd name="T18" fmla="*/ 86 w 257"/>
                <a:gd name="T19" fmla="*/ 353 h 353"/>
                <a:gd name="T20" fmla="*/ 0 w 257"/>
                <a:gd name="T21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353">
                  <a:moveTo>
                    <a:pt x="257" y="0"/>
                  </a:moveTo>
                  <a:lnTo>
                    <a:pt x="257" y="121"/>
                  </a:lnTo>
                  <a:lnTo>
                    <a:pt x="246" y="121"/>
                  </a:lnTo>
                  <a:lnTo>
                    <a:pt x="246" y="139"/>
                  </a:lnTo>
                  <a:lnTo>
                    <a:pt x="180" y="139"/>
                  </a:lnTo>
                  <a:lnTo>
                    <a:pt x="180" y="282"/>
                  </a:lnTo>
                  <a:lnTo>
                    <a:pt x="168" y="282"/>
                  </a:lnTo>
                  <a:lnTo>
                    <a:pt x="168" y="307"/>
                  </a:lnTo>
                  <a:lnTo>
                    <a:pt x="86" y="307"/>
                  </a:lnTo>
                  <a:lnTo>
                    <a:pt x="86" y="353"/>
                  </a:lnTo>
                  <a:lnTo>
                    <a:pt x="0" y="353"/>
                  </a:lnTo>
                </a:path>
              </a:pathLst>
            </a:custGeom>
            <a:noFill/>
            <a:ln w="3492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0ACD5248-60D4-4C20-88FF-21B70B4905E7}"/>
                </a:ext>
              </a:extLst>
            </p:cNvPr>
            <p:cNvSpPr txBox="1"/>
            <p:nvPr/>
          </p:nvSpPr>
          <p:spPr>
            <a:xfrm>
              <a:off x="746224" y="6289989"/>
              <a:ext cx="317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69B3D5C5-5A69-4F43-ADE1-6BCB5B7D4789}"/>
                </a:ext>
              </a:extLst>
            </p:cNvPr>
            <p:cNvSpPr txBox="1"/>
            <p:nvPr/>
          </p:nvSpPr>
          <p:spPr>
            <a:xfrm>
              <a:off x="913503" y="6289989"/>
              <a:ext cx="317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D34EC77A-0861-4ABF-B77C-86EB695DEB69}"/>
                </a:ext>
              </a:extLst>
            </p:cNvPr>
            <p:cNvSpPr txBox="1"/>
            <p:nvPr/>
          </p:nvSpPr>
          <p:spPr>
            <a:xfrm>
              <a:off x="1080782" y="6289989"/>
              <a:ext cx="317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20FD465F-B3AD-4EDC-A6D3-E42032FDFDC6}"/>
                </a:ext>
              </a:extLst>
            </p:cNvPr>
            <p:cNvSpPr txBox="1"/>
            <p:nvPr/>
          </p:nvSpPr>
          <p:spPr>
            <a:xfrm>
              <a:off x="1198102" y="6289989"/>
              <a:ext cx="417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50188DEF-5EA0-41CC-B24B-40418673D7F8}"/>
                </a:ext>
              </a:extLst>
            </p:cNvPr>
            <p:cNvSpPr txBox="1"/>
            <p:nvPr/>
          </p:nvSpPr>
          <p:spPr>
            <a:xfrm>
              <a:off x="1376266" y="6289989"/>
              <a:ext cx="417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07634BF8-5193-4D65-8E69-F1198ECF9B16}"/>
                </a:ext>
              </a:extLst>
            </p:cNvPr>
            <p:cNvSpPr txBox="1"/>
            <p:nvPr/>
          </p:nvSpPr>
          <p:spPr>
            <a:xfrm>
              <a:off x="1699543" y="6289989"/>
              <a:ext cx="417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8EFCC9B9-D57D-454D-BB8C-8AF64FE8987D}"/>
                </a:ext>
              </a:extLst>
            </p:cNvPr>
            <p:cNvSpPr txBox="1"/>
            <p:nvPr/>
          </p:nvSpPr>
          <p:spPr>
            <a:xfrm>
              <a:off x="2210341" y="6289989"/>
              <a:ext cx="417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193BFBEC-FF2B-46D0-B700-E8CD36B90974}"/>
                </a:ext>
              </a:extLst>
            </p:cNvPr>
            <p:cNvSpPr txBox="1"/>
            <p:nvPr/>
          </p:nvSpPr>
          <p:spPr>
            <a:xfrm>
              <a:off x="2721139" y="6289989"/>
              <a:ext cx="417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02531999-971A-4796-8E14-CD66D31AD172}"/>
                </a:ext>
              </a:extLst>
            </p:cNvPr>
            <p:cNvSpPr txBox="1"/>
            <p:nvPr/>
          </p:nvSpPr>
          <p:spPr>
            <a:xfrm>
              <a:off x="3231937" y="6289989"/>
              <a:ext cx="417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F5B051EA-BBDC-4041-AD4F-BE6DBD63311F}"/>
                </a:ext>
              </a:extLst>
            </p:cNvPr>
            <p:cNvSpPr txBox="1"/>
            <p:nvPr/>
          </p:nvSpPr>
          <p:spPr>
            <a:xfrm>
              <a:off x="3742735" y="6289989"/>
              <a:ext cx="417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7425E63D-2355-499E-9686-A42E9F188619}"/>
                </a:ext>
              </a:extLst>
            </p:cNvPr>
            <p:cNvSpPr txBox="1"/>
            <p:nvPr/>
          </p:nvSpPr>
          <p:spPr>
            <a:xfrm>
              <a:off x="4253533" y="6289989"/>
              <a:ext cx="417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84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96392605-9598-49A5-8947-1F302E9A3949}"/>
                </a:ext>
              </a:extLst>
            </p:cNvPr>
            <p:cNvSpPr txBox="1"/>
            <p:nvPr/>
          </p:nvSpPr>
          <p:spPr>
            <a:xfrm>
              <a:off x="4764331" y="6289989"/>
              <a:ext cx="417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96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76FE27FA-AB16-4A0F-9ACA-3440D89286D2}"/>
                </a:ext>
              </a:extLst>
            </p:cNvPr>
            <p:cNvSpPr txBox="1"/>
            <p:nvPr/>
          </p:nvSpPr>
          <p:spPr>
            <a:xfrm>
              <a:off x="5225167" y="6289989"/>
              <a:ext cx="51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108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5ED056DB-65A5-43EC-AA4D-F23D629CD2E7}"/>
                </a:ext>
              </a:extLst>
            </p:cNvPr>
            <p:cNvSpPr txBox="1"/>
            <p:nvPr/>
          </p:nvSpPr>
          <p:spPr>
            <a:xfrm>
              <a:off x="296675" y="6048407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2E81A822-6189-4AAB-8C8E-B318172D0C04}"/>
                </a:ext>
              </a:extLst>
            </p:cNvPr>
            <p:cNvSpPr txBox="1"/>
            <p:nvPr/>
          </p:nvSpPr>
          <p:spPr>
            <a:xfrm>
              <a:off x="296675" y="5705160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0.2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E3FD8D24-9969-42C0-BF8E-CBF373C58B1A}"/>
                </a:ext>
              </a:extLst>
            </p:cNvPr>
            <p:cNvSpPr txBox="1"/>
            <p:nvPr/>
          </p:nvSpPr>
          <p:spPr>
            <a:xfrm>
              <a:off x="296675" y="5361915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0.4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B57BE196-67ED-4F2B-B055-FCDD70EA948E}"/>
                </a:ext>
              </a:extLst>
            </p:cNvPr>
            <p:cNvSpPr txBox="1"/>
            <p:nvPr/>
          </p:nvSpPr>
          <p:spPr>
            <a:xfrm>
              <a:off x="296675" y="5018670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0.6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5F67FAFB-F535-4410-A008-ABCA31F1831C}"/>
                </a:ext>
              </a:extLst>
            </p:cNvPr>
            <p:cNvSpPr txBox="1"/>
            <p:nvPr/>
          </p:nvSpPr>
          <p:spPr>
            <a:xfrm>
              <a:off x="296675" y="4675425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0.8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D4843480-50F3-4ECC-B68D-E2608FFADE1E}"/>
                </a:ext>
              </a:extLst>
            </p:cNvPr>
            <p:cNvSpPr txBox="1"/>
            <p:nvPr/>
          </p:nvSpPr>
          <p:spPr>
            <a:xfrm>
              <a:off x="296675" y="4332180"/>
              <a:ext cx="379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1.0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35274BAF-7D6B-47F9-A436-04B510777DDC}"/>
                </a:ext>
              </a:extLst>
            </p:cNvPr>
            <p:cNvSpPr txBox="1"/>
            <p:nvPr/>
          </p:nvSpPr>
          <p:spPr>
            <a:xfrm>
              <a:off x="2208906" y="4193470"/>
              <a:ext cx="22509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HIV RNA &gt; 100 000 c/mL</a:t>
              </a:r>
            </a:p>
          </p:txBody>
        </p:sp>
        <p:cxnSp>
          <p:nvCxnSpPr>
            <p:cNvPr id="227" name="Connecteur droit 226"/>
            <p:cNvCxnSpPr/>
            <p:nvPr/>
          </p:nvCxnSpPr>
          <p:spPr bwMode="auto">
            <a:xfrm>
              <a:off x="676181" y="5334895"/>
              <a:ext cx="15511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6" name="ZoneTexte 215">
            <a:extLst>
              <a:ext uri="{FF2B5EF4-FFF2-40B4-BE49-F238E27FC236}">
                <a16:creationId xmlns:a16="http://schemas.microsoft.com/office/drawing/2014/main" id="{3C619EF0-B244-48EF-8ABE-6245DA6BDD96}"/>
              </a:ext>
            </a:extLst>
          </p:cNvPr>
          <p:cNvSpPr txBox="1"/>
          <p:nvPr/>
        </p:nvSpPr>
        <p:spPr>
          <a:xfrm>
            <a:off x="11857133" y="32575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dirty="0">
                <a:solidFill>
                  <a:schemeClr val="bg1"/>
                </a:solidFill>
              </a:rPr>
              <a:t>85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14B7696-6793-4449-8863-E16BF60F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83919" cy="1143000"/>
          </a:xfrm>
        </p:spPr>
        <p:txBody>
          <a:bodyPr>
            <a:normAutofit/>
          </a:bodyPr>
          <a:lstStyle/>
          <a:p>
            <a:r>
              <a:rPr lang="en-US" dirty="0"/>
              <a:t>GEMINI 1 &amp; 2 Studies: </a:t>
            </a:r>
            <a:br>
              <a:rPr lang="en-US" dirty="0"/>
            </a:br>
            <a:r>
              <a:rPr lang="en-US" dirty="0"/>
              <a:t>HIV RNA &lt; 40 c/mL with target not detected (6)</a:t>
            </a:r>
          </a:p>
        </p:txBody>
      </p:sp>
      <p:sp>
        <p:nvSpPr>
          <p:cNvPr id="217" name="Text Box 11">
            <a:extLst>
              <a:ext uri="{FF2B5EF4-FFF2-40B4-BE49-F238E27FC236}">
                <a16:creationId xmlns:a16="http://schemas.microsoft.com/office/drawing/2014/main" id="{08BDE395-A8D4-400A-8CA4-3704FE663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104" y="6455408"/>
            <a:ext cx="294689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Underwood M, EACS 2019, Abs. PS8/2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8116EB6B-30E1-46F9-8B4F-660BC7C1FC66}"/>
              </a:ext>
            </a:extLst>
          </p:cNvPr>
          <p:cNvSpPr txBox="1"/>
          <p:nvPr/>
        </p:nvSpPr>
        <p:spPr>
          <a:xfrm>
            <a:off x="1267583" y="1378264"/>
            <a:ext cx="75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cs typeface="Calibri"/>
              </a:rPr>
              <a:t>Weeks to HIV RNA &lt; 40 c/mL with target not detected (observed data)</a:t>
            </a:r>
          </a:p>
        </p:txBody>
      </p:sp>
    </p:spTree>
    <p:extLst>
      <p:ext uri="{BB962C8B-B14F-4D97-AF65-F5344CB8AC3E}">
        <p14:creationId xmlns:p14="http://schemas.microsoft.com/office/powerpoint/2010/main" val="406889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1EEA03EF-A262-A64B-A97B-62BFCE71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642" y="1815813"/>
            <a:ext cx="73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Proportions with TND or TD by visit, ITT-E population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8D76C9C-1D21-44E2-9537-1BD6A82EA4E2}"/>
              </a:ext>
            </a:extLst>
          </p:cNvPr>
          <p:cNvGrpSpPr/>
          <p:nvPr/>
        </p:nvGrpSpPr>
        <p:grpSpPr>
          <a:xfrm>
            <a:off x="607933" y="2466690"/>
            <a:ext cx="11101958" cy="4006446"/>
            <a:chOff x="713752" y="2679700"/>
            <a:chExt cx="8051945" cy="290576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EBB71FE-ABA8-454B-8D97-6FA2D27A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334" y="3411538"/>
              <a:ext cx="187325" cy="3190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B22FA3A2-6FD0-4FD2-B81D-C2D764F41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334" y="3730625"/>
              <a:ext cx="187325" cy="1270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9419F9E8-7AFD-4D25-909E-E6596DBF7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547" y="3449638"/>
              <a:ext cx="185738" cy="3254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7422586-D392-480D-9DD9-9D7CE75FC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547" y="3775075"/>
              <a:ext cx="185738" cy="12255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BBDF3C02-BB6B-4647-B3C2-03F41FDA0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034" y="3379788"/>
              <a:ext cx="185738" cy="4222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3FBD18C8-032D-4B6A-BB65-B84AC7C7A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034" y="3802063"/>
              <a:ext cx="185738" cy="11985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157DDF3A-797E-4065-A59C-6C2C5F37C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34" y="2716213"/>
              <a:ext cx="133350" cy="1317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432F33C2-8790-4DD1-96F6-DBD89D7C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547" y="3273425"/>
              <a:ext cx="185738" cy="4079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8A728C96-5C2C-473A-B37C-9DA3E88C0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547" y="3681413"/>
              <a:ext cx="185738" cy="1319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35497177-1AA2-4126-A28A-D39F59B0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247" y="3305175"/>
              <a:ext cx="185738" cy="417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37F16B05-FF89-41BF-B8F5-DC2D01513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247" y="3722688"/>
              <a:ext cx="185738" cy="12779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02CFD6F1-302A-4B5F-973E-310E47075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172" y="3365500"/>
              <a:ext cx="187325" cy="35718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88B9CC46-7F9E-4A3E-8535-32FFDF66A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172" y="3722688"/>
              <a:ext cx="187325" cy="12779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1170281E-9842-4326-82F4-05430540F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872" y="3330575"/>
              <a:ext cx="187325" cy="3349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B9F49C52-8035-42C5-A220-FE7863FA2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872" y="3665538"/>
              <a:ext cx="187325" cy="13350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CBBEE28B-9CA9-4AE6-8D65-DF04CB31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359" y="3289300"/>
              <a:ext cx="187325" cy="3921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BF3722EE-B748-45B7-9343-6BA1881CF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359" y="3681413"/>
              <a:ext cx="187325" cy="1319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D371299F-D447-4822-A90D-8FAAAF500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659" y="3427413"/>
              <a:ext cx="187325" cy="3286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706CA31-FD28-4332-B790-F096AE3EA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659" y="3756025"/>
              <a:ext cx="187325" cy="1244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7996D453-E3EB-4FC9-A3F1-A67DF1BBF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734" y="3368675"/>
              <a:ext cx="185738" cy="3540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4D05DECC-BBEB-415A-90F4-03A149E0F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734" y="3722688"/>
              <a:ext cx="185738" cy="12779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504F6E8C-7AC8-4F85-93E6-FF178143E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359" y="3382963"/>
              <a:ext cx="185738" cy="3730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21908D86-A067-4C29-B41A-1ED152ABA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359" y="3756025"/>
              <a:ext cx="185738" cy="1244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9397A857-33B6-4FCE-9479-91AAE544A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059" y="3382963"/>
              <a:ext cx="185738" cy="3730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F2652D41-A489-4619-82D1-18CEB5E21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059" y="3756025"/>
              <a:ext cx="185738" cy="1244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E3841590-18ED-4E93-924D-22BDD57F7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847" y="3330575"/>
              <a:ext cx="187325" cy="36512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3FC99F35-BAA2-4986-8DD7-9FFE71C0E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847" y="3695700"/>
              <a:ext cx="187325" cy="13049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571B4AFF-FB9C-4656-BD9C-540851953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734" y="2716213"/>
              <a:ext cx="133350" cy="1317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9ECF4C37-276A-4E38-B9FB-304D3FEA4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922" y="2716213"/>
              <a:ext cx="131763" cy="13176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F478F654-5D98-4ECD-B615-F9619404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872" y="3251200"/>
              <a:ext cx="185738" cy="4302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3183C35F-11F5-4E4B-992E-5BA2F508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872" y="3681413"/>
              <a:ext cx="185738" cy="1319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E5BC6369-D197-4065-8D28-759F957B3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572" y="3273425"/>
              <a:ext cx="185738" cy="4984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70FC5ED1-D613-4E3A-AF4A-2066C831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572" y="3771900"/>
              <a:ext cx="185738" cy="12287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4768BE1C-4CD7-4F8E-8FCE-42CC91F85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497" y="3297238"/>
              <a:ext cx="187325" cy="4397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444CD311-3FBB-4585-8E70-3BFBE28BB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497" y="3736975"/>
              <a:ext cx="187325" cy="12636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F626A95C-39B5-4E65-A6F9-8171456DD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197" y="3251200"/>
              <a:ext cx="187325" cy="4857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F2441E87-9264-458E-89ED-BCD759918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197" y="3736975"/>
              <a:ext cx="187325" cy="12636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76E19D69-0561-45ED-B7DE-4355B906B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684" y="3335338"/>
              <a:ext cx="187325" cy="5730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9B0AEEC8-1F90-4066-A691-9276F66C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684" y="3908425"/>
              <a:ext cx="187325" cy="10922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91BD75A9-8575-4748-9556-91343FF23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572" y="3335338"/>
              <a:ext cx="185738" cy="3302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52F89F9B-1DD3-4079-BF60-87CBA40E3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572" y="3665538"/>
              <a:ext cx="185738" cy="13350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6B3A540B-189B-4A04-9991-DFF79E75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059" y="3292475"/>
              <a:ext cx="185738" cy="35083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95985468-4BA5-41A4-BFDE-8BCB49016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059" y="3643313"/>
              <a:ext cx="185738" cy="13573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9CA5971A-91BF-42B1-AB19-0B6B88BA4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684" y="3292475"/>
              <a:ext cx="187325" cy="29368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7DD26819-34AA-46C4-B360-CB4783835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684" y="3586163"/>
              <a:ext cx="187325" cy="14144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8312743E-E519-47FB-8189-5A1DC3D87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384" y="3259138"/>
              <a:ext cx="185738" cy="24288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1BECDD35-BB9F-4324-8A48-41AB006AF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384" y="3502025"/>
              <a:ext cx="185738" cy="1498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A62BC48C-49DC-49A6-A7A2-8D56DAD5B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172" y="3209925"/>
              <a:ext cx="187325" cy="37623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E6E6F2F7-359E-4472-9888-2F8F9285D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172" y="3586163"/>
              <a:ext cx="187325" cy="14144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DE148F8A-88CD-47E3-BDB3-C68D9382B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22" y="2716213"/>
              <a:ext cx="133350" cy="1317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6A1A4675-3484-4714-AAE2-196FFE96B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822" y="3695700"/>
              <a:ext cx="187325" cy="6461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5D6B1A30-9E54-4232-B8ED-004F9F383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822" y="4341813"/>
              <a:ext cx="187325" cy="65881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A52FD79C-3965-42ED-908A-50B0CFCE0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197" y="3733800"/>
              <a:ext cx="187325" cy="6540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FD4B8A9E-A8E2-49D3-8608-EB223F549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197" y="4387850"/>
              <a:ext cx="187325" cy="6127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DEDE7728-DE2F-49F7-93A9-AD2DA0311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384" y="3330575"/>
              <a:ext cx="187325" cy="56356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13579D70-028A-46A1-96AF-CA067B30F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384" y="3894138"/>
              <a:ext cx="187325" cy="11064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FE0B788E-446D-4690-8569-12835701B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897" y="3330575"/>
              <a:ext cx="185738" cy="5254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B5CE8D86-8214-443A-9B83-D8BD9E7AA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897" y="3856038"/>
              <a:ext cx="185738" cy="11445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CD6BF8DB-72C0-49A4-9077-9FF707148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09" y="3395663"/>
              <a:ext cx="187325" cy="5969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4C33EC32-1BCF-49C8-A00D-E87D9215C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09" y="3992563"/>
              <a:ext cx="187325" cy="10080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90861278-B34F-4FE4-BC40-CCB6A0F59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084" y="3422650"/>
              <a:ext cx="185738" cy="63023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044B87A3-803D-44CA-B611-E010FC1FE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084" y="4052888"/>
              <a:ext cx="185738" cy="9477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4D4545A9-168D-4B9F-8B18-CDE24ACE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009" y="3330575"/>
              <a:ext cx="187325" cy="5064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D173E7BC-8CA2-4823-B1B5-77F07E34F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009" y="3836988"/>
              <a:ext cx="187325" cy="11636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5012D940-F5BB-4650-A16D-A5B09142A75F}"/>
                </a:ext>
              </a:extLst>
            </p:cNvPr>
            <p:cNvGrpSpPr/>
            <p:nvPr/>
          </p:nvGrpSpPr>
          <p:grpSpPr>
            <a:xfrm>
              <a:off x="1291747" y="3070225"/>
              <a:ext cx="7473950" cy="1930400"/>
              <a:chOff x="1025526" y="3070225"/>
              <a:chExt cx="7473950" cy="1930400"/>
            </a:xfrm>
          </p:grpSpPr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51A86C3-1447-462B-AFCE-E206AD7FB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388" y="3070225"/>
                <a:ext cx="0" cy="1930400"/>
              </a:xfrm>
              <a:custGeom>
                <a:avLst/>
                <a:gdLst>
                  <a:gd name="T0" fmla="*/ 1216 h 1216"/>
                  <a:gd name="T1" fmla="*/ 973 h 1216"/>
                  <a:gd name="T2" fmla="*/ 730 h 1216"/>
                  <a:gd name="T3" fmla="*/ 487 h 1216"/>
                  <a:gd name="T4" fmla="*/ 243 h 1216"/>
                  <a:gd name="T5" fmla="*/ 0 h 12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216">
                    <a:moveTo>
                      <a:pt x="0" y="1216"/>
                    </a:moveTo>
                    <a:lnTo>
                      <a:pt x="0" y="973"/>
                    </a:lnTo>
                    <a:lnTo>
                      <a:pt x="0" y="730"/>
                    </a:lnTo>
                    <a:lnTo>
                      <a:pt x="0" y="487"/>
                    </a:lnTo>
                    <a:lnTo>
                      <a:pt x="0" y="24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7" name="Line 70">
                <a:extLst>
                  <a:ext uri="{FF2B5EF4-FFF2-40B4-BE49-F238E27FC236}">
                    <a16:creationId xmlns:a16="http://schemas.microsoft.com/office/drawing/2014/main" id="{AF521C28-8E48-4DA0-B159-61CE3C0B4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3070225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8" name="Line 71">
                <a:extLst>
                  <a:ext uri="{FF2B5EF4-FFF2-40B4-BE49-F238E27FC236}">
                    <a16:creationId xmlns:a16="http://schemas.microsoft.com/office/drawing/2014/main" id="{7E1A3298-382A-4EB5-9C6D-1DE8ED74F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4229100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9" name="Line 72">
                <a:extLst>
                  <a:ext uri="{FF2B5EF4-FFF2-40B4-BE49-F238E27FC236}">
                    <a16:creationId xmlns:a16="http://schemas.microsoft.com/office/drawing/2014/main" id="{1CDAA8C0-3645-4EFD-B0A4-6A3CE37DE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3843338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0" name="Line 73">
                <a:extLst>
                  <a:ext uri="{FF2B5EF4-FFF2-40B4-BE49-F238E27FC236}">
                    <a16:creationId xmlns:a16="http://schemas.microsoft.com/office/drawing/2014/main" id="{645A0328-4F4F-430D-B116-93F6A20A1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5000625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1" name="Line 74">
                <a:extLst>
                  <a:ext uri="{FF2B5EF4-FFF2-40B4-BE49-F238E27FC236}">
                    <a16:creationId xmlns:a16="http://schemas.microsoft.com/office/drawing/2014/main" id="{0F9D8D24-2453-4078-AFCE-79000AA1C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4614863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2" name="Line 75">
                <a:extLst>
                  <a:ext uri="{FF2B5EF4-FFF2-40B4-BE49-F238E27FC236}">
                    <a16:creationId xmlns:a16="http://schemas.microsoft.com/office/drawing/2014/main" id="{431482B4-23C6-48C5-8936-4F4F72A66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8388" y="5000625"/>
                <a:ext cx="74310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3" name="Line 76">
                <a:extLst>
                  <a:ext uri="{FF2B5EF4-FFF2-40B4-BE49-F238E27FC236}">
                    <a16:creationId xmlns:a16="http://schemas.microsoft.com/office/drawing/2014/main" id="{41464CBE-3D0B-405D-876E-A68DF9D45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3455988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9DC4DC74-9EFA-4B7E-BB4B-3828E220A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325" y="2997518"/>
              <a:ext cx="19880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CB0C519F-9B21-4246-B3B2-F994773E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5" y="3383280"/>
              <a:ext cx="161604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80 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E6D10FE0-A969-4B45-AAE0-EC0CABBE8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5" y="3769043"/>
              <a:ext cx="161604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60 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357D362F-4D4C-40D2-A728-4EB60D999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81" y="4156393"/>
              <a:ext cx="132538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3DB6C585-9B82-46E6-A732-3F0E8DEC4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81" y="4542155"/>
              <a:ext cx="132538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3D4CBE20-2A37-4ED7-8269-2F658CFE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70" y="4927918"/>
              <a:ext cx="95335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 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CE0FEA59-AE25-46EF-8A08-EF2F2EADC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682" y="5080000"/>
              <a:ext cx="12788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22E894BE-2923-4BBB-AE9E-ABE50299B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144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S12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2" name="Rectangle 85">
              <a:extLst>
                <a:ext uri="{FF2B5EF4-FFF2-40B4-BE49-F238E27FC236}">
                  <a16:creationId xmlns:a16="http://schemas.microsoft.com/office/drawing/2014/main" id="{2A69FDB2-A896-48E5-8762-D63CD90E9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981" y="5080000"/>
              <a:ext cx="12788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7FF5EEC-CC10-46BD-A21C-BB19B3D23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332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S24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4" name="Rectangle 87">
              <a:extLst>
                <a:ext uri="{FF2B5EF4-FFF2-40B4-BE49-F238E27FC236}">
                  <a16:creationId xmlns:a16="http://schemas.microsoft.com/office/drawing/2014/main" id="{58BF296D-C351-4C60-9EE9-F57B1F727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031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S16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9AB2801D-4A4D-4224-B4AC-E36186EAA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519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S48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20DF1B92-B3A4-4E9B-92B2-4EC73305C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630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S36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10B78C60-CC7E-4DC1-A3A6-6D6F382F7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119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S72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8" name="Rectangle 91">
              <a:extLst>
                <a:ext uri="{FF2B5EF4-FFF2-40B4-BE49-F238E27FC236}">
                  <a16:creationId xmlns:a16="http://schemas.microsoft.com/office/drawing/2014/main" id="{544A9291-E2AA-4E6B-B451-FF52C738B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820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S60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08FAAE90-6CFF-43DE-8C1D-356361ADE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2307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S96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5FCFD777-9AF6-4C18-894A-05D349464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7008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S84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77A608B3-64B3-4B06-8A62-0351DFB77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1360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S120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DA35DF0A-F129-49F5-A14B-FC843AECD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6059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S108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FF0F6197-5F62-4DD4-85F0-72A428335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660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S132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4" name="Rectangle 97">
              <a:extLst>
                <a:ext uri="{FF2B5EF4-FFF2-40B4-BE49-F238E27FC236}">
                  <a16:creationId xmlns:a16="http://schemas.microsoft.com/office/drawing/2014/main" id="{153B2544-71FE-4989-9CDA-34060549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3548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S144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5" name="Rectangle 99">
              <a:extLst>
                <a:ext uri="{FF2B5EF4-FFF2-40B4-BE49-F238E27FC236}">
                  <a16:creationId xmlns:a16="http://schemas.microsoft.com/office/drawing/2014/main" id="{4FD90E07-C7CF-4545-96F6-0656467B8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334" y="2679700"/>
              <a:ext cx="824154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+ 3TC TD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6" name="Rectangle 100">
              <a:extLst>
                <a:ext uri="{FF2B5EF4-FFF2-40B4-BE49-F238E27FC236}">
                  <a16:creationId xmlns:a16="http://schemas.microsoft.com/office/drawing/2014/main" id="{109AF5AF-9F49-453E-A1F7-789A15E2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534" y="2679700"/>
              <a:ext cx="1113133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TDF/FTC TD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7" name="Rectangle 101">
              <a:extLst>
                <a:ext uri="{FF2B5EF4-FFF2-40B4-BE49-F238E27FC236}">
                  <a16:creationId xmlns:a16="http://schemas.microsoft.com/office/drawing/2014/main" id="{5B4F76AA-3748-441C-B927-7E50BF32B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347" y="2679700"/>
              <a:ext cx="921813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+ 3TC TND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8" name="Rectangle 102">
              <a:extLst>
                <a:ext uri="{FF2B5EF4-FFF2-40B4-BE49-F238E27FC236}">
                  <a16:creationId xmlns:a16="http://schemas.microsoft.com/office/drawing/2014/main" id="{97C6878D-9A64-4F8E-B233-2FBCF2A31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947" y="2679700"/>
              <a:ext cx="1210792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TDF/FTC TND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9" name="Rectangle 90">
              <a:extLst>
                <a:ext uri="{FF2B5EF4-FFF2-40B4-BE49-F238E27FC236}">
                  <a16:creationId xmlns:a16="http://schemas.microsoft.com/office/drawing/2014/main" id="{5046760B-D8C9-451B-9E88-285CD4D4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076" y="5406888"/>
              <a:ext cx="640601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Study visit</a:t>
              </a:r>
              <a:endParaRPr kumimoji="0" lang="en-US" alt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0" name="Rectangle 90">
              <a:extLst>
                <a:ext uri="{FF2B5EF4-FFF2-40B4-BE49-F238E27FC236}">
                  <a16:creationId xmlns:a16="http://schemas.microsoft.com/office/drawing/2014/main" id="{842EEA1C-5731-47E0-ADC8-9ABE27C53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16145" y="3946135"/>
              <a:ext cx="1838372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Proportion of participants (%)</a:t>
              </a:r>
              <a:endParaRPr kumimoji="0" lang="fr-FR" alt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E7798B2-5F7D-487A-A81F-0AF5DAF9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258820"/>
            <a:ext cx="8968884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GEMINI 1 &amp; 2 Studies: </a:t>
            </a:r>
            <a:br>
              <a:rPr lang="en-US" sz="3600" dirty="0"/>
            </a:br>
            <a:r>
              <a:rPr lang="en-US" sz="3600" dirty="0"/>
              <a:t>HIV replication at &lt; 50 c/ml through 144 weeks (7)</a:t>
            </a:r>
            <a:endParaRPr lang="en-US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C12EBB8-71E4-DAF8-599C-36995344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131" y="6441159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/>
              <a:t>Underwood M, IAS 2021, Abs. PEB163</a:t>
            </a:r>
          </a:p>
        </p:txBody>
      </p:sp>
    </p:spTree>
    <p:extLst>
      <p:ext uri="{BB962C8B-B14F-4D97-AF65-F5344CB8AC3E}">
        <p14:creationId xmlns:p14="http://schemas.microsoft.com/office/powerpoint/2010/main" val="277087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DE8AB1E-932F-3E4A-A5AA-85E6EC5E7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23" y="1920785"/>
            <a:ext cx="11090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Proportions with ≥ 1 blip through W144, by sub-groups, ITT-E population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0A78992-4E3C-418C-A60C-EA03B7228C57}"/>
              </a:ext>
            </a:extLst>
          </p:cNvPr>
          <p:cNvGrpSpPr/>
          <p:nvPr/>
        </p:nvGrpSpPr>
        <p:grpSpPr>
          <a:xfrm>
            <a:off x="1657719" y="2580641"/>
            <a:ext cx="7417449" cy="3845561"/>
            <a:chOff x="2348124" y="2580641"/>
            <a:chExt cx="7417449" cy="3845561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9FE4EB2-2C47-48A0-825F-B4AE9AB11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861" y="4649817"/>
              <a:ext cx="425450" cy="11525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662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00EB52E-93B8-4972-8335-AC652D578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74" y="3449667"/>
              <a:ext cx="425450" cy="23526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153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A8463AA-D222-48F9-86DC-A0C5A05C3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111" y="3881467"/>
              <a:ext cx="425450" cy="19208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55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BE84FD22-0C86-499A-9A4A-D751BA863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499" y="4622829"/>
              <a:ext cx="423862" cy="11795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63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7BA42592-6E82-4B92-88C0-451D256A1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249" y="4908579"/>
              <a:ext cx="425450" cy="89376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653</a:t>
              </a: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64914EF6-2C60-40BE-9305-AD5C0DA1E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1" y="4121179"/>
              <a:ext cx="425450" cy="168116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140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B8B1EC4-332E-4D2D-95A8-EA06C9D5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074" y="4876829"/>
              <a:ext cx="425450" cy="9255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716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EBB9635-3D32-4D45-88D3-289C1457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024" y="4900642"/>
              <a:ext cx="425450" cy="9017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564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C0C758AB-4A47-4B36-8DA6-ECE5BF8F7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411" y="5062567"/>
              <a:ext cx="423862" cy="739775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576</a:t>
              </a: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8113D3E-EBC7-42CF-99C1-FFA5F8AE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274" y="4587904"/>
              <a:ext cx="423862" cy="12144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717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FD388C4-8C9F-4E2F-9C17-D44F1317818A}"/>
                </a:ext>
              </a:extLst>
            </p:cNvPr>
            <p:cNvGrpSpPr/>
            <p:nvPr/>
          </p:nvGrpSpPr>
          <p:grpSpPr>
            <a:xfrm>
              <a:off x="3193324" y="2703196"/>
              <a:ext cx="6572249" cy="3101975"/>
              <a:chOff x="3519488" y="2824163"/>
              <a:chExt cx="6572249" cy="3101975"/>
            </a:xfrm>
          </p:grpSpPr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42E914B9-45AD-4B5E-BE0C-F1E860A0C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4064001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23EB46E3-DA5E-4EC4-98D9-99EDE3F8B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824163"/>
                <a:ext cx="0" cy="3101975"/>
              </a:xfrm>
              <a:custGeom>
                <a:avLst/>
                <a:gdLst>
                  <a:gd name="T0" fmla="*/ 1954 h 1954"/>
                  <a:gd name="T1" fmla="*/ 1564 h 1954"/>
                  <a:gd name="T2" fmla="*/ 1173 h 1954"/>
                  <a:gd name="T3" fmla="*/ 781 h 1954"/>
                  <a:gd name="T4" fmla="*/ 391 h 1954"/>
                  <a:gd name="T5" fmla="*/ 0 h 19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954">
                    <a:moveTo>
                      <a:pt x="0" y="1954"/>
                    </a:moveTo>
                    <a:lnTo>
                      <a:pt x="0" y="1564"/>
                    </a:lnTo>
                    <a:lnTo>
                      <a:pt x="0" y="1173"/>
                    </a:lnTo>
                    <a:lnTo>
                      <a:pt x="0" y="781"/>
                    </a:lnTo>
                    <a:lnTo>
                      <a:pt x="0" y="39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D9AE5814-A84A-4EA9-976C-B06816B62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3444876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8B5CDC44-1F24-4B95-A196-CAD98D779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4686301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A7B133B0-AF3B-40E5-94A6-C40BDE026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5307013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A337E476-1ED7-4AB1-90AE-BDF52CE88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5926138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DD5F77AE-FDE8-4DAE-84E9-9D644C8A6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0450" y="5926138"/>
                <a:ext cx="649128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FC169223-61CB-40DC-A0DA-F7533577E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2824163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</p:grp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722E33C4-5D56-474A-8676-7C93EDCE2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2580641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50 %</a:t>
              </a: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DF95533F-BD1D-4333-9049-650039D0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3202941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40 %</a:t>
              </a: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B5E58BC-7B46-4156-BB8A-DC037FB7C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3822066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30 %</a:t>
              </a: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EB996FD9-CF5A-4474-96FF-50CB869A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4442779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20 %</a:t>
              </a: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1DB3583-82C4-4D59-B463-D0DD8BA39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5063491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10 %</a:t>
              </a: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247189E-3BAB-4C41-B6E5-90460D04B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065" y="5684204"/>
              <a:ext cx="2981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0 %</a:t>
              </a: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526D8D6B-6136-4AA2-AC28-4B6E9F21A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248" y="5933759"/>
              <a:ext cx="607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Overall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21A4D013-5D31-46B6-8158-CB914B7B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778" y="5933759"/>
              <a:ext cx="82073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</a:t>
              </a:r>
              <a:r>
                <a:rPr lang="en-US" altLang="fr-FR" sz="1600" b="1" dirty="0">
                  <a:latin typeface="+mj-lt"/>
                </a:rPr>
                <a:t> </a:t>
              </a: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VL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≤ 100 000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18586B1F-54DD-4242-8BC6-EF6014B0B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118" y="5933759"/>
              <a:ext cx="82073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 VL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&gt; 100 000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A155FC3C-C85F-4309-A195-2E0050C2D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482" y="5933759"/>
              <a:ext cx="5915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</a:t>
              </a:r>
              <a:r>
                <a:rPr lang="en-US" altLang="fr-FR" sz="1600" b="1" dirty="0">
                  <a:latin typeface="+mj-lt"/>
                </a:rPr>
                <a:t> </a:t>
              </a: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CD4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≤ 200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8D3FF934-4459-40CD-BB3A-7F0019DB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232" y="5933759"/>
              <a:ext cx="5915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</a:t>
              </a:r>
              <a:r>
                <a:rPr lang="en-US" altLang="fr-FR" sz="1600" b="1" dirty="0">
                  <a:latin typeface="+mj-lt"/>
                </a:rPr>
                <a:t> </a:t>
              </a: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CD4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&gt; 200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CEC8C8F7-A7DB-4B8E-A968-EB6345CCC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941" y="2891389"/>
              <a:ext cx="252000" cy="25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623129FF-AE17-43A1-A601-2816849D0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539" y="2891389"/>
              <a:ext cx="252000" cy="252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3BB8EE-CDA1-477C-80F0-4D17B5AB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81" y="2878890"/>
              <a:ext cx="162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 + 3TC « blips »</a:t>
              </a: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07EA41AD-A62D-47DE-9C45-F33E996F1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9" y="2878890"/>
              <a:ext cx="20194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 + TDF/FTC « blips »</a:t>
              </a:r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4989A9A0-EF52-4093-84D0-F513069E2C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41539" y="4082477"/>
              <a:ext cx="2459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fr-FR" sz="1600" b="1" dirty="0">
                  <a:latin typeface="+mj-lt"/>
                </a:rPr>
                <a:t>Proportion of participants, %</a:t>
              </a:r>
              <a:endParaRPr kumimoji="0" lang="en-US" altLang="fr-FR" sz="16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sp>
        <p:nvSpPr>
          <p:cNvPr id="45" name="Text Box 3">
            <a:extLst>
              <a:ext uri="{FF2B5EF4-FFF2-40B4-BE49-F238E27FC236}">
                <a16:creationId xmlns:a16="http://schemas.microsoft.com/office/drawing/2014/main" id="{9F57AE82-C335-43F4-A4B5-B9AFB3CD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42915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/>
              <a:t>Underwood M, IAS 2021, Abs. PEB163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57E9DBA-54D7-40A0-8C1E-F7F096AC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GEMINI 1 &amp; 2 Studies: </a:t>
            </a:r>
            <a:br>
              <a:rPr lang="en-US" dirty="0"/>
            </a:br>
            <a:r>
              <a:rPr lang="en-US" dirty="0"/>
              <a:t>Blips through 144 weeks (8)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04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5">
            <a:extLst>
              <a:ext uri="{FF2B5EF4-FFF2-40B4-BE49-F238E27FC236}">
                <a16:creationId xmlns:a16="http://schemas.microsoft.com/office/drawing/2014/main" id="{3A0DF854-28B9-D842-9CDB-3357FD2F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46081" cy="1143000"/>
          </a:xfrm>
        </p:spPr>
        <p:txBody>
          <a:bodyPr>
            <a:normAutofit/>
          </a:bodyPr>
          <a:lstStyle/>
          <a:p>
            <a:r>
              <a:rPr lang="en-US" dirty="0"/>
              <a:t>GEMINI 1 &amp; 2 Studies: </a:t>
            </a:r>
            <a:br>
              <a:rPr lang="en-US" dirty="0"/>
            </a:br>
            <a:r>
              <a:rPr lang="en-US" dirty="0"/>
              <a:t>Resistance emergence (9)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46176" y="1575048"/>
            <a:ext cx="11391056" cy="4572000"/>
          </a:xfrm>
        </p:spPr>
        <p:txBody>
          <a:bodyPr>
            <a:normAutofit/>
          </a:bodyPr>
          <a:lstStyle/>
          <a:p>
            <a:r>
              <a:rPr lang="en-US" altLang="fr-FR" sz="2000" dirty="0"/>
              <a:t>Confirmed virologic withdrawal (CVW)</a:t>
            </a:r>
          </a:p>
          <a:p>
            <a:pPr lvl="1"/>
            <a:r>
              <a:rPr lang="en-US" altLang="fr-FR" sz="2000" dirty="0">
                <a:sym typeface="Wingdings"/>
              </a:rPr>
              <a:t>Decrease </a:t>
            </a:r>
            <a:r>
              <a:rPr lang="en-US" altLang="fr-FR" sz="2000" dirty="0"/>
              <a:t>from baseline in HIV RNA &lt; 1 log</a:t>
            </a:r>
            <a:r>
              <a:rPr lang="en-US" altLang="fr-FR" sz="2000" baseline="-25000" dirty="0"/>
              <a:t>10</a:t>
            </a:r>
            <a:r>
              <a:rPr lang="en-US" altLang="fr-FR" sz="2000" dirty="0"/>
              <a:t> c/mL, unless HIV RNA &lt; 200 c/mL, by W12 </a:t>
            </a:r>
          </a:p>
          <a:p>
            <a:pPr lvl="1"/>
            <a:r>
              <a:rPr lang="en-US" altLang="fr-FR" sz="2000" dirty="0"/>
              <a:t>Confirmed HIV RNA ≥ 200 c/mL at or after W24</a:t>
            </a:r>
          </a:p>
          <a:p>
            <a:pPr lvl="1"/>
            <a:r>
              <a:rPr lang="en-US" altLang="fr-FR" sz="2000" dirty="0"/>
              <a:t>Confirmed rebound (HIV RNA ≥ 200 c/mL) after confirmed HIV RNA &lt; 200 c/mL</a:t>
            </a:r>
          </a:p>
          <a:p>
            <a:pPr lvl="1"/>
            <a:r>
              <a:rPr lang="en-US" altLang="fr-FR" sz="2000" dirty="0"/>
              <a:t>Genotypic and phenotypic resistance tests on initial suspected plasma sample</a:t>
            </a:r>
            <a:br>
              <a:rPr lang="en-US" altLang="fr-FR" sz="2000" dirty="0"/>
            </a:br>
            <a:endParaRPr lang="en-US" altLang="fr-FR" sz="2000" dirty="0"/>
          </a:p>
          <a:p>
            <a:r>
              <a:rPr lang="en-US" altLang="fr-FR" sz="2000" dirty="0"/>
              <a:t>CVW up to W144</a:t>
            </a:r>
          </a:p>
          <a:p>
            <a:pPr lvl="1"/>
            <a:r>
              <a:rPr lang="en-US" altLang="fr-FR" sz="2000" dirty="0"/>
              <a:t>All were virologic rebounds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81541"/>
              </p:ext>
            </p:extLst>
          </p:nvPr>
        </p:nvGraphicFramePr>
        <p:xfrm>
          <a:off x="1079496" y="4466587"/>
          <a:ext cx="8891354" cy="2067190"/>
        </p:xfrm>
        <a:graphic>
          <a:graphicData uri="http://schemas.openxmlformats.org/drawingml/2006/table">
            <a:tbl>
              <a:tblPr/>
              <a:tblGrid>
                <a:gridCol w="4416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DTG + 3TC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N = 716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DTG + TDF/FTC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N = 717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CVW at W48, N (%)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6 (0.8)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4 (0.6)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CVW at W96, N (%)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11 (1.5)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7 (1.0)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CVW at W144, N (%)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12 (1.7)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9 (1.3)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60271"/>
                  </a:ext>
                </a:extLst>
              </a:tr>
              <a:tr h="28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84" charset="-128"/>
                        </a:rPr>
                        <a:t>Emergence of INSTI or NRTI resistance mutations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1 (M184V + R263R/K)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65" charset="-128"/>
                          <a:cs typeface="ＭＳ Ｐゴシック" pitchFamily="-65" charset="-128"/>
                        </a:rPr>
                        <a:t>0</a:t>
                      </a:r>
                    </a:p>
                  </a:txBody>
                  <a:tcPr marL="120000" marR="120000" marT="47207" marB="472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C6201F-9CF6-DC0A-E250-9CFABCA7E167}"/>
              </a:ext>
            </a:extLst>
          </p:cNvPr>
          <p:cNvSpPr txBox="1"/>
          <p:nvPr/>
        </p:nvSpPr>
        <p:spPr>
          <a:xfrm>
            <a:off x="9909966" y="6446643"/>
            <a:ext cx="2282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fr-FR" sz="1400" i="1" dirty="0"/>
              <a:t>Cahn P. AIDS 2022; 36:39-48</a:t>
            </a:r>
            <a:endParaRPr lang="fr-F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180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AA8BC10F-3E0B-464D-BFB6-F1C7CD79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GEMINI 1 &amp; 2 Studies: </a:t>
            </a:r>
            <a:br>
              <a:rPr lang="en-US" dirty="0"/>
            </a:br>
            <a:r>
              <a:rPr lang="en-US" dirty="0"/>
              <a:t>Adverse events through week 144 (10)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3D3BF56-149D-BB4C-9E93-BED92ABCCB99}"/>
              </a:ext>
            </a:extLst>
          </p:cNvPr>
          <p:cNvSpPr txBox="1"/>
          <p:nvPr/>
        </p:nvSpPr>
        <p:spPr>
          <a:xfrm>
            <a:off x="8115991" y="2351782"/>
            <a:ext cx="3847753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Significantly lower risk of drug-related AEs with DTG + 3TC vs DTG + FTC/TDF</a:t>
            </a:r>
          </a:p>
          <a:p>
            <a:pPr lvl="1"/>
            <a:r>
              <a:rPr lang="en-US" sz="1600" dirty="0"/>
              <a:t>20% vs 27%; relative risk: 0.76 </a:t>
            </a:r>
            <a:br>
              <a:rPr lang="en-US" sz="1600" dirty="0"/>
            </a:br>
            <a:r>
              <a:rPr lang="en-US" sz="1600" dirty="0"/>
              <a:t>(95% CI: 0.63-0.92)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644E5D6-B12E-405D-90AD-628B824EC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20833"/>
              </p:ext>
            </p:extLst>
          </p:nvPr>
        </p:nvGraphicFramePr>
        <p:xfrm>
          <a:off x="431800" y="2348870"/>
          <a:ext cx="748664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766">
                  <a:extLst>
                    <a:ext uri="{9D8B030D-6E8A-4147-A177-3AD203B41FA5}">
                      <a16:colId xmlns:a16="http://schemas.microsoft.com/office/drawing/2014/main" val="463916321"/>
                    </a:ext>
                  </a:extLst>
                </a:gridCol>
                <a:gridCol w="1472891">
                  <a:extLst>
                    <a:ext uri="{9D8B030D-6E8A-4147-A177-3AD203B41FA5}">
                      <a16:colId xmlns:a16="http://schemas.microsoft.com/office/drawing/2014/main" val="4239698956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1380141938"/>
                    </a:ext>
                  </a:extLst>
                </a:gridCol>
              </a:tblGrid>
              <a:tr h="263151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DTG + 3TC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(N = 716)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 + TDF/FTC</a:t>
                      </a:r>
                    </a:p>
                    <a:p>
                      <a:pPr algn="ctr"/>
                      <a:r>
                        <a:rPr lang="en-US" sz="1400" noProof="0"/>
                        <a:t>(N = 717)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95561"/>
                  </a:ext>
                </a:extLst>
              </a:tr>
              <a:tr h="194040">
                <a:tc>
                  <a:txBody>
                    <a:bodyPr/>
                    <a:lstStyle/>
                    <a:p>
                      <a:r>
                        <a:rPr lang="en-US" sz="1400" noProof="0"/>
                        <a:t>Drug-related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 146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192 (27)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49036"/>
                  </a:ext>
                </a:extLst>
              </a:tr>
              <a:tr h="194040">
                <a:tc>
                  <a:txBody>
                    <a:bodyPr/>
                    <a:lstStyle/>
                    <a:p>
                      <a:r>
                        <a:rPr lang="en-US" sz="1400" noProof="0"/>
                        <a:t> Grade 2-5 drug-related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58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69 (10)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98043"/>
                  </a:ext>
                </a:extLst>
              </a:tr>
              <a:tr h="263151">
                <a:tc>
                  <a:txBody>
                    <a:bodyPr/>
                    <a:lstStyle/>
                    <a:p>
                      <a:r>
                        <a:rPr lang="en-US" sz="1400" noProof="0"/>
                        <a:t>   Grade 2-5 drug-related AEs occurring in &gt;1% of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237842"/>
                  </a:ext>
                </a:extLst>
              </a:tr>
              <a:tr h="194040">
                <a:tc>
                  <a:txBody>
                    <a:bodyPr/>
                    <a:lstStyle/>
                    <a:p>
                      <a:r>
                        <a:rPr lang="en-US" sz="1400" noProof="0"/>
                        <a:t>      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 8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/>
                        <a:t> 8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893006"/>
                  </a:ext>
                </a:extLst>
              </a:tr>
              <a:tr h="194040">
                <a:tc>
                  <a:txBody>
                    <a:bodyPr/>
                    <a:lstStyle/>
                    <a:p>
                      <a:r>
                        <a:rPr lang="en-US" sz="1400" noProof="0"/>
                        <a:t>Serious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76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85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16414"/>
                  </a:ext>
                </a:extLst>
              </a:tr>
              <a:tr h="263151">
                <a:tc>
                  <a:txBody>
                    <a:bodyPr/>
                    <a:lstStyle/>
                    <a:p>
                      <a:r>
                        <a:rPr lang="en-US" sz="1400" noProof="0"/>
                        <a:t>AEs leading to withdrawal from study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31 (4)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33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07255"/>
                  </a:ext>
                </a:extLst>
              </a:tr>
              <a:tr h="263151">
                <a:tc>
                  <a:txBody>
                    <a:bodyPr/>
                    <a:lstStyle/>
                    <a:p>
                      <a:r>
                        <a:rPr lang="en-US" sz="1400" noProof="0"/>
                        <a:t>   AEs of interest leading to withdrawal from study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30851"/>
                  </a:ext>
                </a:extLst>
              </a:tr>
              <a:tr h="194040">
                <a:tc>
                  <a:txBody>
                    <a:bodyPr/>
                    <a:lstStyle/>
                    <a:p>
                      <a:r>
                        <a:rPr lang="en-US" sz="1400" noProof="0"/>
                        <a:t>      Psychiatric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11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08359"/>
                  </a:ext>
                </a:extLst>
              </a:tr>
              <a:tr h="194040">
                <a:tc>
                  <a:txBody>
                    <a:bodyPr/>
                    <a:lstStyle/>
                    <a:p>
                      <a:r>
                        <a:rPr lang="en-US" sz="1400" noProof="0"/>
                        <a:t>      Renal-related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12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93785"/>
                  </a:ext>
                </a:extLst>
              </a:tr>
              <a:tr h="194040">
                <a:tc>
                  <a:txBody>
                    <a:bodyPr/>
                    <a:lstStyle/>
                    <a:p>
                      <a:r>
                        <a:rPr lang="en-US" sz="1400" noProof="0"/>
                        <a:t>      Osteoporosis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2 (&lt;1)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57419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BE4D03B-A1B8-C671-CED4-BA5BC91DD72F}"/>
              </a:ext>
            </a:extLst>
          </p:cNvPr>
          <p:cNvSpPr txBox="1"/>
          <p:nvPr/>
        </p:nvSpPr>
        <p:spPr>
          <a:xfrm>
            <a:off x="9909966" y="6446643"/>
            <a:ext cx="2282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fr-FR" sz="1400" i="1" dirty="0"/>
              <a:t>Cahn P. AIDS 2022; 36:39-48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28390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4">
            <a:extLst>
              <a:ext uri="{FF2B5EF4-FFF2-40B4-BE49-F238E27FC236}">
                <a16:creationId xmlns:a16="http://schemas.microsoft.com/office/drawing/2014/main" id="{57E2C254-BABE-524B-922F-3D0CF6E9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01938" cy="1143000"/>
          </a:xfrm>
        </p:spPr>
        <p:txBody>
          <a:bodyPr>
            <a:normAutofit/>
          </a:bodyPr>
          <a:lstStyle/>
          <a:p>
            <a:r>
              <a:rPr lang="en-US" dirty="0"/>
              <a:t>GEMINI 1 &amp; 2 Studies: </a:t>
            </a:r>
            <a:br>
              <a:rPr lang="en-US" dirty="0"/>
            </a:br>
            <a:r>
              <a:rPr lang="en-US" dirty="0"/>
              <a:t>Renal biomarkers (11)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D685CD-CFE5-5A48-B708-04043BD0E3DC}"/>
              </a:ext>
            </a:extLst>
          </p:cNvPr>
          <p:cNvSpPr txBox="1"/>
          <p:nvPr/>
        </p:nvSpPr>
        <p:spPr>
          <a:xfrm>
            <a:off x="762276" y="1860915"/>
            <a:ext cx="455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Mean change from baseline in serum/plasma 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renal biomarkers at W144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17F429-07AC-2D4F-A914-CB9E8EF52D5D}"/>
              </a:ext>
            </a:extLst>
          </p:cNvPr>
          <p:cNvSpPr txBox="1"/>
          <p:nvPr/>
        </p:nvSpPr>
        <p:spPr>
          <a:xfrm>
            <a:off x="6913845" y="1860915"/>
            <a:ext cx="4516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Mean change from baseline in ratios of urine 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renal biomarkers at W144, %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95E4B8C-09CD-0526-CECC-73389F91CA3D}"/>
              </a:ext>
            </a:extLst>
          </p:cNvPr>
          <p:cNvGrpSpPr/>
          <p:nvPr/>
        </p:nvGrpSpPr>
        <p:grpSpPr>
          <a:xfrm>
            <a:off x="856343" y="2765025"/>
            <a:ext cx="5041236" cy="3668293"/>
            <a:chOff x="856343" y="2765025"/>
            <a:chExt cx="5041236" cy="3668293"/>
          </a:xfrm>
        </p:grpSpPr>
        <p:graphicFrame>
          <p:nvGraphicFramePr>
            <p:cNvPr id="16" name="Graphique 15">
              <a:extLst>
                <a:ext uri="{FF2B5EF4-FFF2-40B4-BE49-F238E27FC236}">
                  <a16:creationId xmlns:a16="http://schemas.microsoft.com/office/drawing/2014/main" id="{DE36E68D-6BC4-10DB-042C-CF3C4779BA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5611441"/>
                </p:ext>
              </p:extLst>
            </p:nvPr>
          </p:nvGraphicFramePr>
          <p:xfrm>
            <a:off x="856343" y="3048001"/>
            <a:ext cx="5041236" cy="27829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03D3183-7D9A-B5B0-1422-76218412BC19}"/>
                </a:ext>
              </a:extLst>
            </p:cNvPr>
            <p:cNvSpPr txBox="1"/>
            <p:nvPr/>
          </p:nvSpPr>
          <p:spPr>
            <a:xfrm>
              <a:off x="1264254" y="5602321"/>
              <a:ext cx="15295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GFR from</a:t>
              </a:r>
              <a:br>
                <a:rPr lang="en-US" sz="1200" b="1" dirty="0"/>
              </a:br>
              <a:r>
                <a:rPr lang="en-US" sz="1200" b="1" dirty="0"/>
                <a:t>cystatin C,</a:t>
              </a:r>
              <a:br>
                <a:rPr lang="en-US" sz="1200" b="1" dirty="0"/>
              </a:br>
              <a:r>
                <a:rPr lang="en-US" sz="1200" b="1" dirty="0"/>
                <a:t>CKD-EPI</a:t>
              </a:r>
              <a:br>
                <a:rPr lang="en-US" sz="1200" b="1" dirty="0"/>
              </a:br>
              <a:r>
                <a:rPr lang="en-US" sz="1200" b="1" dirty="0"/>
                <a:t>(ml/min per 1,73 m²)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13B1FF3-7B83-5ABF-6D35-553999AC1F74}"/>
                </a:ext>
              </a:extLst>
            </p:cNvPr>
            <p:cNvSpPr txBox="1"/>
            <p:nvPr/>
          </p:nvSpPr>
          <p:spPr>
            <a:xfrm>
              <a:off x="3134258" y="5602321"/>
              <a:ext cx="843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Creatinine</a:t>
              </a:r>
              <a:br>
                <a:rPr lang="en-US" sz="1200" b="1"/>
              </a:br>
              <a:r>
                <a:rPr lang="en-US" sz="1200" b="1"/>
                <a:t>(µmol/l)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B9ED589-2C0F-A677-BEBE-08B62F7F1E78}"/>
                </a:ext>
              </a:extLst>
            </p:cNvPr>
            <p:cNvSpPr txBox="1"/>
            <p:nvPr/>
          </p:nvSpPr>
          <p:spPr>
            <a:xfrm>
              <a:off x="4246828" y="5602321"/>
              <a:ext cx="15295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GFR from</a:t>
              </a:r>
              <a:br>
                <a:rPr lang="en-US" sz="1200" b="1"/>
              </a:br>
              <a:r>
                <a:rPr lang="en-US" sz="1200" b="1"/>
                <a:t>creatinine,</a:t>
              </a:r>
              <a:br>
                <a:rPr lang="en-US" sz="1200" b="1"/>
              </a:br>
              <a:r>
                <a:rPr lang="en-US" sz="1200" b="1"/>
                <a:t>adjusted for BSA</a:t>
              </a:r>
              <a:br>
                <a:rPr lang="en-US" sz="1200" b="1"/>
              </a:br>
              <a:r>
                <a:rPr lang="en-US" sz="1200" b="1"/>
                <a:t>(ml/min per 1,73 m²)</a:t>
              </a:r>
            </a:p>
          </p:txBody>
        </p:sp>
        <p:sp>
          <p:nvSpPr>
            <p:cNvPr id="20" name="Parenthèse fermante 19">
              <a:extLst>
                <a:ext uri="{FF2B5EF4-FFF2-40B4-BE49-F238E27FC236}">
                  <a16:creationId xmlns:a16="http://schemas.microsoft.com/office/drawing/2014/main" id="{6B18F3E9-94B8-F440-708D-554F44F141CC}"/>
                </a:ext>
              </a:extLst>
            </p:cNvPr>
            <p:cNvSpPr/>
            <p:nvPr/>
          </p:nvSpPr>
          <p:spPr>
            <a:xfrm rot="16200000">
              <a:off x="1989910" y="2971800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E3383B2-9DC5-DA5B-E459-A0A87AC430F9}"/>
                </a:ext>
              </a:extLst>
            </p:cNvPr>
            <p:cNvSpPr txBox="1"/>
            <p:nvPr/>
          </p:nvSpPr>
          <p:spPr>
            <a:xfrm>
              <a:off x="1872457" y="290352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</a:t>
              </a:r>
            </a:p>
          </p:txBody>
        </p:sp>
        <p:sp>
          <p:nvSpPr>
            <p:cNvPr id="22" name="Parenthèse fermante 21">
              <a:extLst>
                <a:ext uri="{FF2B5EF4-FFF2-40B4-BE49-F238E27FC236}">
                  <a16:creationId xmlns:a16="http://schemas.microsoft.com/office/drawing/2014/main" id="{F8DC29C7-923D-A1FC-E06E-600BAED04038}"/>
                </a:ext>
              </a:extLst>
            </p:cNvPr>
            <p:cNvSpPr/>
            <p:nvPr/>
          </p:nvSpPr>
          <p:spPr>
            <a:xfrm rot="16200000">
              <a:off x="3441048" y="2833300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67D3206-79E5-3213-1A41-BA39AE2419D3}"/>
                </a:ext>
              </a:extLst>
            </p:cNvPr>
            <p:cNvSpPr txBox="1"/>
            <p:nvPr/>
          </p:nvSpPr>
          <p:spPr>
            <a:xfrm>
              <a:off x="3290937" y="2765025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  <p:sp>
          <p:nvSpPr>
            <p:cNvPr id="24" name="Parenthèse fermante 23">
              <a:extLst>
                <a:ext uri="{FF2B5EF4-FFF2-40B4-BE49-F238E27FC236}">
                  <a16:creationId xmlns:a16="http://schemas.microsoft.com/office/drawing/2014/main" id="{B5D97E8F-E1C5-C44B-57A0-4CAFBDC0EA60}"/>
                </a:ext>
              </a:extLst>
            </p:cNvPr>
            <p:cNvSpPr/>
            <p:nvPr/>
          </p:nvSpPr>
          <p:spPr>
            <a:xfrm rot="16200000">
              <a:off x="4975934" y="3965411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F48417E-EE8D-A26F-81E0-B68664E512C9}"/>
                </a:ext>
              </a:extLst>
            </p:cNvPr>
            <p:cNvSpPr txBox="1"/>
            <p:nvPr/>
          </p:nvSpPr>
          <p:spPr>
            <a:xfrm>
              <a:off x="4814937" y="389713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29956E7-8638-04E0-E75D-E9FEEA75BA20}"/>
              </a:ext>
            </a:extLst>
          </p:cNvPr>
          <p:cNvGrpSpPr/>
          <p:nvPr/>
        </p:nvGrpSpPr>
        <p:grpSpPr>
          <a:xfrm>
            <a:off x="4305601" y="2561676"/>
            <a:ext cx="7470264" cy="3871642"/>
            <a:chOff x="4305601" y="2561676"/>
            <a:chExt cx="7470264" cy="38716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EE1257-AF76-4C05-6448-D136FB91EC57}"/>
                </a:ext>
              </a:extLst>
            </p:cNvPr>
            <p:cNvSpPr/>
            <p:nvPr/>
          </p:nvSpPr>
          <p:spPr>
            <a:xfrm>
              <a:off x="4305601" y="2605220"/>
              <a:ext cx="195943" cy="19594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3E3755-C562-38DC-F942-C842D2C9D4D3}"/>
                </a:ext>
              </a:extLst>
            </p:cNvPr>
            <p:cNvSpPr/>
            <p:nvPr/>
          </p:nvSpPr>
          <p:spPr>
            <a:xfrm>
              <a:off x="6232373" y="2605220"/>
              <a:ext cx="195943" cy="19594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DD39301-36E2-339D-98CB-4AE52758C317}"/>
                </a:ext>
              </a:extLst>
            </p:cNvPr>
            <p:cNvSpPr txBox="1"/>
            <p:nvPr/>
          </p:nvSpPr>
          <p:spPr>
            <a:xfrm>
              <a:off x="4479883" y="2561676"/>
              <a:ext cx="1647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 + 3TC (N = 716)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7C3C4F8-7FA8-F657-1804-EACDF003F7ED}"/>
                </a:ext>
              </a:extLst>
            </p:cNvPr>
            <p:cNvSpPr txBox="1"/>
            <p:nvPr/>
          </p:nvSpPr>
          <p:spPr>
            <a:xfrm>
              <a:off x="6428316" y="2561676"/>
              <a:ext cx="1994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 + TDF/FTC (N = 717)</a:t>
              </a:r>
            </a:p>
          </p:txBody>
        </p:sp>
        <p:graphicFrame>
          <p:nvGraphicFramePr>
            <p:cNvPr id="26" name="Graphique 25">
              <a:extLst>
                <a:ext uri="{FF2B5EF4-FFF2-40B4-BE49-F238E27FC236}">
                  <a16:creationId xmlns:a16="http://schemas.microsoft.com/office/drawing/2014/main" id="{649D240B-D586-65C1-EF44-2F2E0F6545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7922305"/>
                </p:ext>
              </p:extLst>
            </p:nvPr>
          </p:nvGraphicFramePr>
          <p:xfrm>
            <a:off x="6734629" y="3048001"/>
            <a:ext cx="5041236" cy="27829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6714520-224F-C130-A320-4A62D988DB97}"/>
                </a:ext>
              </a:extLst>
            </p:cNvPr>
            <p:cNvSpPr txBox="1"/>
            <p:nvPr/>
          </p:nvSpPr>
          <p:spPr>
            <a:xfrm>
              <a:off x="7485552" y="5602321"/>
              <a:ext cx="8435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Protein/</a:t>
              </a:r>
            </a:p>
            <a:p>
              <a:pPr algn="ctr"/>
              <a:r>
                <a:rPr lang="en-US" sz="1200" b="1"/>
                <a:t>Creatinine</a:t>
              </a:r>
              <a:br>
                <a:rPr lang="en-US" sz="1200" b="1"/>
              </a:br>
              <a:r>
                <a:rPr lang="en-US" sz="1200" b="1"/>
                <a:t>(g/mol)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D1822EA-45DE-13EF-0986-EBAF775855AA}"/>
                </a:ext>
              </a:extLst>
            </p:cNvPr>
            <p:cNvSpPr txBox="1"/>
            <p:nvPr/>
          </p:nvSpPr>
          <p:spPr>
            <a:xfrm>
              <a:off x="8848298" y="5602321"/>
              <a:ext cx="11720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Retinol-binding</a:t>
              </a:r>
              <a:br>
                <a:rPr lang="en-US" sz="1200" b="1"/>
              </a:br>
              <a:r>
                <a:rPr lang="en-US" sz="1200" b="1"/>
                <a:t>protein/</a:t>
              </a:r>
              <a:br>
                <a:rPr lang="en-US" sz="1200" b="1"/>
              </a:br>
              <a:r>
                <a:rPr lang="en-US" sz="1200" b="1"/>
                <a:t>creatinine</a:t>
              </a:r>
              <a:br>
                <a:rPr lang="en-US" sz="1200" b="1"/>
              </a:br>
              <a:r>
                <a:rPr lang="en-US" sz="1200" b="1"/>
                <a:t>(µg/mol)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BDDD2AC-ABA6-481B-842B-4646C77A1CDC}"/>
                </a:ext>
              </a:extLst>
            </p:cNvPr>
            <p:cNvSpPr txBox="1"/>
            <p:nvPr/>
          </p:nvSpPr>
          <p:spPr>
            <a:xfrm>
              <a:off x="10321612" y="5602321"/>
              <a:ext cx="1136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Beta-2</a:t>
              </a:r>
              <a:br>
                <a:rPr lang="en-US" sz="1200" b="1"/>
              </a:br>
              <a:r>
                <a:rPr lang="en-US" sz="1200" b="1"/>
                <a:t>microglobulin/</a:t>
              </a:r>
              <a:br>
                <a:rPr lang="en-US" sz="1200" b="1"/>
              </a:br>
              <a:r>
                <a:rPr lang="en-US" sz="1200" b="1"/>
                <a:t>creatinine</a:t>
              </a:r>
              <a:br>
                <a:rPr lang="en-US" sz="1200" b="1"/>
              </a:br>
              <a:r>
                <a:rPr lang="en-US" sz="1200" b="1"/>
                <a:t>(mg/mmol)</a:t>
              </a:r>
            </a:p>
          </p:txBody>
        </p:sp>
        <p:sp>
          <p:nvSpPr>
            <p:cNvPr id="30" name="Parenthèse fermante 29">
              <a:extLst>
                <a:ext uri="{FF2B5EF4-FFF2-40B4-BE49-F238E27FC236}">
                  <a16:creationId xmlns:a16="http://schemas.microsoft.com/office/drawing/2014/main" id="{BFDF55A1-06C1-37F0-EB2A-EEB7678C7DE7}"/>
                </a:ext>
              </a:extLst>
            </p:cNvPr>
            <p:cNvSpPr/>
            <p:nvPr/>
          </p:nvSpPr>
          <p:spPr>
            <a:xfrm rot="16200000">
              <a:off x="7868196" y="4038600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ABD90FC-5873-68FC-DCF6-66170C53232A}"/>
                </a:ext>
              </a:extLst>
            </p:cNvPr>
            <p:cNvSpPr txBox="1"/>
            <p:nvPr/>
          </p:nvSpPr>
          <p:spPr>
            <a:xfrm>
              <a:off x="7750743" y="3970325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</a:t>
              </a:r>
            </a:p>
          </p:txBody>
        </p:sp>
        <p:sp>
          <p:nvSpPr>
            <p:cNvPr id="32" name="Parenthèse fermante 31">
              <a:extLst>
                <a:ext uri="{FF2B5EF4-FFF2-40B4-BE49-F238E27FC236}">
                  <a16:creationId xmlns:a16="http://schemas.microsoft.com/office/drawing/2014/main" id="{C1056BBF-CCC5-F72D-AD65-457C6C77B279}"/>
                </a:ext>
              </a:extLst>
            </p:cNvPr>
            <p:cNvSpPr/>
            <p:nvPr/>
          </p:nvSpPr>
          <p:spPr>
            <a:xfrm rot="16200000">
              <a:off x="9319334" y="2724440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36F15D3-C4FD-741A-AA23-1C8B190954F9}"/>
                </a:ext>
              </a:extLst>
            </p:cNvPr>
            <p:cNvSpPr txBox="1"/>
            <p:nvPr/>
          </p:nvSpPr>
          <p:spPr>
            <a:xfrm>
              <a:off x="9169223" y="2656165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  <p:sp>
          <p:nvSpPr>
            <p:cNvPr id="34" name="Parenthèse fermante 33">
              <a:extLst>
                <a:ext uri="{FF2B5EF4-FFF2-40B4-BE49-F238E27FC236}">
                  <a16:creationId xmlns:a16="http://schemas.microsoft.com/office/drawing/2014/main" id="{B0ED95C5-ECFD-F8AB-E193-73EBB7BD9F3D}"/>
                </a:ext>
              </a:extLst>
            </p:cNvPr>
            <p:cNvSpPr/>
            <p:nvPr/>
          </p:nvSpPr>
          <p:spPr>
            <a:xfrm rot="16200000">
              <a:off x="10854220" y="3497328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66348F1-6FA2-FB3B-3922-A03ED8D92EE7}"/>
                </a:ext>
              </a:extLst>
            </p:cNvPr>
            <p:cNvSpPr txBox="1"/>
            <p:nvPr/>
          </p:nvSpPr>
          <p:spPr>
            <a:xfrm>
              <a:off x="10693223" y="3429053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3B9973F4-FAC8-FE09-C73D-AB46C2AA178B}"/>
              </a:ext>
            </a:extLst>
          </p:cNvPr>
          <p:cNvSpPr txBox="1"/>
          <p:nvPr/>
        </p:nvSpPr>
        <p:spPr>
          <a:xfrm>
            <a:off x="9909966" y="6446643"/>
            <a:ext cx="2282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fr-FR" sz="1400" i="1" dirty="0"/>
              <a:t>Cahn P. AIDS 2022; 36:39-48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7177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AF53A10-0546-1145-8EB0-C4EB823D2A77}"/>
              </a:ext>
            </a:extLst>
          </p:cNvPr>
          <p:cNvSpPr txBox="1"/>
          <p:nvPr/>
        </p:nvSpPr>
        <p:spPr>
          <a:xfrm>
            <a:off x="1606213" y="1879342"/>
            <a:ext cx="8979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Mean change from baseline in serum bone turnover biomarkers at Week 144, </a:t>
            </a:r>
            <a:r>
              <a:rPr lang="en-US" sz="2000" b="1" dirty="0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000" b="1" dirty="0">
                <a:solidFill>
                  <a:srgbClr val="0070C0"/>
                </a:solidFill>
              </a:rPr>
              <a:t>g/L</a:t>
            </a:r>
          </a:p>
        </p:txBody>
      </p:sp>
      <p:sp>
        <p:nvSpPr>
          <p:cNvPr id="10" name="Titre 14">
            <a:extLst>
              <a:ext uri="{FF2B5EF4-FFF2-40B4-BE49-F238E27FC236}">
                <a16:creationId xmlns:a16="http://schemas.microsoft.com/office/drawing/2014/main" id="{7E590B80-C8D4-3144-8005-69BB5399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495632" cy="1143000"/>
          </a:xfrm>
        </p:spPr>
        <p:txBody>
          <a:bodyPr>
            <a:normAutofit/>
          </a:bodyPr>
          <a:lstStyle/>
          <a:p>
            <a:r>
              <a:rPr lang="en-US" dirty="0"/>
              <a:t>GEMINI 1 &amp; 2 Studies: </a:t>
            </a:r>
            <a:br>
              <a:rPr lang="en-US" dirty="0"/>
            </a:br>
            <a:r>
              <a:rPr lang="en-US" dirty="0"/>
              <a:t>Bone turnover biomarkers (12)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0716675-EC4D-CCDC-FD5B-95E12C08A854}"/>
              </a:ext>
            </a:extLst>
          </p:cNvPr>
          <p:cNvGrpSpPr/>
          <p:nvPr/>
        </p:nvGrpSpPr>
        <p:grpSpPr>
          <a:xfrm>
            <a:off x="958850" y="2562489"/>
            <a:ext cx="9702800" cy="3629895"/>
            <a:chOff x="958850" y="2562489"/>
            <a:chExt cx="9702800" cy="362989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DFF7DB-B9DB-AEEF-9166-DEBF7343700E}"/>
                </a:ext>
              </a:extLst>
            </p:cNvPr>
            <p:cNvSpPr/>
            <p:nvPr/>
          </p:nvSpPr>
          <p:spPr>
            <a:xfrm>
              <a:off x="3656613" y="2618406"/>
              <a:ext cx="195943" cy="19594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D18612-FB6D-5ABE-248B-07E391B15E3B}"/>
                </a:ext>
              </a:extLst>
            </p:cNvPr>
            <p:cNvSpPr/>
            <p:nvPr/>
          </p:nvSpPr>
          <p:spPr>
            <a:xfrm>
              <a:off x="5583385" y="2618406"/>
              <a:ext cx="195943" cy="19594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94FBADC-64BA-E9A6-C7E2-22F2FB638C46}"/>
                </a:ext>
              </a:extLst>
            </p:cNvPr>
            <p:cNvSpPr txBox="1"/>
            <p:nvPr/>
          </p:nvSpPr>
          <p:spPr>
            <a:xfrm>
              <a:off x="3830895" y="2562489"/>
              <a:ext cx="1647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 + 3TC (N = 716)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A361191-5B5C-1515-3141-581C6C7DCA20}"/>
                </a:ext>
              </a:extLst>
            </p:cNvPr>
            <p:cNvSpPr txBox="1"/>
            <p:nvPr/>
          </p:nvSpPr>
          <p:spPr>
            <a:xfrm>
              <a:off x="5779328" y="2562489"/>
              <a:ext cx="1994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 + TDF/FTC (N = 717)</a:t>
              </a:r>
            </a:p>
          </p:txBody>
        </p:sp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EB170DD9-9EDE-3E27-E80F-F38DBFF489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1553881"/>
                </p:ext>
              </p:extLst>
            </p:nvPr>
          </p:nvGraphicFramePr>
          <p:xfrm>
            <a:off x="958850" y="3352800"/>
            <a:ext cx="9702800" cy="2565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6CDF322-CA3E-52DB-1DBE-5D949556E25E}"/>
                </a:ext>
              </a:extLst>
            </p:cNvPr>
            <p:cNvSpPr txBox="1"/>
            <p:nvPr/>
          </p:nvSpPr>
          <p:spPr>
            <a:xfrm>
              <a:off x="1766784" y="5730719"/>
              <a:ext cx="1558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Bone specific alkaline</a:t>
              </a:r>
              <a:br>
                <a:rPr lang="en-US" sz="1200" b="1"/>
              </a:br>
              <a:r>
                <a:rPr lang="en-US" sz="1200" b="1"/>
                <a:t>phosphatase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9D89822-C831-522B-12E7-58E5C858DE0E}"/>
                </a:ext>
              </a:extLst>
            </p:cNvPr>
            <p:cNvSpPr txBox="1"/>
            <p:nvPr/>
          </p:nvSpPr>
          <p:spPr>
            <a:xfrm>
              <a:off x="4348923" y="5730719"/>
              <a:ext cx="92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Osteocalcin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D281AFA-2E90-AD2D-C941-562E46994E54}"/>
                </a:ext>
              </a:extLst>
            </p:cNvPr>
            <p:cNvSpPr txBox="1"/>
            <p:nvPr/>
          </p:nvSpPr>
          <p:spPr>
            <a:xfrm>
              <a:off x="6539652" y="5730719"/>
              <a:ext cx="10475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Procollagen 1</a:t>
              </a:r>
              <a:br>
                <a:rPr lang="en-US" sz="1200" b="1"/>
              </a:br>
              <a:r>
                <a:rPr lang="en-US" sz="1200" b="1"/>
                <a:t>N-terminal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89E192E-60DF-D5C0-5165-7CCE2633A3AA}"/>
                </a:ext>
              </a:extLst>
            </p:cNvPr>
            <p:cNvSpPr txBox="1"/>
            <p:nvPr/>
          </p:nvSpPr>
          <p:spPr>
            <a:xfrm>
              <a:off x="8818574" y="5730719"/>
              <a:ext cx="1169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Type 1 collagen</a:t>
              </a:r>
              <a:br>
                <a:rPr lang="en-US" sz="1200" b="1"/>
              </a:br>
              <a:r>
                <a:rPr lang="en-US" sz="1200" b="1"/>
                <a:t>C-telopeptide</a:t>
              </a:r>
            </a:p>
          </p:txBody>
        </p:sp>
        <p:sp>
          <p:nvSpPr>
            <p:cNvPr id="20" name="Parenthèse fermante 19">
              <a:extLst>
                <a:ext uri="{FF2B5EF4-FFF2-40B4-BE49-F238E27FC236}">
                  <a16:creationId xmlns:a16="http://schemas.microsoft.com/office/drawing/2014/main" id="{FF754F97-BB01-FE98-3CD6-A455DB445423}"/>
                </a:ext>
              </a:extLst>
            </p:cNvPr>
            <p:cNvSpPr/>
            <p:nvPr/>
          </p:nvSpPr>
          <p:spPr>
            <a:xfrm rot="16200000">
              <a:off x="9362877" y="4509699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253BCB6-D8E8-DAA4-6F15-58C35B0B974E}"/>
                </a:ext>
              </a:extLst>
            </p:cNvPr>
            <p:cNvSpPr txBox="1"/>
            <p:nvPr/>
          </p:nvSpPr>
          <p:spPr>
            <a:xfrm>
              <a:off x="9201880" y="4441424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  <p:sp>
          <p:nvSpPr>
            <p:cNvPr id="22" name="Parenthèse fermante 21">
              <a:extLst>
                <a:ext uri="{FF2B5EF4-FFF2-40B4-BE49-F238E27FC236}">
                  <a16:creationId xmlns:a16="http://schemas.microsoft.com/office/drawing/2014/main" id="{B4FEA0B0-0A4A-B2D5-899B-EC7CBBC3F8D5}"/>
                </a:ext>
              </a:extLst>
            </p:cNvPr>
            <p:cNvSpPr/>
            <p:nvPr/>
          </p:nvSpPr>
          <p:spPr>
            <a:xfrm rot="16200000">
              <a:off x="7087762" y="3282575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1B08675-3FC5-9664-4428-33CB16385331}"/>
                </a:ext>
              </a:extLst>
            </p:cNvPr>
            <p:cNvSpPr txBox="1"/>
            <p:nvPr/>
          </p:nvSpPr>
          <p:spPr>
            <a:xfrm>
              <a:off x="6926765" y="321430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  <p:sp>
          <p:nvSpPr>
            <p:cNvPr id="24" name="Parenthèse fermante 23">
              <a:extLst>
                <a:ext uri="{FF2B5EF4-FFF2-40B4-BE49-F238E27FC236}">
                  <a16:creationId xmlns:a16="http://schemas.microsoft.com/office/drawing/2014/main" id="{11CDF382-C7BB-EA24-348F-21F3AB861131}"/>
                </a:ext>
              </a:extLst>
            </p:cNvPr>
            <p:cNvSpPr/>
            <p:nvPr/>
          </p:nvSpPr>
          <p:spPr>
            <a:xfrm rot="16200000">
              <a:off x="4801762" y="4195407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FD3230D-C681-489A-1CE4-521B68B724EF}"/>
                </a:ext>
              </a:extLst>
            </p:cNvPr>
            <p:cNvSpPr txBox="1"/>
            <p:nvPr/>
          </p:nvSpPr>
          <p:spPr>
            <a:xfrm>
              <a:off x="4640765" y="412713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  <p:sp>
          <p:nvSpPr>
            <p:cNvPr id="26" name="Parenthèse fermante 25">
              <a:extLst>
                <a:ext uri="{FF2B5EF4-FFF2-40B4-BE49-F238E27FC236}">
                  <a16:creationId xmlns:a16="http://schemas.microsoft.com/office/drawing/2014/main" id="{1F86D7A3-7CBD-0842-1E57-CC67EDAF98A5}"/>
                </a:ext>
              </a:extLst>
            </p:cNvPr>
            <p:cNvSpPr/>
            <p:nvPr/>
          </p:nvSpPr>
          <p:spPr>
            <a:xfrm rot="16200000">
              <a:off x="2526648" y="4386767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EABB711-21BD-E241-46F0-94B838487A7A}"/>
                </a:ext>
              </a:extLst>
            </p:cNvPr>
            <p:cNvSpPr txBox="1"/>
            <p:nvPr/>
          </p:nvSpPr>
          <p:spPr>
            <a:xfrm>
              <a:off x="2365651" y="431849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34D0D2C0-022A-8869-BC63-290A9E0F1C77}"/>
              </a:ext>
            </a:extLst>
          </p:cNvPr>
          <p:cNvSpPr txBox="1"/>
          <p:nvPr/>
        </p:nvSpPr>
        <p:spPr>
          <a:xfrm>
            <a:off x="9909966" y="6446643"/>
            <a:ext cx="2282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fr-FR" sz="1400" i="1" dirty="0"/>
              <a:t>Cahn P. AIDS 2022; 36:39-48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78950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CD40DCC-69F2-9748-A59A-306518FD7E6E}"/>
              </a:ext>
            </a:extLst>
          </p:cNvPr>
          <p:cNvSpPr txBox="1"/>
          <p:nvPr/>
        </p:nvSpPr>
        <p:spPr>
          <a:xfrm>
            <a:off x="9909966" y="6446643"/>
            <a:ext cx="2282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fr-FR" sz="1400" i="1" dirty="0"/>
              <a:t>Cahn P. AIDS 2022; 36:39-48</a:t>
            </a:r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8BD289-3680-1D49-963D-62A0430F52B8}"/>
              </a:ext>
            </a:extLst>
          </p:cNvPr>
          <p:cNvSpPr txBox="1"/>
          <p:nvPr/>
        </p:nvSpPr>
        <p:spPr>
          <a:xfrm>
            <a:off x="1466468" y="1861152"/>
            <a:ext cx="928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Mean change from baseline in fasting lipids at Week 144</a:t>
            </a:r>
          </a:p>
        </p:txBody>
      </p:sp>
      <p:sp>
        <p:nvSpPr>
          <p:cNvPr id="8" name="Titre 14">
            <a:extLst>
              <a:ext uri="{FF2B5EF4-FFF2-40B4-BE49-F238E27FC236}">
                <a16:creationId xmlns:a16="http://schemas.microsoft.com/office/drawing/2014/main" id="{14363CC2-0F54-2A48-A1C7-2F23626E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483019" cy="1143000"/>
          </a:xfrm>
        </p:spPr>
        <p:txBody>
          <a:bodyPr>
            <a:normAutofit/>
          </a:bodyPr>
          <a:lstStyle/>
          <a:p>
            <a:r>
              <a:rPr lang="en-US" dirty="0"/>
              <a:t>GEMINI 1 &amp; 2 Studies: </a:t>
            </a:r>
            <a:br>
              <a:rPr lang="en-US" dirty="0"/>
            </a:br>
            <a:r>
              <a:rPr lang="en-US" dirty="0"/>
              <a:t>Lipids (13)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F5E0017-3BD3-C8B1-C519-BF3453EC724F}"/>
              </a:ext>
            </a:extLst>
          </p:cNvPr>
          <p:cNvGrpSpPr/>
          <p:nvPr/>
        </p:nvGrpSpPr>
        <p:grpSpPr>
          <a:xfrm>
            <a:off x="958850" y="2520842"/>
            <a:ext cx="9702800" cy="3856208"/>
            <a:chOff x="958850" y="2520842"/>
            <a:chExt cx="9702800" cy="38562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ABDAC9C-8EDE-4D58-BFD3-C6109413675B}"/>
                </a:ext>
              </a:extLst>
            </p:cNvPr>
            <p:cNvSpPr/>
            <p:nvPr/>
          </p:nvSpPr>
          <p:spPr>
            <a:xfrm>
              <a:off x="3980340" y="2576759"/>
              <a:ext cx="195943" cy="19594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E5E8DF-C6B7-3D12-BC65-6E2319F1134F}"/>
                </a:ext>
              </a:extLst>
            </p:cNvPr>
            <p:cNvSpPr/>
            <p:nvPr/>
          </p:nvSpPr>
          <p:spPr>
            <a:xfrm>
              <a:off x="5907112" y="2576759"/>
              <a:ext cx="195943" cy="19594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627ACA6-F534-5A5B-F074-E4AEB4E1CF29}"/>
                </a:ext>
              </a:extLst>
            </p:cNvPr>
            <p:cNvSpPr txBox="1"/>
            <p:nvPr/>
          </p:nvSpPr>
          <p:spPr>
            <a:xfrm>
              <a:off x="4154622" y="2520842"/>
              <a:ext cx="1647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 + 3TC (N = 716)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5900A9D-A6F3-D625-E23C-8727640DD9F4}"/>
                </a:ext>
              </a:extLst>
            </p:cNvPr>
            <p:cNvSpPr txBox="1"/>
            <p:nvPr/>
          </p:nvSpPr>
          <p:spPr>
            <a:xfrm>
              <a:off x="6103055" y="2520842"/>
              <a:ext cx="1994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 + TDF/FTC (N = 717)</a:t>
              </a:r>
            </a:p>
          </p:txBody>
        </p:sp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845C4762-EF65-2F46-32B1-01B2788DEF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85578477"/>
                </p:ext>
              </p:extLst>
            </p:nvPr>
          </p:nvGraphicFramePr>
          <p:xfrm>
            <a:off x="958850" y="3352800"/>
            <a:ext cx="9702800" cy="2565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D6028B5-A620-59EE-BBD4-45F3ACC0C593}"/>
                </a:ext>
              </a:extLst>
            </p:cNvPr>
            <p:cNvSpPr txBox="1"/>
            <p:nvPr/>
          </p:nvSpPr>
          <p:spPr>
            <a:xfrm>
              <a:off x="1881887" y="5730719"/>
              <a:ext cx="8925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Total</a:t>
              </a:r>
              <a:br>
                <a:rPr lang="en-US" sz="1200" b="1" dirty="0"/>
              </a:br>
              <a:r>
                <a:rPr lang="en-US" sz="1200" b="1" dirty="0"/>
                <a:t>cholesterol</a:t>
              </a:r>
              <a:br>
                <a:rPr lang="en-US" sz="1200" b="1" dirty="0"/>
              </a:br>
              <a:r>
                <a:rPr lang="en-US" sz="1200" b="1" dirty="0"/>
                <a:t>(mmol/l)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F90A6AA-7691-849E-0190-200568FC9523}"/>
                </a:ext>
              </a:extLst>
            </p:cNvPr>
            <p:cNvSpPr txBox="1"/>
            <p:nvPr/>
          </p:nvSpPr>
          <p:spPr>
            <a:xfrm>
              <a:off x="3776000" y="5730719"/>
              <a:ext cx="8925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HDL</a:t>
              </a:r>
              <a:br>
                <a:rPr lang="en-US" sz="1200" b="1"/>
              </a:br>
              <a:r>
                <a:rPr lang="en-US" sz="1200" b="1"/>
                <a:t>cholesterol</a:t>
              </a:r>
              <a:br>
                <a:rPr lang="en-US" sz="1200" b="1"/>
              </a:br>
              <a:r>
                <a:rPr lang="en-US" sz="1200" b="1"/>
                <a:t>(mmol/l)</a:t>
              </a:r>
            </a:p>
          </p:txBody>
        </p:sp>
        <p:sp>
          <p:nvSpPr>
            <p:cNvPr id="17" name="Parenthèse fermante 16">
              <a:extLst>
                <a:ext uri="{FF2B5EF4-FFF2-40B4-BE49-F238E27FC236}">
                  <a16:creationId xmlns:a16="http://schemas.microsoft.com/office/drawing/2014/main" id="{F4CFB294-C3A3-7B67-B874-26B8E4B6F84C}"/>
                </a:ext>
              </a:extLst>
            </p:cNvPr>
            <p:cNvSpPr/>
            <p:nvPr/>
          </p:nvSpPr>
          <p:spPr>
            <a:xfrm rot="16200000">
              <a:off x="9550783" y="4109768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92BB71A-52B4-FD21-95E1-60484C6AE424}"/>
                </a:ext>
              </a:extLst>
            </p:cNvPr>
            <p:cNvSpPr txBox="1"/>
            <p:nvPr/>
          </p:nvSpPr>
          <p:spPr>
            <a:xfrm>
              <a:off x="9428258" y="404149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</a:t>
              </a:r>
            </a:p>
          </p:txBody>
        </p:sp>
        <p:sp>
          <p:nvSpPr>
            <p:cNvPr id="19" name="Parenthèse fermante 18">
              <a:extLst>
                <a:ext uri="{FF2B5EF4-FFF2-40B4-BE49-F238E27FC236}">
                  <a16:creationId xmlns:a16="http://schemas.microsoft.com/office/drawing/2014/main" id="{433FE69C-BEFD-F5B6-0154-62DA567E0E28}"/>
                </a:ext>
              </a:extLst>
            </p:cNvPr>
            <p:cNvSpPr/>
            <p:nvPr/>
          </p:nvSpPr>
          <p:spPr>
            <a:xfrm rot="16200000">
              <a:off x="7778249" y="3629524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51E2F23-675F-346E-AA95-157C99CA7FB7}"/>
                </a:ext>
              </a:extLst>
            </p:cNvPr>
            <p:cNvSpPr txBox="1"/>
            <p:nvPr/>
          </p:nvSpPr>
          <p:spPr>
            <a:xfrm>
              <a:off x="7655724" y="356124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</a:t>
              </a:r>
            </a:p>
          </p:txBody>
        </p:sp>
        <p:sp>
          <p:nvSpPr>
            <p:cNvPr id="21" name="Parenthèse fermante 20">
              <a:extLst>
                <a:ext uri="{FF2B5EF4-FFF2-40B4-BE49-F238E27FC236}">
                  <a16:creationId xmlns:a16="http://schemas.microsoft.com/office/drawing/2014/main" id="{9CE3D3A4-3AE0-D114-9DB8-A02E08815F51}"/>
                </a:ext>
              </a:extLst>
            </p:cNvPr>
            <p:cNvSpPr/>
            <p:nvPr/>
          </p:nvSpPr>
          <p:spPr>
            <a:xfrm rot="16200000">
              <a:off x="6087720" y="3461481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A6382CC-1E95-8B42-40BB-B06779A2FE18}"/>
                </a:ext>
              </a:extLst>
            </p:cNvPr>
            <p:cNvSpPr txBox="1"/>
            <p:nvPr/>
          </p:nvSpPr>
          <p:spPr>
            <a:xfrm>
              <a:off x="5926723" y="339320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  <p:sp>
          <p:nvSpPr>
            <p:cNvPr id="23" name="Parenthèse fermante 22">
              <a:extLst>
                <a:ext uri="{FF2B5EF4-FFF2-40B4-BE49-F238E27FC236}">
                  <a16:creationId xmlns:a16="http://schemas.microsoft.com/office/drawing/2014/main" id="{A62E2DFD-6C74-3BBD-1F7A-71566002D8E2}"/>
                </a:ext>
              </a:extLst>
            </p:cNvPr>
            <p:cNvSpPr/>
            <p:nvPr/>
          </p:nvSpPr>
          <p:spPr>
            <a:xfrm rot="16200000">
              <a:off x="2454690" y="2965881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096B00D-7ADB-DC92-E8D7-6E0883C315B9}"/>
                </a:ext>
              </a:extLst>
            </p:cNvPr>
            <p:cNvSpPr txBox="1"/>
            <p:nvPr/>
          </p:nvSpPr>
          <p:spPr>
            <a:xfrm>
              <a:off x="2293693" y="289760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  <p:sp>
          <p:nvSpPr>
            <p:cNvPr id="25" name="Parenthèse fermante 24">
              <a:extLst>
                <a:ext uri="{FF2B5EF4-FFF2-40B4-BE49-F238E27FC236}">
                  <a16:creationId xmlns:a16="http://schemas.microsoft.com/office/drawing/2014/main" id="{8DBEBB48-7A98-D47D-F394-DEDAEF095802}"/>
                </a:ext>
              </a:extLst>
            </p:cNvPr>
            <p:cNvSpPr/>
            <p:nvPr/>
          </p:nvSpPr>
          <p:spPr>
            <a:xfrm rot="16200000">
              <a:off x="4177873" y="3382266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C900DAE-4C9F-9B9D-94B2-ACA9EC15A240}"/>
                </a:ext>
              </a:extLst>
            </p:cNvPr>
            <p:cNvSpPr txBox="1"/>
            <p:nvPr/>
          </p:nvSpPr>
          <p:spPr>
            <a:xfrm>
              <a:off x="4016876" y="3313991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**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0AFB841-47E6-88CB-3351-F335EB64ED85}"/>
                </a:ext>
              </a:extLst>
            </p:cNvPr>
            <p:cNvSpPr txBox="1"/>
            <p:nvPr/>
          </p:nvSpPr>
          <p:spPr>
            <a:xfrm>
              <a:off x="5462331" y="5730719"/>
              <a:ext cx="11217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LDLcholesterol</a:t>
              </a:r>
              <a:br>
                <a:rPr lang="en-US" sz="1200" b="1"/>
              </a:br>
              <a:r>
                <a:rPr lang="en-US" sz="1200" b="1"/>
                <a:t>(mmol/l)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C3DD6B0-0997-D3E1-D238-17E8AD647851}"/>
                </a:ext>
              </a:extLst>
            </p:cNvPr>
            <p:cNvSpPr txBox="1"/>
            <p:nvPr/>
          </p:nvSpPr>
          <p:spPr>
            <a:xfrm>
              <a:off x="7327174" y="5730719"/>
              <a:ext cx="984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Triglycerides</a:t>
              </a:r>
              <a:br>
                <a:rPr lang="en-US" sz="1200" b="1"/>
              </a:br>
              <a:r>
                <a:rPr lang="en-US" sz="1200" b="1"/>
                <a:t>(mmol/l)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A28D529-029C-9DDD-89BE-9D9BA1F71A37}"/>
                </a:ext>
              </a:extLst>
            </p:cNvPr>
            <p:cNvSpPr txBox="1"/>
            <p:nvPr/>
          </p:nvSpPr>
          <p:spPr>
            <a:xfrm>
              <a:off x="8864325" y="5730719"/>
              <a:ext cx="1524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Total cholesterol/</a:t>
              </a:r>
              <a:br>
                <a:rPr lang="en-US" sz="1200" b="1"/>
              </a:br>
              <a:r>
                <a:rPr lang="en-US" sz="1200" b="1"/>
                <a:t>HDL cholesterol ratio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189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92CD-84A2-4785-8456-257A1CB6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294995"/>
            <a:ext cx="8495631" cy="1143000"/>
          </a:xfrm>
        </p:spPr>
        <p:txBody>
          <a:bodyPr/>
          <a:lstStyle/>
          <a:p>
            <a:r>
              <a:rPr lang="en-US" dirty="0"/>
              <a:t>GEMINI 1 &amp; 2 Studies:</a:t>
            </a:r>
            <a:br>
              <a:rPr lang="en-US" dirty="0"/>
            </a:br>
            <a:r>
              <a:rPr lang="en-US" dirty="0"/>
              <a:t>Week 144 Weight Gain (14)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C993C436-32DA-154D-8450-045876DE3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623" y="6430616"/>
            <a:ext cx="3341377" cy="307777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0" i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Cahn. HIV </a:t>
            </a:r>
            <a:r>
              <a:rPr kumimoji="0" lang="en-US" altLang="en-US" sz="1400" b="0" i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Glasgow 2020. </a:t>
            </a:r>
            <a:r>
              <a:rPr kumimoji="0" lang="en-US" altLang="en-US" sz="1400" b="0" i="1" u="none" strike="noStrike" kern="1200" cap="none" spc="-1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altLang="en-US" sz="1400" b="0" i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P018</a:t>
            </a: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2F8D75-0618-4B98-8103-B8F21FAFAC7D}"/>
              </a:ext>
            </a:extLst>
          </p:cNvPr>
          <p:cNvGrpSpPr/>
          <p:nvPr/>
        </p:nvGrpSpPr>
        <p:grpSpPr>
          <a:xfrm>
            <a:off x="7373673" y="1490003"/>
            <a:ext cx="79591" cy="1547296"/>
            <a:chOff x="7373674" y="1793721"/>
            <a:chExt cx="73152" cy="146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B940E2-7D94-4678-950B-E78AC8066E86}"/>
                </a:ext>
              </a:extLst>
            </p:cNvPr>
            <p:cNvCxnSpPr/>
            <p:nvPr/>
          </p:nvCxnSpPr>
          <p:spPr bwMode="auto">
            <a:xfrm flipH="1">
              <a:off x="7373674" y="1793721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B1DE1B-C082-42DA-9A60-995EDBAA6804}"/>
                </a:ext>
              </a:extLst>
            </p:cNvPr>
            <p:cNvCxnSpPr/>
            <p:nvPr/>
          </p:nvCxnSpPr>
          <p:spPr bwMode="auto">
            <a:xfrm flipH="1">
              <a:off x="7373674" y="2160851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E2B5B6-4762-4439-B891-9616A9736DAA}"/>
                </a:ext>
              </a:extLst>
            </p:cNvPr>
            <p:cNvCxnSpPr/>
            <p:nvPr/>
          </p:nvCxnSpPr>
          <p:spPr bwMode="auto">
            <a:xfrm flipH="1">
              <a:off x="7373674" y="2527981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2C13A8-9A50-4A51-85C5-C963488578BA}"/>
                </a:ext>
              </a:extLst>
            </p:cNvPr>
            <p:cNvCxnSpPr/>
            <p:nvPr/>
          </p:nvCxnSpPr>
          <p:spPr bwMode="auto">
            <a:xfrm flipH="1">
              <a:off x="7373674" y="2895111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43DB7B-38F4-44EB-9D3A-91F2629F3E98}"/>
                </a:ext>
              </a:extLst>
            </p:cNvPr>
            <p:cNvCxnSpPr/>
            <p:nvPr/>
          </p:nvCxnSpPr>
          <p:spPr bwMode="auto">
            <a:xfrm flipH="1">
              <a:off x="7373674" y="3262239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66ECD9E-1A29-42B9-A0C7-9A76F302D28C}"/>
              </a:ext>
            </a:extLst>
          </p:cNvPr>
          <p:cNvGrpSpPr/>
          <p:nvPr/>
        </p:nvGrpSpPr>
        <p:grpSpPr>
          <a:xfrm>
            <a:off x="2774369" y="5998955"/>
            <a:ext cx="3732329" cy="73947"/>
            <a:chOff x="7787744" y="3272178"/>
            <a:chExt cx="659770" cy="6400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7F151C-0B54-47E4-95EC-C7CC8E1D3E4D}"/>
                </a:ext>
              </a:extLst>
            </p:cNvPr>
            <p:cNvCxnSpPr/>
            <p:nvPr/>
          </p:nvCxnSpPr>
          <p:spPr bwMode="auto">
            <a:xfrm>
              <a:off x="7787744" y="3272178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97BBC6-CF78-484D-9868-7AC78FAB8E34}"/>
                </a:ext>
              </a:extLst>
            </p:cNvPr>
            <p:cNvCxnSpPr/>
            <p:nvPr/>
          </p:nvCxnSpPr>
          <p:spPr bwMode="auto">
            <a:xfrm>
              <a:off x="8117629" y="3272178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140ECF-B66E-42C7-BFFE-0011A741E77A}"/>
                </a:ext>
              </a:extLst>
            </p:cNvPr>
            <p:cNvCxnSpPr/>
            <p:nvPr/>
          </p:nvCxnSpPr>
          <p:spPr bwMode="auto">
            <a:xfrm>
              <a:off x="8447514" y="3272178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430C5591-1799-49B0-9CE7-0009A8BB0FBC}"/>
              </a:ext>
            </a:extLst>
          </p:cNvPr>
          <p:cNvSpPr txBox="1"/>
          <p:nvPr/>
        </p:nvSpPr>
        <p:spPr bwMode="auto">
          <a:xfrm>
            <a:off x="3508480" y="2026435"/>
            <a:ext cx="5830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 Change in Weight From Baseline at W144 (kg)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BD0561E-6E3C-3A13-3DF0-285A1C717534}"/>
              </a:ext>
            </a:extLst>
          </p:cNvPr>
          <p:cNvGrpSpPr/>
          <p:nvPr/>
        </p:nvGrpSpPr>
        <p:grpSpPr>
          <a:xfrm>
            <a:off x="1741483" y="2734002"/>
            <a:ext cx="8584511" cy="3222279"/>
            <a:chOff x="3057390" y="2628900"/>
            <a:chExt cx="7153410" cy="268510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C79CF5-E1AD-4FFA-BFDA-49172451B162}"/>
                </a:ext>
              </a:extLst>
            </p:cNvPr>
            <p:cNvSpPr txBox="1"/>
            <p:nvPr/>
          </p:nvSpPr>
          <p:spPr bwMode="auto">
            <a:xfrm>
              <a:off x="3981321" y="4476347"/>
              <a:ext cx="10325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All patients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E27365-9677-4F81-95C0-657C4E9D7349}"/>
                </a:ext>
              </a:extLst>
            </p:cNvPr>
            <p:cNvSpPr txBox="1"/>
            <p:nvPr/>
          </p:nvSpPr>
          <p:spPr bwMode="auto">
            <a:xfrm>
              <a:off x="3729248" y="4791041"/>
              <a:ext cx="810866" cy="43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DTG + 3TC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(N = 716)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8FFAECF-2B59-448B-BFAB-6DC9F89AB13B}"/>
                </a:ext>
              </a:extLst>
            </p:cNvPr>
            <p:cNvSpPr/>
            <p:nvPr/>
          </p:nvSpPr>
          <p:spPr bwMode="auto">
            <a:xfrm>
              <a:off x="3549215" y="4888090"/>
              <a:ext cx="133024" cy="133024"/>
            </a:xfrm>
            <a:prstGeom prst="rect">
              <a:avLst/>
            </a:prstGeom>
            <a:solidFill>
              <a:srgbClr val="00006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17C4E57-45CA-4621-A384-2599AB18D17E}"/>
                </a:ext>
              </a:extLst>
            </p:cNvPr>
            <p:cNvSpPr txBox="1"/>
            <p:nvPr/>
          </p:nvSpPr>
          <p:spPr bwMode="auto">
            <a:xfrm>
              <a:off x="4915653" y="4791041"/>
              <a:ext cx="1099393" cy="43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DTG + TDF/FTC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(N = 717)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0721AC-8586-4F24-BE92-4F8047269F92}"/>
                </a:ext>
              </a:extLst>
            </p:cNvPr>
            <p:cNvSpPr/>
            <p:nvPr/>
          </p:nvSpPr>
          <p:spPr bwMode="auto">
            <a:xfrm>
              <a:off x="4712430" y="4888090"/>
              <a:ext cx="133024" cy="133024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3DEA3DD-10A3-45EB-91B6-996059562B16}"/>
                </a:ext>
              </a:extLst>
            </p:cNvPr>
            <p:cNvSpPr/>
            <p:nvPr/>
          </p:nvSpPr>
          <p:spPr bwMode="auto">
            <a:xfrm>
              <a:off x="3909255" y="2980179"/>
              <a:ext cx="642497" cy="1434109"/>
            </a:xfrm>
            <a:prstGeom prst="rect">
              <a:avLst/>
            </a:prstGeom>
            <a:solidFill>
              <a:srgbClr val="00006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416E1C-38C3-4AA4-B5A1-9038AC60CB17}"/>
                </a:ext>
              </a:extLst>
            </p:cNvPr>
            <p:cNvSpPr/>
            <p:nvPr/>
          </p:nvSpPr>
          <p:spPr bwMode="auto">
            <a:xfrm>
              <a:off x="4550796" y="3487972"/>
              <a:ext cx="642497" cy="925645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D47AB41-A030-4F99-9218-FBEA6A9F6097}"/>
                </a:ext>
              </a:extLst>
            </p:cNvPr>
            <p:cNvSpPr txBox="1"/>
            <p:nvPr/>
          </p:nvSpPr>
          <p:spPr bwMode="auto">
            <a:xfrm>
              <a:off x="4060095" y="2692046"/>
              <a:ext cx="346231" cy="25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3.7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4D84E22-B3AF-42FF-B654-6ACFACE8BC92}"/>
                </a:ext>
              </a:extLst>
            </p:cNvPr>
            <p:cNvSpPr txBox="1"/>
            <p:nvPr/>
          </p:nvSpPr>
          <p:spPr bwMode="auto">
            <a:xfrm>
              <a:off x="4703329" y="3202812"/>
              <a:ext cx="346231" cy="25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2.4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342FB19-8EE7-4FB9-9BA6-A576A9E988D9}"/>
                </a:ext>
              </a:extLst>
            </p:cNvPr>
            <p:cNvGrpSpPr/>
            <p:nvPr/>
          </p:nvGrpSpPr>
          <p:grpSpPr>
            <a:xfrm>
              <a:off x="3126761" y="2891587"/>
              <a:ext cx="79591" cy="1547296"/>
              <a:chOff x="7373674" y="1793721"/>
              <a:chExt cx="73152" cy="146851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EF81969-8462-40DD-ADCF-3FF2CAC84002}"/>
                  </a:ext>
                </a:extLst>
              </p:cNvPr>
              <p:cNvCxnSpPr/>
              <p:nvPr/>
            </p:nvCxnSpPr>
            <p:spPr bwMode="auto">
              <a:xfrm flipH="1">
                <a:off x="7373674" y="1793721"/>
                <a:ext cx="7315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C1E1B58-82A7-427E-8934-38718FDB4465}"/>
                  </a:ext>
                </a:extLst>
              </p:cNvPr>
              <p:cNvCxnSpPr/>
              <p:nvPr/>
            </p:nvCxnSpPr>
            <p:spPr bwMode="auto">
              <a:xfrm flipH="1">
                <a:off x="7373674" y="2160851"/>
                <a:ext cx="7315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63A5786-5335-4CD5-BDEB-C64F1EFB2E09}"/>
                  </a:ext>
                </a:extLst>
              </p:cNvPr>
              <p:cNvCxnSpPr/>
              <p:nvPr/>
            </p:nvCxnSpPr>
            <p:spPr bwMode="auto">
              <a:xfrm flipH="1">
                <a:off x="7373674" y="2527981"/>
                <a:ext cx="7315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AA46B54-DE8E-4FB5-A959-353D84A3F756}"/>
                  </a:ext>
                </a:extLst>
              </p:cNvPr>
              <p:cNvCxnSpPr/>
              <p:nvPr/>
            </p:nvCxnSpPr>
            <p:spPr bwMode="auto">
              <a:xfrm flipH="1">
                <a:off x="7373674" y="2895111"/>
                <a:ext cx="7315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D5B8458-93B0-4961-A2A3-2662C6738DDE}"/>
                  </a:ext>
                </a:extLst>
              </p:cNvPr>
              <p:cNvCxnSpPr/>
              <p:nvPr/>
            </p:nvCxnSpPr>
            <p:spPr bwMode="auto">
              <a:xfrm flipH="1">
                <a:off x="7373674" y="3262239"/>
                <a:ext cx="7315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858AE6B-0694-4A8A-82B8-C86831D9480C}"/>
                </a:ext>
              </a:extLst>
            </p:cNvPr>
            <p:cNvGrpSpPr/>
            <p:nvPr/>
          </p:nvGrpSpPr>
          <p:grpSpPr>
            <a:xfrm>
              <a:off x="6279079" y="4438883"/>
              <a:ext cx="3732329" cy="73947"/>
              <a:chOff x="7787744" y="3272178"/>
              <a:chExt cx="659770" cy="64008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1627AFF-6CAB-4045-963F-E35CD6E9E98A}"/>
                  </a:ext>
                </a:extLst>
              </p:cNvPr>
              <p:cNvCxnSpPr/>
              <p:nvPr/>
            </p:nvCxnSpPr>
            <p:spPr bwMode="auto">
              <a:xfrm>
                <a:off x="7787744" y="3272178"/>
                <a:ext cx="0" cy="6400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8BAF0DC-D523-4154-A0DB-B10DB652810B}"/>
                  </a:ext>
                </a:extLst>
              </p:cNvPr>
              <p:cNvCxnSpPr/>
              <p:nvPr/>
            </p:nvCxnSpPr>
            <p:spPr bwMode="auto">
              <a:xfrm>
                <a:off x="8117629" y="3272178"/>
                <a:ext cx="0" cy="6400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ED4D53A-AF62-4938-A6D7-F440A52EC3FE}"/>
                  </a:ext>
                </a:extLst>
              </p:cNvPr>
              <p:cNvCxnSpPr/>
              <p:nvPr/>
            </p:nvCxnSpPr>
            <p:spPr bwMode="auto">
              <a:xfrm>
                <a:off x="8447514" y="3272178"/>
                <a:ext cx="0" cy="6400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BB8E9F-5BB5-4F8B-B6E4-625B74A74CF0}"/>
                </a:ext>
              </a:extLst>
            </p:cNvPr>
            <p:cNvSpPr txBox="1"/>
            <p:nvPr/>
          </p:nvSpPr>
          <p:spPr bwMode="auto">
            <a:xfrm>
              <a:off x="6804795" y="4448822"/>
              <a:ext cx="7691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Women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52D5DCD-BB09-41BB-BB34-70BE23961E59}"/>
                </a:ext>
              </a:extLst>
            </p:cNvPr>
            <p:cNvSpPr txBox="1"/>
            <p:nvPr/>
          </p:nvSpPr>
          <p:spPr bwMode="auto">
            <a:xfrm>
              <a:off x="8804812" y="4447011"/>
              <a:ext cx="522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Men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3EDFCBD-D8E4-4B48-9221-FFF33463BEEF}"/>
                </a:ext>
              </a:extLst>
            </p:cNvPr>
            <p:cNvSpPr txBox="1"/>
            <p:nvPr/>
          </p:nvSpPr>
          <p:spPr bwMode="auto">
            <a:xfrm>
              <a:off x="3057390" y="2722796"/>
              <a:ext cx="370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4 -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E66BC77-B9AD-4BDD-BB28-45C69C1D2A7C}"/>
                </a:ext>
              </a:extLst>
            </p:cNvPr>
            <p:cNvSpPr txBox="1"/>
            <p:nvPr/>
          </p:nvSpPr>
          <p:spPr bwMode="auto">
            <a:xfrm>
              <a:off x="3057390" y="3103424"/>
              <a:ext cx="370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3 -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ECEE8DB-1E11-4B61-8BE0-13BE2C8877FC}"/>
                </a:ext>
              </a:extLst>
            </p:cNvPr>
            <p:cNvSpPr txBox="1"/>
            <p:nvPr/>
          </p:nvSpPr>
          <p:spPr bwMode="auto">
            <a:xfrm>
              <a:off x="3057390" y="3486335"/>
              <a:ext cx="370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2 -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6A8DC6C-46A7-4564-816A-CA284D95302D}"/>
                </a:ext>
              </a:extLst>
            </p:cNvPr>
            <p:cNvSpPr txBox="1"/>
            <p:nvPr/>
          </p:nvSpPr>
          <p:spPr bwMode="auto">
            <a:xfrm>
              <a:off x="3057390" y="3866963"/>
              <a:ext cx="370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1 -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4DD4B12-C7F6-4CCB-9EAF-FE40547F2A9D}"/>
                </a:ext>
              </a:extLst>
            </p:cNvPr>
            <p:cNvSpPr txBox="1"/>
            <p:nvPr/>
          </p:nvSpPr>
          <p:spPr bwMode="auto">
            <a:xfrm>
              <a:off x="3057390" y="4267161"/>
              <a:ext cx="370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0 -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D258B3E-BC8C-4D78-9712-491FE7D7200B}"/>
                </a:ext>
              </a:extLst>
            </p:cNvPr>
            <p:cNvSpPr txBox="1"/>
            <p:nvPr/>
          </p:nvSpPr>
          <p:spPr bwMode="auto">
            <a:xfrm>
              <a:off x="6744585" y="4698478"/>
              <a:ext cx="1251404" cy="61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DTG + 3TC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(Women, n = 113;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Men, N = 603)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A67905E-F47F-46FE-8DC7-4B52BFD782CE}"/>
                </a:ext>
              </a:extLst>
            </p:cNvPr>
            <p:cNvSpPr/>
            <p:nvPr/>
          </p:nvSpPr>
          <p:spPr bwMode="auto">
            <a:xfrm>
              <a:off x="6645181" y="4789307"/>
              <a:ext cx="133024" cy="133024"/>
            </a:xfrm>
            <a:prstGeom prst="rect">
              <a:avLst/>
            </a:prstGeom>
            <a:solidFill>
              <a:srgbClr val="00006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E398DD5-F6AD-4867-A374-B55CB365A7C3}"/>
                </a:ext>
              </a:extLst>
            </p:cNvPr>
            <p:cNvSpPr txBox="1"/>
            <p:nvPr/>
          </p:nvSpPr>
          <p:spPr bwMode="auto">
            <a:xfrm>
              <a:off x="8884113" y="4698478"/>
              <a:ext cx="1208659" cy="61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DTG + TDF/FTC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(Women, n = 98;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Men, N = 619)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9418137-1464-466A-9040-735AC665E203}"/>
                </a:ext>
              </a:extLst>
            </p:cNvPr>
            <p:cNvSpPr/>
            <p:nvPr/>
          </p:nvSpPr>
          <p:spPr bwMode="auto">
            <a:xfrm>
              <a:off x="8784321" y="4789307"/>
              <a:ext cx="133024" cy="133024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D587575-4750-4095-9C06-004CD9573A0E}"/>
                </a:ext>
              </a:extLst>
            </p:cNvPr>
            <p:cNvSpPr/>
            <p:nvPr/>
          </p:nvSpPr>
          <p:spPr bwMode="auto">
            <a:xfrm>
              <a:off x="6558049" y="3403826"/>
              <a:ext cx="642497" cy="1043185"/>
            </a:xfrm>
            <a:prstGeom prst="rect">
              <a:avLst/>
            </a:prstGeom>
            <a:solidFill>
              <a:srgbClr val="00006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980569F-B12F-4C8C-A9FB-AFE0F15AF88C}"/>
                </a:ext>
              </a:extLst>
            </p:cNvPr>
            <p:cNvSpPr/>
            <p:nvPr/>
          </p:nvSpPr>
          <p:spPr bwMode="auto">
            <a:xfrm>
              <a:off x="7199590" y="3742867"/>
              <a:ext cx="642497" cy="710363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75C83E-8E61-461E-8063-447E5883ED71}"/>
                </a:ext>
              </a:extLst>
            </p:cNvPr>
            <p:cNvSpPr/>
            <p:nvPr/>
          </p:nvSpPr>
          <p:spPr bwMode="auto">
            <a:xfrm>
              <a:off x="8433740" y="2976966"/>
              <a:ext cx="642497" cy="1462587"/>
            </a:xfrm>
            <a:prstGeom prst="rect">
              <a:avLst/>
            </a:prstGeom>
            <a:solidFill>
              <a:srgbClr val="00006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6178797-9F0F-4A1A-B9A8-89F6DAD5DC78}"/>
                </a:ext>
              </a:extLst>
            </p:cNvPr>
            <p:cNvSpPr/>
            <p:nvPr/>
          </p:nvSpPr>
          <p:spPr bwMode="auto">
            <a:xfrm>
              <a:off x="9075281" y="3470461"/>
              <a:ext cx="642497" cy="968422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C1F2CD9-BB2D-4F15-AE25-D8DF665929E1}"/>
                </a:ext>
              </a:extLst>
            </p:cNvPr>
            <p:cNvSpPr txBox="1"/>
            <p:nvPr/>
          </p:nvSpPr>
          <p:spPr bwMode="auto">
            <a:xfrm>
              <a:off x="6715275" y="3086869"/>
              <a:ext cx="346231" cy="25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2.7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7622BF8-4FB2-4AEF-8ACC-211C1040166A}"/>
                </a:ext>
              </a:extLst>
            </p:cNvPr>
            <p:cNvSpPr txBox="1"/>
            <p:nvPr/>
          </p:nvSpPr>
          <p:spPr bwMode="auto">
            <a:xfrm>
              <a:off x="7353314" y="3450853"/>
              <a:ext cx="346231" cy="25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1.8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86461E1-4520-4C1A-9211-7FDAA3E95552}"/>
                </a:ext>
              </a:extLst>
            </p:cNvPr>
            <p:cNvSpPr txBox="1"/>
            <p:nvPr/>
          </p:nvSpPr>
          <p:spPr bwMode="auto">
            <a:xfrm>
              <a:off x="8584580" y="2650093"/>
              <a:ext cx="346231" cy="25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3.8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A3B1F89-7264-41D3-A3A1-221361A2FE23}"/>
                </a:ext>
              </a:extLst>
            </p:cNvPr>
            <p:cNvSpPr txBox="1"/>
            <p:nvPr/>
          </p:nvSpPr>
          <p:spPr bwMode="auto">
            <a:xfrm>
              <a:off x="9227814" y="3165030"/>
              <a:ext cx="346231" cy="25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2.5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B73B28F-E1C2-4837-9ABC-816CEEC86B49}"/>
                </a:ext>
              </a:extLst>
            </p:cNvPr>
            <p:cNvGrpSpPr/>
            <p:nvPr/>
          </p:nvGrpSpPr>
          <p:grpSpPr>
            <a:xfrm>
              <a:off x="6240016" y="2881914"/>
              <a:ext cx="3771401" cy="1562649"/>
              <a:chOff x="7418650" y="1041437"/>
              <a:chExt cx="2679874" cy="2230741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E145DE1-094F-4552-85F1-A60BA111F6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18650" y="3262239"/>
                <a:ext cx="267987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95667B4-AAFE-45AB-8036-66C16E61A4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443248" y="1041437"/>
                <a:ext cx="0" cy="2230741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DFCC92C6-DB38-48CE-8E5A-03B38AB87B54}"/>
                </a:ext>
              </a:extLst>
            </p:cNvPr>
            <p:cNvSpPr/>
            <p:nvPr/>
          </p:nvSpPr>
          <p:spPr>
            <a:xfrm>
              <a:off x="3333750" y="2628900"/>
              <a:ext cx="6877050" cy="1803400"/>
            </a:xfrm>
            <a:custGeom>
              <a:avLst/>
              <a:gdLst>
                <a:gd name="connsiteX0" fmla="*/ 0 w 6877050"/>
                <a:gd name="connsiteY0" fmla="*/ 0 h 1803400"/>
                <a:gd name="connsiteX1" fmla="*/ 0 w 6877050"/>
                <a:gd name="connsiteY1" fmla="*/ 1803400 h 1803400"/>
                <a:gd name="connsiteX2" fmla="*/ 6877050 w 6877050"/>
                <a:gd name="connsiteY2" fmla="*/ 18034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7050" h="1803400">
                  <a:moveTo>
                    <a:pt x="0" y="0"/>
                  </a:moveTo>
                  <a:lnTo>
                    <a:pt x="0" y="1803400"/>
                  </a:lnTo>
                  <a:lnTo>
                    <a:pt x="6877050" y="18034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99566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F089C1B-AEFB-4413-A5E0-7414EDC0817D}"/>
              </a:ext>
            </a:extLst>
          </p:cNvPr>
          <p:cNvSpPr/>
          <p:nvPr/>
        </p:nvSpPr>
        <p:spPr>
          <a:xfrm>
            <a:off x="9735045" y="6445837"/>
            <a:ext cx="2456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/>
              <a:t>Rolle CP, IAS 2021, Abs. PEB182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963A55D-C1EA-4B83-B917-7F6508A8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7" y="258820"/>
            <a:ext cx="115824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The STAT Study: DTG/3TC as 1</a:t>
            </a:r>
            <a:r>
              <a:rPr lang="en-GB" sz="3200" baseline="30000" dirty="0"/>
              <a:t>st</a:t>
            </a:r>
            <a:r>
              <a:rPr lang="en-GB" sz="3200" dirty="0"/>
              <a:t> line regimen in a TEST-AND-TREAT Setting for newly diagnosed </a:t>
            </a:r>
            <a:r>
              <a:rPr lang="en-GB" sz="3200" dirty="0" err="1"/>
              <a:t>PLWHiV</a:t>
            </a:r>
            <a:r>
              <a:rPr lang="en-GB" sz="3200" dirty="0"/>
              <a:t> (1)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FF4F7-044D-4662-8159-0C192173EA0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9600" y="1974850"/>
            <a:ext cx="1158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Phase </a:t>
            </a:r>
            <a:r>
              <a:rPr lang="en-US" dirty="0" err="1"/>
              <a:t>IIIb</a:t>
            </a:r>
            <a:r>
              <a:rPr lang="en-US" dirty="0"/>
              <a:t>, </a:t>
            </a:r>
            <a:r>
              <a:rPr lang="en-US" dirty="0" err="1"/>
              <a:t>multicentre</a:t>
            </a:r>
            <a:r>
              <a:rPr lang="en-US" dirty="0"/>
              <a:t>, open-label, single-arm study in the United States</a:t>
            </a:r>
          </a:p>
          <a:p>
            <a:r>
              <a:rPr lang="en-US" dirty="0"/>
              <a:t>131 Treatment-naïve adults aged ≥18 years </a:t>
            </a:r>
          </a:p>
          <a:p>
            <a:pPr lvl="1"/>
            <a:r>
              <a:rPr lang="en-US" dirty="0"/>
              <a:t>diagnosed with HIV within 14 days of study entry for whom laboratory results were not available at baseline, willing to initiate ART immediately</a:t>
            </a:r>
          </a:p>
          <a:p>
            <a:endParaRPr lang="en-US" dirty="0"/>
          </a:p>
          <a:p>
            <a:r>
              <a:rPr lang="en-US" b="1" dirty="0"/>
              <a:t>Exclusion criteria: </a:t>
            </a:r>
            <a:r>
              <a:rPr lang="en-US" dirty="0"/>
              <a:t>HIV-1 drug resistance genotype test results known prior to Day 1, Known/suspected HBV</a:t>
            </a:r>
          </a:p>
          <a:p>
            <a:r>
              <a:rPr lang="en-US" dirty="0"/>
              <a:t>Treatment adjusted if BL resistance, HBV co-infection, </a:t>
            </a:r>
            <a:r>
              <a:rPr lang="en-US" dirty="0" err="1"/>
              <a:t>CrCL</a:t>
            </a:r>
            <a:r>
              <a:rPr lang="en-US" dirty="0"/>
              <a:t> &lt; 30 mL/min, or as required</a:t>
            </a:r>
          </a:p>
          <a:p>
            <a:endParaRPr lang="en-US" dirty="0"/>
          </a:p>
          <a:p>
            <a:r>
              <a:rPr lang="en-US" b="1" dirty="0"/>
              <a:t>Population:</a:t>
            </a:r>
          </a:p>
          <a:p>
            <a:pPr lvl="1"/>
            <a:r>
              <a:rPr lang="en-US" dirty="0"/>
              <a:t>Median age 31, female 15%</a:t>
            </a:r>
          </a:p>
          <a:p>
            <a:pPr lvl="1"/>
            <a:r>
              <a:rPr lang="en-US" dirty="0"/>
              <a:t>Time to enrolment since diagnosis, median (range): 5 days (0-15)</a:t>
            </a:r>
          </a:p>
          <a:p>
            <a:pPr lvl="1"/>
            <a:r>
              <a:rPr lang="en-US" dirty="0"/>
              <a:t>Enrolled on day of diagnosis: 26%</a:t>
            </a:r>
          </a:p>
          <a:p>
            <a:pPr lvl="1"/>
            <a:r>
              <a:rPr lang="en-US" dirty="0"/>
              <a:t>Median HIV RNA: 63,000 c/mL (&gt; 100,000 c/mL: 40 % ; &gt; 500,000 c/mL 15 %)</a:t>
            </a:r>
          </a:p>
          <a:p>
            <a:pPr lvl="1"/>
            <a:r>
              <a:rPr lang="en-US" dirty="0"/>
              <a:t>HBV co-infection, N = 7 (5%)</a:t>
            </a:r>
          </a:p>
          <a:p>
            <a:pPr lvl="1"/>
            <a:r>
              <a:rPr lang="en-US" dirty="0"/>
              <a:t>M184V mutation, N = 1 (0.8%)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3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9D22A-D492-C34A-B6F3-4E7A680B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2 equal 3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CB96A8-5CFB-4843-8679-2C10B5A3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72816"/>
            <a:ext cx="10972800" cy="47525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Classic combined ART = Triple therapy = 3 drugs from 2 classes (2 NRTI + X)</a:t>
            </a:r>
          </a:p>
          <a:p>
            <a:r>
              <a:rPr lang="en-GB" dirty="0"/>
              <a:t>Today there has been much progress</a:t>
            </a:r>
          </a:p>
          <a:p>
            <a:pPr lvl="1"/>
            <a:r>
              <a:rPr lang="en-GB" dirty="0"/>
              <a:t>In triple </a:t>
            </a:r>
            <a:r>
              <a:rPr lang="en-GB" dirty="0" err="1"/>
              <a:t>cART</a:t>
            </a:r>
            <a:endParaRPr lang="en-GB" dirty="0"/>
          </a:p>
          <a:p>
            <a:pPr lvl="1"/>
            <a:r>
              <a:rPr lang="en-GB" dirty="0"/>
              <a:t>2DR have demonstrated non-inferiority to triple ART in many situations</a:t>
            </a:r>
          </a:p>
          <a:p>
            <a:r>
              <a:rPr lang="en-GB" dirty="0"/>
              <a:t>Then, the question is « Does 2DR equal 3DR ? »</a:t>
            </a:r>
          </a:p>
          <a:p>
            <a:pPr lvl="1"/>
            <a:r>
              <a:rPr lang="en-GB" dirty="0"/>
              <a:t>Are there specific situations to consider ?</a:t>
            </a:r>
          </a:p>
          <a:p>
            <a:pPr lvl="1"/>
            <a:r>
              <a:rPr lang="en-GB" dirty="0"/>
              <a:t>Are there limitations to 2DR ?</a:t>
            </a:r>
          </a:p>
          <a:p>
            <a:r>
              <a:rPr lang="en-GB" dirty="0"/>
              <a:t>Objectives of this webinar are to review </a:t>
            </a:r>
          </a:p>
          <a:p>
            <a:pPr lvl="1"/>
            <a:r>
              <a:rPr lang="en-GB" dirty="0"/>
              <a:t>How treatment has evolved to 2DR, </a:t>
            </a:r>
          </a:p>
          <a:p>
            <a:pPr lvl="1"/>
            <a:r>
              <a:rPr lang="en-GB" dirty="0"/>
              <a:t>Available data with 2DR, </a:t>
            </a:r>
          </a:p>
          <a:p>
            <a:pPr lvl="1"/>
            <a:r>
              <a:rPr lang="en-GB" dirty="0"/>
              <a:t>Comparison of 2DR and 3DR for all aspects to consider for all important decisions </a:t>
            </a:r>
            <a:br>
              <a:rPr lang="en-GB" dirty="0"/>
            </a:br>
            <a:r>
              <a:rPr lang="en-GB" dirty="0"/>
              <a:t>when opting on a strategy,</a:t>
            </a:r>
          </a:p>
          <a:p>
            <a:pPr lvl="1"/>
            <a:r>
              <a:rPr lang="en-GB" dirty="0"/>
              <a:t>Potential limitations of 2DR</a:t>
            </a:r>
          </a:p>
        </p:txBody>
      </p:sp>
    </p:spTree>
    <p:extLst>
      <p:ext uri="{BB962C8B-B14F-4D97-AF65-F5344CB8AC3E}">
        <p14:creationId xmlns:p14="http://schemas.microsoft.com/office/powerpoint/2010/main" val="2894900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5936C261-41C9-C542-9FAC-A43A9FDA8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77" y="1712880"/>
            <a:ext cx="5671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HIV-1 RNA &lt; 50 copies/mL at W48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786C9B-FF44-2C4C-A146-399F65550B12}"/>
              </a:ext>
            </a:extLst>
          </p:cNvPr>
          <p:cNvSpPr txBox="1"/>
          <p:nvPr/>
        </p:nvSpPr>
        <p:spPr>
          <a:xfrm>
            <a:off x="424577" y="5458579"/>
            <a:ext cx="59241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* HIV RNA ≥ 50 c/mL, N = 19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data in window and HIV RNA ≥ 50 c/mL, N = 3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discontinued for other reason and HIV RNA ≥ 50 c/mL, N = 6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change in ART, N = 10</a:t>
            </a:r>
          </a:p>
        </p:txBody>
      </p:sp>
      <p:sp>
        <p:nvSpPr>
          <p:cNvPr id="55" name="Titre 3">
            <a:extLst>
              <a:ext uri="{FF2B5EF4-FFF2-40B4-BE49-F238E27FC236}">
                <a16:creationId xmlns:a16="http://schemas.microsoft.com/office/drawing/2014/main" id="{F98CE418-2910-5D4C-8EFE-8AC330EC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7" y="258820"/>
            <a:ext cx="11312261" cy="1143000"/>
          </a:xfrm>
        </p:spPr>
        <p:txBody>
          <a:bodyPr>
            <a:normAutofit/>
          </a:bodyPr>
          <a:lstStyle/>
          <a:p>
            <a:r>
              <a:rPr lang="en-GB" sz="3200" dirty="0"/>
              <a:t>The STAT Study: DTG/3TC as 1</a:t>
            </a:r>
            <a:r>
              <a:rPr lang="en-GB" sz="3200" baseline="30000" dirty="0"/>
              <a:t>st</a:t>
            </a:r>
            <a:r>
              <a:rPr lang="en-GB" sz="3200" dirty="0"/>
              <a:t> line regimen in a TEST-AND-TREAT Setting for newly diagnosed </a:t>
            </a:r>
            <a:r>
              <a:rPr lang="en-GB" sz="3200" dirty="0" err="1"/>
              <a:t>PLWHiV</a:t>
            </a:r>
            <a:r>
              <a:rPr lang="en-GB" sz="3200" dirty="0"/>
              <a:t> (2)</a:t>
            </a:r>
            <a:endParaRPr lang="fr-FR" sz="32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67A7CFC-C7A7-B5EC-80DE-C442D84047B1}"/>
              </a:ext>
            </a:extLst>
          </p:cNvPr>
          <p:cNvGrpSpPr/>
          <p:nvPr/>
        </p:nvGrpSpPr>
        <p:grpSpPr>
          <a:xfrm>
            <a:off x="280141" y="2132856"/>
            <a:ext cx="5731551" cy="3240360"/>
            <a:chOff x="280141" y="2132856"/>
            <a:chExt cx="5731551" cy="3240360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C1A9AD-B0F1-49EC-A40F-E74EE803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959" y="3388027"/>
              <a:ext cx="726622" cy="1870075"/>
            </a:xfrm>
            <a:custGeom>
              <a:avLst/>
              <a:gdLst>
                <a:gd name="T0" fmla="*/ 462 w 462"/>
                <a:gd name="T1" fmla="*/ 85 h 1178"/>
                <a:gd name="T2" fmla="*/ 462 w 462"/>
                <a:gd name="T3" fmla="*/ 0 h 1178"/>
                <a:gd name="T4" fmla="*/ 0 w 462"/>
                <a:gd name="T5" fmla="*/ 0 h 1178"/>
                <a:gd name="T6" fmla="*/ 0 w 462"/>
                <a:gd name="T7" fmla="*/ 1178 h 1178"/>
                <a:gd name="T8" fmla="*/ 462 w 462"/>
                <a:gd name="T9" fmla="*/ 1178 h 1178"/>
                <a:gd name="T10" fmla="*/ 462 w 462"/>
                <a:gd name="T11" fmla="*/ 85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1178">
                  <a:moveTo>
                    <a:pt x="462" y="85"/>
                  </a:moveTo>
                  <a:lnTo>
                    <a:pt x="462" y="0"/>
                  </a:lnTo>
                  <a:lnTo>
                    <a:pt x="0" y="0"/>
                  </a:lnTo>
                  <a:lnTo>
                    <a:pt x="0" y="1178"/>
                  </a:lnTo>
                  <a:lnTo>
                    <a:pt x="462" y="1178"/>
                  </a:lnTo>
                  <a:lnTo>
                    <a:pt x="462" y="8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107/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131</a:t>
              </a: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6B90C04-32A3-4A15-A712-9F530264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896" y="3038777"/>
              <a:ext cx="725050" cy="2219325"/>
            </a:xfrm>
            <a:custGeom>
              <a:avLst/>
              <a:gdLst>
                <a:gd name="T0" fmla="*/ 461 w 461"/>
                <a:gd name="T1" fmla="*/ 220 h 1398"/>
                <a:gd name="T2" fmla="*/ 461 w 461"/>
                <a:gd name="T3" fmla="*/ 0 h 1398"/>
                <a:gd name="T4" fmla="*/ 0 w 461"/>
                <a:gd name="T5" fmla="*/ 0 h 1398"/>
                <a:gd name="T6" fmla="*/ 0 w 461"/>
                <a:gd name="T7" fmla="*/ 1398 h 1398"/>
                <a:gd name="T8" fmla="*/ 461 w 461"/>
                <a:gd name="T9" fmla="*/ 1398 h 1398"/>
                <a:gd name="T10" fmla="*/ 461 w 461"/>
                <a:gd name="T11" fmla="*/ 22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1398">
                  <a:moveTo>
                    <a:pt x="461" y="220"/>
                  </a:moveTo>
                  <a:lnTo>
                    <a:pt x="461" y="0"/>
                  </a:lnTo>
                  <a:lnTo>
                    <a:pt x="0" y="0"/>
                  </a:lnTo>
                  <a:lnTo>
                    <a:pt x="0" y="1398"/>
                  </a:lnTo>
                  <a:lnTo>
                    <a:pt x="461" y="1398"/>
                  </a:lnTo>
                  <a:lnTo>
                    <a:pt x="461" y="22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100/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103</a:t>
              </a: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C89BE38F-B967-4DC2-A0D3-EEF10FE55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432" y="3038777"/>
              <a:ext cx="726622" cy="22193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107/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DD78B167-B5BC-4AB9-BFBB-A1CB6F163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89" y="2493341"/>
              <a:ext cx="147130" cy="1666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33084524-76C1-452F-AD92-47A118936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41" y="2158573"/>
              <a:ext cx="147130" cy="1666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C1DBD5E0-0078-4833-AA15-9B93D042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065" y="2532733"/>
              <a:ext cx="147130" cy="16668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CC433AB1-DFF1-44DC-88DD-5AFA43D245E5}"/>
                </a:ext>
              </a:extLst>
            </p:cNvPr>
            <p:cNvGrpSpPr/>
            <p:nvPr/>
          </p:nvGrpSpPr>
          <p:grpSpPr>
            <a:xfrm>
              <a:off x="835293" y="2973689"/>
              <a:ext cx="44840" cy="2284413"/>
              <a:chOff x="1824038" y="2571750"/>
              <a:chExt cx="50800" cy="2284413"/>
            </a:xfrm>
          </p:grpSpPr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29E2F403-E4B9-4BE0-A19D-AC8B757F7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34861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F12EFA51-67CB-4AEC-B643-54F7F7E32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838" y="2571750"/>
                <a:ext cx="0" cy="2284413"/>
              </a:xfrm>
              <a:custGeom>
                <a:avLst/>
                <a:gdLst>
                  <a:gd name="T0" fmla="*/ 1439 h 1439"/>
                  <a:gd name="T1" fmla="*/ 1151 h 1439"/>
                  <a:gd name="T2" fmla="*/ 864 h 1439"/>
                  <a:gd name="T3" fmla="*/ 576 h 1439"/>
                  <a:gd name="T4" fmla="*/ 288 h 1439"/>
                  <a:gd name="T5" fmla="*/ 0 h 14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439">
                    <a:moveTo>
                      <a:pt x="0" y="1439"/>
                    </a:moveTo>
                    <a:lnTo>
                      <a:pt x="0" y="1151"/>
                    </a:lnTo>
                    <a:lnTo>
                      <a:pt x="0" y="864"/>
                    </a:lnTo>
                    <a:lnTo>
                      <a:pt x="0" y="576"/>
                    </a:lnTo>
                    <a:lnTo>
                      <a:pt x="0" y="28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6E873020-292C-4B35-9CCA-007F39B06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30289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569706B3-9AB3-4358-9D2B-9765741BA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439896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352E0993-6696-4AD5-B1E6-F9D87B7C8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39433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22A782FA-31B9-47EA-B1D4-521AACC78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485616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31" name="Line 24">
                <a:extLst>
                  <a:ext uri="{FF2B5EF4-FFF2-40B4-BE49-F238E27FC236}">
                    <a16:creationId xmlns:a16="http://schemas.microsoft.com/office/drawing/2014/main" id="{F1223816-2517-4999-BB3A-37B9E0D91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25717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</p:grp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CD413E86-0CDB-44AF-BFF9-A121A1F29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95" y="2873359"/>
              <a:ext cx="2419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100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899CAFAD-F2ED-437A-8CA3-154816EF1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47" y="3330559"/>
              <a:ext cx="1613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80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F24C21DB-B849-4EFF-BEFC-766E096F8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47" y="3787759"/>
              <a:ext cx="1613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60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E8C49127-BE1C-46FE-AB70-DD3F93914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47" y="4244959"/>
              <a:ext cx="1613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40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0ED95BF3-7859-4E0B-B59C-006BD65FF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47" y="4702159"/>
              <a:ext cx="1613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20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9210BBA2-06FC-44B5-AD3A-C4E5E36D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898" y="5157772"/>
              <a:ext cx="806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C4DA516E-0FD2-4C61-9C2E-5BF35CD0B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017" y="2775252"/>
              <a:ext cx="1839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97</a:t>
              </a:r>
              <a:endParaRPr kumimoji="0" lang="fr-FR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11A2631A-588C-418D-8AAB-16C15FB1E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389" y="2775252"/>
              <a:ext cx="1839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97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A49EEFDB-859E-4546-B693-FC80CFA16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360" y="3124502"/>
              <a:ext cx="1839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82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2CDBA6BF-D0F7-4248-97AD-D0F102743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83" y="2132856"/>
              <a:ext cx="30040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Observed (N = 110, on any ART regimen)</a:t>
              </a:r>
              <a:endParaRPr kumimoji="0" lang="en-US" altLang="fr-FR" sz="16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FEC8A18F-E715-4894-9266-26C6B0253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31" y="2449668"/>
              <a:ext cx="24032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Observed (N = 103, on DTG/3TC)</a:t>
              </a:r>
              <a:endParaRPr kumimoji="0" lang="en-US" altLang="fr-FR" sz="16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B81DAA4D-1008-4709-BB92-76AEB65D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207" y="2458585"/>
              <a:ext cx="2334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ITT-E missing = failure (N = 131)</a:t>
              </a:r>
              <a:endParaRPr kumimoji="0" lang="en-US" altLang="fr-FR" sz="16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2BED69-6FD9-644A-9E4E-F8B8C4407EE5}"/>
                </a:ext>
              </a:extLst>
            </p:cNvPr>
            <p:cNvSpPr txBox="1"/>
            <p:nvPr/>
          </p:nvSpPr>
          <p:spPr>
            <a:xfrm>
              <a:off x="668327" y="2689175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%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C39974AD-EEC1-2E4D-BB9E-76E2D17F124A}"/>
              </a:ext>
            </a:extLst>
          </p:cNvPr>
          <p:cNvSpPr/>
          <p:nvPr/>
        </p:nvSpPr>
        <p:spPr>
          <a:xfrm>
            <a:off x="9642071" y="6445837"/>
            <a:ext cx="2549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/>
              <a:t>Rolle CP, IAS 2021, Abs. PEB182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D5B7498F-6C04-9145-B026-613C7F2B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915" y="1690618"/>
            <a:ext cx="4759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HIV-1 RNA &lt; 50 </a:t>
            </a:r>
            <a:r>
              <a:rPr lang="da-DK" sz="2000" b="1" dirty="0" err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copies</a:t>
            </a:r>
            <a:r>
              <a:rPr lang="da-DK" sz="20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/</a:t>
            </a:r>
            <a:r>
              <a:rPr lang="da-DK" sz="2000" b="1" dirty="0" err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mL</a:t>
            </a:r>
            <a:r>
              <a:rPr lang="da-DK" sz="20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at W48 by</a:t>
            </a:r>
          </a:p>
          <a:p>
            <a:pPr algn="ctr"/>
            <a:r>
              <a:rPr lang="da-DK" sz="20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baseline HIV RNA and CD4 (ITT-E M = F)</a:t>
            </a:r>
            <a:endParaRPr lang="fr-FR" sz="2000" b="1" dirty="0">
              <a:solidFill>
                <a:srgbClr val="0070C0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1DCC65-3065-C609-191F-1CBAAA3813B1}"/>
              </a:ext>
            </a:extLst>
          </p:cNvPr>
          <p:cNvGrpSpPr/>
          <p:nvPr/>
        </p:nvGrpSpPr>
        <p:grpSpPr>
          <a:xfrm>
            <a:off x="4008859" y="2698387"/>
            <a:ext cx="8106002" cy="3826831"/>
            <a:chOff x="4008859" y="2698387"/>
            <a:chExt cx="8106002" cy="38268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5E5CE3-2650-D951-70D9-54E87CB40FBB}"/>
                </a:ext>
              </a:extLst>
            </p:cNvPr>
            <p:cNvSpPr/>
            <p:nvPr/>
          </p:nvSpPr>
          <p:spPr>
            <a:xfrm>
              <a:off x="7172325" y="5795282"/>
              <a:ext cx="141514" cy="14151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284B50-628C-7792-08FB-313C4849B511}"/>
                </a:ext>
              </a:extLst>
            </p:cNvPr>
            <p:cNvSpPr/>
            <p:nvPr/>
          </p:nvSpPr>
          <p:spPr>
            <a:xfrm>
              <a:off x="7172325" y="6050855"/>
              <a:ext cx="141514" cy="14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77031B-3522-B6C7-BA9A-89D80CBA39F6}"/>
                </a:ext>
              </a:extLst>
            </p:cNvPr>
            <p:cNvSpPr/>
            <p:nvPr/>
          </p:nvSpPr>
          <p:spPr>
            <a:xfrm>
              <a:off x="7172325" y="6297076"/>
              <a:ext cx="141514" cy="1415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D1403A5-2B41-8799-BE1B-75101E2D76B8}"/>
                </a:ext>
              </a:extLst>
            </p:cNvPr>
            <p:cNvSpPr txBox="1"/>
            <p:nvPr/>
          </p:nvSpPr>
          <p:spPr>
            <a:xfrm>
              <a:off x="7265199" y="5715647"/>
              <a:ext cx="1733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HIV-1 RNA &lt; 50 c/mL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966AC70-0BE1-16EA-8C57-2B01A04C8C38}"/>
                </a:ext>
              </a:extLst>
            </p:cNvPr>
            <p:cNvSpPr txBox="1"/>
            <p:nvPr/>
          </p:nvSpPr>
          <p:spPr>
            <a:xfrm>
              <a:off x="7265199" y="5971220"/>
              <a:ext cx="2974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HIV-1 RNA </a:t>
              </a:r>
              <a:r>
                <a:rPr lang="en-US" sz="1400" b="1" u="sng" dirty="0"/>
                <a:t>&gt;</a:t>
              </a:r>
              <a:r>
                <a:rPr lang="en-US" sz="1400" b="1" dirty="0"/>
                <a:t> 50 c/mL, data in window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F113EE7-36AC-9339-31DE-CFC649D5A8E8}"/>
                </a:ext>
              </a:extLst>
            </p:cNvPr>
            <p:cNvSpPr txBox="1"/>
            <p:nvPr/>
          </p:nvSpPr>
          <p:spPr>
            <a:xfrm>
              <a:off x="7265199" y="6217441"/>
              <a:ext cx="42895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HIV-1 RNA </a:t>
              </a:r>
              <a:r>
                <a:rPr lang="en-US" sz="1400" b="1" u="sng" dirty="0"/>
                <a:t>&gt;</a:t>
              </a:r>
              <a:r>
                <a:rPr lang="en-US" sz="1400" b="1" dirty="0"/>
                <a:t> 50 c/mL, data missing or study withdrawal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2473D045-CD3F-B84E-983E-754C637FB18F}"/>
                </a:ext>
              </a:extLst>
            </p:cNvPr>
            <p:cNvGrpSpPr/>
            <p:nvPr/>
          </p:nvGrpSpPr>
          <p:grpSpPr>
            <a:xfrm>
              <a:off x="4008859" y="2698387"/>
              <a:ext cx="8106002" cy="2994139"/>
              <a:chOff x="4166789" y="2873359"/>
              <a:chExt cx="7831947" cy="2499857"/>
            </a:xfrm>
          </p:grpSpPr>
          <p:graphicFrame>
            <p:nvGraphicFramePr>
              <p:cNvPr id="4" name="Graphique 3">
                <a:extLst>
                  <a:ext uri="{FF2B5EF4-FFF2-40B4-BE49-F238E27FC236}">
                    <a16:creationId xmlns:a16="http://schemas.microsoft.com/office/drawing/2014/main" id="{7F85390F-31A7-F584-8206-500E897EB69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89868756"/>
                  </p:ext>
                </p:extLst>
              </p:nvPr>
            </p:nvGraphicFramePr>
            <p:xfrm>
              <a:off x="7065884" y="2873359"/>
              <a:ext cx="4932852" cy="249985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0E659064-7A6B-F6E5-F3BA-ADD63D1BB1AB}"/>
                  </a:ext>
                </a:extLst>
              </p:cNvPr>
              <p:cNvSpPr txBox="1"/>
              <p:nvPr/>
            </p:nvSpPr>
            <p:spPr>
              <a:xfrm>
                <a:off x="6623218" y="3018723"/>
                <a:ext cx="70083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&lt; 100 000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9A8EF0CB-6721-3C98-1BB4-B5D9B5A60C30}"/>
                  </a:ext>
                </a:extLst>
              </p:cNvPr>
              <p:cNvSpPr txBox="1"/>
              <p:nvPr/>
            </p:nvSpPr>
            <p:spPr>
              <a:xfrm>
                <a:off x="6623218" y="3307233"/>
                <a:ext cx="70083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u="sng" dirty="0"/>
                  <a:t>&gt;</a:t>
                </a:r>
                <a:r>
                  <a:rPr lang="fr-FR" sz="1000" dirty="0"/>
                  <a:t> 100 000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F4704178-7E48-4180-7C69-8D6D75653459}"/>
                  </a:ext>
                </a:extLst>
              </p:cNvPr>
              <p:cNvSpPr txBox="1"/>
              <p:nvPr/>
            </p:nvSpPr>
            <p:spPr>
              <a:xfrm>
                <a:off x="6031710" y="3595743"/>
                <a:ext cx="12923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100 000 to &lt; 500 000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14B0030-5891-7382-171B-B90340EC1ACD}"/>
                  </a:ext>
                </a:extLst>
              </p:cNvPr>
              <p:cNvSpPr txBox="1"/>
              <p:nvPr/>
            </p:nvSpPr>
            <p:spPr>
              <a:xfrm>
                <a:off x="6623218" y="3884253"/>
                <a:ext cx="70083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u="sng" dirty="0"/>
                  <a:t>&gt;</a:t>
                </a:r>
                <a:r>
                  <a:rPr lang="fr-FR" sz="1000" dirty="0"/>
                  <a:t> 500 000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C1F72B8-3DBB-E0C0-407E-8041D65FC7CD}"/>
                  </a:ext>
                </a:extLst>
              </p:cNvPr>
              <p:cNvSpPr txBox="1"/>
              <p:nvPr/>
            </p:nvSpPr>
            <p:spPr>
              <a:xfrm>
                <a:off x="6528640" y="4172763"/>
                <a:ext cx="7954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u="sng" dirty="0"/>
                  <a:t>&gt;</a:t>
                </a:r>
                <a:r>
                  <a:rPr lang="fr-FR" sz="1000" dirty="0"/>
                  <a:t> 1 000 000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7411396D-7291-A34F-B8FD-6839EE285F86}"/>
                  </a:ext>
                </a:extLst>
              </p:cNvPr>
              <p:cNvSpPr txBox="1"/>
              <p:nvPr/>
            </p:nvSpPr>
            <p:spPr>
              <a:xfrm>
                <a:off x="6849241" y="4461273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u="sng" dirty="0"/>
                  <a:t>&gt;</a:t>
                </a:r>
                <a:r>
                  <a:rPr lang="fr-FR" sz="1000" dirty="0"/>
                  <a:t> 200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4F743CC-B7B2-DDC4-4451-FB0B43DCA67A}"/>
                  </a:ext>
                </a:extLst>
              </p:cNvPr>
              <p:cNvSpPr txBox="1"/>
              <p:nvPr/>
            </p:nvSpPr>
            <p:spPr>
              <a:xfrm>
                <a:off x="6849241" y="4749784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&lt; 200</a:t>
                </a:r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38DDDFB0-83F1-949D-8F45-F4487B5CB58E}"/>
                  </a:ext>
                </a:extLst>
              </p:cNvPr>
              <p:cNvSpPr txBox="1"/>
              <p:nvPr/>
            </p:nvSpPr>
            <p:spPr>
              <a:xfrm>
                <a:off x="5405637" y="3018723"/>
                <a:ext cx="5212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N = 79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EDAD206E-55F4-5AAF-DB23-6A117D33A78E}"/>
                  </a:ext>
                </a:extLst>
              </p:cNvPr>
              <p:cNvSpPr txBox="1"/>
              <p:nvPr/>
            </p:nvSpPr>
            <p:spPr>
              <a:xfrm>
                <a:off x="5405637" y="3307233"/>
                <a:ext cx="5212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N = 51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19082C67-F1C2-984D-5AF4-6539B8A82EDA}"/>
                  </a:ext>
                </a:extLst>
              </p:cNvPr>
              <p:cNvSpPr txBox="1"/>
              <p:nvPr/>
            </p:nvSpPr>
            <p:spPr>
              <a:xfrm>
                <a:off x="5405637" y="3595743"/>
                <a:ext cx="5212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N = 32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03C66B93-1ABD-6805-FC08-1FEFA4A6A857}"/>
                  </a:ext>
                </a:extLst>
              </p:cNvPr>
              <p:cNvSpPr txBox="1"/>
              <p:nvPr/>
            </p:nvSpPr>
            <p:spPr>
              <a:xfrm>
                <a:off x="5405637" y="3884253"/>
                <a:ext cx="5212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N = 19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4EF9F777-3799-F974-7599-0EFC1AB3C661}"/>
                  </a:ext>
                </a:extLst>
              </p:cNvPr>
              <p:cNvSpPr txBox="1"/>
              <p:nvPr/>
            </p:nvSpPr>
            <p:spPr>
              <a:xfrm>
                <a:off x="5405637" y="4172763"/>
                <a:ext cx="5212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N = 10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077C4043-75F2-E209-49DB-D007A1897BBF}"/>
                  </a:ext>
                </a:extLst>
              </p:cNvPr>
              <p:cNvSpPr txBox="1"/>
              <p:nvPr/>
            </p:nvSpPr>
            <p:spPr>
              <a:xfrm>
                <a:off x="5405637" y="4461273"/>
                <a:ext cx="5212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N = 94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19BA4870-9761-90EA-234F-6D06DE58BF19}"/>
                  </a:ext>
                </a:extLst>
              </p:cNvPr>
              <p:cNvSpPr txBox="1"/>
              <p:nvPr/>
            </p:nvSpPr>
            <p:spPr>
              <a:xfrm>
                <a:off x="5405637" y="4749784"/>
                <a:ext cx="5212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000" dirty="0"/>
                  <a:t>N = 37</a:t>
                </a:r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3D49A316-CD17-723E-6E51-F0815ED55C67}"/>
                  </a:ext>
                </a:extLst>
              </p:cNvPr>
              <p:cNvSpPr txBox="1"/>
              <p:nvPr/>
            </p:nvSpPr>
            <p:spPr>
              <a:xfrm>
                <a:off x="4338196" y="4420833"/>
                <a:ext cx="955366" cy="539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/>
                  <a:t>BL CD4+ </a:t>
                </a:r>
                <a:r>
                  <a:rPr lang="fr-FR" sz="1200" b="1" dirty="0" err="1"/>
                  <a:t>cell</a:t>
                </a:r>
                <a:br>
                  <a:rPr lang="fr-FR" sz="1200" b="1" dirty="0"/>
                </a:br>
                <a:r>
                  <a:rPr lang="fr-FR" sz="1200" b="1" dirty="0"/>
                  <a:t>count </a:t>
                </a:r>
                <a:r>
                  <a:rPr lang="fr-FR" sz="1200" b="1" dirty="0" err="1"/>
                  <a:t>strata</a:t>
                </a:r>
                <a:r>
                  <a:rPr lang="fr-FR" sz="1200" b="1" dirty="0"/>
                  <a:t>,</a:t>
                </a:r>
                <a:br>
                  <a:rPr lang="fr-FR" sz="1200" b="1" dirty="0"/>
                </a:br>
                <a:r>
                  <a:rPr lang="fr-FR" sz="1200" b="1" dirty="0" err="1"/>
                  <a:t>cells</a:t>
                </a:r>
                <a:r>
                  <a:rPr lang="fr-FR" sz="1200" b="1" dirty="0"/>
                  <a:t>/mm</a:t>
                </a:r>
                <a:r>
                  <a:rPr lang="fr-FR" sz="1200" b="1" baseline="30000" dirty="0"/>
                  <a:t>3</a:t>
                </a:r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C63183DC-53D4-8901-4838-93C6760C758A}"/>
                  </a:ext>
                </a:extLst>
              </p:cNvPr>
              <p:cNvSpPr txBox="1"/>
              <p:nvPr/>
            </p:nvSpPr>
            <p:spPr>
              <a:xfrm>
                <a:off x="4166789" y="3449857"/>
                <a:ext cx="1232490" cy="539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BL HIV-1</a:t>
                </a:r>
                <a:br>
                  <a:rPr lang="fr-FR" sz="1200" b="1" dirty="0"/>
                </a:br>
                <a:r>
                  <a:rPr lang="fr-FR" sz="1200" b="1" dirty="0"/>
                  <a:t>RNA </a:t>
                </a:r>
                <a:r>
                  <a:rPr lang="fr-FR" sz="1200" b="1" dirty="0" err="1"/>
                  <a:t>srtata</a:t>
                </a:r>
                <a:br>
                  <a:rPr lang="fr-FR" sz="1200" b="1" dirty="0"/>
                </a:br>
                <a:r>
                  <a:rPr lang="fr-FR" sz="1200" b="1" dirty="0"/>
                  <a:t>c/</a:t>
                </a:r>
                <a:r>
                  <a:rPr lang="fr-FR" sz="1200" b="1" dirty="0" err="1"/>
                  <a:t>mL</a:t>
                </a:r>
                <a:endParaRPr lang="fr-FR" sz="1200" b="1" baseline="30000" dirty="0"/>
              </a:p>
            </p:txBody>
          </p:sp>
          <p:sp>
            <p:nvSpPr>
              <p:cNvPr id="66" name="Parenthèse ouvrante 65">
                <a:extLst>
                  <a:ext uri="{FF2B5EF4-FFF2-40B4-BE49-F238E27FC236}">
                    <a16:creationId xmlns:a16="http://schemas.microsoft.com/office/drawing/2014/main" id="{9377B0D4-4459-0658-E445-F586D0ED57FD}"/>
                  </a:ext>
                </a:extLst>
              </p:cNvPr>
              <p:cNvSpPr/>
              <p:nvPr/>
            </p:nvSpPr>
            <p:spPr>
              <a:xfrm>
                <a:off x="5324475" y="3038777"/>
                <a:ext cx="81162" cy="1306512"/>
              </a:xfrm>
              <a:prstGeom prst="leftBracket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Parenthèse ouvrante 66">
                <a:extLst>
                  <a:ext uri="{FF2B5EF4-FFF2-40B4-BE49-F238E27FC236}">
                    <a16:creationId xmlns:a16="http://schemas.microsoft.com/office/drawing/2014/main" id="{58AE54E9-9D14-A742-1FC0-BA1F01A56350}"/>
                  </a:ext>
                </a:extLst>
              </p:cNvPr>
              <p:cNvSpPr/>
              <p:nvPr/>
            </p:nvSpPr>
            <p:spPr>
              <a:xfrm>
                <a:off x="5324475" y="4532899"/>
                <a:ext cx="81162" cy="422245"/>
              </a:xfrm>
              <a:prstGeom prst="leftBracket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1945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F8344B1C-BEFC-474A-8436-45C18814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87674"/>
              </p:ext>
            </p:extLst>
          </p:nvPr>
        </p:nvGraphicFramePr>
        <p:xfrm>
          <a:off x="2198091" y="2225496"/>
          <a:ext cx="9006841" cy="422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553">
                  <a:extLst>
                    <a:ext uri="{9D8B030D-6E8A-4147-A177-3AD203B41FA5}">
                      <a16:colId xmlns:a16="http://schemas.microsoft.com/office/drawing/2014/main" val="129518717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272769652"/>
                    </a:ext>
                  </a:extLst>
                </a:gridCol>
                <a:gridCol w="2419096">
                  <a:extLst>
                    <a:ext uri="{9D8B030D-6E8A-4147-A177-3AD203B41FA5}">
                      <a16:colId xmlns:a16="http://schemas.microsoft.com/office/drawing/2014/main" val="4246735485"/>
                    </a:ext>
                  </a:extLst>
                </a:gridCol>
                <a:gridCol w="2889504">
                  <a:extLst>
                    <a:ext uri="{9D8B030D-6E8A-4147-A177-3AD203B41FA5}">
                      <a16:colId xmlns:a16="http://schemas.microsoft.com/office/drawing/2014/main" val="103354155"/>
                    </a:ext>
                  </a:extLst>
                </a:gridCol>
              </a:tblGrid>
              <a:tr h="16525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Reason for switch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Visit window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Modified ART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Plasma HIV-1 RNA at Week 48, c/mL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91502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DTG/3TC + 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00904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65938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 + TAF/FTC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946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 or DTG + TDF/FTC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10600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Decision by participant or proxy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66323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DTG/3TC + 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0653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M184V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DTG/RPV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36675"/>
                  </a:ext>
                </a:extLst>
              </a:tr>
              <a:tr h="271121">
                <a:tc>
                  <a:txBody>
                    <a:bodyPr/>
                    <a:lstStyle/>
                    <a:p>
                      <a:r>
                        <a:rPr lang="en-US" sz="1400" noProof="0"/>
                        <a:t>AE (rash)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Week12;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Week12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DRV/COBI/FTC/TAF;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49670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Decision by participant or proxy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24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037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Pregnancy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24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DTG/ABC/3TC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327; 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33787"/>
                  </a:ext>
                </a:extLst>
              </a:tr>
              <a:tr h="155131">
                <a:tc gridSpan="4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Participants who switched after Week 48 HIV-1 RNA assessment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600865564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Lack of efficacy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 + 3TC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223; 182; 831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7547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Non-adherence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Post Week 48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Off treatment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4461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13A8615-1A6E-44A7-8B24-7BD3F1F04538}"/>
              </a:ext>
            </a:extLst>
          </p:cNvPr>
          <p:cNvSpPr/>
          <p:nvPr/>
        </p:nvSpPr>
        <p:spPr>
          <a:xfrm>
            <a:off x="2208045" y="2525576"/>
            <a:ext cx="2509545" cy="115120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D29D45-538D-43E8-B16C-DE72F485EF35}"/>
              </a:ext>
            </a:extLst>
          </p:cNvPr>
          <p:cNvSpPr/>
          <p:nvPr/>
        </p:nvSpPr>
        <p:spPr>
          <a:xfrm>
            <a:off x="2208045" y="3950914"/>
            <a:ext cx="2509545" cy="27554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CEE41B-854C-43A9-BD5D-E83690858B44}"/>
              </a:ext>
            </a:extLst>
          </p:cNvPr>
          <p:cNvSpPr/>
          <p:nvPr/>
        </p:nvSpPr>
        <p:spPr>
          <a:xfrm>
            <a:off x="2208045" y="4272106"/>
            <a:ext cx="2509545" cy="224863"/>
          </a:xfrm>
          <a:prstGeom prst="rect">
            <a:avLst/>
          </a:prstGeom>
          <a:noFill/>
          <a:ln w="571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49AE18-00FB-4F28-BAB8-38D8540C829B}"/>
              </a:ext>
            </a:extLst>
          </p:cNvPr>
          <p:cNvSpPr/>
          <p:nvPr/>
        </p:nvSpPr>
        <p:spPr>
          <a:xfrm>
            <a:off x="2208045" y="4542616"/>
            <a:ext cx="2509545" cy="50068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936C261-41C9-C542-9FAC-A43A9FDA8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91" y="1763831"/>
            <a:ext cx="707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Participants who switched from DTG/3TC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B8C375-3B01-FC4A-AE16-0485F25DA000}"/>
              </a:ext>
            </a:extLst>
          </p:cNvPr>
          <p:cNvSpPr txBox="1"/>
          <p:nvPr/>
        </p:nvSpPr>
        <p:spPr>
          <a:xfrm>
            <a:off x="9842500" y="42391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</a:t>
            </a:r>
          </a:p>
        </p:txBody>
      </p:sp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846A9D55-F998-3644-AC86-AD4635B3D3F1}"/>
              </a:ext>
            </a:extLst>
          </p:cNvPr>
          <p:cNvSpPr/>
          <p:nvPr/>
        </p:nvSpPr>
        <p:spPr>
          <a:xfrm>
            <a:off x="1778000" y="2607690"/>
            <a:ext cx="352491" cy="29718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BA761B49-9844-3842-A52A-59C60698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18" y="3862757"/>
            <a:ext cx="154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10 by W48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11A57E-0C23-9848-9536-1335C209E28D}"/>
              </a:ext>
            </a:extLst>
          </p:cNvPr>
          <p:cNvSpPr/>
          <p:nvPr/>
        </p:nvSpPr>
        <p:spPr>
          <a:xfrm>
            <a:off x="9642071" y="6445837"/>
            <a:ext cx="2549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/>
              <a:t>Rolle CP, IAS 2021, Abs. PEB182</a:t>
            </a:r>
          </a:p>
        </p:txBody>
      </p:sp>
      <p:sp>
        <p:nvSpPr>
          <p:cNvPr id="22" name="Titre 3">
            <a:extLst>
              <a:ext uri="{FF2B5EF4-FFF2-40B4-BE49-F238E27FC236}">
                <a16:creationId xmlns:a16="http://schemas.microsoft.com/office/drawing/2014/main" id="{ED81DA6E-6AA6-D946-9A67-442DED42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258820"/>
            <a:ext cx="11535998" cy="1143000"/>
          </a:xfrm>
        </p:spPr>
        <p:txBody>
          <a:bodyPr>
            <a:normAutofit/>
          </a:bodyPr>
          <a:lstStyle/>
          <a:p>
            <a:r>
              <a:rPr lang="en-GB" sz="3200" dirty="0"/>
              <a:t>The STAT Study: DTG/3TC as 1</a:t>
            </a:r>
            <a:r>
              <a:rPr lang="en-GB" sz="3200" baseline="30000" dirty="0"/>
              <a:t>st</a:t>
            </a:r>
            <a:r>
              <a:rPr lang="en-GB" sz="3200" dirty="0"/>
              <a:t> line regimen in a TEST-AND-TREAT Setting for newly diagnosed </a:t>
            </a:r>
            <a:r>
              <a:rPr lang="en-GB" sz="3200" dirty="0" err="1"/>
              <a:t>PLWHiV</a:t>
            </a:r>
            <a:r>
              <a:rPr lang="en-GB" sz="3200" dirty="0"/>
              <a:t> (3)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67015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HIV-1 Shedding With DTG + 3TC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09917" y="2326339"/>
            <a:ext cx="10972483" cy="825241"/>
          </a:xfrm>
        </p:spPr>
        <p:txBody>
          <a:bodyPr>
            <a:normAutofit/>
          </a:bodyPr>
          <a:lstStyle/>
          <a:p>
            <a:r>
              <a:rPr lang="en-US" sz="2000" dirty="0"/>
              <a:t>Genital shedding detected in 2% to 20% of patients who have viral suppression in plasma </a:t>
            </a:r>
          </a:p>
          <a:p>
            <a:r>
              <a:rPr lang="en-US" sz="2000" dirty="0"/>
              <a:t>Genital shedding was assessed in 3 groups of participants receiving  2 vs 3-drug regimens</a:t>
            </a:r>
          </a:p>
        </p:txBody>
      </p:sp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5DE11AAD-5C46-40C2-8506-D0F2314BCDCC}"/>
              </a:ext>
            </a:extLst>
          </p:cNvPr>
          <p:cNvGraphicFramePr>
            <a:graphicFrameLocks/>
          </p:cNvGraphicFramePr>
          <p:nvPr/>
        </p:nvGraphicFramePr>
        <p:xfrm>
          <a:off x="719139" y="3531730"/>
          <a:ext cx="10763250" cy="2804224"/>
        </p:xfrm>
        <a:graphic>
          <a:graphicData uri="http://schemas.openxmlformats.org/drawingml/2006/table">
            <a:tbl>
              <a:tblPr/>
              <a:tblGrid>
                <a:gridCol w="100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259">
                  <a:extLst>
                    <a:ext uri="{9D8B030D-6E8A-4147-A177-3AD203B41FA5}">
                      <a16:colId xmlns:a16="http://schemas.microsoft.com/office/drawing/2014/main" val="131135502"/>
                    </a:ext>
                  </a:extLst>
                </a:gridCol>
                <a:gridCol w="300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0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Study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Treatment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Experience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ART Regimen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Genital HIV RNA Detected, n/N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ASPIRE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Virologically suppressed on three-drug regimen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Continued suppressive three-drug regimen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1/20 (5)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ASPIRE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Virologically suppressed on three-drug regimen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Switched to DTG + 3TC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1/18 (5.6)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A5353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Naive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Initiated DTG + 3TC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1/13 (7.7)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11">
            <a:extLst>
              <a:ext uri="{FF2B5EF4-FFF2-40B4-BE49-F238E27FC236}">
                <a16:creationId xmlns:a16="http://schemas.microsoft.com/office/drawing/2014/main" id="{DF5B52D3-5CC5-462B-A1C9-1B3E27A4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416" y="6455408"/>
            <a:ext cx="400558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it-IT" altLang="en-US" sz="1400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Gianella. J Acquir Immune Defic Syndr. 2018;79:e112</a:t>
            </a:r>
          </a:p>
        </p:txBody>
      </p:sp>
    </p:spTree>
    <p:extLst>
      <p:ext uri="{BB962C8B-B14F-4D97-AF65-F5344CB8AC3E}">
        <p14:creationId xmlns:p14="http://schemas.microsoft.com/office/powerpoint/2010/main" val="427995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CC99-6BD2-734D-8419-41642DA8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DTG/3TC </a:t>
            </a:r>
            <a:r>
              <a:rPr lang="fr-FR" dirty="0" err="1"/>
              <a:t>is</a:t>
            </a:r>
            <a:r>
              <a:rPr lang="fr-FR" dirty="0"/>
              <a:t> as good as 3DR for 1</a:t>
            </a:r>
            <a:r>
              <a:rPr lang="fr-FR" baseline="30000" dirty="0"/>
              <a:t>st</a:t>
            </a:r>
            <a:r>
              <a:rPr lang="fr-FR" dirty="0"/>
              <a:t> line ART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E417F5-542B-1448-A678-2D2C3A2B1DA2}"/>
              </a:ext>
            </a:extLst>
          </p:cNvPr>
          <p:cNvSpPr txBox="1">
            <a:spLocks/>
          </p:cNvSpPr>
          <p:nvPr/>
        </p:nvSpPr>
        <p:spPr bwMode="auto">
          <a:xfrm>
            <a:off x="1410408" y="1690687"/>
            <a:ext cx="8735541" cy="480218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5AAACE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398" tIns="45697" rIns="91398" bIns="45697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9688" indent="-282542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25000"/>
              </a:spcAft>
              <a:buClr>
                <a:schemeClr val="accent2"/>
              </a:buClr>
              <a:buFont typeface="Arial" pitchFamily="34" charset="0"/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25000"/>
              </a:spcAft>
              <a:buClr>
                <a:schemeClr val="accent2"/>
              </a:buClr>
              <a:buFont typeface="Arial" pitchFamily="34" charset="0"/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2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25000"/>
              </a:spcAft>
              <a:buClr>
                <a:schemeClr val="accent2"/>
              </a:buClr>
              <a:buFont typeface="Arial" pitchFamily="34" charset="0"/>
              <a:buChar char="–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rtl="0" fontAlgn="base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rtl="0" fontAlgn="base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rtl="0" fontAlgn="base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rtl="0" fontAlgn="base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otency?					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Advanced infection/late presenters?		YES (high VL)	</a:t>
            </a:r>
            <a:endParaRPr kumimoji="0" lang="en-US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D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urability?									YES</a:t>
            </a:r>
          </a:p>
          <a:p>
            <a:pPr marL="342900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Genetic barrier to resistance?					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F</a:t>
            </a: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orgiveness for missing doses?			YES</a:t>
            </a:r>
          </a:p>
          <a:p>
            <a:pPr marL="342900" lvl="0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Frequency of viral load monitoring?			YES</a:t>
            </a:r>
            <a:endParaRPr kumimoji="0" lang="en-US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Tolerance?					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Long term toxicity?				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P</a:t>
            </a: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enetration in sanctuaries?			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Residual viremia, Inflammation?		YES</a:t>
            </a:r>
            <a:endParaRPr kumimoji="0" lang="en-US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Effect on lipids? 				YES (better than TAF-based)</a:t>
            </a:r>
          </a:p>
          <a:p>
            <a:pPr marL="342900" lvl="0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Use in HBV coinfection?						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(</a:t>
            </a:r>
            <a:r>
              <a:rPr lang="en-US" sz="2000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3TC-based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endParaRPr kumimoji="0" lang="en-US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59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33F22C4-763B-49A7-9CF7-DAEC5F28A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DHHS, IAS-USA Guidelines, EACS Guidelines: </a:t>
            </a:r>
            <a:br>
              <a:rPr lang="en-US" altLang="en-US" dirty="0"/>
            </a:br>
            <a:r>
              <a:rPr lang="en-US" altLang="en-US" dirty="0"/>
              <a:t>Recommended First-line ART</a:t>
            </a:r>
          </a:p>
        </p:txBody>
      </p:sp>
      <p:graphicFrame>
        <p:nvGraphicFramePr>
          <p:cNvPr id="46112" name="Group 32">
            <a:extLst>
              <a:ext uri="{FF2B5EF4-FFF2-40B4-BE49-F238E27FC236}">
                <a16:creationId xmlns:a16="http://schemas.microsoft.com/office/drawing/2014/main" id="{D7C5433A-81C8-4628-823D-0376ECD2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85135"/>
              </p:ext>
            </p:extLst>
          </p:nvPr>
        </p:nvGraphicFramePr>
        <p:xfrm>
          <a:off x="723900" y="1878920"/>
          <a:ext cx="10679082" cy="3291872"/>
        </p:xfrm>
        <a:graphic>
          <a:graphicData uri="http://schemas.openxmlformats.org/drawingml/2006/table">
            <a:tbl>
              <a:tblPr/>
              <a:tblGrid>
                <a:gridCol w="3859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4774">
                  <a:extLst>
                    <a:ext uri="{9D8B030D-6E8A-4147-A177-3AD203B41FA5}">
                      <a16:colId xmlns:a16="http://schemas.microsoft.com/office/drawing/2014/main" val="3622088571"/>
                    </a:ext>
                  </a:extLst>
                </a:gridCol>
              </a:tblGrid>
              <a:tr h="123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DHHS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IAS-USA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EACS 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662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(rating AI, unless otherwise specified) initial regimens for most PWH: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BIC/FTC/TAF 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DTG/3TC/ABC 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if HLA-B*5701 negative and without chronic HBV coinfection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 + (FTC or 3TC) + (TAF or TDF) 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 </a:t>
                      </a:r>
                      <a:r>
                        <a:rPr kumimoji="0" lang="en-US" sz="18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†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(rating A1a) initial regimens for most PWH: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BIC/FTC/TAF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 + FTC/(TAF or TDF)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 + 3TC/TDF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†</a:t>
                      </a:r>
                      <a:r>
                        <a:rPr lang="en-US" sz="1800" b="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+mn-cs"/>
                        </a:rPr>
                        <a:t>‡</a:t>
                      </a:r>
                      <a:endParaRPr kumimoji="0" lang="en-US" sz="18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regimens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DTG/3TC/ABC 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if HLA-B*5701 and HBs Ag negative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 + FTC/TAF + XTC/TDF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BIC/FTC/TAF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RAL + FTC/TAF or XTC/TDF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 *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DOR/3TC/TDF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15">
            <a:extLst>
              <a:ext uri="{FF2B5EF4-FFF2-40B4-BE49-F238E27FC236}">
                <a16:creationId xmlns:a16="http://schemas.microsoft.com/office/drawing/2014/main" id="{F3A173FE-C744-4042-B235-B792D2C61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24" y="6459152"/>
            <a:ext cx="12257714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0" fontAlgn="base" hangingPunct="0"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DHHS.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clinicalinfo.hiv.gov/en/guidelines/adult-and-adolescent-arv/whats-new-guidelines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September 2022.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2. Saag MS. JAMA</a:t>
            </a:r>
            <a:r>
              <a:rPr lang="en-US" altLang="en-US" sz="1200" b="0" i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2020; </a:t>
            </a:r>
            <a:r>
              <a:rPr lang="en-US" altLang="en-US" sz="1200" b="0" i="1" dirty="0">
                <a:latin typeface="Calibri" panose="020F0502020204030204" pitchFamily="34" charset="0"/>
                <a:cs typeface="Arial" panose="020B0604020202020204" pitchFamily="34" charset="0"/>
              </a:rPr>
              <a:t>324:1651-69.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3. EACS Guidelines, Version 11.0. October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773DF-F5CC-4F7B-87D0-A191DA0E685F}"/>
              </a:ext>
            </a:extLst>
          </p:cNvPr>
          <p:cNvSpPr txBox="1"/>
          <p:nvPr/>
        </p:nvSpPr>
        <p:spPr bwMode="auto">
          <a:xfrm>
            <a:off x="723900" y="5229200"/>
            <a:ext cx="10714002" cy="10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Except for persons with baseline HIV-1 RNA &gt;500,000 copies/mL, with HBV, or for whom results of HIV genotypic resistance testing or HBV testing are not yet available.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‡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Possibly not suitable for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individuals with baseline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CD4+ cell count &lt;200 cells/mm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455560">
                    <a:lumMod val="1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If baseline HIV-1 RNA &lt; 500,000 copies/mL, HBsAg negative, excluding </a:t>
            </a:r>
            <a:r>
              <a:rPr lang="en-US" sz="1400" dirty="0" err="1">
                <a:solidFill>
                  <a:srgbClr val="455560">
                    <a:lumMod val="1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PrEP</a:t>
            </a:r>
            <a:r>
              <a:rPr lang="en-US" sz="1400" dirty="0">
                <a:solidFill>
                  <a:srgbClr val="455560">
                    <a:lumMod val="1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failure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71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CC99-6BD2-734D-8419-41642DA8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763"/>
            <a:ext cx="8508244" cy="1143000"/>
          </a:xfrm>
        </p:spPr>
        <p:txBody>
          <a:bodyPr/>
          <a:lstStyle/>
          <a:p>
            <a:r>
              <a:rPr lang="en-US"/>
              <a:t>2DR vs 3DR in virologically suppressed patients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B89F01-38DB-F647-805E-2E272B48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1006"/>
            <a:ext cx="10972800" cy="4335466"/>
          </a:xfrm>
        </p:spPr>
        <p:txBody>
          <a:bodyPr/>
          <a:lstStyle/>
          <a:p>
            <a:r>
              <a:rPr lang="en-US"/>
              <a:t>DTG/RPV (SWORD)</a:t>
            </a:r>
          </a:p>
          <a:p>
            <a:r>
              <a:rPr lang="en-US"/>
              <a:t>DTG/3TC (TANGO ; SALSA)</a:t>
            </a:r>
          </a:p>
          <a:p>
            <a:pPr lvl="1"/>
            <a:endParaRPr lang="en-US"/>
          </a:p>
          <a:p>
            <a:r>
              <a:rPr lang="en-US"/>
              <a:t>CAB + RPV LA (ATLAS 2M)</a:t>
            </a:r>
          </a:p>
          <a:p>
            <a:endParaRPr lang="en-US"/>
          </a:p>
          <a:p>
            <a:r>
              <a:rPr lang="en-US"/>
              <a:t>New investigational 2DRs</a:t>
            </a:r>
          </a:p>
          <a:p>
            <a:pPr lvl="1"/>
            <a:r>
              <a:rPr lang="en-US"/>
              <a:t>ISL + DOR</a:t>
            </a:r>
          </a:p>
          <a:p>
            <a:pPr lvl="1"/>
            <a:r>
              <a:rPr lang="en-US"/>
              <a:t>BIC po + LEN sc</a:t>
            </a:r>
          </a:p>
        </p:txBody>
      </p:sp>
    </p:spTree>
    <p:extLst>
      <p:ext uri="{BB962C8B-B14F-4D97-AF65-F5344CB8AC3E}">
        <p14:creationId xmlns:p14="http://schemas.microsoft.com/office/powerpoint/2010/main" val="664245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contenu 2"/>
          <p:cNvSpPr>
            <a:spLocks/>
          </p:cNvSpPr>
          <p:nvPr/>
        </p:nvSpPr>
        <p:spPr bwMode="auto">
          <a:xfrm>
            <a:off x="197765" y="5184823"/>
            <a:ext cx="11384635" cy="146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defTabSz="914400">
              <a:spcBef>
                <a:spcPts val="75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fr-FR" sz="2400" b="1" dirty="0">
                <a:solidFill>
                  <a:schemeClr val="tx1"/>
                </a:solidFill>
                <a:latin typeface="+mj-lt"/>
              </a:rPr>
              <a:t>Endpoint</a:t>
            </a:r>
          </a:p>
          <a:p>
            <a:pPr lvl="1" defTabSz="914400" eaLnBrk="1" hangingPunct="1">
              <a:spcBef>
                <a:spcPts val="75"/>
              </a:spcBef>
              <a:buClr>
                <a:schemeClr val="tx2"/>
              </a:buClr>
            </a:pPr>
            <a:r>
              <a:rPr lang="en-GB" altLang="fr-FR" sz="2000" dirty="0">
                <a:solidFill>
                  <a:schemeClr val="tx1"/>
                </a:solidFill>
                <a:latin typeface="+mj-lt"/>
              </a:rPr>
              <a:t>Primary: proportion of patients maintaining HIV RNA &lt; 50 c/mL at W48 (ITT-exposed, snapshot) ; non-inferiority if lower margin of a two-sided 95% CI for the difference = - 8% for pooled studies</a:t>
            </a:r>
            <a:br>
              <a:rPr lang="en-GB" altLang="fr-FR" sz="2000" dirty="0">
                <a:solidFill>
                  <a:schemeClr val="tx1"/>
                </a:solidFill>
                <a:latin typeface="+mj-lt"/>
              </a:rPr>
            </a:br>
            <a:r>
              <a:rPr lang="en-GB" altLang="fr-FR" sz="2000" dirty="0">
                <a:solidFill>
                  <a:schemeClr val="tx1"/>
                </a:solidFill>
                <a:latin typeface="+mj-lt"/>
              </a:rPr>
              <a:t>(- 10% for each individual study)</a:t>
            </a:r>
          </a:p>
        </p:txBody>
      </p:sp>
      <p:graphicFrame>
        <p:nvGraphicFramePr>
          <p:cNvPr id="5150" name="Group 30"/>
          <p:cNvGraphicFramePr>
            <a:graphicFrameLocks noGrp="1"/>
          </p:cNvGraphicFramePr>
          <p:nvPr/>
        </p:nvGraphicFramePr>
        <p:xfrm>
          <a:off x="5530254" y="3210103"/>
          <a:ext cx="2485919" cy="535789"/>
        </p:xfrm>
        <a:graphic>
          <a:graphicData uri="http://schemas.openxmlformats.org/drawingml/2006/table">
            <a:tbl>
              <a:tblPr/>
              <a:tblGrid>
                <a:gridCol w="248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DTG 50 mg QD </a:t>
                      </a: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 RPV 25 mg QD</a:t>
                      </a:r>
                    </a:p>
                  </a:txBody>
                  <a:tcPr marL="121943" marR="121943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3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055" name="Group 39"/>
          <p:cNvGraphicFramePr>
            <a:graphicFrameLocks noGrp="1"/>
          </p:cNvGraphicFramePr>
          <p:nvPr/>
        </p:nvGraphicFramePr>
        <p:xfrm>
          <a:off x="5530254" y="4005673"/>
          <a:ext cx="2485919" cy="590653"/>
        </p:xfrm>
        <a:graphic>
          <a:graphicData uri="http://schemas.openxmlformats.org/drawingml/2006/table">
            <a:tbl>
              <a:tblPr/>
              <a:tblGrid>
                <a:gridCol w="248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Continuation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of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cART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121943" marR="121943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546" name="Connecteur droit 66"/>
          <p:cNvCxnSpPr>
            <a:cxnSpLocks noChangeShapeType="1"/>
          </p:cNvCxnSpPr>
          <p:nvPr/>
        </p:nvCxnSpPr>
        <p:spPr bwMode="auto">
          <a:xfrm rot="5400000">
            <a:off x="3869588" y="3121942"/>
            <a:ext cx="612000" cy="211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47" name="Oval 170"/>
          <p:cNvSpPr>
            <a:spLocks noChangeArrowheads="1"/>
          </p:cNvSpPr>
          <p:nvPr/>
        </p:nvSpPr>
        <p:spPr bwMode="auto">
          <a:xfrm>
            <a:off x="3215680" y="1904188"/>
            <a:ext cx="1967999" cy="899999"/>
          </a:xfrm>
          <a:prstGeom prst="ellipse">
            <a:avLst/>
          </a:prstGeom>
          <a:solidFill>
            <a:srgbClr val="E5E5F7"/>
          </a:solidFill>
          <a:ln>
            <a:noFill/>
          </a:ln>
          <a:effectLst>
            <a:prstShdw prst="shdw17" dist="17961" dir="2700000">
              <a:srgbClr val="898994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Randomisation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1:1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Open-label</a:t>
            </a:r>
          </a:p>
        </p:txBody>
      </p:sp>
      <p:sp>
        <p:nvSpPr>
          <p:cNvPr id="22548" name="AutoShape 162"/>
          <p:cNvSpPr>
            <a:spLocks noChangeArrowheads="1"/>
          </p:cNvSpPr>
          <p:nvPr/>
        </p:nvSpPr>
        <p:spPr bwMode="auto">
          <a:xfrm>
            <a:off x="551384" y="2932108"/>
            <a:ext cx="3110523" cy="2009060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>
            <a:noFill/>
          </a:ln>
          <a:effectLst>
            <a:prstShdw prst="shdw17" dist="17961" dir="2700000">
              <a:srgbClr val="888894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HIV+ ≥ 18 years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 stable cART ≥ 6 months 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(2 NRTI + INSTI or PI/r or NNRTI)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fr-FR" sz="1600" b="1" baseline="30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or 2</a:t>
            </a:r>
            <a:r>
              <a:rPr lang="en-US" altLang="fr-FR" sz="1600" b="1" baseline="30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cART with no prior 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change for virologic failure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HIV RNA &lt; 50 c/mL ≥ 12 months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HBs Ag negative</a:t>
            </a:r>
          </a:p>
        </p:txBody>
      </p:sp>
      <p:cxnSp>
        <p:nvCxnSpPr>
          <p:cNvPr id="22549" name="AutoShape 60"/>
          <p:cNvCxnSpPr>
            <a:cxnSpLocks noChangeShapeType="1"/>
          </p:cNvCxnSpPr>
          <p:nvPr/>
        </p:nvCxnSpPr>
        <p:spPr bwMode="auto">
          <a:xfrm rot="10800000" flipH="1" flipV="1">
            <a:off x="5528578" y="3522932"/>
            <a:ext cx="2116" cy="827999"/>
          </a:xfrm>
          <a:prstGeom prst="bentConnector3">
            <a:avLst>
              <a:gd name="adj1" fmla="val -36145432"/>
            </a:avLst>
          </a:prstGeom>
          <a:noFill/>
          <a:ln w="38100">
            <a:solidFill>
              <a:schemeClr val="tx2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50" name="Line 63"/>
          <p:cNvSpPr>
            <a:spLocks noChangeShapeType="1"/>
          </p:cNvSpPr>
          <p:nvPr/>
        </p:nvSpPr>
        <p:spPr bwMode="auto">
          <a:xfrm>
            <a:off x="3661907" y="3930632"/>
            <a:ext cx="111125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1" name="Rectangle 9"/>
          <p:cNvSpPr>
            <a:spLocks noChangeArrowheads="1"/>
          </p:cNvSpPr>
          <p:nvPr/>
        </p:nvSpPr>
        <p:spPr bwMode="auto">
          <a:xfrm>
            <a:off x="4589465" y="4363630"/>
            <a:ext cx="8267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= 511</a:t>
            </a:r>
          </a:p>
        </p:txBody>
      </p:sp>
      <p:sp>
        <p:nvSpPr>
          <p:cNvPr id="22552" name="Rectangle 8"/>
          <p:cNvSpPr>
            <a:spLocks noChangeArrowheads="1"/>
          </p:cNvSpPr>
          <p:nvPr/>
        </p:nvSpPr>
        <p:spPr bwMode="auto">
          <a:xfrm>
            <a:off x="4589465" y="3166850"/>
            <a:ext cx="8267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= 513</a:t>
            </a:r>
          </a:p>
        </p:txBody>
      </p:sp>
      <p:sp>
        <p:nvSpPr>
          <p:cNvPr id="28781" name="Oval 109"/>
          <p:cNvSpPr>
            <a:spLocks noChangeArrowheads="1"/>
          </p:cNvSpPr>
          <p:nvPr/>
        </p:nvSpPr>
        <p:spPr bwMode="auto">
          <a:xfrm>
            <a:off x="7642597" y="1995415"/>
            <a:ext cx="768351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GB" sz="1600" b="1" dirty="0">
                <a:latin typeface="Calibri" charset="0"/>
                <a:ea typeface="ＭＳ Ｐゴシック" charset="0"/>
                <a:cs typeface="ＭＳ Ｐゴシック" charset="0"/>
              </a:rPr>
              <a:t>W48</a:t>
            </a:r>
            <a:endParaRPr lang="en-GB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4" name="Line 172"/>
          <p:cNvSpPr>
            <a:spLocks noChangeShapeType="1"/>
          </p:cNvSpPr>
          <p:nvPr/>
        </p:nvSpPr>
        <p:spPr bwMode="auto">
          <a:xfrm>
            <a:off x="8040267" y="2566525"/>
            <a:ext cx="0" cy="2024341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6" name="Line 172"/>
          <p:cNvSpPr>
            <a:spLocks noChangeShapeType="1"/>
          </p:cNvSpPr>
          <p:nvPr/>
        </p:nvSpPr>
        <p:spPr bwMode="auto">
          <a:xfrm>
            <a:off x="10513167" y="2566525"/>
            <a:ext cx="0" cy="2024341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Oval 109"/>
          <p:cNvSpPr>
            <a:spLocks noChangeArrowheads="1"/>
          </p:cNvSpPr>
          <p:nvPr/>
        </p:nvSpPr>
        <p:spPr bwMode="auto">
          <a:xfrm>
            <a:off x="10119730" y="1995415"/>
            <a:ext cx="768349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GB" sz="1600" b="1" dirty="0">
                <a:latin typeface="Calibri" charset="0"/>
                <a:ea typeface="ＭＳ Ｐゴシック" charset="0"/>
                <a:cs typeface="ＭＳ Ｐゴシック" charset="0"/>
              </a:rPr>
              <a:t>W148</a:t>
            </a:r>
            <a:endParaRPr lang="en-GB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3" name="Group 30"/>
          <p:cNvGraphicFramePr>
            <a:graphicFrameLocks noGrp="1"/>
          </p:cNvGraphicFramePr>
          <p:nvPr/>
        </p:nvGraphicFramePr>
        <p:xfrm>
          <a:off x="8080339" y="3640290"/>
          <a:ext cx="3789853" cy="535789"/>
        </p:xfrm>
        <a:graphic>
          <a:graphicData uri="http://schemas.openxmlformats.org/drawingml/2006/table">
            <a:tbl>
              <a:tblPr/>
              <a:tblGrid>
                <a:gridCol w="378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DTG 50 mg QD </a:t>
                      </a: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 RPV 25 mg QD</a:t>
                      </a:r>
                    </a:p>
                  </a:txBody>
                  <a:tcPr marL="121943" marR="121943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3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938" y="258820"/>
            <a:ext cx="8476713" cy="1143000"/>
          </a:xfrm>
        </p:spPr>
        <p:txBody>
          <a:bodyPr/>
          <a:lstStyle/>
          <a:p>
            <a:r>
              <a:rPr lang="en-US" dirty="0"/>
              <a:t>SWORD-1 &amp; 2 Studies: Switch to DTG + RPV (1)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021E4E7C-8D1B-4FB9-9467-2CD9AD06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0675" y="6445680"/>
            <a:ext cx="273132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Llibre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JM. Lancet. 2018;391:839-49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9897535B-25EF-42BF-B605-BA788DCDE5CD}"/>
              </a:ext>
            </a:extLst>
          </p:cNvPr>
          <p:cNvSpPr>
            <a:spLocks/>
          </p:cNvSpPr>
          <p:nvPr/>
        </p:nvSpPr>
        <p:spPr bwMode="auto">
          <a:xfrm>
            <a:off x="197765" y="1776304"/>
            <a:ext cx="11342585" cy="47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defTabSz="914400">
              <a:spcBef>
                <a:spcPts val="75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fr-FR" sz="2400" b="1" dirty="0">
                <a:solidFill>
                  <a:schemeClr val="tx1"/>
                </a:solidFill>
                <a:latin typeface="+mj-lt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80339971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51DF5BEF-D7EA-4CDD-9D81-62603163FC7F}"/>
              </a:ext>
            </a:extLst>
          </p:cNvPr>
          <p:cNvGrpSpPr/>
          <p:nvPr/>
        </p:nvGrpSpPr>
        <p:grpSpPr>
          <a:xfrm>
            <a:off x="2030469" y="1844824"/>
            <a:ext cx="8890067" cy="3267324"/>
            <a:chOff x="1592297" y="1981625"/>
            <a:chExt cx="8890067" cy="3267324"/>
          </a:xfrm>
        </p:grpSpPr>
        <p:sp>
          <p:nvSpPr>
            <p:cNvPr id="57368" name="Rectangle 40"/>
            <p:cNvSpPr>
              <a:spLocks noChangeArrowheads="1"/>
            </p:cNvSpPr>
            <p:nvPr/>
          </p:nvSpPr>
          <p:spPr bwMode="auto">
            <a:xfrm>
              <a:off x="2717252" y="2199549"/>
              <a:ext cx="18199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95</a:t>
              </a:r>
            </a:p>
          </p:txBody>
        </p:sp>
        <p:sp>
          <p:nvSpPr>
            <p:cNvPr id="57371" name="Rectangle 43"/>
            <p:cNvSpPr>
              <a:spLocks noChangeArrowheads="1"/>
            </p:cNvSpPr>
            <p:nvPr/>
          </p:nvSpPr>
          <p:spPr bwMode="auto">
            <a:xfrm>
              <a:off x="3643657" y="2199549"/>
              <a:ext cx="18199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latin typeface="+mj-lt"/>
                </a:rPr>
                <a:t>95</a:t>
              </a:r>
            </a:p>
          </p:txBody>
        </p:sp>
        <p:sp>
          <p:nvSpPr>
            <p:cNvPr id="57374" name="Rectangle 46"/>
            <p:cNvSpPr>
              <a:spLocks noChangeArrowheads="1"/>
            </p:cNvSpPr>
            <p:nvPr/>
          </p:nvSpPr>
          <p:spPr bwMode="auto">
            <a:xfrm>
              <a:off x="1774285" y="4409889"/>
              <a:ext cx="909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/>
                <a:t>0</a:t>
              </a:r>
            </a:p>
          </p:txBody>
        </p:sp>
        <p:sp>
          <p:nvSpPr>
            <p:cNvPr id="57375" name="Rectangle 47"/>
            <p:cNvSpPr>
              <a:spLocks noChangeArrowheads="1"/>
            </p:cNvSpPr>
            <p:nvPr/>
          </p:nvSpPr>
          <p:spPr bwMode="auto">
            <a:xfrm>
              <a:off x="1683289" y="3974353"/>
              <a:ext cx="18199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/>
                <a:t>20</a:t>
              </a:r>
            </a:p>
          </p:txBody>
        </p:sp>
        <p:sp>
          <p:nvSpPr>
            <p:cNvPr id="57376" name="Rectangle 48"/>
            <p:cNvSpPr>
              <a:spLocks noChangeArrowheads="1"/>
            </p:cNvSpPr>
            <p:nvPr/>
          </p:nvSpPr>
          <p:spPr bwMode="auto">
            <a:xfrm>
              <a:off x="1683289" y="3540048"/>
              <a:ext cx="18199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/>
                <a:t>40</a:t>
              </a:r>
            </a:p>
          </p:txBody>
        </p:sp>
        <p:sp>
          <p:nvSpPr>
            <p:cNvPr id="57377" name="Rectangle 49"/>
            <p:cNvSpPr>
              <a:spLocks noChangeArrowheads="1"/>
            </p:cNvSpPr>
            <p:nvPr/>
          </p:nvSpPr>
          <p:spPr bwMode="auto">
            <a:xfrm>
              <a:off x="1683289" y="3104512"/>
              <a:ext cx="18199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/>
                <a:t>60</a:t>
              </a:r>
            </a:p>
          </p:txBody>
        </p:sp>
        <p:sp>
          <p:nvSpPr>
            <p:cNvPr id="57378" name="Rectangle 50"/>
            <p:cNvSpPr>
              <a:spLocks noChangeArrowheads="1"/>
            </p:cNvSpPr>
            <p:nvPr/>
          </p:nvSpPr>
          <p:spPr bwMode="auto">
            <a:xfrm>
              <a:off x="1683289" y="2670206"/>
              <a:ext cx="18199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/>
                <a:t>80</a:t>
              </a:r>
            </a:p>
          </p:txBody>
        </p:sp>
        <p:sp>
          <p:nvSpPr>
            <p:cNvPr id="57379" name="Rectangle 51"/>
            <p:cNvSpPr>
              <a:spLocks noChangeArrowheads="1"/>
            </p:cNvSpPr>
            <p:nvPr/>
          </p:nvSpPr>
          <p:spPr bwMode="auto">
            <a:xfrm>
              <a:off x="1592297" y="2225345"/>
              <a:ext cx="2729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/>
                <a:t>100</a:t>
              </a:r>
            </a:p>
          </p:txBody>
        </p:sp>
        <p:sp>
          <p:nvSpPr>
            <p:cNvPr id="57380" name="Rectangle 52"/>
            <p:cNvSpPr>
              <a:spLocks noChangeArrowheads="1"/>
            </p:cNvSpPr>
            <p:nvPr/>
          </p:nvSpPr>
          <p:spPr bwMode="auto">
            <a:xfrm>
              <a:off x="2856142" y="4602618"/>
              <a:ext cx="63425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DO-W48</a:t>
              </a:r>
            </a:p>
          </p:txBody>
        </p:sp>
        <p:sp>
          <p:nvSpPr>
            <p:cNvPr id="57384" name="Rectangle 57"/>
            <p:cNvSpPr>
              <a:spLocks noChangeArrowheads="1"/>
            </p:cNvSpPr>
            <p:nvPr/>
          </p:nvSpPr>
          <p:spPr bwMode="auto">
            <a:xfrm>
              <a:off x="9093149" y="2793469"/>
              <a:ext cx="7950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latin typeface="+mj-lt"/>
                </a:rPr>
                <a:t>DTG + RPV</a:t>
              </a:r>
            </a:p>
            <a:p>
              <a:r>
                <a:rPr lang="en-US" sz="1400" b="1" dirty="0">
                  <a:latin typeface="+mj-lt"/>
                </a:rPr>
                <a:t>(N=513)</a:t>
              </a:r>
            </a:p>
          </p:txBody>
        </p:sp>
        <p:sp>
          <p:nvSpPr>
            <p:cNvPr id="57387" name="Rectangle 60"/>
            <p:cNvSpPr>
              <a:spLocks noChangeArrowheads="1"/>
            </p:cNvSpPr>
            <p:nvPr/>
          </p:nvSpPr>
          <p:spPr bwMode="auto">
            <a:xfrm>
              <a:off x="9093149" y="3384297"/>
              <a:ext cx="138921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latin typeface="+mj-lt"/>
                </a:rPr>
                <a:t>Continuation </a:t>
              </a:r>
              <a:r>
                <a:rPr lang="en-US" sz="1400" b="1" dirty="0" err="1">
                  <a:latin typeface="+mj-lt"/>
                </a:rPr>
                <a:t>cART</a:t>
              </a:r>
              <a:endParaRPr lang="en-US" sz="1400" b="1" dirty="0">
                <a:latin typeface="+mj-lt"/>
              </a:endParaRPr>
            </a:p>
            <a:p>
              <a:r>
                <a:rPr lang="en-US" sz="1400" b="1" dirty="0">
                  <a:latin typeface="+mj-lt"/>
                </a:rPr>
                <a:t>(N=511)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859336" y="1981625"/>
              <a:ext cx="294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%</a:t>
              </a: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2006402" y="2321000"/>
              <a:ext cx="6772176" cy="2205339"/>
            </a:xfrm>
            <a:custGeom>
              <a:avLst/>
              <a:gdLst>
                <a:gd name="T0" fmla="*/ 3239 w 3239"/>
                <a:gd name="T1" fmla="*/ 2671 h 2671"/>
                <a:gd name="T2" fmla="*/ 0 w 3239"/>
                <a:gd name="T3" fmla="*/ 2671 h 2671"/>
                <a:gd name="T4" fmla="*/ 0 w 3239"/>
                <a:gd name="T5" fmla="*/ 0 h 2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9" h="2671">
                  <a:moveTo>
                    <a:pt x="3239" y="2671"/>
                  </a:moveTo>
                  <a:lnTo>
                    <a:pt x="0" y="267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915322" y="2772636"/>
              <a:ext cx="91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915322" y="3210236"/>
              <a:ext cx="91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915322" y="3648662"/>
              <a:ext cx="91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915322" y="4087087"/>
              <a:ext cx="91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915322" y="4526338"/>
              <a:ext cx="91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915322" y="2334211"/>
              <a:ext cx="91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295701" y="2426519"/>
              <a:ext cx="945911" cy="2092525"/>
            </a:xfrm>
            <a:custGeom>
              <a:avLst/>
              <a:gdLst>
                <a:gd name="T0" fmla="*/ 415 w 415"/>
                <a:gd name="T1" fmla="*/ 0 h 2575"/>
                <a:gd name="T2" fmla="*/ 0 w 415"/>
                <a:gd name="T3" fmla="*/ 0 h 2575"/>
                <a:gd name="T4" fmla="*/ 0 w 415"/>
                <a:gd name="T5" fmla="*/ 2575 h 2575"/>
                <a:gd name="T6" fmla="*/ 415 w 415"/>
                <a:gd name="T7" fmla="*/ 2575 h 2575"/>
                <a:gd name="T8" fmla="*/ 415 w 415"/>
                <a:gd name="T9" fmla="*/ 0 h 2575"/>
                <a:gd name="T10" fmla="*/ 415 w 415"/>
                <a:gd name="T11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2575">
                  <a:moveTo>
                    <a:pt x="415" y="0"/>
                  </a:moveTo>
                  <a:lnTo>
                    <a:pt x="0" y="0"/>
                  </a:lnTo>
                  <a:lnTo>
                    <a:pt x="0" y="2575"/>
                  </a:lnTo>
                  <a:lnTo>
                    <a:pt x="415" y="2575"/>
                  </a:lnTo>
                  <a:lnTo>
                    <a:pt x="41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6338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296313" y="2426519"/>
              <a:ext cx="948189" cy="2092525"/>
            </a:xfrm>
            <a:custGeom>
              <a:avLst/>
              <a:gdLst>
                <a:gd name="T0" fmla="*/ 416 w 416"/>
                <a:gd name="T1" fmla="*/ 2463 h 2463"/>
                <a:gd name="T2" fmla="*/ 416 w 416"/>
                <a:gd name="T3" fmla="*/ 0 h 2463"/>
                <a:gd name="T4" fmla="*/ 0 w 416"/>
                <a:gd name="T5" fmla="*/ 0 h 2463"/>
                <a:gd name="T6" fmla="*/ 0 w 416"/>
                <a:gd name="T7" fmla="*/ 2463 h 2463"/>
                <a:gd name="T8" fmla="*/ 416 w 416"/>
                <a:gd name="T9" fmla="*/ 2463 h 2463"/>
                <a:gd name="T10" fmla="*/ 416 w 416"/>
                <a:gd name="T11" fmla="*/ 246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463">
                  <a:moveTo>
                    <a:pt x="416" y="2463"/>
                  </a:moveTo>
                  <a:lnTo>
                    <a:pt x="416" y="0"/>
                  </a:lnTo>
                  <a:lnTo>
                    <a:pt x="0" y="0"/>
                  </a:lnTo>
                  <a:lnTo>
                    <a:pt x="0" y="2463"/>
                  </a:lnTo>
                  <a:lnTo>
                    <a:pt x="416" y="2463"/>
                  </a:lnTo>
                  <a:lnTo>
                    <a:pt x="416" y="246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8760296" y="2937361"/>
              <a:ext cx="193104" cy="139502"/>
            </a:xfrm>
            <a:prstGeom prst="rect">
              <a:avLst/>
            </a:prstGeom>
            <a:solidFill>
              <a:srgbClr val="7030A0"/>
            </a:solidFill>
            <a:ln w="0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8778577" y="3502789"/>
              <a:ext cx="193104" cy="139502"/>
            </a:xfrm>
            <a:prstGeom prst="rect">
              <a:avLst/>
            </a:prstGeom>
            <a:solidFill>
              <a:srgbClr val="008000"/>
            </a:solidFill>
            <a:ln w="0">
              <a:solidFill>
                <a:srgbClr val="00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5149772" y="2538121"/>
              <a:ext cx="945911" cy="1980924"/>
            </a:xfrm>
            <a:custGeom>
              <a:avLst/>
              <a:gdLst>
                <a:gd name="T0" fmla="*/ 415 w 415"/>
                <a:gd name="T1" fmla="*/ 0 h 2575"/>
                <a:gd name="T2" fmla="*/ 0 w 415"/>
                <a:gd name="T3" fmla="*/ 0 h 2575"/>
                <a:gd name="T4" fmla="*/ 0 w 415"/>
                <a:gd name="T5" fmla="*/ 2575 h 2575"/>
                <a:gd name="T6" fmla="*/ 415 w 415"/>
                <a:gd name="T7" fmla="*/ 2575 h 2575"/>
                <a:gd name="T8" fmla="*/ 415 w 415"/>
                <a:gd name="T9" fmla="*/ 0 h 2575"/>
                <a:gd name="T10" fmla="*/ 415 w 415"/>
                <a:gd name="T11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2575">
                  <a:moveTo>
                    <a:pt x="415" y="0"/>
                  </a:moveTo>
                  <a:lnTo>
                    <a:pt x="0" y="0"/>
                  </a:lnTo>
                  <a:lnTo>
                    <a:pt x="0" y="2575"/>
                  </a:lnTo>
                  <a:lnTo>
                    <a:pt x="415" y="2575"/>
                  </a:lnTo>
                  <a:lnTo>
                    <a:pt x="41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6338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5275314" y="4602618"/>
              <a:ext cx="69482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/>
                <a:t>D0-W100</a:t>
              </a: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6886365" y="4602618"/>
              <a:ext cx="16657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/>
                <a:t>Deferred Switch</a:t>
              </a:r>
            </a:p>
            <a:p>
              <a:pPr algn="ctr"/>
              <a:r>
                <a:rPr lang="en-US" sz="1400" b="1" dirty="0"/>
                <a:t>DTG + RPV W52-W100</a:t>
              </a:r>
            </a:p>
            <a:p>
              <a:pPr algn="ctr"/>
              <a:r>
                <a:rPr lang="en-US" sz="1400" b="1" dirty="0"/>
                <a:t>(N=477)</a:t>
              </a:r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7237970" y="2454420"/>
              <a:ext cx="945911" cy="2064625"/>
            </a:xfrm>
            <a:custGeom>
              <a:avLst/>
              <a:gdLst>
                <a:gd name="T0" fmla="*/ 415 w 415"/>
                <a:gd name="T1" fmla="*/ 0 h 2575"/>
                <a:gd name="T2" fmla="*/ 0 w 415"/>
                <a:gd name="T3" fmla="*/ 0 h 2575"/>
                <a:gd name="T4" fmla="*/ 0 w 415"/>
                <a:gd name="T5" fmla="*/ 2575 h 2575"/>
                <a:gd name="T6" fmla="*/ 415 w 415"/>
                <a:gd name="T7" fmla="*/ 2575 h 2575"/>
                <a:gd name="T8" fmla="*/ 415 w 415"/>
                <a:gd name="T9" fmla="*/ 0 h 2575"/>
                <a:gd name="T10" fmla="*/ 415 w 415"/>
                <a:gd name="T11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2575">
                  <a:moveTo>
                    <a:pt x="415" y="0"/>
                  </a:moveTo>
                  <a:lnTo>
                    <a:pt x="0" y="0"/>
                  </a:lnTo>
                  <a:lnTo>
                    <a:pt x="0" y="2575"/>
                  </a:lnTo>
                  <a:lnTo>
                    <a:pt x="415" y="2575"/>
                  </a:lnTo>
                  <a:lnTo>
                    <a:pt x="415" y="0"/>
                  </a:lnTo>
                  <a:lnTo>
                    <a:pt x="415" y="0"/>
                  </a:lnTo>
                  <a:close/>
                </a:path>
              </a:pathLst>
            </a:custGeom>
            <a:pattFill prst="pct75">
              <a:fgClr>
                <a:srgbClr val="7030A0"/>
              </a:fgClr>
              <a:bgClr>
                <a:prstClr val="white"/>
              </a:bgClr>
            </a:pattFill>
            <a:ln w="0">
              <a:solidFill>
                <a:srgbClr val="6338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>
              <a:off x="5547544" y="2321000"/>
              <a:ext cx="18199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89</a:t>
              </a:r>
            </a:p>
          </p:txBody>
        </p:sp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7629348" y="2196248"/>
              <a:ext cx="18199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93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2C0743F5-B045-4284-A444-638E788560FC}"/>
              </a:ext>
            </a:extLst>
          </p:cNvPr>
          <p:cNvSpPr txBox="1"/>
          <p:nvPr/>
        </p:nvSpPr>
        <p:spPr>
          <a:xfrm>
            <a:off x="11832064" y="32576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dirty="0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5AC6DE-B570-4FB1-99CC-7109572A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474395" cy="1143000"/>
          </a:xfrm>
        </p:spPr>
        <p:txBody>
          <a:bodyPr>
            <a:normAutofit/>
          </a:bodyPr>
          <a:lstStyle/>
          <a:p>
            <a:r>
              <a:rPr lang="fr-FR" dirty="0"/>
              <a:t>SWORD-1 &amp; 2 </a:t>
            </a:r>
            <a:r>
              <a:rPr lang="fr-FR" dirty="0" err="1"/>
              <a:t>Studies</a:t>
            </a:r>
            <a:r>
              <a:rPr lang="fr-FR" dirty="0"/>
              <a:t>: Switch to DTG + RPV (2)</a:t>
            </a:r>
          </a:p>
        </p:txBody>
      </p:sp>
      <p:sp>
        <p:nvSpPr>
          <p:cNvPr id="42" name="Espace réservé du contenu 4">
            <a:extLst>
              <a:ext uri="{FF2B5EF4-FFF2-40B4-BE49-F238E27FC236}">
                <a16:creationId xmlns:a16="http://schemas.microsoft.com/office/drawing/2014/main" id="{D636C208-2FAA-4310-8CED-7D6B3AAB90EC}"/>
              </a:ext>
            </a:extLst>
          </p:cNvPr>
          <p:cNvSpPr txBox="1">
            <a:spLocks/>
          </p:cNvSpPr>
          <p:nvPr/>
        </p:nvSpPr>
        <p:spPr>
          <a:xfrm>
            <a:off x="574499" y="5261300"/>
            <a:ext cx="10972800" cy="137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/>
              <a:t>Confirmed virologic failure: </a:t>
            </a:r>
            <a:r>
              <a:rPr lang="en-US" sz="1800" dirty="0"/>
              <a:t>2 consecutive HIV RNA ≥ 50 c/mL, with HIV RNA ≥ 200 c/mL on confirmation sample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10/990 (1 %) patients on DTG + RPV between D0 and W100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 emergence of resistance mutation to INSTI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Emergence of resistance mutation to NNRTI: 3/10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FCB3004-10C0-45D2-8C5F-C8D8511281AC}"/>
              </a:ext>
            </a:extLst>
          </p:cNvPr>
          <p:cNvSpPr txBox="1"/>
          <p:nvPr/>
        </p:nvSpPr>
        <p:spPr>
          <a:xfrm>
            <a:off x="3523025" y="1517313"/>
            <a:ext cx="549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HIV RNA &lt; 50 c/mL at W100, ITT snapshot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9304A3E-E67D-DA87-CF43-5E1A50F5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021" y="6445680"/>
            <a:ext cx="343497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Aboud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M, Lancet HIV. 2019 Sep;6(9):e576-87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626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82938" y="2178230"/>
          <a:ext cx="11473702" cy="4053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17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0028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Failure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Previous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latin typeface="+mj-lt"/>
                        </a:rPr>
                        <a:t> ARV regimen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HIV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latin typeface="+mj-lt"/>
                        </a:rPr>
                        <a:t> RNA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, c/mL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Resistance mutations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noProof="0">
                          <a:solidFill>
                            <a:schemeClr val="bg1"/>
                          </a:solidFill>
                          <a:latin typeface="+mj-lt"/>
                        </a:rPr>
                        <a:t>Fold Change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36148"/>
                  </a:ext>
                </a:extLst>
              </a:tr>
              <a:tr h="463679">
                <a:tc v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DNA genotype </a:t>
                      </a:r>
                      <a:b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at baseline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Plasma genotype </a:t>
                      </a:r>
                      <a:b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at failure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52">
                <a:tc vMerge="1">
                  <a:txBody>
                    <a:bodyPr/>
                    <a:lstStyle/>
                    <a:p>
                      <a:endParaRPr lang="fr-FR" sz="1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F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F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NNRTI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INSTI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INNTI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INSTI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728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W24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EFV/TDF/FTC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88</a:t>
                      </a:r>
                      <a:r>
                        <a:rPr lang="en-US" sz="1200" b="1" baseline="0" noProof="0" dirty="0">
                          <a:solidFill>
                            <a:schemeClr val="tx1"/>
                          </a:solidFill>
                        </a:rPr>
                        <a:t> ;</a:t>
                      </a: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 466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G193E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G193E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DTG : 1.02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728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W36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EFV/TDF/FTC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1059</a:t>
                      </a:r>
                      <a:r>
                        <a:rPr lang="en-US" sz="1200" b="1" baseline="0" noProof="0" dirty="0">
                          <a:solidFill>
                            <a:schemeClr val="tx1"/>
                          </a:solidFill>
                        </a:rPr>
                        <a:t> ; 771</a:t>
                      </a:r>
                      <a:endParaRPr lang="en-U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K101K/E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RPV : 1.21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253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W64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DTG/ABC/3TC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833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N155N/H,</a:t>
                      </a:r>
                      <a:r>
                        <a:rPr lang="en-US" sz="1200" b="1" baseline="0" noProof="0" dirty="0">
                          <a:solidFill>
                            <a:schemeClr val="tx1"/>
                          </a:solidFill>
                        </a:rPr>
                        <a:t> G163G/R</a:t>
                      </a:r>
                      <a:endParaRPr lang="en-U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Amplification</a:t>
                      </a: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failure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ND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728">
                <a:tc>
                  <a:txBody>
                    <a:bodyPr/>
                    <a:lstStyle/>
                    <a:p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W76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ATV/ABC/3TC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ND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ND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ND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ND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28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W88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DTG/ABC/3TC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278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E138E/A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RPV : 1.61</a:t>
                      </a: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DTG : 0.72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728">
                <a:tc>
                  <a:txBody>
                    <a:bodyPr/>
                    <a:lstStyle/>
                    <a:p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W88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RPV/TDF/FTC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147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ND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ND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253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W100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EFV/TDF/FTC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651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K101E,</a:t>
                      </a:r>
                      <a:r>
                        <a:rPr lang="en-US" sz="1200" b="1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E138A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G193E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K101E, E138A, </a:t>
                      </a:r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M230M/L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Amplification</a:t>
                      </a: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failure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RPV : 31</a:t>
                      </a: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DTG : ND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728">
                <a:tc>
                  <a:txBody>
                    <a:bodyPr/>
                    <a:lstStyle/>
                    <a:p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W100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ATV/r/TDF/FTC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280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rgbClr val="000066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750229" y="6196081"/>
            <a:ext cx="2173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 red: emerging mutations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96C1EA-529B-4C1A-A773-1E199D29ED0E}"/>
              </a:ext>
            </a:extLst>
          </p:cNvPr>
          <p:cNvSpPr txBox="1"/>
          <p:nvPr/>
        </p:nvSpPr>
        <p:spPr>
          <a:xfrm>
            <a:off x="11832064" y="32576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dirty="0">
                <a:solidFill>
                  <a:schemeClr val="bg1"/>
                </a:solidFill>
              </a:rPr>
              <a:t>91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1367" y="6165304"/>
            <a:ext cx="2796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* Results available for 8/10 patients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836E344-8854-44F8-8795-BA6BF74C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470407" cy="1143000"/>
          </a:xfrm>
        </p:spPr>
        <p:txBody>
          <a:bodyPr>
            <a:normAutofit/>
          </a:bodyPr>
          <a:lstStyle/>
          <a:p>
            <a:r>
              <a:rPr lang="en-US" dirty="0"/>
              <a:t>SWORD-1 &amp; 2 Studies: Switch to DTG + RPV (3)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7401FC-4D48-4EFA-B5CE-05A61F924B4F}"/>
              </a:ext>
            </a:extLst>
          </p:cNvPr>
          <p:cNvSpPr txBox="1"/>
          <p:nvPr/>
        </p:nvSpPr>
        <p:spPr>
          <a:xfrm>
            <a:off x="2639616" y="1768496"/>
            <a:ext cx="809016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</a:rPr>
              <a:t>Virologic failure on DTG + RPV between D0 and W100, N=10 *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BEC2F41-183C-C525-D779-C0753718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021" y="6445680"/>
            <a:ext cx="343497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Aboud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M, Lancet HIV. 2019 Sep;6(9):e576-87</a:t>
            </a:r>
          </a:p>
        </p:txBody>
      </p:sp>
    </p:spTree>
    <p:extLst>
      <p:ext uri="{BB962C8B-B14F-4D97-AF65-F5344CB8AC3E}">
        <p14:creationId xmlns:p14="http://schemas.microsoft.com/office/powerpoint/2010/main" val="1748072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83"/>
          <p:cNvSpPr txBox="1">
            <a:spLocks noChangeArrowheads="1"/>
          </p:cNvSpPr>
          <p:nvPr/>
        </p:nvSpPr>
        <p:spPr bwMode="auto">
          <a:xfrm>
            <a:off x="431229" y="5127917"/>
            <a:ext cx="11520771" cy="135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2"/>
              </a:buClr>
              <a:buFontTx/>
              <a:buChar char="•"/>
              <a:defRPr/>
            </a:pPr>
            <a:r>
              <a:rPr lang="en-US" sz="1600" b="1" kern="0" dirty="0">
                <a:latin typeface="+mj-lt"/>
                <a:cs typeface="Calibri"/>
              </a:rPr>
              <a:t>Adverse events leading to DTG + RPV discontinuation:</a:t>
            </a:r>
            <a:r>
              <a:rPr lang="en-US" sz="1600" kern="0" dirty="0">
                <a:latin typeface="+mj-lt"/>
              </a:rPr>
              <a:t> 49/990 (5%) at W100 including 17 for psychiatric disorders: </a:t>
            </a:r>
            <a:r>
              <a:rPr lang="en-US" sz="1600" dirty="0">
                <a:latin typeface="+mj-lt"/>
              </a:rPr>
              <a:t>suicidal ideation (N=5), </a:t>
            </a:r>
            <a:r>
              <a:rPr lang="en-US" sz="1600" kern="0" dirty="0">
                <a:latin typeface="+mj-lt"/>
              </a:rPr>
              <a:t>suicide (N=1), anxiety (N=4), </a:t>
            </a:r>
            <a:r>
              <a:rPr lang="en-US" sz="1600" dirty="0">
                <a:latin typeface="+mj-lt"/>
              </a:rPr>
              <a:t>depression (N=5), depressed mood (N=1), </a:t>
            </a:r>
            <a:r>
              <a:rPr lang="en-US" sz="1600" kern="0" dirty="0">
                <a:latin typeface="+mj-lt"/>
              </a:rPr>
              <a:t>insomnia (N=5), </a:t>
            </a:r>
            <a:r>
              <a:rPr lang="en-US" sz="1600" dirty="0">
                <a:latin typeface="+mj-lt"/>
              </a:rPr>
              <a:t>nightmare (N=1)</a:t>
            </a:r>
            <a:r>
              <a:rPr lang="en-US" sz="1600" kern="0" dirty="0">
                <a:latin typeface="+mj-lt"/>
              </a:rPr>
              <a:t>, </a:t>
            </a:r>
            <a:r>
              <a:rPr lang="en-US" sz="1600" dirty="0">
                <a:latin typeface="+mj-lt"/>
              </a:rPr>
              <a:t>affective disorder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(N=1), abulia (N=1), </a:t>
            </a:r>
            <a:r>
              <a:rPr lang="en-US" sz="1600" dirty="0" err="1">
                <a:latin typeface="+mj-lt"/>
              </a:rPr>
              <a:t>confusional</a:t>
            </a:r>
            <a:r>
              <a:rPr lang="en-US" sz="1600" dirty="0">
                <a:latin typeface="+mj-lt"/>
              </a:rPr>
              <a:t> state (N=1), loss of libido (N=1)</a:t>
            </a:r>
          </a:p>
          <a:p>
            <a:pPr marL="342900" indent="-342900">
              <a:buClr>
                <a:schemeClr val="tx2"/>
              </a:buClr>
              <a:buFontTx/>
              <a:buChar char="•"/>
              <a:defRPr/>
            </a:pPr>
            <a:r>
              <a:rPr lang="en-US" sz="1600" kern="0" dirty="0">
                <a:latin typeface="+mj-lt"/>
                <a:cs typeface="Calibri"/>
              </a:rPr>
              <a:t>Bone, </a:t>
            </a:r>
            <a:r>
              <a:rPr lang="en-US" sz="1600" kern="0" dirty="0">
                <a:latin typeface="+mj-lt"/>
              </a:rPr>
              <a:t>atherogenesis and inflammation </a:t>
            </a:r>
            <a:r>
              <a:rPr lang="en-US" sz="1600" b="1" kern="0" dirty="0">
                <a:latin typeface="+mj-lt"/>
              </a:rPr>
              <a:t>biomarkers</a:t>
            </a:r>
            <a:r>
              <a:rPr lang="en-US" sz="1600" kern="0" dirty="0">
                <a:latin typeface="+mj-lt"/>
              </a:rPr>
              <a:t>: no change on DTG + RPV between W48 and W100</a:t>
            </a:r>
            <a:endParaRPr lang="en-US" sz="1600" dirty="0">
              <a:latin typeface="+mj-lt"/>
            </a:endParaRPr>
          </a:p>
          <a:p>
            <a:pPr marL="342900" indent="-342900">
              <a:buClr>
                <a:schemeClr val="tx2"/>
              </a:buClr>
              <a:buFontTx/>
              <a:buChar char="•"/>
              <a:defRPr/>
            </a:pPr>
            <a:r>
              <a:rPr lang="en-US" sz="1600" b="1" dirty="0">
                <a:latin typeface="+mj-lt"/>
                <a:cs typeface="Calibri"/>
              </a:rPr>
              <a:t>Renal tubular proteinuria </a:t>
            </a:r>
            <a:r>
              <a:rPr lang="en-US" sz="1600" dirty="0">
                <a:latin typeface="+mj-lt"/>
              </a:rPr>
              <a:t>(RBP/</a:t>
            </a:r>
            <a:r>
              <a:rPr lang="en-US" sz="1600" dirty="0" err="1">
                <a:latin typeface="+mj-lt"/>
              </a:rPr>
              <a:t>creatininuria</a:t>
            </a:r>
            <a:r>
              <a:rPr lang="en-US" sz="1600" dirty="0">
                <a:latin typeface="+mj-lt"/>
              </a:rPr>
              <a:t> and b2M/</a:t>
            </a:r>
            <a:r>
              <a:rPr lang="en-US" sz="1600" dirty="0" err="1">
                <a:latin typeface="+mj-lt"/>
              </a:rPr>
              <a:t>creatininuria</a:t>
            </a:r>
            <a:r>
              <a:rPr lang="en-US" sz="1600" dirty="0">
                <a:latin typeface="+mj-lt"/>
              </a:rPr>
              <a:t>): improvement maintained in immediate switch group at W100</a:t>
            </a:r>
          </a:p>
          <a:p>
            <a:pPr marL="342900" indent="-342900">
              <a:buClr>
                <a:schemeClr val="tx2"/>
              </a:buClr>
              <a:buFontTx/>
              <a:buChar char="•"/>
              <a:defRPr/>
            </a:pPr>
            <a:endParaRPr lang="en-US" sz="1600" kern="0" dirty="0">
              <a:latin typeface="+mj-lt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C0743F5-B045-4284-A444-638E788560FC}"/>
              </a:ext>
            </a:extLst>
          </p:cNvPr>
          <p:cNvSpPr txBox="1"/>
          <p:nvPr/>
        </p:nvSpPr>
        <p:spPr>
          <a:xfrm>
            <a:off x="11832064" y="32576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dirty="0">
                <a:solidFill>
                  <a:schemeClr val="bg1"/>
                </a:solidFill>
              </a:rPr>
              <a:t>90</a:t>
            </a:r>
          </a:p>
        </p:txBody>
      </p:sp>
      <p:graphicFrame>
        <p:nvGraphicFramePr>
          <p:cNvPr id="38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96085"/>
              </p:ext>
            </p:extLst>
          </p:nvPr>
        </p:nvGraphicFramePr>
        <p:xfrm>
          <a:off x="430795" y="2132856"/>
          <a:ext cx="11304005" cy="2872862"/>
        </p:xfrm>
        <a:graphic>
          <a:graphicData uri="http://schemas.openxmlformats.org/drawingml/2006/table">
            <a:tbl>
              <a:tblPr/>
              <a:tblGrid>
                <a:gridCol w="622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98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DTG + RPV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N=513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D0-W100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Deferred DTG + RPV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N=477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W52-W100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Adverse events related to study drug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98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Drug-related adverse events in ≥ 2%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Headache 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Nausea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Serious adverse event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Adverse event leading to discontinuation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Psychiatric disorders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7 (N=34 *)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2.3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 (N=15 *)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8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1.0</a:t>
                      </a:r>
                    </a:p>
                  </a:txBody>
                  <a:tcPr marL="121924" marR="121924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 Box 11">
            <a:extLst>
              <a:ext uri="{FF2B5EF4-FFF2-40B4-BE49-F238E27FC236}">
                <a16:creationId xmlns:a16="http://schemas.microsoft.com/office/drawing/2014/main" id="{FF3547A9-8A0A-490F-863F-20B49C49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021" y="6445680"/>
            <a:ext cx="343497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Aboud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M, Lancet HIV. 2019 Sep;6(9):e576-87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348356-F9D3-46A1-8193-D6FA5151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01938" cy="1143000"/>
          </a:xfrm>
        </p:spPr>
        <p:txBody>
          <a:bodyPr>
            <a:normAutofit/>
          </a:bodyPr>
          <a:lstStyle/>
          <a:p>
            <a:r>
              <a:rPr lang="en-US" dirty="0"/>
              <a:t>SWORD-1 &amp; 2 Studies: Switch to DTG + RPV (4)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D1C56A-B4FF-4600-A20A-7D22F2364C83}"/>
              </a:ext>
            </a:extLst>
          </p:cNvPr>
          <p:cNvSpPr txBox="1"/>
          <p:nvPr/>
        </p:nvSpPr>
        <p:spPr>
          <a:xfrm>
            <a:off x="3430380" y="1563082"/>
            <a:ext cx="5893537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</a:rPr>
              <a:t>Cumulative adverse events through W100, 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50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CC99-6BD2-734D-8419-41642DA8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look in the rearview mirror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B89F01-38DB-F647-805E-2E272B48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History of HAART</a:t>
            </a:r>
          </a:p>
          <a:p>
            <a:pPr lvl="1"/>
            <a:r>
              <a:rPr lang="en-US"/>
              <a:t>1 NRTI									No good</a:t>
            </a:r>
          </a:p>
          <a:p>
            <a:pPr lvl="1"/>
            <a:r>
              <a:rPr lang="en-US"/>
              <a:t>2 NRTIs									Not enough</a:t>
            </a:r>
          </a:p>
          <a:p>
            <a:pPr lvl="1"/>
            <a:r>
              <a:rPr lang="en-US"/>
              <a:t>2 NRTIs + PI (PI/r) or NNRTI		Standard of care since 1996</a:t>
            </a:r>
          </a:p>
          <a:p>
            <a:pPr lvl="1"/>
            <a:endParaRPr lang="en-US"/>
          </a:p>
          <a:p>
            <a:r>
              <a:rPr lang="en-US"/>
              <a:t>Problems with Initial Triple ART</a:t>
            </a:r>
          </a:p>
          <a:p>
            <a:pPr lvl="1"/>
            <a:r>
              <a:rPr lang="en-US"/>
              <a:t>Pill burden</a:t>
            </a:r>
          </a:p>
          <a:p>
            <a:pPr lvl="1"/>
            <a:r>
              <a:rPr lang="en-US"/>
              <a:t>Low genetic barrier</a:t>
            </a:r>
          </a:p>
          <a:p>
            <a:pPr lvl="1"/>
            <a:r>
              <a:rPr lang="en-US"/>
              <a:t>Poor tolerance </a:t>
            </a:r>
          </a:p>
          <a:p>
            <a:pPr lvl="1"/>
            <a:r>
              <a:rPr lang="en-US"/>
              <a:t>Toxicity</a:t>
            </a:r>
          </a:p>
          <a:p>
            <a:pPr lvl="1"/>
            <a:r>
              <a:rPr lang="en-US"/>
              <a:t>Drug interactions</a:t>
            </a:r>
          </a:p>
        </p:txBody>
      </p:sp>
    </p:spTree>
    <p:extLst>
      <p:ext uri="{BB962C8B-B14F-4D97-AF65-F5344CB8AC3E}">
        <p14:creationId xmlns:p14="http://schemas.microsoft.com/office/powerpoint/2010/main" val="2821392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0142FD-805B-484D-B491-AE1757AF3625}"/>
              </a:ext>
            </a:extLst>
          </p:cNvPr>
          <p:cNvSpPr/>
          <p:nvPr/>
        </p:nvSpPr>
        <p:spPr>
          <a:xfrm>
            <a:off x="8444923" y="3807388"/>
            <a:ext cx="1990667" cy="1757112"/>
          </a:xfrm>
          <a:prstGeom prst="roundRect">
            <a:avLst>
              <a:gd name="adj" fmla="val 880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60045">
              <a:defRPr/>
            </a:pPr>
            <a:endParaRPr lang="en-US" sz="1400" kern="0" dirty="0">
              <a:solidFill>
                <a:srgbClr val="FFFFFF"/>
              </a:solidFill>
              <a:latin typeface="Arial" panose="020B0604020202020204"/>
              <a:cs typeface="Arial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3B42969-F944-4C23-BE7C-160E69A4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2644"/>
            <a:ext cx="11537097" cy="1608605"/>
          </a:xfrm>
        </p:spPr>
        <p:txBody>
          <a:bodyPr/>
          <a:lstStyle/>
          <a:p>
            <a:r>
              <a:rPr lang="en-US" sz="2000" dirty="0"/>
              <a:t>48-week data from the phase 3 TANGO and SALSA trials </a:t>
            </a:r>
            <a:r>
              <a:rPr lang="en-US" sz="2000" baseline="30000" dirty="0"/>
              <a:t>1-3</a:t>
            </a:r>
          </a:p>
          <a:p>
            <a:r>
              <a:rPr lang="en-US" sz="2000" dirty="0"/>
              <a:t>In these trials, switching to DTG/3TC demonstrated high rates of virologic suppression and good safety </a:t>
            </a:r>
            <a:br>
              <a:rPr lang="en-US" sz="2000" dirty="0"/>
            </a:br>
            <a:r>
              <a:rPr lang="en-US" sz="2000" dirty="0"/>
              <a:t>and tolerability vs continuing different ART regimens (PI, INSTI, or NNRTI + TAF/FTC in TANGO or + 2 NRTIs in SALSA) in virologically suppressed adults </a:t>
            </a:r>
            <a:r>
              <a:rPr lang="en-US" sz="2000" baseline="30000" dirty="0"/>
              <a:t>4,5</a:t>
            </a:r>
          </a:p>
        </p:txBody>
      </p:sp>
      <p:sp>
        <p:nvSpPr>
          <p:cNvPr id="17411" name="Title 25">
            <a:extLst>
              <a:ext uri="{FF2B5EF4-FFF2-40B4-BE49-F238E27FC236}">
                <a16:creationId xmlns:a16="http://schemas.microsoft.com/office/drawing/2014/main" id="{9EB133E3-9DFE-4F2E-8086-AC3B3FA6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TANGO/SALSA Pooled Analyses (1)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891D9E0C-4714-49E4-BEDF-AADE8622E78D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7863839" y="4182373"/>
            <a:ext cx="581084" cy="50357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071D49"/>
            </a:solidFill>
            <a:prstDash val="solid"/>
            <a:tailEnd type="triangle"/>
          </a:ln>
          <a:effectLst/>
        </p:spPr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6124785-FFBE-4BD5-91A5-AA7A606799F0}"/>
              </a:ext>
            </a:extLst>
          </p:cNvPr>
          <p:cNvCxnSpPr>
            <a:cxnSpLocks/>
            <a:stCxn id="32" idx="3"/>
            <a:endCxn id="26" idx="1"/>
          </p:cNvCxnSpPr>
          <p:nvPr/>
        </p:nvCxnSpPr>
        <p:spPr>
          <a:xfrm flipV="1">
            <a:off x="7863839" y="4685944"/>
            <a:ext cx="581084" cy="606908"/>
          </a:xfrm>
          <a:prstGeom prst="bentConnector3">
            <a:avLst/>
          </a:prstGeom>
          <a:noFill/>
          <a:ln w="28575" cap="flat" cmpd="sng" algn="ctr">
            <a:solidFill>
              <a:srgbClr val="071D49"/>
            </a:solidFill>
            <a:prstDash val="solid"/>
            <a:tailEnd type="triangle"/>
          </a:ln>
          <a:effectLst/>
        </p:spPr>
      </p:cxnSp>
      <p:graphicFrame>
        <p:nvGraphicFramePr>
          <p:cNvPr id="31" name="Table 28">
            <a:extLst>
              <a:ext uri="{FF2B5EF4-FFF2-40B4-BE49-F238E27FC236}">
                <a16:creationId xmlns:a16="http://schemas.microsoft.com/office/drawing/2014/main" id="{290B89BC-B35C-4876-84EC-ACF2E4884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66297"/>
              </p:ext>
            </p:extLst>
          </p:nvPr>
        </p:nvGraphicFramePr>
        <p:xfrm>
          <a:off x="2918685" y="3753240"/>
          <a:ext cx="4945154" cy="858266"/>
        </p:xfrm>
        <a:graphic>
          <a:graphicData uri="http://schemas.openxmlformats.org/drawingml/2006/table">
            <a:tbl>
              <a:tblPr firstRow="1" bandRow="1"/>
              <a:tblGrid>
                <a:gridCol w="4945154">
                  <a:extLst>
                    <a:ext uri="{9D8B030D-6E8A-4147-A177-3AD203B41FA5}">
                      <a16:colId xmlns:a16="http://schemas.microsoft.com/office/drawing/2014/main" val="3520824205"/>
                    </a:ext>
                  </a:extLst>
                </a:gridCol>
              </a:tblGrid>
              <a:tr h="242442">
                <a:tc>
                  <a:txBody>
                    <a:bodyPr/>
                    <a:lstStyle>
                      <a:lvl1pPr marL="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32856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6571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98565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93142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64277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9713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629988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862844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TANGO</a:t>
                      </a:r>
                    </a:p>
                  </a:txBody>
                  <a:tcPr marL="31376" marR="31376" marT="27432" marB="15688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33864"/>
                  </a:ext>
                </a:extLst>
              </a:tr>
              <a:tr h="239790">
                <a:tc>
                  <a:txBody>
                    <a:bodyPr/>
                    <a:lstStyle>
                      <a:lvl1pPr marL="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32856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6571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98565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93142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64277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9713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629988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862844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Switch to DTG/3TC, N=369</a:t>
                      </a:r>
                    </a:p>
                  </a:txBody>
                  <a:tcPr marL="31376" marR="31376" marT="20574" marB="20574" anchor="ctr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75887"/>
                  </a:ext>
                </a:extLst>
              </a:tr>
              <a:tr h="347278">
                <a:tc>
                  <a:txBody>
                    <a:bodyPr/>
                    <a:lstStyle>
                      <a:lvl1pPr marL="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32856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6571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98565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93142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64277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9713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629988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862844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Continue CAR (</a:t>
                      </a:r>
                      <a:r>
                        <a:rPr lang="en-GB" altLang="ja-JP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TAF/FTC + PI, INSTI, or NNRTI</a:t>
                      </a:r>
                      <a:r>
                        <a:rPr lang="en-GB" altLang="ja-JP" sz="14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GB" altLang="ja-JP" sz="1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, N=372</a:t>
                      </a:r>
                    </a:p>
                  </a:txBody>
                  <a:tcPr marL="31376" marR="31376" marT="20574" marB="20574" anchor="ctr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24131"/>
                  </a:ext>
                </a:extLst>
              </a:tr>
            </a:tbl>
          </a:graphicData>
        </a:graphic>
      </p:graphicFrame>
      <p:graphicFrame>
        <p:nvGraphicFramePr>
          <p:cNvPr id="32" name="Table 28">
            <a:extLst>
              <a:ext uri="{FF2B5EF4-FFF2-40B4-BE49-F238E27FC236}">
                <a16:creationId xmlns:a16="http://schemas.microsoft.com/office/drawing/2014/main" id="{284ABF8E-8A1D-43CC-BAD7-F9C195906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05050"/>
              </p:ext>
            </p:extLst>
          </p:nvPr>
        </p:nvGraphicFramePr>
        <p:xfrm>
          <a:off x="2918684" y="4911090"/>
          <a:ext cx="4945155" cy="763524"/>
        </p:xfrm>
        <a:graphic>
          <a:graphicData uri="http://schemas.openxmlformats.org/drawingml/2006/table">
            <a:tbl>
              <a:tblPr firstRow="1" bandRow="1"/>
              <a:tblGrid>
                <a:gridCol w="4945155">
                  <a:extLst>
                    <a:ext uri="{9D8B030D-6E8A-4147-A177-3AD203B41FA5}">
                      <a16:colId xmlns:a16="http://schemas.microsoft.com/office/drawing/2014/main" val="3520824205"/>
                    </a:ext>
                  </a:extLst>
                </a:gridCol>
              </a:tblGrid>
              <a:tr h="205273">
                <a:tc>
                  <a:txBody>
                    <a:bodyPr/>
                    <a:lstStyle>
                      <a:lvl1pPr marL="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32856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6571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98565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93142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64277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9713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629988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862844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SALSA</a:t>
                      </a:r>
                    </a:p>
                  </a:txBody>
                  <a:tcPr marL="31376" marR="31376" marT="27432" marB="13716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633864"/>
                  </a:ext>
                </a:extLst>
              </a:tr>
              <a:tr h="229551">
                <a:tc>
                  <a:txBody>
                    <a:bodyPr/>
                    <a:lstStyle>
                      <a:lvl1pPr marL="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32856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6571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98565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93142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64277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9713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629988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862844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Switch to DTG/3TC, N=246</a:t>
                      </a:r>
                    </a:p>
                  </a:txBody>
                  <a:tcPr marL="31376" marR="31376" marT="20574" marB="20574" anchor="ctr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75887"/>
                  </a:ext>
                </a:extLst>
              </a:tr>
              <a:tr h="229551">
                <a:tc>
                  <a:txBody>
                    <a:bodyPr/>
                    <a:lstStyle>
                      <a:lvl1pPr marL="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32856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6571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98565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93142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64277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9713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629988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862844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Continue CAR (2 NRTIs + PI, INSTI, or NNRTI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), N=247</a:t>
                      </a:r>
                    </a:p>
                  </a:txBody>
                  <a:tcPr marL="31376" marR="31376" marT="20574" marB="20574" anchor="ctr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24131"/>
                  </a:ext>
                </a:extLst>
              </a:tr>
            </a:tbl>
          </a:graphicData>
        </a:graphic>
      </p:graphicFrame>
      <p:graphicFrame>
        <p:nvGraphicFramePr>
          <p:cNvPr id="33" name="Table 28">
            <a:extLst>
              <a:ext uri="{FF2B5EF4-FFF2-40B4-BE49-F238E27FC236}">
                <a16:creationId xmlns:a16="http://schemas.microsoft.com/office/drawing/2014/main" id="{4B36CDAC-9ED6-4782-A577-DDDCBE907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73774"/>
              </p:ext>
            </p:extLst>
          </p:nvPr>
        </p:nvGraphicFramePr>
        <p:xfrm>
          <a:off x="8581571" y="4438490"/>
          <a:ext cx="1713049" cy="9725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13049">
                  <a:extLst>
                    <a:ext uri="{9D8B030D-6E8A-4147-A177-3AD203B41FA5}">
                      <a16:colId xmlns:a16="http://schemas.microsoft.com/office/drawing/2014/main" val="3520824205"/>
                    </a:ext>
                  </a:extLst>
                </a:gridCol>
              </a:tblGrid>
              <a:tr h="486278">
                <a:tc>
                  <a:txBody>
                    <a:bodyPr/>
                    <a:lstStyle>
                      <a:lvl1pPr marL="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32856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6571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98565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93142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64277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9713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629988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862844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DTG/3TC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N=615</a:t>
                      </a:r>
                    </a:p>
                  </a:txBody>
                  <a:tcPr marL="31376" marR="31376" marT="15688" marB="156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75887"/>
                  </a:ext>
                </a:extLst>
              </a:tr>
              <a:tr h="486278">
                <a:tc>
                  <a:txBody>
                    <a:bodyPr/>
                    <a:lstStyle>
                      <a:lvl1pPr marL="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32856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65710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98565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93142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64277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97132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629988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862844" algn="l" defTabSz="465710" rtl="0" eaLnBrk="1" latinLnBrk="0" hangingPunct="1">
                        <a:defRPr sz="916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CAR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N=619</a:t>
                      </a:r>
                    </a:p>
                  </a:txBody>
                  <a:tcPr marL="31376" marR="31376" marT="15688" marB="1568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24131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CBAE70B-2C8A-4C10-BDB0-23E960EDE825}"/>
              </a:ext>
            </a:extLst>
          </p:cNvPr>
          <p:cNvSpPr txBox="1"/>
          <p:nvPr/>
        </p:nvSpPr>
        <p:spPr bwMode="auto">
          <a:xfrm>
            <a:off x="2559996" y="3104514"/>
            <a:ext cx="5502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366795">
              <a:defRPr/>
            </a:pPr>
            <a:r>
              <a:rPr lang="en-US" sz="1600" b="1" kern="0" dirty="0">
                <a:solidFill>
                  <a:srgbClr val="0070C0"/>
                </a:solidFill>
              </a:rPr>
              <a:t>Phase 3, randomized, open-label, non-inferiority studies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78DF2E-CBB4-44DD-84FF-E7E7270A6271}"/>
              </a:ext>
            </a:extLst>
          </p:cNvPr>
          <p:cNvSpPr txBox="1"/>
          <p:nvPr/>
        </p:nvSpPr>
        <p:spPr bwMode="auto">
          <a:xfrm>
            <a:off x="8439809" y="3875160"/>
            <a:ext cx="190923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rIns="34290">
            <a:spAutoFit/>
          </a:bodyPr>
          <a:lstStyle/>
          <a:p>
            <a:pPr algn="ctr" defTabSz="360045"/>
            <a:r>
              <a:rPr lang="en-US" sz="1400" b="1" dirty="0">
                <a:cs typeface="Arial" charset="0"/>
              </a:rPr>
              <a:t>Week 48 </a:t>
            </a:r>
            <a:br>
              <a:rPr lang="en-US" sz="1400" b="1" dirty="0">
                <a:cs typeface="Arial" charset="0"/>
              </a:rPr>
            </a:br>
            <a:r>
              <a:rPr lang="en-US" sz="1400" b="1" dirty="0">
                <a:cs typeface="Arial" charset="0"/>
              </a:rPr>
              <a:t>pooled analyses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2C81DD-FBFB-4911-883B-1964F098D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" y="3327540"/>
            <a:ext cx="2447733" cy="288562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4864" tIns="34290" rIns="31376" bIns="34290" anchor="ctr" anchorCtr="0">
            <a:spAutoFit/>
          </a:bodyPr>
          <a:lstStyle/>
          <a:p>
            <a:pPr algn="ctr" defTabSz="360045">
              <a:tabLst>
                <a:tab pos="313743" algn="l"/>
                <a:tab pos="707012" algn="l"/>
                <a:tab pos="959749" algn="l"/>
              </a:tabLst>
              <a:defRPr/>
            </a:pPr>
            <a:r>
              <a:rPr lang="en-US" sz="1400" b="1" kern="0" dirty="0">
                <a:solidFill>
                  <a:schemeClr val="tx1"/>
                </a:solidFill>
                <a:cs typeface="Arial" charset="0"/>
              </a:rPr>
              <a:t>Virologically suppressed adults </a:t>
            </a:r>
          </a:p>
          <a:p>
            <a:pPr algn="ctr" defTabSz="360045">
              <a:tabLst>
                <a:tab pos="313743" algn="l"/>
                <a:tab pos="707012" algn="l"/>
                <a:tab pos="959749" algn="l"/>
              </a:tabLst>
              <a:defRPr/>
            </a:pPr>
            <a:r>
              <a:rPr lang="en-US" sz="1400" kern="0" dirty="0">
                <a:solidFill>
                  <a:schemeClr val="tx1"/>
                </a:solidFill>
                <a:cs typeface="Arial" charset="0"/>
              </a:rPr>
              <a:t>(HIV-1 RNA &lt;50 c/mL </a:t>
            </a:r>
          </a:p>
          <a:p>
            <a:pPr algn="ctr" defTabSz="360045">
              <a:tabLst>
                <a:tab pos="313743" algn="l"/>
                <a:tab pos="707012" algn="l"/>
                <a:tab pos="959749" algn="l"/>
              </a:tabLst>
              <a:defRPr/>
            </a:pPr>
            <a:r>
              <a:rPr lang="en-US" sz="1400" kern="0" dirty="0">
                <a:solidFill>
                  <a:schemeClr val="tx1"/>
                </a:solidFill>
                <a:cs typeface="Arial" charset="0"/>
              </a:rPr>
              <a:t>for &gt;6 months)</a:t>
            </a:r>
          </a:p>
          <a:p>
            <a:pPr algn="ctr" defTabSz="360045">
              <a:tabLst>
                <a:tab pos="313743" algn="l"/>
                <a:tab pos="707012" algn="l"/>
                <a:tab pos="959749" algn="l"/>
              </a:tabLst>
              <a:defRPr/>
            </a:pPr>
            <a:r>
              <a:rPr lang="en-GB" altLang="ja-JP" sz="1400" b="1" kern="0" dirty="0">
                <a:solidFill>
                  <a:schemeClr val="tx1"/>
                </a:solidFill>
                <a:ea typeface="ＭＳ Ｐゴシック" panose="020B0600070205080204" pitchFamily="34" charset="-128"/>
                <a:cs typeface="Arial" charset="0"/>
              </a:rPr>
              <a:t>Eligibility criteria</a:t>
            </a:r>
          </a:p>
          <a:p>
            <a:pPr marL="174625" indent="-174625" defTabSz="360045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13743" algn="l"/>
                <a:tab pos="707012" algn="l"/>
                <a:tab pos="959749" algn="l"/>
              </a:tabLst>
              <a:defRPr/>
            </a:pPr>
            <a:r>
              <a:rPr lang="en-US" altLang="ja-JP" sz="1400" kern="0" dirty="0">
                <a:solidFill>
                  <a:schemeClr val="tx1"/>
                </a:solidFill>
                <a:ea typeface="ＭＳ Ｐゴシック" panose="020B0600070205080204" pitchFamily="34" charset="-128"/>
                <a:cs typeface="Arial" charset="0"/>
              </a:rPr>
              <a:t>≥2 documented HIV-1 RNA measurements &lt;50 c/mL</a:t>
            </a:r>
          </a:p>
          <a:p>
            <a:pPr marL="174625" indent="-174625" defTabSz="360045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13743" algn="l"/>
                <a:tab pos="707012" algn="l"/>
                <a:tab pos="959749" algn="l"/>
              </a:tabLst>
              <a:defRPr/>
            </a:pPr>
            <a:r>
              <a:rPr lang="en-GB" altLang="ja-JP" sz="1400" kern="0" dirty="0">
                <a:solidFill>
                  <a:schemeClr val="tx1"/>
                </a:solidFill>
                <a:ea typeface="ＭＳ Ｐゴシック" panose="020B0600070205080204" pitchFamily="34" charset="-128"/>
                <a:cs typeface="Arial" charset="0"/>
              </a:rPr>
              <a:t>No HBV infection or need for HCV therapy</a:t>
            </a:r>
          </a:p>
          <a:p>
            <a:pPr marL="174625" indent="-174625" defTabSz="360045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13743" algn="l"/>
                <a:tab pos="707012" algn="l"/>
                <a:tab pos="959749" algn="l"/>
              </a:tabLst>
              <a:defRPr/>
            </a:pPr>
            <a:r>
              <a:rPr lang="en-GB" altLang="ja-JP" sz="1400" kern="0" dirty="0">
                <a:solidFill>
                  <a:schemeClr val="tx1"/>
                </a:solidFill>
                <a:ea typeface="ＭＳ Ｐゴシック" panose="020B0600070205080204" pitchFamily="34" charset="-128"/>
                <a:cs typeface="Arial" charset="0"/>
              </a:rPr>
              <a:t>No prior VF and no documented NRTI or INSTI resistance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DB0717-4AE1-6816-B868-EB7FE99EFE3D}"/>
              </a:ext>
            </a:extLst>
          </p:cNvPr>
          <p:cNvSpPr txBox="1"/>
          <p:nvPr/>
        </p:nvSpPr>
        <p:spPr bwMode="auto">
          <a:xfrm>
            <a:off x="6488350" y="5680472"/>
            <a:ext cx="56583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kern="0" dirty="0"/>
              <a:t>1. Scholten et al. AIDS 2022, </a:t>
            </a:r>
            <a:r>
              <a:rPr lang="en-US" sz="1400" i="1" kern="0" dirty="0" err="1"/>
              <a:t>abstr</a:t>
            </a:r>
            <a:r>
              <a:rPr lang="en-US" sz="1400" i="1" kern="0" dirty="0"/>
              <a:t>. EPB169 </a:t>
            </a:r>
            <a:br>
              <a:rPr lang="en-US" sz="1400" i="1" kern="0" dirty="0"/>
            </a:br>
            <a:r>
              <a:rPr lang="en-US" sz="1400" i="1" kern="0" dirty="0"/>
              <a:t>2. Walmsley et al. AIDS 2022 , </a:t>
            </a:r>
            <a:r>
              <a:rPr lang="en-US" sz="1400" i="1" kern="0" dirty="0" err="1"/>
              <a:t>abstr</a:t>
            </a:r>
            <a:r>
              <a:rPr lang="en-US" sz="1400" i="1" kern="0" dirty="0"/>
              <a:t>. PESUB21</a:t>
            </a:r>
          </a:p>
          <a:p>
            <a:pPr algn="r"/>
            <a:r>
              <a:rPr lang="en-US" sz="1400" i="1" kern="0" dirty="0"/>
              <a:t>3. Llibre et al. AIDS 2022 , </a:t>
            </a:r>
            <a:r>
              <a:rPr lang="en-US" sz="1400" i="1" kern="0" dirty="0" err="1"/>
              <a:t>abstr</a:t>
            </a:r>
            <a:r>
              <a:rPr lang="en-US" sz="1400" i="1" kern="0" dirty="0"/>
              <a:t>. EPB165</a:t>
            </a:r>
            <a:br>
              <a:rPr lang="en-US" sz="1400" i="1" kern="0" dirty="0"/>
            </a:br>
            <a:r>
              <a:rPr lang="en-US" sz="1400" i="1" kern="0" dirty="0"/>
              <a:t>4. </a:t>
            </a:r>
            <a:r>
              <a:rPr lang="en-US" sz="1400" i="1" dirty="0"/>
              <a:t>Osiyemi et al. Clin Infect Dis. 2022 [Epub ahead of print]</a:t>
            </a:r>
            <a:br>
              <a:rPr lang="en-US" sz="1400" i="1" dirty="0"/>
            </a:br>
            <a:r>
              <a:rPr lang="en-US" sz="1400" i="1" dirty="0"/>
              <a:t>5. Llibre et al. Clin Infect Dis. 2022 [Epub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2722618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89661-20DE-4151-AF06-A7DB8E32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53" y="977034"/>
            <a:ext cx="11924271" cy="16024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N=1234 participants; most common BL third agent was INSTIs (63%) and most common NRTI backbone was TAF/FTC (74%)</a:t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Efficacy: At Week 48, few participants had HIV-1 RNA ≥50 c/mL (adjusted difference, −0.5; 95% CI, −1.3, 0.4)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High proportions of participants maintained HIV-1 RNA &lt;50 c/mL in the DTG/3TC and CAR groups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Results were consistent across BL ART regimens</a:t>
            </a:r>
            <a:br>
              <a:rPr lang="en-US" sz="1600" dirty="0"/>
            </a:b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800" dirty="0"/>
              <a:t>Safety: AEs were similar between groups ; drug-related AEs were higher with DTG/3TC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17411" name="Title 25">
            <a:extLst>
              <a:ext uri="{FF2B5EF4-FFF2-40B4-BE49-F238E27FC236}">
                <a16:creationId xmlns:a16="http://schemas.microsoft.com/office/drawing/2014/main" id="{9EB133E3-9DFE-4F2E-8086-AC3B3FA6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73" y="80154"/>
            <a:ext cx="8412480" cy="98664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TANGO/SALSA Pooled Analysis: Baseline ARV (2)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D733F478-C552-452F-9C05-E232ABF01B7C}"/>
              </a:ext>
            </a:extLst>
          </p:cNvPr>
          <p:cNvSpPr txBox="1">
            <a:spLocks/>
          </p:cNvSpPr>
          <p:nvPr/>
        </p:nvSpPr>
        <p:spPr bwMode="auto">
          <a:xfrm>
            <a:off x="8372475" y="6477402"/>
            <a:ext cx="3745706" cy="20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Scholten et al. AIDS 2022, </a:t>
            </a:r>
            <a:r>
              <a:rPr lang="en-US" sz="1400" i="1" kern="0" dirty="0" err="1">
                <a:solidFill>
                  <a:schemeClr val="tx1"/>
                </a:solidFill>
                <a:latin typeface="+mn-lt"/>
              </a:rPr>
              <a:t>abstr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. EPB169</a:t>
            </a:r>
          </a:p>
        </p:txBody>
      </p:sp>
      <p:sp>
        <p:nvSpPr>
          <p:cNvPr id="18" name="Content Placeholder 45">
            <a:extLst>
              <a:ext uri="{FF2B5EF4-FFF2-40B4-BE49-F238E27FC236}">
                <a16:creationId xmlns:a16="http://schemas.microsoft.com/office/drawing/2014/main" id="{68DBB8FA-A17A-40B8-BC13-E8817138CCF0}"/>
              </a:ext>
            </a:extLst>
          </p:cNvPr>
          <p:cNvSpPr txBox="1">
            <a:spLocks/>
          </p:cNvSpPr>
          <p:nvPr/>
        </p:nvSpPr>
        <p:spPr>
          <a:xfrm>
            <a:off x="192038" y="2974423"/>
            <a:ext cx="8003761" cy="365062"/>
          </a:xfrm>
          <a:prstGeom prst="rect">
            <a:avLst/>
          </a:prstGeom>
        </p:spPr>
        <p:txBody>
          <a:bodyPr/>
          <a:lstStyle>
            <a:lvl1pPr marL="192024" indent="-192024" algn="l" rtl="0" eaLnBrk="1" fontAlgn="base" hangingPunct="1"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7472" indent="-155448" algn="l" rtl="0" eaLnBrk="1" fontAlgn="base" hangingPunct="1">
              <a:spcBef>
                <a:spcPts val="40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93776" indent="-146304" algn="l" rtl="0" eaLnBrk="1" fontAlgn="base" hangingPunct="1">
              <a:spcBef>
                <a:spcPts val="400"/>
              </a:spcBef>
              <a:spcAft>
                <a:spcPts val="0"/>
              </a:spcAft>
              <a:buClr>
                <a:srgbClr val="E4004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1792" indent="-128016" algn="l" rtl="0" eaLnBrk="1" fontAlgn="base" hangingPunct="1">
              <a:spcBef>
                <a:spcPts val="400"/>
              </a:spcBef>
              <a:spcAft>
                <a:spcPts val="0"/>
              </a:spcAft>
              <a:buClr>
                <a:srgbClr val="E4004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31838" marR="0" indent="-119063" algn="l" defTabSz="1231869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0046"/>
              </a:buClr>
              <a:buSzPct val="115000"/>
              <a:buFont typeface="Arial" panose="020B0604020202020204" pitchFamily="34" charset="0"/>
              <a:buChar char="•"/>
              <a:tabLst/>
              <a:def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60604" lvl="2" indent="0" algn="ctr">
              <a:buNone/>
            </a:pPr>
            <a:r>
              <a:rPr lang="en-US" sz="1600" b="1" kern="0" dirty="0">
                <a:solidFill>
                  <a:srgbClr val="0070C0"/>
                </a:solidFill>
                <a:latin typeface="+mn-lt"/>
              </a:rPr>
              <a:t>% HIV-1 RNA &lt; 50 c/mL at W48 overall and by baseline regimen: pooled ITT-E population</a:t>
            </a:r>
          </a:p>
          <a:p>
            <a:pPr lvl="3" algn="ctr"/>
            <a:endParaRPr lang="en-US" sz="1600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5DD740-A58C-4AAB-8BB0-2D0857CD4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63" y="3317713"/>
            <a:ext cx="7502922" cy="338072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815C875-8E3D-4090-9A55-F85507598226}"/>
              </a:ext>
            </a:extLst>
          </p:cNvPr>
          <p:cNvSpPr txBox="1"/>
          <p:nvPr/>
        </p:nvSpPr>
        <p:spPr>
          <a:xfrm>
            <a:off x="8136067" y="3733533"/>
            <a:ext cx="40288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cs typeface="Arial" panose="020B0604020202020204" pitchFamily="34" charset="0"/>
              </a:rPr>
              <a:t>Conclusion: </a:t>
            </a:r>
            <a:r>
              <a:rPr lang="en-US" sz="1800" dirty="0">
                <a:cs typeface="Arial" panose="020B0604020202020204" pitchFamily="34" charset="0"/>
              </a:rPr>
              <a:t>Regardless of baseline ARV regimen, DTG/3TC maintained high proportions of virologic suppression, had a high barrier to resistance, and demonstrated a good safety and tolerability profile 1 year after switch from 3- or 4-drug regimens</a:t>
            </a:r>
          </a:p>
        </p:txBody>
      </p:sp>
    </p:spTree>
    <p:extLst>
      <p:ext uri="{BB962C8B-B14F-4D97-AF65-F5344CB8AC3E}">
        <p14:creationId xmlns:p14="http://schemas.microsoft.com/office/powerpoint/2010/main" val="1887362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15938" y="258763"/>
            <a:ext cx="8533469" cy="1143000"/>
          </a:xfrm>
        </p:spPr>
        <p:txBody>
          <a:bodyPr/>
          <a:lstStyle/>
          <a:p>
            <a:r>
              <a:rPr lang="en-US" dirty="0"/>
              <a:t>TANGO Study: switch to DTG/3TC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1391056" cy="45720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Post-hoc analysis on baseline </a:t>
            </a:r>
            <a:r>
              <a:rPr lang="en-US" sz="2400" dirty="0" err="1"/>
              <a:t>proviral</a:t>
            </a:r>
            <a:r>
              <a:rPr lang="en-US" sz="2400" dirty="0"/>
              <a:t> DNA genotyping</a:t>
            </a:r>
          </a:p>
          <a:p>
            <a:pPr lvl="2"/>
            <a:r>
              <a:rPr lang="en-US" sz="2000" dirty="0"/>
              <a:t>Pre-existing archived M184V/I: 4/322 DTG/3TC and 3/321 TAF-based ART</a:t>
            </a:r>
          </a:p>
          <a:p>
            <a:pPr lvl="2"/>
            <a:r>
              <a:rPr lang="en-US" sz="2000" dirty="0"/>
              <a:t>HIV RNA &lt; 50 c/mL at W48 in 7/7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E545C8BF-BBD1-1D48-BC79-B7B856A5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770" y="6449618"/>
            <a:ext cx="365023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Van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Wyk</a:t>
            </a:r>
            <a:r>
              <a:rPr lang="en-US" altLang="en-US" sz="1400" i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J. Clin Infect Dis 2020 71(8):1920-1929</a:t>
            </a:r>
          </a:p>
        </p:txBody>
      </p:sp>
    </p:spTree>
    <p:extLst>
      <p:ext uri="{BB962C8B-B14F-4D97-AF65-F5344CB8AC3E}">
        <p14:creationId xmlns:p14="http://schemas.microsoft.com/office/powerpoint/2010/main" val="1808860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50327922-B0F5-0949-8E3D-AAD5A740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58820"/>
            <a:ext cx="9597274" cy="1143000"/>
          </a:xfrm>
        </p:spPr>
        <p:txBody>
          <a:bodyPr>
            <a:normAutofit/>
          </a:bodyPr>
          <a:lstStyle/>
          <a:p>
            <a:r>
              <a:rPr lang="fr-FR" dirty="0"/>
              <a:t>TANGO Study: switch to DTG/3TC - W144 </a:t>
            </a:r>
            <a:r>
              <a:rPr lang="en-US" dirty="0"/>
              <a:t>results</a:t>
            </a:r>
            <a:r>
              <a:rPr lang="fr-FR" dirty="0"/>
              <a:t> (2)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D43873F-8F82-3044-96A5-359E998C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6041"/>
            <a:ext cx="10972800" cy="473440"/>
          </a:xfrm>
        </p:spPr>
        <p:txBody>
          <a:bodyPr>
            <a:normAutofit/>
          </a:bodyPr>
          <a:lstStyle/>
          <a:p>
            <a:r>
              <a:rPr lang="en-US" dirty="0"/>
              <a:t>Median change in weight: DTG/3TC = + 2.2 kg vs TAF-based regimen: + 1.3 kg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61D2A1-92CD-4320-BC9C-E604BA85C103}"/>
              </a:ext>
            </a:extLst>
          </p:cNvPr>
          <p:cNvSpPr txBox="1"/>
          <p:nvPr/>
        </p:nvSpPr>
        <p:spPr>
          <a:xfrm>
            <a:off x="3096073" y="2316826"/>
            <a:ext cx="566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Change in Fasting Lipids From Baseline to Week 144</a:t>
            </a:r>
            <a:endParaRPr lang="fr-FR" sz="20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066ABF-DC70-50B0-AF37-07779FF12B90}"/>
              </a:ext>
            </a:extLst>
          </p:cNvPr>
          <p:cNvGrpSpPr/>
          <p:nvPr/>
        </p:nvGrpSpPr>
        <p:grpSpPr>
          <a:xfrm>
            <a:off x="787235" y="2761171"/>
            <a:ext cx="10287451" cy="3431633"/>
            <a:chOff x="787235" y="2761171"/>
            <a:chExt cx="10287451" cy="3431633"/>
          </a:xfrm>
        </p:grpSpPr>
        <p:sp>
          <p:nvSpPr>
            <p:cNvPr id="96" name="Rectangle 17">
              <a:extLst>
                <a:ext uri="{FF2B5EF4-FFF2-40B4-BE49-F238E27FC236}">
                  <a16:creationId xmlns:a16="http://schemas.microsoft.com/office/drawing/2014/main" id="{E242AC74-51A4-44C6-9B6D-B20D978F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104" y="3924299"/>
              <a:ext cx="628224" cy="2587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Rectangle 17">
              <a:extLst>
                <a:ext uri="{FF2B5EF4-FFF2-40B4-BE49-F238E27FC236}">
                  <a16:creationId xmlns:a16="http://schemas.microsoft.com/office/drawing/2014/main" id="{F69456DC-16BA-47E2-82A6-B331A53A4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3535" y="3871913"/>
              <a:ext cx="628224" cy="311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Rectangle 17">
              <a:extLst>
                <a:ext uri="{FF2B5EF4-FFF2-40B4-BE49-F238E27FC236}">
                  <a16:creationId xmlns:a16="http://schemas.microsoft.com/office/drawing/2014/main" id="{839146E6-EAD1-422C-BF13-6CEE029B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4830" y="4043363"/>
              <a:ext cx="628224" cy="1396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Rectangle 17">
              <a:extLst>
                <a:ext uri="{FF2B5EF4-FFF2-40B4-BE49-F238E27FC236}">
                  <a16:creationId xmlns:a16="http://schemas.microsoft.com/office/drawing/2014/main" id="{0D128137-5082-4CE7-A9CD-47810E07D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2780" y="4161525"/>
              <a:ext cx="628224" cy="258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BCCD704-2839-4D22-B0AB-9A6B1B60E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6308" y="3491954"/>
              <a:ext cx="0" cy="20675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07B8A3C3-419E-448B-AFCA-68407722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4188544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4A8ADA63-121C-4655-BE6C-97F32372B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3854107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DA6CF986-7640-4136-A064-E62DB89CC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487959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4F2128E-1465-4A55-8EAA-07FF93476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4534067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961D677-20D0-4BFC-AB23-1D5A0A0A8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555955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08CFF137-5FAD-4BBF-86FB-B118F491B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521957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D0712AA-0624-4F6B-BADE-C56BDB767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3503040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C1A2B3C7-9765-4FFE-9D71-58D98348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568" y="2847301"/>
              <a:ext cx="168143" cy="1662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61A284F3-D38C-4B21-BA14-57BA412C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199" y="2847301"/>
              <a:ext cx="166295" cy="1662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E1531CA2-25C8-406D-AC3C-AB06694E6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929" y="3905843"/>
              <a:ext cx="628224" cy="2771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CD2AEDD9-E765-4B03-A8C9-0CA74CC6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1913" y="4160828"/>
              <a:ext cx="630073" cy="221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EE78691A-CD14-4946-BDFE-9AE3A7197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3689" y="4194087"/>
              <a:ext cx="628224" cy="6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DB0EEAEF-50D6-4D61-AB40-47231BF3D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057" y="4194087"/>
              <a:ext cx="628224" cy="6614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5865CECC-0C59-4F7F-809D-053B53EE6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121" y="4194087"/>
              <a:ext cx="630073" cy="201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B0B951BB-AF48-4AE9-85FB-503973697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489" y="4194087"/>
              <a:ext cx="628224" cy="1662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3F74DEE8-EF29-4C06-8E15-6D3510D5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552" y="4194087"/>
              <a:ext cx="630073" cy="22727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528F3D7-8556-4883-B4B8-786BDF236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4765" y="3569558"/>
              <a:ext cx="718763" cy="103472"/>
            </a:xfrm>
            <a:custGeom>
              <a:avLst/>
              <a:gdLst>
                <a:gd name="T0" fmla="*/ 1167 w 1167"/>
                <a:gd name="T1" fmla="*/ 167 h 167"/>
                <a:gd name="T2" fmla="*/ 1167 w 1167"/>
                <a:gd name="T3" fmla="*/ 0 h 167"/>
                <a:gd name="T4" fmla="*/ 0 w 1167"/>
                <a:gd name="T5" fmla="*/ 0 h 167"/>
                <a:gd name="T6" fmla="*/ 0 w 1167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7" h="167">
                  <a:moveTo>
                    <a:pt x="1167" y="167"/>
                  </a:moveTo>
                  <a:lnTo>
                    <a:pt x="1167" y="0"/>
                  </a:lnTo>
                  <a:lnTo>
                    <a:pt x="0" y="0"/>
                  </a:lnTo>
                  <a:lnTo>
                    <a:pt x="0" y="16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EDA688E6-7105-4CA3-9663-BC3D80A16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7219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38039078-0CF9-4D34-A635-E72F6946B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914" y="3689660"/>
              <a:ext cx="0" cy="3750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72CA6B5A-EB5F-496D-8BA7-F0374AA6D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11678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933316B2-2090-40B2-B9DE-332C05A98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2915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B175CB28-7007-4C8C-8128-CC73F00F7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2915" y="3331203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4A74FD9A-8FB0-4D56-8D88-1024DA45F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7474" y="4504503"/>
              <a:ext cx="0" cy="6910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18BD61F4-02C6-4B41-B37E-BC5152EE3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74178" y="4003772"/>
              <a:ext cx="0" cy="3307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9EC119AE-FE38-457F-A553-92BDC64B8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47801" y="4066595"/>
              <a:ext cx="0" cy="3676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A39C0AAD-66CF-4B11-A81C-82D0B93B7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5698" y="3667488"/>
              <a:ext cx="0" cy="724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F26D5663-9240-4277-BFC5-B5A2ADF9B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2434" y="3388482"/>
              <a:ext cx="0" cy="103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C4543FCA-2FF2-48DD-9816-54D0E1A97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3672" y="3388482"/>
              <a:ext cx="0" cy="103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150DF5C5-B61F-4F00-9DFC-9014235928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978" y="3759874"/>
              <a:ext cx="0" cy="3307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3CC8DD9A-0420-43CA-A948-E984A97D4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3672" y="3388482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A0669E43-3496-4A36-B50D-AD0EA93B7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8456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8BA80141-935F-4839-8425-7AAFB215A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431" y="3379244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EC8768AD-D9CA-4A8B-B24F-6BF846E6D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3193" y="3379244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41">
              <a:extLst>
                <a:ext uri="{FF2B5EF4-FFF2-40B4-BE49-F238E27FC236}">
                  <a16:creationId xmlns:a16="http://schemas.microsoft.com/office/drawing/2014/main" id="{E5F3684B-357A-4DF9-AD0C-F5708BDF8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5041" y="3770960"/>
              <a:ext cx="0" cy="2605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BACDA88F-871F-4AEC-9A2C-30CC99DD9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431" y="3379244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73C47CAC-8E2B-4B52-98F9-A48FFC999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4537" y="4212564"/>
              <a:ext cx="0" cy="369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4AFD4BE9-29A0-43BF-A4D2-AD4C5D68D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1601" y="4197782"/>
              <a:ext cx="0" cy="314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9EF22883-7B5D-4A4E-B7B8-D4B04ED99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4969" y="4295712"/>
              <a:ext cx="0" cy="2457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DADDF3F2-7708-489A-B6CA-B7BEFCABC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78456" y="3331203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07CCDC3D-90D7-483B-9132-2CFCD08923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6308" y="4188544"/>
              <a:ext cx="91683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1F8CF86-CB69-4B05-98D6-97B7135F1625}"/>
                </a:ext>
              </a:extLst>
            </p:cNvPr>
            <p:cNvSpPr txBox="1"/>
            <p:nvPr/>
          </p:nvSpPr>
          <p:spPr>
            <a:xfrm>
              <a:off x="1470535" y="33597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DA145E1-FD95-4F56-A857-21B4075D0C18}"/>
                </a:ext>
              </a:extLst>
            </p:cNvPr>
            <p:cNvSpPr txBox="1"/>
            <p:nvPr/>
          </p:nvSpPr>
          <p:spPr>
            <a:xfrm>
              <a:off x="1561906" y="369635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5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FBB62D3-FDC5-470A-BCC9-1BD45850B68A}"/>
                </a:ext>
              </a:extLst>
            </p:cNvPr>
            <p:cNvSpPr txBox="1"/>
            <p:nvPr/>
          </p:nvSpPr>
          <p:spPr>
            <a:xfrm>
              <a:off x="1561906" y="403913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C5B6891-E09C-4A73-A500-1B4818663433}"/>
                </a:ext>
              </a:extLst>
            </p:cNvPr>
            <p:cNvSpPr txBox="1"/>
            <p:nvPr/>
          </p:nvSpPr>
          <p:spPr>
            <a:xfrm>
              <a:off x="1507403" y="4372954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-5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B437DB4-D45A-4539-BE46-0B329B7B4F3B}"/>
                </a:ext>
              </a:extLst>
            </p:cNvPr>
            <p:cNvSpPr txBox="1"/>
            <p:nvPr/>
          </p:nvSpPr>
          <p:spPr>
            <a:xfrm>
              <a:off x="1416032" y="4725702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-10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B554071B-3A91-4D9C-BFBA-14735240A40D}"/>
                </a:ext>
              </a:extLst>
            </p:cNvPr>
            <p:cNvSpPr txBox="1"/>
            <p:nvPr/>
          </p:nvSpPr>
          <p:spPr>
            <a:xfrm>
              <a:off x="1416032" y="5068894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-15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4B1A5C16-2014-46E1-AA94-A5EB7B564FE9}"/>
                </a:ext>
              </a:extLst>
            </p:cNvPr>
            <p:cNvSpPr txBox="1"/>
            <p:nvPr/>
          </p:nvSpPr>
          <p:spPr>
            <a:xfrm>
              <a:off x="1416032" y="5411894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-20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D9B97F52-DD75-4D78-8448-3D960B053038}"/>
                </a:ext>
              </a:extLst>
            </p:cNvPr>
            <p:cNvSpPr txBox="1"/>
            <p:nvPr/>
          </p:nvSpPr>
          <p:spPr>
            <a:xfrm rot="16200000">
              <a:off x="139910" y="4307267"/>
              <a:ext cx="1817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Adjusted change from</a:t>
              </a:r>
              <a:br>
                <a:rPr lang="en-US" sz="1400" b="1" dirty="0"/>
              </a:br>
              <a:r>
                <a:rPr lang="en-US" sz="1400" b="1" dirty="0"/>
                <a:t>baseline (95% CI), %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DF669B2-4D36-47BA-964A-0EF07FEA2A89}"/>
                </a:ext>
              </a:extLst>
            </p:cNvPr>
            <p:cNvSpPr txBox="1"/>
            <p:nvPr/>
          </p:nvSpPr>
          <p:spPr>
            <a:xfrm>
              <a:off x="2274316" y="3139186"/>
              <a:ext cx="9989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-7.2 (-9.6, -4.8)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8431228-8170-418E-A3E7-BF389BF8A606}"/>
                </a:ext>
              </a:extLst>
            </p:cNvPr>
            <p:cNvSpPr txBox="1"/>
            <p:nvPr/>
          </p:nvSpPr>
          <p:spPr>
            <a:xfrm>
              <a:off x="4103557" y="3168767"/>
              <a:ext cx="9989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-6.1 (-9.1, -2.9)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614DE93-30B8-4C34-B2BC-D193DE78E9BA}"/>
                </a:ext>
              </a:extLst>
            </p:cNvPr>
            <p:cNvSpPr txBox="1"/>
            <p:nvPr/>
          </p:nvSpPr>
          <p:spPr>
            <a:xfrm>
              <a:off x="5880213" y="3105921"/>
              <a:ext cx="10679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-7.2 (-10.8, -3.6)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5B54C95-6A36-4367-B05D-D7F7B1D9FFE7}"/>
                </a:ext>
              </a:extLst>
            </p:cNvPr>
            <p:cNvSpPr txBox="1"/>
            <p:nvPr/>
          </p:nvSpPr>
          <p:spPr>
            <a:xfrm>
              <a:off x="9572142" y="3342970"/>
              <a:ext cx="9573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-1.2 (-4.7, 2.4)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17CAC288-7AEB-452C-9383-A18384CCB4D0}"/>
                </a:ext>
              </a:extLst>
            </p:cNvPr>
            <p:cNvSpPr txBox="1"/>
            <p:nvPr/>
          </p:nvSpPr>
          <p:spPr>
            <a:xfrm>
              <a:off x="7666896" y="3090889"/>
              <a:ext cx="11368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-11.7 (-18.1, -4.7)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27CF3316-224E-4E2C-BD70-2D9776797052}"/>
                </a:ext>
              </a:extLst>
            </p:cNvPr>
            <p:cNvSpPr txBox="1"/>
            <p:nvPr/>
          </p:nvSpPr>
          <p:spPr>
            <a:xfrm>
              <a:off x="7722872" y="5118006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-9.7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91BAEAE6-4255-4D95-A8DC-E412B73891BA}"/>
                </a:ext>
              </a:extLst>
            </p:cNvPr>
            <p:cNvSpPr txBox="1"/>
            <p:nvPr/>
          </p:nvSpPr>
          <p:spPr>
            <a:xfrm>
              <a:off x="8394040" y="3360977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2.2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7A364A3E-43C0-4F4C-980C-2C4E425720F4}"/>
                </a:ext>
              </a:extLst>
            </p:cNvPr>
            <p:cNvSpPr txBox="1"/>
            <p:nvPr/>
          </p:nvSpPr>
          <p:spPr>
            <a:xfrm>
              <a:off x="5899461" y="4560914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-3.0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98175D5-FE1D-491F-B0E9-8593972F8DB4}"/>
                </a:ext>
              </a:extLst>
            </p:cNvPr>
            <p:cNvSpPr txBox="1"/>
            <p:nvPr/>
          </p:nvSpPr>
          <p:spPr>
            <a:xfrm>
              <a:off x="6565166" y="3367182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4.6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3845C8FF-2C88-4DCE-B33C-3F6A371A466D}"/>
                </a:ext>
              </a:extLst>
            </p:cNvPr>
            <p:cNvSpPr txBox="1"/>
            <p:nvPr/>
          </p:nvSpPr>
          <p:spPr>
            <a:xfrm>
              <a:off x="4065601" y="4484791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-2.4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CD5D8EE-FAE1-46C9-86BD-C2B792A58309}"/>
                </a:ext>
              </a:extLst>
            </p:cNvPr>
            <p:cNvSpPr txBox="1"/>
            <p:nvPr/>
          </p:nvSpPr>
          <p:spPr>
            <a:xfrm>
              <a:off x="4722625" y="3421522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3.9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A2DBF6A0-CA7C-47F5-AABE-EB249755402B}"/>
                </a:ext>
              </a:extLst>
            </p:cNvPr>
            <p:cNvSpPr txBox="1"/>
            <p:nvPr/>
          </p:nvSpPr>
          <p:spPr>
            <a:xfrm>
              <a:off x="2222564" y="4541459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-3.3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630A89A-A09A-4A61-A1E1-36AA32673F89}"/>
                </a:ext>
              </a:extLst>
            </p:cNvPr>
            <p:cNvSpPr txBox="1"/>
            <p:nvPr/>
          </p:nvSpPr>
          <p:spPr>
            <a:xfrm>
              <a:off x="2899244" y="3448744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4.2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025699BD-D360-4AC1-A354-2CC6AB25B14F}"/>
                </a:ext>
              </a:extLst>
            </p:cNvPr>
            <p:cNvSpPr txBox="1"/>
            <p:nvPr/>
          </p:nvSpPr>
          <p:spPr>
            <a:xfrm>
              <a:off x="1837943" y="5409525"/>
              <a:ext cx="360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BL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EF8D333-AFE6-4220-96B1-6D0574CEC145}"/>
                </a:ext>
              </a:extLst>
            </p:cNvPr>
            <p:cNvSpPr txBox="1"/>
            <p:nvPr/>
          </p:nvSpPr>
          <p:spPr>
            <a:xfrm>
              <a:off x="2297220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5.0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6381619-6349-4F3A-8C89-73728C7C80FF}"/>
                </a:ext>
              </a:extLst>
            </p:cNvPr>
            <p:cNvSpPr txBox="1"/>
            <p:nvPr/>
          </p:nvSpPr>
          <p:spPr>
            <a:xfrm>
              <a:off x="2927292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4.9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E687F954-C580-417D-995B-73783A9112F1}"/>
                </a:ext>
              </a:extLst>
            </p:cNvPr>
            <p:cNvSpPr txBox="1"/>
            <p:nvPr/>
          </p:nvSpPr>
          <p:spPr>
            <a:xfrm>
              <a:off x="4164120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1.3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B546305E-2C5F-4CC3-A62C-70EAD30CDD56}"/>
                </a:ext>
              </a:extLst>
            </p:cNvPr>
            <p:cNvSpPr txBox="1"/>
            <p:nvPr/>
          </p:nvSpPr>
          <p:spPr>
            <a:xfrm>
              <a:off x="4794192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1.3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E59EC12C-8C3B-4C0D-BA27-FB669FC5A330}"/>
                </a:ext>
              </a:extLst>
            </p:cNvPr>
            <p:cNvSpPr txBox="1"/>
            <p:nvPr/>
          </p:nvSpPr>
          <p:spPr>
            <a:xfrm>
              <a:off x="6029348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2.9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2656537F-2FAE-4F47-9ABD-7A1650C96F4C}"/>
                </a:ext>
              </a:extLst>
            </p:cNvPr>
            <p:cNvSpPr txBox="1"/>
            <p:nvPr/>
          </p:nvSpPr>
          <p:spPr>
            <a:xfrm>
              <a:off x="6659420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2.8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5E98FC2-CB7B-453B-BC24-194E448F5437}"/>
                </a:ext>
              </a:extLst>
            </p:cNvPr>
            <p:cNvSpPr txBox="1"/>
            <p:nvPr/>
          </p:nvSpPr>
          <p:spPr>
            <a:xfrm>
              <a:off x="7840699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1.3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D06C4B27-0747-4CA6-AA0E-509EE8021BE6}"/>
                </a:ext>
              </a:extLst>
            </p:cNvPr>
            <p:cNvSpPr txBox="1"/>
            <p:nvPr/>
          </p:nvSpPr>
          <p:spPr>
            <a:xfrm>
              <a:off x="8470771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1.2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B8850E1F-A6C6-43FA-BABE-34693C85A9DE}"/>
                </a:ext>
              </a:extLst>
            </p:cNvPr>
            <p:cNvSpPr txBox="1"/>
            <p:nvPr/>
          </p:nvSpPr>
          <p:spPr>
            <a:xfrm>
              <a:off x="9636357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3.7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BD6101D0-DA37-4A9D-8A3B-1F4D66AAE0C3}"/>
                </a:ext>
              </a:extLst>
            </p:cNvPr>
            <p:cNvSpPr txBox="1"/>
            <p:nvPr/>
          </p:nvSpPr>
          <p:spPr>
            <a:xfrm>
              <a:off x="10266429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3.6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2877D562-238F-4715-AEAA-5AE55583623B}"/>
                </a:ext>
              </a:extLst>
            </p:cNvPr>
            <p:cNvSpPr txBox="1"/>
            <p:nvPr/>
          </p:nvSpPr>
          <p:spPr>
            <a:xfrm>
              <a:off x="9563059" y="4360127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-0.9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BDE46B7-6A4C-4957-8C83-2B86ED680B0B}"/>
                </a:ext>
              </a:extLst>
            </p:cNvPr>
            <p:cNvSpPr txBox="1"/>
            <p:nvPr/>
          </p:nvSpPr>
          <p:spPr>
            <a:xfrm>
              <a:off x="10227877" y="3639326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0.3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9C8711D1-E10C-45F9-9C79-15C09A4A957A}"/>
                </a:ext>
              </a:extLst>
            </p:cNvPr>
            <p:cNvSpPr txBox="1"/>
            <p:nvPr/>
          </p:nvSpPr>
          <p:spPr>
            <a:xfrm>
              <a:off x="2067303" y="5669584"/>
              <a:ext cx="1413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Total cholesterol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95A5019-5277-427E-8C3F-25790AE534D9}"/>
                </a:ext>
              </a:extLst>
            </p:cNvPr>
            <p:cNvSpPr txBox="1"/>
            <p:nvPr/>
          </p:nvSpPr>
          <p:spPr>
            <a:xfrm>
              <a:off x="3979053" y="5669584"/>
              <a:ext cx="1353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HDL cholesterol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144104C1-378A-48CF-BD3E-1602A451A139}"/>
                </a:ext>
              </a:extLst>
            </p:cNvPr>
            <p:cNvSpPr txBox="1"/>
            <p:nvPr/>
          </p:nvSpPr>
          <p:spPr>
            <a:xfrm>
              <a:off x="5810623" y="5669584"/>
              <a:ext cx="1332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LDL cholesterol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DEA1A202-EEC4-43D0-B5E4-C7245B109627}"/>
                </a:ext>
              </a:extLst>
            </p:cNvPr>
            <p:cNvSpPr txBox="1"/>
            <p:nvPr/>
          </p:nvSpPr>
          <p:spPr>
            <a:xfrm>
              <a:off x="7766634" y="5669584"/>
              <a:ext cx="111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Triglycerides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F7288B56-B815-4913-A85E-502A69D7FCDC}"/>
                </a:ext>
              </a:extLst>
            </p:cNvPr>
            <p:cNvSpPr txBox="1"/>
            <p:nvPr/>
          </p:nvSpPr>
          <p:spPr>
            <a:xfrm>
              <a:off x="9224289" y="5669584"/>
              <a:ext cx="17436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Total cholesterol/</a:t>
              </a:r>
            </a:p>
            <a:p>
              <a:pPr algn="ctr"/>
              <a:r>
                <a:rPr lang="en-US" sz="1400" b="1" dirty="0"/>
                <a:t>HDL cholesterol ratio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9B9A5A4A-1D84-4099-BD52-C37EBAACD947}"/>
                </a:ext>
              </a:extLst>
            </p:cNvPr>
            <p:cNvSpPr txBox="1"/>
            <p:nvPr/>
          </p:nvSpPr>
          <p:spPr>
            <a:xfrm>
              <a:off x="3935835" y="2761171"/>
              <a:ext cx="182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DTG/3TC (N = 243)</a:t>
              </a:r>
              <a:r>
                <a:rPr lang="en-US" b="1" baseline="30000" dirty="0"/>
                <a:t>a</a:t>
              </a:r>
              <a:endParaRPr lang="en-US" sz="1600" b="1" baseline="30000" dirty="0"/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2B53072B-73BD-4642-AAAD-E3EA4DCB2FAD}"/>
                </a:ext>
              </a:extLst>
            </p:cNvPr>
            <p:cNvSpPr txBox="1"/>
            <p:nvPr/>
          </p:nvSpPr>
          <p:spPr>
            <a:xfrm>
              <a:off x="6565166" y="2761171"/>
              <a:ext cx="2698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TAF-based regimen (N = 230)</a:t>
              </a:r>
              <a:r>
                <a:rPr lang="en-US" b="1" baseline="30000" dirty="0"/>
                <a:t>a</a:t>
              </a:r>
              <a:endParaRPr lang="en-US" sz="1600" b="1" baseline="30000" dirty="0"/>
            </a:p>
          </p:txBody>
        </p:sp>
      </p:grpSp>
      <p:sp>
        <p:nvSpPr>
          <p:cNvPr id="100" name="Text Box 3">
            <a:extLst>
              <a:ext uri="{FF2B5EF4-FFF2-40B4-BE49-F238E27FC236}">
                <a16:creationId xmlns:a16="http://schemas.microsoft.com/office/drawing/2014/main" id="{65B0C998-9B31-4884-87D4-BE685BC29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434" y="6441668"/>
            <a:ext cx="72265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/>
              <a:t>Osiyemi</a:t>
            </a:r>
            <a:r>
              <a:rPr lang="en-GB" sz="1400" i="1" dirty="0"/>
              <a:t> O. Clin Infect Dis. 2022 Jan 25:ciac036. </a:t>
            </a:r>
            <a:r>
              <a:rPr lang="en-GB" sz="1400" i="1" dirty="0" err="1"/>
              <a:t>doi</a:t>
            </a:r>
            <a:r>
              <a:rPr lang="en-GB" sz="1400" i="1" dirty="0"/>
              <a:t>: 10.1093/</a:t>
            </a:r>
            <a:r>
              <a:rPr lang="en-GB" sz="1400" i="1" dirty="0" err="1"/>
              <a:t>cid</a:t>
            </a:r>
            <a:r>
              <a:rPr lang="en-GB" sz="1400" i="1" dirty="0"/>
              <a:t>/ciac036</a:t>
            </a:r>
          </a:p>
        </p:txBody>
      </p:sp>
    </p:spTree>
    <p:extLst>
      <p:ext uri="{BB962C8B-B14F-4D97-AF65-F5344CB8AC3E}">
        <p14:creationId xmlns:p14="http://schemas.microsoft.com/office/powerpoint/2010/main" val="1194115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9CF2254-B3F6-084D-87D2-59EC6DE3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258820"/>
            <a:ext cx="10891376" cy="1143000"/>
          </a:xfrm>
        </p:spPr>
        <p:txBody>
          <a:bodyPr>
            <a:normAutofit/>
          </a:bodyPr>
          <a:lstStyle/>
          <a:p>
            <a:r>
              <a:rPr lang="en-US" dirty="0"/>
              <a:t>SALSA Study: Switch to DTG/3TC - Weight change (3)</a:t>
            </a: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19408DF1-13F7-394B-A253-FB4165788841}"/>
              </a:ext>
            </a:extLst>
          </p:cNvPr>
          <p:cNvSpPr txBox="1"/>
          <p:nvPr/>
        </p:nvSpPr>
        <p:spPr>
          <a:xfrm>
            <a:off x="7104814" y="1832079"/>
            <a:ext cx="4517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Adjusted mean change from baseline in weight at W48 by baseline TDF use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EEC21E25-4469-2E42-B61C-19C9ED3F2D46}"/>
              </a:ext>
            </a:extLst>
          </p:cNvPr>
          <p:cNvSpPr txBox="1"/>
          <p:nvPr/>
        </p:nvSpPr>
        <p:spPr>
          <a:xfrm>
            <a:off x="1811115" y="1801403"/>
            <a:ext cx="3926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Baseline and adjusted mean change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from baseline in weight at Week 48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DDC561AC-3C67-4542-B0ED-B5B9E6A6A14B}"/>
              </a:ext>
            </a:extLst>
          </p:cNvPr>
          <p:cNvSpPr txBox="1"/>
          <p:nvPr/>
        </p:nvSpPr>
        <p:spPr>
          <a:xfrm>
            <a:off x="4324411" y="6436194"/>
            <a:ext cx="7857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/>
              <a:t>Llibre</a:t>
            </a:r>
            <a:r>
              <a:rPr lang="en-GB" sz="1400" i="1" dirty="0"/>
              <a:t> JM. Clin </a:t>
            </a:r>
            <a:r>
              <a:rPr lang="en-GB" sz="1400" i="1" dirty="0" err="1"/>
              <a:t>Infec</a:t>
            </a:r>
            <a:r>
              <a:rPr lang="en-GB" sz="1400" i="1" dirty="0"/>
              <a:t> Dis2022 Mar 2;ciac130. </a:t>
            </a:r>
            <a:r>
              <a:rPr lang="en-GB" sz="1400" i="1" dirty="0" err="1"/>
              <a:t>doi</a:t>
            </a:r>
            <a:r>
              <a:rPr lang="en-GB" sz="1400" i="1" dirty="0"/>
              <a:t>: 10.1093/</a:t>
            </a:r>
            <a:r>
              <a:rPr lang="en-GB" sz="1400" i="1" dirty="0" err="1"/>
              <a:t>cid</a:t>
            </a:r>
            <a:r>
              <a:rPr lang="en-GB" sz="1400" i="1" dirty="0"/>
              <a:t>/ciac130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F7560E1-88CD-C646-8B04-5318ADA4B1FA}"/>
              </a:ext>
            </a:extLst>
          </p:cNvPr>
          <p:cNvGrpSpPr/>
          <p:nvPr/>
        </p:nvGrpSpPr>
        <p:grpSpPr>
          <a:xfrm>
            <a:off x="2066183" y="2701459"/>
            <a:ext cx="3838479" cy="3418757"/>
            <a:chOff x="5014729" y="2846599"/>
            <a:chExt cx="3208456" cy="3418757"/>
          </a:xfrm>
        </p:grpSpPr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6A4E3E88-0D5A-1F89-A02F-2B54C66E0D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3151269"/>
                </p:ext>
              </p:extLst>
            </p:nvPr>
          </p:nvGraphicFramePr>
          <p:xfrm>
            <a:off x="5014729" y="3106871"/>
            <a:ext cx="3208456" cy="2745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0388888-C877-2F39-ECA4-D8C4F0B150BC}"/>
                </a:ext>
              </a:extLst>
            </p:cNvPr>
            <p:cNvSpPr txBox="1"/>
            <p:nvPr/>
          </p:nvSpPr>
          <p:spPr>
            <a:xfrm>
              <a:off x="5660343" y="5742136"/>
              <a:ext cx="7798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DTG + 3TC</a:t>
              </a:r>
              <a:br>
                <a:rPr lang="fr-FR" sz="1400" b="1" dirty="0"/>
              </a:br>
              <a:r>
                <a:rPr lang="fr-FR" sz="1400" b="1" dirty="0"/>
                <a:t> (N = 342)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B93AC02-FC2F-A83E-4BD3-F8BD1BBFFD10}"/>
                </a:ext>
              </a:extLst>
            </p:cNvPr>
            <p:cNvSpPr txBox="1"/>
            <p:nvPr/>
          </p:nvSpPr>
          <p:spPr>
            <a:xfrm>
              <a:off x="7030663" y="5742136"/>
              <a:ext cx="751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CAR</a:t>
              </a:r>
              <a:br>
                <a:rPr lang="fr-FR" sz="1400" b="1" dirty="0"/>
              </a:br>
              <a:r>
                <a:rPr lang="fr-FR" sz="1400" b="1" dirty="0"/>
                <a:t> (N = 247)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0F715A8-4DAD-92AC-BFDA-64D9556A4012}"/>
                </a:ext>
              </a:extLst>
            </p:cNvPr>
            <p:cNvSpPr txBox="1"/>
            <p:nvPr/>
          </p:nvSpPr>
          <p:spPr>
            <a:xfrm>
              <a:off x="5081746" y="2846599"/>
              <a:ext cx="3071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Kg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E92C668-709F-477E-88B1-6C4A7EB98599}"/>
                </a:ext>
              </a:extLst>
            </p:cNvPr>
            <p:cNvSpPr txBox="1"/>
            <p:nvPr/>
          </p:nvSpPr>
          <p:spPr>
            <a:xfrm>
              <a:off x="5753362" y="4291062"/>
              <a:ext cx="5938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75.9 kg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571DF4D-7169-C28B-4241-48B82DC437DB}"/>
                </a:ext>
              </a:extLst>
            </p:cNvPr>
            <p:cNvSpPr txBox="1"/>
            <p:nvPr/>
          </p:nvSpPr>
          <p:spPr>
            <a:xfrm>
              <a:off x="7092144" y="3998228"/>
              <a:ext cx="5938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78.1 kg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28051F8-6C5C-BEA5-3C42-0F3AEC5DD4FF}"/>
                </a:ext>
              </a:extLst>
            </p:cNvPr>
            <p:cNvSpPr txBox="1"/>
            <p:nvPr/>
          </p:nvSpPr>
          <p:spPr>
            <a:xfrm>
              <a:off x="5791549" y="3599907"/>
              <a:ext cx="517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2.1 kg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49AB055-2ECD-3C1A-2568-D6B067B6B093}"/>
                </a:ext>
              </a:extLst>
            </p:cNvPr>
            <p:cNvSpPr txBox="1"/>
            <p:nvPr/>
          </p:nvSpPr>
          <p:spPr>
            <a:xfrm>
              <a:off x="7130331" y="3477987"/>
              <a:ext cx="517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0.6 kg</a:t>
              </a:r>
            </a:p>
          </p:txBody>
        </p:sp>
        <p:sp>
          <p:nvSpPr>
            <p:cNvPr id="17" name="Flèche : haut 16">
              <a:extLst>
                <a:ext uri="{FF2B5EF4-FFF2-40B4-BE49-F238E27FC236}">
                  <a16:creationId xmlns:a16="http://schemas.microsoft.com/office/drawing/2014/main" id="{FB2245AD-AE54-20CA-435D-EF1B5C481F15}"/>
                </a:ext>
              </a:extLst>
            </p:cNvPr>
            <p:cNvSpPr/>
            <p:nvPr/>
          </p:nvSpPr>
          <p:spPr>
            <a:xfrm>
              <a:off x="5498167" y="3481254"/>
              <a:ext cx="320040" cy="395980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8" name="Flèche : haut 17">
              <a:extLst>
                <a:ext uri="{FF2B5EF4-FFF2-40B4-BE49-F238E27FC236}">
                  <a16:creationId xmlns:a16="http://schemas.microsoft.com/office/drawing/2014/main" id="{C3F576DC-E402-BABC-2B6B-EA292864615E}"/>
                </a:ext>
              </a:extLst>
            </p:cNvPr>
            <p:cNvSpPr/>
            <p:nvPr/>
          </p:nvSpPr>
          <p:spPr>
            <a:xfrm>
              <a:off x="6760749" y="3420561"/>
              <a:ext cx="320040" cy="395980"/>
            </a:xfrm>
            <a:prstGeom prst="up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Parenthèse fermante 18">
              <a:extLst>
                <a:ext uri="{FF2B5EF4-FFF2-40B4-BE49-F238E27FC236}">
                  <a16:creationId xmlns:a16="http://schemas.microsoft.com/office/drawing/2014/main" id="{B6647DEB-4FCB-0A6B-7779-C5CB57222703}"/>
                </a:ext>
              </a:extLst>
            </p:cNvPr>
            <p:cNvSpPr/>
            <p:nvPr/>
          </p:nvSpPr>
          <p:spPr>
            <a:xfrm rot="16200000">
              <a:off x="6642095" y="2368634"/>
              <a:ext cx="45719" cy="1818656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7E3792D-3B0D-9293-0E9A-9ED2944EEF29}"/>
                </a:ext>
              </a:extLst>
            </p:cNvPr>
            <p:cNvSpPr txBox="1"/>
            <p:nvPr/>
          </p:nvSpPr>
          <p:spPr>
            <a:xfrm>
              <a:off x="6202717" y="2938634"/>
              <a:ext cx="895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1.5 (0.7-2.3)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CB207B6D-CD79-9A1B-A2C5-C6C209DF5DF9}"/>
              </a:ext>
            </a:extLst>
          </p:cNvPr>
          <p:cNvGrpSpPr/>
          <p:nvPr/>
        </p:nvGrpSpPr>
        <p:grpSpPr>
          <a:xfrm>
            <a:off x="6909421" y="2810145"/>
            <a:ext cx="4517983" cy="3381621"/>
            <a:chOff x="6909421" y="2810145"/>
            <a:chExt cx="4517983" cy="3381621"/>
          </a:xfrm>
        </p:grpSpPr>
        <p:graphicFrame>
          <p:nvGraphicFramePr>
            <p:cNvPr id="23" name="Graphique 22">
              <a:extLst>
                <a:ext uri="{FF2B5EF4-FFF2-40B4-BE49-F238E27FC236}">
                  <a16:creationId xmlns:a16="http://schemas.microsoft.com/office/drawing/2014/main" id="{27B8F1D4-27D1-EEEC-CB12-A05566FBC79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70902605"/>
                </p:ext>
              </p:extLst>
            </p:nvPr>
          </p:nvGraphicFramePr>
          <p:xfrm>
            <a:off x="6909421" y="2810145"/>
            <a:ext cx="4517983" cy="2797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EB3EFF9-F929-0A9F-3DEA-A844CFEE108F}"/>
                </a:ext>
              </a:extLst>
            </p:cNvPr>
            <p:cNvSpPr txBox="1"/>
            <p:nvPr/>
          </p:nvSpPr>
          <p:spPr>
            <a:xfrm>
              <a:off x="7955919" y="5606991"/>
              <a:ext cx="5052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BL</a:t>
              </a:r>
              <a:br>
                <a:rPr lang="fr-FR" sz="1600" b="1" dirty="0"/>
              </a:br>
              <a:r>
                <a:rPr lang="fr-FR" sz="1600" b="1" dirty="0"/>
                <a:t>TDF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85912B9-DC65-44D5-42C1-6A27DA1B6377}"/>
                </a:ext>
              </a:extLst>
            </p:cNvPr>
            <p:cNvSpPr txBox="1"/>
            <p:nvPr/>
          </p:nvSpPr>
          <p:spPr>
            <a:xfrm>
              <a:off x="8648384" y="5606991"/>
              <a:ext cx="6719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No BL</a:t>
              </a:r>
              <a:br>
                <a:rPr lang="fr-FR" sz="1600" b="1" dirty="0"/>
              </a:br>
              <a:r>
                <a:rPr lang="fr-FR" sz="1600" b="1" dirty="0"/>
                <a:t>TDF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160E49C-E9ED-483C-2BB3-1F10C1E36990}"/>
                </a:ext>
              </a:extLst>
            </p:cNvPr>
            <p:cNvSpPr txBox="1"/>
            <p:nvPr/>
          </p:nvSpPr>
          <p:spPr>
            <a:xfrm>
              <a:off x="9422650" y="5606991"/>
              <a:ext cx="5052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BL</a:t>
              </a:r>
              <a:br>
                <a:rPr lang="fr-FR" sz="1600" b="1" dirty="0"/>
              </a:br>
              <a:r>
                <a:rPr lang="fr-FR" sz="1600" b="1" dirty="0"/>
                <a:t>TDF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B8A0044-1EED-5635-E643-83CEDE972C10}"/>
                </a:ext>
              </a:extLst>
            </p:cNvPr>
            <p:cNvSpPr txBox="1"/>
            <p:nvPr/>
          </p:nvSpPr>
          <p:spPr>
            <a:xfrm>
              <a:off x="10043270" y="5606991"/>
              <a:ext cx="6719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No BL</a:t>
              </a:r>
              <a:br>
                <a:rPr lang="fr-FR" sz="1600" b="1" dirty="0"/>
              </a:br>
              <a:r>
                <a:rPr lang="fr-FR" sz="1600" b="1" dirty="0"/>
                <a:t>TDF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364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E8FADABA-C005-804C-99D7-9F7C3CCE2764}"/>
              </a:ext>
            </a:extLst>
          </p:cNvPr>
          <p:cNvSpPr txBox="1">
            <a:spLocks/>
          </p:cNvSpPr>
          <p:nvPr/>
        </p:nvSpPr>
        <p:spPr bwMode="auto">
          <a:xfrm>
            <a:off x="2542864" y="1942508"/>
            <a:ext cx="6552728" cy="3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Adjusted mean change from baseline, fasting lipids, </a:t>
            </a: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itchFamily="2" charset="2"/>
                <a:cs typeface="Calibri" panose="020F0502020204030204" pitchFamily="34" charset="0"/>
              </a:rPr>
              <a:t>m</a:t>
            </a: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g/L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1210A9-91D8-D847-8347-4DBBFAF09972}"/>
              </a:ext>
            </a:extLst>
          </p:cNvPr>
          <p:cNvSpPr txBox="1"/>
          <p:nvPr/>
        </p:nvSpPr>
        <p:spPr>
          <a:xfrm>
            <a:off x="4324411" y="6437351"/>
            <a:ext cx="7857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/>
              <a:t>Llibre</a:t>
            </a:r>
            <a:r>
              <a:rPr lang="en-GB" sz="1400" i="1" dirty="0"/>
              <a:t> JM. Clin </a:t>
            </a:r>
            <a:r>
              <a:rPr lang="en-GB" sz="1400" i="1" dirty="0" err="1"/>
              <a:t>Infec</a:t>
            </a:r>
            <a:r>
              <a:rPr lang="en-GB" sz="1400" i="1" dirty="0"/>
              <a:t> Dis2022 Mar 2;ciac130. </a:t>
            </a:r>
            <a:r>
              <a:rPr lang="en-GB" sz="1400" i="1" dirty="0" err="1"/>
              <a:t>doi</a:t>
            </a:r>
            <a:r>
              <a:rPr lang="en-GB" sz="1400" i="1" dirty="0"/>
              <a:t>: 10.1093/</a:t>
            </a:r>
            <a:r>
              <a:rPr lang="en-GB" sz="1400" i="1" dirty="0" err="1"/>
              <a:t>cid</a:t>
            </a:r>
            <a:r>
              <a:rPr lang="en-GB" sz="1400" i="1" dirty="0"/>
              <a:t>/ciac130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C5D772A-2D0F-0544-A307-2CEC7DBA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7" y="258820"/>
            <a:ext cx="10339495" cy="1143000"/>
          </a:xfrm>
        </p:spPr>
        <p:txBody>
          <a:bodyPr>
            <a:normAutofit/>
          </a:bodyPr>
          <a:lstStyle/>
          <a:p>
            <a:r>
              <a:rPr lang="en-US" dirty="0"/>
              <a:t>SALSA Study: Switch to DTG/3TC - Lipid changes (4)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A8261DB-F110-91C6-BC8E-EE17C60E5224}"/>
              </a:ext>
            </a:extLst>
          </p:cNvPr>
          <p:cNvGrpSpPr/>
          <p:nvPr/>
        </p:nvGrpSpPr>
        <p:grpSpPr>
          <a:xfrm>
            <a:off x="958850" y="2658809"/>
            <a:ext cx="10358868" cy="3818194"/>
            <a:chOff x="958850" y="2658809"/>
            <a:chExt cx="10358868" cy="38181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D931481-AF19-7CCD-5DC2-428EAAB16393}"/>
                </a:ext>
              </a:extLst>
            </p:cNvPr>
            <p:cNvSpPr/>
            <p:nvPr/>
          </p:nvSpPr>
          <p:spPr>
            <a:xfrm>
              <a:off x="6907845" y="2714726"/>
              <a:ext cx="195943" cy="1959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668BA7-9364-4D2A-9BF2-22F43391954C}"/>
                </a:ext>
              </a:extLst>
            </p:cNvPr>
            <p:cNvSpPr/>
            <p:nvPr/>
          </p:nvSpPr>
          <p:spPr>
            <a:xfrm>
              <a:off x="9393417" y="2714726"/>
              <a:ext cx="195943" cy="19594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BF46EE4-B1FB-D756-81DE-2182D654D77D}"/>
                </a:ext>
              </a:extLst>
            </p:cNvPr>
            <p:cNvSpPr txBox="1"/>
            <p:nvPr/>
          </p:nvSpPr>
          <p:spPr>
            <a:xfrm>
              <a:off x="7082127" y="2658809"/>
              <a:ext cx="2172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 + 3TC (n/N = 185/246)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6FA233A-F9D1-FDE9-1070-A696A5DA1D49}"/>
                </a:ext>
              </a:extLst>
            </p:cNvPr>
            <p:cNvSpPr txBox="1"/>
            <p:nvPr/>
          </p:nvSpPr>
          <p:spPr>
            <a:xfrm>
              <a:off x="9589360" y="2658809"/>
              <a:ext cx="17283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CAR (n/N = 159/247)</a:t>
              </a:r>
            </a:p>
          </p:txBody>
        </p:sp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E86245A0-6B1B-576D-80DE-6A743D57E88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4766704"/>
                </p:ext>
              </p:extLst>
            </p:nvPr>
          </p:nvGraphicFramePr>
          <p:xfrm>
            <a:off x="958850" y="3169920"/>
            <a:ext cx="9702800" cy="2565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92016D2-56B0-E55E-410A-89A152E94375}"/>
                </a:ext>
              </a:extLst>
            </p:cNvPr>
            <p:cNvSpPr txBox="1"/>
            <p:nvPr/>
          </p:nvSpPr>
          <p:spPr>
            <a:xfrm>
              <a:off x="1823024" y="5738339"/>
              <a:ext cx="101027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Total</a:t>
              </a:r>
              <a:br>
                <a:rPr lang="en-US" sz="1400" b="1" dirty="0"/>
              </a:br>
              <a:r>
                <a:rPr lang="en-US" sz="1400" b="1" dirty="0"/>
                <a:t>cholesterol</a:t>
              </a:r>
              <a:br>
                <a:rPr lang="en-US" sz="1400" b="1" dirty="0"/>
              </a:br>
              <a:r>
                <a:rPr lang="en-US" sz="1400" b="1" dirty="0"/>
                <a:t>(mmol/l)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1646379-3745-A80E-C7EF-64974CF89B87}"/>
                </a:ext>
              </a:extLst>
            </p:cNvPr>
            <p:cNvSpPr txBox="1"/>
            <p:nvPr/>
          </p:nvSpPr>
          <p:spPr>
            <a:xfrm>
              <a:off x="3717137" y="5738339"/>
              <a:ext cx="101027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HDL</a:t>
              </a:r>
              <a:br>
                <a:rPr lang="en-US" sz="1400" b="1"/>
              </a:br>
              <a:r>
                <a:rPr lang="en-US" sz="1400" b="1"/>
                <a:t>cholesterol</a:t>
              </a:r>
              <a:br>
                <a:rPr lang="en-US" sz="1400" b="1"/>
              </a:br>
              <a:r>
                <a:rPr lang="en-US" sz="1400" b="1"/>
                <a:t>(mmol/l)</a:t>
              </a:r>
            </a:p>
          </p:txBody>
        </p:sp>
        <p:sp>
          <p:nvSpPr>
            <p:cNvPr id="14" name="Parenthèse fermante 13">
              <a:extLst>
                <a:ext uri="{FF2B5EF4-FFF2-40B4-BE49-F238E27FC236}">
                  <a16:creationId xmlns:a16="http://schemas.microsoft.com/office/drawing/2014/main" id="{A162EAEE-E632-B437-0977-537FF088B75C}"/>
                </a:ext>
              </a:extLst>
            </p:cNvPr>
            <p:cNvSpPr/>
            <p:nvPr/>
          </p:nvSpPr>
          <p:spPr>
            <a:xfrm rot="16200000">
              <a:off x="9550783" y="3380788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A762467-4B3B-CCFF-3036-C5A15D146138}"/>
                </a:ext>
              </a:extLst>
            </p:cNvPr>
            <p:cNvSpPr txBox="1"/>
            <p:nvPr/>
          </p:nvSpPr>
          <p:spPr>
            <a:xfrm>
              <a:off x="8959380" y="3312513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1,5 (-2,1 ; 5,2)</a:t>
              </a:r>
            </a:p>
          </p:txBody>
        </p:sp>
        <p:sp>
          <p:nvSpPr>
            <p:cNvPr id="16" name="Parenthèse fermante 15">
              <a:extLst>
                <a:ext uri="{FF2B5EF4-FFF2-40B4-BE49-F238E27FC236}">
                  <a16:creationId xmlns:a16="http://schemas.microsoft.com/office/drawing/2014/main" id="{46570A55-3D34-926C-A364-725E22A2B011}"/>
                </a:ext>
              </a:extLst>
            </p:cNvPr>
            <p:cNvSpPr/>
            <p:nvPr/>
          </p:nvSpPr>
          <p:spPr>
            <a:xfrm rot="16200000">
              <a:off x="7778249" y="4018144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C7CA2EC-C251-66CB-C987-47698502C152}"/>
                </a:ext>
              </a:extLst>
            </p:cNvPr>
            <p:cNvSpPr txBox="1"/>
            <p:nvPr/>
          </p:nvSpPr>
          <p:spPr>
            <a:xfrm>
              <a:off x="7186846" y="3949869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0,0 (-7,4 ; 8,1)</a:t>
              </a:r>
            </a:p>
          </p:txBody>
        </p:sp>
        <p:sp>
          <p:nvSpPr>
            <p:cNvPr id="18" name="Parenthèse fermante 17">
              <a:extLst>
                <a:ext uri="{FF2B5EF4-FFF2-40B4-BE49-F238E27FC236}">
                  <a16:creationId xmlns:a16="http://schemas.microsoft.com/office/drawing/2014/main" id="{76554C6C-9D24-F954-2470-5D244AEF4865}"/>
                </a:ext>
              </a:extLst>
            </p:cNvPr>
            <p:cNvSpPr/>
            <p:nvPr/>
          </p:nvSpPr>
          <p:spPr>
            <a:xfrm rot="16200000">
              <a:off x="5871820" y="2986501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4997053-3873-8D22-8DDC-7E6105FE8BD9}"/>
                </a:ext>
              </a:extLst>
            </p:cNvPr>
            <p:cNvSpPr txBox="1"/>
            <p:nvPr/>
          </p:nvSpPr>
          <p:spPr>
            <a:xfrm>
              <a:off x="5253169" y="2918226"/>
              <a:ext cx="1253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-0,2 (-3,9 ; 3,6)</a:t>
              </a:r>
            </a:p>
          </p:txBody>
        </p:sp>
        <p:sp>
          <p:nvSpPr>
            <p:cNvPr id="20" name="Parenthèse fermante 19">
              <a:extLst>
                <a:ext uri="{FF2B5EF4-FFF2-40B4-BE49-F238E27FC236}">
                  <a16:creationId xmlns:a16="http://schemas.microsoft.com/office/drawing/2014/main" id="{37773EBD-2DC5-BE8A-9706-066B7BCFFEDA}"/>
                </a:ext>
              </a:extLst>
            </p:cNvPr>
            <p:cNvSpPr/>
            <p:nvPr/>
          </p:nvSpPr>
          <p:spPr>
            <a:xfrm rot="16200000">
              <a:off x="2264190" y="3316401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4F87C9F-C5F0-5115-EFBC-1F0A50AEF952}"/>
                </a:ext>
              </a:extLst>
            </p:cNvPr>
            <p:cNvSpPr txBox="1"/>
            <p:nvPr/>
          </p:nvSpPr>
          <p:spPr>
            <a:xfrm>
              <a:off x="1645539" y="3248126"/>
              <a:ext cx="1253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-1,0 (-3,7 ; 1,7)</a:t>
              </a:r>
            </a:p>
          </p:txBody>
        </p:sp>
        <p:sp>
          <p:nvSpPr>
            <p:cNvPr id="22" name="Parenthèse fermante 21">
              <a:extLst>
                <a:ext uri="{FF2B5EF4-FFF2-40B4-BE49-F238E27FC236}">
                  <a16:creationId xmlns:a16="http://schemas.microsoft.com/office/drawing/2014/main" id="{740075D0-A2FF-6E97-55FB-3C8352809236}"/>
                </a:ext>
              </a:extLst>
            </p:cNvPr>
            <p:cNvSpPr/>
            <p:nvPr/>
          </p:nvSpPr>
          <p:spPr>
            <a:xfrm rot="16200000">
              <a:off x="4076273" y="3440686"/>
              <a:ext cx="45719" cy="5116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8CDCB4B-D60C-89CE-5FC6-6FD0B835AB95}"/>
                </a:ext>
              </a:extLst>
            </p:cNvPr>
            <p:cNvSpPr txBox="1"/>
            <p:nvPr/>
          </p:nvSpPr>
          <p:spPr>
            <a:xfrm>
              <a:off x="3457622" y="3372411"/>
              <a:ext cx="1253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-2,2 (-5,6 ; 1,3)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D771119-E6EA-2862-663E-9E519EB9066B}"/>
                </a:ext>
              </a:extLst>
            </p:cNvPr>
            <p:cNvSpPr txBox="1"/>
            <p:nvPr/>
          </p:nvSpPr>
          <p:spPr>
            <a:xfrm>
              <a:off x="5385836" y="5738339"/>
              <a:ext cx="12747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LDLcholesterol</a:t>
              </a:r>
              <a:br>
                <a:rPr lang="en-US" sz="1400" b="1"/>
              </a:br>
              <a:r>
                <a:rPr lang="en-US" sz="1400" b="1"/>
                <a:t>(mmol/l)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6106938-99F9-DDE3-5ECB-0805FCDC8606}"/>
                </a:ext>
              </a:extLst>
            </p:cNvPr>
            <p:cNvSpPr txBox="1"/>
            <p:nvPr/>
          </p:nvSpPr>
          <p:spPr>
            <a:xfrm>
              <a:off x="7260714" y="5738339"/>
              <a:ext cx="111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Triglycerides</a:t>
              </a:r>
              <a:br>
                <a:rPr lang="en-US" sz="1400" b="1"/>
              </a:br>
              <a:r>
                <a:rPr lang="en-US" sz="1400" b="1"/>
                <a:t>(mmol/l)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FE63277-320E-376F-81BF-B3E4B09B0A8A}"/>
                </a:ext>
              </a:extLst>
            </p:cNvPr>
            <p:cNvSpPr txBox="1"/>
            <p:nvPr/>
          </p:nvSpPr>
          <p:spPr>
            <a:xfrm>
              <a:off x="8754584" y="5738339"/>
              <a:ext cx="17436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Total cholesterol/</a:t>
              </a:r>
              <a:br>
                <a:rPr lang="en-US" sz="1400" b="1"/>
              </a:br>
              <a:r>
                <a:rPr lang="en-US" sz="1400" b="1"/>
                <a:t>HDL cholesterol ratio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056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C4A340-49AF-4873-A5AB-9B798ECB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258820"/>
            <a:ext cx="8412480" cy="633546"/>
          </a:xfrm>
        </p:spPr>
        <p:txBody>
          <a:bodyPr/>
          <a:lstStyle/>
          <a:p>
            <a:r>
              <a:rPr lang="en-US" dirty="0"/>
              <a:t>SALSA PROs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C7A6-76D2-46A0-A0ED-7F950EBE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66" y="1194533"/>
            <a:ext cx="4272232" cy="5007543"/>
          </a:xfrm>
        </p:spPr>
        <p:txBody>
          <a:bodyPr>
            <a:noAutofit/>
          </a:bodyPr>
          <a:lstStyle/>
          <a:p>
            <a:r>
              <a:rPr lang="en-US" sz="1800" dirty="0"/>
              <a:t>Patient-reported health outcomes in participants aged ≥50 years were evaluated 48 weeks after switching to DTG/3TC</a:t>
            </a:r>
          </a:p>
          <a:p>
            <a:r>
              <a:rPr lang="en-US" sz="1800" dirty="0"/>
              <a:t>Results  </a:t>
            </a:r>
          </a:p>
          <a:p>
            <a:pPr lvl="1"/>
            <a:r>
              <a:rPr lang="en-US" sz="1600" dirty="0"/>
              <a:t>Greater treatment satisfaction early after switch compared with those continuing a 3- or 4-drug ARV regimen and remained high through 48 weeks</a:t>
            </a:r>
          </a:p>
          <a:p>
            <a:pPr lvl="1"/>
            <a:r>
              <a:rPr lang="en-US" sz="1600" dirty="0"/>
              <a:t>In the DTG/3TC group : numerical improvements in symptom bother score vs CAR at W4 and W24, which remained stable through W48 </a:t>
            </a:r>
          </a:p>
          <a:p>
            <a:r>
              <a:rPr lang="en-US" sz="1900" b="1" dirty="0"/>
              <a:t>Conclusion :</a:t>
            </a:r>
            <a:r>
              <a:rPr lang="en-US" sz="1900" dirty="0"/>
              <a:t> </a:t>
            </a:r>
            <a:r>
              <a:rPr lang="en-US" sz="1800" dirty="0"/>
              <a:t>Switching to DTG/3TC results in improved aspects of HRQOL </a:t>
            </a:r>
            <a:br>
              <a:rPr lang="en-US" sz="1800" dirty="0"/>
            </a:br>
            <a:r>
              <a:rPr lang="en-US" sz="1800" dirty="0"/>
              <a:t>in older adults compared with remaining on 3- or 4-drug regimens</a:t>
            </a:r>
          </a:p>
          <a:p>
            <a:endParaRPr lang="en-US" sz="1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C86C8-2F9D-4459-9E82-5B603A50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354" y="1822494"/>
            <a:ext cx="7296563" cy="4742663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23CEC35B-029D-4C1A-A921-52AE2A8F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4186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Priest, AIDS 2022, Abs. EPB140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EB5CAF-F72B-F84C-88FA-B7C4C399ABD2}"/>
              </a:ext>
            </a:extLst>
          </p:cNvPr>
          <p:cNvSpPr txBox="1"/>
          <p:nvPr/>
        </p:nvSpPr>
        <p:spPr>
          <a:xfrm>
            <a:off x="4803353" y="655924"/>
            <a:ext cx="6852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196596" algn="ctr">
              <a:spcBef>
                <a:spcPts val="402"/>
              </a:spcBef>
            </a:pPr>
            <a:r>
              <a:rPr lang="en-US" sz="1600" b="1" kern="0" dirty="0">
                <a:solidFill>
                  <a:srgbClr val="0070C0"/>
                </a:solidFill>
                <a:latin typeface="+mn-lt"/>
              </a:rPr>
              <a:t>Adjusted mean change from baseline (95% CI) in HIVTSQs </a:t>
            </a:r>
            <a:r>
              <a:rPr lang="en-US" sz="1600" b="1" kern="0" dirty="0">
                <a:solidFill>
                  <a:srgbClr val="0070C0"/>
                </a:solidFill>
              </a:rPr>
              <a:t>through W48 by age</a:t>
            </a:r>
            <a:br>
              <a:rPr lang="en-US" sz="1600" b="1" kern="0" dirty="0">
                <a:solidFill>
                  <a:srgbClr val="0070C0"/>
                </a:solidFill>
                <a:latin typeface="+mn-lt"/>
              </a:rPr>
            </a:br>
            <a:r>
              <a:rPr lang="en-US" sz="1600" b="1" kern="0" dirty="0">
                <a:solidFill>
                  <a:srgbClr val="0070C0"/>
                </a:solidFill>
                <a:latin typeface="+mn-lt"/>
              </a:rPr>
              <a:t>(A) total score, (B) lifestyle/ ease sub-score, and (C) general satisfaction/clinical sub-score</a:t>
            </a:r>
          </a:p>
        </p:txBody>
      </p:sp>
    </p:spTree>
    <p:extLst>
      <p:ext uri="{BB962C8B-B14F-4D97-AF65-F5344CB8AC3E}">
        <p14:creationId xmlns:p14="http://schemas.microsoft.com/office/powerpoint/2010/main" val="1889052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DF4D3-D2D2-F844-B18E-16ED0BB4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TANGO and SALSA studies (switch for DTG/3TC): change in inflammatory biomarkers at W48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D8F249-2DC0-8F43-8F33-4208B740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37" y="1985572"/>
            <a:ext cx="6345835" cy="4491272"/>
          </a:xfrm>
        </p:spPr>
        <p:txBody>
          <a:bodyPr>
            <a:normAutofit fontScale="92500" lnSpcReduction="10000"/>
          </a:bodyPr>
          <a:lstStyle/>
          <a:p>
            <a:r>
              <a:rPr lang="en-GB" sz="2000" b="0" dirty="0"/>
              <a:t>Pooled analysis of TANGO and SALSA (virologically suppressed PLWHIV = randomisation continuation triple </a:t>
            </a:r>
            <a:r>
              <a:rPr lang="en-GB" sz="2000" b="0" dirty="0" err="1"/>
              <a:t>cART</a:t>
            </a:r>
            <a:r>
              <a:rPr lang="en-GB" sz="2000" b="0" dirty="0"/>
              <a:t> vs switch for DTG/3TC)</a:t>
            </a:r>
            <a:br>
              <a:rPr lang="en-GB" sz="2000" b="0" dirty="0"/>
            </a:br>
            <a:endParaRPr lang="en-GB" sz="2000" b="0" dirty="0"/>
          </a:p>
          <a:p>
            <a:r>
              <a:rPr lang="en-GB" sz="2000" dirty="0"/>
              <a:t>B</a:t>
            </a:r>
            <a:r>
              <a:rPr lang="en-GB" sz="2000" b="0" dirty="0"/>
              <a:t>aseline demographics, characteristics and biomarkers similar between both groups (</a:t>
            </a:r>
            <a:r>
              <a:rPr lang="en-GB" sz="2000" dirty="0"/>
              <a:t>DTG/3TC = 615, </a:t>
            </a:r>
            <a:r>
              <a:rPr lang="en-GB" sz="2000" dirty="0" err="1"/>
              <a:t>cART</a:t>
            </a:r>
            <a:r>
              <a:rPr lang="en-GB" sz="2000" dirty="0"/>
              <a:t> = 619)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At W48</a:t>
            </a:r>
          </a:p>
          <a:p>
            <a:pPr lvl="1"/>
            <a:r>
              <a:rPr lang="en-GB" sz="1800" dirty="0"/>
              <a:t>CD14s and </a:t>
            </a:r>
            <a:r>
              <a:rPr lang="en-GB" sz="1800" dirty="0" err="1"/>
              <a:t>CRPus</a:t>
            </a:r>
            <a:r>
              <a:rPr lang="en-GB" sz="1800" dirty="0"/>
              <a:t> lower in DTG/3TC group</a:t>
            </a:r>
          </a:p>
          <a:p>
            <a:pPr lvl="1"/>
            <a:r>
              <a:rPr lang="en-GB" sz="1800" b="0" dirty="0"/>
              <a:t>No difference for CD163s, IL-6 and CD4/CD8 ratio</a:t>
            </a:r>
          </a:p>
          <a:p>
            <a:pPr lvl="1"/>
            <a:r>
              <a:rPr lang="en-GB" sz="1800" dirty="0"/>
              <a:t>W48 biomarker level highly associated to baseline value</a:t>
            </a:r>
          </a:p>
          <a:p>
            <a:pPr lvl="1"/>
            <a:r>
              <a:rPr lang="en-GB" sz="1800" dirty="0"/>
              <a:t>Age associated with higher levels of </a:t>
            </a:r>
            <a:r>
              <a:rPr lang="en-GB" sz="1800" b="0" dirty="0"/>
              <a:t>CD14s, CD63s </a:t>
            </a:r>
            <a:r>
              <a:rPr lang="en-GB" sz="1800" dirty="0"/>
              <a:t>and</a:t>
            </a:r>
            <a:r>
              <a:rPr lang="en-GB" sz="1800" b="0" dirty="0"/>
              <a:t> IL-6</a:t>
            </a:r>
            <a:br>
              <a:rPr lang="en-GB" sz="1800" b="0" dirty="0"/>
            </a:br>
            <a:r>
              <a:rPr lang="en-GB" sz="1800" dirty="0"/>
              <a:t>at W</a:t>
            </a:r>
            <a:r>
              <a:rPr lang="en-GB" sz="1800" b="0" dirty="0"/>
              <a:t>48</a:t>
            </a:r>
            <a:br>
              <a:rPr lang="en-GB" sz="1800" b="0" dirty="0"/>
            </a:br>
            <a:endParaRPr lang="en-GB" sz="1800" b="0" dirty="0"/>
          </a:p>
          <a:p>
            <a:r>
              <a:rPr lang="en-GB" sz="2000" b="1" dirty="0"/>
              <a:t>Conclusion: </a:t>
            </a:r>
            <a:r>
              <a:rPr lang="en-GB" sz="2000" b="0" dirty="0"/>
              <a:t>DTG/3TC switch is not associated with increase inflammation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DC4B75B-1588-1B45-BE48-C7FF2183F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4186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Llibre</a:t>
            </a:r>
            <a:r>
              <a:rPr lang="en-GB" sz="1400" i="1" dirty="0"/>
              <a:t> JM, AIDS 2022, Abs. EPB165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2774A8-E5F6-C04A-ACC7-680624940D0A}"/>
              </a:ext>
            </a:extLst>
          </p:cNvPr>
          <p:cNvSpPr txBox="1"/>
          <p:nvPr/>
        </p:nvSpPr>
        <p:spPr>
          <a:xfrm>
            <a:off x="6599199" y="1874508"/>
            <a:ext cx="5298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>
                <a:solidFill>
                  <a:srgbClr val="0070C0"/>
                </a:solidFill>
              </a:rPr>
              <a:t>Baseline and W48 geometric means (95 % CI) </a:t>
            </a:r>
            <a:br>
              <a:rPr lang="en-GB" sz="2000" b="1">
                <a:solidFill>
                  <a:srgbClr val="0070C0"/>
                </a:solidFill>
              </a:rPr>
            </a:br>
            <a:r>
              <a:rPr lang="en-GB" sz="2000" b="1">
                <a:solidFill>
                  <a:srgbClr val="0070C0"/>
                </a:solidFill>
              </a:rPr>
              <a:t>for inflammatory biomarkers and CD4/CD8 ratio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2982B49-1087-EAAE-0ABA-9E4A63B0A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98480"/>
              </p:ext>
            </p:extLst>
          </p:nvPr>
        </p:nvGraphicFramePr>
        <p:xfrm>
          <a:off x="6631329" y="2566357"/>
          <a:ext cx="5234114" cy="348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587">
                  <a:extLst>
                    <a:ext uri="{9D8B030D-6E8A-4147-A177-3AD203B41FA5}">
                      <a16:colId xmlns:a16="http://schemas.microsoft.com/office/drawing/2014/main" val="386439782"/>
                    </a:ext>
                  </a:extLst>
                </a:gridCol>
                <a:gridCol w="562292">
                  <a:extLst>
                    <a:ext uri="{9D8B030D-6E8A-4147-A177-3AD203B41FA5}">
                      <a16:colId xmlns:a16="http://schemas.microsoft.com/office/drawing/2014/main" val="1789023504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1566283353"/>
                    </a:ext>
                  </a:extLst>
                </a:gridCol>
                <a:gridCol w="1643380">
                  <a:extLst>
                    <a:ext uri="{9D8B030D-6E8A-4147-A177-3AD203B41FA5}">
                      <a16:colId xmlns:a16="http://schemas.microsoft.com/office/drawing/2014/main" val="4095057207"/>
                    </a:ext>
                  </a:extLst>
                </a:gridCol>
              </a:tblGrid>
              <a:tr h="581096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DTG/3TC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(N = 615)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Continuation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</a:rPr>
                        <a:t>cART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(N = 619)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146619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CD14s, x 10</a:t>
                      </a:r>
                      <a:r>
                        <a:rPr lang="fr-FR" sz="1400" b="1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mL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D0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1.58 (1.56-1.61)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1.27 (1.19-1.35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1.53 (1.51-1.56)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1.35 (1.27-1.43)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415422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CD163s,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mL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D0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611.1 (590-633)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570.5 (540-603)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602.1 (582.5-622.3)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561 (530.9-592.9)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872232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IL-6,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D0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1.67 (1.58-1.78)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1.63 (1.4-1.9)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1.67 (1.57-1.78)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1.51 (1.29-1.76)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740532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CRPus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,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D0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1.36 (1.25-1.49)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1.13 (0.90-1.42)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1.29 (1.18-1.41)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1.30 (1.03-1.63)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595741"/>
                  </a:ext>
                </a:extLst>
              </a:tr>
              <a:tr h="581096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CD4/CD8,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D0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W48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0.94 (0,90-0,98)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1.00 (0.96-1.03)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0.95 (0.91-0.99)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1.01 (0.97-1.05)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454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751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6100DB-142D-4F05-AA0D-2582BDE5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Switching to DTG/3TC 2DR vs BIC/FTC/TAF : Real life experience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71F12B-1074-4BEA-B5B4-B2F5863A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81" y="1517843"/>
            <a:ext cx="7552433" cy="4157592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Retrospective single-center study of virologically suppressed (&lt;50 c/mL) PWH who switched to either DTG/3TC or BIC/FTC/TAF between April 2019 and November 2021</a:t>
            </a:r>
          </a:p>
          <a:p>
            <a:r>
              <a:rPr lang="en-US" sz="1900" b="1" kern="0" dirty="0"/>
              <a:t>358 switched to DTG/3TC; 332 switched to BIC/FTC/TAF</a:t>
            </a:r>
          </a:p>
          <a:p>
            <a:r>
              <a:rPr lang="en-US" sz="1900" b="1" kern="0" dirty="0"/>
              <a:t>Baseline:</a:t>
            </a:r>
            <a:r>
              <a:rPr lang="en-US" sz="1900" kern="0" dirty="0"/>
              <a:t> PWH who switched to DTG/3TC vs BIC/FTC/TAF were older </a:t>
            </a:r>
            <a:br>
              <a:rPr lang="en-US" sz="1900" kern="0" dirty="0"/>
            </a:br>
            <a:r>
              <a:rPr lang="en-US" sz="1900" kern="0" dirty="0"/>
              <a:t>(48 vs 45 years), had shorter time of follow-up (293 vs 440 days), </a:t>
            </a:r>
            <a:br>
              <a:rPr lang="en-US" sz="1900" kern="0" dirty="0"/>
            </a:br>
            <a:r>
              <a:rPr lang="en-US" sz="1900" kern="0" dirty="0"/>
              <a:t>and had fewer previous regimens (13 vs 22)</a:t>
            </a:r>
          </a:p>
          <a:p>
            <a:endParaRPr lang="en-US" sz="1900" b="1" kern="0" dirty="0"/>
          </a:p>
          <a:p>
            <a:r>
              <a:rPr lang="en-US" sz="1900" b="1" kern="0" dirty="0"/>
              <a:t>Efficacy (end of follow-up): </a:t>
            </a:r>
            <a:r>
              <a:rPr lang="en-US" sz="1900" kern="0" dirty="0"/>
              <a:t>No differences in virologic suppression </a:t>
            </a:r>
            <a:br>
              <a:rPr lang="en-US" sz="1900" kern="0" dirty="0"/>
            </a:br>
            <a:r>
              <a:rPr lang="en-US" sz="1900" kern="0" dirty="0"/>
              <a:t>(98% vs 97% had HIV-1 RNA &lt;50 c/mL with DTG/3TC vs BIC/FTC/TAF; </a:t>
            </a:r>
            <a:r>
              <a:rPr lang="en-US" sz="1900" i="1" kern="0" dirty="0"/>
              <a:t>p </a:t>
            </a:r>
            <a:r>
              <a:rPr lang="en-US" sz="1900" kern="0" dirty="0"/>
              <a:t>= NS)</a:t>
            </a:r>
          </a:p>
          <a:p>
            <a:endParaRPr lang="en-US" sz="1900" b="1" kern="0" dirty="0">
              <a:solidFill>
                <a:srgbClr val="C00000"/>
              </a:solidFill>
            </a:endParaRPr>
          </a:p>
          <a:p>
            <a:r>
              <a:rPr lang="en-US" sz="1900" b="1" kern="0" dirty="0">
                <a:solidFill>
                  <a:srgbClr val="C00000"/>
                </a:solidFill>
              </a:rPr>
              <a:t>Discontinuations: </a:t>
            </a:r>
            <a:r>
              <a:rPr lang="en-US" sz="1900" kern="0" dirty="0">
                <a:solidFill>
                  <a:srgbClr val="C00000"/>
                </a:solidFill>
              </a:rPr>
              <a:t>8.7% vs 15% with DTG/3TC vs BIC/FTC/TAF (</a:t>
            </a:r>
            <a:r>
              <a:rPr lang="en-US" sz="1900" i="1" kern="0" dirty="0">
                <a:solidFill>
                  <a:srgbClr val="C00000"/>
                </a:solidFill>
              </a:rPr>
              <a:t>p=</a:t>
            </a:r>
            <a:r>
              <a:rPr lang="en-US" sz="1900" kern="0" dirty="0">
                <a:solidFill>
                  <a:srgbClr val="C00000"/>
                </a:solidFill>
              </a:rPr>
              <a:t>0.02)</a:t>
            </a:r>
          </a:p>
          <a:p>
            <a:pPr lvl="1"/>
            <a:r>
              <a:rPr lang="en-US" sz="1700" kern="0" dirty="0"/>
              <a:t>DTG/3TC: AEs 1.1% </a:t>
            </a:r>
            <a:r>
              <a:rPr lang="en-US" sz="1700" b="1" kern="0" dirty="0"/>
              <a:t>(anxiety/insomnia=3, abdominal pain=1) </a:t>
            </a:r>
            <a:r>
              <a:rPr lang="en-US" sz="1700" kern="0" dirty="0"/>
              <a:t>, LTFU 5.9%, death 1.4%, DDIs 0.3%</a:t>
            </a:r>
          </a:p>
          <a:p>
            <a:pPr lvl="1"/>
            <a:r>
              <a:rPr lang="en-US" sz="1700" kern="0" dirty="0"/>
              <a:t>BIC/FTC/TAF: AEs 0.3% </a:t>
            </a:r>
            <a:r>
              <a:rPr lang="en-US" sz="1700" b="1" kern="0" dirty="0"/>
              <a:t>(</a:t>
            </a:r>
            <a:r>
              <a:rPr lang="en-US" sz="1700" b="1" kern="0" dirty="0" err="1"/>
              <a:t>arthromyalgia</a:t>
            </a:r>
            <a:r>
              <a:rPr lang="en-US" sz="1700" b="1" kern="0" dirty="0"/>
              <a:t>=1), </a:t>
            </a:r>
            <a:r>
              <a:rPr lang="en-US" sz="1700" kern="0" dirty="0"/>
              <a:t>LTFU 10.5%, death 1.5%, HCP decision 2.4%</a:t>
            </a:r>
            <a:r>
              <a:rPr lang="en-US" sz="1700" b="1" kern="0" dirty="0"/>
              <a:t> (weight gain=3, dyslipidemia=2)</a:t>
            </a:r>
            <a:r>
              <a:rPr lang="en-US" sz="1700" kern="0" dirty="0"/>
              <a:t>, DDIs 0.3%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D0F2D-6F1B-2254-4C70-3E3A10789B5B}"/>
              </a:ext>
            </a:extLst>
          </p:cNvPr>
          <p:cNvSpPr txBox="1"/>
          <p:nvPr/>
        </p:nvSpPr>
        <p:spPr bwMode="auto">
          <a:xfrm>
            <a:off x="8997840" y="2031613"/>
            <a:ext cx="2056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kern="0" dirty="0">
                <a:solidFill>
                  <a:srgbClr val="0070C0"/>
                </a:solidFill>
              </a:rPr>
              <a:t>Remain on treatment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30E39F-F43A-4665-B6CA-0A23E31F2E43}"/>
              </a:ext>
            </a:extLst>
          </p:cNvPr>
          <p:cNvCxnSpPr/>
          <p:nvPr/>
        </p:nvCxnSpPr>
        <p:spPr>
          <a:xfrm>
            <a:off x="7278089" y="4411589"/>
            <a:ext cx="26289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1F09A84-767F-47EA-B33C-A5B3083CDCDB}"/>
              </a:ext>
            </a:extLst>
          </p:cNvPr>
          <p:cNvSpPr txBox="1"/>
          <p:nvPr/>
        </p:nvSpPr>
        <p:spPr>
          <a:xfrm>
            <a:off x="383081" y="5918826"/>
            <a:ext cx="921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1" dirty="0"/>
              <a:t>In this largest Real World Experience of switching to DTG/3TC vs BIC/FTC/TAF to date, switching to both regimens was effective and well tolerated and </a:t>
            </a:r>
            <a:r>
              <a:rPr lang="en-US" sz="1800" b="1" u="sng" dirty="0"/>
              <a:t>questions the benefit of the 3rd ARV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B253F698-9A59-4ACC-8A2B-E6D6ECE2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4186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Knobel</a:t>
            </a:r>
            <a:r>
              <a:rPr lang="en-GB" sz="1400" i="1" dirty="0"/>
              <a:t>, AIDS 2022, Abs. EPB168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A0E10A-3187-C3B3-89CE-59D073DF3BF4}"/>
              </a:ext>
            </a:extLst>
          </p:cNvPr>
          <p:cNvGrpSpPr/>
          <p:nvPr/>
        </p:nvGrpSpPr>
        <p:grpSpPr>
          <a:xfrm>
            <a:off x="8096250" y="2353695"/>
            <a:ext cx="3832818" cy="3495297"/>
            <a:chOff x="8096250" y="2353695"/>
            <a:chExt cx="3832818" cy="3495297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24F53D0-86DB-4F86-8623-BB600D2E8C0C}"/>
                </a:ext>
              </a:extLst>
            </p:cNvPr>
            <p:cNvSpPr/>
            <p:nvPr/>
          </p:nvSpPr>
          <p:spPr>
            <a:xfrm>
              <a:off x="8417721" y="2353695"/>
              <a:ext cx="3471863" cy="2943225"/>
            </a:xfrm>
            <a:custGeom>
              <a:avLst/>
              <a:gdLst>
                <a:gd name="connsiteX0" fmla="*/ 3471863 w 3471863"/>
                <a:gd name="connsiteY0" fmla="*/ 2943225 h 2943225"/>
                <a:gd name="connsiteX1" fmla="*/ 0 w 3471863"/>
                <a:gd name="connsiteY1" fmla="*/ 2943225 h 2943225"/>
                <a:gd name="connsiteX2" fmla="*/ 0 w 3471863"/>
                <a:gd name="connsiteY2" fmla="*/ 0 h 2943225"/>
                <a:gd name="connsiteX3" fmla="*/ 21431 w 3471863"/>
                <a:gd name="connsiteY3" fmla="*/ 7144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1863" h="2943225">
                  <a:moveTo>
                    <a:pt x="3471863" y="2943225"/>
                  </a:moveTo>
                  <a:lnTo>
                    <a:pt x="0" y="2943225"/>
                  </a:lnTo>
                  <a:lnTo>
                    <a:pt x="0" y="0"/>
                  </a:lnTo>
                  <a:lnTo>
                    <a:pt x="21431" y="714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9903BFD-C207-4FA9-82A1-1448645E871C}"/>
                </a:ext>
              </a:extLst>
            </p:cNvPr>
            <p:cNvSpPr txBox="1"/>
            <p:nvPr/>
          </p:nvSpPr>
          <p:spPr>
            <a:xfrm>
              <a:off x="8096250" y="2372745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1.0 -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3000D78-A36D-4612-BB40-6B90036C7842}"/>
                </a:ext>
              </a:extLst>
            </p:cNvPr>
            <p:cNvSpPr txBox="1"/>
            <p:nvPr/>
          </p:nvSpPr>
          <p:spPr>
            <a:xfrm>
              <a:off x="8096250" y="3034732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0.9 -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27185C3-3010-46B0-AAB8-1A87D0D3E920}"/>
                </a:ext>
              </a:extLst>
            </p:cNvPr>
            <p:cNvSpPr txBox="1"/>
            <p:nvPr/>
          </p:nvSpPr>
          <p:spPr>
            <a:xfrm>
              <a:off x="8096250" y="4359898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0.7 -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90331AF-DE1E-4C8D-B1BC-E378D666D641}"/>
                </a:ext>
              </a:extLst>
            </p:cNvPr>
            <p:cNvSpPr txBox="1"/>
            <p:nvPr/>
          </p:nvSpPr>
          <p:spPr>
            <a:xfrm>
              <a:off x="8096250" y="5023076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0.6 -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7299437-B128-4809-8CD8-D8454A3CF892}"/>
                </a:ext>
              </a:extLst>
            </p:cNvPr>
            <p:cNvSpPr txBox="1"/>
            <p:nvPr/>
          </p:nvSpPr>
          <p:spPr>
            <a:xfrm>
              <a:off x="8096250" y="3697911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0.8 -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6596DB4-0018-4ECC-AAC5-75F72702DB59}"/>
                </a:ext>
              </a:extLst>
            </p:cNvPr>
            <p:cNvSpPr txBox="1"/>
            <p:nvPr/>
          </p:nvSpPr>
          <p:spPr>
            <a:xfrm>
              <a:off x="8453512" y="5219529"/>
              <a:ext cx="250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I</a:t>
              </a:r>
            </a:p>
            <a:p>
              <a:pPr algn="ctr"/>
              <a:r>
                <a:rPr lang="fr-FR" sz="1000" dirty="0"/>
                <a:t>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34FCA17-23BC-4128-9F39-247A4C32BCDA}"/>
                </a:ext>
              </a:extLst>
            </p:cNvPr>
            <p:cNvSpPr txBox="1"/>
            <p:nvPr/>
          </p:nvSpPr>
          <p:spPr>
            <a:xfrm>
              <a:off x="9024774" y="5219529"/>
              <a:ext cx="381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I</a:t>
              </a:r>
            </a:p>
            <a:p>
              <a:pPr algn="ctr"/>
              <a:r>
                <a:rPr lang="fr-FR" sz="1000" dirty="0"/>
                <a:t>200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CD361B7-704B-453E-B293-A1ADC91B4B00}"/>
                </a:ext>
              </a:extLst>
            </p:cNvPr>
            <p:cNvSpPr txBox="1"/>
            <p:nvPr/>
          </p:nvSpPr>
          <p:spPr>
            <a:xfrm>
              <a:off x="9642710" y="5219529"/>
              <a:ext cx="381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I</a:t>
              </a:r>
            </a:p>
            <a:p>
              <a:pPr algn="ctr"/>
              <a:r>
                <a:rPr lang="fr-FR" sz="1000" dirty="0"/>
                <a:t>400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5961134-D619-44FE-8241-B40DD4946F3F}"/>
                </a:ext>
              </a:extLst>
            </p:cNvPr>
            <p:cNvSpPr txBox="1"/>
            <p:nvPr/>
          </p:nvSpPr>
          <p:spPr>
            <a:xfrm>
              <a:off x="10259452" y="5219529"/>
              <a:ext cx="381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I</a:t>
              </a:r>
            </a:p>
            <a:p>
              <a:pPr algn="ctr"/>
              <a:r>
                <a:rPr lang="fr-FR" sz="1000" dirty="0"/>
                <a:t>600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B00E18C-94EF-4A2E-AE1F-4E32F8DB7D80}"/>
                </a:ext>
              </a:extLst>
            </p:cNvPr>
            <p:cNvSpPr txBox="1"/>
            <p:nvPr/>
          </p:nvSpPr>
          <p:spPr>
            <a:xfrm>
              <a:off x="10896436" y="5219529"/>
              <a:ext cx="381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I</a:t>
              </a:r>
            </a:p>
            <a:p>
              <a:pPr algn="ctr"/>
              <a:r>
                <a:rPr lang="fr-FR" sz="1000" dirty="0"/>
                <a:t>800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AB2854A-1C0C-476A-B4B0-396253A7456E}"/>
                </a:ext>
              </a:extLst>
            </p:cNvPr>
            <p:cNvSpPr txBox="1"/>
            <p:nvPr/>
          </p:nvSpPr>
          <p:spPr>
            <a:xfrm>
              <a:off x="11481510" y="5219529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I</a:t>
              </a:r>
            </a:p>
            <a:p>
              <a:pPr algn="ctr"/>
              <a:r>
                <a:rPr lang="fr-FR" sz="1000" dirty="0"/>
                <a:t>1000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D56064B-751D-415A-87A6-BEE1FA634E6F}"/>
                </a:ext>
              </a:extLst>
            </p:cNvPr>
            <p:cNvSpPr txBox="1"/>
            <p:nvPr/>
          </p:nvSpPr>
          <p:spPr>
            <a:xfrm>
              <a:off x="9424651" y="5571993"/>
              <a:ext cx="1223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Days of </a:t>
              </a:r>
              <a:r>
                <a:rPr lang="fr-FR" sz="1200" b="1" dirty="0" err="1"/>
                <a:t>follw</a:t>
              </a:r>
              <a:r>
                <a:rPr lang="fr-FR" sz="1200" b="1" dirty="0"/>
                <a:t>-up</a:t>
              </a: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BA8E001-41A0-4214-A2FD-F68085D7698F}"/>
                </a:ext>
              </a:extLst>
            </p:cNvPr>
            <p:cNvSpPr/>
            <p:nvPr/>
          </p:nvSpPr>
          <p:spPr>
            <a:xfrm>
              <a:off x="8570675" y="2496525"/>
              <a:ext cx="2542802" cy="1915064"/>
            </a:xfrm>
            <a:custGeom>
              <a:avLst/>
              <a:gdLst>
                <a:gd name="connsiteX0" fmla="*/ 2542802 w 2542802"/>
                <a:gd name="connsiteY0" fmla="*/ 1915064 h 1915064"/>
                <a:gd name="connsiteX1" fmla="*/ 2542802 w 2542802"/>
                <a:gd name="connsiteY1" fmla="*/ 1625748 h 1915064"/>
                <a:gd name="connsiteX2" fmla="*/ 2459192 w 2542802"/>
                <a:gd name="connsiteY2" fmla="*/ 1625748 h 1915064"/>
                <a:gd name="connsiteX3" fmla="*/ 2459192 w 2542802"/>
                <a:gd name="connsiteY3" fmla="*/ 1335104 h 1915064"/>
                <a:gd name="connsiteX4" fmla="*/ 2289318 w 2542802"/>
                <a:gd name="connsiteY4" fmla="*/ 1335104 h 1915064"/>
                <a:gd name="connsiteX5" fmla="*/ 2289318 w 2542802"/>
                <a:gd name="connsiteY5" fmla="*/ 1178501 h 1915064"/>
                <a:gd name="connsiteX6" fmla="*/ 2274719 w 2542802"/>
                <a:gd name="connsiteY6" fmla="*/ 1178501 h 1915064"/>
                <a:gd name="connsiteX7" fmla="*/ 2103518 w 2542802"/>
                <a:gd name="connsiteY7" fmla="*/ 1178501 h 1915064"/>
                <a:gd name="connsiteX8" fmla="*/ 2103518 w 2542802"/>
                <a:gd name="connsiteY8" fmla="*/ 1096219 h 1915064"/>
                <a:gd name="connsiteX9" fmla="*/ 2003983 w 2542802"/>
                <a:gd name="connsiteY9" fmla="*/ 1096219 h 1915064"/>
                <a:gd name="connsiteX10" fmla="*/ 2003983 w 2542802"/>
                <a:gd name="connsiteY10" fmla="*/ 1036497 h 1915064"/>
                <a:gd name="connsiteX11" fmla="*/ 1791640 w 2542802"/>
                <a:gd name="connsiteY11" fmla="*/ 1036497 h 1915064"/>
                <a:gd name="connsiteX12" fmla="*/ 1791640 w 2542802"/>
                <a:gd name="connsiteY12" fmla="*/ 1012609 h 1915064"/>
                <a:gd name="connsiteX13" fmla="*/ 1755807 w 2542802"/>
                <a:gd name="connsiteY13" fmla="*/ 1012609 h 1915064"/>
                <a:gd name="connsiteX14" fmla="*/ 1755807 w 2542802"/>
                <a:gd name="connsiteY14" fmla="*/ 984739 h 1915064"/>
                <a:gd name="connsiteX15" fmla="*/ 1692105 w 2542802"/>
                <a:gd name="connsiteY15" fmla="*/ 984739 h 1915064"/>
                <a:gd name="connsiteX16" fmla="*/ 1692105 w 2542802"/>
                <a:gd name="connsiteY16" fmla="*/ 960850 h 1915064"/>
                <a:gd name="connsiteX17" fmla="*/ 1680160 w 2542802"/>
                <a:gd name="connsiteY17" fmla="*/ 960850 h 1915064"/>
                <a:gd name="connsiteX18" fmla="*/ 1680160 w 2542802"/>
                <a:gd name="connsiteY18" fmla="*/ 930326 h 1915064"/>
                <a:gd name="connsiteX19" fmla="*/ 1661580 w 2542802"/>
                <a:gd name="connsiteY19" fmla="*/ 928999 h 1915064"/>
                <a:gd name="connsiteX20" fmla="*/ 1644328 w 2542802"/>
                <a:gd name="connsiteY20" fmla="*/ 928999 h 1915064"/>
                <a:gd name="connsiteX21" fmla="*/ 1644328 w 2542802"/>
                <a:gd name="connsiteY21" fmla="*/ 903783 h 1915064"/>
                <a:gd name="connsiteX22" fmla="*/ 1628402 w 2542802"/>
                <a:gd name="connsiteY22" fmla="*/ 903783 h 1915064"/>
                <a:gd name="connsiteX23" fmla="*/ 1628402 w 2542802"/>
                <a:gd name="connsiteY23" fmla="*/ 879895 h 1915064"/>
                <a:gd name="connsiteX24" fmla="*/ 1604513 w 2542802"/>
                <a:gd name="connsiteY24" fmla="*/ 879895 h 1915064"/>
                <a:gd name="connsiteX25" fmla="*/ 1604513 w 2542802"/>
                <a:gd name="connsiteY25" fmla="*/ 846716 h 1915064"/>
                <a:gd name="connsiteX26" fmla="*/ 1589915 w 2542802"/>
                <a:gd name="connsiteY26" fmla="*/ 846716 h 1915064"/>
                <a:gd name="connsiteX27" fmla="*/ 1573989 w 2542802"/>
                <a:gd name="connsiteY27" fmla="*/ 830790 h 1915064"/>
                <a:gd name="connsiteX28" fmla="*/ 1544792 w 2542802"/>
                <a:gd name="connsiteY28" fmla="*/ 830790 h 1915064"/>
                <a:gd name="connsiteX29" fmla="*/ 1546119 w 2542802"/>
                <a:gd name="connsiteY29" fmla="*/ 809556 h 1915064"/>
                <a:gd name="connsiteX30" fmla="*/ 1546119 w 2542802"/>
                <a:gd name="connsiteY30" fmla="*/ 794958 h 1915064"/>
                <a:gd name="connsiteX31" fmla="*/ 1523558 w 2542802"/>
                <a:gd name="connsiteY31" fmla="*/ 794958 h 1915064"/>
                <a:gd name="connsiteX32" fmla="*/ 1524885 w 2542802"/>
                <a:gd name="connsiteY32" fmla="*/ 779032 h 1915064"/>
                <a:gd name="connsiteX33" fmla="*/ 1524885 w 2542802"/>
                <a:gd name="connsiteY33" fmla="*/ 698076 h 1915064"/>
                <a:gd name="connsiteX34" fmla="*/ 1486398 w 2542802"/>
                <a:gd name="connsiteY34" fmla="*/ 698076 h 1915064"/>
                <a:gd name="connsiteX35" fmla="*/ 1481089 w 2542802"/>
                <a:gd name="connsiteY35" fmla="*/ 683478 h 1915064"/>
                <a:gd name="connsiteX36" fmla="*/ 1481089 w 2542802"/>
                <a:gd name="connsiteY36" fmla="*/ 652954 h 1915064"/>
                <a:gd name="connsiteX37" fmla="*/ 1465164 w 2542802"/>
                <a:gd name="connsiteY37" fmla="*/ 654281 h 1915064"/>
                <a:gd name="connsiteX38" fmla="*/ 1431985 w 2542802"/>
                <a:gd name="connsiteY38" fmla="*/ 654281 h 1915064"/>
                <a:gd name="connsiteX39" fmla="*/ 1431985 w 2542802"/>
                <a:gd name="connsiteY39" fmla="*/ 629065 h 1915064"/>
                <a:gd name="connsiteX40" fmla="*/ 1341740 w 2542802"/>
                <a:gd name="connsiteY40" fmla="*/ 629065 h 1915064"/>
                <a:gd name="connsiteX41" fmla="*/ 1341740 w 2542802"/>
                <a:gd name="connsiteY41" fmla="*/ 607831 h 1915064"/>
                <a:gd name="connsiteX42" fmla="*/ 1169211 w 2542802"/>
                <a:gd name="connsiteY42" fmla="*/ 607831 h 1915064"/>
                <a:gd name="connsiteX43" fmla="*/ 1169211 w 2542802"/>
                <a:gd name="connsiteY43" fmla="*/ 568017 h 1915064"/>
                <a:gd name="connsiteX44" fmla="*/ 1145323 w 2542802"/>
                <a:gd name="connsiteY44" fmla="*/ 568017 h 1915064"/>
                <a:gd name="connsiteX45" fmla="*/ 1145323 w 2542802"/>
                <a:gd name="connsiteY45" fmla="*/ 544128 h 1915064"/>
                <a:gd name="connsiteX46" fmla="*/ 1128070 w 2542802"/>
                <a:gd name="connsiteY46" fmla="*/ 544128 h 1915064"/>
                <a:gd name="connsiteX47" fmla="*/ 1118780 w 2542802"/>
                <a:gd name="connsiteY47" fmla="*/ 534838 h 1915064"/>
                <a:gd name="connsiteX48" fmla="*/ 1118780 w 2542802"/>
                <a:gd name="connsiteY48" fmla="*/ 510950 h 1915064"/>
                <a:gd name="connsiteX49" fmla="*/ 1085601 w 2542802"/>
                <a:gd name="connsiteY49" fmla="*/ 510950 h 1915064"/>
                <a:gd name="connsiteX50" fmla="*/ 1085601 w 2542802"/>
                <a:gd name="connsiteY50" fmla="*/ 475117 h 1915064"/>
                <a:gd name="connsiteX51" fmla="*/ 1069676 w 2542802"/>
                <a:gd name="connsiteY51" fmla="*/ 473790 h 1915064"/>
                <a:gd name="connsiteX52" fmla="*/ 1045787 w 2542802"/>
                <a:gd name="connsiteY52" fmla="*/ 473790 h 1915064"/>
                <a:gd name="connsiteX53" fmla="*/ 1045787 w 2542802"/>
                <a:gd name="connsiteY53" fmla="*/ 447247 h 1915064"/>
                <a:gd name="connsiteX54" fmla="*/ 909092 w 2542802"/>
                <a:gd name="connsiteY54" fmla="*/ 447247 h 1915064"/>
                <a:gd name="connsiteX55" fmla="*/ 909092 w 2542802"/>
                <a:gd name="connsiteY55" fmla="*/ 420704 h 1915064"/>
                <a:gd name="connsiteX56" fmla="*/ 816192 w 2542802"/>
                <a:gd name="connsiteY56" fmla="*/ 420704 h 1915064"/>
                <a:gd name="connsiteX57" fmla="*/ 816192 w 2542802"/>
                <a:gd name="connsiteY57" fmla="*/ 395488 h 1915064"/>
                <a:gd name="connsiteX58" fmla="*/ 777705 w 2542802"/>
                <a:gd name="connsiteY58" fmla="*/ 395488 h 1915064"/>
                <a:gd name="connsiteX59" fmla="*/ 777705 w 2542802"/>
                <a:gd name="connsiteY59" fmla="*/ 357001 h 1915064"/>
                <a:gd name="connsiteX60" fmla="*/ 725946 w 2542802"/>
                <a:gd name="connsiteY60" fmla="*/ 357001 h 1915064"/>
                <a:gd name="connsiteX61" fmla="*/ 725946 w 2542802"/>
                <a:gd name="connsiteY61" fmla="*/ 335767 h 1915064"/>
                <a:gd name="connsiteX62" fmla="*/ 714002 w 2542802"/>
                <a:gd name="connsiteY62" fmla="*/ 335767 h 1915064"/>
                <a:gd name="connsiteX63" fmla="*/ 668879 w 2542802"/>
                <a:gd name="connsiteY63" fmla="*/ 335767 h 1915064"/>
                <a:gd name="connsiteX64" fmla="*/ 668879 w 2542802"/>
                <a:gd name="connsiteY64" fmla="*/ 321168 h 1915064"/>
                <a:gd name="connsiteX65" fmla="*/ 607831 w 2542802"/>
                <a:gd name="connsiteY65" fmla="*/ 321168 h 1915064"/>
                <a:gd name="connsiteX66" fmla="*/ 607831 w 2542802"/>
                <a:gd name="connsiteY66" fmla="*/ 299934 h 1915064"/>
                <a:gd name="connsiteX67" fmla="*/ 586596 w 2542802"/>
                <a:gd name="connsiteY67" fmla="*/ 299934 h 1915064"/>
                <a:gd name="connsiteX68" fmla="*/ 586596 w 2542802"/>
                <a:gd name="connsiteY68" fmla="*/ 269410 h 1915064"/>
                <a:gd name="connsiteX69" fmla="*/ 553418 w 2542802"/>
                <a:gd name="connsiteY69" fmla="*/ 269410 h 1915064"/>
                <a:gd name="connsiteX70" fmla="*/ 553418 w 2542802"/>
                <a:gd name="connsiteY70" fmla="*/ 245521 h 1915064"/>
                <a:gd name="connsiteX71" fmla="*/ 538819 w 2542802"/>
                <a:gd name="connsiteY71" fmla="*/ 245521 h 1915064"/>
                <a:gd name="connsiteX72" fmla="*/ 526875 w 2542802"/>
                <a:gd name="connsiteY72" fmla="*/ 245521 h 1915064"/>
                <a:gd name="connsiteX73" fmla="*/ 526875 w 2542802"/>
                <a:gd name="connsiteY73" fmla="*/ 224287 h 1915064"/>
                <a:gd name="connsiteX74" fmla="*/ 493697 w 2542802"/>
                <a:gd name="connsiteY74" fmla="*/ 224287 h 1915064"/>
                <a:gd name="connsiteX75" fmla="*/ 493697 w 2542802"/>
                <a:gd name="connsiteY75" fmla="*/ 196417 h 1915064"/>
                <a:gd name="connsiteX76" fmla="*/ 444592 w 2542802"/>
                <a:gd name="connsiteY76" fmla="*/ 196417 h 1915064"/>
                <a:gd name="connsiteX77" fmla="*/ 444592 w 2542802"/>
                <a:gd name="connsiteY77" fmla="*/ 163239 h 1915064"/>
                <a:gd name="connsiteX78" fmla="*/ 378235 w 2542802"/>
                <a:gd name="connsiteY78" fmla="*/ 163239 h 1915064"/>
                <a:gd name="connsiteX79" fmla="*/ 378235 w 2542802"/>
                <a:gd name="connsiteY79" fmla="*/ 127406 h 1915064"/>
                <a:gd name="connsiteX80" fmla="*/ 318514 w 2542802"/>
                <a:gd name="connsiteY80" fmla="*/ 127406 h 1915064"/>
                <a:gd name="connsiteX81" fmla="*/ 318514 w 2542802"/>
                <a:gd name="connsiteY81" fmla="*/ 103517 h 1915064"/>
                <a:gd name="connsiteX82" fmla="*/ 191108 w 2542802"/>
                <a:gd name="connsiteY82" fmla="*/ 103517 h 1915064"/>
                <a:gd name="connsiteX83" fmla="*/ 191108 w 2542802"/>
                <a:gd name="connsiteY83" fmla="*/ 69012 h 1915064"/>
                <a:gd name="connsiteX84" fmla="*/ 108826 w 2542802"/>
                <a:gd name="connsiteY84" fmla="*/ 69012 h 1915064"/>
                <a:gd name="connsiteX85" fmla="*/ 108826 w 2542802"/>
                <a:gd name="connsiteY85" fmla="*/ 21235 h 1915064"/>
                <a:gd name="connsiteX86" fmla="*/ 25216 w 2542802"/>
                <a:gd name="connsiteY86" fmla="*/ 21235 h 1915064"/>
                <a:gd name="connsiteX87" fmla="*/ 25216 w 2542802"/>
                <a:gd name="connsiteY87" fmla="*/ 0 h 1915064"/>
                <a:gd name="connsiteX88" fmla="*/ 0 w 2542802"/>
                <a:gd name="connsiteY88" fmla="*/ 0 h 19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542802" h="1915064">
                  <a:moveTo>
                    <a:pt x="2542802" y="1915064"/>
                  </a:moveTo>
                  <a:lnTo>
                    <a:pt x="2542802" y="1625748"/>
                  </a:lnTo>
                  <a:lnTo>
                    <a:pt x="2459192" y="1625748"/>
                  </a:lnTo>
                  <a:lnTo>
                    <a:pt x="2459192" y="1335104"/>
                  </a:lnTo>
                  <a:lnTo>
                    <a:pt x="2289318" y="1335104"/>
                  </a:lnTo>
                  <a:lnTo>
                    <a:pt x="2289318" y="1178501"/>
                  </a:lnTo>
                  <a:lnTo>
                    <a:pt x="2274719" y="1178501"/>
                  </a:lnTo>
                  <a:lnTo>
                    <a:pt x="2103518" y="1178501"/>
                  </a:lnTo>
                  <a:lnTo>
                    <a:pt x="2103518" y="1096219"/>
                  </a:lnTo>
                  <a:lnTo>
                    <a:pt x="2003983" y="1096219"/>
                  </a:lnTo>
                  <a:lnTo>
                    <a:pt x="2003983" y="1036497"/>
                  </a:lnTo>
                  <a:lnTo>
                    <a:pt x="1791640" y="1036497"/>
                  </a:lnTo>
                  <a:lnTo>
                    <a:pt x="1791640" y="1012609"/>
                  </a:lnTo>
                  <a:lnTo>
                    <a:pt x="1755807" y="1012609"/>
                  </a:lnTo>
                  <a:lnTo>
                    <a:pt x="1755807" y="984739"/>
                  </a:lnTo>
                  <a:lnTo>
                    <a:pt x="1692105" y="984739"/>
                  </a:lnTo>
                  <a:lnTo>
                    <a:pt x="1692105" y="960850"/>
                  </a:lnTo>
                  <a:lnTo>
                    <a:pt x="1680160" y="960850"/>
                  </a:lnTo>
                  <a:lnTo>
                    <a:pt x="1680160" y="930326"/>
                  </a:lnTo>
                  <a:cubicBezTo>
                    <a:pt x="1666014" y="927183"/>
                    <a:pt x="1672215" y="926872"/>
                    <a:pt x="1661580" y="928999"/>
                  </a:cubicBezTo>
                  <a:lnTo>
                    <a:pt x="1644328" y="928999"/>
                  </a:lnTo>
                  <a:lnTo>
                    <a:pt x="1644328" y="903783"/>
                  </a:lnTo>
                  <a:lnTo>
                    <a:pt x="1628402" y="903783"/>
                  </a:lnTo>
                  <a:lnTo>
                    <a:pt x="1628402" y="879895"/>
                  </a:lnTo>
                  <a:lnTo>
                    <a:pt x="1604513" y="879895"/>
                  </a:lnTo>
                  <a:lnTo>
                    <a:pt x="1604513" y="846716"/>
                  </a:lnTo>
                  <a:lnTo>
                    <a:pt x="1589915" y="846716"/>
                  </a:lnTo>
                  <a:lnTo>
                    <a:pt x="1573989" y="830790"/>
                  </a:lnTo>
                  <a:lnTo>
                    <a:pt x="1544792" y="830790"/>
                  </a:lnTo>
                  <a:cubicBezTo>
                    <a:pt x="1545234" y="823712"/>
                    <a:pt x="1545677" y="816634"/>
                    <a:pt x="1546119" y="809556"/>
                  </a:cubicBezTo>
                  <a:lnTo>
                    <a:pt x="1546119" y="794958"/>
                  </a:lnTo>
                  <a:lnTo>
                    <a:pt x="1523558" y="794958"/>
                  </a:lnTo>
                  <a:lnTo>
                    <a:pt x="1524885" y="779032"/>
                  </a:lnTo>
                  <a:lnTo>
                    <a:pt x="1524885" y="698076"/>
                  </a:lnTo>
                  <a:lnTo>
                    <a:pt x="1486398" y="698076"/>
                  </a:lnTo>
                  <a:cubicBezTo>
                    <a:pt x="1480730" y="685324"/>
                    <a:pt x="1481089" y="690489"/>
                    <a:pt x="1481089" y="683478"/>
                  </a:cubicBezTo>
                  <a:lnTo>
                    <a:pt x="1481089" y="652954"/>
                  </a:lnTo>
                  <a:lnTo>
                    <a:pt x="1465164" y="654281"/>
                  </a:lnTo>
                  <a:lnTo>
                    <a:pt x="1431985" y="654281"/>
                  </a:lnTo>
                  <a:lnTo>
                    <a:pt x="1431985" y="629065"/>
                  </a:lnTo>
                  <a:lnTo>
                    <a:pt x="1341740" y="629065"/>
                  </a:lnTo>
                  <a:lnTo>
                    <a:pt x="1341740" y="607831"/>
                  </a:lnTo>
                  <a:lnTo>
                    <a:pt x="1169211" y="607831"/>
                  </a:lnTo>
                  <a:lnTo>
                    <a:pt x="1169211" y="568017"/>
                  </a:lnTo>
                  <a:lnTo>
                    <a:pt x="1145323" y="568017"/>
                  </a:lnTo>
                  <a:lnTo>
                    <a:pt x="1145323" y="544128"/>
                  </a:lnTo>
                  <a:lnTo>
                    <a:pt x="1128070" y="544128"/>
                  </a:lnTo>
                  <a:cubicBezTo>
                    <a:pt x="1118060" y="536978"/>
                    <a:pt x="1118780" y="541298"/>
                    <a:pt x="1118780" y="534838"/>
                  </a:cubicBezTo>
                  <a:lnTo>
                    <a:pt x="1118780" y="510950"/>
                  </a:lnTo>
                  <a:lnTo>
                    <a:pt x="1085601" y="510950"/>
                  </a:lnTo>
                  <a:lnTo>
                    <a:pt x="1085601" y="475117"/>
                  </a:lnTo>
                  <a:lnTo>
                    <a:pt x="1069676" y="473790"/>
                  </a:lnTo>
                  <a:lnTo>
                    <a:pt x="1045787" y="473790"/>
                  </a:lnTo>
                  <a:lnTo>
                    <a:pt x="1045787" y="447247"/>
                  </a:lnTo>
                  <a:lnTo>
                    <a:pt x="909092" y="447247"/>
                  </a:lnTo>
                  <a:lnTo>
                    <a:pt x="909092" y="420704"/>
                  </a:lnTo>
                  <a:lnTo>
                    <a:pt x="816192" y="420704"/>
                  </a:lnTo>
                  <a:lnTo>
                    <a:pt x="816192" y="395488"/>
                  </a:lnTo>
                  <a:lnTo>
                    <a:pt x="777705" y="395488"/>
                  </a:lnTo>
                  <a:lnTo>
                    <a:pt x="777705" y="357001"/>
                  </a:lnTo>
                  <a:lnTo>
                    <a:pt x="725946" y="357001"/>
                  </a:lnTo>
                  <a:lnTo>
                    <a:pt x="725946" y="335767"/>
                  </a:lnTo>
                  <a:lnTo>
                    <a:pt x="714002" y="335767"/>
                  </a:lnTo>
                  <a:lnTo>
                    <a:pt x="668879" y="335767"/>
                  </a:lnTo>
                  <a:lnTo>
                    <a:pt x="668879" y="321168"/>
                  </a:lnTo>
                  <a:lnTo>
                    <a:pt x="607831" y="321168"/>
                  </a:lnTo>
                  <a:lnTo>
                    <a:pt x="607831" y="299934"/>
                  </a:lnTo>
                  <a:lnTo>
                    <a:pt x="586596" y="299934"/>
                  </a:lnTo>
                  <a:lnTo>
                    <a:pt x="586596" y="269410"/>
                  </a:lnTo>
                  <a:lnTo>
                    <a:pt x="553418" y="269410"/>
                  </a:lnTo>
                  <a:lnTo>
                    <a:pt x="553418" y="245521"/>
                  </a:lnTo>
                  <a:lnTo>
                    <a:pt x="538819" y="245521"/>
                  </a:lnTo>
                  <a:lnTo>
                    <a:pt x="526875" y="245521"/>
                  </a:lnTo>
                  <a:lnTo>
                    <a:pt x="526875" y="224287"/>
                  </a:lnTo>
                  <a:lnTo>
                    <a:pt x="493697" y="224287"/>
                  </a:lnTo>
                  <a:lnTo>
                    <a:pt x="493697" y="196417"/>
                  </a:lnTo>
                  <a:lnTo>
                    <a:pt x="444592" y="196417"/>
                  </a:lnTo>
                  <a:lnTo>
                    <a:pt x="444592" y="163239"/>
                  </a:lnTo>
                  <a:lnTo>
                    <a:pt x="378235" y="163239"/>
                  </a:lnTo>
                  <a:lnTo>
                    <a:pt x="378235" y="127406"/>
                  </a:lnTo>
                  <a:lnTo>
                    <a:pt x="318514" y="127406"/>
                  </a:lnTo>
                  <a:lnTo>
                    <a:pt x="318514" y="103517"/>
                  </a:lnTo>
                  <a:lnTo>
                    <a:pt x="191108" y="103517"/>
                  </a:lnTo>
                  <a:lnTo>
                    <a:pt x="191108" y="69012"/>
                  </a:lnTo>
                  <a:lnTo>
                    <a:pt x="108826" y="69012"/>
                  </a:lnTo>
                  <a:lnTo>
                    <a:pt x="108826" y="21235"/>
                  </a:lnTo>
                  <a:lnTo>
                    <a:pt x="25216" y="21235"/>
                  </a:lnTo>
                  <a:lnTo>
                    <a:pt x="25216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33975765-E5D9-4B95-B92B-787A4EFC4C69}"/>
                </a:ext>
              </a:extLst>
            </p:cNvPr>
            <p:cNvSpPr/>
            <p:nvPr/>
          </p:nvSpPr>
          <p:spPr>
            <a:xfrm>
              <a:off x="8585791" y="2489537"/>
              <a:ext cx="2539409" cy="2480930"/>
            </a:xfrm>
            <a:custGeom>
              <a:avLst/>
              <a:gdLst>
                <a:gd name="connsiteX0" fmla="*/ 2539409 w 2539409"/>
                <a:gd name="connsiteY0" fmla="*/ 2480930 h 2480930"/>
                <a:gd name="connsiteX1" fmla="*/ 2539409 w 2539409"/>
                <a:gd name="connsiteY1" fmla="*/ 2117651 h 2480930"/>
                <a:gd name="connsiteX2" fmla="*/ 2456121 w 2539409"/>
                <a:gd name="connsiteY2" fmla="*/ 2117651 h 2480930"/>
                <a:gd name="connsiteX3" fmla="*/ 2456121 w 2539409"/>
                <a:gd name="connsiteY3" fmla="*/ 1770321 h 2480930"/>
                <a:gd name="connsiteX4" fmla="*/ 2254102 w 2539409"/>
                <a:gd name="connsiteY4" fmla="*/ 1770321 h 2480930"/>
                <a:gd name="connsiteX5" fmla="*/ 2254102 w 2539409"/>
                <a:gd name="connsiteY5" fmla="*/ 1564758 h 2480930"/>
                <a:gd name="connsiteX6" fmla="*/ 2076893 w 2539409"/>
                <a:gd name="connsiteY6" fmla="*/ 1564758 h 2480930"/>
                <a:gd name="connsiteX7" fmla="*/ 2076893 w 2539409"/>
                <a:gd name="connsiteY7" fmla="*/ 1467293 h 2480930"/>
                <a:gd name="connsiteX8" fmla="*/ 2004237 w 2539409"/>
                <a:gd name="connsiteY8" fmla="*/ 1467293 h 2480930"/>
                <a:gd name="connsiteX9" fmla="*/ 2004237 w 2539409"/>
                <a:gd name="connsiteY9" fmla="*/ 1399954 h 2480930"/>
                <a:gd name="connsiteX10" fmla="*/ 1979428 w 2539409"/>
                <a:gd name="connsiteY10" fmla="*/ 1405270 h 2480930"/>
                <a:gd name="connsiteX11" fmla="*/ 1782725 w 2539409"/>
                <a:gd name="connsiteY11" fmla="*/ 1405270 h 2480930"/>
                <a:gd name="connsiteX12" fmla="*/ 1782725 w 2539409"/>
                <a:gd name="connsiteY12" fmla="*/ 1355651 h 2480930"/>
                <a:gd name="connsiteX13" fmla="*/ 1733107 w 2539409"/>
                <a:gd name="connsiteY13" fmla="*/ 1355651 h 2480930"/>
                <a:gd name="connsiteX14" fmla="*/ 1733107 w 2539409"/>
                <a:gd name="connsiteY14" fmla="*/ 1330842 h 2480930"/>
                <a:gd name="connsiteX15" fmla="*/ 1672856 w 2539409"/>
                <a:gd name="connsiteY15" fmla="*/ 1330842 h 2480930"/>
                <a:gd name="connsiteX16" fmla="*/ 1672856 w 2539409"/>
                <a:gd name="connsiteY16" fmla="*/ 1258186 h 2480930"/>
                <a:gd name="connsiteX17" fmla="*/ 1609060 w 2539409"/>
                <a:gd name="connsiteY17" fmla="*/ 1258186 h 2480930"/>
                <a:gd name="connsiteX18" fmla="*/ 1609060 w 2539409"/>
                <a:gd name="connsiteY18" fmla="*/ 1206796 h 2480930"/>
                <a:gd name="connsiteX19" fmla="*/ 1571846 w 2539409"/>
                <a:gd name="connsiteY19" fmla="*/ 1206796 h 2480930"/>
                <a:gd name="connsiteX20" fmla="*/ 1571846 w 2539409"/>
                <a:gd name="connsiteY20" fmla="*/ 1157177 h 2480930"/>
                <a:gd name="connsiteX21" fmla="*/ 1555897 w 2539409"/>
                <a:gd name="connsiteY21" fmla="*/ 1157177 h 2480930"/>
                <a:gd name="connsiteX22" fmla="*/ 1555897 w 2539409"/>
                <a:gd name="connsiteY22" fmla="*/ 1105786 h 2480930"/>
                <a:gd name="connsiteX23" fmla="*/ 1527544 w 2539409"/>
                <a:gd name="connsiteY23" fmla="*/ 1105786 h 2480930"/>
                <a:gd name="connsiteX24" fmla="*/ 1527544 w 2539409"/>
                <a:gd name="connsiteY24" fmla="*/ 1056168 h 2480930"/>
                <a:gd name="connsiteX25" fmla="*/ 1516911 w 2539409"/>
                <a:gd name="connsiteY25" fmla="*/ 1056168 h 2480930"/>
                <a:gd name="connsiteX26" fmla="*/ 1516911 w 2539409"/>
                <a:gd name="connsiteY26" fmla="*/ 988828 h 2480930"/>
                <a:gd name="connsiteX27" fmla="*/ 1504507 w 2539409"/>
                <a:gd name="connsiteY27" fmla="*/ 979968 h 2480930"/>
                <a:gd name="connsiteX28" fmla="*/ 1504507 w 2539409"/>
                <a:gd name="connsiteY28" fmla="*/ 979968 h 2480930"/>
                <a:gd name="connsiteX29" fmla="*/ 1504507 w 2539409"/>
                <a:gd name="connsiteY29" fmla="*/ 948070 h 2480930"/>
                <a:gd name="connsiteX30" fmla="*/ 1476153 w 2539409"/>
                <a:gd name="connsiteY30" fmla="*/ 948070 h 2480930"/>
                <a:gd name="connsiteX31" fmla="*/ 1476153 w 2539409"/>
                <a:gd name="connsiteY31" fmla="*/ 916172 h 2480930"/>
                <a:gd name="connsiteX32" fmla="*/ 1415902 w 2539409"/>
                <a:gd name="connsiteY32" fmla="*/ 916172 h 2480930"/>
                <a:gd name="connsiteX33" fmla="*/ 1415902 w 2539409"/>
                <a:gd name="connsiteY33" fmla="*/ 878958 h 2480930"/>
                <a:gd name="connsiteX34" fmla="*/ 1399953 w 2539409"/>
                <a:gd name="connsiteY34" fmla="*/ 878958 h 2480930"/>
                <a:gd name="connsiteX35" fmla="*/ 1327297 w 2539409"/>
                <a:gd name="connsiteY35" fmla="*/ 878958 h 2480930"/>
                <a:gd name="connsiteX36" fmla="*/ 1327297 w 2539409"/>
                <a:gd name="connsiteY36" fmla="*/ 831112 h 2480930"/>
                <a:gd name="connsiteX37" fmla="*/ 1160721 w 2539409"/>
                <a:gd name="connsiteY37" fmla="*/ 831112 h 2480930"/>
                <a:gd name="connsiteX38" fmla="*/ 1160721 w 2539409"/>
                <a:gd name="connsiteY38" fmla="*/ 762000 h 2480930"/>
                <a:gd name="connsiteX39" fmla="*/ 1137683 w 2539409"/>
                <a:gd name="connsiteY39" fmla="*/ 762000 h 2480930"/>
                <a:gd name="connsiteX40" fmla="*/ 1137683 w 2539409"/>
                <a:gd name="connsiteY40" fmla="*/ 726558 h 2480930"/>
                <a:gd name="connsiteX41" fmla="*/ 1093381 w 2539409"/>
                <a:gd name="connsiteY41" fmla="*/ 726558 h 2480930"/>
                <a:gd name="connsiteX42" fmla="*/ 1093381 w 2539409"/>
                <a:gd name="connsiteY42" fmla="*/ 682256 h 2480930"/>
                <a:gd name="connsiteX43" fmla="*/ 1049079 w 2539409"/>
                <a:gd name="connsiteY43" fmla="*/ 682256 h 2480930"/>
                <a:gd name="connsiteX44" fmla="*/ 1049079 w 2539409"/>
                <a:gd name="connsiteY44" fmla="*/ 653903 h 2480930"/>
                <a:gd name="connsiteX45" fmla="*/ 1027814 w 2539409"/>
                <a:gd name="connsiteY45" fmla="*/ 653903 h 2480930"/>
                <a:gd name="connsiteX46" fmla="*/ 1027814 w 2539409"/>
                <a:gd name="connsiteY46" fmla="*/ 609600 h 2480930"/>
                <a:gd name="connsiteX47" fmla="*/ 1011865 w 2539409"/>
                <a:gd name="connsiteY47" fmla="*/ 611372 h 2480930"/>
                <a:gd name="connsiteX48" fmla="*/ 875414 w 2539409"/>
                <a:gd name="connsiteY48" fmla="*/ 611372 h 2480930"/>
                <a:gd name="connsiteX49" fmla="*/ 875414 w 2539409"/>
                <a:gd name="connsiteY49" fmla="*/ 581247 h 2480930"/>
                <a:gd name="connsiteX50" fmla="*/ 831111 w 2539409"/>
                <a:gd name="connsiteY50" fmla="*/ 581247 h 2480930"/>
                <a:gd name="connsiteX51" fmla="*/ 831111 w 2539409"/>
                <a:gd name="connsiteY51" fmla="*/ 556437 h 2480930"/>
                <a:gd name="connsiteX52" fmla="*/ 762000 w 2539409"/>
                <a:gd name="connsiteY52" fmla="*/ 556437 h 2480930"/>
                <a:gd name="connsiteX53" fmla="*/ 762000 w 2539409"/>
                <a:gd name="connsiteY53" fmla="*/ 515679 h 2480930"/>
                <a:gd name="connsiteX54" fmla="*/ 726558 w 2539409"/>
                <a:gd name="connsiteY54" fmla="*/ 515679 h 2480930"/>
                <a:gd name="connsiteX55" fmla="*/ 726558 w 2539409"/>
                <a:gd name="connsiteY55" fmla="*/ 460744 h 2480930"/>
                <a:gd name="connsiteX56" fmla="*/ 629093 w 2539409"/>
                <a:gd name="connsiteY56" fmla="*/ 460744 h 2480930"/>
                <a:gd name="connsiteX57" fmla="*/ 629093 w 2539409"/>
                <a:gd name="connsiteY57" fmla="*/ 427075 h 2480930"/>
                <a:gd name="connsiteX58" fmla="*/ 591879 w 2539409"/>
                <a:gd name="connsiteY58" fmla="*/ 427075 h 2480930"/>
                <a:gd name="connsiteX59" fmla="*/ 591879 w 2539409"/>
                <a:gd name="connsiteY59" fmla="*/ 395177 h 2480930"/>
                <a:gd name="connsiteX60" fmla="*/ 568842 w 2539409"/>
                <a:gd name="connsiteY60" fmla="*/ 395177 h 2480930"/>
                <a:gd name="connsiteX61" fmla="*/ 568842 w 2539409"/>
                <a:gd name="connsiteY61" fmla="*/ 370368 h 2480930"/>
                <a:gd name="connsiteX62" fmla="*/ 540488 w 2539409"/>
                <a:gd name="connsiteY62" fmla="*/ 370368 h 2480930"/>
                <a:gd name="connsiteX63" fmla="*/ 540488 w 2539409"/>
                <a:gd name="connsiteY63" fmla="*/ 347330 h 2480930"/>
                <a:gd name="connsiteX64" fmla="*/ 499730 w 2539409"/>
                <a:gd name="connsiteY64" fmla="*/ 347330 h 2480930"/>
                <a:gd name="connsiteX65" fmla="*/ 487325 w 2539409"/>
                <a:gd name="connsiteY65" fmla="*/ 338470 h 2480930"/>
                <a:gd name="connsiteX66" fmla="*/ 487325 w 2539409"/>
                <a:gd name="connsiteY66" fmla="*/ 299484 h 2480930"/>
                <a:gd name="connsiteX67" fmla="*/ 451883 w 2539409"/>
                <a:gd name="connsiteY67" fmla="*/ 299484 h 2480930"/>
                <a:gd name="connsiteX68" fmla="*/ 451883 w 2539409"/>
                <a:gd name="connsiteY68" fmla="*/ 278219 h 2480930"/>
                <a:gd name="connsiteX69" fmla="*/ 419986 w 2539409"/>
                <a:gd name="connsiteY69" fmla="*/ 278219 h 2480930"/>
                <a:gd name="connsiteX70" fmla="*/ 419986 w 2539409"/>
                <a:gd name="connsiteY70" fmla="*/ 226828 h 2480930"/>
                <a:gd name="connsiteX71" fmla="*/ 382772 w 2539409"/>
                <a:gd name="connsiteY71" fmla="*/ 226828 h 2480930"/>
                <a:gd name="connsiteX72" fmla="*/ 382772 w 2539409"/>
                <a:gd name="connsiteY72" fmla="*/ 186070 h 2480930"/>
                <a:gd name="connsiteX73" fmla="*/ 326065 w 2539409"/>
                <a:gd name="connsiteY73" fmla="*/ 186070 h 2480930"/>
                <a:gd name="connsiteX74" fmla="*/ 322521 w 2539409"/>
                <a:gd name="connsiteY74" fmla="*/ 161261 h 2480930"/>
                <a:gd name="connsiteX75" fmla="*/ 322521 w 2539409"/>
                <a:gd name="connsiteY75" fmla="*/ 148856 h 2480930"/>
                <a:gd name="connsiteX76" fmla="*/ 171893 w 2539409"/>
                <a:gd name="connsiteY76" fmla="*/ 148856 h 2480930"/>
                <a:gd name="connsiteX77" fmla="*/ 171893 w 2539409"/>
                <a:gd name="connsiteY77" fmla="*/ 116958 h 2480930"/>
                <a:gd name="connsiteX78" fmla="*/ 124046 w 2539409"/>
                <a:gd name="connsiteY78" fmla="*/ 116958 h 2480930"/>
                <a:gd name="connsiteX79" fmla="*/ 124046 w 2539409"/>
                <a:gd name="connsiteY79" fmla="*/ 69112 h 2480930"/>
                <a:gd name="connsiteX80" fmla="*/ 85060 w 2539409"/>
                <a:gd name="connsiteY80" fmla="*/ 69112 h 2480930"/>
                <a:gd name="connsiteX81" fmla="*/ 85060 w 2539409"/>
                <a:gd name="connsiteY81" fmla="*/ 31898 h 2480930"/>
                <a:gd name="connsiteX82" fmla="*/ 0 w 2539409"/>
                <a:gd name="connsiteY82" fmla="*/ 31898 h 2480930"/>
                <a:gd name="connsiteX83" fmla="*/ 0 w 2539409"/>
                <a:gd name="connsiteY83" fmla="*/ 0 h 248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539409" h="2480930">
                  <a:moveTo>
                    <a:pt x="2539409" y="2480930"/>
                  </a:moveTo>
                  <a:lnTo>
                    <a:pt x="2539409" y="2117651"/>
                  </a:lnTo>
                  <a:lnTo>
                    <a:pt x="2456121" y="2117651"/>
                  </a:lnTo>
                  <a:lnTo>
                    <a:pt x="2456121" y="1770321"/>
                  </a:lnTo>
                  <a:lnTo>
                    <a:pt x="2254102" y="1770321"/>
                  </a:lnTo>
                  <a:lnTo>
                    <a:pt x="2254102" y="1564758"/>
                  </a:lnTo>
                  <a:lnTo>
                    <a:pt x="2076893" y="1564758"/>
                  </a:lnTo>
                  <a:lnTo>
                    <a:pt x="2076893" y="1467293"/>
                  </a:lnTo>
                  <a:lnTo>
                    <a:pt x="2004237" y="1467293"/>
                  </a:lnTo>
                  <a:lnTo>
                    <a:pt x="2004237" y="1399954"/>
                  </a:lnTo>
                  <a:lnTo>
                    <a:pt x="1979428" y="1405270"/>
                  </a:lnTo>
                  <a:lnTo>
                    <a:pt x="1782725" y="1405270"/>
                  </a:lnTo>
                  <a:lnTo>
                    <a:pt x="1782725" y="1355651"/>
                  </a:lnTo>
                  <a:lnTo>
                    <a:pt x="1733107" y="1355651"/>
                  </a:lnTo>
                  <a:lnTo>
                    <a:pt x="1733107" y="1330842"/>
                  </a:lnTo>
                  <a:lnTo>
                    <a:pt x="1672856" y="1330842"/>
                  </a:lnTo>
                  <a:lnTo>
                    <a:pt x="1672856" y="1258186"/>
                  </a:lnTo>
                  <a:lnTo>
                    <a:pt x="1609060" y="1258186"/>
                  </a:lnTo>
                  <a:lnTo>
                    <a:pt x="1609060" y="1206796"/>
                  </a:lnTo>
                  <a:lnTo>
                    <a:pt x="1571846" y="1206796"/>
                  </a:lnTo>
                  <a:lnTo>
                    <a:pt x="1571846" y="1157177"/>
                  </a:lnTo>
                  <a:lnTo>
                    <a:pt x="1555897" y="1157177"/>
                  </a:lnTo>
                  <a:lnTo>
                    <a:pt x="1555897" y="1105786"/>
                  </a:lnTo>
                  <a:lnTo>
                    <a:pt x="1527544" y="1105786"/>
                  </a:lnTo>
                  <a:lnTo>
                    <a:pt x="1527544" y="1056168"/>
                  </a:lnTo>
                  <a:lnTo>
                    <a:pt x="1516911" y="1056168"/>
                  </a:lnTo>
                  <a:lnTo>
                    <a:pt x="1516911" y="988828"/>
                  </a:lnTo>
                  <a:lnTo>
                    <a:pt x="1504507" y="979968"/>
                  </a:lnTo>
                  <a:lnTo>
                    <a:pt x="1504507" y="979968"/>
                  </a:lnTo>
                  <a:lnTo>
                    <a:pt x="1504507" y="948070"/>
                  </a:lnTo>
                  <a:lnTo>
                    <a:pt x="1476153" y="948070"/>
                  </a:lnTo>
                  <a:lnTo>
                    <a:pt x="1476153" y="916172"/>
                  </a:lnTo>
                  <a:lnTo>
                    <a:pt x="1415902" y="916172"/>
                  </a:lnTo>
                  <a:lnTo>
                    <a:pt x="1415902" y="878958"/>
                  </a:lnTo>
                  <a:lnTo>
                    <a:pt x="1399953" y="878958"/>
                  </a:lnTo>
                  <a:lnTo>
                    <a:pt x="1327297" y="878958"/>
                  </a:lnTo>
                  <a:lnTo>
                    <a:pt x="1327297" y="831112"/>
                  </a:lnTo>
                  <a:lnTo>
                    <a:pt x="1160721" y="831112"/>
                  </a:lnTo>
                  <a:lnTo>
                    <a:pt x="1160721" y="762000"/>
                  </a:lnTo>
                  <a:lnTo>
                    <a:pt x="1137683" y="762000"/>
                  </a:lnTo>
                  <a:lnTo>
                    <a:pt x="1137683" y="726558"/>
                  </a:lnTo>
                  <a:lnTo>
                    <a:pt x="1093381" y="726558"/>
                  </a:lnTo>
                  <a:lnTo>
                    <a:pt x="1093381" y="682256"/>
                  </a:lnTo>
                  <a:lnTo>
                    <a:pt x="1049079" y="682256"/>
                  </a:lnTo>
                  <a:lnTo>
                    <a:pt x="1049079" y="653903"/>
                  </a:lnTo>
                  <a:lnTo>
                    <a:pt x="1027814" y="653903"/>
                  </a:lnTo>
                  <a:lnTo>
                    <a:pt x="1027814" y="609600"/>
                  </a:lnTo>
                  <a:lnTo>
                    <a:pt x="1011865" y="611372"/>
                  </a:lnTo>
                  <a:lnTo>
                    <a:pt x="875414" y="611372"/>
                  </a:lnTo>
                  <a:lnTo>
                    <a:pt x="875414" y="581247"/>
                  </a:lnTo>
                  <a:lnTo>
                    <a:pt x="831111" y="581247"/>
                  </a:lnTo>
                  <a:lnTo>
                    <a:pt x="831111" y="556437"/>
                  </a:lnTo>
                  <a:lnTo>
                    <a:pt x="762000" y="556437"/>
                  </a:lnTo>
                  <a:lnTo>
                    <a:pt x="762000" y="515679"/>
                  </a:lnTo>
                  <a:lnTo>
                    <a:pt x="726558" y="515679"/>
                  </a:lnTo>
                  <a:lnTo>
                    <a:pt x="726558" y="460744"/>
                  </a:lnTo>
                  <a:lnTo>
                    <a:pt x="629093" y="460744"/>
                  </a:lnTo>
                  <a:lnTo>
                    <a:pt x="629093" y="427075"/>
                  </a:lnTo>
                  <a:lnTo>
                    <a:pt x="591879" y="427075"/>
                  </a:lnTo>
                  <a:lnTo>
                    <a:pt x="591879" y="395177"/>
                  </a:lnTo>
                  <a:lnTo>
                    <a:pt x="568842" y="395177"/>
                  </a:lnTo>
                  <a:lnTo>
                    <a:pt x="568842" y="370368"/>
                  </a:lnTo>
                  <a:lnTo>
                    <a:pt x="540488" y="370368"/>
                  </a:lnTo>
                  <a:lnTo>
                    <a:pt x="540488" y="347330"/>
                  </a:lnTo>
                  <a:lnTo>
                    <a:pt x="499730" y="347330"/>
                  </a:lnTo>
                  <a:lnTo>
                    <a:pt x="487325" y="338470"/>
                  </a:lnTo>
                  <a:lnTo>
                    <a:pt x="487325" y="299484"/>
                  </a:lnTo>
                  <a:lnTo>
                    <a:pt x="451883" y="299484"/>
                  </a:lnTo>
                  <a:lnTo>
                    <a:pt x="451883" y="278219"/>
                  </a:lnTo>
                  <a:lnTo>
                    <a:pt x="419986" y="278219"/>
                  </a:lnTo>
                  <a:lnTo>
                    <a:pt x="419986" y="226828"/>
                  </a:lnTo>
                  <a:lnTo>
                    <a:pt x="382772" y="226828"/>
                  </a:lnTo>
                  <a:lnTo>
                    <a:pt x="382772" y="186070"/>
                  </a:lnTo>
                  <a:lnTo>
                    <a:pt x="326065" y="186070"/>
                  </a:lnTo>
                  <a:cubicBezTo>
                    <a:pt x="321880" y="167238"/>
                    <a:pt x="322521" y="175567"/>
                    <a:pt x="322521" y="161261"/>
                  </a:cubicBezTo>
                  <a:lnTo>
                    <a:pt x="322521" y="148856"/>
                  </a:lnTo>
                  <a:lnTo>
                    <a:pt x="171893" y="148856"/>
                  </a:lnTo>
                  <a:lnTo>
                    <a:pt x="171893" y="116958"/>
                  </a:lnTo>
                  <a:lnTo>
                    <a:pt x="124046" y="116958"/>
                  </a:lnTo>
                  <a:lnTo>
                    <a:pt x="124046" y="69112"/>
                  </a:lnTo>
                  <a:lnTo>
                    <a:pt x="85060" y="69112"/>
                  </a:lnTo>
                  <a:lnTo>
                    <a:pt x="85060" y="31898"/>
                  </a:lnTo>
                  <a:lnTo>
                    <a:pt x="0" y="3189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50DBE30-19FC-40A5-BA0E-807C6765E356}"/>
                </a:ext>
              </a:extLst>
            </p:cNvPr>
            <p:cNvSpPr txBox="1"/>
            <p:nvPr/>
          </p:nvSpPr>
          <p:spPr>
            <a:xfrm>
              <a:off x="10847545" y="3572457"/>
              <a:ext cx="413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D/L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306E414-6981-4CB1-A7AD-94722C9BDA44}"/>
                </a:ext>
              </a:extLst>
            </p:cNvPr>
            <p:cNvSpPr txBox="1"/>
            <p:nvPr/>
          </p:nvSpPr>
          <p:spPr>
            <a:xfrm>
              <a:off x="10331501" y="4042754"/>
              <a:ext cx="541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B/T/F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987A6D5-70BF-5E43-B618-3E8F7F593962}"/>
                </a:ext>
              </a:extLst>
            </p:cNvPr>
            <p:cNvSpPr txBox="1"/>
            <p:nvPr/>
          </p:nvSpPr>
          <p:spPr>
            <a:xfrm>
              <a:off x="8448166" y="4739017"/>
              <a:ext cx="29176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kern="0" dirty="0" err="1"/>
                <a:t>aHR</a:t>
              </a:r>
              <a:r>
                <a:rPr lang="en-US" sz="1400" kern="0" dirty="0"/>
                <a:t> of discontinuation of </a:t>
              </a:r>
            </a:p>
            <a:p>
              <a:r>
                <a:rPr lang="en-US" sz="1400" kern="0" dirty="0"/>
                <a:t>BIC/FTC/TAF: 1.37 (95% CI, 0.85-2.20)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3356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C99BF5-3F8C-4646-9F21-291E93B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9" y="258820"/>
            <a:ext cx="8805289" cy="675585"/>
          </a:xfrm>
        </p:spPr>
        <p:txBody>
          <a:bodyPr>
            <a:noAutofit/>
          </a:bodyPr>
          <a:lstStyle/>
          <a:p>
            <a:r>
              <a:rPr lang="en-GB" sz="2800" dirty="0"/>
              <a:t>Virologic Failure and Resistance in Treatment-experienced Patients Who Switched to DTG + 3TC in Real-world Studies</a:t>
            </a:r>
          </a:p>
        </p:txBody>
      </p:sp>
      <p:sp>
        <p:nvSpPr>
          <p:cNvPr id="6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66593" y="5253280"/>
            <a:ext cx="11457542" cy="547496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Data only for ‘lead’ studies with ≥100 patients treated with DTG + 3TC that reported VFs; p</a:t>
            </a:r>
            <a:r>
              <a:rPr lang="en-US" sz="1600" dirty="0" err="1"/>
              <a:t>otential</a:t>
            </a:r>
            <a:r>
              <a:rPr lang="en-US" sz="1600" dirty="0"/>
              <a:t> overlap between cohorts cannot be ruled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* </a:t>
            </a:r>
            <a:r>
              <a:rPr lang="en-GB" sz="1600" dirty="0"/>
              <a:t>Patients viraemic at BL: URBAN N=7; DOLAM(A) N=8; Bravo N=16;</a:t>
            </a:r>
            <a:r>
              <a:rPr lang="en-GB" sz="1600" b="1" dirty="0"/>
              <a:t> </a:t>
            </a:r>
            <a:r>
              <a:rPr lang="en-GB" sz="1600" b="1" dirty="0">
                <a:cs typeface="Arial" panose="020B0604020202020204" pitchFamily="34" charset="0"/>
              </a:rPr>
              <a:t>†</a:t>
            </a:r>
            <a:r>
              <a:rPr lang="en-GB" sz="1600" dirty="0"/>
              <a:t>10 patients were excluded from the URBAN analysis due to missing data</a:t>
            </a:r>
            <a:endParaRPr lang="en-GB" sz="1600" b="1" dirty="0"/>
          </a:p>
        </p:txBody>
      </p:sp>
      <p:graphicFrame>
        <p:nvGraphicFramePr>
          <p:cNvPr id="46" name="Content Placeholder 8">
            <a:extLst>
              <a:ext uri="{FF2B5EF4-FFF2-40B4-BE49-F238E27FC236}">
                <a16:creationId xmlns:a16="http://schemas.microsoft.com/office/drawing/2014/main" id="{EC6DDC18-E18F-447F-B36C-3E48DC5F2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108509"/>
              </p:ext>
            </p:extLst>
          </p:nvPr>
        </p:nvGraphicFramePr>
        <p:xfrm>
          <a:off x="1307220" y="1314667"/>
          <a:ext cx="10699798" cy="181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643DEA33-AA55-43E8-8017-A0401A6A0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31180"/>
              </p:ext>
            </p:extLst>
          </p:nvPr>
        </p:nvGraphicFramePr>
        <p:xfrm>
          <a:off x="517109" y="3236684"/>
          <a:ext cx="11156511" cy="1974240"/>
        </p:xfrm>
        <a:graphic>
          <a:graphicData uri="http://schemas.openxmlformats.org/drawingml/2006/table">
            <a:tbl>
              <a:tblPr firstRow="1" bandRow="1"/>
              <a:tblGrid>
                <a:gridCol w="1271350">
                  <a:extLst>
                    <a:ext uri="{9D8B030D-6E8A-4147-A177-3AD203B41FA5}">
                      <a16:colId xmlns:a16="http://schemas.microsoft.com/office/drawing/2014/main" val="574379286"/>
                    </a:ext>
                  </a:extLst>
                </a:gridCol>
                <a:gridCol w="1101132">
                  <a:extLst>
                    <a:ext uri="{9D8B030D-6E8A-4147-A177-3AD203B41FA5}">
                      <a16:colId xmlns:a16="http://schemas.microsoft.com/office/drawing/2014/main" val="925572584"/>
                    </a:ext>
                  </a:extLst>
                </a:gridCol>
                <a:gridCol w="1101132">
                  <a:extLst>
                    <a:ext uri="{9D8B030D-6E8A-4147-A177-3AD203B41FA5}">
                      <a16:colId xmlns:a16="http://schemas.microsoft.com/office/drawing/2014/main" val="2459582444"/>
                    </a:ext>
                  </a:extLst>
                </a:gridCol>
                <a:gridCol w="1101132">
                  <a:extLst>
                    <a:ext uri="{9D8B030D-6E8A-4147-A177-3AD203B41FA5}">
                      <a16:colId xmlns:a16="http://schemas.microsoft.com/office/drawing/2014/main" val="3960300960"/>
                    </a:ext>
                  </a:extLst>
                </a:gridCol>
                <a:gridCol w="1080781">
                  <a:extLst>
                    <a:ext uri="{9D8B030D-6E8A-4147-A177-3AD203B41FA5}">
                      <a16:colId xmlns:a16="http://schemas.microsoft.com/office/drawing/2014/main" val="1732532232"/>
                    </a:ext>
                  </a:extLst>
                </a:gridCol>
                <a:gridCol w="1197648">
                  <a:extLst>
                    <a:ext uri="{9D8B030D-6E8A-4147-A177-3AD203B41FA5}">
                      <a16:colId xmlns:a16="http://schemas.microsoft.com/office/drawing/2014/main" val="3411316871"/>
                    </a:ext>
                  </a:extLst>
                </a:gridCol>
                <a:gridCol w="999940">
                  <a:extLst>
                    <a:ext uri="{9D8B030D-6E8A-4147-A177-3AD203B41FA5}">
                      <a16:colId xmlns:a16="http://schemas.microsoft.com/office/drawing/2014/main" val="396160984"/>
                    </a:ext>
                  </a:extLst>
                </a:gridCol>
                <a:gridCol w="1101132">
                  <a:extLst>
                    <a:ext uri="{9D8B030D-6E8A-4147-A177-3AD203B41FA5}">
                      <a16:colId xmlns:a16="http://schemas.microsoft.com/office/drawing/2014/main" val="3901186239"/>
                    </a:ext>
                  </a:extLst>
                </a:gridCol>
                <a:gridCol w="1101132">
                  <a:extLst>
                    <a:ext uri="{9D8B030D-6E8A-4147-A177-3AD203B41FA5}">
                      <a16:colId xmlns:a16="http://schemas.microsoft.com/office/drawing/2014/main" val="4150231880"/>
                    </a:ext>
                  </a:extLst>
                </a:gridCol>
                <a:gridCol w="1101132">
                  <a:extLst>
                    <a:ext uri="{9D8B030D-6E8A-4147-A177-3AD203B41FA5}">
                      <a16:colId xmlns:a16="http://schemas.microsoft.com/office/drawing/2014/main" val="1993239205"/>
                    </a:ext>
                  </a:extLst>
                </a:gridCol>
              </a:tblGrid>
              <a:tr h="382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Timepoint</a:t>
                      </a:r>
                    </a:p>
                  </a:txBody>
                  <a:tcPr marL="26993" marR="26993" marT="13500" marB="1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2,014.7 PYFU, up to Week 240</a:t>
                      </a:r>
                      <a:r>
                        <a:rPr lang="en-GB" sz="14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Median FU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1.2 years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 years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 year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 year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Week 48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Week 48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96 weeks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5 years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557852"/>
                  </a:ext>
                </a:extLst>
              </a:tr>
              <a:tr h="1259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Emergent mutations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Comments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13500" marB="1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00" marR="13500" marT="13500" marB="1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M184V. </a:t>
                      </a:r>
                      <a:b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other information given</a:t>
                      </a:r>
                    </a:p>
                  </a:txBody>
                  <a:tcPr marL="13500" marR="13500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 INI/NRTI resistance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in 4 patients with genotypic testing</a:t>
                      </a:r>
                    </a:p>
                  </a:txBody>
                  <a:tcPr marL="13500" marR="13500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 resistance in 7 patients with resistance testing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00" marR="13500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n=1 M41ML mutation n=1  E138K mutation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n=1 resistance at VF but no BL data</a:t>
                      </a:r>
                    </a:p>
                  </a:txBody>
                  <a:tcPr marL="13500" marR="13500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No VFs reported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00" marR="13500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n=1 with resistance at 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VF but no BL data</a:t>
                      </a:r>
                    </a:p>
                  </a:txBody>
                  <a:tcPr marL="13500" marR="13500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VFs reported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0" marR="13500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No VFs reported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00" marR="13500" marT="13500" marB="135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335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43B7AC4-879B-4FE9-9D7D-D307541377C5}"/>
              </a:ext>
            </a:extLst>
          </p:cNvPr>
          <p:cNvSpPr txBox="1"/>
          <p:nvPr/>
        </p:nvSpPr>
        <p:spPr>
          <a:xfrm>
            <a:off x="5846025" y="2819919"/>
            <a:ext cx="12573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685800">
              <a:defRPr/>
            </a:pPr>
            <a:r>
              <a:rPr lang="en-GB" sz="1000" baseline="30000" dirty="0"/>
              <a:t>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BF48C9-B9C8-D149-9652-1B6A9BC281EA}"/>
              </a:ext>
            </a:extLst>
          </p:cNvPr>
          <p:cNvSpPr txBox="1"/>
          <p:nvPr/>
        </p:nvSpPr>
        <p:spPr>
          <a:xfrm>
            <a:off x="1693350" y="1075856"/>
            <a:ext cx="4439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cs typeface="Arial" panose="020B0604020202020204" pitchFamily="34" charset="0"/>
              </a:rPr>
              <a:t>%</a:t>
            </a:r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171236-3C1F-BC4C-9348-597748C6C5B9}"/>
              </a:ext>
            </a:extLst>
          </p:cNvPr>
          <p:cNvSpPr txBox="1"/>
          <p:nvPr/>
        </p:nvSpPr>
        <p:spPr>
          <a:xfrm>
            <a:off x="121185" y="1293135"/>
            <a:ext cx="15093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 sz="14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cs typeface="Arial" panose="020B0604020202020204" pitchFamily="34" charset="0"/>
              </a:rPr>
              <a:t>Patients with documented treatment-emergent resistance</a:t>
            </a:r>
            <a:endParaRPr lang="en-GB" sz="1600" b="1" baseline="30000" dirty="0"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916EC1-E828-E641-9E5A-6EFE5C9613AD}"/>
              </a:ext>
            </a:extLst>
          </p:cNvPr>
          <p:cNvSpPr txBox="1"/>
          <p:nvPr/>
        </p:nvSpPr>
        <p:spPr>
          <a:xfrm>
            <a:off x="143219" y="6004451"/>
            <a:ext cx="120253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66612">
              <a:defRPr/>
            </a:pPr>
            <a:r>
              <a:rPr lang="fr-FR" sz="1400" i="1" dirty="0">
                <a:cs typeface="Arial" panose="020B0604020202020204" pitchFamily="34" charset="0"/>
              </a:rPr>
              <a:t>1. </a:t>
            </a:r>
            <a:r>
              <a:rPr lang="fr-FR" sz="1400" i="1" dirty="0" err="1">
                <a:cs typeface="Arial" panose="020B0604020202020204" pitchFamily="34" charset="0"/>
              </a:rPr>
              <a:t>Ciccullo</a:t>
            </a:r>
            <a:r>
              <a:rPr lang="fr-FR" sz="1400" i="1" dirty="0">
                <a:cs typeface="Arial" panose="020B0604020202020204" pitchFamily="34" charset="0"/>
              </a:rPr>
              <a:t> A, JAIDS 2021;88:234–7; 2. </a:t>
            </a:r>
            <a:r>
              <a:rPr lang="fr-FR" sz="1400" i="1" dirty="0" err="1">
                <a:cs typeface="Arial" panose="020B0604020202020204" pitchFamily="34" charset="0"/>
              </a:rPr>
              <a:t>Hocqueloux</a:t>
            </a:r>
            <a:r>
              <a:rPr lang="fr-FR" sz="1400" i="1" dirty="0">
                <a:cs typeface="Arial" panose="020B0604020202020204" pitchFamily="34" charset="0"/>
              </a:rPr>
              <a:t> L. EACS 2021. Abstract OS1/2; 3. </a:t>
            </a:r>
            <a:r>
              <a:rPr lang="fr-FR" sz="1400" i="1" dirty="0" err="1">
                <a:cs typeface="Arial" panose="020B0604020202020204" pitchFamily="34" charset="0"/>
              </a:rPr>
              <a:t>Santoro</a:t>
            </a:r>
            <a:r>
              <a:rPr lang="fr-FR" sz="1400" i="1" dirty="0">
                <a:cs typeface="Arial" panose="020B0604020202020204" pitchFamily="34" charset="0"/>
              </a:rPr>
              <a:t> MM, CROI 2021. Poster P429; 4. </a:t>
            </a:r>
            <a:r>
              <a:rPr lang="fr-FR" sz="1400" i="1" dirty="0" err="1">
                <a:cs typeface="Arial" panose="020B0604020202020204" pitchFamily="34" charset="0"/>
              </a:rPr>
              <a:t>Scholten</a:t>
            </a:r>
            <a:r>
              <a:rPr lang="fr-FR" sz="1400" i="1" dirty="0">
                <a:cs typeface="Arial" panose="020B0604020202020204" pitchFamily="34" charset="0"/>
              </a:rPr>
              <a:t> </a:t>
            </a:r>
            <a:r>
              <a:rPr lang="fr-FR" sz="1400" i="1" dirty="0" err="1">
                <a:cs typeface="Arial" panose="020B0604020202020204" pitchFamily="34" charset="0"/>
              </a:rPr>
              <a:t>Sl</a:t>
            </a:r>
            <a:r>
              <a:rPr lang="fr-FR" sz="1400" i="1" dirty="0">
                <a:cs typeface="Arial" panose="020B0604020202020204" pitchFamily="34" charset="0"/>
              </a:rPr>
              <a:t>. EACS 2021. Poster PE2/52 ; 5. </a:t>
            </a:r>
            <a:r>
              <a:rPr lang="fr-FR" sz="1400" i="1" dirty="0" err="1">
                <a:cs typeface="Arial" panose="020B0604020202020204" pitchFamily="34" charset="0"/>
              </a:rPr>
              <a:t>Galizzi</a:t>
            </a:r>
            <a:r>
              <a:rPr lang="fr-FR" sz="1400" i="1" dirty="0">
                <a:cs typeface="Arial" panose="020B0604020202020204" pitchFamily="34" charset="0"/>
              </a:rPr>
              <a:t> N. Int J </a:t>
            </a:r>
            <a:r>
              <a:rPr lang="fr-FR" sz="1400" i="1" dirty="0" err="1">
                <a:cs typeface="Arial" panose="020B0604020202020204" pitchFamily="34" charset="0"/>
              </a:rPr>
              <a:t>Antimicrob</a:t>
            </a:r>
            <a:r>
              <a:rPr lang="fr-FR" sz="1400" i="1" dirty="0">
                <a:cs typeface="Arial" panose="020B0604020202020204" pitchFamily="34" charset="0"/>
              </a:rPr>
              <a:t> Agents 2020;55:105893; 6. Bravo O, </a:t>
            </a:r>
            <a:r>
              <a:rPr lang="fr-FR" sz="1400" i="1" dirty="0" err="1">
                <a:cs typeface="Arial" panose="020B0604020202020204" pitchFamily="34" charset="0"/>
              </a:rPr>
              <a:t>GeSIDA</a:t>
            </a:r>
            <a:r>
              <a:rPr lang="fr-FR" sz="1400" i="1" dirty="0">
                <a:cs typeface="Arial" panose="020B0604020202020204" pitchFamily="34" charset="0"/>
              </a:rPr>
              <a:t> 2019. Abstract P-145 ; 7. Liano P, EACS 2021. Poster PE2/38; </a:t>
            </a:r>
            <a:br>
              <a:rPr lang="fr-FR" sz="1400" i="1" dirty="0">
                <a:cs typeface="Arial" panose="020B0604020202020204" pitchFamily="34" charset="0"/>
              </a:rPr>
            </a:br>
            <a:r>
              <a:rPr lang="fr-FR" sz="1400" i="1" dirty="0">
                <a:cs typeface="Arial" panose="020B0604020202020204" pitchFamily="34" charset="0"/>
              </a:rPr>
              <a:t>8. </a:t>
            </a:r>
            <a:r>
              <a:rPr lang="fr-FR" sz="1400" i="1" dirty="0" err="1">
                <a:cs typeface="Arial" panose="020B0604020202020204" pitchFamily="34" charset="0"/>
              </a:rPr>
              <a:t>Mussini</a:t>
            </a:r>
            <a:r>
              <a:rPr lang="fr-FR" sz="1400" i="1" dirty="0">
                <a:cs typeface="Arial" panose="020B0604020202020204" pitchFamily="34" charset="0"/>
              </a:rPr>
              <a:t> C. EACS 2021. Poster PE2/48; 9. </a:t>
            </a:r>
            <a:r>
              <a:rPr lang="fr-FR" sz="1400" i="1" dirty="0" err="1">
                <a:cs typeface="Arial" panose="020B0604020202020204" pitchFamily="34" charset="0"/>
              </a:rPr>
              <a:t>Maggiolo</a:t>
            </a:r>
            <a:r>
              <a:rPr lang="fr-FR" sz="1400" i="1" dirty="0">
                <a:cs typeface="Arial" panose="020B0604020202020204" pitchFamily="34" charset="0"/>
              </a:rPr>
              <a:t> F. IAS 2021. Poster PEB179</a:t>
            </a:r>
            <a:endParaRPr lang="en-US" altLang="ja-JP" sz="1400" i="1" kern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1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CC99-6BD2-734D-8419-41642DA8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258820"/>
            <a:ext cx="8607972" cy="1143000"/>
          </a:xfrm>
        </p:spPr>
        <p:txBody>
          <a:bodyPr>
            <a:normAutofit fontScale="90000"/>
          </a:bodyPr>
          <a:lstStyle/>
          <a:p>
            <a:r>
              <a:rPr lang="en-US"/>
              <a:t>1996-2006: cART = Triple ART</a:t>
            </a:r>
            <a:br>
              <a:rPr lang="en-US"/>
            </a:br>
            <a:r>
              <a:rPr lang="en-US"/>
              <a:t>Since 2006: Alternative strategies have been studied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B89F01-38DB-F647-805E-2E272B48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536504"/>
          </a:xfrm>
        </p:spPr>
        <p:txBody>
          <a:bodyPr/>
          <a:lstStyle/>
          <a:p>
            <a:r>
              <a:rPr lang="en-US" dirty="0"/>
              <a:t>Attempts at alternative strategies</a:t>
            </a:r>
          </a:p>
          <a:p>
            <a:pPr lvl="1"/>
            <a:r>
              <a:rPr lang="en-US" dirty="0"/>
              <a:t>Structured treatment interruptions (STI)</a:t>
            </a:r>
          </a:p>
          <a:p>
            <a:pPr lvl="1"/>
            <a:r>
              <a:rPr lang="en-US" dirty="0"/>
              <a:t>Later initiation		vs 			Today Universal Treatment/</a:t>
            </a:r>
            <a:r>
              <a:rPr lang="en-US" dirty="0" err="1"/>
              <a:t>TasP</a:t>
            </a:r>
            <a:r>
              <a:rPr lang="en-US" dirty="0"/>
              <a:t>/U = U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Dual combinations</a:t>
            </a:r>
          </a:p>
          <a:p>
            <a:pPr lvl="2"/>
            <a:r>
              <a:rPr lang="en-US" dirty="0"/>
              <a:t>EFV + boosted PI				</a:t>
            </a:r>
            <a:r>
              <a:rPr lang="en-US" sz="1400" i="1" dirty="0"/>
              <a:t>ACTG5142, Riddler SA. NEJM 2008;395:2095-2106</a:t>
            </a:r>
            <a:endParaRPr lang="en-US" i="1" dirty="0"/>
          </a:p>
          <a:p>
            <a:pPr lvl="2"/>
            <a:r>
              <a:rPr lang="en-US" dirty="0"/>
              <a:t>RAL + boosted PI (NEAT001)	</a:t>
            </a:r>
            <a:r>
              <a:rPr lang="en-US" sz="1400" i="1" dirty="0"/>
              <a:t>NEAT001/ANRS143, Raffi F. Lancet 2014;384:1942-51</a:t>
            </a:r>
            <a:endParaRPr lang="en-US" i="1" dirty="0"/>
          </a:p>
          <a:p>
            <a:pPr lvl="2"/>
            <a:endParaRPr lang="en-US" dirty="0"/>
          </a:p>
          <a:p>
            <a:pPr lvl="1"/>
            <a:r>
              <a:rPr lang="en-US" dirty="0"/>
              <a:t>Monotherapy</a:t>
            </a:r>
          </a:p>
          <a:p>
            <a:pPr lvl="2"/>
            <a:r>
              <a:rPr lang="en-US" dirty="0"/>
              <a:t>Boosted PI				Almost as good as triple							2008-2010</a:t>
            </a:r>
          </a:p>
          <a:p>
            <a:pPr marL="685800" lvl="2" indent="0">
              <a:buNone/>
            </a:pPr>
            <a:r>
              <a:rPr lang="en-US" dirty="0"/>
              <a:t>							In meta-analysis: a few more failures</a:t>
            </a:r>
          </a:p>
          <a:p>
            <a:pPr lvl="2"/>
            <a:r>
              <a:rPr lang="en-US" dirty="0"/>
              <a:t>DTG monotherapy		Virologic failures with resistance emergence		2016-2019</a:t>
            </a:r>
          </a:p>
        </p:txBody>
      </p:sp>
    </p:spTree>
    <p:extLst>
      <p:ext uri="{BB962C8B-B14F-4D97-AF65-F5344CB8AC3E}">
        <p14:creationId xmlns:p14="http://schemas.microsoft.com/office/powerpoint/2010/main" val="1470819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C99BF5-3F8C-4646-9F21-291E93B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93" y="258820"/>
            <a:ext cx="8835989" cy="1143000"/>
          </a:xfrm>
        </p:spPr>
        <p:txBody>
          <a:bodyPr>
            <a:noAutofit/>
          </a:bodyPr>
          <a:lstStyle/>
          <a:p>
            <a:r>
              <a:rPr lang="en-GB" sz="2800" dirty="0"/>
              <a:t>Discontinuation Due to AEs in Treatment-experienced Patients Who Switched to DTG + 3TC in Real-world Studies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7F7E16E-41AE-4884-8229-19B3267BC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94450"/>
              </p:ext>
            </p:extLst>
          </p:nvPr>
        </p:nvGraphicFramePr>
        <p:xfrm>
          <a:off x="479425" y="3977209"/>
          <a:ext cx="11233148" cy="96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619">
                  <a:extLst>
                    <a:ext uri="{9D8B030D-6E8A-4147-A177-3AD203B41FA5}">
                      <a16:colId xmlns:a16="http://schemas.microsoft.com/office/drawing/2014/main" val="574379286"/>
                    </a:ext>
                  </a:extLst>
                </a:gridCol>
                <a:gridCol w="1494571">
                  <a:extLst>
                    <a:ext uri="{9D8B030D-6E8A-4147-A177-3AD203B41FA5}">
                      <a16:colId xmlns:a16="http://schemas.microsoft.com/office/drawing/2014/main" val="925572584"/>
                    </a:ext>
                  </a:extLst>
                </a:gridCol>
                <a:gridCol w="1393672">
                  <a:extLst>
                    <a:ext uri="{9D8B030D-6E8A-4147-A177-3AD203B41FA5}">
                      <a16:colId xmlns:a16="http://schemas.microsoft.com/office/drawing/2014/main" val="1681860951"/>
                    </a:ext>
                  </a:extLst>
                </a:gridCol>
                <a:gridCol w="1418896">
                  <a:extLst>
                    <a:ext uri="{9D8B030D-6E8A-4147-A177-3AD203B41FA5}">
                      <a16:colId xmlns:a16="http://schemas.microsoft.com/office/drawing/2014/main" val="1289666037"/>
                    </a:ext>
                  </a:extLst>
                </a:gridCol>
                <a:gridCol w="1437816">
                  <a:extLst>
                    <a:ext uri="{9D8B030D-6E8A-4147-A177-3AD203B41FA5}">
                      <a16:colId xmlns:a16="http://schemas.microsoft.com/office/drawing/2014/main" val="2861138743"/>
                    </a:ext>
                  </a:extLst>
                </a:gridCol>
                <a:gridCol w="1374753">
                  <a:extLst>
                    <a:ext uri="{9D8B030D-6E8A-4147-A177-3AD203B41FA5}">
                      <a16:colId xmlns:a16="http://schemas.microsoft.com/office/drawing/2014/main" val="1499048344"/>
                    </a:ext>
                  </a:extLst>
                </a:gridCol>
                <a:gridCol w="1425202">
                  <a:extLst>
                    <a:ext uri="{9D8B030D-6E8A-4147-A177-3AD203B41FA5}">
                      <a16:colId xmlns:a16="http://schemas.microsoft.com/office/drawing/2014/main" val="914617694"/>
                    </a:ext>
                  </a:extLst>
                </a:gridCol>
                <a:gridCol w="1395619">
                  <a:extLst>
                    <a:ext uri="{9D8B030D-6E8A-4147-A177-3AD203B41FA5}">
                      <a16:colId xmlns:a16="http://schemas.microsoft.com/office/drawing/2014/main" val="3069359955"/>
                    </a:ext>
                  </a:extLst>
                </a:gridCol>
              </a:tblGrid>
              <a:tr h="33962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Timepoint</a:t>
                      </a:r>
                    </a:p>
                  </a:txBody>
                  <a:tcPr marL="26993" marR="26993" marT="26993" marB="269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2,014.7 PYFU, 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up to Week 240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3" marR="26993" marT="26993" marB="26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Up to Week 96*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 year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Up to Week 48*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 years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48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96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3359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Study type</a:t>
                      </a:r>
                    </a:p>
                  </a:txBody>
                  <a:tcPr marL="26993" marR="26993" marT="26993" marB="269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Retrospective, multicentre </a:t>
                      </a:r>
                    </a:p>
                  </a:txBody>
                  <a:tcPr marL="26993" marR="26993" marT="26993" marB="26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Retrospective, 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single centre</a:t>
                      </a: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Prospective, multicentre</a:t>
                      </a: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Retrospective, multicentre </a:t>
                      </a: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Prospective, multicentre</a:t>
                      </a: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Retrospective, multicentre </a:t>
                      </a: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Prospective, multicentre</a:t>
                      </a:r>
                    </a:p>
                  </a:txBody>
                  <a:tcPr marL="26993" marR="26993" marT="26993" marB="26993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77562"/>
                  </a:ext>
                </a:extLst>
              </a:tr>
            </a:tbl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0F0EE4F7-C68A-4C7C-A665-DCCA934ED817}"/>
              </a:ext>
            </a:extLst>
          </p:cNvPr>
          <p:cNvSpPr txBox="1"/>
          <p:nvPr/>
        </p:nvSpPr>
        <p:spPr>
          <a:xfrm>
            <a:off x="0" y="5523533"/>
            <a:ext cx="12162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Discontinuation due to AEs appears to be low with DTG + 3TC in real-world studies, mirroring the rates seen in the TANGO and SALSA trials </a:t>
            </a:r>
            <a:r>
              <a:rPr lang="en-US" sz="1600" b="1" baseline="30000" dirty="0"/>
              <a:t>8–11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ADD2CD5-23D5-A1B3-FCF1-8A94FC971611}"/>
              </a:ext>
            </a:extLst>
          </p:cNvPr>
          <p:cNvGrpSpPr/>
          <p:nvPr/>
        </p:nvGrpSpPr>
        <p:grpSpPr>
          <a:xfrm>
            <a:off x="230893" y="1248850"/>
            <a:ext cx="11481682" cy="2749768"/>
            <a:chOff x="230893" y="1248850"/>
            <a:chExt cx="11481682" cy="2749768"/>
          </a:xfrm>
        </p:grpSpPr>
        <p:graphicFrame>
          <p:nvGraphicFramePr>
            <p:cNvPr id="16" name="Content Placeholder 8">
              <a:extLst>
                <a:ext uri="{FF2B5EF4-FFF2-40B4-BE49-F238E27FC236}">
                  <a16:creationId xmlns:a16="http://schemas.microsoft.com/office/drawing/2014/main" id="{FBFEC655-EB5B-40C7-B823-13E5D0DCD80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2736380"/>
                </p:ext>
              </p:extLst>
            </p:nvPr>
          </p:nvGraphicFramePr>
          <p:xfrm>
            <a:off x="1494571" y="1536524"/>
            <a:ext cx="10218004" cy="22488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4F9026-9F67-486B-9132-B4F2D0359831}"/>
                </a:ext>
              </a:extLst>
            </p:cNvPr>
            <p:cNvSpPr txBox="1"/>
            <p:nvPr/>
          </p:nvSpPr>
          <p:spPr>
            <a:xfrm>
              <a:off x="230893" y="1924204"/>
              <a:ext cx="1222872" cy="4716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595">
                <a:defRPr/>
              </a:pPr>
              <a:r>
                <a:rPr lang="en-US" sz="1600" b="1" dirty="0">
                  <a:latin typeface="+mj-lt"/>
                  <a:cs typeface="Arial" panose="020B0604020202020204" pitchFamily="34" charset="0"/>
                </a:rPr>
                <a:t>Patients discontinuing </a:t>
              </a:r>
              <a:br>
                <a:rPr lang="en-US" sz="1600" b="1" dirty="0">
                  <a:latin typeface="+mj-lt"/>
                  <a:cs typeface="Arial" panose="020B0604020202020204" pitchFamily="34" charset="0"/>
                </a:rPr>
              </a:br>
              <a:r>
                <a:rPr lang="en-US" sz="1600" b="1" dirty="0">
                  <a:latin typeface="+mj-lt"/>
                  <a:cs typeface="Arial" panose="020B0604020202020204" pitchFamily="34" charset="0"/>
                </a:rPr>
                <a:t>treatment  due to AEs*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44488D-2FB1-48A6-A519-DC8C83D39A0D}"/>
                </a:ext>
              </a:extLst>
            </p:cNvPr>
            <p:cNvSpPr txBox="1"/>
            <p:nvPr/>
          </p:nvSpPr>
          <p:spPr>
            <a:xfrm>
              <a:off x="5523472" y="3884318"/>
              <a:ext cx="125730" cy="1143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>
                <a:defRPr/>
              </a:pPr>
              <a:r>
                <a:rPr lang="en-GB" sz="825" baseline="30000" dirty="0">
                  <a:latin typeface="+mj-lt"/>
                </a:rPr>
                <a:t>†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B510086-A82C-AA4A-A6D3-5C5C120670AC}"/>
                </a:ext>
              </a:extLst>
            </p:cNvPr>
            <p:cNvSpPr txBox="1"/>
            <p:nvPr/>
          </p:nvSpPr>
          <p:spPr>
            <a:xfrm>
              <a:off x="1453765" y="1248850"/>
              <a:ext cx="4334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+mj-lt"/>
                  <a:cs typeface="Arial" panose="020B0604020202020204" pitchFamily="34" charset="0"/>
                </a:rPr>
                <a:t>%</a:t>
              </a:r>
              <a:endParaRPr lang="fr-FR" dirty="0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E5C1BA8-3615-1342-895C-6B802A263DD3}"/>
              </a:ext>
            </a:extLst>
          </p:cNvPr>
          <p:cNvSpPr txBox="1"/>
          <p:nvPr/>
        </p:nvSpPr>
        <p:spPr>
          <a:xfrm>
            <a:off x="205136" y="6019016"/>
            <a:ext cx="119611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66612">
              <a:defRPr/>
            </a:pPr>
            <a:r>
              <a:rPr lang="fr-FR" sz="1400" i="1" dirty="0">
                <a:cs typeface="Arial" panose="020B0604020202020204" pitchFamily="34" charset="0"/>
              </a:rPr>
              <a:t>1. </a:t>
            </a:r>
            <a:r>
              <a:rPr lang="fr-FR" sz="1400" i="1" dirty="0" err="1">
                <a:cs typeface="Arial" panose="020B0604020202020204" pitchFamily="34" charset="0"/>
              </a:rPr>
              <a:t>Ciccullo</a:t>
            </a:r>
            <a:r>
              <a:rPr lang="fr-FR" sz="1400" i="1" dirty="0">
                <a:cs typeface="Arial" panose="020B0604020202020204" pitchFamily="34" charset="0"/>
              </a:rPr>
              <a:t> A, et al. JAIDS 2021;88:234–7; 2; 3. </a:t>
            </a:r>
            <a:r>
              <a:rPr lang="fr-FR" sz="1400" i="1" dirty="0" err="1">
                <a:cs typeface="Arial" panose="020B0604020202020204" pitchFamily="34" charset="0"/>
              </a:rPr>
              <a:t>Scholten</a:t>
            </a:r>
            <a:r>
              <a:rPr lang="fr-FR" sz="1400" i="1" dirty="0">
                <a:cs typeface="Arial" panose="020B0604020202020204" pitchFamily="34" charset="0"/>
              </a:rPr>
              <a:t> S, et al. EACS 2021. Poster PE2/52 ; 4. Bravo O, et al. </a:t>
            </a:r>
            <a:r>
              <a:rPr lang="fr-FR" sz="1400" i="1" dirty="0" err="1">
                <a:cs typeface="Arial" panose="020B0604020202020204" pitchFamily="34" charset="0"/>
              </a:rPr>
              <a:t>GeSIDA</a:t>
            </a:r>
            <a:r>
              <a:rPr lang="fr-FR" sz="1400" i="1" dirty="0">
                <a:cs typeface="Arial" panose="020B0604020202020204" pitchFamily="34" charset="0"/>
              </a:rPr>
              <a:t> 2019. Abstract P-145 ; 5. </a:t>
            </a:r>
            <a:r>
              <a:rPr lang="en-GB" sz="1400" i="1" dirty="0">
                <a:cs typeface="Arial" panose="020B0604020202020204" pitchFamily="34" charset="0"/>
              </a:rPr>
              <a:t>Maggiolo F, et al. IAS 2021. Poster PEB179</a:t>
            </a:r>
            <a:r>
              <a:rPr lang="fr-FR" sz="1400" i="1" dirty="0">
                <a:cs typeface="Arial" panose="020B0604020202020204" pitchFamily="34" charset="0"/>
              </a:rPr>
              <a:t>. 6. Liano P. EACS 2021. Poster PE2/38; 7. </a:t>
            </a:r>
            <a:r>
              <a:rPr lang="fr-FR" sz="1400" i="1" dirty="0" err="1">
                <a:cs typeface="Arial" panose="020B0604020202020204" pitchFamily="34" charset="0"/>
              </a:rPr>
              <a:t>Mussini</a:t>
            </a:r>
            <a:r>
              <a:rPr lang="fr-FR" sz="1400" i="1" dirty="0">
                <a:cs typeface="Arial" panose="020B0604020202020204" pitchFamily="34" charset="0"/>
              </a:rPr>
              <a:t> C, et al. EACS 2021. Poster PE2/48; 8. </a:t>
            </a:r>
            <a:r>
              <a:rPr lang="en-GB" sz="1400" i="1" dirty="0">
                <a:cs typeface="Arial" panose="020B0604020202020204" pitchFamily="34" charset="0"/>
              </a:rPr>
              <a:t>van </a:t>
            </a:r>
            <a:r>
              <a:rPr lang="en-GB" sz="1400" i="1" dirty="0" err="1">
                <a:cs typeface="Arial" panose="020B0604020202020204" pitchFamily="34" charset="0"/>
              </a:rPr>
              <a:t>Wyk</a:t>
            </a:r>
            <a:r>
              <a:rPr lang="en-GB" sz="1400" i="1" dirty="0">
                <a:cs typeface="Arial" panose="020B0604020202020204" pitchFamily="34" charset="0"/>
              </a:rPr>
              <a:t> J, et al. Clin Infect Dis 2020;71:1920–9. </a:t>
            </a:r>
            <a:br>
              <a:rPr lang="en-GB" sz="1400" i="1" dirty="0">
                <a:cs typeface="Arial" panose="020B0604020202020204" pitchFamily="34" charset="0"/>
              </a:rPr>
            </a:br>
            <a:r>
              <a:rPr lang="en-GB" sz="1400" i="1" dirty="0">
                <a:cs typeface="Arial" panose="020B0604020202020204" pitchFamily="34" charset="0"/>
              </a:rPr>
              <a:t>9. </a:t>
            </a:r>
            <a:r>
              <a:rPr lang="en-US" altLang="ja-JP" sz="1400" i="1" kern="0" dirty="0">
                <a:cs typeface="Arial" panose="020B0604020202020204" pitchFamily="34" charset="0"/>
              </a:rPr>
              <a:t>van </a:t>
            </a:r>
            <a:r>
              <a:rPr lang="en-US" altLang="ja-JP" sz="1400" i="1" kern="0" dirty="0" err="1">
                <a:cs typeface="Arial" panose="020B0604020202020204" pitchFamily="34" charset="0"/>
              </a:rPr>
              <a:t>Wyk</a:t>
            </a:r>
            <a:r>
              <a:rPr lang="en-US" altLang="ja-JP" sz="1400" i="1" kern="0" dirty="0">
                <a:cs typeface="Arial" panose="020B0604020202020204" pitchFamily="34" charset="0"/>
              </a:rPr>
              <a:t> J, et al. HIV Glasgow 2020. Oral O441; 10. van </a:t>
            </a:r>
            <a:r>
              <a:rPr lang="en-US" altLang="ja-JP" sz="1400" i="1" kern="0" dirty="0" err="1">
                <a:cs typeface="Arial" panose="020B0604020202020204" pitchFamily="34" charset="0"/>
              </a:rPr>
              <a:t>Wyk</a:t>
            </a:r>
            <a:r>
              <a:rPr lang="en-US" altLang="ja-JP" sz="1400" i="1" kern="0" dirty="0">
                <a:cs typeface="Arial" panose="020B0604020202020204" pitchFamily="34" charset="0"/>
              </a:rPr>
              <a:t> J, et al. IAS 2021. Poster PEB164; 11. </a:t>
            </a:r>
            <a:r>
              <a:rPr lang="en-US" altLang="ja-JP" sz="1400" i="1" kern="0" dirty="0" err="1">
                <a:cs typeface="Arial" panose="020B0604020202020204" pitchFamily="34" charset="0"/>
              </a:rPr>
              <a:t>Llibre</a:t>
            </a:r>
            <a:r>
              <a:rPr lang="en-US" altLang="ja-JP" sz="1400" i="1" kern="0" dirty="0">
                <a:cs typeface="Arial" panose="020B0604020202020204" pitchFamily="34" charset="0"/>
              </a:rPr>
              <a:t> J, et al. IAS 2021. Oral OALB0303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9096516-33E4-EE43-ABC0-90065D91A4C7}"/>
              </a:ext>
            </a:extLst>
          </p:cNvPr>
          <p:cNvSpPr txBox="1">
            <a:spLocks/>
          </p:cNvSpPr>
          <p:nvPr/>
        </p:nvSpPr>
        <p:spPr>
          <a:xfrm>
            <a:off x="205136" y="4951078"/>
            <a:ext cx="11986864" cy="455894"/>
          </a:xfr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Data only included for ‘lead’ studies with ≥100 patients treated with DTG + 3TC that reported discontinuation for safety/tolerability reasons; p</a:t>
            </a:r>
            <a:r>
              <a:rPr lang="en-US" sz="1400" dirty="0" err="1"/>
              <a:t>otential</a:t>
            </a:r>
            <a:r>
              <a:rPr lang="en-US" sz="1400" dirty="0"/>
              <a:t> overlap between patient cohorts cannot be ruled out. </a:t>
            </a:r>
            <a:r>
              <a:rPr lang="en-GB" sz="1400" b="1" dirty="0"/>
              <a:t>*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Not all patients had reached this timepoint (Bravo N=66 at Week 48; Palmier N=82 at Week 96)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3038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028" y="258820"/>
            <a:ext cx="8412480" cy="1143000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FE1617-A12E-420D-9DE7-CD2794193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1006"/>
            <a:ext cx="10286082" cy="4335466"/>
          </a:xfrm>
        </p:spPr>
        <p:txBody>
          <a:bodyPr/>
          <a:lstStyle/>
          <a:p>
            <a:r>
              <a:rPr lang="es-AR" dirty="0"/>
              <a:t> RWE confirm data on efficacy, safety and durability of 2DR based on DTG/3TC</a:t>
            </a:r>
          </a:p>
          <a:p>
            <a:r>
              <a:rPr lang="es-AR" dirty="0"/>
              <a:t>The question is no longer why should I prescribe 2-drug regimens, but why should I prescribe 3 chemical products if I can achieve similar results with two</a:t>
            </a:r>
          </a:p>
        </p:txBody>
      </p:sp>
    </p:spTree>
    <p:extLst>
      <p:ext uri="{BB962C8B-B14F-4D97-AF65-F5344CB8AC3E}">
        <p14:creationId xmlns:p14="http://schemas.microsoft.com/office/powerpoint/2010/main" val="1696931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CC99-6BD2-734D-8419-41642DA8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 the guidelines say for regimen optimization in the setting of viral suppression 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7DAB18F-AEE9-5F4D-9391-FF44564C5830}"/>
              </a:ext>
            </a:extLst>
          </p:cNvPr>
          <p:cNvSpPr txBox="1">
            <a:spLocks noChangeArrowheads="1"/>
          </p:cNvSpPr>
          <p:nvPr/>
        </p:nvSpPr>
        <p:spPr>
          <a:xfrm>
            <a:off x="536028" y="1421904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2 options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tx1"/>
                </a:solidFill>
              </a:rPr>
              <a:t>3-drugs regimens switch (within-class or between-class)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tx1"/>
                </a:solidFill>
              </a:rPr>
              <a:t>2-drugs regimens</a:t>
            </a:r>
          </a:p>
        </p:txBody>
      </p:sp>
      <p:graphicFrame>
        <p:nvGraphicFramePr>
          <p:cNvPr id="8" name="Group 32">
            <a:extLst>
              <a:ext uri="{FF2B5EF4-FFF2-40B4-BE49-F238E27FC236}">
                <a16:creationId xmlns:a16="http://schemas.microsoft.com/office/drawing/2014/main" id="{E5174DFE-7F2F-C146-A4D6-D8ADD7C4B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61670"/>
              </p:ext>
            </p:extLst>
          </p:nvPr>
        </p:nvGraphicFramePr>
        <p:xfrm>
          <a:off x="536028" y="2795274"/>
          <a:ext cx="10153127" cy="2468912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1763">
                  <a:extLst>
                    <a:ext uri="{9D8B030D-6E8A-4147-A177-3AD203B41FA5}">
                      <a16:colId xmlns:a16="http://schemas.microsoft.com/office/drawing/2014/main" val="3622088571"/>
                    </a:ext>
                  </a:extLst>
                </a:gridCol>
              </a:tblGrid>
              <a:tr h="420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DHHS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8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IAS-USA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8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EACS 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8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3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(Rating AI, unless otherwise specified)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DTG/RPV *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 or DTG + FTC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DRV/r + 3TC (BI)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**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 + RPV LA IM Q4W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*, §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(rating A1a, unless otherwise specified) </a:t>
                      </a:r>
                      <a:r>
                        <a:rPr kumimoji="0" lang="en-US" sz="1800" b="0" i="1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DTG/RPV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PI/r + 3TC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 LA  RPV LA IM Q4W or Q8W (B1b)</a:t>
                      </a:r>
                      <a:endParaRPr kumimoji="0" lang="en-US" sz="18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regimens </a:t>
                      </a:r>
                      <a:r>
                        <a:rPr kumimoji="0" lang="en-US" sz="1800" b="0" i="1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1271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DTG/RPV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 or DTG + FTC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PI/r + 3TC or FTC</a:t>
                      </a:r>
                    </a:p>
                    <a:p>
                      <a:pPr marL="398462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 LA  RPV LA IM Q8W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5">
            <a:extLst>
              <a:ext uri="{FF2B5EF4-FFF2-40B4-BE49-F238E27FC236}">
                <a16:creationId xmlns:a16="http://schemas.microsoft.com/office/drawing/2014/main" id="{C5F7DD8C-8C25-AB46-A255-AA028481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6212624"/>
            <a:ext cx="12122837" cy="52322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0" fontAlgn="base" hangingPunct="0"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DHHS.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clinicalinfo.hiv.gov/en/guidelines/adult-and-adolescent-arv/whats-new-guidelines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1 Sept 2022.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2. Saag MS. JAMA</a:t>
            </a:r>
            <a:r>
              <a:rPr lang="en-US" altLang="en-US" sz="1400" b="0" i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2020; </a:t>
            </a:r>
            <a:r>
              <a:rPr lang="en-US" altLang="en-US" sz="1400" b="0" i="1" dirty="0">
                <a:latin typeface="Calibri" panose="020F0502020204030204" pitchFamily="34" charset="0"/>
                <a:cs typeface="Arial" panose="020B0604020202020204" pitchFamily="34" charset="0"/>
              </a:rPr>
              <a:t>324:1651-69.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3. EACS Guidelines, Version 11.0. October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1D7E8B-6225-6045-84B6-CB21DF56CF01}"/>
              </a:ext>
            </a:extLst>
          </p:cNvPr>
          <p:cNvSpPr txBox="1"/>
          <p:nvPr/>
        </p:nvSpPr>
        <p:spPr>
          <a:xfrm>
            <a:off x="387551" y="5235314"/>
            <a:ext cx="70050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Only if no HBV coinfection (unless on HBV active regimen) and no resistance to either ARVs  </a:t>
            </a:r>
          </a:p>
          <a:p>
            <a:r>
              <a:rPr lang="en-US" sz="1400" dirty="0"/>
              <a:t>** Only if no HBV coinfection (unless on HBV active regimen) </a:t>
            </a:r>
          </a:p>
          <a:p>
            <a:r>
              <a:rPr lang="en-US" sz="1400" dirty="0"/>
              <a:t>§ No prior virological failure, no </a:t>
            </a:r>
            <a:r>
              <a:rPr lang="en-US" sz="1400" dirty="0" err="1"/>
              <a:t>preganncy</a:t>
            </a:r>
            <a:r>
              <a:rPr lang="en-US" sz="1400" dirty="0"/>
              <a:t> or plan to become pregnant</a:t>
            </a:r>
          </a:p>
          <a:p>
            <a:r>
              <a:rPr lang="en-US" sz="1400" dirty="0"/>
              <a:t>$ No prior virological failure or evidence of drug resistance, no hepatitis B co-infection</a:t>
            </a:r>
          </a:p>
          <a:p>
            <a:r>
              <a:rPr lang="en-US" sz="1400" dirty="0"/>
              <a:t>£ Only if no historical resistance and  HBs Ab positive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09A9E8-307B-0947-9DD7-30E0C50A9F45}"/>
              </a:ext>
            </a:extLst>
          </p:cNvPr>
          <p:cNvSpPr txBox="1"/>
          <p:nvPr/>
        </p:nvSpPr>
        <p:spPr>
          <a:xfrm>
            <a:off x="3611121" y="2362481"/>
            <a:ext cx="496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Recommended 2DR as switch options</a:t>
            </a:r>
          </a:p>
        </p:txBody>
      </p:sp>
    </p:spTree>
    <p:extLst>
      <p:ext uri="{BB962C8B-B14F-4D97-AF65-F5344CB8AC3E}">
        <p14:creationId xmlns:p14="http://schemas.microsoft.com/office/powerpoint/2010/main" val="423060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2857500"/>
            <a:ext cx="81280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Long Acting 2DR as maintenance</a:t>
            </a:r>
          </a:p>
        </p:txBody>
      </p:sp>
    </p:spTree>
    <p:extLst>
      <p:ext uri="{BB962C8B-B14F-4D97-AF65-F5344CB8AC3E}">
        <p14:creationId xmlns:p14="http://schemas.microsoft.com/office/powerpoint/2010/main" val="311093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384560" y="1152093"/>
            <a:ext cx="241511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914400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en-GB" b="1" kern="0" dirty="0">
              <a:solidFill>
                <a:srgbClr val="000066"/>
              </a:solidFill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CC8029-0CEE-46CF-8945-2D1706F6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58820"/>
            <a:ext cx="942365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 injectable CAB + RPV for HIV maintenance therapy: W48 pooled analysis of phase 3 ATLAS and FLAIR trials (1)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3D61941-31E0-45E8-4BCB-ABDCCFD71B5A}"/>
              </a:ext>
            </a:extLst>
          </p:cNvPr>
          <p:cNvGrpSpPr/>
          <p:nvPr/>
        </p:nvGrpSpPr>
        <p:grpSpPr>
          <a:xfrm>
            <a:off x="95840" y="1741288"/>
            <a:ext cx="12724603" cy="4995874"/>
            <a:chOff x="95840" y="1741288"/>
            <a:chExt cx="12724603" cy="4995874"/>
          </a:xfrm>
        </p:grpSpPr>
        <p:sp>
          <p:nvSpPr>
            <p:cNvPr id="51" name="ZoneTexte 69"/>
            <p:cNvSpPr txBox="1">
              <a:spLocks noChangeArrowheads="1"/>
            </p:cNvSpPr>
            <p:nvPr/>
          </p:nvSpPr>
          <p:spPr bwMode="auto">
            <a:xfrm>
              <a:off x="12635777" y="6051254"/>
              <a:ext cx="1846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endParaRPr lang="en-GB" sz="1200" i="1" dirty="0">
                <a:solidFill>
                  <a:srgbClr val="CC3300"/>
                </a:solidFill>
                <a:cs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D2F4FD5-07A6-46C0-92EB-50A4A0D9C103}"/>
                </a:ext>
              </a:extLst>
            </p:cNvPr>
            <p:cNvSpPr txBox="1"/>
            <p:nvPr/>
          </p:nvSpPr>
          <p:spPr>
            <a:xfrm>
              <a:off x="95840" y="2804456"/>
              <a:ext cx="78418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1800" b="1" kern="0" dirty="0">
                  <a:latin typeface="+mj-lt"/>
                </a:rPr>
                <a:t>ATLAS</a:t>
              </a:r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A0A149-A925-4D85-B60B-794FFE0F2779}"/>
                </a:ext>
              </a:extLst>
            </p:cNvPr>
            <p:cNvSpPr/>
            <p:nvPr/>
          </p:nvSpPr>
          <p:spPr>
            <a:xfrm>
              <a:off x="8375770" y="1755703"/>
              <a:ext cx="15639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en-US" sz="16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Extension phase</a:t>
              </a:r>
              <a:endParaRPr kumimoji="0" lang="fr-FR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6FE9F5-AD17-4D9D-9A19-FAF80FEE55B2}"/>
                </a:ext>
              </a:extLst>
            </p:cNvPr>
            <p:cNvSpPr/>
            <p:nvPr/>
          </p:nvSpPr>
          <p:spPr>
            <a:xfrm>
              <a:off x="4943872" y="1755703"/>
              <a:ext cx="18585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Maintenance phase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9">
              <a:extLst>
                <a:ext uri="{FF2B5EF4-FFF2-40B4-BE49-F238E27FC236}">
                  <a16:creationId xmlns:a16="http://schemas.microsoft.com/office/drawing/2014/main" id="{281F4F9B-12A7-4E94-82A7-483A26836AD9}"/>
                </a:ext>
              </a:extLst>
            </p:cNvPr>
            <p:cNvCxnSpPr>
              <a:cxnSpLocks/>
            </p:cNvCxnSpPr>
            <p:nvPr/>
          </p:nvCxnSpPr>
          <p:spPr>
            <a:xfrm>
              <a:off x="3927273" y="3764049"/>
              <a:ext cx="6849247" cy="0"/>
            </a:xfrm>
            <a:prstGeom prst="straightConnector1">
              <a:avLst/>
            </a:prstGeom>
            <a:ln w="19050" cap="sq">
              <a:solidFill>
                <a:srgbClr val="0070C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40">
              <a:extLst>
                <a:ext uri="{FF2B5EF4-FFF2-40B4-BE49-F238E27FC236}">
                  <a16:creationId xmlns:a16="http://schemas.microsoft.com/office/drawing/2014/main" id="{639AE421-BD9E-43C0-BC5D-19A1EA27F96F}"/>
                </a:ext>
              </a:extLst>
            </p:cNvPr>
            <p:cNvCxnSpPr/>
            <p:nvPr/>
          </p:nvCxnSpPr>
          <p:spPr>
            <a:xfrm>
              <a:off x="5380973" y="3771350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2">
              <a:extLst>
                <a:ext uri="{FF2B5EF4-FFF2-40B4-BE49-F238E27FC236}">
                  <a16:creationId xmlns:a16="http://schemas.microsoft.com/office/drawing/2014/main" id="{430E0B51-C520-4296-9460-4FEE2237123C}"/>
                </a:ext>
              </a:extLst>
            </p:cNvPr>
            <p:cNvCxnSpPr/>
            <p:nvPr/>
          </p:nvCxnSpPr>
          <p:spPr>
            <a:xfrm>
              <a:off x="7255107" y="3771350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5">
              <a:extLst>
                <a:ext uri="{FF2B5EF4-FFF2-40B4-BE49-F238E27FC236}">
                  <a16:creationId xmlns:a16="http://schemas.microsoft.com/office/drawing/2014/main" id="{ED87465C-0954-4AA8-BE19-E14378CEEF38}"/>
                </a:ext>
              </a:extLst>
            </p:cNvPr>
            <p:cNvCxnSpPr/>
            <p:nvPr/>
          </p:nvCxnSpPr>
          <p:spPr>
            <a:xfrm>
              <a:off x="9126362" y="3771350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Off-page Connector 3">
              <a:extLst>
                <a:ext uri="{FF2B5EF4-FFF2-40B4-BE49-F238E27FC236}">
                  <a16:creationId xmlns:a16="http://schemas.microsoft.com/office/drawing/2014/main" id="{DF412D2B-C128-4417-9B80-F0237318B060}"/>
                </a:ext>
              </a:extLst>
            </p:cNvPr>
            <p:cNvSpPr/>
            <p:nvPr/>
          </p:nvSpPr>
          <p:spPr>
            <a:xfrm rot="16200000">
              <a:off x="6202236" y="2167788"/>
              <a:ext cx="728616" cy="237128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0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kumimoji="0" lang="fr-FR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CAB LA 400 mg </a:t>
              </a:r>
              <a:br>
                <a:rPr kumimoji="0" lang="fr-FR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fr-FR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+ RPV LA 600 mg IM </a:t>
              </a:r>
              <a:r>
                <a:rPr kumimoji="0" lang="fr-FR" altLang="en-US" sz="1400" b="1" i="0" u="none" strike="noStrike" kern="1200" cap="none" spc="0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monthly</a:t>
              </a:r>
              <a:endParaRPr lang="fr-FR" altLang="en-US" sz="1400" b="1" baseline="30000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lvl="0" algn="ctr">
                <a:lnSpc>
                  <a:spcPct val="114000"/>
                </a:lnSpc>
                <a:defRPr/>
              </a:pPr>
              <a:r>
                <a:rPr kumimoji="0" lang="fr-FR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(N = 303)</a:t>
              </a:r>
              <a:endPara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Rectangle 65">
              <a:extLst>
                <a:ext uri="{FF2B5EF4-FFF2-40B4-BE49-F238E27FC236}">
                  <a16:creationId xmlns:a16="http://schemas.microsoft.com/office/drawing/2014/main" id="{F41ABBE1-3ED2-454E-9472-29FEABEC2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9161" y="2030699"/>
              <a:ext cx="6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7" name="Flowchart: Off-page Connector 3">
              <a:extLst>
                <a:ext uri="{FF2B5EF4-FFF2-40B4-BE49-F238E27FC236}">
                  <a16:creationId xmlns:a16="http://schemas.microsoft.com/office/drawing/2014/main" id="{6E99CDF4-F76B-4660-BBD8-774C77AB5FE1}"/>
                </a:ext>
              </a:extLst>
            </p:cNvPr>
            <p:cNvSpPr/>
            <p:nvPr/>
          </p:nvSpPr>
          <p:spPr>
            <a:xfrm rot="16200000">
              <a:off x="5479417" y="499090"/>
              <a:ext cx="723200" cy="396635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PI, NNRTI, or INSTI Current daily oral ART </a:t>
              </a:r>
              <a:br>
                <a:rPr lang="en-US" altLang="en-US" sz="1400" b="1" dirty="0">
                  <a:solidFill>
                    <a:srgbClr val="FFFFFF"/>
                  </a:solidFill>
                </a:rPr>
              </a:br>
              <a:r>
                <a:rPr lang="en-US" altLang="en-US" sz="1400" b="1" dirty="0">
                  <a:solidFill>
                    <a:srgbClr val="FFFFFF"/>
                  </a:solidFill>
                </a:rPr>
                <a:t>(N = 308)</a:t>
              </a:r>
              <a:endPara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lowchart: Off-page Connector 3">
              <a:extLst>
                <a:ext uri="{FF2B5EF4-FFF2-40B4-BE49-F238E27FC236}">
                  <a16:creationId xmlns:a16="http://schemas.microsoft.com/office/drawing/2014/main" id="{B7083F9F-E8C1-4047-8DC6-0398B3B97F8C}"/>
                </a:ext>
              </a:extLst>
            </p:cNvPr>
            <p:cNvSpPr/>
            <p:nvPr/>
          </p:nvSpPr>
          <p:spPr>
            <a:xfrm>
              <a:off x="7963488" y="2453333"/>
              <a:ext cx="2717464" cy="723201"/>
            </a:xfrm>
            <a:prstGeom prst="homePlate">
              <a:avLst>
                <a:gd name="adj" fmla="val 37504"/>
              </a:avLst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144000" rIns="36000" bIns="144000" rtlCol="0" anchor="ctr"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Extension phase or transition </a:t>
              </a:r>
              <a:br>
                <a:rPr lang="en-US" alt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alt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to the ATLAS-2M study* </a:t>
              </a:r>
              <a:endPara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CC5C81-DB88-4D40-9B6B-8A0A7809731E}"/>
                </a:ext>
              </a:extLst>
            </p:cNvPr>
            <p:cNvSpPr/>
            <p:nvPr/>
          </p:nvSpPr>
          <p:spPr>
            <a:xfrm>
              <a:off x="8938213" y="3873222"/>
              <a:ext cx="362225" cy="2207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9EEA5CAA-D335-403B-8292-175F3EBD4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938" y="3917438"/>
              <a:ext cx="2532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W4 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16D690F1-6620-4235-A000-D84C7F5A4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9599" y="3917438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W48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2" name="Rectangle 12">
              <a:extLst>
                <a:ext uri="{FF2B5EF4-FFF2-40B4-BE49-F238E27FC236}">
                  <a16:creationId xmlns:a16="http://schemas.microsoft.com/office/drawing/2014/main" id="{25F7AC12-16B4-4911-ABF7-0690B5646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8084" y="3917438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W96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ECE3A50-D145-4835-A159-B61D412BCB9F}"/>
                </a:ext>
              </a:extLst>
            </p:cNvPr>
            <p:cNvSpPr txBox="1"/>
            <p:nvPr/>
          </p:nvSpPr>
          <p:spPr>
            <a:xfrm>
              <a:off x="1017522" y="2370338"/>
              <a:ext cx="2157702" cy="14565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ART-experienced N=705 </a:t>
              </a:r>
              <a:br>
                <a:rPr lang="en-US" sz="1600" b="0" i="0" u="none" strike="noStrike" baseline="0" dirty="0">
                  <a:solidFill>
                    <a:schemeClr val="tx1"/>
                  </a:solidFill>
                </a:rPr>
              </a:br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PI-, NNRTI-, or </a:t>
              </a:r>
              <a:br>
                <a:rPr lang="en-US" sz="1600" b="0" i="0" u="none" strike="noStrike" baseline="0" dirty="0">
                  <a:solidFill>
                    <a:schemeClr val="tx1"/>
                  </a:solidFill>
                </a:rPr>
              </a:br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INSTI-based regimen with 2 NRTI backbone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F81424-C319-426F-A719-CF4EFD7E2B36}"/>
                </a:ext>
              </a:extLst>
            </p:cNvPr>
            <p:cNvSpPr/>
            <p:nvPr/>
          </p:nvSpPr>
          <p:spPr>
            <a:xfrm>
              <a:off x="1218653" y="1741288"/>
              <a:ext cx="15673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Screening phase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46" name="Straight Connector 39">
              <a:extLst>
                <a:ext uri="{FF2B5EF4-FFF2-40B4-BE49-F238E27FC236}">
                  <a16:creationId xmlns:a16="http://schemas.microsoft.com/office/drawing/2014/main" id="{D7193025-C7AB-4D55-9E45-78D3F86ACCFF}"/>
                </a:ext>
              </a:extLst>
            </p:cNvPr>
            <p:cNvCxnSpPr/>
            <p:nvPr/>
          </p:nvCxnSpPr>
          <p:spPr>
            <a:xfrm>
              <a:off x="3927273" y="3777446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12">
              <a:extLst>
                <a:ext uri="{FF2B5EF4-FFF2-40B4-BE49-F238E27FC236}">
                  <a16:creationId xmlns:a16="http://schemas.microsoft.com/office/drawing/2014/main" id="{D939BEDA-EDA6-4298-8384-5DBF6582D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017" y="3917438"/>
              <a:ext cx="1763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D1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EFFEACD8-D0C4-4EBD-9D12-52534DEEA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6796" y="3919430"/>
              <a:ext cx="3751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latin typeface="+mn-lt"/>
                  <a:cs typeface="Arial" charset="0"/>
                </a:rPr>
                <a:t>W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cxnSp>
          <p:nvCxnSpPr>
            <p:cNvPr id="49" name="Straight Connector 45">
              <a:extLst>
                <a:ext uri="{FF2B5EF4-FFF2-40B4-BE49-F238E27FC236}">
                  <a16:creationId xmlns:a16="http://schemas.microsoft.com/office/drawing/2014/main" id="{FB2AB132-1133-4CAF-8BE9-40ED56F802AD}"/>
                </a:ext>
              </a:extLst>
            </p:cNvPr>
            <p:cNvCxnSpPr/>
            <p:nvPr/>
          </p:nvCxnSpPr>
          <p:spPr>
            <a:xfrm>
              <a:off x="9454217" y="3764986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A741DD7A-6C0D-4946-A6B7-7C270799FB11}"/>
                </a:ext>
              </a:extLst>
            </p:cNvPr>
            <p:cNvSpPr/>
            <p:nvPr/>
          </p:nvSpPr>
          <p:spPr>
            <a:xfrm>
              <a:off x="3236789" y="2731513"/>
              <a:ext cx="563597" cy="521757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600"/>
                </a:lnSpc>
              </a:pPr>
              <a:r>
                <a:rPr lang="fr-FR" dirty="0"/>
                <a:t>R</a:t>
              </a:r>
              <a:br>
                <a:rPr lang="fr-FR" dirty="0"/>
              </a:br>
              <a:r>
                <a:rPr lang="fr-FR" sz="1200" dirty="0"/>
                <a:t>1:1</a:t>
              </a:r>
              <a:endParaRPr lang="fr-FR" dirty="0"/>
            </a:p>
          </p:txBody>
        </p:sp>
        <p:sp>
          <p:nvSpPr>
            <p:cNvPr id="56" name="Flowchart: Off-page Connector 3">
              <a:extLst>
                <a:ext uri="{FF2B5EF4-FFF2-40B4-BE49-F238E27FC236}">
                  <a16:creationId xmlns:a16="http://schemas.microsoft.com/office/drawing/2014/main" id="{EC669FD3-11B3-41F4-B267-79FEE72FDBEF}"/>
                </a:ext>
              </a:extLst>
            </p:cNvPr>
            <p:cNvSpPr/>
            <p:nvPr/>
          </p:nvSpPr>
          <p:spPr>
            <a:xfrm>
              <a:off x="3858044" y="2994538"/>
              <a:ext cx="1507700" cy="723201"/>
            </a:xfrm>
            <a:prstGeom prst="homePlate">
              <a:avLst>
                <a:gd name="adj" fmla="val 13812"/>
              </a:avLst>
            </a:prstGeom>
            <a:solidFill>
              <a:srgbClr val="00B0F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144000" rIns="36000" bIns="144000" rtlCol="0" anchor="ctr"/>
            <a:lstStyle/>
            <a:p>
              <a:pPr lvl="0"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Oral CAB </a:t>
              </a:r>
            </a:p>
            <a:p>
              <a:pPr lvl="0"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+ RPV (N = 308) </a:t>
              </a:r>
            </a:p>
          </p:txBody>
        </p:sp>
        <p:cxnSp>
          <p:nvCxnSpPr>
            <p:cNvPr id="57" name="Connecteur : en angle 39">
              <a:extLst>
                <a:ext uri="{FF2B5EF4-FFF2-40B4-BE49-F238E27FC236}">
                  <a16:creationId xmlns:a16="http://schemas.microsoft.com/office/drawing/2014/main" id="{A9DD1476-954A-47FF-AACF-F7DB8DCF4538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rot="5400000" flipH="1" flipV="1">
              <a:off x="3609035" y="2482504"/>
              <a:ext cx="158562" cy="33945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 : en angle 41">
              <a:extLst>
                <a:ext uri="{FF2B5EF4-FFF2-40B4-BE49-F238E27FC236}">
                  <a16:creationId xmlns:a16="http://schemas.microsoft.com/office/drawing/2014/main" id="{D27E3B1A-EB19-44DD-8754-BD12094835CD}"/>
                </a:ext>
              </a:extLst>
            </p:cNvPr>
            <p:cNvCxnSpPr>
              <a:cxnSpLocks/>
              <a:stCxn id="55" idx="4"/>
              <a:endCxn id="56" idx="1"/>
            </p:cNvCxnSpPr>
            <p:nvPr/>
          </p:nvCxnSpPr>
          <p:spPr>
            <a:xfrm rot="16200000" flipH="1">
              <a:off x="3636882" y="3134976"/>
              <a:ext cx="102869" cy="33945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91D137BA-76FB-4E16-8E39-827DF8A746EF}"/>
                </a:ext>
              </a:extLst>
            </p:cNvPr>
            <p:cNvSpPr txBox="1"/>
            <p:nvPr/>
          </p:nvSpPr>
          <p:spPr>
            <a:xfrm>
              <a:off x="3204053" y="3313591"/>
              <a:ext cx="663964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1400" kern="0" dirty="0">
                  <a:latin typeface="+mj-lt"/>
                </a:rPr>
                <a:t>N=618</a:t>
              </a:r>
              <a:endParaRPr lang="en-US" sz="1400" dirty="0"/>
            </a:p>
          </p:txBody>
        </p:sp>
        <p:cxnSp>
          <p:nvCxnSpPr>
            <p:cNvPr id="60" name="Straight Connector 42">
              <a:extLst>
                <a:ext uri="{FF2B5EF4-FFF2-40B4-BE49-F238E27FC236}">
                  <a16:creationId xmlns:a16="http://schemas.microsoft.com/office/drawing/2014/main" id="{087D548C-8889-446B-99AB-85AAC1132EC1}"/>
                </a:ext>
              </a:extLst>
            </p:cNvPr>
            <p:cNvCxnSpPr/>
            <p:nvPr/>
          </p:nvCxnSpPr>
          <p:spPr>
            <a:xfrm>
              <a:off x="7945613" y="3771350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12">
              <a:extLst>
                <a:ext uri="{FF2B5EF4-FFF2-40B4-BE49-F238E27FC236}">
                  <a16:creationId xmlns:a16="http://schemas.microsoft.com/office/drawing/2014/main" id="{D8CDA8C1-2619-415A-BD1E-DEC603E7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105" y="3917438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W52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455B9211-06C1-49E1-8708-99C3C638A389}"/>
                </a:ext>
              </a:extLst>
            </p:cNvPr>
            <p:cNvSpPr txBox="1"/>
            <p:nvPr/>
          </p:nvSpPr>
          <p:spPr>
            <a:xfrm>
              <a:off x="128702" y="5022935"/>
              <a:ext cx="71846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1800" b="1" kern="0" dirty="0">
                  <a:latin typeface="+mj-lt"/>
                </a:rPr>
                <a:t>FLAIR</a:t>
              </a:r>
              <a:endParaRPr lang="en-US" dirty="0"/>
            </a:p>
          </p:txBody>
        </p:sp>
        <p:cxnSp>
          <p:nvCxnSpPr>
            <p:cNvPr id="65" name="Straight Arrow Connector 9">
              <a:extLst>
                <a:ext uri="{FF2B5EF4-FFF2-40B4-BE49-F238E27FC236}">
                  <a16:creationId xmlns:a16="http://schemas.microsoft.com/office/drawing/2014/main" id="{1E509367-18CC-44EE-9369-D0109A3B96D4}"/>
                </a:ext>
              </a:extLst>
            </p:cNvPr>
            <p:cNvCxnSpPr>
              <a:cxnSpLocks/>
            </p:cNvCxnSpPr>
            <p:nvPr/>
          </p:nvCxnSpPr>
          <p:spPr>
            <a:xfrm>
              <a:off x="4309644" y="5982528"/>
              <a:ext cx="7763020" cy="0"/>
            </a:xfrm>
            <a:prstGeom prst="straightConnector1">
              <a:avLst/>
            </a:prstGeom>
            <a:ln w="19050" cap="sq">
              <a:solidFill>
                <a:srgbClr val="0070C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40">
              <a:extLst>
                <a:ext uri="{FF2B5EF4-FFF2-40B4-BE49-F238E27FC236}">
                  <a16:creationId xmlns:a16="http://schemas.microsoft.com/office/drawing/2014/main" id="{8B159130-399F-47D4-A292-26D4E37A66F9}"/>
                </a:ext>
              </a:extLst>
            </p:cNvPr>
            <p:cNvCxnSpPr/>
            <p:nvPr/>
          </p:nvCxnSpPr>
          <p:spPr>
            <a:xfrm>
              <a:off x="7032670" y="5989829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42">
              <a:extLst>
                <a:ext uri="{FF2B5EF4-FFF2-40B4-BE49-F238E27FC236}">
                  <a16:creationId xmlns:a16="http://schemas.microsoft.com/office/drawing/2014/main" id="{E80AEE60-B333-4338-A9D5-DF3611C4CC0A}"/>
                </a:ext>
              </a:extLst>
            </p:cNvPr>
            <p:cNvCxnSpPr/>
            <p:nvPr/>
          </p:nvCxnSpPr>
          <p:spPr>
            <a:xfrm>
              <a:off x="8906804" y="5989829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5">
              <a:extLst>
                <a:ext uri="{FF2B5EF4-FFF2-40B4-BE49-F238E27FC236}">
                  <a16:creationId xmlns:a16="http://schemas.microsoft.com/office/drawing/2014/main" id="{6BD327A8-003A-4078-9949-0ADF188581EB}"/>
                </a:ext>
              </a:extLst>
            </p:cNvPr>
            <p:cNvCxnSpPr/>
            <p:nvPr/>
          </p:nvCxnSpPr>
          <p:spPr>
            <a:xfrm>
              <a:off x="10778059" y="5989829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lowchart: Off-page Connector 3">
              <a:extLst>
                <a:ext uri="{FF2B5EF4-FFF2-40B4-BE49-F238E27FC236}">
                  <a16:creationId xmlns:a16="http://schemas.microsoft.com/office/drawing/2014/main" id="{2118F7D2-3806-4222-A292-BC8D2FDEF155}"/>
                </a:ext>
              </a:extLst>
            </p:cNvPr>
            <p:cNvSpPr/>
            <p:nvPr/>
          </p:nvSpPr>
          <p:spPr>
            <a:xfrm rot="16200000">
              <a:off x="8679067" y="3561133"/>
              <a:ext cx="728616" cy="402155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0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kumimoji="0" lang="fr-FR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CAB LA (400 mg) + RPV LA (600 mg) </a:t>
              </a:r>
              <a:br>
                <a:rPr kumimoji="0" lang="fr-FR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fr-FR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IM </a:t>
              </a:r>
              <a:r>
                <a:rPr kumimoji="0" lang="fr-FR" altLang="en-US" sz="1400" b="1" i="0" u="none" strike="noStrike" kern="1200" cap="none" spc="0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monthly</a:t>
              </a:r>
              <a:r>
                <a:rPr kumimoji="0" lang="fr-FR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 (N = 278) </a:t>
              </a:r>
              <a:endPara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C7D2A27F-2E9A-4394-9EF0-97C477BBA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0858" y="4249178"/>
              <a:ext cx="6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1" name="Flowchart: Off-page Connector 3">
              <a:extLst>
                <a:ext uri="{FF2B5EF4-FFF2-40B4-BE49-F238E27FC236}">
                  <a16:creationId xmlns:a16="http://schemas.microsoft.com/office/drawing/2014/main" id="{49253405-A78C-4FAB-AEE9-09792F82A75A}"/>
                </a:ext>
              </a:extLst>
            </p:cNvPr>
            <p:cNvSpPr/>
            <p:nvPr/>
          </p:nvSpPr>
          <p:spPr>
            <a:xfrm rot="16200000">
              <a:off x="7956216" y="1892468"/>
              <a:ext cx="723200" cy="561655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DTG/ABC/3TC </a:t>
              </a:r>
              <a:br>
                <a:rPr lang="en-US" altLang="en-US" sz="1400" b="1" dirty="0">
                  <a:solidFill>
                    <a:srgbClr val="FFFFFF"/>
                  </a:solidFill>
                </a:rPr>
              </a:br>
              <a:r>
                <a:rPr lang="en-US" altLang="en-US" sz="1400" b="1" dirty="0">
                  <a:solidFill>
                    <a:srgbClr val="FFFFFF"/>
                  </a:solidFill>
                </a:rPr>
                <a:t>Oral daily (N = 283)</a:t>
              </a:r>
              <a:endPara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lowchart: Off-page Connector 3">
              <a:extLst>
                <a:ext uri="{FF2B5EF4-FFF2-40B4-BE49-F238E27FC236}">
                  <a16:creationId xmlns:a16="http://schemas.microsoft.com/office/drawing/2014/main" id="{B91F2B5D-4B35-4A5F-9F05-9C4DE1EA5304}"/>
                </a:ext>
              </a:extLst>
            </p:cNvPr>
            <p:cNvSpPr/>
            <p:nvPr/>
          </p:nvSpPr>
          <p:spPr>
            <a:xfrm>
              <a:off x="3277213" y="4575387"/>
              <a:ext cx="1579700" cy="1361622"/>
            </a:xfrm>
            <a:prstGeom prst="homePlate">
              <a:avLst>
                <a:gd name="adj" fmla="val 37504"/>
              </a:avLst>
            </a:prstGeom>
            <a:solidFill>
              <a:srgbClr val="D0D8E8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144000" rIns="36000" bIns="144000" rtlCol="0" anchor="ctr"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N=629 DTG/ABC/3TC single-tablet regimen for 20 weeks</a:t>
              </a:r>
              <a:endParaRPr kumimoji="0" lang="fr-F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24DFAB8-B5F9-469B-B3BF-813D1AC8F06F}"/>
                </a:ext>
              </a:extLst>
            </p:cNvPr>
            <p:cNvSpPr/>
            <p:nvPr/>
          </p:nvSpPr>
          <p:spPr>
            <a:xfrm>
              <a:off x="10589910" y="6091701"/>
              <a:ext cx="362225" cy="2207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Rectangle 12">
              <a:extLst>
                <a:ext uri="{FF2B5EF4-FFF2-40B4-BE49-F238E27FC236}">
                  <a16:creationId xmlns:a16="http://schemas.microsoft.com/office/drawing/2014/main" id="{D28B248B-6484-463C-ABEB-0F459AA72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635" y="6135917"/>
              <a:ext cx="2532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W4 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5" name="Rectangle 12">
              <a:extLst>
                <a:ext uri="{FF2B5EF4-FFF2-40B4-BE49-F238E27FC236}">
                  <a16:creationId xmlns:a16="http://schemas.microsoft.com/office/drawing/2014/main" id="{1F823D8F-1375-4D63-8E16-5465B1EE2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296" y="6135917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W48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6" name="Rectangle 12">
              <a:extLst>
                <a:ext uri="{FF2B5EF4-FFF2-40B4-BE49-F238E27FC236}">
                  <a16:creationId xmlns:a16="http://schemas.microsoft.com/office/drawing/2014/main" id="{8D4D4731-FF77-472C-AB84-AF957633A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9781" y="6135917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W96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9B06A3EC-A879-4DA8-B664-955FB8BB4A25}"/>
                </a:ext>
              </a:extLst>
            </p:cNvPr>
            <p:cNvSpPr txBox="1"/>
            <p:nvPr/>
          </p:nvSpPr>
          <p:spPr>
            <a:xfrm>
              <a:off x="1017522" y="4391041"/>
              <a:ext cx="2157702" cy="18520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ART-naive </a:t>
              </a:r>
            </a:p>
            <a:p>
              <a:pPr algn="l"/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N=809 </a:t>
              </a:r>
            </a:p>
            <a:p>
              <a:pPr algn="l"/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HIV-1 RNA </a:t>
              </a:r>
              <a:r>
                <a:rPr lang="en-US" sz="1600" b="0" i="0" u="sng" strike="noStrike" baseline="0" dirty="0">
                  <a:solidFill>
                    <a:schemeClr val="tx1"/>
                  </a:solidFill>
                </a:rPr>
                <a:t>&gt;</a:t>
              </a:r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1000 </a:t>
              </a:r>
              <a:br>
                <a:rPr lang="en-US" sz="1600" b="0" i="0" u="none" strike="noStrike" baseline="0" dirty="0">
                  <a:solidFill>
                    <a:schemeClr val="tx1"/>
                  </a:solidFill>
                </a:rPr>
              </a:br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Any CD4 count </a:t>
              </a:r>
              <a:br>
                <a:rPr lang="en-US" sz="1600" b="0" i="0" u="none" strike="noStrike" baseline="0" dirty="0">
                  <a:solidFill>
                    <a:schemeClr val="tx1"/>
                  </a:solidFill>
                </a:rPr>
              </a:br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HBsAg-negative </a:t>
              </a:r>
              <a:br>
                <a:rPr lang="en-US" sz="1600" b="0" i="0" u="none" strike="noStrike" baseline="0" dirty="0">
                  <a:solidFill>
                    <a:schemeClr val="tx1"/>
                  </a:solidFill>
                </a:rPr>
              </a:br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NNRTI RAMs excluded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25AB7E0-DC16-4EA7-B583-EBC8EAFE0710}"/>
                </a:ext>
              </a:extLst>
            </p:cNvPr>
            <p:cNvSpPr/>
            <p:nvPr/>
          </p:nvSpPr>
          <p:spPr>
            <a:xfrm>
              <a:off x="3193753" y="4221764"/>
              <a:ext cx="15472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I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nduction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phase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79" name="Straight Connector 39">
              <a:extLst>
                <a:ext uri="{FF2B5EF4-FFF2-40B4-BE49-F238E27FC236}">
                  <a16:creationId xmlns:a16="http://schemas.microsoft.com/office/drawing/2014/main" id="{416D2EBA-8BEF-47DC-BC12-3DC906C9744A}"/>
                </a:ext>
              </a:extLst>
            </p:cNvPr>
            <p:cNvCxnSpPr/>
            <p:nvPr/>
          </p:nvCxnSpPr>
          <p:spPr>
            <a:xfrm>
              <a:off x="5578970" y="5995925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12">
              <a:extLst>
                <a:ext uri="{FF2B5EF4-FFF2-40B4-BE49-F238E27FC236}">
                  <a16:creationId xmlns:a16="http://schemas.microsoft.com/office/drawing/2014/main" id="{0286F34E-3DEC-410B-A9F1-1B2EA72BE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714" y="6135917"/>
              <a:ext cx="1763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D1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81" name="Rectangle 12">
              <a:extLst>
                <a:ext uri="{FF2B5EF4-FFF2-40B4-BE49-F238E27FC236}">
                  <a16:creationId xmlns:a16="http://schemas.microsoft.com/office/drawing/2014/main" id="{0ED655C6-BE5E-4496-983A-80655FFF8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8493" y="6137909"/>
              <a:ext cx="3751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latin typeface="+mn-lt"/>
                  <a:cs typeface="Arial" charset="0"/>
                </a:rPr>
                <a:t>W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cxnSp>
          <p:nvCxnSpPr>
            <p:cNvPr id="82" name="Straight Connector 45">
              <a:extLst>
                <a:ext uri="{FF2B5EF4-FFF2-40B4-BE49-F238E27FC236}">
                  <a16:creationId xmlns:a16="http://schemas.microsoft.com/office/drawing/2014/main" id="{A33CD863-5886-4225-8F9F-81524CDE1FAE}"/>
                </a:ext>
              </a:extLst>
            </p:cNvPr>
            <p:cNvCxnSpPr/>
            <p:nvPr/>
          </p:nvCxnSpPr>
          <p:spPr>
            <a:xfrm>
              <a:off x="11105914" y="5983465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lowchart: Off-page Connector 3">
              <a:extLst>
                <a:ext uri="{FF2B5EF4-FFF2-40B4-BE49-F238E27FC236}">
                  <a16:creationId xmlns:a16="http://schemas.microsoft.com/office/drawing/2014/main" id="{E80DDAA8-9311-4AFC-B9C9-6484A3E9A6A2}"/>
                </a:ext>
              </a:extLst>
            </p:cNvPr>
            <p:cNvSpPr/>
            <p:nvPr/>
          </p:nvSpPr>
          <p:spPr>
            <a:xfrm>
              <a:off x="5509741" y="5213017"/>
              <a:ext cx="1507700" cy="723201"/>
            </a:xfrm>
            <a:prstGeom prst="homePlate">
              <a:avLst>
                <a:gd name="adj" fmla="val 13812"/>
              </a:avLst>
            </a:prstGeom>
            <a:solidFill>
              <a:srgbClr val="00B0F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144000" rIns="36000" bIns="144000" rtlCol="0" anchor="ctr"/>
            <a:lstStyle/>
            <a:p>
              <a:pPr lvl="0"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Oral CAB </a:t>
              </a:r>
            </a:p>
            <a:p>
              <a:pPr lvl="0"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+ RPV (N = 283) </a:t>
              </a:r>
            </a:p>
          </p:txBody>
        </p:sp>
        <p:cxnSp>
          <p:nvCxnSpPr>
            <p:cNvPr id="88" name="Straight Connector 42">
              <a:extLst>
                <a:ext uri="{FF2B5EF4-FFF2-40B4-BE49-F238E27FC236}">
                  <a16:creationId xmlns:a16="http://schemas.microsoft.com/office/drawing/2014/main" id="{A4571C24-827E-42D3-8B3E-032EFBDEE9AB}"/>
                </a:ext>
              </a:extLst>
            </p:cNvPr>
            <p:cNvCxnSpPr/>
            <p:nvPr/>
          </p:nvCxnSpPr>
          <p:spPr>
            <a:xfrm>
              <a:off x="9597310" y="5989829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12">
              <a:extLst>
                <a:ext uri="{FF2B5EF4-FFF2-40B4-BE49-F238E27FC236}">
                  <a16:creationId xmlns:a16="http://schemas.microsoft.com/office/drawing/2014/main" id="{7C36C96B-0B47-49E8-B6A5-A75CA2BC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1802" y="6135917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W52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90" name="Flowchart: Off-page Connector 3">
              <a:extLst>
                <a:ext uri="{FF2B5EF4-FFF2-40B4-BE49-F238E27FC236}">
                  <a16:creationId xmlns:a16="http://schemas.microsoft.com/office/drawing/2014/main" id="{669E7842-CAC5-4BAE-B8DB-6F82876CA30F}"/>
                </a:ext>
              </a:extLst>
            </p:cNvPr>
            <p:cNvSpPr/>
            <p:nvPr/>
          </p:nvSpPr>
          <p:spPr>
            <a:xfrm>
              <a:off x="11054152" y="5224729"/>
              <a:ext cx="963315" cy="723201"/>
            </a:xfrm>
            <a:prstGeom prst="homePlate">
              <a:avLst>
                <a:gd name="adj" fmla="val 37504"/>
              </a:avLst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144000" rIns="36000" bIns="144000" rtlCol="0" anchor="ctr"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Extension</a:t>
              </a:r>
              <a:endPara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91" name="Straight Connector 40">
              <a:extLst>
                <a:ext uri="{FF2B5EF4-FFF2-40B4-BE49-F238E27FC236}">
                  <a16:creationId xmlns:a16="http://schemas.microsoft.com/office/drawing/2014/main" id="{C8BB32DC-3021-4A7E-BE34-BA1BD418E7B8}"/>
                </a:ext>
              </a:extLst>
            </p:cNvPr>
            <p:cNvCxnSpPr/>
            <p:nvPr/>
          </p:nvCxnSpPr>
          <p:spPr>
            <a:xfrm>
              <a:off x="5090564" y="5989829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12">
              <a:extLst>
                <a:ext uri="{FF2B5EF4-FFF2-40B4-BE49-F238E27FC236}">
                  <a16:creationId xmlns:a16="http://schemas.microsoft.com/office/drawing/2014/main" id="{6B82669B-2E33-4EB8-8C38-F7D949582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651" y="6135917"/>
              <a:ext cx="2997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W-4 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951A99A8-FF78-4DA8-8DE8-1B535BAAB823}"/>
                </a:ext>
              </a:extLst>
            </p:cNvPr>
            <p:cNvSpPr/>
            <p:nvPr/>
          </p:nvSpPr>
          <p:spPr>
            <a:xfrm>
              <a:off x="4896776" y="4971040"/>
              <a:ext cx="563597" cy="521757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600"/>
                </a:lnSpc>
              </a:pPr>
              <a:r>
                <a:rPr lang="fr-FR" dirty="0"/>
                <a:t>R</a:t>
              </a:r>
              <a:br>
                <a:rPr lang="fr-FR" dirty="0"/>
              </a:br>
              <a:r>
                <a:rPr lang="fr-FR" sz="1200" dirty="0"/>
                <a:t>1:1</a:t>
              </a:r>
              <a:endParaRPr lang="fr-FR" dirty="0"/>
            </a:p>
          </p:txBody>
        </p:sp>
        <p:cxnSp>
          <p:nvCxnSpPr>
            <p:cNvPr id="95" name="Connecteur : en angle 39">
              <a:extLst>
                <a:ext uri="{FF2B5EF4-FFF2-40B4-BE49-F238E27FC236}">
                  <a16:creationId xmlns:a16="http://schemas.microsoft.com/office/drawing/2014/main" id="{4ECFB52D-326A-48E8-9ADD-7A7D0FC458F1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rot="5400000" flipH="1" flipV="1">
              <a:off x="5269022" y="4722031"/>
              <a:ext cx="158562" cy="33945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 : en angle 41">
              <a:extLst>
                <a:ext uri="{FF2B5EF4-FFF2-40B4-BE49-F238E27FC236}">
                  <a16:creationId xmlns:a16="http://schemas.microsoft.com/office/drawing/2014/main" id="{223F7684-0CA5-46EE-8157-586D868A5DC8}"/>
                </a:ext>
              </a:extLst>
            </p:cNvPr>
            <p:cNvCxnSpPr>
              <a:cxnSpLocks/>
              <a:stCxn id="94" idx="4"/>
            </p:cNvCxnSpPr>
            <p:nvPr/>
          </p:nvCxnSpPr>
          <p:spPr>
            <a:xfrm rot="16200000" flipH="1">
              <a:off x="5296869" y="5374503"/>
              <a:ext cx="102869" cy="33945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40">
              <a:extLst>
                <a:ext uri="{FF2B5EF4-FFF2-40B4-BE49-F238E27FC236}">
                  <a16:creationId xmlns:a16="http://schemas.microsoft.com/office/drawing/2014/main" id="{21412897-E03A-4E96-95E6-83AD74F98868}"/>
                </a:ext>
              </a:extLst>
            </p:cNvPr>
            <p:cNvCxnSpPr/>
            <p:nvPr/>
          </p:nvCxnSpPr>
          <p:spPr>
            <a:xfrm>
              <a:off x="4308827" y="5989829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12">
              <a:extLst>
                <a:ext uri="{FF2B5EF4-FFF2-40B4-BE49-F238E27FC236}">
                  <a16:creationId xmlns:a16="http://schemas.microsoft.com/office/drawing/2014/main" id="{B8DD20F2-C3FD-4821-84A1-29725A26C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92" y="6135917"/>
              <a:ext cx="37830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W-20 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cxnSp>
          <p:nvCxnSpPr>
            <p:cNvPr id="100" name="Connecteur : en angle 99">
              <a:extLst>
                <a:ext uri="{FF2B5EF4-FFF2-40B4-BE49-F238E27FC236}">
                  <a16:creationId xmlns:a16="http://schemas.microsoft.com/office/drawing/2014/main" id="{B6C38EF1-7A3C-4B59-B902-452DBE921F0D}"/>
                </a:ext>
              </a:extLst>
            </p:cNvPr>
            <p:cNvCxnSpPr>
              <a:cxnSpLocks/>
              <a:stCxn id="71" idx="3"/>
              <a:endCxn id="90" idx="0"/>
            </p:cNvCxnSpPr>
            <p:nvPr/>
          </p:nvCxnSpPr>
          <p:spPr>
            <a:xfrm rot="16200000" flipH="1">
              <a:off x="11002071" y="4826605"/>
              <a:ext cx="522147" cy="274100"/>
            </a:xfrm>
            <a:prstGeom prst="bentConnector3">
              <a:avLst>
                <a:gd name="adj1" fmla="val 34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A79F0BC-DDCB-4231-B270-68B89A10ACC1}"/>
                </a:ext>
              </a:extLst>
            </p:cNvPr>
            <p:cNvSpPr/>
            <p:nvPr/>
          </p:nvSpPr>
          <p:spPr>
            <a:xfrm>
              <a:off x="7826707" y="6398608"/>
              <a:ext cx="16776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Primary endpoint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282BEA5-78F0-4E57-B499-1F2E7F551E24}"/>
                </a:ext>
              </a:extLst>
            </p:cNvPr>
            <p:cNvSpPr/>
            <p:nvPr/>
          </p:nvSpPr>
          <p:spPr>
            <a:xfrm>
              <a:off x="3764219" y="6389417"/>
              <a:ext cx="26522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Confirm HIV-1 RNA &lt; 50 c/ml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6" name="Triangle isocèle 105">
              <a:extLst>
                <a:ext uri="{FF2B5EF4-FFF2-40B4-BE49-F238E27FC236}">
                  <a16:creationId xmlns:a16="http://schemas.microsoft.com/office/drawing/2014/main" id="{23511EB3-E3F0-4EEF-A4CB-C6C72E1B7D5E}"/>
                </a:ext>
              </a:extLst>
            </p:cNvPr>
            <p:cNvSpPr/>
            <p:nvPr/>
          </p:nvSpPr>
          <p:spPr>
            <a:xfrm>
              <a:off x="5015880" y="6312451"/>
              <a:ext cx="162695" cy="14025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Triangle isocèle 106">
              <a:extLst>
                <a:ext uri="{FF2B5EF4-FFF2-40B4-BE49-F238E27FC236}">
                  <a16:creationId xmlns:a16="http://schemas.microsoft.com/office/drawing/2014/main" id="{1317758C-957C-42B6-BD75-8FF3BEC3E927}"/>
                </a:ext>
              </a:extLst>
            </p:cNvPr>
            <p:cNvSpPr/>
            <p:nvPr/>
          </p:nvSpPr>
          <p:spPr>
            <a:xfrm>
              <a:off x="8821989" y="6312451"/>
              <a:ext cx="162695" cy="14025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ext Box 11">
            <a:extLst>
              <a:ext uri="{FF2B5EF4-FFF2-40B4-BE49-F238E27FC236}">
                <a16:creationId xmlns:a16="http://schemas.microsoft.com/office/drawing/2014/main" id="{24D5B543-AFCB-19C0-D428-EC768907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746" y="6459346"/>
            <a:ext cx="284725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de-DE" altLang="en-US" sz="1400" i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Rizzardini</a:t>
            </a:r>
            <a:r>
              <a:rPr lang="de-DE" altLang="en-US" sz="1400" i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 G. JAIDS 2020; 85:498-506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3060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CFCDD252-990E-0446-95DF-929361A8F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746" y="6459346"/>
            <a:ext cx="284725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de-DE" altLang="en-US" sz="1400" i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Rizzardini</a:t>
            </a:r>
            <a:r>
              <a:rPr lang="de-DE" altLang="en-US" sz="1400" i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 G. JAIDS 2020; 85:498-506</a:t>
            </a: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62BDE9A7-E41C-4DDB-AF26-64BFA1287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51419"/>
              </p:ext>
            </p:extLst>
          </p:nvPr>
        </p:nvGraphicFramePr>
        <p:xfrm>
          <a:off x="731404" y="2084868"/>
          <a:ext cx="10729192" cy="268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287">
                  <a:extLst>
                    <a:ext uri="{9D8B030D-6E8A-4147-A177-3AD203B41FA5}">
                      <a16:colId xmlns:a16="http://schemas.microsoft.com/office/drawing/2014/main" val="4070955536"/>
                    </a:ext>
                  </a:extLst>
                </a:gridCol>
                <a:gridCol w="1628227">
                  <a:extLst>
                    <a:ext uri="{9D8B030D-6E8A-4147-A177-3AD203B41FA5}">
                      <a16:colId xmlns:a16="http://schemas.microsoft.com/office/drawing/2014/main" val="2165439526"/>
                    </a:ext>
                  </a:extLst>
                </a:gridCol>
                <a:gridCol w="1628227">
                  <a:extLst>
                    <a:ext uri="{9D8B030D-6E8A-4147-A177-3AD203B41FA5}">
                      <a16:colId xmlns:a16="http://schemas.microsoft.com/office/drawing/2014/main" val="1356747099"/>
                    </a:ext>
                  </a:extLst>
                </a:gridCol>
                <a:gridCol w="1956681">
                  <a:extLst>
                    <a:ext uri="{9D8B030D-6E8A-4147-A177-3AD203B41FA5}">
                      <a16:colId xmlns:a16="http://schemas.microsoft.com/office/drawing/2014/main" val="1049196154"/>
                    </a:ext>
                  </a:extLst>
                </a:gridCol>
                <a:gridCol w="2131770">
                  <a:extLst>
                    <a:ext uri="{9D8B030D-6E8A-4147-A177-3AD203B41FA5}">
                      <a16:colId xmlns:a16="http://schemas.microsoft.com/office/drawing/2014/main" val="4202069020"/>
                    </a:ext>
                  </a:extLst>
                </a:gridCol>
              </a:tblGrid>
              <a:tr h="896088">
                <a:tc>
                  <a:txBody>
                    <a:bodyPr/>
                    <a:lstStyle/>
                    <a:p>
                      <a:r>
                        <a:rPr lang="en-US" sz="1800" noProof="0"/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LA, N = 591</a:t>
                      </a:r>
                    </a:p>
                    <a:p>
                      <a:pPr algn="ctr"/>
                      <a:r>
                        <a:rPr lang="en-US" sz="1800" noProof="0" dirty="0"/>
                        <a:t>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CAR, N = 591</a:t>
                      </a:r>
                    </a:p>
                    <a:p>
                      <a:pPr algn="ctr"/>
                      <a:r>
                        <a:rPr lang="en-US" sz="1800" noProof="0" dirty="0"/>
                        <a:t>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Difference</a:t>
                      </a:r>
                      <a:br>
                        <a:rPr lang="en-US" sz="1800" noProof="0"/>
                      </a:br>
                      <a:r>
                        <a:rPr lang="en-US" sz="1800" noProof="0"/>
                        <a:t>% (95 %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Adjusted difference</a:t>
                      </a:r>
                      <a:br>
                        <a:rPr lang="en-US" sz="1800" noProof="0"/>
                      </a:br>
                      <a:r>
                        <a:rPr lang="en-US" sz="1800" noProof="0"/>
                        <a:t>% (95 %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839136"/>
                  </a:ext>
                </a:extLst>
              </a:tr>
              <a:tr h="89608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HIV-1 RNA </a:t>
                      </a:r>
                      <a:r>
                        <a:rPr lang="en-US" sz="1800" u="sng" noProof="0" dirty="0"/>
                        <a:t>&gt;</a:t>
                      </a:r>
                      <a:r>
                        <a:rPr lang="en-US" sz="1800" noProof="0" dirty="0"/>
                        <a:t> 50 copies/mL </a:t>
                      </a:r>
                      <a:br>
                        <a:rPr lang="en-US" sz="1800" noProof="0" dirty="0"/>
                      </a:br>
                      <a:r>
                        <a:rPr lang="en-US" sz="1800" noProof="0" dirty="0"/>
                        <a:t>at W48 (primary endpoint)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11 (1.9)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10 (1.7)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0.17 (-1.34 ; 1.68)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0.16 (-1.35 ; 1.67)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358321"/>
                  </a:ext>
                </a:extLst>
              </a:tr>
              <a:tr h="896088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HIV-1 RNA &lt; 50 copies/mL </a:t>
                      </a:r>
                      <a:br>
                        <a:rPr lang="en-US" sz="1800" noProof="0" dirty="0"/>
                      </a:br>
                      <a:r>
                        <a:rPr lang="en-US" sz="1800" noProof="0" dirty="0"/>
                        <a:t>at W48 (key secondary endpoint)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550 (93.1)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558 (94.4)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-1.35 (-4.11 ; 1.41)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-1.37 (-4.12 ; 1.39)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911102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1D30F2AB-C753-194A-B955-1CCB0C03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930899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 injectable CAB + RPV for HIV maintenance therapy: W48 pooled analysis of phase 3 ATLAS and FLAIR trials (2)</a:t>
            </a:r>
          </a:p>
        </p:txBody>
      </p:sp>
    </p:spTree>
    <p:extLst>
      <p:ext uri="{BB962C8B-B14F-4D97-AF65-F5344CB8AC3E}">
        <p14:creationId xmlns:p14="http://schemas.microsoft.com/office/powerpoint/2010/main" val="1177891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>
            <a:extLst>
              <a:ext uri="{FF2B5EF4-FFF2-40B4-BE49-F238E27FC236}">
                <a16:creationId xmlns:a16="http://schemas.microsoft.com/office/drawing/2014/main" id="{FFFC31E0-3F15-DC45-A31D-584E8071B5FA}"/>
              </a:ext>
            </a:extLst>
          </p:cNvPr>
          <p:cNvSpPr txBox="1"/>
          <p:nvPr/>
        </p:nvSpPr>
        <p:spPr>
          <a:xfrm>
            <a:off x="533315" y="1762346"/>
            <a:ext cx="1032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/>
              <a:t>Phase 3b, randomized, multicenter, parallel-group, noninferiority, open-label study</a:t>
            </a:r>
            <a:endParaRPr lang="fr-FR" b="1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0504064-8239-1D8E-9A7A-22F41A9C2AAA}"/>
              </a:ext>
            </a:extLst>
          </p:cNvPr>
          <p:cNvGrpSpPr/>
          <p:nvPr/>
        </p:nvGrpSpPr>
        <p:grpSpPr>
          <a:xfrm>
            <a:off x="802312" y="2190092"/>
            <a:ext cx="11184608" cy="2580798"/>
            <a:chOff x="802312" y="2190092"/>
            <a:chExt cx="11184608" cy="258079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507CB7-FA63-9F4F-8981-134FA06B7213}"/>
                </a:ext>
              </a:extLst>
            </p:cNvPr>
            <p:cNvSpPr/>
            <p:nvPr/>
          </p:nvSpPr>
          <p:spPr>
            <a:xfrm>
              <a:off x="9488033" y="2204507"/>
              <a:ext cx="15639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en-US" sz="16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Extension phase</a:t>
              </a:r>
              <a:endParaRPr kumimoji="0" lang="fr-FR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6E8EB82-A1D9-9D4E-844D-5CF1D836415E}"/>
                </a:ext>
              </a:extLst>
            </p:cNvPr>
            <p:cNvSpPr/>
            <p:nvPr/>
          </p:nvSpPr>
          <p:spPr>
            <a:xfrm>
              <a:off x="5389488" y="2204507"/>
              <a:ext cx="18585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Maintenance phase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44" name="Straight Arrow Connector 9">
              <a:extLst>
                <a:ext uri="{FF2B5EF4-FFF2-40B4-BE49-F238E27FC236}">
                  <a16:creationId xmlns:a16="http://schemas.microsoft.com/office/drawing/2014/main" id="{7E2A13BE-BB95-0A4E-87F2-6201844658F2}"/>
                </a:ext>
              </a:extLst>
            </p:cNvPr>
            <p:cNvCxnSpPr>
              <a:cxnSpLocks/>
            </p:cNvCxnSpPr>
            <p:nvPr/>
          </p:nvCxnSpPr>
          <p:spPr>
            <a:xfrm>
              <a:off x="3742512" y="4316344"/>
              <a:ext cx="8156496" cy="0"/>
            </a:xfrm>
            <a:prstGeom prst="straightConnector1">
              <a:avLst/>
            </a:prstGeom>
            <a:ln w="19050" cap="sq">
              <a:solidFill>
                <a:srgbClr val="0070C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0">
              <a:extLst>
                <a:ext uri="{FF2B5EF4-FFF2-40B4-BE49-F238E27FC236}">
                  <a16:creationId xmlns:a16="http://schemas.microsoft.com/office/drawing/2014/main" id="{042F7DE6-0F63-A34B-BA78-10B66D5C9078}"/>
                </a:ext>
              </a:extLst>
            </p:cNvPr>
            <p:cNvCxnSpPr/>
            <p:nvPr/>
          </p:nvCxnSpPr>
          <p:spPr>
            <a:xfrm>
              <a:off x="5196212" y="4323645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2">
              <a:extLst>
                <a:ext uri="{FF2B5EF4-FFF2-40B4-BE49-F238E27FC236}">
                  <a16:creationId xmlns:a16="http://schemas.microsoft.com/office/drawing/2014/main" id="{CF6124DA-850E-144A-8A2D-171B53311DFA}"/>
                </a:ext>
              </a:extLst>
            </p:cNvPr>
            <p:cNvCxnSpPr/>
            <p:nvPr/>
          </p:nvCxnSpPr>
          <p:spPr>
            <a:xfrm>
              <a:off x="7070346" y="4323645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>
              <a:extLst>
                <a:ext uri="{FF2B5EF4-FFF2-40B4-BE49-F238E27FC236}">
                  <a16:creationId xmlns:a16="http://schemas.microsoft.com/office/drawing/2014/main" id="{02B0284A-DD52-784F-8B73-F7FC6EC40537}"/>
                </a:ext>
              </a:extLst>
            </p:cNvPr>
            <p:cNvCxnSpPr/>
            <p:nvPr/>
          </p:nvCxnSpPr>
          <p:spPr>
            <a:xfrm>
              <a:off x="8941601" y="4323645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owchart: Off-page Connector 3">
              <a:extLst>
                <a:ext uri="{FF2B5EF4-FFF2-40B4-BE49-F238E27FC236}">
                  <a16:creationId xmlns:a16="http://schemas.microsoft.com/office/drawing/2014/main" id="{F18B3D6C-25CC-2646-AD79-C6BD0D29E479}"/>
                </a:ext>
              </a:extLst>
            </p:cNvPr>
            <p:cNvSpPr/>
            <p:nvPr/>
          </p:nvSpPr>
          <p:spPr>
            <a:xfrm rot="16200000">
              <a:off x="6730996" y="1903069"/>
              <a:ext cx="728616" cy="37983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0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kumimoji="0" lang="fr-FR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Q4W CAB LA 400 mg + RPV LA 600 mg</a:t>
              </a:r>
              <a:endParaRPr lang="fr-FR" altLang="en-US" sz="1400" b="1" baseline="30000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lvl="0" algn="ctr">
                <a:lnSpc>
                  <a:spcPct val="114000"/>
                </a:lnSpc>
                <a:defRPr/>
              </a:pPr>
              <a:r>
                <a:rPr kumimoji="0" lang="fr-FR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(N = 523)</a:t>
              </a:r>
              <a:endPara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Rectangle 65">
              <a:extLst>
                <a:ext uri="{FF2B5EF4-FFF2-40B4-BE49-F238E27FC236}">
                  <a16:creationId xmlns:a16="http://schemas.microsoft.com/office/drawing/2014/main" id="{CD937ECB-D9A7-754A-B1E4-9FA0D6773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4400" y="2479503"/>
              <a:ext cx="6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0" name="Flowchart: Off-page Connector 3">
              <a:extLst>
                <a:ext uri="{FF2B5EF4-FFF2-40B4-BE49-F238E27FC236}">
                  <a16:creationId xmlns:a16="http://schemas.microsoft.com/office/drawing/2014/main" id="{C9564A79-2B19-0644-97EB-80F64299A1B8}"/>
                </a:ext>
              </a:extLst>
            </p:cNvPr>
            <p:cNvSpPr/>
            <p:nvPr/>
          </p:nvSpPr>
          <p:spPr>
            <a:xfrm rot="16200000">
              <a:off x="6733704" y="1031906"/>
              <a:ext cx="723200" cy="37983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fr-FR" altLang="en-US" sz="1400" b="1" dirty="0">
                  <a:solidFill>
                    <a:srgbClr val="FFFFFF"/>
                  </a:solidFill>
                </a:rPr>
                <a:t>Q8W CAB LA 600mg + RPV LA 900mg </a:t>
              </a:r>
            </a:p>
            <a:p>
              <a:pPr lvl="0" algn="ctr">
                <a:lnSpc>
                  <a:spcPct val="114000"/>
                </a:lnSpc>
                <a:defRPr/>
              </a:pPr>
              <a:r>
                <a:rPr kumimoji="0" lang="fr-FR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(N = 522)</a:t>
              </a:r>
              <a:endPara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lowchart: Off-page Connector 3">
              <a:extLst>
                <a:ext uri="{FF2B5EF4-FFF2-40B4-BE49-F238E27FC236}">
                  <a16:creationId xmlns:a16="http://schemas.microsoft.com/office/drawing/2014/main" id="{777A1669-98F5-3C44-9632-810414ABB0C9}"/>
                </a:ext>
              </a:extLst>
            </p:cNvPr>
            <p:cNvSpPr/>
            <p:nvPr/>
          </p:nvSpPr>
          <p:spPr>
            <a:xfrm>
              <a:off x="9269456" y="2569471"/>
              <a:ext cx="2717464" cy="723201"/>
            </a:xfrm>
            <a:prstGeom prst="homePlate">
              <a:avLst>
                <a:gd name="adj" fmla="val 37504"/>
              </a:avLst>
            </a:prstGeom>
            <a:solidFill>
              <a:srgbClr val="00B05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144000" rIns="36000" bIns="14400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en-U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 </a:t>
              </a:r>
              <a:endPara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1619D0-F733-1E40-A767-9D44D9DE9222}"/>
                </a:ext>
              </a:extLst>
            </p:cNvPr>
            <p:cNvSpPr/>
            <p:nvPr/>
          </p:nvSpPr>
          <p:spPr>
            <a:xfrm>
              <a:off x="8753452" y="4425517"/>
              <a:ext cx="362225" cy="2207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Rectangle 12">
              <a:extLst>
                <a:ext uri="{FF2B5EF4-FFF2-40B4-BE49-F238E27FC236}">
                  <a16:creationId xmlns:a16="http://schemas.microsoft.com/office/drawing/2014/main" id="{9A054038-29A4-3740-AB25-BBDC2D0ED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177" y="4469733"/>
              <a:ext cx="2532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W4 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4" name="Rectangle 12">
              <a:extLst>
                <a:ext uri="{FF2B5EF4-FFF2-40B4-BE49-F238E27FC236}">
                  <a16:creationId xmlns:a16="http://schemas.microsoft.com/office/drawing/2014/main" id="{922ECA00-C781-664B-9C27-A0CDA761F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838" y="4469733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W48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05AA93AD-5C06-F34F-AF39-1D353601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323" y="4469733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W96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FBF936A2-2A6A-6D43-9097-1C01EF2032D8}"/>
                </a:ext>
              </a:extLst>
            </p:cNvPr>
            <p:cNvSpPr txBox="1"/>
            <p:nvPr/>
          </p:nvSpPr>
          <p:spPr>
            <a:xfrm>
              <a:off x="802312" y="2559883"/>
              <a:ext cx="2157702" cy="22110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Eligible participants:</a:t>
              </a:r>
              <a:br>
                <a:rPr lang="fr-FR" sz="1600" b="0" i="0" u="none" strike="noStrike" baseline="0" dirty="0">
                  <a:solidFill>
                    <a:schemeClr val="tx1"/>
                  </a:solidFill>
                </a:rPr>
              </a:br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• ATLAS Phase 3 </a:t>
              </a:r>
              <a:r>
                <a:rPr lang="fr-FR" sz="1600" b="0" i="0" u="none" strike="noStrike" baseline="0" dirty="0" err="1">
                  <a:solidFill>
                    <a:schemeClr val="tx1"/>
                  </a:solidFill>
                </a:rPr>
                <a:t>study</a:t>
              </a:r>
              <a:endParaRPr lang="fr-FR" sz="1600" b="0" i="0" u="none" strike="noStrike" baseline="0" dirty="0">
                <a:solidFill>
                  <a:schemeClr val="tx1"/>
                </a:solidFill>
              </a:endParaRPr>
            </a:p>
            <a:p>
              <a:pPr algn="l"/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(CAB + RPV LA Q4W)</a:t>
              </a:r>
              <a:br>
                <a:rPr lang="fr-FR" sz="1600" b="0" i="0" u="none" strike="noStrike" baseline="0" dirty="0">
                  <a:solidFill>
                    <a:schemeClr val="tx1"/>
                  </a:solidFill>
                </a:rPr>
              </a:br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N = 391</a:t>
              </a:r>
            </a:p>
            <a:p>
              <a:pPr algn="l"/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• ATLAS Soc arm +</a:t>
              </a:r>
            </a:p>
            <a:p>
              <a:pPr algn="l"/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additional</a:t>
              </a:r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 soc</a:t>
              </a:r>
            </a:p>
            <a:p>
              <a:pPr algn="l"/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participants</a:t>
              </a:r>
            </a:p>
            <a:p>
              <a:pPr algn="l"/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N = 654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306C860-ECED-2349-939F-D30BB4C03C16}"/>
                </a:ext>
              </a:extLst>
            </p:cNvPr>
            <p:cNvSpPr/>
            <p:nvPr/>
          </p:nvSpPr>
          <p:spPr>
            <a:xfrm>
              <a:off x="1033892" y="2190092"/>
              <a:ext cx="15673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Screening phase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58" name="Straight Connector 39">
              <a:extLst>
                <a:ext uri="{FF2B5EF4-FFF2-40B4-BE49-F238E27FC236}">
                  <a16:creationId xmlns:a16="http://schemas.microsoft.com/office/drawing/2014/main" id="{CC224554-B556-794D-9DC1-AFF7015F68E4}"/>
                </a:ext>
              </a:extLst>
            </p:cNvPr>
            <p:cNvCxnSpPr/>
            <p:nvPr/>
          </p:nvCxnSpPr>
          <p:spPr>
            <a:xfrm>
              <a:off x="3742512" y="4329741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12">
              <a:extLst>
                <a:ext uri="{FF2B5EF4-FFF2-40B4-BE49-F238E27FC236}">
                  <a16:creationId xmlns:a16="http://schemas.microsoft.com/office/drawing/2014/main" id="{A2D7E1D3-DCF3-2946-BF5E-C4AF06046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256" y="4469733"/>
              <a:ext cx="1763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D1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0" name="Rectangle 12">
              <a:extLst>
                <a:ext uri="{FF2B5EF4-FFF2-40B4-BE49-F238E27FC236}">
                  <a16:creationId xmlns:a16="http://schemas.microsoft.com/office/drawing/2014/main" id="{8D0C5CB0-409B-7944-A918-676D413C9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035" y="4471725"/>
              <a:ext cx="3751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latin typeface="+mn-lt"/>
                  <a:cs typeface="Arial" charset="0"/>
                </a:rPr>
                <a:t>W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cxnSp>
          <p:nvCxnSpPr>
            <p:cNvPr id="61" name="Straight Connector 45">
              <a:extLst>
                <a:ext uri="{FF2B5EF4-FFF2-40B4-BE49-F238E27FC236}">
                  <a16:creationId xmlns:a16="http://schemas.microsoft.com/office/drawing/2014/main" id="{3FBA84C6-A24E-B345-9551-061B50A8D3AD}"/>
                </a:ext>
              </a:extLst>
            </p:cNvPr>
            <p:cNvCxnSpPr/>
            <p:nvPr/>
          </p:nvCxnSpPr>
          <p:spPr>
            <a:xfrm>
              <a:off x="9269456" y="4317281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owchart: Off-page Connector 3">
              <a:extLst>
                <a:ext uri="{FF2B5EF4-FFF2-40B4-BE49-F238E27FC236}">
                  <a16:creationId xmlns:a16="http://schemas.microsoft.com/office/drawing/2014/main" id="{34FDA8C2-2605-1043-BAEF-28200D41D9C2}"/>
                </a:ext>
              </a:extLst>
            </p:cNvPr>
            <p:cNvSpPr/>
            <p:nvPr/>
          </p:nvSpPr>
          <p:spPr>
            <a:xfrm>
              <a:off x="3673283" y="2569471"/>
              <a:ext cx="1507700" cy="723201"/>
            </a:xfrm>
            <a:prstGeom prst="homePlate">
              <a:avLst>
                <a:gd name="adj" fmla="val 13812"/>
              </a:avLst>
            </a:prstGeom>
            <a:solidFill>
              <a:srgbClr val="00B0F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144000" rIns="36000" bIns="144000" rtlCol="0" anchor="ctr"/>
            <a:lstStyle/>
            <a:p>
              <a:pPr lvl="0"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Oral CAB </a:t>
              </a:r>
            </a:p>
            <a:p>
              <a:pPr lvl="0"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+ RPV </a:t>
              </a:r>
            </a:p>
          </p:txBody>
        </p:sp>
        <p:sp>
          <p:nvSpPr>
            <p:cNvPr id="63" name="Flowchart: Off-page Connector 3">
              <a:extLst>
                <a:ext uri="{FF2B5EF4-FFF2-40B4-BE49-F238E27FC236}">
                  <a16:creationId xmlns:a16="http://schemas.microsoft.com/office/drawing/2014/main" id="{EF517E74-D98D-534A-A6CE-7D79B1E08773}"/>
                </a:ext>
              </a:extLst>
            </p:cNvPr>
            <p:cNvSpPr/>
            <p:nvPr/>
          </p:nvSpPr>
          <p:spPr>
            <a:xfrm>
              <a:off x="9269456" y="3400795"/>
              <a:ext cx="2717464" cy="723201"/>
            </a:xfrm>
            <a:prstGeom prst="homePlate">
              <a:avLst>
                <a:gd name="adj" fmla="val 37504"/>
              </a:avLst>
            </a:prstGeom>
            <a:solidFill>
              <a:srgbClr val="970096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144000" rIns="36000" bIns="14400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en-U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  </a:t>
              </a:r>
              <a:endPara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Rectangle 12">
              <a:extLst>
                <a:ext uri="{FF2B5EF4-FFF2-40B4-BE49-F238E27FC236}">
                  <a16:creationId xmlns:a16="http://schemas.microsoft.com/office/drawing/2014/main" id="{E21ED1A7-2506-B449-94F1-06098F102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1227" y="4469681"/>
              <a:ext cx="3751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W152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cxnSp>
          <p:nvCxnSpPr>
            <p:cNvPr id="65" name="Straight Connector 45">
              <a:extLst>
                <a:ext uri="{FF2B5EF4-FFF2-40B4-BE49-F238E27FC236}">
                  <a16:creationId xmlns:a16="http://schemas.microsoft.com/office/drawing/2014/main" id="{B8A67C51-4BA6-5F47-895A-5764820738A6}"/>
                </a:ext>
              </a:extLst>
            </p:cNvPr>
            <p:cNvCxnSpPr/>
            <p:nvPr/>
          </p:nvCxnSpPr>
          <p:spPr>
            <a:xfrm>
              <a:off x="11588647" y="4315237"/>
              <a:ext cx="0" cy="110699"/>
            </a:xfrm>
            <a:prstGeom prst="line">
              <a:avLst/>
            </a:prstGeom>
            <a:ln w="19050" cap="sq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6847E214-0CF8-B046-A785-CC8C8AC4A95E}"/>
                </a:ext>
              </a:extLst>
            </p:cNvPr>
            <p:cNvSpPr/>
            <p:nvPr/>
          </p:nvSpPr>
          <p:spPr>
            <a:xfrm>
              <a:off x="3052028" y="3180317"/>
              <a:ext cx="563597" cy="521757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600"/>
                </a:lnSpc>
              </a:pPr>
              <a:r>
                <a:rPr lang="fr-FR" dirty="0"/>
                <a:t>R</a:t>
              </a:r>
              <a:br>
                <a:rPr lang="fr-FR" dirty="0"/>
              </a:br>
              <a:r>
                <a:rPr lang="fr-FR" sz="1200" dirty="0"/>
                <a:t>1:1</a:t>
              </a:r>
              <a:endParaRPr lang="fr-FR" dirty="0"/>
            </a:p>
          </p:txBody>
        </p:sp>
        <p:sp>
          <p:nvSpPr>
            <p:cNvPr id="68" name="Flowchart: Off-page Connector 3">
              <a:extLst>
                <a:ext uri="{FF2B5EF4-FFF2-40B4-BE49-F238E27FC236}">
                  <a16:creationId xmlns:a16="http://schemas.microsoft.com/office/drawing/2014/main" id="{15A93E1A-FBA2-6840-AF4F-657B26260EB2}"/>
                </a:ext>
              </a:extLst>
            </p:cNvPr>
            <p:cNvSpPr/>
            <p:nvPr/>
          </p:nvSpPr>
          <p:spPr>
            <a:xfrm>
              <a:off x="3673283" y="3443342"/>
              <a:ext cx="1507700" cy="723201"/>
            </a:xfrm>
            <a:prstGeom prst="homePlate">
              <a:avLst>
                <a:gd name="adj" fmla="val 13812"/>
              </a:avLst>
            </a:prstGeom>
            <a:solidFill>
              <a:srgbClr val="00B0F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144000" rIns="36000" bIns="144000" rtlCol="0" anchor="ctr"/>
            <a:lstStyle/>
            <a:p>
              <a:pPr lvl="0"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Oral CAB </a:t>
              </a:r>
            </a:p>
            <a:p>
              <a:pPr lvl="0">
                <a:defRPr/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+ RPV </a:t>
              </a:r>
            </a:p>
          </p:txBody>
        </p:sp>
        <p:cxnSp>
          <p:nvCxnSpPr>
            <p:cNvPr id="69" name="Connecteur : en angle 39">
              <a:extLst>
                <a:ext uri="{FF2B5EF4-FFF2-40B4-BE49-F238E27FC236}">
                  <a16:creationId xmlns:a16="http://schemas.microsoft.com/office/drawing/2014/main" id="{4177C531-6F4D-8A48-81A7-9A236B4047A7}"/>
                </a:ext>
              </a:extLst>
            </p:cNvPr>
            <p:cNvCxnSpPr>
              <a:cxnSpLocks/>
              <a:stCxn id="67" idx="0"/>
              <a:endCxn id="62" idx="1"/>
            </p:cNvCxnSpPr>
            <p:nvPr/>
          </p:nvCxnSpPr>
          <p:spPr>
            <a:xfrm rot="5400000" flipH="1" flipV="1">
              <a:off x="3378933" y="2885967"/>
              <a:ext cx="249245" cy="339456"/>
            </a:xfrm>
            <a:prstGeom prst="bentConnector2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 : en angle 41">
              <a:extLst>
                <a:ext uri="{FF2B5EF4-FFF2-40B4-BE49-F238E27FC236}">
                  <a16:creationId xmlns:a16="http://schemas.microsoft.com/office/drawing/2014/main" id="{3EC92FC4-09A1-E346-BB6E-753F557FC5C3}"/>
                </a:ext>
              </a:extLst>
            </p:cNvPr>
            <p:cNvCxnSpPr>
              <a:cxnSpLocks/>
              <a:stCxn id="67" idx="4"/>
              <a:endCxn id="68" idx="1"/>
            </p:cNvCxnSpPr>
            <p:nvPr/>
          </p:nvCxnSpPr>
          <p:spPr>
            <a:xfrm rot="16200000" flipH="1">
              <a:off x="3452121" y="3583780"/>
              <a:ext cx="102869" cy="339456"/>
            </a:xfrm>
            <a:prstGeom prst="bentConnector2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Espace réservé du contenu 42">
            <a:extLst>
              <a:ext uri="{FF2B5EF4-FFF2-40B4-BE49-F238E27FC236}">
                <a16:creationId xmlns:a16="http://schemas.microsoft.com/office/drawing/2014/main" id="{46F1530B-99BE-9342-B9C0-4E9695A2880B}"/>
              </a:ext>
            </a:extLst>
          </p:cNvPr>
          <p:cNvSpPr txBox="1">
            <a:spLocks/>
          </p:cNvSpPr>
          <p:nvPr/>
        </p:nvSpPr>
        <p:spPr>
          <a:xfrm>
            <a:off x="575560" y="4958590"/>
            <a:ext cx="11616440" cy="154347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Primary endpoint: % of participants with plasma HIV RNA </a:t>
            </a:r>
            <a:r>
              <a:rPr lang="en-US" sz="1800" u="sng" dirty="0"/>
              <a:t>&gt;</a:t>
            </a:r>
            <a:r>
              <a:rPr lang="en-US" sz="1800" dirty="0"/>
              <a:t>50 c/mL at Week 48 (Snapshot, ITT-E)</a:t>
            </a:r>
          </a:p>
          <a:p>
            <a:r>
              <a:rPr lang="en-US" sz="1800" dirty="0"/>
              <a:t>Secondary endpoints: % of participants with plasma HIV RNA </a:t>
            </a:r>
            <a:r>
              <a:rPr lang="en-US" sz="1800" u="sng" dirty="0"/>
              <a:t>&gt;</a:t>
            </a:r>
            <a:r>
              <a:rPr lang="en-US" sz="1800" dirty="0"/>
              <a:t>50 or &lt;50 c/mL at W96 / W152 (Snapshot, ITT-E)</a:t>
            </a:r>
          </a:p>
          <a:p>
            <a:r>
              <a:rPr lang="en-US" sz="1800" dirty="0"/>
              <a:t>Other endpoints at W152: incidence of CVF (2 consecutive plasma HIV RNA </a:t>
            </a:r>
            <a:r>
              <a:rPr lang="en-US" sz="1800" u="sng" dirty="0"/>
              <a:t>&gt;</a:t>
            </a:r>
            <a:r>
              <a:rPr lang="en-US" sz="1800" dirty="0"/>
              <a:t>200 c/mL ), incidence of viral resistance </a:t>
            </a:r>
            <a:br>
              <a:rPr lang="en-US" sz="1800" dirty="0"/>
            </a:br>
            <a:r>
              <a:rPr lang="en-US" sz="1800" dirty="0"/>
              <a:t>in participants with CVF, and safety and tolerability</a:t>
            </a:r>
            <a:endParaRPr lang="fr-FR" sz="1800" dirty="0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2CA84125-B3E2-4970-8231-BCFEA412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8616" y="6444771"/>
            <a:ext cx="2523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/>
              <a:t>Overton</a:t>
            </a:r>
            <a:r>
              <a:rPr lang="fr-FR" sz="1400" i="1" dirty="0"/>
              <a:t> ET, CROI 2022, Abs. 479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84C24E-CC81-4417-8819-1C4648E7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425663" cy="1143000"/>
          </a:xfrm>
        </p:spPr>
        <p:txBody>
          <a:bodyPr/>
          <a:lstStyle/>
          <a:p>
            <a:r>
              <a:rPr lang="en-US" dirty="0"/>
              <a:t>ATLAS-2M study: LA CAB + RPV every</a:t>
            </a:r>
            <a:br>
              <a:rPr lang="en-US" dirty="0"/>
            </a:br>
            <a:r>
              <a:rPr lang="en-US" dirty="0"/>
              <a:t>2 Months – W152 Results (1)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6028" y="1593320"/>
            <a:ext cx="11343217" cy="65692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Baseline characteristics similar between Q4W and Q8W arms </a:t>
            </a:r>
            <a:r>
              <a:rPr lang="en-US" sz="2000" b="0" dirty="0"/>
              <a:t>(N = 1 045)</a:t>
            </a:r>
            <a:br>
              <a:rPr lang="en-US" sz="2000" b="0" dirty="0"/>
            </a:br>
            <a:r>
              <a:rPr lang="en-US" sz="2000" b="0" dirty="0"/>
              <a:t>Female: 27 %, median age: 42 years, </a:t>
            </a:r>
            <a:r>
              <a:rPr lang="en-US" sz="2000" dirty="0"/>
              <a:t>BMI</a:t>
            </a:r>
            <a:r>
              <a:rPr lang="en-US" sz="2000" b="0" dirty="0"/>
              <a:t> </a:t>
            </a:r>
            <a:r>
              <a:rPr lang="en-US" sz="2000" b="0" u="sng" dirty="0"/>
              <a:t>&gt;</a:t>
            </a:r>
            <a:r>
              <a:rPr lang="en-US" sz="2000" b="0" dirty="0"/>
              <a:t> 30 kg/m²: 20 %, prior exposu</a:t>
            </a:r>
            <a:r>
              <a:rPr lang="en-US" sz="2000" dirty="0"/>
              <a:t>re to</a:t>
            </a:r>
            <a:r>
              <a:rPr lang="en-US" sz="2000" b="0" dirty="0"/>
              <a:t> CAB + RPV: 37 %</a:t>
            </a:r>
          </a:p>
          <a:p>
            <a:pPr lvl="1"/>
            <a:endParaRPr lang="en-US" sz="20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A8EDFB6-338B-4642-B9CF-8251A7B115C6}"/>
              </a:ext>
            </a:extLst>
          </p:cNvPr>
          <p:cNvGrpSpPr/>
          <p:nvPr/>
        </p:nvGrpSpPr>
        <p:grpSpPr>
          <a:xfrm>
            <a:off x="7871181" y="2736705"/>
            <a:ext cx="4244176" cy="1927489"/>
            <a:chOff x="7871181" y="2491925"/>
            <a:chExt cx="4244176" cy="1927489"/>
          </a:xfrm>
        </p:grpSpPr>
        <p:sp>
          <p:nvSpPr>
            <p:cNvPr id="109" name="Forme libre 129">
              <a:extLst>
                <a:ext uri="{FF2B5EF4-FFF2-40B4-BE49-F238E27FC236}">
                  <a16:creationId xmlns:a16="http://schemas.microsoft.com/office/drawing/2014/main" id="{9150B2E0-31AC-4903-A2E9-29534E11C823}"/>
                </a:ext>
              </a:extLst>
            </p:cNvPr>
            <p:cNvSpPr/>
            <p:nvPr/>
          </p:nvSpPr>
          <p:spPr>
            <a:xfrm rot="5400000">
              <a:off x="10052124" y="3106050"/>
              <a:ext cx="128727" cy="53996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Text Box 2">
              <a:extLst>
                <a:ext uri="{FF2B5EF4-FFF2-40B4-BE49-F238E27FC236}">
                  <a16:creationId xmlns:a16="http://schemas.microsoft.com/office/drawing/2014/main" id="{15E8BB08-BFCC-4D4A-BE36-B623A3C2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1181" y="2491925"/>
              <a:ext cx="40156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Proportion HIV RNA </a:t>
              </a:r>
              <a:r>
                <a:rPr kumimoji="0" lang="en-US" sz="1400" b="1" i="0" u="sng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&gt;</a:t>
              </a: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 50 </a:t>
              </a:r>
              <a:r>
                <a:rPr lang="en-US" sz="1400" b="1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c</a:t>
              </a: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/mL at W152</a:t>
              </a:r>
            </a:p>
          </p:txBody>
        </p:sp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308B93A0-9570-42E3-97C3-BE9EC510BD77}"/>
                </a:ext>
              </a:extLst>
            </p:cNvPr>
            <p:cNvSpPr txBox="1">
              <a:spLocks/>
            </p:cNvSpPr>
            <p:nvPr/>
          </p:nvSpPr>
          <p:spPr>
            <a:xfrm>
              <a:off x="9317063" y="4142415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80" name="TextBox 48">
              <a:extLst>
                <a:ext uri="{FF2B5EF4-FFF2-40B4-BE49-F238E27FC236}">
                  <a16:creationId xmlns:a16="http://schemas.microsoft.com/office/drawing/2014/main" id="{5AD5011C-0FDB-4177-98FE-AF65BA0EE3BD}"/>
                </a:ext>
              </a:extLst>
            </p:cNvPr>
            <p:cNvSpPr txBox="1"/>
            <p:nvPr/>
          </p:nvSpPr>
          <p:spPr>
            <a:xfrm>
              <a:off x="9405852" y="328618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0.1</a:t>
              </a:r>
            </a:p>
          </p:txBody>
        </p:sp>
        <p:sp>
          <p:nvSpPr>
            <p:cNvPr id="81" name="TextBox 49">
              <a:extLst>
                <a:ext uri="{FF2B5EF4-FFF2-40B4-BE49-F238E27FC236}">
                  <a16:creationId xmlns:a16="http://schemas.microsoft.com/office/drawing/2014/main" id="{B339BF53-BABC-44C1-8FFD-8701A408366D}"/>
                </a:ext>
              </a:extLst>
            </p:cNvPr>
            <p:cNvSpPr txBox="1"/>
            <p:nvPr/>
          </p:nvSpPr>
          <p:spPr>
            <a:xfrm>
              <a:off x="10429971" y="3289395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3.3</a:t>
              </a:r>
            </a:p>
          </p:txBody>
        </p:sp>
        <p:sp>
          <p:nvSpPr>
            <p:cNvPr id="82" name="TextBox 52">
              <a:extLst>
                <a:ext uri="{FF2B5EF4-FFF2-40B4-BE49-F238E27FC236}">
                  <a16:creationId xmlns:a16="http://schemas.microsoft.com/office/drawing/2014/main" id="{B4555743-1E37-4B2C-89E5-95000D32DB24}"/>
                </a:ext>
              </a:extLst>
            </p:cNvPr>
            <p:cNvSpPr txBox="1"/>
            <p:nvPr/>
          </p:nvSpPr>
          <p:spPr>
            <a:xfrm>
              <a:off x="9978344" y="3121548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1.7</a:t>
              </a:r>
            </a:p>
          </p:txBody>
        </p:sp>
        <p:cxnSp>
          <p:nvCxnSpPr>
            <p:cNvPr id="83" name="Straight Connector 12">
              <a:extLst>
                <a:ext uri="{FF2B5EF4-FFF2-40B4-BE49-F238E27FC236}">
                  <a16:creationId xmlns:a16="http://schemas.microsoft.com/office/drawing/2014/main" id="{DCC43C8C-E78A-4598-B407-4F565D9C2138}"/>
                </a:ext>
              </a:extLst>
            </p:cNvPr>
            <p:cNvCxnSpPr>
              <a:cxnSpLocks/>
            </p:cNvCxnSpPr>
            <p:nvPr/>
          </p:nvCxnSpPr>
          <p:spPr>
            <a:xfrm>
              <a:off x="8150376" y="3116910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63C87A0E-F146-4139-B7B3-74DF27787F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115269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11410673-7FA4-46E0-A655-BBE74D05D073}"/>
                </a:ext>
              </a:extLst>
            </p:cNvPr>
            <p:cNvSpPr txBox="1"/>
            <p:nvPr/>
          </p:nvSpPr>
          <p:spPr>
            <a:xfrm>
              <a:off x="7955013" y="397408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437F928F-9AA6-4FC9-A874-1392E8D4E4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51352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56694669-B31B-424B-9D4E-85CDA2092F2A}"/>
                </a:ext>
              </a:extLst>
            </p:cNvPr>
            <p:cNvSpPr txBox="1"/>
            <p:nvPr/>
          </p:nvSpPr>
          <p:spPr>
            <a:xfrm>
              <a:off x="8324760" y="397408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88" name="Line 21">
              <a:extLst>
                <a:ext uri="{FF2B5EF4-FFF2-40B4-BE49-F238E27FC236}">
                  <a16:creationId xmlns:a16="http://schemas.microsoft.com/office/drawing/2014/main" id="{28B02D60-AAD7-4B31-9F28-8ED32CCE13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81546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C507E4D4-38A6-4864-B5A3-757965D6F0CE}"/>
                </a:ext>
              </a:extLst>
            </p:cNvPr>
            <p:cNvSpPr txBox="1"/>
            <p:nvPr/>
          </p:nvSpPr>
          <p:spPr>
            <a:xfrm>
              <a:off x="8654954" y="397408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E9ECD88A-B00D-42AA-8F9B-68634F4824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117629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05B6CB31-4676-482A-9713-497FDEB2D9B8}"/>
                </a:ext>
              </a:extLst>
            </p:cNvPr>
            <p:cNvSpPr txBox="1"/>
            <p:nvPr/>
          </p:nvSpPr>
          <p:spPr>
            <a:xfrm>
              <a:off x="8991037" y="397408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B9C61FA0-0022-4EC3-9E84-C856818811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58862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46EFC8F0-D14E-494A-AB58-DF43703FC83E}"/>
                </a:ext>
              </a:extLst>
            </p:cNvPr>
            <p:cNvSpPr txBox="1"/>
            <p:nvPr/>
          </p:nvSpPr>
          <p:spPr>
            <a:xfrm>
              <a:off x="9332270" y="397408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36F2BF53-1494-43F1-87E5-EABA97A187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94945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D67C427A-0E12-4033-86B7-CA646615CC77}"/>
                </a:ext>
              </a:extLst>
            </p:cNvPr>
            <p:cNvSpPr txBox="1"/>
            <p:nvPr/>
          </p:nvSpPr>
          <p:spPr>
            <a:xfrm>
              <a:off x="9694001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772DC654-3782-4C3B-9FCC-3E59A2166A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41594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218F5357-F995-45AB-AF7D-A58F7258EFD4}"/>
                </a:ext>
              </a:extLst>
            </p:cNvPr>
            <p:cNvSpPr txBox="1"/>
            <p:nvPr/>
          </p:nvSpPr>
          <p:spPr>
            <a:xfrm>
              <a:off x="10040650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9A5E1015-98FF-421E-9375-4A2BE32BD9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77677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64CC4787-D606-4737-81EF-3FF8C7632F7F}"/>
                </a:ext>
              </a:extLst>
            </p:cNvPr>
            <p:cNvSpPr txBox="1"/>
            <p:nvPr/>
          </p:nvSpPr>
          <p:spPr>
            <a:xfrm>
              <a:off x="10376733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00" name="Line 21">
              <a:extLst>
                <a:ext uri="{FF2B5EF4-FFF2-40B4-BE49-F238E27FC236}">
                  <a16:creationId xmlns:a16="http://schemas.microsoft.com/office/drawing/2014/main" id="{BFD9F58E-FA87-4140-AF5E-0D3FFB1121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808579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561F61DB-5F91-4F5E-B931-8CD9F19162E3}"/>
                </a:ext>
              </a:extLst>
            </p:cNvPr>
            <p:cNvSpPr txBox="1"/>
            <p:nvPr/>
          </p:nvSpPr>
          <p:spPr>
            <a:xfrm>
              <a:off x="10707635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24971A36-E112-466D-B5C3-F08A0EF3AF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44662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5540C9FE-7203-4038-9CA7-87D6C9137708}"/>
                </a:ext>
              </a:extLst>
            </p:cNvPr>
            <p:cNvSpPr txBox="1"/>
            <p:nvPr/>
          </p:nvSpPr>
          <p:spPr>
            <a:xfrm>
              <a:off x="11043718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4" name="Line 21">
              <a:extLst>
                <a:ext uri="{FF2B5EF4-FFF2-40B4-BE49-F238E27FC236}">
                  <a16:creationId xmlns:a16="http://schemas.microsoft.com/office/drawing/2014/main" id="{F66188A1-3D03-4F65-BB7F-43C6536905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480744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FBC93F48-CA1B-459F-9065-CBFB273A8433}"/>
                </a:ext>
              </a:extLst>
            </p:cNvPr>
            <p:cNvSpPr txBox="1"/>
            <p:nvPr/>
          </p:nvSpPr>
          <p:spPr>
            <a:xfrm>
              <a:off x="11337320" y="397408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B15249A9-C730-479A-82A8-3A173AB620CD}"/>
                </a:ext>
              </a:extLst>
            </p:cNvPr>
            <p:cNvCxnSpPr/>
            <p:nvPr/>
          </p:nvCxnSpPr>
          <p:spPr bwMode="auto">
            <a:xfrm>
              <a:off x="8149138" y="3920079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Line 21">
              <a:extLst>
                <a:ext uri="{FF2B5EF4-FFF2-40B4-BE49-F238E27FC236}">
                  <a16:creationId xmlns:a16="http://schemas.microsoft.com/office/drawing/2014/main" id="{01A6D589-3BD4-4A29-AFA0-48FF1D1510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51968" y="3516290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012472B-3A3A-4CB8-A600-79CB67CCB2DB}"/>
                </a:ext>
              </a:extLst>
            </p:cNvPr>
            <p:cNvSpPr/>
            <p:nvPr/>
          </p:nvSpPr>
          <p:spPr bwMode="auto">
            <a:xfrm>
              <a:off x="10045684" y="3308917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0" name="Down Arrow 10">
              <a:extLst>
                <a:ext uri="{FF2B5EF4-FFF2-40B4-BE49-F238E27FC236}">
                  <a16:creationId xmlns:a16="http://schemas.microsoft.com/office/drawing/2014/main" id="{18F49B90-FF79-4863-AB1C-2A4453183386}"/>
                </a:ext>
              </a:extLst>
            </p:cNvPr>
            <p:cNvSpPr/>
            <p:nvPr/>
          </p:nvSpPr>
          <p:spPr>
            <a:xfrm rot="16200000">
              <a:off x="10410362" y="2170774"/>
              <a:ext cx="499674" cy="1662769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Q4W</a:t>
              </a: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1" name="Down Arrow 11">
              <a:extLst>
                <a:ext uri="{FF2B5EF4-FFF2-40B4-BE49-F238E27FC236}">
                  <a16:creationId xmlns:a16="http://schemas.microsoft.com/office/drawing/2014/main" id="{F009BA2F-DB31-4F7A-AF0E-6E0DA58C0104}"/>
                </a:ext>
              </a:extLst>
            </p:cNvPr>
            <p:cNvSpPr/>
            <p:nvPr/>
          </p:nvSpPr>
          <p:spPr>
            <a:xfrm rot="5400000">
              <a:off x="8754786" y="2177975"/>
              <a:ext cx="499675" cy="1648381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Q8W</a:t>
              </a:r>
            </a:p>
          </p:txBody>
        </p:sp>
        <p:sp>
          <p:nvSpPr>
            <p:cNvPr id="112" name="TextBox 43">
              <a:extLst>
                <a:ext uri="{FF2B5EF4-FFF2-40B4-BE49-F238E27FC236}">
                  <a16:creationId xmlns:a16="http://schemas.microsoft.com/office/drawing/2014/main" id="{BF0E2F78-219F-4F7C-9183-DFC223EE621E}"/>
                </a:ext>
              </a:extLst>
            </p:cNvPr>
            <p:cNvSpPr txBox="1"/>
            <p:nvPr/>
          </p:nvSpPr>
          <p:spPr>
            <a:xfrm>
              <a:off x="11070384" y="3496102"/>
              <a:ext cx="104497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05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 charset="0"/>
                </a:rPr>
                <a:t>4% </a:t>
              </a:r>
              <a:r>
                <a:rPr lang="en-US" sz="1050" dirty="0">
                  <a:solidFill>
                    <a:srgbClr val="000000"/>
                  </a:solidFill>
                  <a:latin typeface="+mj-lt"/>
                  <a:cs typeface="Arial" charset="0"/>
                </a:rPr>
                <a:t>non inferiority margin</a:t>
              </a:r>
              <a:endParaRPr kumimoji="0" lang="en-US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2C7EFFA-3F81-4765-89EE-407708D0E7EA}"/>
                </a:ext>
              </a:extLst>
            </p:cNvPr>
            <p:cNvSpPr/>
            <p:nvPr/>
          </p:nvSpPr>
          <p:spPr bwMode="auto">
            <a:xfrm>
              <a:off x="8357423" y="3411626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ADC622B-9D81-4F4A-8723-75BE1F95A565}"/>
                </a:ext>
              </a:extLst>
            </p:cNvPr>
            <p:cNvSpPr/>
            <p:nvPr/>
          </p:nvSpPr>
          <p:spPr bwMode="auto">
            <a:xfrm>
              <a:off x="8357423" y="3681076"/>
              <a:ext cx="141442" cy="12991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22" name="TextBox 43">
              <a:extLst>
                <a:ext uri="{FF2B5EF4-FFF2-40B4-BE49-F238E27FC236}">
                  <a16:creationId xmlns:a16="http://schemas.microsoft.com/office/drawing/2014/main" id="{924992DA-24C4-4F4A-8F84-BD71055E5AB6}"/>
                </a:ext>
              </a:extLst>
            </p:cNvPr>
            <p:cNvSpPr txBox="1"/>
            <p:nvPr/>
          </p:nvSpPr>
          <p:spPr>
            <a:xfrm>
              <a:off x="8594143" y="3381728"/>
              <a:ext cx="5299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ITT-E</a:t>
              </a:r>
            </a:p>
          </p:txBody>
        </p:sp>
        <p:sp>
          <p:nvSpPr>
            <p:cNvPr id="123" name="TextBox 43">
              <a:extLst>
                <a:ext uri="{FF2B5EF4-FFF2-40B4-BE49-F238E27FC236}">
                  <a16:creationId xmlns:a16="http://schemas.microsoft.com/office/drawing/2014/main" id="{51528728-7ACB-4BAF-98BD-D2375D063540}"/>
                </a:ext>
              </a:extLst>
            </p:cNvPr>
            <p:cNvSpPr txBox="1"/>
            <p:nvPr/>
          </p:nvSpPr>
          <p:spPr>
            <a:xfrm>
              <a:off x="8594143" y="3647819"/>
              <a:ext cx="32674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PP</a:t>
              </a:r>
            </a:p>
          </p:txBody>
        </p:sp>
        <p:cxnSp>
          <p:nvCxnSpPr>
            <p:cNvPr id="124" name="Straight Connector 12">
              <a:extLst>
                <a:ext uri="{FF2B5EF4-FFF2-40B4-BE49-F238E27FC236}">
                  <a16:creationId xmlns:a16="http://schemas.microsoft.com/office/drawing/2014/main" id="{1E0FED35-51E3-4FAB-81EF-F17D0021AA5D}"/>
                </a:ext>
              </a:extLst>
            </p:cNvPr>
            <p:cNvCxnSpPr>
              <a:cxnSpLocks/>
            </p:cNvCxnSpPr>
            <p:nvPr/>
          </p:nvCxnSpPr>
          <p:spPr>
            <a:xfrm>
              <a:off x="10511175" y="3116910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125" name="Forme libre 129">
              <a:extLst>
                <a:ext uri="{FF2B5EF4-FFF2-40B4-BE49-F238E27FC236}">
                  <a16:creationId xmlns:a16="http://schemas.microsoft.com/office/drawing/2014/main" id="{98A29B90-623E-4069-B87C-919E6E51DB4E}"/>
                </a:ext>
              </a:extLst>
            </p:cNvPr>
            <p:cNvSpPr/>
            <p:nvPr/>
          </p:nvSpPr>
          <p:spPr>
            <a:xfrm rot="5400000">
              <a:off x="10003257" y="3478494"/>
              <a:ext cx="128727" cy="52228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6" name="TextBox 48">
              <a:extLst>
                <a:ext uri="{FF2B5EF4-FFF2-40B4-BE49-F238E27FC236}">
                  <a16:creationId xmlns:a16="http://schemas.microsoft.com/office/drawing/2014/main" id="{13250F6D-2C50-40D9-AD0C-4D81BB6C47B6}"/>
                </a:ext>
              </a:extLst>
            </p:cNvPr>
            <p:cNvSpPr txBox="1"/>
            <p:nvPr/>
          </p:nvSpPr>
          <p:spPr>
            <a:xfrm>
              <a:off x="9371005" y="3664873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-0.2</a:t>
              </a:r>
            </a:p>
          </p:txBody>
        </p:sp>
        <p:sp>
          <p:nvSpPr>
            <p:cNvPr id="127" name="TextBox 49">
              <a:extLst>
                <a:ext uri="{FF2B5EF4-FFF2-40B4-BE49-F238E27FC236}">
                  <a16:creationId xmlns:a16="http://schemas.microsoft.com/office/drawing/2014/main" id="{A5DE4D96-F179-4878-BC07-F8273B852BBA}"/>
                </a:ext>
              </a:extLst>
            </p:cNvPr>
            <p:cNvSpPr txBox="1"/>
            <p:nvPr/>
          </p:nvSpPr>
          <p:spPr>
            <a:xfrm>
              <a:off x="10429971" y="3681076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2.9</a:t>
              </a:r>
            </a:p>
          </p:txBody>
        </p:sp>
        <p:sp>
          <p:nvSpPr>
            <p:cNvPr id="128" name="TextBox 52">
              <a:extLst>
                <a:ext uri="{FF2B5EF4-FFF2-40B4-BE49-F238E27FC236}">
                  <a16:creationId xmlns:a16="http://schemas.microsoft.com/office/drawing/2014/main" id="{3AEB1FDE-DD26-4DFE-A648-24E581D2D64F}"/>
                </a:ext>
              </a:extLst>
            </p:cNvPr>
            <p:cNvSpPr txBox="1"/>
            <p:nvPr/>
          </p:nvSpPr>
          <p:spPr>
            <a:xfrm>
              <a:off x="9978344" y="3485151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1.4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68B6841-5D07-456B-9559-FC3BD363AD7C}"/>
                </a:ext>
              </a:extLst>
            </p:cNvPr>
            <p:cNvSpPr/>
            <p:nvPr/>
          </p:nvSpPr>
          <p:spPr bwMode="auto">
            <a:xfrm>
              <a:off x="9982234" y="3673356"/>
              <a:ext cx="141442" cy="12991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4A04677-3588-4F2B-8D85-F480366CAC4D}"/>
              </a:ext>
            </a:extLst>
          </p:cNvPr>
          <p:cNvGrpSpPr/>
          <p:nvPr/>
        </p:nvGrpSpPr>
        <p:grpSpPr>
          <a:xfrm>
            <a:off x="7111121" y="4651717"/>
            <a:ext cx="4775675" cy="1914681"/>
            <a:chOff x="7111121" y="4591997"/>
            <a:chExt cx="4775675" cy="1914681"/>
          </a:xfrm>
        </p:grpSpPr>
        <p:sp>
          <p:nvSpPr>
            <p:cNvPr id="42" name="Content Placeholder 1">
              <a:extLst>
                <a:ext uri="{FF2B5EF4-FFF2-40B4-BE49-F238E27FC236}">
                  <a16:creationId xmlns:a16="http://schemas.microsoft.com/office/drawing/2014/main" id="{0D5520E5-3017-4A48-946F-CA3A39036746}"/>
                </a:ext>
              </a:extLst>
            </p:cNvPr>
            <p:cNvSpPr txBox="1">
              <a:spLocks/>
            </p:cNvSpPr>
            <p:nvPr/>
          </p:nvSpPr>
          <p:spPr>
            <a:xfrm>
              <a:off x="8296530" y="6229679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cxnSp>
          <p:nvCxnSpPr>
            <p:cNvPr id="46" name="Straight Connector 12">
              <a:extLst>
                <a:ext uri="{FF2B5EF4-FFF2-40B4-BE49-F238E27FC236}">
                  <a16:creationId xmlns:a16="http://schemas.microsoft.com/office/drawing/2014/main" id="{51C04D55-DAE8-46D6-ACC6-3F664573B8B3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19" y="5159423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7" name="Down Arrow 10">
              <a:extLst>
                <a:ext uri="{FF2B5EF4-FFF2-40B4-BE49-F238E27FC236}">
                  <a16:creationId xmlns:a16="http://schemas.microsoft.com/office/drawing/2014/main" id="{55678091-D94C-46FB-A8F1-F8302A931E97}"/>
                </a:ext>
              </a:extLst>
            </p:cNvPr>
            <p:cNvSpPr/>
            <p:nvPr/>
          </p:nvSpPr>
          <p:spPr>
            <a:xfrm rot="16200000">
              <a:off x="10392704" y="4228693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Q8W</a:t>
              </a: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8" name="Down Arrow 11">
              <a:extLst>
                <a:ext uri="{FF2B5EF4-FFF2-40B4-BE49-F238E27FC236}">
                  <a16:creationId xmlns:a16="http://schemas.microsoft.com/office/drawing/2014/main" id="{E6743281-5010-43F4-A27B-7686998E5E73}"/>
                </a:ext>
              </a:extLst>
            </p:cNvPr>
            <p:cNvSpPr/>
            <p:nvPr/>
          </p:nvSpPr>
          <p:spPr>
            <a:xfrm rot="5400000">
              <a:off x="8737128" y="4235894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BBF5C8BF-EC9B-4F0F-A164-E71538C0D475}"/>
                </a:ext>
              </a:extLst>
            </p:cNvPr>
            <p:cNvSpPr txBox="1"/>
            <p:nvPr/>
          </p:nvSpPr>
          <p:spPr>
            <a:xfrm>
              <a:off x="7111121" y="5542427"/>
              <a:ext cx="929987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-10% non inferiority margin</a:t>
              </a:r>
            </a:p>
          </p:txBody>
        </p:sp>
        <p:sp>
          <p:nvSpPr>
            <p:cNvPr id="50" name="Line 21">
              <a:extLst>
                <a:ext uri="{FF2B5EF4-FFF2-40B4-BE49-F238E27FC236}">
                  <a16:creationId xmlns:a16="http://schemas.microsoft.com/office/drawing/2014/main" id="{4691ED06-A3E3-4FAB-8415-A074A6496F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7612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98A1E6C-8DD2-4FA8-8540-B5658249F921}"/>
                </a:ext>
              </a:extLst>
            </p:cNvPr>
            <p:cNvSpPr txBox="1"/>
            <p:nvPr/>
          </p:nvSpPr>
          <p:spPr>
            <a:xfrm>
              <a:off x="7937356" y="6016595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2" name="Line 21">
              <a:extLst>
                <a:ext uri="{FF2B5EF4-FFF2-40B4-BE49-F238E27FC236}">
                  <a16:creationId xmlns:a16="http://schemas.microsoft.com/office/drawing/2014/main" id="{5848ED46-88FB-484C-8504-F606B5BBAE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33695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49D6597-D26D-47CA-94FB-D793C264ED81}"/>
                </a:ext>
              </a:extLst>
            </p:cNvPr>
            <p:cNvSpPr txBox="1"/>
            <p:nvPr/>
          </p:nvSpPr>
          <p:spPr>
            <a:xfrm>
              <a:off x="8307103" y="601659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4" name="Line 21">
              <a:extLst>
                <a:ext uri="{FF2B5EF4-FFF2-40B4-BE49-F238E27FC236}">
                  <a16:creationId xmlns:a16="http://schemas.microsoft.com/office/drawing/2014/main" id="{CB78230C-1022-464D-A4A2-B402576BE3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63889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B9953D3F-FA2C-4B28-B847-B010DAED0393}"/>
                </a:ext>
              </a:extLst>
            </p:cNvPr>
            <p:cNvSpPr txBox="1"/>
            <p:nvPr/>
          </p:nvSpPr>
          <p:spPr>
            <a:xfrm>
              <a:off x="8637297" y="601659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C5ABB37A-FF14-4CFA-A250-A144F63685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9972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4E759DF-D68D-4EC7-B784-D24DDD482AAD}"/>
                </a:ext>
              </a:extLst>
            </p:cNvPr>
            <p:cNvSpPr txBox="1"/>
            <p:nvPr/>
          </p:nvSpPr>
          <p:spPr>
            <a:xfrm>
              <a:off x="8973380" y="601659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8" name="Line 21">
              <a:extLst>
                <a:ext uri="{FF2B5EF4-FFF2-40B4-BE49-F238E27FC236}">
                  <a16:creationId xmlns:a16="http://schemas.microsoft.com/office/drawing/2014/main" id="{3226E1A9-E9C0-49E2-8700-5ABD10813B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41205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BD8B847-70A0-480C-ABDD-A06894E84D22}"/>
                </a:ext>
              </a:extLst>
            </p:cNvPr>
            <p:cNvSpPr txBox="1"/>
            <p:nvPr/>
          </p:nvSpPr>
          <p:spPr>
            <a:xfrm>
              <a:off x="9314613" y="601659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D762F194-A93E-4F9D-9DAC-4DA1BFB7D8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77288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F851F0B9-7C3C-45C7-AE07-B4FACD5FFE3E}"/>
                </a:ext>
              </a:extLst>
            </p:cNvPr>
            <p:cNvSpPr txBox="1"/>
            <p:nvPr/>
          </p:nvSpPr>
          <p:spPr>
            <a:xfrm>
              <a:off x="9676344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2" name="Line 21">
              <a:extLst>
                <a:ext uri="{FF2B5EF4-FFF2-40B4-BE49-F238E27FC236}">
                  <a16:creationId xmlns:a16="http://schemas.microsoft.com/office/drawing/2014/main" id="{8E4C51A0-8EAD-45F8-A690-5BAB9BBD45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23937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CCBEC44E-A733-42BC-81B9-DB96F04E909B}"/>
                </a:ext>
              </a:extLst>
            </p:cNvPr>
            <p:cNvSpPr txBox="1"/>
            <p:nvPr/>
          </p:nvSpPr>
          <p:spPr>
            <a:xfrm>
              <a:off x="10022993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4" name="Line 21">
              <a:extLst>
                <a:ext uri="{FF2B5EF4-FFF2-40B4-BE49-F238E27FC236}">
                  <a16:creationId xmlns:a16="http://schemas.microsoft.com/office/drawing/2014/main" id="{9DADE8C1-4D03-4EB4-9002-6DA31FD640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60020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C2EBE222-D77C-43E7-B30C-40F8872643C9}"/>
                </a:ext>
              </a:extLst>
            </p:cNvPr>
            <p:cNvSpPr txBox="1"/>
            <p:nvPr/>
          </p:nvSpPr>
          <p:spPr>
            <a:xfrm>
              <a:off x="10359076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6" name="Line 21">
              <a:extLst>
                <a:ext uri="{FF2B5EF4-FFF2-40B4-BE49-F238E27FC236}">
                  <a16:creationId xmlns:a16="http://schemas.microsoft.com/office/drawing/2014/main" id="{601A16DF-C2E4-4CA2-91CA-D965F88BB0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90922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CA1D12E6-AF18-4690-95E4-360D501717FC}"/>
                </a:ext>
              </a:extLst>
            </p:cNvPr>
            <p:cNvSpPr txBox="1"/>
            <p:nvPr/>
          </p:nvSpPr>
          <p:spPr>
            <a:xfrm>
              <a:off x="10689978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68" name="Line 21">
              <a:extLst>
                <a:ext uri="{FF2B5EF4-FFF2-40B4-BE49-F238E27FC236}">
                  <a16:creationId xmlns:a16="http://schemas.microsoft.com/office/drawing/2014/main" id="{E4730D8E-69A9-4781-960D-88E555FAEC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27005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B73ACF9-681C-4F69-B651-B8576B7D0C40}"/>
                </a:ext>
              </a:extLst>
            </p:cNvPr>
            <p:cNvSpPr txBox="1"/>
            <p:nvPr/>
          </p:nvSpPr>
          <p:spPr>
            <a:xfrm>
              <a:off x="11026061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70" name="Line 21">
              <a:extLst>
                <a:ext uri="{FF2B5EF4-FFF2-40B4-BE49-F238E27FC236}">
                  <a16:creationId xmlns:a16="http://schemas.microsoft.com/office/drawing/2014/main" id="{9F776DE4-3095-4EF3-AC3D-2CB47CAABF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463087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02E4C82E-14EF-4458-8F8B-9873BA7054FA}"/>
                </a:ext>
              </a:extLst>
            </p:cNvPr>
            <p:cNvSpPr txBox="1"/>
            <p:nvPr/>
          </p:nvSpPr>
          <p:spPr>
            <a:xfrm>
              <a:off x="11319663" y="601659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755C8ECE-076F-4166-8B16-D2CDE2028883}"/>
                </a:ext>
              </a:extLst>
            </p:cNvPr>
            <p:cNvCxnSpPr/>
            <p:nvPr/>
          </p:nvCxnSpPr>
          <p:spPr bwMode="auto">
            <a:xfrm>
              <a:off x="8131481" y="5962592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Line 21">
              <a:extLst>
                <a:ext uri="{FF2B5EF4-FFF2-40B4-BE49-F238E27FC236}">
                  <a16:creationId xmlns:a16="http://schemas.microsoft.com/office/drawing/2014/main" id="{959597F8-5604-437E-88D6-C9FDAD4FBB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34311" y="5558803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8" name="Text Box 2">
              <a:extLst>
                <a:ext uri="{FF2B5EF4-FFF2-40B4-BE49-F238E27FC236}">
                  <a16:creationId xmlns:a16="http://schemas.microsoft.com/office/drawing/2014/main" id="{A9C41BB7-0369-43F4-B688-CB7EE8B3D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1181" y="4591997"/>
              <a:ext cx="40156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Proportion HIV RNA </a:t>
              </a:r>
              <a:r>
                <a:rPr lang="en-US" sz="1400" b="1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&lt;</a:t>
              </a: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 50 c/mL at W152</a:t>
              </a:r>
            </a:p>
          </p:txBody>
        </p:sp>
        <p:sp>
          <p:nvSpPr>
            <p:cNvPr id="131" name="Forme libre 129">
              <a:extLst>
                <a:ext uri="{FF2B5EF4-FFF2-40B4-BE49-F238E27FC236}">
                  <a16:creationId xmlns:a16="http://schemas.microsoft.com/office/drawing/2014/main" id="{09D7F777-53E1-497A-BDD7-ABB12EE868D8}"/>
                </a:ext>
              </a:extLst>
            </p:cNvPr>
            <p:cNvSpPr/>
            <p:nvPr/>
          </p:nvSpPr>
          <p:spPr>
            <a:xfrm rot="5400000">
              <a:off x="9974956" y="4790664"/>
              <a:ext cx="128727" cy="133663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2" name="TextBox 48">
              <a:extLst>
                <a:ext uri="{FF2B5EF4-FFF2-40B4-BE49-F238E27FC236}">
                  <a16:creationId xmlns:a16="http://schemas.microsoft.com/office/drawing/2014/main" id="{CF3124C4-B5BA-4B62-9BE0-27E5FD53F2E5}"/>
                </a:ext>
              </a:extLst>
            </p:cNvPr>
            <p:cNvSpPr txBox="1"/>
            <p:nvPr/>
          </p:nvSpPr>
          <p:spPr>
            <a:xfrm>
              <a:off x="8934954" y="5372340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-2.6</a:t>
              </a:r>
            </a:p>
          </p:txBody>
        </p:sp>
        <p:sp>
          <p:nvSpPr>
            <p:cNvPr id="133" name="TextBox 49">
              <a:extLst>
                <a:ext uri="{FF2B5EF4-FFF2-40B4-BE49-F238E27FC236}">
                  <a16:creationId xmlns:a16="http://schemas.microsoft.com/office/drawing/2014/main" id="{27A38C90-B384-46FA-93E7-3018B7BD3E45}"/>
                </a:ext>
              </a:extLst>
            </p:cNvPr>
            <p:cNvSpPr txBox="1"/>
            <p:nvPr/>
          </p:nvSpPr>
          <p:spPr>
            <a:xfrm>
              <a:off x="10662491" y="5372340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5.6</a:t>
              </a:r>
            </a:p>
          </p:txBody>
        </p:sp>
        <p:sp>
          <p:nvSpPr>
            <p:cNvPr id="134" name="TextBox 52">
              <a:extLst>
                <a:ext uri="{FF2B5EF4-FFF2-40B4-BE49-F238E27FC236}">
                  <a16:creationId xmlns:a16="http://schemas.microsoft.com/office/drawing/2014/main" id="{336BD3E0-3D02-4900-AADB-F8F55C45F5C9}"/>
                </a:ext>
              </a:extLst>
            </p:cNvPr>
            <p:cNvSpPr txBox="1"/>
            <p:nvPr/>
          </p:nvSpPr>
          <p:spPr>
            <a:xfrm>
              <a:off x="9908712" y="5204493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1.5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E389751-7802-4148-9674-1BC948B43F53}"/>
                </a:ext>
              </a:extLst>
            </p:cNvPr>
            <p:cNvSpPr/>
            <p:nvPr/>
          </p:nvSpPr>
          <p:spPr bwMode="auto">
            <a:xfrm>
              <a:off x="9952818" y="5388573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36" name="Forme libre 129">
              <a:extLst>
                <a:ext uri="{FF2B5EF4-FFF2-40B4-BE49-F238E27FC236}">
                  <a16:creationId xmlns:a16="http://schemas.microsoft.com/office/drawing/2014/main" id="{97F0A4BD-6F4E-45D1-9AC6-0F971D58A223}"/>
                </a:ext>
              </a:extLst>
            </p:cNvPr>
            <p:cNvSpPr/>
            <p:nvPr/>
          </p:nvSpPr>
          <p:spPr>
            <a:xfrm rot="5400000">
              <a:off x="9933014" y="5157471"/>
              <a:ext cx="128727" cy="13302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7" name="TextBox 48">
              <a:extLst>
                <a:ext uri="{FF2B5EF4-FFF2-40B4-BE49-F238E27FC236}">
                  <a16:creationId xmlns:a16="http://schemas.microsoft.com/office/drawing/2014/main" id="{8EF2B0A7-E8A2-434C-8183-F0A7D1C313A8}"/>
                </a:ext>
              </a:extLst>
            </p:cNvPr>
            <p:cNvSpPr txBox="1"/>
            <p:nvPr/>
          </p:nvSpPr>
          <p:spPr>
            <a:xfrm>
              <a:off x="8881191" y="5732702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-2.7</a:t>
              </a:r>
            </a:p>
          </p:txBody>
        </p:sp>
        <p:sp>
          <p:nvSpPr>
            <p:cNvPr id="138" name="TextBox 49">
              <a:extLst>
                <a:ext uri="{FF2B5EF4-FFF2-40B4-BE49-F238E27FC236}">
                  <a16:creationId xmlns:a16="http://schemas.microsoft.com/office/drawing/2014/main" id="{A683B83B-91F7-4EF4-9447-7981423EF4B0}"/>
                </a:ext>
              </a:extLst>
            </p:cNvPr>
            <p:cNvSpPr txBox="1"/>
            <p:nvPr/>
          </p:nvSpPr>
          <p:spPr>
            <a:xfrm>
              <a:off x="10595679" y="5721494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5.3</a:t>
              </a:r>
            </a:p>
          </p:txBody>
        </p:sp>
        <p:sp>
          <p:nvSpPr>
            <p:cNvPr id="139" name="TextBox 52">
              <a:extLst>
                <a:ext uri="{FF2B5EF4-FFF2-40B4-BE49-F238E27FC236}">
                  <a16:creationId xmlns:a16="http://schemas.microsoft.com/office/drawing/2014/main" id="{29F6363C-3BFC-42E1-B423-91E35B389122}"/>
                </a:ext>
              </a:extLst>
            </p:cNvPr>
            <p:cNvSpPr txBox="1"/>
            <p:nvPr/>
          </p:nvSpPr>
          <p:spPr>
            <a:xfrm>
              <a:off x="9904736" y="5568096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1.3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EE12402-4EB8-4C45-A7C6-EC146B6E4BF8}"/>
                </a:ext>
              </a:extLst>
            </p:cNvPr>
            <p:cNvSpPr/>
            <p:nvPr/>
          </p:nvSpPr>
          <p:spPr bwMode="auto">
            <a:xfrm>
              <a:off x="9932481" y="5756301"/>
              <a:ext cx="141442" cy="12991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DA026289-43F0-6D8F-B95C-5517CFC1A35B}"/>
              </a:ext>
            </a:extLst>
          </p:cNvPr>
          <p:cNvGrpSpPr/>
          <p:nvPr/>
        </p:nvGrpSpPr>
        <p:grpSpPr>
          <a:xfrm>
            <a:off x="367002" y="2573051"/>
            <a:ext cx="6542245" cy="3864067"/>
            <a:chOff x="367002" y="2573051"/>
            <a:chExt cx="6542245" cy="3864067"/>
          </a:xfrm>
        </p:grpSpPr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5082176A-13D1-451D-B3C8-D8A8FE04CA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682854"/>
                </p:ext>
              </p:extLst>
            </p:nvPr>
          </p:nvGraphicFramePr>
          <p:xfrm>
            <a:off x="367002" y="2573051"/>
            <a:ext cx="6509083" cy="3354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7348AB-3786-47DC-8373-99A8B6B4CAEA}"/>
                </a:ext>
              </a:extLst>
            </p:cNvPr>
            <p:cNvSpPr/>
            <p:nvPr/>
          </p:nvSpPr>
          <p:spPr bwMode="auto">
            <a:xfrm>
              <a:off x="4974298" y="2966537"/>
              <a:ext cx="137285" cy="13728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C1A196C-0239-4205-B6E9-B7DF4379AC51}"/>
                </a:ext>
              </a:extLst>
            </p:cNvPr>
            <p:cNvSpPr/>
            <p:nvPr/>
          </p:nvSpPr>
          <p:spPr bwMode="auto">
            <a:xfrm>
              <a:off x="4974298" y="3359964"/>
              <a:ext cx="137285" cy="137285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0F9C2AA-D3A1-4A5F-AAEF-48AE773C80E1}"/>
                </a:ext>
              </a:extLst>
            </p:cNvPr>
            <p:cNvSpPr/>
            <p:nvPr/>
          </p:nvSpPr>
          <p:spPr bwMode="auto">
            <a:xfrm>
              <a:off x="4974298" y="4074523"/>
              <a:ext cx="137285" cy="137285"/>
            </a:xfrm>
            <a:prstGeom prst="rect">
              <a:avLst/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CECBB6E-19F9-4CC0-9E96-73E09EF7DC14}"/>
                </a:ext>
              </a:extLst>
            </p:cNvPr>
            <p:cNvSpPr/>
            <p:nvPr/>
          </p:nvSpPr>
          <p:spPr bwMode="auto">
            <a:xfrm>
              <a:off x="4974298" y="4467949"/>
              <a:ext cx="137285" cy="137285"/>
            </a:xfrm>
            <a:prstGeom prst="rect">
              <a:avLst/>
            </a:prstGeom>
            <a:pattFill prst="wdDnDiag">
              <a:fgClr>
                <a:srgbClr val="990099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8FC6A9A9-0B0D-4B83-8CB4-5B907697A646}"/>
                </a:ext>
              </a:extLst>
            </p:cNvPr>
            <p:cNvSpPr txBox="1"/>
            <p:nvPr/>
          </p:nvSpPr>
          <p:spPr>
            <a:xfrm>
              <a:off x="5159857" y="2878536"/>
              <a:ext cx="1749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Q8W CAB + RPV LA ITT-E</a:t>
              </a:r>
              <a:br>
                <a:rPr lang="fr-FR" sz="1200" dirty="0">
                  <a:solidFill>
                    <a:srgbClr val="000000"/>
                  </a:solidFill>
                  <a:latin typeface="+mj-lt"/>
                </a:rPr>
              </a:br>
              <a:r>
                <a:rPr lang="fr-FR" sz="1200" dirty="0">
                  <a:solidFill>
                    <a:srgbClr val="000000"/>
                  </a:solidFill>
                  <a:latin typeface="+mj-lt"/>
                </a:rPr>
                <a:t>(N = 522)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E8A086EA-FE64-4788-B0D3-0B638EC9786F}"/>
                </a:ext>
              </a:extLst>
            </p:cNvPr>
            <p:cNvSpPr txBox="1"/>
            <p:nvPr/>
          </p:nvSpPr>
          <p:spPr>
            <a:xfrm>
              <a:off x="5159857" y="3271862"/>
              <a:ext cx="1749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Q4W CAB + RPV LA ITT-E</a:t>
              </a:r>
              <a:br>
                <a:rPr lang="fr-FR" sz="1200" dirty="0">
                  <a:solidFill>
                    <a:srgbClr val="000000"/>
                  </a:solidFill>
                  <a:latin typeface="+mj-lt"/>
                </a:rPr>
              </a:br>
              <a:r>
                <a:rPr lang="fr-FR" sz="1200" dirty="0">
                  <a:solidFill>
                    <a:srgbClr val="000000"/>
                  </a:solidFill>
                  <a:latin typeface="+mj-lt"/>
                </a:rPr>
                <a:t>(N = 523)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6B7AA518-83EA-4F3D-AC89-9851D701F3E1}"/>
                </a:ext>
              </a:extLst>
            </p:cNvPr>
            <p:cNvSpPr txBox="1"/>
            <p:nvPr/>
          </p:nvSpPr>
          <p:spPr>
            <a:xfrm>
              <a:off x="5159857" y="3988447"/>
              <a:ext cx="1604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Q8W CAB + RPV LA PP</a:t>
              </a:r>
              <a:br>
                <a:rPr lang="fr-FR" sz="1200" dirty="0">
                  <a:solidFill>
                    <a:srgbClr val="000000"/>
                  </a:solidFill>
                  <a:latin typeface="+mj-lt"/>
                </a:rPr>
              </a:br>
              <a:r>
                <a:rPr lang="fr-FR" sz="1200" dirty="0">
                  <a:solidFill>
                    <a:srgbClr val="000000"/>
                  </a:solidFill>
                  <a:latin typeface="+mj-lt"/>
                </a:rPr>
                <a:t>(N = 510)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80B0001E-1CBD-46F3-B98E-5040E2E266A6}"/>
                </a:ext>
              </a:extLst>
            </p:cNvPr>
            <p:cNvSpPr txBox="1"/>
            <p:nvPr/>
          </p:nvSpPr>
          <p:spPr>
            <a:xfrm>
              <a:off x="5159857" y="4394501"/>
              <a:ext cx="1604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Q4W CAB + RPV LA PP</a:t>
              </a:r>
              <a:br>
                <a:rPr lang="fr-FR" sz="1200" dirty="0">
                  <a:solidFill>
                    <a:srgbClr val="000000"/>
                  </a:solidFill>
                  <a:latin typeface="+mj-lt"/>
                </a:rPr>
              </a:br>
              <a:r>
                <a:rPr lang="fr-FR" sz="1200" dirty="0">
                  <a:solidFill>
                    <a:srgbClr val="000000"/>
                  </a:solidFill>
                  <a:latin typeface="+mj-lt"/>
                </a:rPr>
                <a:t>(N = 513)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10548D3A-5F39-42AD-BD23-474697E08EAE}"/>
                </a:ext>
              </a:extLst>
            </p:cNvPr>
            <p:cNvSpPr txBox="1"/>
            <p:nvPr/>
          </p:nvSpPr>
          <p:spPr>
            <a:xfrm>
              <a:off x="1049665" y="6129341"/>
              <a:ext cx="1587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+mj-lt"/>
                </a:rPr>
                <a:t>HIV RNA </a:t>
              </a:r>
              <a:r>
                <a:rPr lang="en-US" sz="1400" b="1" u="sng">
                  <a:solidFill>
                    <a:srgbClr val="000000"/>
                  </a:solidFill>
                  <a:latin typeface="+mj-lt"/>
                </a:rPr>
                <a:t>&gt;</a:t>
              </a:r>
              <a:r>
                <a:rPr lang="en-US" sz="1400" b="1">
                  <a:solidFill>
                    <a:srgbClr val="000000"/>
                  </a:solidFill>
                  <a:latin typeface="+mj-lt"/>
                </a:rPr>
                <a:t> 50 c/mL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22E835FA-4AA1-44D2-9AD9-68868A5D6F26}"/>
                </a:ext>
              </a:extLst>
            </p:cNvPr>
            <p:cNvSpPr txBox="1"/>
            <p:nvPr/>
          </p:nvSpPr>
          <p:spPr>
            <a:xfrm>
              <a:off x="2976142" y="6129341"/>
              <a:ext cx="1587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+mj-lt"/>
                </a:rPr>
                <a:t>HIV RNA &lt; 50 c/mL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A04D4295-2F43-47E9-84C7-AC03C5D9DB10}"/>
                </a:ext>
              </a:extLst>
            </p:cNvPr>
            <p:cNvSpPr txBox="1"/>
            <p:nvPr/>
          </p:nvSpPr>
          <p:spPr>
            <a:xfrm>
              <a:off x="4939576" y="6129341"/>
              <a:ext cx="1577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+mj-lt"/>
                </a:rPr>
                <a:t>No virological data</a:t>
              </a:r>
            </a:p>
          </p:txBody>
        </p:sp>
      </p:grp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19E1225-28B0-4269-B2E9-B23A38E5F9AE}"/>
              </a:ext>
            </a:extLst>
          </p:cNvPr>
          <p:cNvSpPr txBox="1"/>
          <p:nvPr/>
        </p:nvSpPr>
        <p:spPr>
          <a:xfrm>
            <a:off x="1536827" y="2257404"/>
            <a:ext cx="3789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Virologic response at W152, %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3431DDEC-1257-41AE-8A94-C35B163C6CAD}"/>
              </a:ext>
            </a:extLst>
          </p:cNvPr>
          <p:cNvSpPr txBox="1"/>
          <p:nvPr/>
        </p:nvSpPr>
        <p:spPr>
          <a:xfrm>
            <a:off x="7884257" y="2257404"/>
            <a:ext cx="3789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 differences</a:t>
            </a:r>
          </a:p>
        </p:txBody>
      </p:sp>
      <p:sp>
        <p:nvSpPr>
          <p:cNvPr id="114" name="Text Box 3">
            <a:extLst>
              <a:ext uri="{FF2B5EF4-FFF2-40B4-BE49-F238E27FC236}">
                <a16:creationId xmlns:a16="http://schemas.microsoft.com/office/drawing/2014/main" id="{CFC44259-2BE5-4E47-AD9A-9CFFC90D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8616" y="6444771"/>
            <a:ext cx="2523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/>
              <a:t>Overton</a:t>
            </a:r>
            <a:r>
              <a:rPr lang="fr-FR" sz="1400" i="1" dirty="0"/>
              <a:t> ET, CROI 2022, Abs. 479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B92182E-E7A8-4CAE-98AA-1B16F38C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ATLAS-2M study: LA CAB + RPV every</a:t>
            </a:r>
            <a:br>
              <a:rPr lang="en-US" dirty="0"/>
            </a:br>
            <a:r>
              <a:rPr lang="en-US" dirty="0"/>
              <a:t>2 Months – W152 Results (2)</a:t>
            </a:r>
          </a:p>
        </p:txBody>
      </p:sp>
    </p:spTree>
    <p:extLst>
      <p:ext uri="{BB962C8B-B14F-4D97-AF65-F5344CB8AC3E}">
        <p14:creationId xmlns:p14="http://schemas.microsoft.com/office/powerpoint/2010/main" val="9626946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ED40836-5259-45DE-94B3-69E3AD8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01464" cy="1143000"/>
          </a:xfrm>
        </p:spPr>
        <p:txBody>
          <a:bodyPr/>
          <a:lstStyle/>
          <a:p>
            <a:r>
              <a:rPr lang="en-US" dirty="0"/>
              <a:t>ATLAS-2M study: LA CAB + RPV every</a:t>
            </a:r>
            <a:br>
              <a:rPr lang="en-US" dirty="0"/>
            </a:br>
            <a:r>
              <a:rPr lang="en-US" dirty="0"/>
              <a:t>2 Months – W152 Results (3)</a:t>
            </a:r>
          </a:p>
        </p:txBody>
      </p:sp>
      <p:graphicFrame>
        <p:nvGraphicFramePr>
          <p:cNvPr id="114" name="Tableau 113">
            <a:extLst>
              <a:ext uri="{FF2B5EF4-FFF2-40B4-BE49-F238E27FC236}">
                <a16:creationId xmlns:a16="http://schemas.microsoft.com/office/drawing/2014/main" id="{10E4B76D-DDAB-4C91-9531-FA7166192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29490"/>
              </p:ext>
            </p:extLst>
          </p:nvPr>
        </p:nvGraphicFramePr>
        <p:xfrm>
          <a:off x="1646986" y="2201615"/>
          <a:ext cx="8632401" cy="1129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83">
                <a:tc>
                  <a:txBody>
                    <a:bodyPr/>
                    <a:lstStyle/>
                    <a:p>
                      <a:endParaRPr lang="en-US" sz="2000" noProof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944" marR="91944" marT="45972" marB="45972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 related to injections</a:t>
                      </a:r>
                      <a:b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 (including between W96-W152),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Related to injections</a:t>
                      </a:r>
                      <a:b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 (including between W96-W152),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Q8W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(N = 522)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(0) ; 1.1 %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(+1) ; 1.5 %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Q4W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(N = 523)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(+2) ; 2.5 %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(+2) ;  2.5 %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50A22786-9A2C-4209-9EBD-14C83ED5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155" y="3445230"/>
            <a:ext cx="701406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 of participants with injection site reactions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6B75324-332C-478A-A27F-209488C74D45}"/>
              </a:ext>
            </a:extLst>
          </p:cNvPr>
          <p:cNvGrpSpPr/>
          <p:nvPr/>
        </p:nvGrpSpPr>
        <p:grpSpPr>
          <a:xfrm>
            <a:off x="636692" y="3396042"/>
            <a:ext cx="10194045" cy="3090669"/>
            <a:chOff x="636692" y="2967025"/>
            <a:chExt cx="10194045" cy="309066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0259B50-3E1A-47F7-9043-15756633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862" y="3232080"/>
              <a:ext cx="9130819" cy="2336424"/>
            </a:xfrm>
            <a:custGeom>
              <a:avLst/>
              <a:gdLst>
                <a:gd name="T0" fmla="*/ 4690 w 4690"/>
                <a:gd name="T1" fmla="*/ 1580 h 1580"/>
                <a:gd name="T2" fmla="*/ 0 w 4690"/>
                <a:gd name="T3" fmla="*/ 1580 h 1580"/>
                <a:gd name="T4" fmla="*/ 0 w 4690"/>
                <a:gd name="T5" fmla="*/ 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90" h="1580">
                  <a:moveTo>
                    <a:pt x="4690" y="1580"/>
                  </a:moveTo>
                  <a:lnTo>
                    <a:pt x="0" y="158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FD83004-D4A2-4EAE-98E8-77FCF346B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3720067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9D5C2766-5533-4C9C-B8D7-2FB85AB27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4181437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19962183-DD0C-486B-BD8C-6314BD0FF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4644286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E53DE12C-19FC-4E44-BB02-E38B7D75C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5105656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CA18AF4-A193-4740-A013-E3EB3EB3D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5568504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356AED01-9E6D-4E8E-AEAA-D58A0F91E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3258697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76F3AF1-D438-4A3B-8EBA-3DEB86130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42" y="5154454"/>
              <a:ext cx="58406" cy="414050"/>
            </a:xfrm>
            <a:custGeom>
              <a:avLst/>
              <a:gdLst>
                <a:gd name="T0" fmla="*/ 30 w 30"/>
                <a:gd name="T1" fmla="*/ 0 h 280"/>
                <a:gd name="T2" fmla="*/ 0 w 30"/>
                <a:gd name="T3" fmla="*/ 0 h 280"/>
                <a:gd name="T4" fmla="*/ 0 w 30"/>
                <a:gd name="T5" fmla="*/ 280 h 280"/>
                <a:gd name="T6" fmla="*/ 30 w 30"/>
                <a:gd name="T7" fmla="*/ 280 h 280"/>
                <a:gd name="T8" fmla="*/ 30 w 30"/>
                <a:gd name="T9" fmla="*/ 0 h 280"/>
                <a:gd name="T10" fmla="*/ 30 w 30"/>
                <a:gd name="T1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80">
                  <a:moveTo>
                    <a:pt x="30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30" y="28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15144D-B9F9-443E-BA97-C4E1A72E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318" y="4873492"/>
              <a:ext cx="58406" cy="695012"/>
            </a:xfrm>
            <a:custGeom>
              <a:avLst/>
              <a:gdLst>
                <a:gd name="T0" fmla="*/ 30 w 30"/>
                <a:gd name="T1" fmla="*/ 0 h 470"/>
                <a:gd name="T2" fmla="*/ 0 w 30"/>
                <a:gd name="T3" fmla="*/ 0 h 470"/>
                <a:gd name="T4" fmla="*/ 0 w 30"/>
                <a:gd name="T5" fmla="*/ 470 h 470"/>
                <a:gd name="T6" fmla="*/ 30 w 30"/>
                <a:gd name="T7" fmla="*/ 470 h 470"/>
                <a:gd name="T8" fmla="*/ 30 w 30"/>
                <a:gd name="T9" fmla="*/ 0 h 470"/>
                <a:gd name="T10" fmla="*/ 30 w 30"/>
                <a:gd name="T11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0">
                  <a:moveTo>
                    <a:pt x="30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30" y="47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034413D-A2BD-4E98-B925-5276334F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635" y="4945951"/>
              <a:ext cx="58406" cy="622554"/>
            </a:xfrm>
            <a:custGeom>
              <a:avLst/>
              <a:gdLst>
                <a:gd name="T0" fmla="*/ 30 w 30"/>
                <a:gd name="T1" fmla="*/ 0 h 421"/>
                <a:gd name="T2" fmla="*/ 0 w 30"/>
                <a:gd name="T3" fmla="*/ 0 h 421"/>
                <a:gd name="T4" fmla="*/ 0 w 30"/>
                <a:gd name="T5" fmla="*/ 421 h 421"/>
                <a:gd name="T6" fmla="*/ 30 w 30"/>
                <a:gd name="T7" fmla="*/ 421 h 421"/>
                <a:gd name="T8" fmla="*/ 30 w 30"/>
                <a:gd name="T9" fmla="*/ 0 h 421"/>
                <a:gd name="T10" fmla="*/ 30 w 30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21">
                  <a:moveTo>
                    <a:pt x="30" y="0"/>
                  </a:moveTo>
                  <a:lnTo>
                    <a:pt x="0" y="0"/>
                  </a:lnTo>
                  <a:lnTo>
                    <a:pt x="0" y="421"/>
                  </a:lnTo>
                  <a:lnTo>
                    <a:pt x="30" y="42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E5BEB90F-0809-4F05-A6D3-69A03C612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96" y="5271276"/>
              <a:ext cx="56459" cy="297229"/>
            </a:xfrm>
            <a:custGeom>
              <a:avLst/>
              <a:gdLst>
                <a:gd name="T0" fmla="*/ 29 w 29"/>
                <a:gd name="T1" fmla="*/ 0 h 201"/>
                <a:gd name="T2" fmla="*/ 0 w 29"/>
                <a:gd name="T3" fmla="*/ 0 h 201"/>
                <a:gd name="T4" fmla="*/ 0 w 29"/>
                <a:gd name="T5" fmla="*/ 201 h 201"/>
                <a:gd name="T6" fmla="*/ 29 w 29"/>
                <a:gd name="T7" fmla="*/ 201 h 201"/>
                <a:gd name="T8" fmla="*/ 29 w 29"/>
                <a:gd name="T9" fmla="*/ 0 h 201"/>
                <a:gd name="T10" fmla="*/ 29 w 29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1">
                  <a:moveTo>
                    <a:pt x="29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29" y="20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03B53CB-2DF8-4E3B-B4D3-7A4F43D91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827" y="5263882"/>
              <a:ext cx="56459" cy="304622"/>
            </a:xfrm>
            <a:custGeom>
              <a:avLst/>
              <a:gdLst>
                <a:gd name="T0" fmla="*/ 29 w 29"/>
                <a:gd name="T1" fmla="*/ 0 h 206"/>
                <a:gd name="T2" fmla="*/ 0 w 29"/>
                <a:gd name="T3" fmla="*/ 0 h 206"/>
                <a:gd name="T4" fmla="*/ 0 w 29"/>
                <a:gd name="T5" fmla="*/ 206 h 206"/>
                <a:gd name="T6" fmla="*/ 29 w 29"/>
                <a:gd name="T7" fmla="*/ 206 h 206"/>
                <a:gd name="T8" fmla="*/ 29 w 29"/>
                <a:gd name="T9" fmla="*/ 0 h 206"/>
                <a:gd name="T10" fmla="*/ 29 w 29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6">
                  <a:moveTo>
                    <a:pt x="29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29" y="20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40D7B92-CEAF-4D5F-9544-6116F786B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718" y="5238743"/>
              <a:ext cx="58406" cy="329762"/>
            </a:xfrm>
            <a:custGeom>
              <a:avLst/>
              <a:gdLst>
                <a:gd name="T0" fmla="*/ 30 w 30"/>
                <a:gd name="T1" fmla="*/ 0 h 223"/>
                <a:gd name="T2" fmla="*/ 0 w 30"/>
                <a:gd name="T3" fmla="*/ 0 h 223"/>
                <a:gd name="T4" fmla="*/ 0 w 30"/>
                <a:gd name="T5" fmla="*/ 223 h 223"/>
                <a:gd name="T6" fmla="*/ 30 w 30"/>
                <a:gd name="T7" fmla="*/ 223 h 223"/>
                <a:gd name="T8" fmla="*/ 30 w 30"/>
                <a:gd name="T9" fmla="*/ 0 h 223"/>
                <a:gd name="T10" fmla="*/ 30 w 30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3">
                  <a:moveTo>
                    <a:pt x="30" y="0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30" y="22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D574E0C-4FE0-4A3D-A28E-C9EBCD7C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913" y="5268318"/>
              <a:ext cx="56459" cy="300187"/>
            </a:xfrm>
            <a:custGeom>
              <a:avLst/>
              <a:gdLst>
                <a:gd name="T0" fmla="*/ 29 w 29"/>
                <a:gd name="T1" fmla="*/ 0 h 203"/>
                <a:gd name="T2" fmla="*/ 0 w 29"/>
                <a:gd name="T3" fmla="*/ 0 h 203"/>
                <a:gd name="T4" fmla="*/ 0 w 29"/>
                <a:gd name="T5" fmla="*/ 203 h 203"/>
                <a:gd name="T6" fmla="*/ 29 w 29"/>
                <a:gd name="T7" fmla="*/ 203 h 203"/>
                <a:gd name="T8" fmla="*/ 29 w 29"/>
                <a:gd name="T9" fmla="*/ 0 h 203"/>
                <a:gd name="T10" fmla="*/ 29 w 29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3">
                  <a:moveTo>
                    <a:pt x="29" y="0"/>
                  </a:moveTo>
                  <a:lnTo>
                    <a:pt x="0" y="0"/>
                  </a:lnTo>
                  <a:lnTo>
                    <a:pt x="0" y="203"/>
                  </a:lnTo>
                  <a:lnTo>
                    <a:pt x="29" y="20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2220786-47CE-4851-902E-F2AFBA0D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643" y="5269797"/>
              <a:ext cx="56459" cy="298707"/>
            </a:xfrm>
            <a:custGeom>
              <a:avLst/>
              <a:gdLst>
                <a:gd name="T0" fmla="*/ 29 w 29"/>
                <a:gd name="T1" fmla="*/ 0 h 202"/>
                <a:gd name="T2" fmla="*/ 0 w 29"/>
                <a:gd name="T3" fmla="*/ 0 h 202"/>
                <a:gd name="T4" fmla="*/ 0 w 29"/>
                <a:gd name="T5" fmla="*/ 202 h 202"/>
                <a:gd name="T6" fmla="*/ 29 w 29"/>
                <a:gd name="T7" fmla="*/ 202 h 202"/>
                <a:gd name="T8" fmla="*/ 29 w 29"/>
                <a:gd name="T9" fmla="*/ 0 h 202"/>
                <a:gd name="T10" fmla="*/ 29 w 29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2">
                  <a:moveTo>
                    <a:pt x="29" y="0"/>
                  </a:moveTo>
                  <a:lnTo>
                    <a:pt x="0" y="0"/>
                  </a:lnTo>
                  <a:lnTo>
                    <a:pt x="0" y="202"/>
                  </a:lnTo>
                  <a:lnTo>
                    <a:pt x="29" y="20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0F12734-E6B1-4B9F-8B38-0C229AAC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157" y="5175157"/>
              <a:ext cx="56459" cy="393347"/>
            </a:xfrm>
            <a:custGeom>
              <a:avLst/>
              <a:gdLst>
                <a:gd name="T0" fmla="*/ 29 w 29"/>
                <a:gd name="T1" fmla="*/ 0 h 266"/>
                <a:gd name="T2" fmla="*/ 0 w 29"/>
                <a:gd name="T3" fmla="*/ 0 h 266"/>
                <a:gd name="T4" fmla="*/ 0 w 29"/>
                <a:gd name="T5" fmla="*/ 266 h 266"/>
                <a:gd name="T6" fmla="*/ 29 w 29"/>
                <a:gd name="T7" fmla="*/ 266 h 266"/>
                <a:gd name="T8" fmla="*/ 29 w 29"/>
                <a:gd name="T9" fmla="*/ 0 h 266"/>
                <a:gd name="T10" fmla="*/ 29 w 29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9" y="26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FAE25891-DFA1-474B-BD6B-2EAD8634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61" y="5271276"/>
              <a:ext cx="58406" cy="297229"/>
            </a:xfrm>
            <a:custGeom>
              <a:avLst/>
              <a:gdLst>
                <a:gd name="T0" fmla="*/ 30 w 30"/>
                <a:gd name="T1" fmla="*/ 0 h 201"/>
                <a:gd name="T2" fmla="*/ 0 w 30"/>
                <a:gd name="T3" fmla="*/ 0 h 201"/>
                <a:gd name="T4" fmla="*/ 0 w 30"/>
                <a:gd name="T5" fmla="*/ 201 h 201"/>
                <a:gd name="T6" fmla="*/ 30 w 30"/>
                <a:gd name="T7" fmla="*/ 201 h 201"/>
                <a:gd name="T8" fmla="*/ 30 w 30"/>
                <a:gd name="T9" fmla="*/ 0 h 201"/>
                <a:gd name="T10" fmla="*/ 30 w 30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1">
                  <a:moveTo>
                    <a:pt x="30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30" y="20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064AFC5-57C0-4694-8C68-0508DD9A6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892" y="5271276"/>
              <a:ext cx="58406" cy="297229"/>
            </a:xfrm>
            <a:custGeom>
              <a:avLst/>
              <a:gdLst>
                <a:gd name="T0" fmla="*/ 30 w 30"/>
                <a:gd name="T1" fmla="*/ 0 h 201"/>
                <a:gd name="T2" fmla="*/ 0 w 30"/>
                <a:gd name="T3" fmla="*/ 0 h 201"/>
                <a:gd name="T4" fmla="*/ 0 w 30"/>
                <a:gd name="T5" fmla="*/ 201 h 201"/>
                <a:gd name="T6" fmla="*/ 30 w 30"/>
                <a:gd name="T7" fmla="*/ 201 h 201"/>
                <a:gd name="T8" fmla="*/ 30 w 30"/>
                <a:gd name="T9" fmla="*/ 0 h 201"/>
                <a:gd name="T10" fmla="*/ 30 w 30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1">
                  <a:moveTo>
                    <a:pt x="30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30" y="20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730E63-1D78-4780-9D53-91F00514C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088" y="5287542"/>
              <a:ext cx="56459" cy="280962"/>
            </a:xfrm>
            <a:custGeom>
              <a:avLst/>
              <a:gdLst>
                <a:gd name="T0" fmla="*/ 29 w 29"/>
                <a:gd name="T1" fmla="*/ 0 h 190"/>
                <a:gd name="T2" fmla="*/ 0 w 29"/>
                <a:gd name="T3" fmla="*/ 0 h 190"/>
                <a:gd name="T4" fmla="*/ 0 w 29"/>
                <a:gd name="T5" fmla="*/ 190 h 190"/>
                <a:gd name="T6" fmla="*/ 29 w 29"/>
                <a:gd name="T7" fmla="*/ 190 h 190"/>
                <a:gd name="T8" fmla="*/ 29 w 29"/>
                <a:gd name="T9" fmla="*/ 0 h 190"/>
                <a:gd name="T10" fmla="*/ 29 w 2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90">
                  <a:moveTo>
                    <a:pt x="29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9" y="19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54763AF2-E621-4D3D-86A7-901AC85E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708" y="5315638"/>
              <a:ext cx="56459" cy="252867"/>
            </a:xfrm>
            <a:custGeom>
              <a:avLst/>
              <a:gdLst>
                <a:gd name="T0" fmla="*/ 29 w 29"/>
                <a:gd name="T1" fmla="*/ 0 h 171"/>
                <a:gd name="T2" fmla="*/ 0 w 29"/>
                <a:gd name="T3" fmla="*/ 0 h 171"/>
                <a:gd name="T4" fmla="*/ 0 w 29"/>
                <a:gd name="T5" fmla="*/ 171 h 171"/>
                <a:gd name="T6" fmla="*/ 29 w 29"/>
                <a:gd name="T7" fmla="*/ 171 h 171"/>
                <a:gd name="T8" fmla="*/ 29 w 29"/>
                <a:gd name="T9" fmla="*/ 0 h 171"/>
                <a:gd name="T10" fmla="*/ 29 w 29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1">
                  <a:moveTo>
                    <a:pt x="29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29" y="17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3BF3D8E8-9672-48A0-83F9-73402C74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49" y="5223956"/>
              <a:ext cx="58406" cy="344549"/>
            </a:xfrm>
            <a:custGeom>
              <a:avLst/>
              <a:gdLst>
                <a:gd name="T0" fmla="*/ 0 w 30"/>
                <a:gd name="T1" fmla="*/ 0 h 233"/>
                <a:gd name="T2" fmla="*/ 0 w 30"/>
                <a:gd name="T3" fmla="*/ 233 h 233"/>
                <a:gd name="T4" fmla="*/ 30 w 30"/>
                <a:gd name="T5" fmla="*/ 233 h 233"/>
                <a:gd name="T6" fmla="*/ 30 w 30"/>
                <a:gd name="T7" fmla="*/ 0 h 233"/>
                <a:gd name="T8" fmla="*/ 0 w 30"/>
                <a:gd name="T9" fmla="*/ 0 h 233"/>
                <a:gd name="T10" fmla="*/ 0 w 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3">
                  <a:moveTo>
                    <a:pt x="0" y="0"/>
                  </a:moveTo>
                  <a:lnTo>
                    <a:pt x="0" y="233"/>
                  </a:lnTo>
                  <a:lnTo>
                    <a:pt x="30" y="23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3E3DC0B-EEC8-4B9B-9640-71F82082D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7470" y="5333383"/>
              <a:ext cx="58406" cy="235122"/>
            </a:xfrm>
            <a:custGeom>
              <a:avLst/>
              <a:gdLst>
                <a:gd name="T0" fmla="*/ 30 w 30"/>
                <a:gd name="T1" fmla="*/ 0 h 159"/>
                <a:gd name="T2" fmla="*/ 0 w 30"/>
                <a:gd name="T3" fmla="*/ 0 h 159"/>
                <a:gd name="T4" fmla="*/ 0 w 30"/>
                <a:gd name="T5" fmla="*/ 159 h 159"/>
                <a:gd name="T6" fmla="*/ 30 w 30"/>
                <a:gd name="T7" fmla="*/ 159 h 159"/>
                <a:gd name="T8" fmla="*/ 30 w 30"/>
                <a:gd name="T9" fmla="*/ 0 h 159"/>
                <a:gd name="T10" fmla="*/ 30 w 30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9">
                  <a:moveTo>
                    <a:pt x="30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EAB57906-9F2F-41C6-B92A-23417FBF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936" y="5293457"/>
              <a:ext cx="56459" cy="275047"/>
            </a:xfrm>
            <a:custGeom>
              <a:avLst/>
              <a:gdLst>
                <a:gd name="T0" fmla="*/ 29 w 29"/>
                <a:gd name="T1" fmla="*/ 0 h 186"/>
                <a:gd name="T2" fmla="*/ 0 w 29"/>
                <a:gd name="T3" fmla="*/ 0 h 186"/>
                <a:gd name="T4" fmla="*/ 0 w 29"/>
                <a:gd name="T5" fmla="*/ 186 h 186"/>
                <a:gd name="T6" fmla="*/ 29 w 29"/>
                <a:gd name="T7" fmla="*/ 186 h 186"/>
                <a:gd name="T8" fmla="*/ 29 w 29"/>
                <a:gd name="T9" fmla="*/ 0 h 186"/>
                <a:gd name="T10" fmla="*/ 29 w 29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6">
                  <a:moveTo>
                    <a:pt x="29" y="0"/>
                  </a:moveTo>
                  <a:lnTo>
                    <a:pt x="0" y="0"/>
                  </a:lnTo>
                  <a:lnTo>
                    <a:pt x="0" y="186"/>
                  </a:lnTo>
                  <a:lnTo>
                    <a:pt x="29" y="18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E33E69B9-8EB9-4775-A3F5-7DFCCE46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844" y="5337819"/>
              <a:ext cx="56459" cy="230685"/>
            </a:xfrm>
            <a:custGeom>
              <a:avLst/>
              <a:gdLst>
                <a:gd name="T0" fmla="*/ 29 w 29"/>
                <a:gd name="T1" fmla="*/ 0 h 156"/>
                <a:gd name="T2" fmla="*/ 0 w 29"/>
                <a:gd name="T3" fmla="*/ 0 h 156"/>
                <a:gd name="T4" fmla="*/ 0 w 29"/>
                <a:gd name="T5" fmla="*/ 156 h 156"/>
                <a:gd name="T6" fmla="*/ 29 w 29"/>
                <a:gd name="T7" fmla="*/ 156 h 156"/>
                <a:gd name="T8" fmla="*/ 29 w 29"/>
                <a:gd name="T9" fmla="*/ 0 h 156"/>
                <a:gd name="T10" fmla="*/ 29 w 29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56">
                  <a:moveTo>
                    <a:pt x="29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29" y="15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DFD83C7E-332F-4256-810D-62212F0F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666" y="5337819"/>
              <a:ext cx="56459" cy="230685"/>
            </a:xfrm>
            <a:custGeom>
              <a:avLst/>
              <a:gdLst>
                <a:gd name="T0" fmla="*/ 0 w 29"/>
                <a:gd name="T1" fmla="*/ 156 h 156"/>
                <a:gd name="T2" fmla="*/ 29 w 29"/>
                <a:gd name="T3" fmla="*/ 156 h 156"/>
                <a:gd name="T4" fmla="*/ 29 w 29"/>
                <a:gd name="T5" fmla="*/ 0 h 156"/>
                <a:gd name="T6" fmla="*/ 0 w 29"/>
                <a:gd name="T7" fmla="*/ 0 h 156"/>
                <a:gd name="T8" fmla="*/ 0 w 29"/>
                <a:gd name="T9" fmla="*/ 156 h 156"/>
                <a:gd name="T10" fmla="*/ 0 w 29"/>
                <a:gd name="T1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56">
                  <a:moveTo>
                    <a:pt x="0" y="156"/>
                  </a:moveTo>
                  <a:lnTo>
                    <a:pt x="29" y="1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1BCD8BC3-2BA8-4E44-A3F4-05BD52B06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739" y="5289021"/>
              <a:ext cx="58406" cy="279484"/>
            </a:xfrm>
            <a:custGeom>
              <a:avLst/>
              <a:gdLst>
                <a:gd name="T0" fmla="*/ 30 w 30"/>
                <a:gd name="T1" fmla="*/ 0 h 189"/>
                <a:gd name="T2" fmla="*/ 0 w 30"/>
                <a:gd name="T3" fmla="*/ 0 h 189"/>
                <a:gd name="T4" fmla="*/ 0 w 30"/>
                <a:gd name="T5" fmla="*/ 189 h 189"/>
                <a:gd name="T6" fmla="*/ 30 w 30"/>
                <a:gd name="T7" fmla="*/ 189 h 189"/>
                <a:gd name="T8" fmla="*/ 30 w 30"/>
                <a:gd name="T9" fmla="*/ 0 h 189"/>
                <a:gd name="T10" fmla="*/ 30 w 30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9">
                  <a:moveTo>
                    <a:pt x="30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30" y="18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35B5FA96-47CA-453E-AE70-CAD4E32A1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21" y="5314159"/>
              <a:ext cx="56459" cy="254345"/>
            </a:xfrm>
            <a:custGeom>
              <a:avLst/>
              <a:gdLst>
                <a:gd name="T0" fmla="*/ 29 w 29"/>
                <a:gd name="T1" fmla="*/ 0 h 172"/>
                <a:gd name="T2" fmla="*/ 0 w 29"/>
                <a:gd name="T3" fmla="*/ 0 h 172"/>
                <a:gd name="T4" fmla="*/ 0 w 29"/>
                <a:gd name="T5" fmla="*/ 172 h 172"/>
                <a:gd name="T6" fmla="*/ 29 w 29"/>
                <a:gd name="T7" fmla="*/ 172 h 172"/>
                <a:gd name="T8" fmla="*/ 29 w 29"/>
                <a:gd name="T9" fmla="*/ 0 h 172"/>
                <a:gd name="T10" fmla="*/ 29 w 29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2">
                  <a:moveTo>
                    <a:pt x="29" y="0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29" y="17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42D37DF9-E266-490E-9513-76E9DFE3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400" y="5241701"/>
              <a:ext cx="56459" cy="326804"/>
            </a:xfrm>
            <a:custGeom>
              <a:avLst/>
              <a:gdLst>
                <a:gd name="T0" fmla="*/ 29 w 29"/>
                <a:gd name="T1" fmla="*/ 0 h 221"/>
                <a:gd name="T2" fmla="*/ 0 w 29"/>
                <a:gd name="T3" fmla="*/ 0 h 221"/>
                <a:gd name="T4" fmla="*/ 0 w 29"/>
                <a:gd name="T5" fmla="*/ 221 h 221"/>
                <a:gd name="T6" fmla="*/ 29 w 29"/>
                <a:gd name="T7" fmla="*/ 221 h 221"/>
                <a:gd name="T8" fmla="*/ 29 w 29"/>
                <a:gd name="T9" fmla="*/ 0 h 221"/>
                <a:gd name="T10" fmla="*/ 29 w 29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1">
                  <a:moveTo>
                    <a:pt x="29" y="0"/>
                  </a:moveTo>
                  <a:lnTo>
                    <a:pt x="0" y="0"/>
                  </a:lnTo>
                  <a:lnTo>
                    <a:pt x="0" y="221"/>
                  </a:lnTo>
                  <a:lnTo>
                    <a:pt x="29" y="22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383F95A2-9B85-46C5-A752-2BA94584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91" y="5314159"/>
              <a:ext cx="56459" cy="254345"/>
            </a:xfrm>
            <a:custGeom>
              <a:avLst/>
              <a:gdLst>
                <a:gd name="T0" fmla="*/ 29 w 29"/>
                <a:gd name="T1" fmla="*/ 0 h 172"/>
                <a:gd name="T2" fmla="*/ 0 w 29"/>
                <a:gd name="T3" fmla="*/ 0 h 172"/>
                <a:gd name="T4" fmla="*/ 0 w 29"/>
                <a:gd name="T5" fmla="*/ 172 h 172"/>
                <a:gd name="T6" fmla="*/ 29 w 29"/>
                <a:gd name="T7" fmla="*/ 172 h 172"/>
                <a:gd name="T8" fmla="*/ 29 w 29"/>
                <a:gd name="T9" fmla="*/ 0 h 172"/>
                <a:gd name="T10" fmla="*/ 29 w 29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2">
                  <a:moveTo>
                    <a:pt x="29" y="0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29" y="17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81A71796-06D4-406F-9B28-11806969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026" y="5352607"/>
              <a:ext cx="58406" cy="215897"/>
            </a:xfrm>
            <a:custGeom>
              <a:avLst/>
              <a:gdLst>
                <a:gd name="T0" fmla="*/ 30 w 30"/>
                <a:gd name="T1" fmla="*/ 0 h 146"/>
                <a:gd name="T2" fmla="*/ 0 w 30"/>
                <a:gd name="T3" fmla="*/ 0 h 146"/>
                <a:gd name="T4" fmla="*/ 0 w 30"/>
                <a:gd name="T5" fmla="*/ 146 h 146"/>
                <a:gd name="T6" fmla="*/ 30 w 30"/>
                <a:gd name="T7" fmla="*/ 146 h 146"/>
                <a:gd name="T8" fmla="*/ 30 w 30"/>
                <a:gd name="T9" fmla="*/ 0 h 146"/>
                <a:gd name="T10" fmla="*/ 30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30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30" y="14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8FBE4F77-D6A0-4CB1-B059-F1443A5CD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204" y="5294936"/>
              <a:ext cx="58406" cy="273569"/>
            </a:xfrm>
            <a:custGeom>
              <a:avLst/>
              <a:gdLst>
                <a:gd name="T0" fmla="*/ 30 w 30"/>
                <a:gd name="T1" fmla="*/ 0 h 185"/>
                <a:gd name="T2" fmla="*/ 0 w 30"/>
                <a:gd name="T3" fmla="*/ 0 h 185"/>
                <a:gd name="T4" fmla="*/ 0 w 30"/>
                <a:gd name="T5" fmla="*/ 185 h 185"/>
                <a:gd name="T6" fmla="*/ 30 w 30"/>
                <a:gd name="T7" fmla="*/ 185 h 185"/>
                <a:gd name="T8" fmla="*/ 30 w 30"/>
                <a:gd name="T9" fmla="*/ 0 h 185"/>
                <a:gd name="T10" fmla="*/ 30 w 30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5">
                  <a:moveTo>
                    <a:pt x="30" y="0"/>
                  </a:moveTo>
                  <a:lnTo>
                    <a:pt x="0" y="0"/>
                  </a:lnTo>
                  <a:lnTo>
                    <a:pt x="0" y="185"/>
                  </a:lnTo>
                  <a:lnTo>
                    <a:pt x="30" y="18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AB1D0601-7D48-4D45-80A3-5A9BE70D0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402" y="5312681"/>
              <a:ext cx="58406" cy="255824"/>
            </a:xfrm>
            <a:custGeom>
              <a:avLst/>
              <a:gdLst>
                <a:gd name="T0" fmla="*/ 30 w 30"/>
                <a:gd name="T1" fmla="*/ 0 h 173"/>
                <a:gd name="T2" fmla="*/ 0 w 30"/>
                <a:gd name="T3" fmla="*/ 0 h 173"/>
                <a:gd name="T4" fmla="*/ 0 w 30"/>
                <a:gd name="T5" fmla="*/ 173 h 173"/>
                <a:gd name="T6" fmla="*/ 30 w 30"/>
                <a:gd name="T7" fmla="*/ 173 h 173"/>
                <a:gd name="T8" fmla="*/ 30 w 30"/>
                <a:gd name="T9" fmla="*/ 0 h 173"/>
                <a:gd name="T10" fmla="*/ 30 w 3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3">
                  <a:moveTo>
                    <a:pt x="3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30" y="1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6DC0C409-1553-4F8F-B32E-3DA4E4DAC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671" y="5333383"/>
              <a:ext cx="58406" cy="235122"/>
            </a:xfrm>
            <a:custGeom>
              <a:avLst/>
              <a:gdLst>
                <a:gd name="T0" fmla="*/ 30 w 30"/>
                <a:gd name="T1" fmla="*/ 0 h 159"/>
                <a:gd name="T2" fmla="*/ 0 w 30"/>
                <a:gd name="T3" fmla="*/ 0 h 159"/>
                <a:gd name="T4" fmla="*/ 0 w 30"/>
                <a:gd name="T5" fmla="*/ 159 h 159"/>
                <a:gd name="T6" fmla="*/ 30 w 30"/>
                <a:gd name="T7" fmla="*/ 159 h 159"/>
                <a:gd name="T8" fmla="*/ 30 w 30"/>
                <a:gd name="T9" fmla="*/ 0 h 159"/>
                <a:gd name="T10" fmla="*/ 30 w 30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9">
                  <a:moveTo>
                    <a:pt x="30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97C81FB3-2D38-4131-AB72-0E233060C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849" y="5297893"/>
              <a:ext cx="58406" cy="270612"/>
            </a:xfrm>
            <a:custGeom>
              <a:avLst/>
              <a:gdLst>
                <a:gd name="T0" fmla="*/ 30 w 30"/>
                <a:gd name="T1" fmla="*/ 0 h 183"/>
                <a:gd name="T2" fmla="*/ 0 w 30"/>
                <a:gd name="T3" fmla="*/ 0 h 183"/>
                <a:gd name="T4" fmla="*/ 0 w 30"/>
                <a:gd name="T5" fmla="*/ 183 h 183"/>
                <a:gd name="T6" fmla="*/ 30 w 30"/>
                <a:gd name="T7" fmla="*/ 183 h 183"/>
                <a:gd name="T8" fmla="*/ 30 w 30"/>
                <a:gd name="T9" fmla="*/ 0 h 183"/>
                <a:gd name="T10" fmla="*/ 30 w 30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3">
                  <a:moveTo>
                    <a:pt x="3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0" y="18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8A2E33B7-1003-4F71-BDB0-41484007B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226" y="5312681"/>
              <a:ext cx="58406" cy="255824"/>
            </a:xfrm>
            <a:custGeom>
              <a:avLst/>
              <a:gdLst>
                <a:gd name="T0" fmla="*/ 30 w 30"/>
                <a:gd name="T1" fmla="*/ 0 h 173"/>
                <a:gd name="T2" fmla="*/ 0 w 30"/>
                <a:gd name="T3" fmla="*/ 0 h 173"/>
                <a:gd name="T4" fmla="*/ 0 w 30"/>
                <a:gd name="T5" fmla="*/ 173 h 173"/>
                <a:gd name="T6" fmla="*/ 30 w 30"/>
                <a:gd name="T7" fmla="*/ 173 h 173"/>
                <a:gd name="T8" fmla="*/ 30 w 30"/>
                <a:gd name="T9" fmla="*/ 0 h 173"/>
                <a:gd name="T10" fmla="*/ 30 w 3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3">
                  <a:moveTo>
                    <a:pt x="3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30" y="1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954EFF97-3ED7-4395-8384-CA37BEBBF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1405" y="5312681"/>
              <a:ext cx="58406" cy="255824"/>
            </a:xfrm>
            <a:custGeom>
              <a:avLst/>
              <a:gdLst>
                <a:gd name="T0" fmla="*/ 30 w 30"/>
                <a:gd name="T1" fmla="*/ 0 h 173"/>
                <a:gd name="T2" fmla="*/ 0 w 30"/>
                <a:gd name="T3" fmla="*/ 0 h 173"/>
                <a:gd name="T4" fmla="*/ 0 w 30"/>
                <a:gd name="T5" fmla="*/ 173 h 173"/>
                <a:gd name="T6" fmla="*/ 30 w 30"/>
                <a:gd name="T7" fmla="*/ 173 h 173"/>
                <a:gd name="T8" fmla="*/ 30 w 30"/>
                <a:gd name="T9" fmla="*/ 0 h 173"/>
                <a:gd name="T10" fmla="*/ 30 w 3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3">
                  <a:moveTo>
                    <a:pt x="3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30" y="1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B592C2AB-8331-4AF5-8AC9-A3BDA14F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957" y="5290499"/>
              <a:ext cx="58406" cy="278005"/>
            </a:xfrm>
            <a:custGeom>
              <a:avLst/>
              <a:gdLst>
                <a:gd name="T0" fmla="*/ 30 w 30"/>
                <a:gd name="T1" fmla="*/ 0 h 188"/>
                <a:gd name="T2" fmla="*/ 0 w 30"/>
                <a:gd name="T3" fmla="*/ 0 h 188"/>
                <a:gd name="T4" fmla="*/ 0 w 30"/>
                <a:gd name="T5" fmla="*/ 188 h 188"/>
                <a:gd name="T6" fmla="*/ 30 w 30"/>
                <a:gd name="T7" fmla="*/ 188 h 188"/>
                <a:gd name="T8" fmla="*/ 30 w 30"/>
                <a:gd name="T9" fmla="*/ 0 h 188"/>
                <a:gd name="T10" fmla="*/ 30 w 30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8">
                  <a:moveTo>
                    <a:pt x="30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30" y="188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CECB26FC-04E5-48FC-AB04-DF247C2F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600" y="5265361"/>
              <a:ext cx="56459" cy="303144"/>
            </a:xfrm>
            <a:custGeom>
              <a:avLst/>
              <a:gdLst>
                <a:gd name="T0" fmla="*/ 29 w 29"/>
                <a:gd name="T1" fmla="*/ 0 h 205"/>
                <a:gd name="T2" fmla="*/ 0 w 29"/>
                <a:gd name="T3" fmla="*/ 0 h 205"/>
                <a:gd name="T4" fmla="*/ 0 w 29"/>
                <a:gd name="T5" fmla="*/ 205 h 205"/>
                <a:gd name="T6" fmla="*/ 29 w 29"/>
                <a:gd name="T7" fmla="*/ 205 h 205"/>
                <a:gd name="T8" fmla="*/ 29 w 29"/>
                <a:gd name="T9" fmla="*/ 0 h 205"/>
                <a:gd name="T10" fmla="*/ 29 w 29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5">
                  <a:moveTo>
                    <a:pt x="29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29" y="20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AE9BEA6A-A4E0-4585-BD77-0FCE25D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423" y="5358522"/>
              <a:ext cx="56459" cy="209982"/>
            </a:xfrm>
            <a:custGeom>
              <a:avLst/>
              <a:gdLst>
                <a:gd name="T0" fmla="*/ 29 w 29"/>
                <a:gd name="T1" fmla="*/ 142 h 142"/>
                <a:gd name="T2" fmla="*/ 29 w 29"/>
                <a:gd name="T3" fmla="*/ 0 h 142"/>
                <a:gd name="T4" fmla="*/ 0 w 29"/>
                <a:gd name="T5" fmla="*/ 0 h 142"/>
                <a:gd name="T6" fmla="*/ 0 w 29"/>
                <a:gd name="T7" fmla="*/ 142 h 142"/>
                <a:gd name="T8" fmla="*/ 29 w 29"/>
                <a:gd name="T9" fmla="*/ 142 h 142"/>
                <a:gd name="T10" fmla="*/ 29 w 29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2">
                  <a:moveTo>
                    <a:pt x="29" y="142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29" y="142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F63C6F3F-BD7E-4188-A05B-7157825E8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153" y="5328947"/>
              <a:ext cx="56459" cy="239557"/>
            </a:xfrm>
            <a:custGeom>
              <a:avLst/>
              <a:gdLst>
                <a:gd name="T0" fmla="*/ 29 w 29"/>
                <a:gd name="T1" fmla="*/ 0 h 162"/>
                <a:gd name="T2" fmla="*/ 0 w 29"/>
                <a:gd name="T3" fmla="*/ 0 h 162"/>
                <a:gd name="T4" fmla="*/ 0 w 29"/>
                <a:gd name="T5" fmla="*/ 162 h 162"/>
                <a:gd name="T6" fmla="*/ 29 w 29"/>
                <a:gd name="T7" fmla="*/ 162 h 162"/>
                <a:gd name="T8" fmla="*/ 29 w 29"/>
                <a:gd name="T9" fmla="*/ 0 h 162"/>
                <a:gd name="T10" fmla="*/ 29 w 29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62">
                  <a:moveTo>
                    <a:pt x="2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9" y="16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44D7D1E5-42B7-4B99-9031-8B522BA4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321" y="4833566"/>
              <a:ext cx="58406" cy="734939"/>
            </a:xfrm>
            <a:custGeom>
              <a:avLst/>
              <a:gdLst>
                <a:gd name="T0" fmla="*/ 30 w 30"/>
                <a:gd name="T1" fmla="*/ 0 h 497"/>
                <a:gd name="T2" fmla="*/ 0 w 30"/>
                <a:gd name="T3" fmla="*/ 0 h 497"/>
                <a:gd name="T4" fmla="*/ 0 w 30"/>
                <a:gd name="T5" fmla="*/ 497 h 497"/>
                <a:gd name="T6" fmla="*/ 30 w 30"/>
                <a:gd name="T7" fmla="*/ 497 h 497"/>
                <a:gd name="T8" fmla="*/ 30 w 30"/>
                <a:gd name="T9" fmla="*/ 0 h 497"/>
                <a:gd name="T10" fmla="*/ 30 w 30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7">
                  <a:moveTo>
                    <a:pt x="30" y="0"/>
                  </a:moveTo>
                  <a:lnTo>
                    <a:pt x="0" y="0"/>
                  </a:lnTo>
                  <a:lnTo>
                    <a:pt x="0" y="497"/>
                  </a:lnTo>
                  <a:lnTo>
                    <a:pt x="30" y="49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00A094D9-666A-4CAA-8B0B-70563B99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321" y="4786246"/>
              <a:ext cx="58406" cy="47320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0 w 30"/>
                <a:gd name="T7" fmla="*/ 0 h 32"/>
                <a:gd name="T8" fmla="*/ 0 w 30"/>
                <a:gd name="T9" fmla="*/ 32 h 32"/>
                <a:gd name="T10" fmla="*/ 0 w 3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511E321E-FEB6-4358-88C2-943BB776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052" y="3955189"/>
              <a:ext cx="58406" cy="1613316"/>
            </a:xfrm>
            <a:custGeom>
              <a:avLst/>
              <a:gdLst>
                <a:gd name="T0" fmla="*/ 30 w 30"/>
                <a:gd name="T1" fmla="*/ 0 h 1091"/>
                <a:gd name="T2" fmla="*/ 0 w 30"/>
                <a:gd name="T3" fmla="*/ 0 h 1091"/>
                <a:gd name="T4" fmla="*/ 0 w 30"/>
                <a:gd name="T5" fmla="*/ 1091 h 1091"/>
                <a:gd name="T6" fmla="*/ 30 w 30"/>
                <a:gd name="T7" fmla="*/ 1091 h 1091"/>
                <a:gd name="T8" fmla="*/ 30 w 30"/>
                <a:gd name="T9" fmla="*/ 0 h 1091"/>
                <a:gd name="T10" fmla="*/ 30 w 30"/>
                <a:gd name="T11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91">
                  <a:moveTo>
                    <a:pt x="30" y="0"/>
                  </a:moveTo>
                  <a:lnTo>
                    <a:pt x="0" y="0"/>
                  </a:lnTo>
                  <a:lnTo>
                    <a:pt x="0" y="1091"/>
                  </a:lnTo>
                  <a:lnTo>
                    <a:pt x="30" y="109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C4576C7F-F14B-4FC1-8B5F-54CF9EE3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052" y="3904911"/>
              <a:ext cx="58406" cy="50277"/>
            </a:xfrm>
            <a:custGeom>
              <a:avLst/>
              <a:gdLst>
                <a:gd name="T0" fmla="*/ 0 w 30"/>
                <a:gd name="T1" fmla="*/ 34 h 34"/>
                <a:gd name="T2" fmla="*/ 30 w 30"/>
                <a:gd name="T3" fmla="*/ 34 h 34"/>
                <a:gd name="T4" fmla="*/ 30 w 30"/>
                <a:gd name="T5" fmla="*/ 0 h 34"/>
                <a:gd name="T6" fmla="*/ 0 w 30"/>
                <a:gd name="T7" fmla="*/ 0 h 34"/>
                <a:gd name="T8" fmla="*/ 0 w 30"/>
                <a:gd name="T9" fmla="*/ 34 h 34"/>
                <a:gd name="T10" fmla="*/ 0 w 30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34"/>
                  </a:moveTo>
                  <a:lnTo>
                    <a:pt x="30" y="34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D39C94C2-E40E-4232-9B86-47E72592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873" y="4342621"/>
              <a:ext cx="58406" cy="48799"/>
            </a:xfrm>
            <a:custGeom>
              <a:avLst/>
              <a:gdLst>
                <a:gd name="T0" fmla="*/ 30 w 30"/>
                <a:gd name="T1" fmla="*/ 0 h 33"/>
                <a:gd name="T2" fmla="*/ 0 w 30"/>
                <a:gd name="T3" fmla="*/ 0 h 33"/>
                <a:gd name="T4" fmla="*/ 0 w 30"/>
                <a:gd name="T5" fmla="*/ 33 h 33"/>
                <a:gd name="T6" fmla="*/ 30 w 30"/>
                <a:gd name="T7" fmla="*/ 33 h 33"/>
                <a:gd name="T8" fmla="*/ 30 w 30"/>
                <a:gd name="T9" fmla="*/ 0 h 33"/>
                <a:gd name="T10" fmla="*/ 30 w 3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3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0" y="3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id="{137481FB-2ED6-4660-A26E-03DCE80D1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873" y="4391420"/>
              <a:ext cx="58406" cy="1177085"/>
            </a:xfrm>
            <a:custGeom>
              <a:avLst/>
              <a:gdLst>
                <a:gd name="T0" fmla="*/ 30 w 30"/>
                <a:gd name="T1" fmla="*/ 0 h 796"/>
                <a:gd name="T2" fmla="*/ 0 w 30"/>
                <a:gd name="T3" fmla="*/ 0 h 796"/>
                <a:gd name="T4" fmla="*/ 0 w 30"/>
                <a:gd name="T5" fmla="*/ 796 h 796"/>
                <a:gd name="T6" fmla="*/ 30 w 30"/>
                <a:gd name="T7" fmla="*/ 796 h 796"/>
                <a:gd name="T8" fmla="*/ 30 w 30"/>
                <a:gd name="T9" fmla="*/ 0 h 796"/>
                <a:gd name="T10" fmla="*/ 30 w 30"/>
                <a:gd name="T11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96">
                  <a:moveTo>
                    <a:pt x="30" y="0"/>
                  </a:moveTo>
                  <a:lnTo>
                    <a:pt x="0" y="0"/>
                  </a:lnTo>
                  <a:lnTo>
                    <a:pt x="0" y="796"/>
                  </a:lnTo>
                  <a:lnTo>
                    <a:pt x="30" y="79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51">
              <a:extLst>
                <a:ext uri="{FF2B5EF4-FFF2-40B4-BE49-F238E27FC236}">
                  <a16:creationId xmlns:a16="http://schemas.microsoft.com/office/drawing/2014/main" id="{C4F2526F-3462-442E-BCB6-7F2EB6279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516" y="4456485"/>
              <a:ext cx="56459" cy="32532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22 h 22"/>
                <a:gd name="T4" fmla="*/ 29 w 29"/>
                <a:gd name="T5" fmla="*/ 22 h 22"/>
                <a:gd name="T6" fmla="*/ 29 w 29"/>
                <a:gd name="T7" fmla="*/ 0 h 22"/>
                <a:gd name="T8" fmla="*/ 0 w 29"/>
                <a:gd name="T9" fmla="*/ 0 h 22"/>
                <a:gd name="T10" fmla="*/ 0 w 2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0" y="22"/>
                  </a:lnTo>
                  <a:lnTo>
                    <a:pt x="29" y="2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52">
              <a:extLst>
                <a:ext uri="{FF2B5EF4-FFF2-40B4-BE49-F238E27FC236}">
                  <a16:creationId xmlns:a16="http://schemas.microsoft.com/office/drawing/2014/main" id="{4B4AD0F2-97EC-48B7-AF96-458C2B608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516" y="4489017"/>
              <a:ext cx="56459" cy="1079487"/>
            </a:xfrm>
            <a:custGeom>
              <a:avLst/>
              <a:gdLst>
                <a:gd name="T0" fmla="*/ 29 w 29"/>
                <a:gd name="T1" fmla="*/ 0 h 730"/>
                <a:gd name="T2" fmla="*/ 0 w 29"/>
                <a:gd name="T3" fmla="*/ 0 h 730"/>
                <a:gd name="T4" fmla="*/ 0 w 29"/>
                <a:gd name="T5" fmla="*/ 730 h 730"/>
                <a:gd name="T6" fmla="*/ 29 w 29"/>
                <a:gd name="T7" fmla="*/ 730 h 730"/>
                <a:gd name="T8" fmla="*/ 29 w 29"/>
                <a:gd name="T9" fmla="*/ 0 h 730"/>
                <a:gd name="T10" fmla="*/ 29 w 29"/>
                <a:gd name="T11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30">
                  <a:moveTo>
                    <a:pt x="29" y="0"/>
                  </a:moveTo>
                  <a:lnTo>
                    <a:pt x="0" y="0"/>
                  </a:lnTo>
                  <a:lnTo>
                    <a:pt x="0" y="730"/>
                  </a:lnTo>
                  <a:lnTo>
                    <a:pt x="29" y="73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3">
              <a:extLst>
                <a:ext uri="{FF2B5EF4-FFF2-40B4-BE49-F238E27FC236}">
                  <a16:creationId xmlns:a16="http://schemas.microsoft.com/office/drawing/2014/main" id="{95B22FD8-FEEC-45F9-99CC-0FBA45888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339" y="4767022"/>
              <a:ext cx="56459" cy="801482"/>
            </a:xfrm>
            <a:custGeom>
              <a:avLst/>
              <a:gdLst>
                <a:gd name="T0" fmla="*/ 29 w 29"/>
                <a:gd name="T1" fmla="*/ 0 h 542"/>
                <a:gd name="T2" fmla="*/ 0 w 29"/>
                <a:gd name="T3" fmla="*/ 0 h 542"/>
                <a:gd name="T4" fmla="*/ 0 w 29"/>
                <a:gd name="T5" fmla="*/ 542 h 542"/>
                <a:gd name="T6" fmla="*/ 29 w 29"/>
                <a:gd name="T7" fmla="*/ 542 h 542"/>
                <a:gd name="T8" fmla="*/ 29 w 29"/>
                <a:gd name="T9" fmla="*/ 0 h 542"/>
                <a:gd name="T10" fmla="*/ 29 w 29"/>
                <a:gd name="T1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42">
                  <a:moveTo>
                    <a:pt x="29" y="0"/>
                  </a:moveTo>
                  <a:lnTo>
                    <a:pt x="0" y="0"/>
                  </a:lnTo>
                  <a:lnTo>
                    <a:pt x="0" y="542"/>
                  </a:lnTo>
                  <a:lnTo>
                    <a:pt x="29" y="54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id="{94622A9B-BFFC-4EEE-BFF9-1B59FAA4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339" y="4747799"/>
              <a:ext cx="56459" cy="19224"/>
            </a:xfrm>
            <a:custGeom>
              <a:avLst/>
              <a:gdLst>
                <a:gd name="T0" fmla="*/ 0 w 29"/>
                <a:gd name="T1" fmla="*/ 13 h 13"/>
                <a:gd name="T2" fmla="*/ 29 w 29"/>
                <a:gd name="T3" fmla="*/ 13 h 13"/>
                <a:gd name="T4" fmla="*/ 29 w 29"/>
                <a:gd name="T5" fmla="*/ 0 h 13"/>
                <a:gd name="T6" fmla="*/ 0 w 29"/>
                <a:gd name="T7" fmla="*/ 0 h 13"/>
                <a:gd name="T8" fmla="*/ 0 w 29"/>
                <a:gd name="T9" fmla="*/ 13 h 13"/>
                <a:gd name="T10" fmla="*/ 0 w 29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3">
                  <a:moveTo>
                    <a:pt x="0" y="13"/>
                  </a:moveTo>
                  <a:lnTo>
                    <a:pt x="29" y="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55">
              <a:extLst>
                <a:ext uri="{FF2B5EF4-FFF2-40B4-BE49-F238E27FC236}">
                  <a16:creationId xmlns:a16="http://schemas.microsoft.com/office/drawing/2014/main" id="{B8B4BD63-2682-4872-92D9-060A40EB6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069" y="4928206"/>
              <a:ext cx="56459" cy="20702"/>
            </a:xfrm>
            <a:custGeom>
              <a:avLst/>
              <a:gdLst>
                <a:gd name="T0" fmla="*/ 29 w 29"/>
                <a:gd name="T1" fmla="*/ 0 h 14"/>
                <a:gd name="T2" fmla="*/ 0 w 29"/>
                <a:gd name="T3" fmla="*/ 0 h 14"/>
                <a:gd name="T4" fmla="*/ 0 w 29"/>
                <a:gd name="T5" fmla="*/ 14 h 14"/>
                <a:gd name="T6" fmla="*/ 29 w 29"/>
                <a:gd name="T7" fmla="*/ 14 h 14"/>
                <a:gd name="T8" fmla="*/ 29 w 29"/>
                <a:gd name="T9" fmla="*/ 0 h 14"/>
                <a:gd name="T10" fmla="*/ 29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2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id="{2C3861DB-B679-44C7-9289-B4DF1E6B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069" y="4948909"/>
              <a:ext cx="56459" cy="619596"/>
            </a:xfrm>
            <a:custGeom>
              <a:avLst/>
              <a:gdLst>
                <a:gd name="T0" fmla="*/ 29 w 29"/>
                <a:gd name="T1" fmla="*/ 0 h 419"/>
                <a:gd name="T2" fmla="*/ 0 w 29"/>
                <a:gd name="T3" fmla="*/ 0 h 419"/>
                <a:gd name="T4" fmla="*/ 0 w 29"/>
                <a:gd name="T5" fmla="*/ 419 h 419"/>
                <a:gd name="T6" fmla="*/ 29 w 29"/>
                <a:gd name="T7" fmla="*/ 419 h 419"/>
                <a:gd name="T8" fmla="*/ 29 w 29"/>
                <a:gd name="T9" fmla="*/ 0 h 419"/>
                <a:gd name="T10" fmla="*/ 29 w 29"/>
                <a:gd name="T11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19">
                  <a:moveTo>
                    <a:pt x="29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29" y="419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id="{C528712F-0FF7-48E5-B900-7DE2FED80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65" y="4790682"/>
              <a:ext cx="58406" cy="777822"/>
            </a:xfrm>
            <a:custGeom>
              <a:avLst/>
              <a:gdLst>
                <a:gd name="T0" fmla="*/ 30 w 30"/>
                <a:gd name="T1" fmla="*/ 0 h 526"/>
                <a:gd name="T2" fmla="*/ 0 w 30"/>
                <a:gd name="T3" fmla="*/ 0 h 526"/>
                <a:gd name="T4" fmla="*/ 0 w 30"/>
                <a:gd name="T5" fmla="*/ 526 h 526"/>
                <a:gd name="T6" fmla="*/ 30 w 30"/>
                <a:gd name="T7" fmla="*/ 526 h 526"/>
                <a:gd name="T8" fmla="*/ 30 w 30"/>
                <a:gd name="T9" fmla="*/ 0 h 526"/>
                <a:gd name="T10" fmla="*/ 30 w 30"/>
                <a:gd name="T1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26">
                  <a:moveTo>
                    <a:pt x="30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0" y="52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58">
              <a:extLst>
                <a:ext uri="{FF2B5EF4-FFF2-40B4-BE49-F238E27FC236}">
                  <a16:creationId xmlns:a16="http://schemas.microsoft.com/office/drawing/2014/main" id="{A8D4987A-681F-4156-B314-A0669161F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65" y="4772937"/>
              <a:ext cx="58406" cy="17745"/>
            </a:xfrm>
            <a:custGeom>
              <a:avLst/>
              <a:gdLst>
                <a:gd name="T0" fmla="*/ 0 w 30"/>
                <a:gd name="T1" fmla="*/ 12 h 12"/>
                <a:gd name="T2" fmla="*/ 30 w 30"/>
                <a:gd name="T3" fmla="*/ 12 h 12"/>
                <a:gd name="T4" fmla="*/ 30 w 30"/>
                <a:gd name="T5" fmla="*/ 0 h 12"/>
                <a:gd name="T6" fmla="*/ 0 w 30"/>
                <a:gd name="T7" fmla="*/ 0 h 12"/>
                <a:gd name="T8" fmla="*/ 0 w 30"/>
                <a:gd name="T9" fmla="*/ 12 h 12"/>
                <a:gd name="T10" fmla="*/ 0 w 3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59">
              <a:extLst>
                <a:ext uri="{FF2B5EF4-FFF2-40B4-BE49-F238E27FC236}">
                  <a16:creationId xmlns:a16="http://schemas.microsoft.com/office/drawing/2014/main" id="{B8EC8EB9-BC86-4193-88E2-7EB902CF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87" y="4937079"/>
              <a:ext cx="58406" cy="16267"/>
            </a:xfrm>
            <a:custGeom>
              <a:avLst/>
              <a:gdLst>
                <a:gd name="T0" fmla="*/ 0 w 30"/>
                <a:gd name="T1" fmla="*/ 0 h 11"/>
                <a:gd name="T2" fmla="*/ 0 w 30"/>
                <a:gd name="T3" fmla="*/ 11 h 11"/>
                <a:gd name="T4" fmla="*/ 30 w 30"/>
                <a:gd name="T5" fmla="*/ 11 h 11"/>
                <a:gd name="T6" fmla="*/ 30 w 30"/>
                <a:gd name="T7" fmla="*/ 0 h 11"/>
                <a:gd name="T8" fmla="*/ 0 w 30"/>
                <a:gd name="T9" fmla="*/ 0 h 11"/>
                <a:gd name="T10" fmla="*/ 0 w 3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">
                  <a:moveTo>
                    <a:pt x="0" y="0"/>
                  </a:moveTo>
                  <a:lnTo>
                    <a:pt x="0" y="11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60">
              <a:extLst>
                <a:ext uri="{FF2B5EF4-FFF2-40B4-BE49-F238E27FC236}">
                  <a16:creationId xmlns:a16="http://schemas.microsoft.com/office/drawing/2014/main" id="{100FB2AA-3A40-466A-8565-DC9A0F49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87" y="4953344"/>
              <a:ext cx="58406" cy="615160"/>
            </a:xfrm>
            <a:custGeom>
              <a:avLst/>
              <a:gdLst>
                <a:gd name="T0" fmla="*/ 30 w 30"/>
                <a:gd name="T1" fmla="*/ 0 h 416"/>
                <a:gd name="T2" fmla="*/ 0 w 30"/>
                <a:gd name="T3" fmla="*/ 0 h 416"/>
                <a:gd name="T4" fmla="*/ 0 w 30"/>
                <a:gd name="T5" fmla="*/ 416 h 416"/>
                <a:gd name="T6" fmla="*/ 30 w 30"/>
                <a:gd name="T7" fmla="*/ 416 h 416"/>
                <a:gd name="T8" fmla="*/ 30 w 30"/>
                <a:gd name="T9" fmla="*/ 0 h 416"/>
                <a:gd name="T10" fmla="*/ 30 w 30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16">
                  <a:moveTo>
                    <a:pt x="30" y="0"/>
                  </a:moveTo>
                  <a:lnTo>
                    <a:pt x="0" y="0"/>
                  </a:lnTo>
                  <a:lnTo>
                    <a:pt x="0" y="416"/>
                  </a:lnTo>
                  <a:lnTo>
                    <a:pt x="30" y="41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61">
              <a:extLst>
                <a:ext uri="{FF2B5EF4-FFF2-40B4-BE49-F238E27FC236}">
                  <a16:creationId xmlns:a16="http://schemas.microsoft.com/office/drawing/2014/main" id="{D37BA6D0-C1C3-423E-AFCD-96B823F8B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961" y="4892716"/>
              <a:ext cx="56459" cy="20702"/>
            </a:xfrm>
            <a:custGeom>
              <a:avLst/>
              <a:gdLst>
                <a:gd name="T0" fmla="*/ 0 w 29"/>
                <a:gd name="T1" fmla="*/ 0 h 14"/>
                <a:gd name="T2" fmla="*/ 0 w 29"/>
                <a:gd name="T3" fmla="*/ 14 h 14"/>
                <a:gd name="T4" fmla="*/ 29 w 29"/>
                <a:gd name="T5" fmla="*/ 14 h 14"/>
                <a:gd name="T6" fmla="*/ 29 w 29"/>
                <a:gd name="T7" fmla="*/ 0 h 14"/>
                <a:gd name="T8" fmla="*/ 0 w 29"/>
                <a:gd name="T9" fmla="*/ 0 h 14"/>
                <a:gd name="T10" fmla="*/ 0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0" y="0"/>
                  </a:moveTo>
                  <a:lnTo>
                    <a:pt x="0" y="14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62">
              <a:extLst>
                <a:ext uri="{FF2B5EF4-FFF2-40B4-BE49-F238E27FC236}">
                  <a16:creationId xmlns:a16="http://schemas.microsoft.com/office/drawing/2014/main" id="{ED498225-D3F1-4730-BF4A-DCCB8C169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961" y="4913419"/>
              <a:ext cx="56459" cy="655086"/>
            </a:xfrm>
            <a:custGeom>
              <a:avLst/>
              <a:gdLst>
                <a:gd name="T0" fmla="*/ 29 w 29"/>
                <a:gd name="T1" fmla="*/ 0 h 443"/>
                <a:gd name="T2" fmla="*/ 0 w 29"/>
                <a:gd name="T3" fmla="*/ 0 h 443"/>
                <a:gd name="T4" fmla="*/ 0 w 29"/>
                <a:gd name="T5" fmla="*/ 443 h 443"/>
                <a:gd name="T6" fmla="*/ 29 w 29"/>
                <a:gd name="T7" fmla="*/ 443 h 443"/>
                <a:gd name="T8" fmla="*/ 29 w 29"/>
                <a:gd name="T9" fmla="*/ 0 h 443"/>
                <a:gd name="T10" fmla="*/ 29 w 29"/>
                <a:gd name="T11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3">
                  <a:moveTo>
                    <a:pt x="29" y="0"/>
                  </a:moveTo>
                  <a:lnTo>
                    <a:pt x="0" y="0"/>
                  </a:lnTo>
                  <a:lnTo>
                    <a:pt x="0" y="443"/>
                  </a:lnTo>
                  <a:lnTo>
                    <a:pt x="29" y="44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63">
              <a:extLst>
                <a:ext uri="{FF2B5EF4-FFF2-40B4-BE49-F238E27FC236}">
                  <a16:creationId xmlns:a16="http://schemas.microsoft.com/office/drawing/2014/main" id="{75690DAE-93A4-43B3-9741-658B2C804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2" y="5052421"/>
              <a:ext cx="56459" cy="13309"/>
            </a:xfrm>
            <a:custGeom>
              <a:avLst/>
              <a:gdLst>
                <a:gd name="T0" fmla="*/ 29 w 29"/>
                <a:gd name="T1" fmla="*/ 9 h 9"/>
                <a:gd name="T2" fmla="*/ 29 w 29"/>
                <a:gd name="T3" fmla="*/ 0 h 9"/>
                <a:gd name="T4" fmla="*/ 0 w 29"/>
                <a:gd name="T5" fmla="*/ 0 h 9"/>
                <a:gd name="T6" fmla="*/ 0 w 29"/>
                <a:gd name="T7" fmla="*/ 9 h 9"/>
                <a:gd name="T8" fmla="*/ 29 w 29"/>
                <a:gd name="T9" fmla="*/ 9 h 9"/>
                <a:gd name="T10" fmla="*/ 29 w 2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9">
                  <a:moveTo>
                    <a:pt x="29" y="9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9" y="9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64">
              <a:extLst>
                <a:ext uri="{FF2B5EF4-FFF2-40B4-BE49-F238E27FC236}">
                  <a16:creationId xmlns:a16="http://schemas.microsoft.com/office/drawing/2014/main" id="{0AB15137-F61A-429D-83C1-8F17AF50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2" y="5065729"/>
              <a:ext cx="56459" cy="502775"/>
            </a:xfrm>
            <a:custGeom>
              <a:avLst/>
              <a:gdLst>
                <a:gd name="T0" fmla="*/ 29 w 29"/>
                <a:gd name="T1" fmla="*/ 0 h 340"/>
                <a:gd name="T2" fmla="*/ 0 w 29"/>
                <a:gd name="T3" fmla="*/ 0 h 340"/>
                <a:gd name="T4" fmla="*/ 0 w 29"/>
                <a:gd name="T5" fmla="*/ 340 h 340"/>
                <a:gd name="T6" fmla="*/ 29 w 29"/>
                <a:gd name="T7" fmla="*/ 340 h 340"/>
                <a:gd name="T8" fmla="*/ 29 w 29"/>
                <a:gd name="T9" fmla="*/ 0 h 340"/>
                <a:gd name="T10" fmla="*/ 29 w 29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40">
                  <a:moveTo>
                    <a:pt x="29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29" y="34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65">
              <a:extLst>
                <a:ext uri="{FF2B5EF4-FFF2-40B4-BE49-F238E27FC236}">
                  <a16:creationId xmlns:a16="http://schemas.microsoft.com/office/drawing/2014/main" id="{3423FAED-43AF-4E30-94E6-E27DC703D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513" y="5077559"/>
              <a:ext cx="56459" cy="11830"/>
            </a:xfrm>
            <a:custGeom>
              <a:avLst/>
              <a:gdLst>
                <a:gd name="T0" fmla="*/ 29 w 29"/>
                <a:gd name="T1" fmla="*/ 0 h 8"/>
                <a:gd name="T2" fmla="*/ 0 w 29"/>
                <a:gd name="T3" fmla="*/ 0 h 8"/>
                <a:gd name="T4" fmla="*/ 0 w 29"/>
                <a:gd name="T5" fmla="*/ 8 h 8"/>
                <a:gd name="T6" fmla="*/ 29 w 29"/>
                <a:gd name="T7" fmla="*/ 8 h 8"/>
                <a:gd name="T8" fmla="*/ 29 w 29"/>
                <a:gd name="T9" fmla="*/ 0 h 8"/>
                <a:gd name="T10" fmla="*/ 29 w 2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">
                  <a:moveTo>
                    <a:pt x="2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66">
              <a:extLst>
                <a:ext uri="{FF2B5EF4-FFF2-40B4-BE49-F238E27FC236}">
                  <a16:creationId xmlns:a16="http://schemas.microsoft.com/office/drawing/2014/main" id="{E96AED9F-66D7-4F3C-A46A-7D81F387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513" y="5089389"/>
              <a:ext cx="56459" cy="479115"/>
            </a:xfrm>
            <a:custGeom>
              <a:avLst/>
              <a:gdLst>
                <a:gd name="T0" fmla="*/ 29 w 29"/>
                <a:gd name="T1" fmla="*/ 0 h 324"/>
                <a:gd name="T2" fmla="*/ 0 w 29"/>
                <a:gd name="T3" fmla="*/ 0 h 324"/>
                <a:gd name="T4" fmla="*/ 0 w 29"/>
                <a:gd name="T5" fmla="*/ 324 h 324"/>
                <a:gd name="T6" fmla="*/ 29 w 29"/>
                <a:gd name="T7" fmla="*/ 324 h 324"/>
                <a:gd name="T8" fmla="*/ 29 w 29"/>
                <a:gd name="T9" fmla="*/ 0 h 324"/>
                <a:gd name="T10" fmla="*/ 29 w 29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24">
                  <a:moveTo>
                    <a:pt x="29" y="0"/>
                  </a:moveTo>
                  <a:lnTo>
                    <a:pt x="0" y="0"/>
                  </a:lnTo>
                  <a:lnTo>
                    <a:pt x="0" y="324"/>
                  </a:lnTo>
                  <a:lnTo>
                    <a:pt x="29" y="32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id="{930C7CED-0C5C-44B5-B261-B6936C58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456" y="5098262"/>
              <a:ext cx="58406" cy="19224"/>
            </a:xfrm>
            <a:custGeom>
              <a:avLst/>
              <a:gdLst>
                <a:gd name="T0" fmla="*/ 30 w 30"/>
                <a:gd name="T1" fmla="*/ 13 h 13"/>
                <a:gd name="T2" fmla="*/ 30 w 30"/>
                <a:gd name="T3" fmla="*/ 0 h 13"/>
                <a:gd name="T4" fmla="*/ 0 w 30"/>
                <a:gd name="T5" fmla="*/ 0 h 13"/>
                <a:gd name="T6" fmla="*/ 0 w 30"/>
                <a:gd name="T7" fmla="*/ 13 h 13"/>
                <a:gd name="T8" fmla="*/ 30 w 30"/>
                <a:gd name="T9" fmla="*/ 13 h 13"/>
                <a:gd name="T10" fmla="*/ 30 w 3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13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68">
              <a:extLst>
                <a:ext uri="{FF2B5EF4-FFF2-40B4-BE49-F238E27FC236}">
                  <a16:creationId xmlns:a16="http://schemas.microsoft.com/office/drawing/2014/main" id="{36D35D75-2B3A-49E1-B756-038D47A2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456" y="5117486"/>
              <a:ext cx="58406" cy="451019"/>
            </a:xfrm>
            <a:custGeom>
              <a:avLst/>
              <a:gdLst>
                <a:gd name="T0" fmla="*/ 30 w 30"/>
                <a:gd name="T1" fmla="*/ 0 h 305"/>
                <a:gd name="T2" fmla="*/ 0 w 30"/>
                <a:gd name="T3" fmla="*/ 0 h 305"/>
                <a:gd name="T4" fmla="*/ 0 w 30"/>
                <a:gd name="T5" fmla="*/ 305 h 305"/>
                <a:gd name="T6" fmla="*/ 30 w 30"/>
                <a:gd name="T7" fmla="*/ 305 h 305"/>
                <a:gd name="T8" fmla="*/ 30 w 30"/>
                <a:gd name="T9" fmla="*/ 0 h 305"/>
                <a:gd name="T10" fmla="*/ 30 w 3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5">
                  <a:moveTo>
                    <a:pt x="30" y="0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30" y="30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69">
              <a:extLst>
                <a:ext uri="{FF2B5EF4-FFF2-40B4-BE49-F238E27FC236}">
                  <a16:creationId xmlns:a16="http://schemas.microsoft.com/office/drawing/2014/main" id="{1DC7A510-76FE-44CA-8DB3-81D5EC95C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187" y="5081996"/>
              <a:ext cx="58406" cy="16267"/>
            </a:xfrm>
            <a:custGeom>
              <a:avLst/>
              <a:gdLst>
                <a:gd name="T0" fmla="*/ 30 w 30"/>
                <a:gd name="T1" fmla="*/ 11 h 11"/>
                <a:gd name="T2" fmla="*/ 30 w 30"/>
                <a:gd name="T3" fmla="*/ 0 h 11"/>
                <a:gd name="T4" fmla="*/ 0 w 30"/>
                <a:gd name="T5" fmla="*/ 0 h 11"/>
                <a:gd name="T6" fmla="*/ 0 w 30"/>
                <a:gd name="T7" fmla="*/ 11 h 11"/>
                <a:gd name="T8" fmla="*/ 30 w 30"/>
                <a:gd name="T9" fmla="*/ 11 h 11"/>
                <a:gd name="T10" fmla="*/ 30 w 3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0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70">
              <a:extLst>
                <a:ext uri="{FF2B5EF4-FFF2-40B4-BE49-F238E27FC236}">
                  <a16:creationId xmlns:a16="http://schemas.microsoft.com/office/drawing/2014/main" id="{5C76C0E4-4710-4178-833E-38E24495F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187" y="5098262"/>
              <a:ext cx="58406" cy="470242"/>
            </a:xfrm>
            <a:custGeom>
              <a:avLst/>
              <a:gdLst>
                <a:gd name="T0" fmla="*/ 30 w 30"/>
                <a:gd name="T1" fmla="*/ 0 h 318"/>
                <a:gd name="T2" fmla="*/ 0 w 30"/>
                <a:gd name="T3" fmla="*/ 0 h 318"/>
                <a:gd name="T4" fmla="*/ 0 w 30"/>
                <a:gd name="T5" fmla="*/ 318 h 318"/>
                <a:gd name="T6" fmla="*/ 30 w 30"/>
                <a:gd name="T7" fmla="*/ 318 h 318"/>
                <a:gd name="T8" fmla="*/ 30 w 30"/>
                <a:gd name="T9" fmla="*/ 0 h 318"/>
                <a:gd name="T10" fmla="*/ 30 w 3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8">
                  <a:moveTo>
                    <a:pt x="30" y="0"/>
                  </a:moveTo>
                  <a:lnTo>
                    <a:pt x="0" y="0"/>
                  </a:lnTo>
                  <a:lnTo>
                    <a:pt x="0" y="318"/>
                  </a:lnTo>
                  <a:lnTo>
                    <a:pt x="30" y="318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1">
              <a:extLst>
                <a:ext uri="{FF2B5EF4-FFF2-40B4-BE49-F238E27FC236}">
                  <a16:creationId xmlns:a16="http://schemas.microsoft.com/office/drawing/2014/main" id="{62D95297-BE50-448D-83F6-0B2D5B78E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652" y="5081996"/>
              <a:ext cx="56459" cy="16267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0 h 11"/>
                <a:gd name="T4" fmla="*/ 0 w 29"/>
                <a:gd name="T5" fmla="*/ 11 h 11"/>
                <a:gd name="T6" fmla="*/ 29 w 29"/>
                <a:gd name="T7" fmla="*/ 11 h 11"/>
                <a:gd name="T8" fmla="*/ 29 w 29"/>
                <a:gd name="T9" fmla="*/ 0 h 11"/>
                <a:gd name="T10" fmla="*/ 29 w 2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72">
              <a:extLst>
                <a:ext uri="{FF2B5EF4-FFF2-40B4-BE49-F238E27FC236}">
                  <a16:creationId xmlns:a16="http://schemas.microsoft.com/office/drawing/2014/main" id="{FF9714EB-13B4-4C61-8EC8-72D310152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652" y="5098262"/>
              <a:ext cx="56459" cy="470242"/>
            </a:xfrm>
            <a:custGeom>
              <a:avLst/>
              <a:gdLst>
                <a:gd name="T0" fmla="*/ 29 w 29"/>
                <a:gd name="T1" fmla="*/ 0 h 318"/>
                <a:gd name="T2" fmla="*/ 0 w 29"/>
                <a:gd name="T3" fmla="*/ 0 h 318"/>
                <a:gd name="T4" fmla="*/ 0 w 29"/>
                <a:gd name="T5" fmla="*/ 318 h 318"/>
                <a:gd name="T6" fmla="*/ 29 w 29"/>
                <a:gd name="T7" fmla="*/ 318 h 318"/>
                <a:gd name="T8" fmla="*/ 29 w 29"/>
                <a:gd name="T9" fmla="*/ 0 h 318"/>
                <a:gd name="T10" fmla="*/ 29 w 29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18">
                  <a:moveTo>
                    <a:pt x="29" y="0"/>
                  </a:moveTo>
                  <a:lnTo>
                    <a:pt x="0" y="0"/>
                  </a:lnTo>
                  <a:lnTo>
                    <a:pt x="0" y="318"/>
                  </a:lnTo>
                  <a:lnTo>
                    <a:pt x="29" y="31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73">
              <a:extLst>
                <a:ext uri="{FF2B5EF4-FFF2-40B4-BE49-F238E27FC236}">
                  <a16:creationId xmlns:a16="http://schemas.microsoft.com/office/drawing/2014/main" id="{E7AF6425-715B-484D-A26F-E1094D576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383" y="5098262"/>
              <a:ext cx="56459" cy="17745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12 h 12"/>
                <a:gd name="T4" fmla="*/ 29 w 29"/>
                <a:gd name="T5" fmla="*/ 12 h 12"/>
                <a:gd name="T6" fmla="*/ 29 w 29"/>
                <a:gd name="T7" fmla="*/ 0 h 12"/>
                <a:gd name="T8" fmla="*/ 0 w 29"/>
                <a:gd name="T9" fmla="*/ 0 h 12"/>
                <a:gd name="T10" fmla="*/ 0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74">
              <a:extLst>
                <a:ext uri="{FF2B5EF4-FFF2-40B4-BE49-F238E27FC236}">
                  <a16:creationId xmlns:a16="http://schemas.microsoft.com/office/drawing/2014/main" id="{90619D6F-DFC6-4564-BD85-736A55A5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383" y="5116007"/>
              <a:ext cx="56459" cy="452497"/>
            </a:xfrm>
            <a:custGeom>
              <a:avLst/>
              <a:gdLst>
                <a:gd name="T0" fmla="*/ 0 w 29"/>
                <a:gd name="T1" fmla="*/ 0 h 306"/>
                <a:gd name="T2" fmla="*/ 0 w 29"/>
                <a:gd name="T3" fmla="*/ 306 h 306"/>
                <a:gd name="T4" fmla="*/ 29 w 29"/>
                <a:gd name="T5" fmla="*/ 306 h 306"/>
                <a:gd name="T6" fmla="*/ 29 w 29"/>
                <a:gd name="T7" fmla="*/ 0 h 306"/>
                <a:gd name="T8" fmla="*/ 0 w 29"/>
                <a:gd name="T9" fmla="*/ 0 h 306"/>
                <a:gd name="T10" fmla="*/ 0 w 29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6">
                  <a:moveTo>
                    <a:pt x="0" y="0"/>
                  </a:moveTo>
                  <a:lnTo>
                    <a:pt x="0" y="306"/>
                  </a:lnTo>
                  <a:lnTo>
                    <a:pt x="29" y="30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75">
              <a:extLst>
                <a:ext uri="{FF2B5EF4-FFF2-40B4-BE49-F238E27FC236}">
                  <a16:creationId xmlns:a16="http://schemas.microsoft.com/office/drawing/2014/main" id="{1860FAAC-B551-41F4-98DA-5919B7DD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830" y="4768501"/>
              <a:ext cx="56459" cy="800004"/>
            </a:xfrm>
            <a:custGeom>
              <a:avLst/>
              <a:gdLst>
                <a:gd name="T0" fmla="*/ 29 w 29"/>
                <a:gd name="T1" fmla="*/ 0 h 541"/>
                <a:gd name="T2" fmla="*/ 0 w 29"/>
                <a:gd name="T3" fmla="*/ 0 h 541"/>
                <a:gd name="T4" fmla="*/ 0 w 29"/>
                <a:gd name="T5" fmla="*/ 541 h 541"/>
                <a:gd name="T6" fmla="*/ 29 w 29"/>
                <a:gd name="T7" fmla="*/ 541 h 541"/>
                <a:gd name="T8" fmla="*/ 29 w 29"/>
                <a:gd name="T9" fmla="*/ 0 h 541"/>
                <a:gd name="T10" fmla="*/ 29 w 29"/>
                <a:gd name="T1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41">
                  <a:moveTo>
                    <a:pt x="29" y="0"/>
                  </a:moveTo>
                  <a:lnTo>
                    <a:pt x="0" y="0"/>
                  </a:lnTo>
                  <a:lnTo>
                    <a:pt x="0" y="541"/>
                  </a:lnTo>
                  <a:lnTo>
                    <a:pt x="29" y="54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76">
              <a:extLst>
                <a:ext uri="{FF2B5EF4-FFF2-40B4-BE49-F238E27FC236}">
                  <a16:creationId xmlns:a16="http://schemas.microsoft.com/office/drawing/2014/main" id="{2F5B6A7A-B227-4CC5-9EB6-6E757CF3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830" y="4753714"/>
              <a:ext cx="56459" cy="14787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0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77">
              <a:extLst>
                <a:ext uri="{FF2B5EF4-FFF2-40B4-BE49-F238E27FC236}">
                  <a16:creationId xmlns:a16="http://schemas.microsoft.com/office/drawing/2014/main" id="{935F879E-2205-47C2-8B80-BF3BE5F04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79" y="5043548"/>
              <a:ext cx="58406" cy="524957"/>
            </a:xfrm>
            <a:custGeom>
              <a:avLst/>
              <a:gdLst>
                <a:gd name="T0" fmla="*/ 30 w 30"/>
                <a:gd name="T1" fmla="*/ 0 h 355"/>
                <a:gd name="T2" fmla="*/ 0 w 30"/>
                <a:gd name="T3" fmla="*/ 0 h 355"/>
                <a:gd name="T4" fmla="*/ 0 w 30"/>
                <a:gd name="T5" fmla="*/ 355 h 355"/>
                <a:gd name="T6" fmla="*/ 30 w 30"/>
                <a:gd name="T7" fmla="*/ 355 h 355"/>
                <a:gd name="T8" fmla="*/ 30 w 30"/>
                <a:gd name="T9" fmla="*/ 0 h 355"/>
                <a:gd name="T10" fmla="*/ 30 w 30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5">
                  <a:moveTo>
                    <a:pt x="3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30" y="35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id="{7850A883-809D-4F51-BC49-4E2E21BA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79" y="5025804"/>
              <a:ext cx="58406" cy="17745"/>
            </a:xfrm>
            <a:custGeom>
              <a:avLst/>
              <a:gdLst>
                <a:gd name="T0" fmla="*/ 0 w 30"/>
                <a:gd name="T1" fmla="*/ 12 h 12"/>
                <a:gd name="T2" fmla="*/ 30 w 30"/>
                <a:gd name="T3" fmla="*/ 12 h 12"/>
                <a:gd name="T4" fmla="*/ 30 w 30"/>
                <a:gd name="T5" fmla="*/ 0 h 12"/>
                <a:gd name="T6" fmla="*/ 0 w 30"/>
                <a:gd name="T7" fmla="*/ 0 h 12"/>
                <a:gd name="T8" fmla="*/ 0 w 30"/>
                <a:gd name="T9" fmla="*/ 12 h 12"/>
                <a:gd name="T10" fmla="*/ 0 w 3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id="{937C6872-7894-4435-98FE-7C6BAC298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901" y="5098262"/>
              <a:ext cx="58406" cy="19224"/>
            </a:xfrm>
            <a:custGeom>
              <a:avLst/>
              <a:gdLst>
                <a:gd name="T0" fmla="*/ 30 w 30"/>
                <a:gd name="T1" fmla="*/ 0 h 13"/>
                <a:gd name="T2" fmla="*/ 0 w 30"/>
                <a:gd name="T3" fmla="*/ 0 h 13"/>
                <a:gd name="T4" fmla="*/ 0 w 30"/>
                <a:gd name="T5" fmla="*/ 13 h 13"/>
                <a:gd name="T6" fmla="*/ 30 w 30"/>
                <a:gd name="T7" fmla="*/ 13 h 13"/>
                <a:gd name="T8" fmla="*/ 30 w 30"/>
                <a:gd name="T9" fmla="*/ 0 h 13"/>
                <a:gd name="T10" fmla="*/ 30 w 3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80">
              <a:extLst>
                <a:ext uri="{FF2B5EF4-FFF2-40B4-BE49-F238E27FC236}">
                  <a16:creationId xmlns:a16="http://schemas.microsoft.com/office/drawing/2014/main" id="{EA0FD786-FADF-4B19-AAEF-DF88913A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901" y="5117486"/>
              <a:ext cx="58406" cy="451019"/>
            </a:xfrm>
            <a:custGeom>
              <a:avLst/>
              <a:gdLst>
                <a:gd name="T0" fmla="*/ 30 w 30"/>
                <a:gd name="T1" fmla="*/ 0 h 305"/>
                <a:gd name="T2" fmla="*/ 0 w 30"/>
                <a:gd name="T3" fmla="*/ 0 h 305"/>
                <a:gd name="T4" fmla="*/ 0 w 30"/>
                <a:gd name="T5" fmla="*/ 305 h 305"/>
                <a:gd name="T6" fmla="*/ 30 w 30"/>
                <a:gd name="T7" fmla="*/ 305 h 305"/>
                <a:gd name="T8" fmla="*/ 30 w 30"/>
                <a:gd name="T9" fmla="*/ 0 h 305"/>
                <a:gd name="T10" fmla="*/ 30 w 3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5">
                  <a:moveTo>
                    <a:pt x="30" y="0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30" y="30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81">
              <a:extLst>
                <a:ext uri="{FF2B5EF4-FFF2-40B4-BE49-F238E27FC236}">
                  <a16:creationId xmlns:a16="http://schemas.microsoft.com/office/drawing/2014/main" id="{3634F017-CBC9-4544-AC84-27F47CE9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632" y="5212126"/>
              <a:ext cx="58406" cy="20702"/>
            </a:xfrm>
            <a:custGeom>
              <a:avLst/>
              <a:gdLst>
                <a:gd name="T0" fmla="*/ 30 w 30"/>
                <a:gd name="T1" fmla="*/ 0 h 14"/>
                <a:gd name="T2" fmla="*/ 0 w 30"/>
                <a:gd name="T3" fmla="*/ 0 h 14"/>
                <a:gd name="T4" fmla="*/ 0 w 30"/>
                <a:gd name="T5" fmla="*/ 14 h 14"/>
                <a:gd name="T6" fmla="*/ 30 w 30"/>
                <a:gd name="T7" fmla="*/ 14 h 14"/>
                <a:gd name="T8" fmla="*/ 30 w 30"/>
                <a:gd name="T9" fmla="*/ 0 h 14"/>
                <a:gd name="T10" fmla="*/ 30 w 3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">
                  <a:moveTo>
                    <a:pt x="3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82">
              <a:extLst>
                <a:ext uri="{FF2B5EF4-FFF2-40B4-BE49-F238E27FC236}">
                  <a16:creationId xmlns:a16="http://schemas.microsoft.com/office/drawing/2014/main" id="{AFAF3943-3BD2-475E-BE4C-010AF24D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632" y="5232828"/>
              <a:ext cx="58406" cy="335677"/>
            </a:xfrm>
            <a:custGeom>
              <a:avLst/>
              <a:gdLst>
                <a:gd name="T0" fmla="*/ 30 w 30"/>
                <a:gd name="T1" fmla="*/ 0 h 227"/>
                <a:gd name="T2" fmla="*/ 0 w 30"/>
                <a:gd name="T3" fmla="*/ 0 h 227"/>
                <a:gd name="T4" fmla="*/ 0 w 30"/>
                <a:gd name="T5" fmla="*/ 227 h 227"/>
                <a:gd name="T6" fmla="*/ 30 w 30"/>
                <a:gd name="T7" fmla="*/ 227 h 227"/>
                <a:gd name="T8" fmla="*/ 30 w 30"/>
                <a:gd name="T9" fmla="*/ 0 h 227"/>
                <a:gd name="T10" fmla="*/ 30 w 30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7">
                  <a:moveTo>
                    <a:pt x="30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0" y="22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83">
              <a:extLst>
                <a:ext uri="{FF2B5EF4-FFF2-40B4-BE49-F238E27FC236}">
                  <a16:creationId xmlns:a16="http://schemas.microsoft.com/office/drawing/2014/main" id="{CC73542A-F96B-4BCB-88EC-D690091E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275" y="5116007"/>
              <a:ext cx="56459" cy="452497"/>
            </a:xfrm>
            <a:custGeom>
              <a:avLst/>
              <a:gdLst>
                <a:gd name="T0" fmla="*/ 29 w 29"/>
                <a:gd name="T1" fmla="*/ 0 h 306"/>
                <a:gd name="T2" fmla="*/ 0 w 29"/>
                <a:gd name="T3" fmla="*/ 0 h 306"/>
                <a:gd name="T4" fmla="*/ 0 w 29"/>
                <a:gd name="T5" fmla="*/ 306 h 306"/>
                <a:gd name="T6" fmla="*/ 29 w 29"/>
                <a:gd name="T7" fmla="*/ 306 h 306"/>
                <a:gd name="T8" fmla="*/ 29 w 29"/>
                <a:gd name="T9" fmla="*/ 0 h 306"/>
                <a:gd name="T10" fmla="*/ 29 w 29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6">
                  <a:moveTo>
                    <a:pt x="29" y="0"/>
                  </a:moveTo>
                  <a:lnTo>
                    <a:pt x="0" y="0"/>
                  </a:lnTo>
                  <a:lnTo>
                    <a:pt x="0" y="306"/>
                  </a:lnTo>
                  <a:lnTo>
                    <a:pt x="29" y="30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84">
              <a:extLst>
                <a:ext uri="{FF2B5EF4-FFF2-40B4-BE49-F238E27FC236}">
                  <a16:creationId xmlns:a16="http://schemas.microsoft.com/office/drawing/2014/main" id="{9DE822D4-0D93-46D6-AECF-85BE2BFD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275" y="5101219"/>
              <a:ext cx="56459" cy="14787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0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85">
              <a:extLst>
                <a:ext uri="{FF2B5EF4-FFF2-40B4-BE49-F238E27FC236}">
                  <a16:creationId xmlns:a16="http://schemas.microsoft.com/office/drawing/2014/main" id="{9793C489-3FC9-4A76-991E-C8417627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843" y="5138188"/>
              <a:ext cx="56459" cy="26617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18 h 18"/>
                <a:gd name="T4" fmla="*/ 29 w 29"/>
                <a:gd name="T5" fmla="*/ 18 h 18"/>
                <a:gd name="T6" fmla="*/ 29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0" y="0"/>
                  </a:moveTo>
                  <a:lnTo>
                    <a:pt x="0" y="18"/>
                  </a:lnTo>
                  <a:lnTo>
                    <a:pt x="29" y="18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86">
              <a:extLst>
                <a:ext uri="{FF2B5EF4-FFF2-40B4-BE49-F238E27FC236}">
                  <a16:creationId xmlns:a16="http://schemas.microsoft.com/office/drawing/2014/main" id="{98C8FB21-B54D-4F8D-94DA-14BB49C1A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843" y="5164806"/>
              <a:ext cx="56459" cy="403699"/>
            </a:xfrm>
            <a:custGeom>
              <a:avLst/>
              <a:gdLst>
                <a:gd name="T0" fmla="*/ 29 w 29"/>
                <a:gd name="T1" fmla="*/ 0 h 273"/>
                <a:gd name="T2" fmla="*/ 0 w 29"/>
                <a:gd name="T3" fmla="*/ 0 h 273"/>
                <a:gd name="T4" fmla="*/ 0 w 29"/>
                <a:gd name="T5" fmla="*/ 273 h 273"/>
                <a:gd name="T6" fmla="*/ 29 w 29"/>
                <a:gd name="T7" fmla="*/ 273 h 273"/>
                <a:gd name="T8" fmla="*/ 29 w 29"/>
                <a:gd name="T9" fmla="*/ 0 h 273"/>
                <a:gd name="T10" fmla="*/ 29 w 29"/>
                <a:gd name="T1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73">
                  <a:moveTo>
                    <a:pt x="29" y="0"/>
                  </a:moveTo>
                  <a:lnTo>
                    <a:pt x="0" y="0"/>
                  </a:lnTo>
                  <a:lnTo>
                    <a:pt x="0" y="273"/>
                  </a:lnTo>
                  <a:lnTo>
                    <a:pt x="29" y="27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87">
              <a:extLst>
                <a:ext uri="{FF2B5EF4-FFF2-40B4-BE49-F238E27FC236}">
                  <a16:creationId xmlns:a16="http://schemas.microsoft.com/office/drawing/2014/main" id="{AD56AEB5-BBC8-41FE-87E1-2699F9F08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448" y="5164806"/>
              <a:ext cx="58406" cy="19224"/>
            </a:xfrm>
            <a:custGeom>
              <a:avLst/>
              <a:gdLst>
                <a:gd name="T0" fmla="*/ 30 w 30"/>
                <a:gd name="T1" fmla="*/ 0 h 13"/>
                <a:gd name="T2" fmla="*/ 0 w 30"/>
                <a:gd name="T3" fmla="*/ 0 h 13"/>
                <a:gd name="T4" fmla="*/ 0 w 30"/>
                <a:gd name="T5" fmla="*/ 13 h 13"/>
                <a:gd name="T6" fmla="*/ 30 w 30"/>
                <a:gd name="T7" fmla="*/ 13 h 13"/>
                <a:gd name="T8" fmla="*/ 30 w 30"/>
                <a:gd name="T9" fmla="*/ 0 h 13"/>
                <a:gd name="T10" fmla="*/ 30 w 3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88">
              <a:extLst>
                <a:ext uri="{FF2B5EF4-FFF2-40B4-BE49-F238E27FC236}">
                  <a16:creationId xmlns:a16="http://schemas.microsoft.com/office/drawing/2014/main" id="{00B5B99E-7C9F-470C-B132-964A7D009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448" y="5184029"/>
              <a:ext cx="58406" cy="384475"/>
            </a:xfrm>
            <a:custGeom>
              <a:avLst/>
              <a:gdLst>
                <a:gd name="T0" fmla="*/ 30 w 30"/>
                <a:gd name="T1" fmla="*/ 0 h 260"/>
                <a:gd name="T2" fmla="*/ 0 w 30"/>
                <a:gd name="T3" fmla="*/ 0 h 260"/>
                <a:gd name="T4" fmla="*/ 0 w 30"/>
                <a:gd name="T5" fmla="*/ 260 h 260"/>
                <a:gd name="T6" fmla="*/ 30 w 30"/>
                <a:gd name="T7" fmla="*/ 260 h 260"/>
                <a:gd name="T8" fmla="*/ 30 w 30"/>
                <a:gd name="T9" fmla="*/ 0 h 260"/>
                <a:gd name="T10" fmla="*/ 30 w 30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60">
                  <a:moveTo>
                    <a:pt x="30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30" y="26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0" name="Freeform 89">
              <a:extLst>
                <a:ext uri="{FF2B5EF4-FFF2-40B4-BE49-F238E27FC236}">
                  <a16:creationId xmlns:a16="http://schemas.microsoft.com/office/drawing/2014/main" id="{3E562105-4D01-4AB7-8BA3-15900D85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091" y="5102698"/>
              <a:ext cx="58406" cy="14787"/>
            </a:xfrm>
            <a:custGeom>
              <a:avLst/>
              <a:gdLst>
                <a:gd name="T0" fmla="*/ 30 w 30"/>
                <a:gd name="T1" fmla="*/ 0 h 10"/>
                <a:gd name="T2" fmla="*/ 0 w 30"/>
                <a:gd name="T3" fmla="*/ 0 h 10"/>
                <a:gd name="T4" fmla="*/ 0 w 30"/>
                <a:gd name="T5" fmla="*/ 10 h 10"/>
                <a:gd name="T6" fmla="*/ 30 w 30"/>
                <a:gd name="T7" fmla="*/ 10 h 10"/>
                <a:gd name="T8" fmla="*/ 30 w 30"/>
                <a:gd name="T9" fmla="*/ 0 h 10"/>
                <a:gd name="T10" fmla="*/ 30 w 3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1" name="Freeform 90">
              <a:extLst>
                <a:ext uri="{FF2B5EF4-FFF2-40B4-BE49-F238E27FC236}">
                  <a16:creationId xmlns:a16="http://schemas.microsoft.com/office/drawing/2014/main" id="{034690E1-7ACC-47B6-9AFF-1055166E5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091" y="5117486"/>
              <a:ext cx="58406" cy="451019"/>
            </a:xfrm>
            <a:custGeom>
              <a:avLst/>
              <a:gdLst>
                <a:gd name="T0" fmla="*/ 30 w 30"/>
                <a:gd name="T1" fmla="*/ 0 h 305"/>
                <a:gd name="T2" fmla="*/ 0 w 30"/>
                <a:gd name="T3" fmla="*/ 0 h 305"/>
                <a:gd name="T4" fmla="*/ 0 w 30"/>
                <a:gd name="T5" fmla="*/ 305 h 305"/>
                <a:gd name="T6" fmla="*/ 30 w 30"/>
                <a:gd name="T7" fmla="*/ 305 h 305"/>
                <a:gd name="T8" fmla="*/ 30 w 30"/>
                <a:gd name="T9" fmla="*/ 0 h 305"/>
                <a:gd name="T10" fmla="*/ 30 w 3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5">
                  <a:moveTo>
                    <a:pt x="30" y="0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30" y="30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4" name="Freeform 91">
              <a:extLst>
                <a:ext uri="{FF2B5EF4-FFF2-40B4-BE49-F238E27FC236}">
                  <a16:creationId xmlns:a16="http://schemas.microsoft.com/office/drawing/2014/main" id="{5E2DF2C2-D190-4F41-8BE4-A368CC21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287" y="5175157"/>
              <a:ext cx="56459" cy="36969"/>
            </a:xfrm>
            <a:custGeom>
              <a:avLst/>
              <a:gdLst>
                <a:gd name="T0" fmla="*/ 29 w 29"/>
                <a:gd name="T1" fmla="*/ 0 h 25"/>
                <a:gd name="T2" fmla="*/ 0 w 29"/>
                <a:gd name="T3" fmla="*/ 0 h 25"/>
                <a:gd name="T4" fmla="*/ 0 w 29"/>
                <a:gd name="T5" fmla="*/ 25 h 25"/>
                <a:gd name="T6" fmla="*/ 29 w 29"/>
                <a:gd name="T7" fmla="*/ 25 h 25"/>
                <a:gd name="T8" fmla="*/ 29 w 29"/>
                <a:gd name="T9" fmla="*/ 0 h 25"/>
                <a:gd name="T10" fmla="*/ 29 w 2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9" y="2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5" name="Freeform 92">
              <a:extLst>
                <a:ext uri="{FF2B5EF4-FFF2-40B4-BE49-F238E27FC236}">
                  <a16:creationId xmlns:a16="http://schemas.microsoft.com/office/drawing/2014/main" id="{A6B08285-7F8B-4341-B1E0-19FB79CF1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287" y="5212126"/>
              <a:ext cx="56459" cy="356379"/>
            </a:xfrm>
            <a:custGeom>
              <a:avLst/>
              <a:gdLst>
                <a:gd name="T0" fmla="*/ 29 w 29"/>
                <a:gd name="T1" fmla="*/ 0 h 241"/>
                <a:gd name="T2" fmla="*/ 0 w 29"/>
                <a:gd name="T3" fmla="*/ 0 h 241"/>
                <a:gd name="T4" fmla="*/ 0 w 29"/>
                <a:gd name="T5" fmla="*/ 241 h 241"/>
                <a:gd name="T6" fmla="*/ 29 w 29"/>
                <a:gd name="T7" fmla="*/ 241 h 241"/>
                <a:gd name="T8" fmla="*/ 29 w 29"/>
                <a:gd name="T9" fmla="*/ 0 h 241"/>
                <a:gd name="T10" fmla="*/ 29 w 29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1">
                  <a:moveTo>
                    <a:pt x="29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29" y="24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6" name="Freeform 93">
              <a:extLst>
                <a:ext uri="{FF2B5EF4-FFF2-40B4-BE49-F238E27FC236}">
                  <a16:creationId xmlns:a16="http://schemas.microsoft.com/office/drawing/2014/main" id="{527CE759-FD5D-4635-8185-D61A28B2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535" y="5237264"/>
              <a:ext cx="58406" cy="19224"/>
            </a:xfrm>
            <a:custGeom>
              <a:avLst/>
              <a:gdLst>
                <a:gd name="T0" fmla="*/ 0 w 30"/>
                <a:gd name="T1" fmla="*/ 0 h 13"/>
                <a:gd name="T2" fmla="*/ 0 w 30"/>
                <a:gd name="T3" fmla="*/ 13 h 13"/>
                <a:gd name="T4" fmla="*/ 30 w 30"/>
                <a:gd name="T5" fmla="*/ 13 h 13"/>
                <a:gd name="T6" fmla="*/ 30 w 30"/>
                <a:gd name="T7" fmla="*/ 0 h 13"/>
                <a:gd name="T8" fmla="*/ 0 w 30"/>
                <a:gd name="T9" fmla="*/ 0 h 13"/>
                <a:gd name="T10" fmla="*/ 0 w 3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lnTo>
                    <a:pt x="0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7" name="Freeform 94">
              <a:extLst>
                <a:ext uri="{FF2B5EF4-FFF2-40B4-BE49-F238E27FC236}">
                  <a16:creationId xmlns:a16="http://schemas.microsoft.com/office/drawing/2014/main" id="{35EF8E53-8F43-44D5-B6D6-A57C615C3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535" y="5256488"/>
              <a:ext cx="58406" cy="312017"/>
            </a:xfrm>
            <a:custGeom>
              <a:avLst/>
              <a:gdLst>
                <a:gd name="T0" fmla="*/ 30 w 30"/>
                <a:gd name="T1" fmla="*/ 0 h 211"/>
                <a:gd name="T2" fmla="*/ 0 w 30"/>
                <a:gd name="T3" fmla="*/ 0 h 211"/>
                <a:gd name="T4" fmla="*/ 0 w 30"/>
                <a:gd name="T5" fmla="*/ 211 h 211"/>
                <a:gd name="T6" fmla="*/ 30 w 30"/>
                <a:gd name="T7" fmla="*/ 211 h 211"/>
                <a:gd name="T8" fmla="*/ 30 w 30"/>
                <a:gd name="T9" fmla="*/ 0 h 211"/>
                <a:gd name="T10" fmla="*/ 30 w 30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1">
                  <a:moveTo>
                    <a:pt x="30" y="0"/>
                  </a:moveTo>
                  <a:lnTo>
                    <a:pt x="0" y="0"/>
                  </a:lnTo>
                  <a:lnTo>
                    <a:pt x="0" y="211"/>
                  </a:lnTo>
                  <a:lnTo>
                    <a:pt x="30" y="21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8" name="Freeform 95">
              <a:extLst>
                <a:ext uri="{FF2B5EF4-FFF2-40B4-BE49-F238E27FC236}">
                  <a16:creationId xmlns:a16="http://schemas.microsoft.com/office/drawing/2014/main" id="{4D4A462A-98E1-4308-8FF4-9D25C157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358" y="5305287"/>
              <a:ext cx="56459" cy="263217"/>
            </a:xfrm>
            <a:custGeom>
              <a:avLst/>
              <a:gdLst>
                <a:gd name="T0" fmla="*/ 29 w 29"/>
                <a:gd name="T1" fmla="*/ 0 h 178"/>
                <a:gd name="T2" fmla="*/ 0 w 29"/>
                <a:gd name="T3" fmla="*/ 0 h 178"/>
                <a:gd name="T4" fmla="*/ 0 w 29"/>
                <a:gd name="T5" fmla="*/ 178 h 178"/>
                <a:gd name="T6" fmla="*/ 29 w 29"/>
                <a:gd name="T7" fmla="*/ 178 h 178"/>
                <a:gd name="T8" fmla="*/ 29 w 29"/>
                <a:gd name="T9" fmla="*/ 0 h 178"/>
                <a:gd name="T10" fmla="*/ 29 w 29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8">
                  <a:moveTo>
                    <a:pt x="29" y="0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29" y="17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9" name="Freeform 96">
              <a:extLst>
                <a:ext uri="{FF2B5EF4-FFF2-40B4-BE49-F238E27FC236}">
                  <a16:creationId xmlns:a16="http://schemas.microsoft.com/office/drawing/2014/main" id="{695B525F-9AC6-4A1A-9ADF-8B50F2CB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358" y="5287542"/>
              <a:ext cx="56459" cy="17745"/>
            </a:xfrm>
            <a:custGeom>
              <a:avLst/>
              <a:gdLst>
                <a:gd name="T0" fmla="*/ 0 w 29"/>
                <a:gd name="T1" fmla="*/ 12 h 12"/>
                <a:gd name="T2" fmla="*/ 29 w 29"/>
                <a:gd name="T3" fmla="*/ 12 h 12"/>
                <a:gd name="T4" fmla="*/ 29 w 29"/>
                <a:gd name="T5" fmla="*/ 0 h 12"/>
                <a:gd name="T6" fmla="*/ 0 w 29"/>
                <a:gd name="T7" fmla="*/ 0 h 12"/>
                <a:gd name="T8" fmla="*/ 0 w 29"/>
                <a:gd name="T9" fmla="*/ 12 h 12"/>
                <a:gd name="T10" fmla="*/ 0 w 2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0" y="12"/>
                  </a:moveTo>
                  <a:lnTo>
                    <a:pt x="29" y="1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0" name="Freeform 97">
              <a:extLst>
                <a:ext uri="{FF2B5EF4-FFF2-40B4-BE49-F238E27FC236}">
                  <a16:creationId xmlns:a16="http://schemas.microsoft.com/office/drawing/2014/main" id="{604403F4-8E2B-459B-A241-AD4C5B8A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978" y="5287542"/>
              <a:ext cx="56459" cy="17745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12 h 12"/>
                <a:gd name="T4" fmla="*/ 29 w 29"/>
                <a:gd name="T5" fmla="*/ 12 h 12"/>
                <a:gd name="T6" fmla="*/ 29 w 29"/>
                <a:gd name="T7" fmla="*/ 0 h 12"/>
                <a:gd name="T8" fmla="*/ 0 w 29"/>
                <a:gd name="T9" fmla="*/ 0 h 12"/>
                <a:gd name="T10" fmla="*/ 0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1" name="Freeform 98">
              <a:extLst>
                <a:ext uri="{FF2B5EF4-FFF2-40B4-BE49-F238E27FC236}">
                  <a16:creationId xmlns:a16="http://schemas.microsoft.com/office/drawing/2014/main" id="{3B6F33EA-A988-47A5-B45B-1095A2489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978" y="5305287"/>
              <a:ext cx="56459" cy="263217"/>
            </a:xfrm>
            <a:custGeom>
              <a:avLst/>
              <a:gdLst>
                <a:gd name="T0" fmla="*/ 29 w 29"/>
                <a:gd name="T1" fmla="*/ 0 h 178"/>
                <a:gd name="T2" fmla="*/ 0 w 29"/>
                <a:gd name="T3" fmla="*/ 0 h 178"/>
                <a:gd name="T4" fmla="*/ 0 w 29"/>
                <a:gd name="T5" fmla="*/ 178 h 178"/>
                <a:gd name="T6" fmla="*/ 29 w 29"/>
                <a:gd name="T7" fmla="*/ 178 h 178"/>
                <a:gd name="T8" fmla="*/ 29 w 29"/>
                <a:gd name="T9" fmla="*/ 0 h 178"/>
                <a:gd name="T10" fmla="*/ 29 w 29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8">
                  <a:moveTo>
                    <a:pt x="29" y="0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29" y="17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2" name="Freeform 99">
              <a:extLst>
                <a:ext uri="{FF2B5EF4-FFF2-40B4-BE49-F238E27FC236}">
                  <a16:creationId xmlns:a16="http://schemas.microsoft.com/office/drawing/2014/main" id="{6268F4C1-8A4B-4CBD-BC99-39C0C6E00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9" y="3606701"/>
              <a:ext cx="123825" cy="117475"/>
            </a:xfrm>
            <a:custGeom>
              <a:avLst/>
              <a:gdLst>
                <a:gd name="T0" fmla="*/ 0 w 78"/>
                <a:gd name="T1" fmla="*/ 0 h 74"/>
                <a:gd name="T2" fmla="*/ 0 w 78"/>
                <a:gd name="T3" fmla="*/ 74 h 74"/>
                <a:gd name="T4" fmla="*/ 78 w 78"/>
                <a:gd name="T5" fmla="*/ 74 h 74"/>
                <a:gd name="T6" fmla="*/ 78 w 78"/>
                <a:gd name="T7" fmla="*/ 0 h 74"/>
                <a:gd name="T8" fmla="*/ 0 w 78"/>
                <a:gd name="T9" fmla="*/ 0 h 74"/>
                <a:gd name="T10" fmla="*/ 0 w 7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lnTo>
                    <a:pt x="0" y="74"/>
                  </a:lnTo>
                  <a:lnTo>
                    <a:pt x="78" y="74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3" name="Freeform 100">
              <a:extLst>
                <a:ext uri="{FF2B5EF4-FFF2-40B4-BE49-F238E27FC236}">
                  <a16:creationId xmlns:a16="http://schemas.microsoft.com/office/drawing/2014/main" id="{FF61879B-DEE1-4D33-818F-52291F2FA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9" y="3892451"/>
              <a:ext cx="123825" cy="115888"/>
            </a:xfrm>
            <a:custGeom>
              <a:avLst/>
              <a:gdLst>
                <a:gd name="T0" fmla="*/ 0 w 78"/>
                <a:gd name="T1" fmla="*/ 73 h 73"/>
                <a:gd name="T2" fmla="*/ 78 w 78"/>
                <a:gd name="T3" fmla="*/ 73 h 73"/>
                <a:gd name="T4" fmla="*/ 78 w 78"/>
                <a:gd name="T5" fmla="*/ 0 h 73"/>
                <a:gd name="T6" fmla="*/ 0 w 78"/>
                <a:gd name="T7" fmla="*/ 0 h 73"/>
                <a:gd name="T8" fmla="*/ 0 w 78"/>
                <a:gd name="T9" fmla="*/ 73 h 73"/>
                <a:gd name="T10" fmla="*/ 0 w 78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3">
                  <a:moveTo>
                    <a:pt x="0" y="73"/>
                  </a:moveTo>
                  <a:lnTo>
                    <a:pt x="78" y="7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4" name="Freeform 101">
              <a:extLst>
                <a:ext uri="{FF2B5EF4-FFF2-40B4-BE49-F238E27FC236}">
                  <a16:creationId xmlns:a16="http://schemas.microsoft.com/office/drawing/2014/main" id="{49958EF5-3750-4481-9C0C-AB3E9C8D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9" y="4176613"/>
              <a:ext cx="123825" cy="115888"/>
            </a:xfrm>
            <a:custGeom>
              <a:avLst/>
              <a:gdLst>
                <a:gd name="T0" fmla="*/ 78 w 78"/>
                <a:gd name="T1" fmla="*/ 0 h 73"/>
                <a:gd name="T2" fmla="*/ 0 w 78"/>
                <a:gd name="T3" fmla="*/ 0 h 73"/>
                <a:gd name="T4" fmla="*/ 0 w 78"/>
                <a:gd name="T5" fmla="*/ 73 h 73"/>
                <a:gd name="T6" fmla="*/ 78 w 78"/>
                <a:gd name="T7" fmla="*/ 73 h 73"/>
                <a:gd name="T8" fmla="*/ 78 w 78"/>
                <a:gd name="T9" fmla="*/ 0 h 73"/>
                <a:gd name="T10" fmla="*/ 78 w 7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3">
                  <a:moveTo>
                    <a:pt x="7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78" y="73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6" name="ZoneTexte 5135">
              <a:extLst>
                <a:ext uri="{FF2B5EF4-FFF2-40B4-BE49-F238E27FC236}">
                  <a16:creationId xmlns:a16="http://schemas.microsoft.com/office/drawing/2014/main" id="{A79DA0C1-5852-4D96-BB4B-08CFCE9D2237}"/>
                </a:ext>
              </a:extLst>
            </p:cNvPr>
            <p:cNvSpPr txBox="1"/>
            <p:nvPr/>
          </p:nvSpPr>
          <p:spPr>
            <a:xfrm>
              <a:off x="8550153" y="3528179"/>
              <a:ext cx="2230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CAB + RPV LA Q8W grade 1 or 2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35553D2B-70A2-4B18-BE30-C43A1957434F}"/>
                </a:ext>
              </a:extLst>
            </p:cNvPr>
            <p:cNvSpPr txBox="1"/>
            <p:nvPr/>
          </p:nvSpPr>
          <p:spPr>
            <a:xfrm>
              <a:off x="8550153" y="3808072"/>
              <a:ext cx="2230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CAB + RPV LA Q4W grade 1 or 2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70F90F6A-EEE8-4253-8BCA-FE0F5E7F561F}"/>
                </a:ext>
              </a:extLst>
            </p:cNvPr>
            <p:cNvSpPr txBox="1"/>
            <p:nvPr/>
          </p:nvSpPr>
          <p:spPr>
            <a:xfrm>
              <a:off x="8550153" y="4095584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Grade 3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FFB93AD3-C304-4BB2-AEEA-71AD363E7CF6}"/>
                </a:ext>
              </a:extLst>
            </p:cNvPr>
            <p:cNvSpPr txBox="1"/>
            <p:nvPr/>
          </p:nvSpPr>
          <p:spPr>
            <a:xfrm>
              <a:off x="1386065" y="5454030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A4992A81-E817-43CF-BC21-B7B96F0149D5}"/>
                </a:ext>
              </a:extLst>
            </p:cNvPr>
            <p:cNvSpPr txBox="1"/>
            <p:nvPr/>
          </p:nvSpPr>
          <p:spPr>
            <a:xfrm>
              <a:off x="1315533" y="499009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20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18BBBFC1-0AC6-4BB1-91F7-61425A8A6C16}"/>
                </a:ext>
              </a:extLst>
            </p:cNvPr>
            <p:cNvSpPr txBox="1"/>
            <p:nvPr/>
          </p:nvSpPr>
          <p:spPr>
            <a:xfrm>
              <a:off x="1315533" y="4526154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40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AB1D188E-0E43-4C88-A6DA-80DF9B42BCDA}"/>
                </a:ext>
              </a:extLst>
            </p:cNvPr>
            <p:cNvSpPr txBox="1"/>
            <p:nvPr/>
          </p:nvSpPr>
          <p:spPr>
            <a:xfrm>
              <a:off x="1315533" y="406221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60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05EE1C5B-0071-4797-B21E-8F54E5445383}"/>
                </a:ext>
              </a:extLst>
            </p:cNvPr>
            <p:cNvSpPr txBox="1"/>
            <p:nvPr/>
          </p:nvSpPr>
          <p:spPr>
            <a:xfrm>
              <a:off x="1315533" y="3598278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80</a:t>
              </a: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28BB86A7-F283-459E-8236-E4103CC393FD}"/>
                </a:ext>
              </a:extLst>
            </p:cNvPr>
            <p:cNvSpPr txBox="1"/>
            <p:nvPr/>
          </p:nvSpPr>
          <p:spPr>
            <a:xfrm>
              <a:off x="1245001" y="313434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100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14C2C522-0AEC-4644-BE2E-2FD1A1192E88}"/>
                </a:ext>
              </a:extLst>
            </p:cNvPr>
            <p:cNvSpPr txBox="1"/>
            <p:nvPr/>
          </p:nvSpPr>
          <p:spPr>
            <a:xfrm>
              <a:off x="1644423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J1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194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196</a:t>
              </a: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D9D82CA9-6D24-49F2-8213-481671A031AA}"/>
                </a:ext>
              </a:extLst>
            </p:cNvPr>
            <p:cNvSpPr txBox="1"/>
            <p:nvPr/>
          </p:nvSpPr>
          <p:spPr>
            <a:xfrm>
              <a:off x="1873855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322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515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3FD1C06F-09AB-4169-BC61-149D32EA51D4}"/>
                </a:ext>
              </a:extLst>
            </p:cNvPr>
            <p:cNvSpPr txBox="1"/>
            <p:nvPr/>
          </p:nvSpPr>
          <p:spPr>
            <a:xfrm>
              <a:off x="2108467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S8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514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515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36026DE9-0304-4105-8CBE-C3E63E5BD8B6}"/>
                </a:ext>
              </a:extLst>
            </p:cNvPr>
            <p:cNvSpPr txBox="1"/>
            <p:nvPr/>
          </p:nvSpPr>
          <p:spPr>
            <a:xfrm>
              <a:off x="2343078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513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6B9BB707-7E1E-4F57-A759-1E2DA0FB7390}"/>
                </a:ext>
              </a:extLst>
            </p:cNvPr>
            <p:cNvSpPr txBox="1"/>
            <p:nvPr/>
          </p:nvSpPr>
          <p:spPr>
            <a:xfrm>
              <a:off x="2577690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511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508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C6373B85-6CA1-4C68-994F-A1CCAC084A24}"/>
                </a:ext>
              </a:extLst>
            </p:cNvPr>
            <p:cNvSpPr txBox="1"/>
            <p:nvPr/>
          </p:nvSpPr>
          <p:spPr>
            <a:xfrm>
              <a:off x="2812302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S20</a:t>
              </a:r>
              <a:br>
                <a:rPr lang="fr-FR" sz="700" dirty="0"/>
              </a:b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502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87AF0323-3D3C-48A9-9191-0EB22CAE0141}"/>
                </a:ext>
              </a:extLst>
            </p:cNvPr>
            <p:cNvSpPr txBox="1"/>
            <p:nvPr/>
          </p:nvSpPr>
          <p:spPr>
            <a:xfrm>
              <a:off x="3046912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S24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502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503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6EFCEF35-3272-45F6-A3FC-15FF7E861B0D}"/>
                </a:ext>
              </a:extLst>
            </p:cNvPr>
            <p:cNvSpPr txBox="1"/>
            <p:nvPr/>
          </p:nvSpPr>
          <p:spPr>
            <a:xfrm>
              <a:off x="3255309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S28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502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E823C2AE-B543-4894-9E1F-FF3939FC0348}"/>
                </a:ext>
              </a:extLst>
            </p:cNvPr>
            <p:cNvSpPr txBox="1"/>
            <p:nvPr/>
          </p:nvSpPr>
          <p:spPr>
            <a:xfrm>
              <a:off x="3489921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S32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495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499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633F4AAA-C2DD-47F6-86BF-528323FEB2CC}"/>
                </a:ext>
              </a:extLst>
            </p:cNvPr>
            <p:cNvSpPr txBox="1"/>
            <p:nvPr/>
          </p:nvSpPr>
          <p:spPr>
            <a:xfrm>
              <a:off x="3724533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S36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492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C3AD64E7-4430-4D22-B462-7D83256C327A}"/>
                </a:ext>
              </a:extLst>
            </p:cNvPr>
            <p:cNvSpPr txBox="1"/>
            <p:nvPr/>
          </p:nvSpPr>
          <p:spPr>
            <a:xfrm>
              <a:off x="3959144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S40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495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491</a:t>
              </a:r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9E6ED6D7-791B-4041-B6CA-5788C61FDF85}"/>
                </a:ext>
              </a:extLst>
            </p:cNvPr>
            <p:cNvSpPr txBox="1"/>
            <p:nvPr/>
          </p:nvSpPr>
          <p:spPr>
            <a:xfrm>
              <a:off x="4193756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S44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490</a:t>
              </a:r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2892DCF7-B841-48E1-AD8E-C30FC446B1FF}"/>
                </a:ext>
              </a:extLst>
            </p:cNvPr>
            <p:cNvSpPr txBox="1"/>
            <p:nvPr/>
          </p:nvSpPr>
          <p:spPr>
            <a:xfrm>
              <a:off x="4428366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S48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483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488</a:t>
              </a: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EF7585D3-72EC-4200-AC51-DE96851A2E42}"/>
                </a:ext>
              </a:extLst>
            </p:cNvPr>
            <p:cNvSpPr txBox="1"/>
            <p:nvPr/>
          </p:nvSpPr>
          <p:spPr>
            <a:xfrm>
              <a:off x="4658323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S52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483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EAF3AB29-36C4-482E-AD9E-69571F2AF606}"/>
                </a:ext>
              </a:extLst>
            </p:cNvPr>
            <p:cNvSpPr txBox="1"/>
            <p:nvPr/>
          </p:nvSpPr>
          <p:spPr>
            <a:xfrm>
              <a:off x="4892935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S56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487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480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A3585696-EA0F-417F-93D4-424A9B3EB2CF}"/>
                </a:ext>
              </a:extLst>
            </p:cNvPr>
            <p:cNvSpPr txBox="1"/>
            <p:nvPr/>
          </p:nvSpPr>
          <p:spPr>
            <a:xfrm>
              <a:off x="5127547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S60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480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04C9B7CC-BF1A-46C0-A10E-D511FFE993CE}"/>
                </a:ext>
              </a:extLst>
            </p:cNvPr>
            <p:cNvSpPr txBox="1"/>
            <p:nvPr/>
          </p:nvSpPr>
          <p:spPr>
            <a:xfrm>
              <a:off x="5362159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S64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485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477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BC46B367-2B7A-4EEA-9AE6-C09B0169F8D1}"/>
                </a:ext>
              </a:extLst>
            </p:cNvPr>
            <p:cNvSpPr txBox="1"/>
            <p:nvPr/>
          </p:nvSpPr>
          <p:spPr>
            <a:xfrm>
              <a:off x="5596771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S68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477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224C3E2D-703A-4AFB-8493-F0FBE298514A}"/>
                </a:ext>
              </a:extLst>
            </p:cNvPr>
            <p:cNvSpPr txBox="1"/>
            <p:nvPr/>
          </p:nvSpPr>
          <p:spPr>
            <a:xfrm>
              <a:off x="5831381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S72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481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476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32984155-7E89-412A-A6BC-E9A0C6D770B1}"/>
                </a:ext>
              </a:extLst>
            </p:cNvPr>
            <p:cNvSpPr txBox="1"/>
            <p:nvPr/>
          </p:nvSpPr>
          <p:spPr>
            <a:xfrm>
              <a:off x="6039778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S76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478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77BA289A-CE2D-434D-B58B-1E989C31C995}"/>
                </a:ext>
              </a:extLst>
            </p:cNvPr>
            <p:cNvSpPr txBox="1"/>
            <p:nvPr/>
          </p:nvSpPr>
          <p:spPr>
            <a:xfrm>
              <a:off x="6274390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S80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475</a:t>
              </a:r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35C15465-BABA-4E85-B606-8FB599DEBB91}"/>
                </a:ext>
              </a:extLst>
            </p:cNvPr>
            <p:cNvSpPr txBox="1"/>
            <p:nvPr/>
          </p:nvSpPr>
          <p:spPr>
            <a:xfrm>
              <a:off x="6509002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S84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475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611A7C97-B027-42D8-AE94-D07E3F6A1A72}"/>
                </a:ext>
              </a:extLst>
            </p:cNvPr>
            <p:cNvSpPr txBox="1"/>
            <p:nvPr/>
          </p:nvSpPr>
          <p:spPr>
            <a:xfrm>
              <a:off x="6743614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S88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480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475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C70A1C14-4E32-41C7-AE16-03542BA9F740}"/>
                </a:ext>
              </a:extLst>
            </p:cNvPr>
            <p:cNvSpPr txBox="1"/>
            <p:nvPr/>
          </p:nvSpPr>
          <p:spPr>
            <a:xfrm>
              <a:off x="6978226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S92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470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A19F8872-57F1-455D-B679-1D64B71531D6}"/>
                </a:ext>
              </a:extLst>
            </p:cNvPr>
            <p:cNvSpPr txBox="1"/>
            <p:nvPr/>
          </p:nvSpPr>
          <p:spPr>
            <a:xfrm>
              <a:off x="7212836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S96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473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468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2686818F-FEA8-46E7-B87B-D2EFD074AB1D}"/>
                </a:ext>
              </a:extLst>
            </p:cNvPr>
            <p:cNvSpPr txBox="1"/>
            <p:nvPr/>
          </p:nvSpPr>
          <p:spPr>
            <a:xfrm>
              <a:off x="7440032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S100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464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7754042B-6836-4CE1-BFBB-725F5E70D294}"/>
                </a:ext>
              </a:extLst>
            </p:cNvPr>
            <p:cNvSpPr txBox="1"/>
            <p:nvPr/>
          </p:nvSpPr>
          <p:spPr>
            <a:xfrm>
              <a:off x="7674644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S104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459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BD6B0655-854C-4779-BC50-C8D3A66A803A}"/>
                </a:ext>
              </a:extLst>
            </p:cNvPr>
            <p:cNvSpPr txBox="1"/>
            <p:nvPr/>
          </p:nvSpPr>
          <p:spPr>
            <a:xfrm>
              <a:off x="7909256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S108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450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5371E564-189C-46FD-8C2E-C178A7446051}"/>
                </a:ext>
              </a:extLst>
            </p:cNvPr>
            <p:cNvSpPr txBox="1"/>
            <p:nvPr/>
          </p:nvSpPr>
          <p:spPr>
            <a:xfrm>
              <a:off x="8143868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S112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451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4D117BCD-2E21-4C03-9843-6814D0011BB8}"/>
                </a:ext>
              </a:extLst>
            </p:cNvPr>
            <p:cNvSpPr txBox="1"/>
            <p:nvPr/>
          </p:nvSpPr>
          <p:spPr>
            <a:xfrm>
              <a:off x="8378480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S116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450</a:t>
              </a: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6E0FAD25-FA8A-4E96-A436-D21D37FF75CC}"/>
                </a:ext>
              </a:extLst>
            </p:cNvPr>
            <p:cNvSpPr txBox="1"/>
            <p:nvPr/>
          </p:nvSpPr>
          <p:spPr>
            <a:xfrm>
              <a:off x="8613090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S120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449</a:t>
              </a:r>
            </a:p>
          </p:txBody>
        </p:sp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C9F30874-1450-4E46-AF75-AD56CC739412}"/>
                </a:ext>
              </a:extLst>
            </p:cNvPr>
            <p:cNvSpPr txBox="1"/>
            <p:nvPr/>
          </p:nvSpPr>
          <p:spPr>
            <a:xfrm>
              <a:off x="8821487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S124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453</a:t>
              </a:r>
            </a:p>
          </p:txBody>
        </p:sp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B0C658F2-ECDD-4062-A2E4-656327DB9BD4}"/>
                </a:ext>
              </a:extLst>
            </p:cNvPr>
            <p:cNvSpPr txBox="1"/>
            <p:nvPr/>
          </p:nvSpPr>
          <p:spPr>
            <a:xfrm>
              <a:off x="9056099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S128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460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455</a:t>
              </a:r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E4324E13-78C6-4D9B-A61B-BDFBB2EBF147}"/>
                </a:ext>
              </a:extLst>
            </p:cNvPr>
            <p:cNvSpPr txBox="1"/>
            <p:nvPr/>
          </p:nvSpPr>
          <p:spPr>
            <a:xfrm>
              <a:off x="9290711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S132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456</a:t>
              </a:r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AF137827-54B5-47C6-A8F1-2F742FAEF801}"/>
                </a:ext>
              </a:extLst>
            </p:cNvPr>
            <p:cNvSpPr txBox="1"/>
            <p:nvPr/>
          </p:nvSpPr>
          <p:spPr>
            <a:xfrm>
              <a:off x="9525323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S136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459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454</a:t>
              </a:r>
            </a:p>
          </p:txBody>
        </p: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F014F483-E541-4E62-9A16-7753CD0DA807}"/>
                </a:ext>
              </a:extLst>
            </p:cNvPr>
            <p:cNvSpPr txBox="1"/>
            <p:nvPr/>
          </p:nvSpPr>
          <p:spPr>
            <a:xfrm>
              <a:off x="9759935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S140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449</a:t>
              </a:r>
            </a:p>
          </p:txBody>
        </p: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59267E9F-EC35-4795-89B1-9D9FF9775F4E}"/>
                </a:ext>
              </a:extLst>
            </p:cNvPr>
            <p:cNvSpPr txBox="1"/>
            <p:nvPr/>
          </p:nvSpPr>
          <p:spPr>
            <a:xfrm>
              <a:off x="9994545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S144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449</a:t>
              </a:r>
            </a:p>
          </p:txBody>
        </p:sp>
        <p:sp>
          <p:nvSpPr>
            <p:cNvPr id="207" name="ZoneTexte 206">
              <a:extLst>
                <a:ext uri="{FF2B5EF4-FFF2-40B4-BE49-F238E27FC236}">
                  <a16:creationId xmlns:a16="http://schemas.microsoft.com/office/drawing/2014/main" id="{2A5C7618-3207-4BFC-A0CA-5DA736AA100E}"/>
                </a:ext>
              </a:extLst>
            </p:cNvPr>
            <p:cNvSpPr txBox="1"/>
            <p:nvPr/>
          </p:nvSpPr>
          <p:spPr>
            <a:xfrm>
              <a:off x="10235128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S148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NA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446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18755442-899C-4D4A-9997-4EFB49772992}"/>
                </a:ext>
              </a:extLst>
            </p:cNvPr>
            <p:cNvSpPr txBox="1"/>
            <p:nvPr/>
          </p:nvSpPr>
          <p:spPr>
            <a:xfrm>
              <a:off x="10469741" y="5609748"/>
              <a:ext cx="360996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fr-FR" sz="700" dirty="0"/>
                <a:t>S152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456</a:t>
              </a:r>
            </a:p>
            <a:p>
              <a:pPr algn="ctr">
                <a:lnSpc>
                  <a:spcPts val="900"/>
                </a:lnSpc>
              </a:pPr>
              <a:r>
                <a:rPr lang="fr-FR" sz="700" dirty="0"/>
                <a:t>448</a:t>
              </a:r>
            </a:p>
          </p:txBody>
        </p:sp>
        <p:sp>
          <p:nvSpPr>
            <p:cNvPr id="210" name="Freeform 99">
              <a:extLst>
                <a:ext uri="{FF2B5EF4-FFF2-40B4-BE49-F238E27FC236}">
                  <a16:creationId xmlns:a16="http://schemas.microsoft.com/office/drawing/2014/main" id="{06B0A5FC-33EC-4278-9E9D-5929EE5A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923" y="5779531"/>
              <a:ext cx="87578" cy="83087"/>
            </a:xfrm>
            <a:custGeom>
              <a:avLst/>
              <a:gdLst>
                <a:gd name="T0" fmla="*/ 0 w 78"/>
                <a:gd name="T1" fmla="*/ 0 h 74"/>
                <a:gd name="T2" fmla="*/ 0 w 78"/>
                <a:gd name="T3" fmla="*/ 74 h 74"/>
                <a:gd name="T4" fmla="*/ 78 w 78"/>
                <a:gd name="T5" fmla="*/ 74 h 74"/>
                <a:gd name="T6" fmla="*/ 78 w 78"/>
                <a:gd name="T7" fmla="*/ 0 h 74"/>
                <a:gd name="T8" fmla="*/ 0 w 78"/>
                <a:gd name="T9" fmla="*/ 0 h 74"/>
                <a:gd name="T10" fmla="*/ 0 w 7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lnTo>
                    <a:pt x="0" y="74"/>
                  </a:lnTo>
                  <a:lnTo>
                    <a:pt x="78" y="74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100">
              <a:extLst>
                <a:ext uri="{FF2B5EF4-FFF2-40B4-BE49-F238E27FC236}">
                  <a16:creationId xmlns:a16="http://schemas.microsoft.com/office/drawing/2014/main" id="{EDE28CBE-A797-4C19-A334-1E3403FA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922" y="5887061"/>
              <a:ext cx="87579" cy="81965"/>
            </a:xfrm>
            <a:custGeom>
              <a:avLst/>
              <a:gdLst>
                <a:gd name="T0" fmla="*/ 0 w 78"/>
                <a:gd name="T1" fmla="*/ 73 h 73"/>
                <a:gd name="T2" fmla="*/ 78 w 78"/>
                <a:gd name="T3" fmla="*/ 73 h 73"/>
                <a:gd name="T4" fmla="*/ 78 w 78"/>
                <a:gd name="T5" fmla="*/ 0 h 73"/>
                <a:gd name="T6" fmla="*/ 0 w 78"/>
                <a:gd name="T7" fmla="*/ 0 h 73"/>
                <a:gd name="T8" fmla="*/ 0 w 78"/>
                <a:gd name="T9" fmla="*/ 73 h 73"/>
                <a:gd name="T10" fmla="*/ 0 w 78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3">
                  <a:moveTo>
                    <a:pt x="0" y="73"/>
                  </a:moveTo>
                  <a:lnTo>
                    <a:pt x="78" y="7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204D7B11-48E3-46B3-9736-654C8B7D5580}"/>
                </a:ext>
              </a:extLst>
            </p:cNvPr>
            <p:cNvSpPr txBox="1"/>
            <p:nvPr/>
          </p:nvSpPr>
          <p:spPr>
            <a:xfrm>
              <a:off x="636692" y="5642196"/>
              <a:ext cx="85151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b="1"/>
                <a:t>Participants</a:t>
              </a:r>
              <a:br>
                <a:rPr lang="en-US" sz="1050" b="1"/>
              </a:br>
              <a:r>
                <a:rPr lang="en-US" sz="1050" b="1"/>
                <a:t>at visit</a:t>
              </a: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0074519B-C74B-4A94-8CF4-ACB13CABA58E}"/>
                </a:ext>
              </a:extLst>
            </p:cNvPr>
            <p:cNvSpPr txBox="1"/>
            <p:nvPr/>
          </p:nvSpPr>
          <p:spPr>
            <a:xfrm>
              <a:off x="1290247" y="2967025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/>
                <a:t>%</a:t>
              </a:r>
            </a:p>
          </p:txBody>
        </p:sp>
      </p:grpSp>
      <p:sp>
        <p:nvSpPr>
          <p:cNvPr id="213" name="Text Box 3">
            <a:extLst>
              <a:ext uri="{FF2B5EF4-FFF2-40B4-BE49-F238E27FC236}">
                <a16:creationId xmlns:a16="http://schemas.microsoft.com/office/drawing/2014/main" id="{F87C49CF-7857-4966-81CE-9BE19B61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8616" y="6444771"/>
            <a:ext cx="2523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/>
              <a:t>Overton</a:t>
            </a:r>
            <a:r>
              <a:rPr lang="fr-FR" sz="1400" i="1" dirty="0"/>
              <a:t> ET, CROI 2022, Abs. 479</a:t>
            </a:r>
          </a:p>
        </p:txBody>
      </p:sp>
      <p:sp>
        <p:nvSpPr>
          <p:cNvPr id="216" name="Rectangle 3">
            <a:extLst>
              <a:ext uri="{FF2B5EF4-FFF2-40B4-BE49-F238E27FC236}">
                <a16:creationId xmlns:a16="http://schemas.microsoft.com/office/drawing/2014/main" id="{82E3275F-5B1B-4CC1-A003-C38DCEFB0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155" y="1778205"/>
            <a:ext cx="701406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Discontinuation for adverse events related to treatment</a:t>
            </a:r>
          </a:p>
        </p:txBody>
      </p:sp>
    </p:spTree>
    <p:extLst>
      <p:ext uri="{BB962C8B-B14F-4D97-AF65-F5344CB8AC3E}">
        <p14:creationId xmlns:p14="http://schemas.microsoft.com/office/powerpoint/2010/main" val="14161631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B8309-74D1-4913-84FF-DCAE23AC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20856" cy="1143000"/>
          </a:xfrm>
        </p:spPr>
        <p:txBody>
          <a:bodyPr/>
          <a:lstStyle/>
          <a:p>
            <a:r>
              <a:rPr lang="en-US" dirty="0"/>
              <a:t>ATLAS-2M study: LA CAB + RPV every</a:t>
            </a:r>
            <a:br>
              <a:rPr lang="en-US" dirty="0"/>
            </a:br>
            <a:r>
              <a:rPr lang="en-US" dirty="0"/>
              <a:t>2 Months – W152 Results (4)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19E1225-28B0-4269-B2E9-B23A38E5F9AE}"/>
              </a:ext>
            </a:extLst>
          </p:cNvPr>
          <p:cNvSpPr txBox="1"/>
          <p:nvPr/>
        </p:nvSpPr>
        <p:spPr>
          <a:xfrm>
            <a:off x="1789852" y="1419239"/>
            <a:ext cx="8939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Confirmed virological failure (2 consecutive HIV RNA </a:t>
            </a: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 c/mL) on Q8W at W152</a:t>
            </a:r>
          </a:p>
        </p:txBody>
      </p:sp>
      <p:graphicFrame>
        <p:nvGraphicFramePr>
          <p:cNvPr id="114" name="Tableau 113">
            <a:extLst>
              <a:ext uri="{FF2B5EF4-FFF2-40B4-BE49-F238E27FC236}">
                <a16:creationId xmlns:a16="http://schemas.microsoft.com/office/drawing/2014/main" id="{10E4B76D-DDAB-4C91-9531-FA716619208B}"/>
              </a:ext>
            </a:extLst>
          </p:cNvPr>
          <p:cNvGraphicFramePr>
            <a:graphicFrameLocks noGrp="1"/>
          </p:cNvGraphicFramePr>
          <p:nvPr/>
        </p:nvGraphicFramePr>
        <p:xfrm>
          <a:off x="250160" y="1829859"/>
          <a:ext cx="11460907" cy="42393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1498147157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6199413"/>
                    </a:ext>
                  </a:extLst>
                </a:gridCol>
                <a:gridCol w="1227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54771151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519674779"/>
                    </a:ext>
                  </a:extLst>
                </a:gridCol>
                <a:gridCol w="1799303">
                  <a:extLst>
                    <a:ext uri="{9D8B030D-6E8A-4147-A177-3AD203B41FA5}">
                      <a16:colId xmlns:a16="http://schemas.microsoft.com/office/drawing/2014/main" val="704265834"/>
                    </a:ext>
                  </a:extLst>
                </a:gridCol>
                <a:gridCol w="1903390">
                  <a:extLst>
                    <a:ext uri="{9D8B030D-6E8A-4147-A177-3AD203B41FA5}">
                      <a16:colId xmlns:a16="http://schemas.microsoft.com/office/drawing/2014/main" val="567086942"/>
                    </a:ext>
                  </a:extLst>
                </a:gridCol>
              </a:tblGrid>
              <a:tr h="47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Sex,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Country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Time of CVF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Subtype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BMI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NNRTI RAMs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944" marR="91944" marT="45972" marB="4597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INSTI RAMs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Baseline VF predictive factors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Archived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RAMs at CVF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Archived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RAMs at CVF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67239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South Africa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Y181C, H221Y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South Africa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G140R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11009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K101E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67552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Spain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39521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Canada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W24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77594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US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W24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45229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W24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E138A, K101E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57768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Spain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W48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E138K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48440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W48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 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E138K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63285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US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W88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Y181C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Y181C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81878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W112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E138A, Y181C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83122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Germany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W120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E138A, M230M/L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Q148R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82930"/>
                  </a:ext>
                </a:extLst>
              </a:tr>
            </a:tbl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id="{A33B9C06-F204-4A00-8FD3-C81FAFEBD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8616" y="6444771"/>
            <a:ext cx="2523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/>
              <a:t>Overton</a:t>
            </a:r>
            <a:r>
              <a:rPr lang="fr-FR" sz="1400" i="1" dirty="0"/>
              <a:t> ET, CROI 2022, Abs. 479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7933441-D7C9-4860-9A71-8672AFAAD306}"/>
              </a:ext>
            </a:extLst>
          </p:cNvPr>
          <p:cNvSpPr txBox="1">
            <a:spLocks noChangeArrowheads="1"/>
          </p:cNvSpPr>
          <p:nvPr/>
        </p:nvSpPr>
        <p:spPr>
          <a:xfrm>
            <a:off x="230436" y="6090188"/>
            <a:ext cx="10237867" cy="477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Among 12 CVF, 9 occurred during the first 48 weeks, 1 between W48 and W96 and 2 between W96 and W152</a:t>
            </a:r>
          </a:p>
          <a:p>
            <a:pPr lvl="1"/>
            <a:r>
              <a:rPr lang="en-US" sz="1600" dirty="0"/>
              <a:t>10/12 had at least 1 baseline predictor of virological failure, No injections were outside the 7 days window</a:t>
            </a:r>
          </a:p>
        </p:txBody>
      </p:sp>
    </p:spTree>
    <p:extLst>
      <p:ext uri="{BB962C8B-B14F-4D97-AF65-F5344CB8AC3E}">
        <p14:creationId xmlns:p14="http://schemas.microsoft.com/office/powerpoint/2010/main" val="132739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16A28-B984-F348-8AD9-056D3902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Class-Sparing Regimens for Initial Treatment</a:t>
            </a:r>
            <a:br>
              <a:rPr lang="en-US"/>
            </a:br>
            <a:r>
              <a:rPr lang="en-US"/>
              <a:t>of HIV-1 Infection</a:t>
            </a:r>
            <a:br>
              <a:rPr lang="en-US"/>
            </a:b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6F9F2ED-46E4-714A-99DD-E68EFE84B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479" y="1716500"/>
            <a:ext cx="4674096" cy="35130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5A905E7-837D-E044-BA5C-18C627F9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41" y="1772816"/>
            <a:ext cx="4464496" cy="358547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C33AC31-5439-F74C-8217-E1ACEA735FE8}"/>
              </a:ext>
            </a:extLst>
          </p:cNvPr>
          <p:cNvSpPr txBox="1"/>
          <p:nvPr/>
        </p:nvSpPr>
        <p:spPr>
          <a:xfrm>
            <a:off x="3707260" y="1185633"/>
            <a:ext cx="28963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EFV = EFV + 3TC + NRTI *</a:t>
            </a:r>
          </a:p>
          <a:p>
            <a:r>
              <a:rPr lang="en-US" sz="1400"/>
              <a:t>LPV/r = LPV/r + 3TC + NRTI*</a:t>
            </a:r>
          </a:p>
          <a:p>
            <a:r>
              <a:rPr lang="en-US" sz="1400"/>
              <a:t>NRTI-sparing = EFV + LPV/r</a:t>
            </a:r>
          </a:p>
          <a:p>
            <a:endParaRPr lang="en-US" sz="1400"/>
          </a:p>
          <a:p>
            <a:r>
              <a:rPr lang="en-US" sz="1400"/>
              <a:t>* NRTI = ZDV 42%, TDF 34% d4T 24%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F91992-ACE7-B545-AD7A-A4379C9A4603}"/>
              </a:ext>
            </a:extLst>
          </p:cNvPr>
          <p:cNvSpPr txBox="1"/>
          <p:nvPr/>
        </p:nvSpPr>
        <p:spPr>
          <a:xfrm>
            <a:off x="11553823" y="20567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89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F611F5F-8F93-134C-B399-DDB2C85034E3}"/>
              </a:ext>
            </a:extLst>
          </p:cNvPr>
          <p:cNvSpPr txBox="1"/>
          <p:nvPr/>
        </p:nvSpPr>
        <p:spPr>
          <a:xfrm>
            <a:off x="11625831" y="2325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6600"/>
                </a:solidFill>
              </a:rPr>
              <a:t>83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E306986-AC17-634A-8C7E-02ED73FAED5D}"/>
              </a:ext>
            </a:extLst>
          </p:cNvPr>
          <p:cNvSpPr txBox="1"/>
          <p:nvPr/>
        </p:nvSpPr>
        <p:spPr>
          <a:xfrm>
            <a:off x="11481815" y="263286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77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AF7AE8-0024-6B42-8299-4C58DABF325F}"/>
              </a:ext>
            </a:extLst>
          </p:cNvPr>
          <p:cNvSpPr txBox="1"/>
          <p:nvPr/>
        </p:nvSpPr>
        <p:spPr>
          <a:xfrm>
            <a:off x="6682854" y="5265132"/>
            <a:ext cx="5482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NRTI-sparing:</a:t>
            </a:r>
          </a:p>
          <a:p>
            <a:pPr marL="742950" lvl="1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High pill burden</a:t>
            </a:r>
          </a:p>
          <a:p>
            <a:pPr marL="742950" lvl="1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More Grade 3-4 laboratory abnormalities (lipids)</a:t>
            </a:r>
          </a:p>
          <a:p>
            <a:pPr marL="742950" lvl="1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High incidence of resistance at virological failure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0CF89F9-04B3-9447-A968-14955089886F}"/>
              </a:ext>
            </a:extLst>
          </p:cNvPr>
          <p:cNvSpPr txBox="1"/>
          <p:nvPr/>
        </p:nvSpPr>
        <p:spPr>
          <a:xfrm>
            <a:off x="8104563" y="6445290"/>
            <a:ext cx="406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i="1" dirty="0" err="1"/>
              <a:t>Riddler</a:t>
            </a:r>
            <a:r>
              <a:rPr lang="fr-FR" sz="1400" i="1" dirty="0"/>
              <a:t> SA. NEJM 2008; 395: 2095-2106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E04DF81-E160-466F-BA12-E902FE18E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14841"/>
              </p:ext>
            </p:extLst>
          </p:nvPr>
        </p:nvGraphicFramePr>
        <p:xfrm>
          <a:off x="767408" y="5410459"/>
          <a:ext cx="555559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614">
                  <a:extLst>
                    <a:ext uri="{9D8B030D-6E8A-4147-A177-3AD203B41FA5}">
                      <a16:colId xmlns:a16="http://schemas.microsoft.com/office/drawing/2014/main" val="3313494842"/>
                    </a:ext>
                  </a:extLst>
                </a:gridCol>
                <a:gridCol w="2101978">
                  <a:extLst>
                    <a:ext uri="{9D8B030D-6E8A-4147-A177-3AD203B41FA5}">
                      <a16:colId xmlns:a16="http://schemas.microsoft.com/office/drawing/2014/main" val="2287945609"/>
                    </a:ext>
                  </a:extLst>
                </a:gridCol>
              </a:tblGrid>
              <a:tr h="153195">
                <a:tc>
                  <a:txBody>
                    <a:bodyPr/>
                    <a:lstStyle/>
                    <a:p>
                      <a:pPr algn="l"/>
                      <a:r>
                        <a:rPr lang="en-US" noProof="0"/>
                        <a:t>Regimen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Time to virologic failure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3078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/>
                        <a:t>Efavirenz vs lopinavir-ritonavir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0,63 (0.45-0.87)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887979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l"/>
                      <a:r>
                        <a:rPr lang="en-US" noProof="0"/>
                        <a:t>Efavirenz vs NRTI-sparing therapy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0,86 (0.61-1.21)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192409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l"/>
                      <a:r>
                        <a:rPr lang="en-US" noProof="0"/>
                        <a:t>Lopinavir-ritonavir vs NRTI sparing therapy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1,30 (0.95-1.77)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0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858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938" y="258820"/>
            <a:ext cx="9299271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Predictors of virologic failure to CAB LA + RPV LA (1)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609600" y="1784882"/>
            <a:ext cx="11223812" cy="395797"/>
          </a:xfrm>
        </p:spPr>
        <p:txBody>
          <a:bodyPr>
            <a:noAutofit/>
          </a:bodyPr>
          <a:lstStyle/>
          <a:p>
            <a:r>
              <a:rPr lang="en-US" sz="2000" dirty="0"/>
              <a:t>ATLAS, FLAIR, ATLAS-2M: 13/1039 (1.25 %) participants experienced CVF at W48 on CAB LA + RPV LA IM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4F925FD8-CEA0-4458-9D5B-0773DB391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50700"/>
              </p:ext>
            </p:extLst>
          </p:nvPr>
        </p:nvGraphicFramePr>
        <p:xfrm>
          <a:off x="673894" y="2806206"/>
          <a:ext cx="10844212" cy="1970520"/>
        </p:xfrm>
        <a:graphic>
          <a:graphicData uri="http://schemas.openxmlformats.org/drawingml/2006/table">
            <a:tbl>
              <a:tblPr firstRow="1" firstCol="1" bandRow="1"/>
              <a:tblGrid>
                <a:gridCol w="6524906">
                  <a:extLst>
                    <a:ext uri="{9D8B030D-6E8A-4147-A177-3AD203B41FA5}">
                      <a16:colId xmlns:a16="http://schemas.microsoft.com/office/drawing/2014/main" val="3668342869"/>
                    </a:ext>
                  </a:extLst>
                </a:gridCol>
                <a:gridCol w="4319306">
                  <a:extLst>
                    <a:ext uri="{9D8B030D-6E8A-4147-A177-3AD203B41FA5}">
                      <a16:colId xmlns:a16="http://schemas.microsoft.com/office/drawing/2014/main" val="3667545576"/>
                    </a:ext>
                  </a:extLst>
                </a:gridCol>
              </a:tblGrid>
              <a:tr h="24282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Parameter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Final Model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 (95% CI), p-value</a:t>
                      </a:r>
                      <a:endParaRPr lang="en-US" sz="28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100" marR="38100" marT="38100" marB="381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9457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RPV RAM(s) at baseline</a:t>
                      </a:r>
                      <a:endParaRPr lang="en-US" sz="24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37.24 (8.44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&gt;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99), p&lt;0.001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59387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GB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 hoc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8 RPV trough concentration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4.17 (1.59–11.11), p=0.004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8542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Baseline HIV-1 subtype A6/A1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6.59 (1.82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25.26), p=0.005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5769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BMI (kg/m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at baseline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1.13 (1.03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1.25), p=0.014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7893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Pre-specified INSTI mutation (excluding L74I non-M mixture) at baselin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0.11 (0.01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0.83), p=0.029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23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3D43F5-C7AD-4E75-88A4-4EEE2E5C7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83835"/>
              </p:ext>
            </p:extLst>
          </p:nvPr>
        </p:nvGraphicFramePr>
        <p:xfrm>
          <a:off x="407368" y="5067247"/>
          <a:ext cx="5256585" cy="1261085"/>
        </p:xfrm>
        <a:graphic>
          <a:graphicData uri="http://schemas.openxmlformats.org/drawingml/2006/table">
            <a:tbl>
              <a:tblPr firstRow="1" firstCol="1" bandRow="1"/>
              <a:tblGrid>
                <a:gridCol w="165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0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baseline factors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CVF, N (%)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HIV-1 RNA &lt;50 c/mL, N(%)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3/732 (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0.41)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694/732 (95)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 one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1/272 (0.37)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261/272 (96)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or more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9/35 (26)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25/35 (71)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AE5AB85-C454-4291-9313-E0F7892CD6B8}"/>
              </a:ext>
            </a:extLst>
          </p:cNvPr>
          <p:cNvSpPr/>
          <p:nvPr/>
        </p:nvSpPr>
        <p:spPr>
          <a:xfrm>
            <a:off x="830536" y="2403750"/>
            <a:ext cx="11002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Multivariable Analysis: 4 Factors Were Associated With an Increased Odds Ratio of CVF, 3 Are Baseline Factors 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1ECCB6B-C3D5-4C24-BB4D-8FFDCED0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101" y="6457082"/>
            <a:ext cx="3097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Cutrell</a:t>
            </a:r>
            <a:r>
              <a:rPr lang="en-US" sz="1400" i="1" dirty="0"/>
              <a:t> AG, AIDS 2021, 15;35(9):1333-42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2A70A80-338D-2C44-8755-02E3A3E4FF95}"/>
              </a:ext>
            </a:extLst>
          </p:cNvPr>
          <p:cNvGrpSpPr/>
          <p:nvPr/>
        </p:nvGrpSpPr>
        <p:grpSpPr>
          <a:xfrm>
            <a:off x="6088484" y="5061453"/>
            <a:ext cx="5496682" cy="1391883"/>
            <a:chOff x="642648" y="4797585"/>
            <a:chExt cx="5496682" cy="139188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AD5770-69D2-AB43-AEED-5504CDD4F259}"/>
                </a:ext>
              </a:extLst>
            </p:cNvPr>
            <p:cNvSpPr/>
            <p:nvPr/>
          </p:nvSpPr>
          <p:spPr>
            <a:xfrm>
              <a:off x="642648" y="4797585"/>
              <a:ext cx="5473944" cy="136127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E3A3839B-C6B8-B343-9DE8-99F453DE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278" y="4842946"/>
              <a:ext cx="5412052" cy="1346522"/>
            </a:xfrm>
            <a:prstGeom prst="rect">
              <a:avLst/>
            </a:prstGeom>
          </p:spPr>
        </p:pic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11262345-C603-2D43-80F9-613C42A69AED}"/>
                </a:ext>
              </a:extLst>
            </p:cNvPr>
            <p:cNvSpPr txBox="1"/>
            <p:nvPr/>
          </p:nvSpPr>
          <p:spPr bwMode="auto">
            <a:xfrm>
              <a:off x="5243119" y="5855709"/>
              <a:ext cx="2519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7524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937" y="258820"/>
            <a:ext cx="9221449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Predictors of virologic failure to CAB LA + RPV LA (2)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561208" y="1737409"/>
            <a:ext cx="11223812" cy="395797"/>
          </a:xfrm>
        </p:spPr>
        <p:txBody>
          <a:bodyPr>
            <a:noAutofit/>
          </a:bodyPr>
          <a:lstStyle/>
          <a:p>
            <a:r>
              <a:rPr lang="en-US" sz="2000" dirty="0"/>
              <a:t>ATLAS, FLAIR, ATLAS-2M: 13/1039 (1.25 %) participants experienced CVF at W48 on CAB LA + RPV LA IM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4F925FD8-CEA0-4458-9D5B-0773DB39142C}"/>
              </a:ext>
            </a:extLst>
          </p:cNvPr>
          <p:cNvGraphicFramePr>
            <a:graphicFrameLocks noGrp="1"/>
          </p:cNvGraphicFramePr>
          <p:nvPr/>
        </p:nvGraphicFramePr>
        <p:xfrm>
          <a:off x="673894" y="2922318"/>
          <a:ext cx="10844212" cy="1970520"/>
        </p:xfrm>
        <a:graphic>
          <a:graphicData uri="http://schemas.openxmlformats.org/drawingml/2006/table">
            <a:tbl>
              <a:tblPr firstRow="1" firstCol="1" bandRow="1"/>
              <a:tblGrid>
                <a:gridCol w="6524906">
                  <a:extLst>
                    <a:ext uri="{9D8B030D-6E8A-4147-A177-3AD203B41FA5}">
                      <a16:colId xmlns:a16="http://schemas.microsoft.com/office/drawing/2014/main" val="3668342869"/>
                    </a:ext>
                  </a:extLst>
                </a:gridCol>
                <a:gridCol w="4319306">
                  <a:extLst>
                    <a:ext uri="{9D8B030D-6E8A-4147-A177-3AD203B41FA5}">
                      <a16:colId xmlns:a16="http://schemas.microsoft.com/office/drawing/2014/main" val="3667545576"/>
                    </a:ext>
                  </a:extLst>
                </a:gridCol>
              </a:tblGrid>
              <a:tr h="24282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Parameter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Final Model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 (95% CI), p-value</a:t>
                      </a:r>
                      <a:endParaRPr lang="en-US" sz="28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100" marR="38100" marT="38100" marB="381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9457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RPV RAM(s) at baseline</a:t>
                      </a:r>
                      <a:endParaRPr lang="en-US" sz="24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37.24 (8.44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&gt;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99), p&lt;0.001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59387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GB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 hoc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8 RPV trough concentration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4.17 (1.59–11.11), p=0.004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8542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Baseline HIV-1 subtype A6/A1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6.59 (1.82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25.26), p=0.005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5769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BMI (kg/m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at baseline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1.13 (1.03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1.25), p=0.014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7893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Pre-specified INSTI mutation (excluding L74I non-M mixture) at baselin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0.11 (0.01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0.83), p=0.029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23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3D43F5-C7AD-4E75-88A4-4EEE2E5C7CAF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5067247"/>
          <a:ext cx="5256585" cy="1261085"/>
        </p:xfrm>
        <a:graphic>
          <a:graphicData uri="http://schemas.openxmlformats.org/drawingml/2006/table">
            <a:tbl>
              <a:tblPr firstRow="1" firstCol="1" bandRow="1"/>
              <a:tblGrid>
                <a:gridCol w="165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0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baseline factors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CVF, N (%)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HIV-1 RNA &lt;50 c/mL, N(%)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3/732 (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0.41)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694/732 (95)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 one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1/272 (0.37)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261/272 (96)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or more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9/35 (26)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25/35 (71)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AE5AB85-C454-4291-9313-E0F7892CD6B8}"/>
              </a:ext>
            </a:extLst>
          </p:cNvPr>
          <p:cNvSpPr/>
          <p:nvPr/>
        </p:nvSpPr>
        <p:spPr>
          <a:xfrm>
            <a:off x="119336" y="2194409"/>
            <a:ext cx="11881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Multivariable Analysis: 4 Factors Were Associated With an Increased Odds Ratio of CVF, 3 Are Baseline Factors 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1ECCB6B-C3D5-4C24-BB4D-8FFDCED0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101" y="6457082"/>
            <a:ext cx="3097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Cutrell</a:t>
            </a:r>
            <a:r>
              <a:rPr lang="en-US" sz="1400" i="1" dirty="0"/>
              <a:t> AG, AIDS 2021, 15;35(9):1333-42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8853886-D21B-7D46-8A2D-D605B4E3A734}"/>
              </a:ext>
            </a:extLst>
          </p:cNvPr>
          <p:cNvGrpSpPr/>
          <p:nvPr/>
        </p:nvGrpSpPr>
        <p:grpSpPr>
          <a:xfrm>
            <a:off x="6088484" y="5061453"/>
            <a:ext cx="5496682" cy="1391883"/>
            <a:chOff x="642648" y="4797585"/>
            <a:chExt cx="5496682" cy="13918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4DCB25-A4C9-5241-94F2-463D7ADE6EDA}"/>
                </a:ext>
              </a:extLst>
            </p:cNvPr>
            <p:cNvSpPr/>
            <p:nvPr/>
          </p:nvSpPr>
          <p:spPr>
            <a:xfrm>
              <a:off x="642648" y="4797585"/>
              <a:ext cx="5473944" cy="136127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89AFA0BD-EA60-DB40-BFDC-AD4651819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278" y="4842946"/>
              <a:ext cx="5412052" cy="1346522"/>
            </a:xfrm>
            <a:prstGeom prst="rect">
              <a:avLst/>
            </a:prstGeom>
          </p:spPr>
        </p:pic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7D3DBA5B-82EE-C04A-90D2-CEBAB8E61DBC}"/>
                </a:ext>
              </a:extLst>
            </p:cNvPr>
            <p:cNvSpPr txBox="1"/>
            <p:nvPr/>
          </p:nvSpPr>
          <p:spPr bwMode="auto">
            <a:xfrm>
              <a:off x="5243119" y="5855709"/>
              <a:ext cx="2519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TextBox 23">
            <a:extLst>
              <a:ext uri="{FF2B5EF4-FFF2-40B4-BE49-F238E27FC236}">
                <a16:creationId xmlns:a16="http://schemas.microsoft.com/office/drawing/2014/main" id="{1331D8A1-FDAD-ED4A-8641-08B58C6538DD}"/>
              </a:ext>
            </a:extLst>
          </p:cNvPr>
          <p:cNvSpPr txBox="1"/>
          <p:nvPr/>
        </p:nvSpPr>
        <p:spPr>
          <a:xfrm>
            <a:off x="407368" y="2529998"/>
            <a:ext cx="10844212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Patients may have VF even if they have none of these factors</a:t>
            </a:r>
            <a:r>
              <a:rPr lang="en-GB" dirty="0"/>
              <a:t> </a:t>
            </a:r>
          </a:p>
          <a:p>
            <a:pPr algn="ctr"/>
            <a:r>
              <a:rPr lang="en-GB" sz="3600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05268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2DR injectable – What is the risk of failure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of virological failure and resistance</a:t>
            </a:r>
          </a:p>
          <a:p>
            <a:pPr lvl="1"/>
            <a:r>
              <a:rPr lang="en-US" dirty="0"/>
              <a:t> </a:t>
            </a:r>
            <a:r>
              <a:rPr lang="en-GB" dirty="0"/>
              <a:t>approximately 1 in 70 at year 1 and 1 in 60 at year 2</a:t>
            </a:r>
            <a:br>
              <a:rPr lang="en-GB" dirty="0"/>
            </a:br>
            <a:endParaRPr lang="en-GB" dirty="0"/>
          </a:p>
          <a:p>
            <a:r>
              <a:rPr lang="en-GB" dirty="0"/>
              <a:t>LA-CAB/RPV has been investigated only in the context of viral suppression in a highly selected population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Need data in more complex populations, including those with a history of poor adherence, virological failure or treatment interruption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053A4-05D1-6146-9E0F-B655F9B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495632" cy="1143000"/>
          </a:xfrm>
        </p:spPr>
        <p:txBody>
          <a:bodyPr/>
          <a:lstStyle/>
          <a:p>
            <a:r>
              <a:rPr lang="en-US"/>
              <a:t>CAB + RPV LA: practical monitoring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01991E-397A-9E48-B73D-0AF9280817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Every-8 weeks Dosing: Monitoring and Missed Doses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HIV-1 RNA: 4-8 weeks after switch to LA CAB + RPV and after unplanned missed visits/delayed dosing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viremia develops, test for resistance (including INSTI resistance)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Oral-bridging therapy should be made available for planned missed doses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&lt;3 months since last every-2-months injections, resume prior dosing schedule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&gt;3 months since last every-2-months injections, initiate dose, followed by another dose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month later, then resume every-2-months dosing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stopping, transition to suppressive oral regimen within 8 weeks of last IM doses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06145F95-9236-CF45-ACD5-712346D2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482" y="6445291"/>
            <a:ext cx="7853362" cy="307777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DHHS Guidelines. Guidelines for the Use of Antiretroviral Agents in Adults and Adolescents Living with HIV.  </a:t>
            </a:r>
          </a:p>
        </p:txBody>
      </p:sp>
    </p:spTree>
    <p:extLst>
      <p:ext uri="{BB962C8B-B14F-4D97-AF65-F5344CB8AC3E}">
        <p14:creationId xmlns:p14="http://schemas.microsoft.com/office/powerpoint/2010/main" val="8219693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71100" y="3579762"/>
            <a:ext cx="812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2DR in special situations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Archived M184V</a:t>
            </a:r>
            <a:br>
              <a:rPr lang="en-US" sz="4400" dirty="0"/>
            </a:br>
            <a:r>
              <a:rPr lang="en-US" sz="4400" dirty="0"/>
              <a:t>Archived K103N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Patients with detectable viremia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19156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38A3AC8-3461-E381-2D3A-D085BC4E56D1}"/>
              </a:ext>
            </a:extLst>
          </p:cNvPr>
          <p:cNvGrpSpPr/>
          <p:nvPr/>
        </p:nvGrpSpPr>
        <p:grpSpPr>
          <a:xfrm>
            <a:off x="575900" y="2125161"/>
            <a:ext cx="11227855" cy="3747962"/>
            <a:chOff x="575900" y="2125161"/>
            <a:chExt cx="11227855" cy="37479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5DD10B6-301D-4EB7-8F8C-04B10784E65A}"/>
                </a:ext>
              </a:extLst>
            </p:cNvPr>
            <p:cNvSpPr/>
            <p:nvPr/>
          </p:nvSpPr>
          <p:spPr>
            <a:xfrm>
              <a:off x="3892003" y="5239255"/>
              <a:ext cx="2775495" cy="6338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1D268F84-BB19-420A-A74B-E04DED17FF52}"/>
                </a:ext>
              </a:extLst>
            </p:cNvPr>
            <p:cNvCxnSpPr>
              <a:cxnSpLocks/>
            </p:cNvCxnSpPr>
            <p:nvPr/>
          </p:nvCxnSpPr>
          <p:spPr>
            <a:xfrm>
              <a:off x="3997365" y="4157034"/>
              <a:ext cx="0" cy="2730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9303E31-59ED-40E5-B98E-A6A7E1B9E9D6}"/>
                </a:ext>
              </a:extLst>
            </p:cNvPr>
            <p:cNvSpPr/>
            <p:nvPr/>
          </p:nvSpPr>
          <p:spPr>
            <a:xfrm>
              <a:off x="575900" y="2125161"/>
              <a:ext cx="3100275" cy="1854072"/>
            </a:xfrm>
            <a:prstGeom prst="roundRect">
              <a:avLst>
                <a:gd name="adj" fmla="val 857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>
                  <a:solidFill>
                    <a:schemeClr val="tx1"/>
                  </a:solidFill>
                </a:rPr>
                <a:t>Inclusion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CD4 &gt;350 cel/µL and VL &lt; 50 c/mL for 12 months (1 blip allowed)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Stable ART for 3 months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FTC or 3TC in past/present treatment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INSTI naive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03824B19-9E80-4925-8392-48BF505AC2ED}"/>
                </a:ext>
              </a:extLst>
            </p:cNvPr>
            <p:cNvSpPr/>
            <p:nvPr/>
          </p:nvSpPr>
          <p:spPr>
            <a:xfrm>
              <a:off x="575900" y="4361822"/>
              <a:ext cx="3100275" cy="1428751"/>
            </a:xfrm>
            <a:prstGeom prst="roundRect">
              <a:avLst>
                <a:gd name="adj" fmla="val 8575"/>
              </a:avLst>
            </a:prstGeom>
            <a:solidFill>
              <a:srgbClr val="FF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>
                  <a:solidFill>
                    <a:schemeClr val="tx1"/>
                  </a:solidFill>
                </a:rPr>
                <a:t>Exclusion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M184V/I or K65R in baseline proviral DNA Sanger genotype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HBAgS 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Pregnant/women wishing to conceive</a:t>
              </a:r>
            </a:p>
          </p:txBody>
        </p:sp>
        <p:sp>
          <p:nvSpPr>
            <p:cNvPr id="9" name="Flèche : pentagone 8">
              <a:extLst>
                <a:ext uri="{FF2B5EF4-FFF2-40B4-BE49-F238E27FC236}">
                  <a16:creationId xmlns:a16="http://schemas.microsoft.com/office/drawing/2014/main" id="{D51D5F63-9375-4F55-A344-6A494AD12198}"/>
                </a:ext>
              </a:extLst>
            </p:cNvPr>
            <p:cNvSpPr/>
            <p:nvPr/>
          </p:nvSpPr>
          <p:spPr>
            <a:xfrm>
              <a:off x="4983599" y="2360111"/>
              <a:ext cx="6743700" cy="482600"/>
            </a:xfrm>
            <a:prstGeom prst="homePlat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Group WITH </a:t>
              </a:r>
              <a:r>
                <a:rPr lang="fr-FR" b="1" dirty="0" err="1"/>
                <a:t>historical</a:t>
              </a:r>
              <a:r>
                <a:rPr lang="fr-FR" b="1" dirty="0"/>
                <a:t> M184V/I o K65R (N = 21)</a:t>
              </a:r>
            </a:p>
          </p:txBody>
        </p:sp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917AEC7E-E9C2-4D05-8E10-7712EB244DF0}"/>
                </a:ext>
              </a:extLst>
            </p:cNvPr>
            <p:cNvSpPr/>
            <p:nvPr/>
          </p:nvSpPr>
          <p:spPr>
            <a:xfrm>
              <a:off x="4983599" y="3041602"/>
              <a:ext cx="6743700" cy="482600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Group WITHOUT </a:t>
              </a:r>
              <a:r>
                <a:rPr lang="fr-FR" b="1" dirty="0" err="1"/>
                <a:t>historical</a:t>
              </a:r>
              <a:r>
                <a:rPr lang="fr-FR" b="1" dirty="0"/>
                <a:t> M184V/I o K65R (N = 20)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941D4735-4E17-4B6C-B017-4947F2F0297B}"/>
                </a:ext>
              </a:extLst>
            </p:cNvPr>
            <p:cNvCxnSpPr>
              <a:cxnSpLocks/>
            </p:cNvCxnSpPr>
            <p:nvPr/>
          </p:nvCxnSpPr>
          <p:spPr>
            <a:xfrm>
              <a:off x="3997366" y="4075276"/>
              <a:ext cx="767715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C03E5CD-D426-4C93-8919-8DF74DAC968C}"/>
                </a:ext>
              </a:extLst>
            </p:cNvPr>
            <p:cNvSpPr/>
            <p:nvPr/>
          </p:nvSpPr>
          <p:spPr>
            <a:xfrm>
              <a:off x="3901323" y="397923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D8AC885-C8D4-4702-A5AB-6A54BBB3328C}"/>
                </a:ext>
              </a:extLst>
            </p:cNvPr>
            <p:cNvSpPr/>
            <p:nvPr/>
          </p:nvSpPr>
          <p:spPr>
            <a:xfrm>
              <a:off x="4290454" y="397923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E939B0C-B177-46DC-BADD-48A7D53AA1AB}"/>
                </a:ext>
              </a:extLst>
            </p:cNvPr>
            <p:cNvSpPr/>
            <p:nvPr/>
          </p:nvSpPr>
          <p:spPr>
            <a:xfrm>
              <a:off x="7032030" y="397923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F166A86-0319-426A-8A75-3A6E33D40D87}"/>
                </a:ext>
              </a:extLst>
            </p:cNvPr>
            <p:cNvSpPr/>
            <p:nvPr/>
          </p:nvSpPr>
          <p:spPr>
            <a:xfrm>
              <a:off x="9075146" y="397923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4EA2040-B5F5-4DFC-A796-75A8FDAA3CE1}"/>
                </a:ext>
              </a:extLst>
            </p:cNvPr>
            <p:cNvSpPr/>
            <p:nvPr/>
          </p:nvSpPr>
          <p:spPr>
            <a:xfrm>
              <a:off x="11190683" y="397923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11BE33B-6401-4DC2-80BA-C77274886873}"/>
                </a:ext>
              </a:extLst>
            </p:cNvPr>
            <p:cNvSpPr/>
            <p:nvPr/>
          </p:nvSpPr>
          <p:spPr>
            <a:xfrm>
              <a:off x="10352401" y="397923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BEF85D4-5BFB-456A-B72F-E0DE5FF53248}"/>
                </a:ext>
              </a:extLst>
            </p:cNvPr>
            <p:cNvSpPr/>
            <p:nvPr/>
          </p:nvSpPr>
          <p:spPr>
            <a:xfrm>
              <a:off x="8033054" y="397923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88F1B28-18EB-4A94-BD9E-FF2423C4AAE6}"/>
                </a:ext>
              </a:extLst>
            </p:cNvPr>
            <p:cNvSpPr/>
            <p:nvPr/>
          </p:nvSpPr>
          <p:spPr>
            <a:xfrm>
              <a:off x="6351891" y="397923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A32DAD9-F5A9-4A68-B9DD-E33DB498D37C}"/>
                </a:ext>
              </a:extLst>
            </p:cNvPr>
            <p:cNvSpPr/>
            <p:nvPr/>
          </p:nvSpPr>
          <p:spPr>
            <a:xfrm>
              <a:off x="5671618" y="397923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1147429-CC80-4905-8842-FA52C64D3300}"/>
                </a:ext>
              </a:extLst>
            </p:cNvPr>
            <p:cNvSpPr/>
            <p:nvPr/>
          </p:nvSpPr>
          <p:spPr>
            <a:xfrm>
              <a:off x="5057254" y="397923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1463E0-E74E-4648-9546-8E431D076851}"/>
                </a:ext>
              </a:extLst>
            </p:cNvPr>
            <p:cNvSpPr/>
            <p:nvPr/>
          </p:nvSpPr>
          <p:spPr>
            <a:xfrm>
              <a:off x="4820438" y="3620560"/>
              <a:ext cx="665717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567179-C750-441F-9344-048C917A85C9}"/>
                </a:ext>
              </a:extLst>
            </p:cNvPr>
            <p:cNvSpPr/>
            <p:nvPr/>
          </p:nvSpPr>
          <p:spPr>
            <a:xfrm>
              <a:off x="5434802" y="3627465"/>
              <a:ext cx="665717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8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ED472E-7850-486E-BB78-056A2465E689}"/>
                </a:ext>
              </a:extLst>
            </p:cNvPr>
            <p:cNvSpPr/>
            <p:nvPr/>
          </p:nvSpPr>
          <p:spPr>
            <a:xfrm>
              <a:off x="6073471" y="3627465"/>
              <a:ext cx="748923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12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7D9983-9377-4E70-B716-C103DB1FA89E}"/>
                </a:ext>
              </a:extLst>
            </p:cNvPr>
            <p:cNvSpPr/>
            <p:nvPr/>
          </p:nvSpPr>
          <p:spPr>
            <a:xfrm>
              <a:off x="7754635" y="3620560"/>
              <a:ext cx="748923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36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0266BC-C60F-45FC-A95D-464E415B9A61}"/>
                </a:ext>
              </a:extLst>
            </p:cNvPr>
            <p:cNvSpPr/>
            <p:nvPr/>
          </p:nvSpPr>
          <p:spPr>
            <a:xfrm>
              <a:off x="9537676" y="3620560"/>
              <a:ext cx="1821532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64, 80, 96, 112, 128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499409-E90C-4353-B6BC-0BC10E3C3F2E}"/>
                </a:ext>
              </a:extLst>
            </p:cNvPr>
            <p:cNvSpPr/>
            <p:nvPr/>
          </p:nvSpPr>
          <p:spPr>
            <a:xfrm>
              <a:off x="8706157" y="4376935"/>
              <a:ext cx="930062" cy="246221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600" b="1" dirty="0"/>
                <a:t>Week 48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06B48F-37D0-4438-B483-994A42217B73}"/>
                </a:ext>
              </a:extLst>
            </p:cNvPr>
            <p:cNvSpPr/>
            <p:nvPr/>
          </p:nvSpPr>
          <p:spPr>
            <a:xfrm>
              <a:off x="10769698" y="4376935"/>
              <a:ext cx="1034057" cy="246221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600" b="1" dirty="0"/>
                <a:t>Week 144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116C7BA-9F1E-4337-8DBC-E12447F18594}"/>
                </a:ext>
              </a:extLst>
            </p:cNvPr>
            <p:cNvSpPr/>
            <p:nvPr/>
          </p:nvSpPr>
          <p:spPr>
            <a:xfrm>
              <a:off x="6663042" y="4376935"/>
              <a:ext cx="930062" cy="246221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600" b="1" dirty="0"/>
                <a:t>Week 24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FD60D8-7358-4A3B-8C30-1D9731CF662B}"/>
                </a:ext>
              </a:extLst>
            </p:cNvPr>
            <p:cNvSpPr/>
            <p:nvPr/>
          </p:nvSpPr>
          <p:spPr>
            <a:xfrm>
              <a:off x="3892004" y="4376934"/>
              <a:ext cx="3147692" cy="135421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r>
                <a:rPr lang="en-US" sz="1600" b="1"/>
                <a:t>Screening</a:t>
              </a:r>
            </a:p>
            <a:p>
              <a:endParaRPr lang="en-US" sz="1200"/>
            </a:p>
            <a:p>
              <a:r>
                <a:rPr lang="en-US" sz="1200"/>
                <a:t>Peripheral blood proviral DNA Sanger genotype</a:t>
              </a:r>
            </a:p>
            <a:p>
              <a:endParaRPr lang="en-US" sz="1200"/>
            </a:p>
            <a:p>
              <a:endParaRPr lang="en-US" sz="1200"/>
            </a:p>
            <a:p>
              <a:r>
                <a:rPr lang="en-US" sz="1200" b="1"/>
                <a:t>Proviral DNA PBMC next-geneation</a:t>
              </a:r>
              <a:br>
                <a:rPr lang="en-US" sz="1200" b="1"/>
              </a:br>
              <a:r>
                <a:rPr lang="en-US" sz="1200" b="1"/>
                <a:t>sequencing (NGS) {retrospective analysis]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5FF44B-FDB3-4C37-8950-DDD5C19B7456}"/>
                </a:ext>
              </a:extLst>
            </p:cNvPr>
            <p:cNvSpPr/>
            <p:nvPr/>
          </p:nvSpPr>
          <p:spPr>
            <a:xfrm>
              <a:off x="3909444" y="2590853"/>
              <a:ext cx="954107" cy="677108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600" b="1" dirty="0"/>
                <a:t>Day 1</a:t>
              </a:r>
              <a:br>
                <a:rPr lang="fr-FR" sz="1600" b="1" dirty="0"/>
              </a:br>
              <a:r>
                <a:rPr lang="fr-FR" sz="1400" b="1" dirty="0">
                  <a:solidFill>
                    <a:srgbClr val="FF0000"/>
                  </a:solidFill>
                </a:rPr>
                <a:t>Switch to</a:t>
              </a:r>
              <a:br>
                <a:rPr lang="fr-FR" sz="1400" b="1" dirty="0">
                  <a:solidFill>
                    <a:srgbClr val="FF0000"/>
                  </a:solidFill>
                </a:rPr>
              </a:br>
              <a:r>
                <a:rPr lang="fr-FR" sz="1400" b="1" dirty="0">
                  <a:solidFill>
                    <a:srgbClr val="FF0000"/>
                  </a:solidFill>
                </a:rPr>
                <a:t>DTG + 3TC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B5321D3-4555-43ED-81D6-BFF1CA3280B8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4384716" y="3267961"/>
              <a:ext cx="1781" cy="71127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59895B4-B1D4-4E7C-9DC3-5CC54C322181}"/>
                </a:ext>
              </a:extLst>
            </p:cNvPr>
            <p:cNvCxnSpPr>
              <a:cxnSpLocks/>
              <a:stCxn id="22" idx="2"/>
              <a:endCxn id="21" idx="0"/>
            </p:cNvCxnSpPr>
            <p:nvPr/>
          </p:nvCxnSpPr>
          <p:spPr>
            <a:xfrm>
              <a:off x="5153297" y="3805226"/>
              <a:ext cx="1" cy="1740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1EE6221D-AF6D-430B-B8E6-31BD4DB16995}"/>
                </a:ext>
              </a:extLst>
            </p:cNvPr>
            <p:cNvCxnSpPr>
              <a:cxnSpLocks/>
              <a:stCxn id="23" idx="2"/>
              <a:endCxn id="20" idx="0"/>
            </p:cNvCxnSpPr>
            <p:nvPr/>
          </p:nvCxnSpPr>
          <p:spPr>
            <a:xfrm>
              <a:off x="5767661" y="3812131"/>
              <a:ext cx="1" cy="16710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A4EE3C6-2784-462A-91D8-552C40D91CEB}"/>
                </a:ext>
              </a:extLst>
            </p:cNvPr>
            <p:cNvCxnSpPr>
              <a:cxnSpLocks/>
              <a:stCxn id="24" idx="2"/>
              <a:endCxn id="19" idx="0"/>
            </p:cNvCxnSpPr>
            <p:nvPr/>
          </p:nvCxnSpPr>
          <p:spPr>
            <a:xfrm>
              <a:off x="6447933" y="3812131"/>
              <a:ext cx="2" cy="16710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A09FD41-8ACA-466A-B23C-D14C1511FD6F}"/>
                </a:ext>
              </a:extLst>
            </p:cNvPr>
            <p:cNvCxnSpPr>
              <a:cxnSpLocks/>
              <a:stCxn id="14" idx="4"/>
              <a:endCxn id="29" idx="0"/>
            </p:cNvCxnSpPr>
            <p:nvPr/>
          </p:nvCxnSpPr>
          <p:spPr>
            <a:xfrm flipH="1">
              <a:off x="7128073" y="4171322"/>
              <a:ext cx="1" cy="2056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B1E2C1C-34B8-4DEC-992B-1760176121C4}"/>
                </a:ext>
              </a:extLst>
            </p:cNvPr>
            <p:cNvCxnSpPr>
              <a:cxnSpLocks/>
              <a:stCxn id="15" idx="4"/>
              <a:endCxn id="27" idx="0"/>
            </p:cNvCxnSpPr>
            <p:nvPr/>
          </p:nvCxnSpPr>
          <p:spPr>
            <a:xfrm flipH="1">
              <a:off x="9171188" y="4171322"/>
              <a:ext cx="2" cy="2056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12BEA1E-8EB7-4736-8712-31B978A4C283}"/>
                </a:ext>
              </a:extLst>
            </p:cNvPr>
            <p:cNvCxnSpPr>
              <a:cxnSpLocks/>
              <a:stCxn id="25" idx="2"/>
              <a:endCxn id="18" idx="0"/>
            </p:cNvCxnSpPr>
            <p:nvPr/>
          </p:nvCxnSpPr>
          <p:spPr>
            <a:xfrm>
              <a:off x="8129097" y="3805226"/>
              <a:ext cx="1" cy="1740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8BF6D6B-2661-4068-A243-6290F3BB8786}"/>
                </a:ext>
              </a:extLst>
            </p:cNvPr>
            <p:cNvCxnSpPr>
              <a:cxnSpLocks/>
              <a:stCxn id="26" idx="2"/>
              <a:endCxn id="17" idx="0"/>
            </p:cNvCxnSpPr>
            <p:nvPr/>
          </p:nvCxnSpPr>
          <p:spPr>
            <a:xfrm>
              <a:off x="10448442" y="3805226"/>
              <a:ext cx="3" cy="1740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1A9B869-61A0-407D-A833-8C4F8CA9E366}"/>
                </a:ext>
              </a:extLst>
            </p:cNvPr>
            <p:cNvCxnSpPr>
              <a:cxnSpLocks/>
              <a:stCxn id="16" idx="4"/>
              <a:endCxn id="28" idx="0"/>
            </p:cNvCxnSpPr>
            <p:nvPr/>
          </p:nvCxnSpPr>
          <p:spPr>
            <a:xfrm>
              <a:off x="11286727" y="4171322"/>
              <a:ext cx="0" cy="2056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8ACDB7C8-956F-49F1-B4EC-4A6C5FBD4195}"/>
                </a:ext>
              </a:extLst>
            </p:cNvPr>
            <p:cNvSpPr/>
            <p:nvPr/>
          </p:nvSpPr>
          <p:spPr>
            <a:xfrm>
              <a:off x="8340843" y="4956002"/>
              <a:ext cx="2945883" cy="917121"/>
            </a:xfrm>
            <a:prstGeom prst="roundRect">
              <a:avLst>
                <a:gd name="adj" fmla="val 8575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>
                  <a:solidFill>
                    <a:schemeClr val="tx1"/>
                  </a:solidFill>
                </a:rPr>
                <a:t>Primary endpoint at week 48: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Proportion of participants with HIV-1 RNA &lt;50 c/mL (ITT-E FDA Snapshot)</a:t>
              </a:r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650BDEB2-D182-451A-A13D-3B0D7FA09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3168" y="3602065"/>
              <a:ext cx="1031027" cy="1031026"/>
            </a:xfrm>
            <a:prstGeom prst="rect">
              <a:avLst/>
            </a:prstGeom>
          </p:spPr>
        </p:pic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A8A6E82E-93B1-4167-8529-0F67C17C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01938" cy="1143000"/>
          </a:xfrm>
        </p:spPr>
        <p:txBody>
          <a:bodyPr>
            <a:normAutofit/>
          </a:bodyPr>
          <a:lstStyle/>
          <a:p>
            <a:r>
              <a:rPr lang="en-US" dirty="0"/>
              <a:t>ART-PRO: DTG + 3TC in patients </a:t>
            </a:r>
            <a:br>
              <a:rPr lang="en-US" dirty="0"/>
            </a:br>
            <a:r>
              <a:rPr lang="en-US" dirty="0"/>
              <a:t>w/wo historical M184V (1) 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E39AEC3F-0158-41C2-8CF0-06CD8E97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593" y="6445680"/>
            <a:ext cx="378340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pt-BR" altLang="en-US" sz="1400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De Miguel R, EBioMedicine. 2020 May;55:102779</a:t>
            </a:r>
          </a:p>
        </p:txBody>
      </p:sp>
    </p:spTree>
    <p:extLst>
      <p:ext uri="{BB962C8B-B14F-4D97-AF65-F5344CB8AC3E}">
        <p14:creationId xmlns:p14="http://schemas.microsoft.com/office/powerpoint/2010/main" val="10367960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63912"/>
              </p:ext>
            </p:extLst>
          </p:nvPr>
        </p:nvGraphicFramePr>
        <p:xfrm>
          <a:off x="929639" y="1872344"/>
          <a:ext cx="10484034" cy="4351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783">
                <a:tc>
                  <a:txBody>
                    <a:bodyPr/>
                    <a:lstStyle/>
                    <a:p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bg1"/>
                          </a:solidFill>
                        </a:rPr>
                        <a:t>Historical M184V/I</a:t>
                      </a:r>
                    </a:p>
                    <a:p>
                      <a:pPr algn="ctr"/>
                      <a:r>
                        <a:rPr lang="en-US" sz="1800" b="1" baseline="0" noProof="0">
                          <a:solidFill>
                            <a:schemeClr val="bg1"/>
                          </a:solidFill>
                        </a:rPr>
                        <a:t>(N = 21)</a:t>
                      </a:r>
                      <a:endParaRPr lang="en-US" sz="18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</a:rPr>
                        <a:t>No historical M184V/I</a:t>
                      </a:r>
                    </a:p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</a:rPr>
                        <a:t>(N = 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CD4/mm</a:t>
                      </a:r>
                      <a:r>
                        <a:rPr lang="en-US" sz="1800" b="1" baseline="300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 nadir/current, median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160 / 705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>
                          <a:solidFill>
                            <a:schemeClr val="tx1"/>
                          </a:solidFill>
                        </a:rPr>
                        <a:t>259 / 647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Duration of suppressed HIV RNA, median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9.8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Baseline</a:t>
                      </a: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</a:rPr>
                        <a:t> ART including 3TC or FTC, %</a:t>
                      </a:r>
                      <a:endParaRPr lang="en-US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42.9 (N = 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95 (N = 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M184V in </a:t>
                      </a:r>
                      <a:r>
                        <a:rPr lang="en-US" sz="1800" b="1" noProof="0" dirty="0" err="1">
                          <a:solidFill>
                            <a:schemeClr val="tx1"/>
                          </a:solidFill>
                        </a:rPr>
                        <a:t>proviral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 DNA Sanger genotype,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9,5 (N =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628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M184V/I detected by NGS in</a:t>
                      </a:r>
                      <a:r>
                        <a:rPr lang="en-US" sz="1800" b="1" baseline="0" noProof="0">
                          <a:solidFill>
                            <a:schemeClr val="tx1"/>
                          </a:solidFill>
                        </a:rPr>
                        <a:t> proviral DNA, %</a:t>
                      </a:r>
                    </a:p>
                    <a:p>
                      <a:pPr lvl="1"/>
                      <a:r>
                        <a:rPr lang="en-US" sz="1800" b="1" baseline="0" noProof="0">
                          <a:solidFill>
                            <a:schemeClr val="tx1"/>
                          </a:solidFill>
                        </a:rPr>
                        <a:t>&gt; 1%</a:t>
                      </a:r>
                    </a:p>
                    <a:p>
                      <a:pPr lvl="1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&gt; 5%</a:t>
                      </a:r>
                    </a:p>
                    <a:p>
                      <a:pPr lvl="1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&gt; 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95.2</a:t>
                      </a:r>
                    </a:p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66.7</a:t>
                      </a:r>
                      <a:br>
                        <a:rPr lang="en-US" sz="18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35</a:t>
                      </a:r>
                      <a:br>
                        <a:rPr lang="en-US" sz="18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15</a:t>
                      </a:r>
                      <a:br>
                        <a:rPr lang="en-US" sz="18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11">
            <a:extLst>
              <a:ext uri="{FF2B5EF4-FFF2-40B4-BE49-F238E27FC236}">
                <a16:creationId xmlns:a16="http://schemas.microsoft.com/office/drawing/2014/main" id="{5D15B6D1-8E95-4906-97F9-9C9524DEC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593" y="6455408"/>
            <a:ext cx="378340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pt-BR" altLang="en-US" sz="1400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De Miguel R, EBioMedicine. 2020 May;55:102779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D5588-200B-4DA6-9D2D-75F56E61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08244" cy="1143000"/>
          </a:xfrm>
        </p:spPr>
        <p:txBody>
          <a:bodyPr>
            <a:normAutofit/>
          </a:bodyPr>
          <a:lstStyle/>
          <a:p>
            <a:r>
              <a:rPr lang="fr-FR" dirty="0"/>
              <a:t>ART-PRO: DTG + 3TC in patients </a:t>
            </a:r>
            <a:br>
              <a:rPr lang="fr-FR" dirty="0"/>
            </a:br>
            <a:r>
              <a:rPr lang="fr-FR" dirty="0"/>
              <a:t>w/</a:t>
            </a:r>
            <a:r>
              <a:rPr lang="fr-FR" dirty="0" err="1"/>
              <a:t>wo</a:t>
            </a:r>
            <a:r>
              <a:rPr lang="fr-FR" dirty="0"/>
              <a:t> </a:t>
            </a:r>
            <a:r>
              <a:rPr lang="fr-FR" dirty="0" err="1"/>
              <a:t>historical</a:t>
            </a:r>
            <a:r>
              <a:rPr lang="fr-FR" dirty="0"/>
              <a:t> M184V (2)</a:t>
            </a:r>
          </a:p>
        </p:txBody>
      </p:sp>
    </p:spTree>
    <p:extLst>
      <p:ext uri="{BB962C8B-B14F-4D97-AF65-F5344CB8AC3E}">
        <p14:creationId xmlns:p14="http://schemas.microsoft.com/office/powerpoint/2010/main" val="24875734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2E81EA6-3551-4715-A4BE-BA687F28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01938" cy="1143000"/>
          </a:xfrm>
        </p:spPr>
        <p:txBody>
          <a:bodyPr>
            <a:normAutofit/>
          </a:bodyPr>
          <a:lstStyle/>
          <a:p>
            <a:r>
              <a:rPr lang="en-US" dirty="0"/>
              <a:t>ART-PRO: DTG + 3TC in patients </a:t>
            </a:r>
            <a:br>
              <a:rPr lang="en-US" dirty="0"/>
            </a:br>
            <a:r>
              <a:rPr lang="en-US" dirty="0"/>
              <a:t>w/without historical M184V (3) 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4B593C-3173-4740-B578-95DC9B10A30E}"/>
              </a:ext>
            </a:extLst>
          </p:cNvPr>
          <p:cNvGrpSpPr/>
          <p:nvPr/>
        </p:nvGrpSpPr>
        <p:grpSpPr>
          <a:xfrm>
            <a:off x="119336" y="1988840"/>
            <a:ext cx="10207176" cy="4483940"/>
            <a:chOff x="897938" y="1655349"/>
            <a:chExt cx="10207176" cy="4483940"/>
          </a:xfrm>
        </p:grpSpPr>
        <p:sp>
          <p:nvSpPr>
            <p:cNvPr id="6" name="ZoneTexte 5"/>
            <p:cNvSpPr txBox="1"/>
            <p:nvPr/>
          </p:nvSpPr>
          <p:spPr>
            <a:xfrm>
              <a:off x="897938" y="5431403"/>
              <a:ext cx="3191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NO VIROLOGIC FAILURE</a:t>
              </a:r>
            </a:p>
            <a:p>
              <a:pPr algn="ctr"/>
              <a:r>
                <a:rPr lang="en-US" sz="2000" b="1" dirty="0"/>
                <a:t>12 participants with 14 blips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ECD621A-4A2A-44F0-8180-45461298CEEA}"/>
                </a:ext>
              </a:extLst>
            </p:cNvPr>
            <p:cNvGrpSpPr/>
            <p:nvPr/>
          </p:nvGrpSpPr>
          <p:grpSpPr>
            <a:xfrm>
              <a:off x="2806262" y="1655349"/>
              <a:ext cx="8298852" cy="3547301"/>
              <a:chOff x="1" y="1652954"/>
              <a:chExt cx="7011430" cy="3547301"/>
            </a:xfrm>
          </p:grpSpPr>
          <p:graphicFrame>
            <p:nvGraphicFramePr>
              <p:cNvPr id="10" name="Graphique 9">
                <a:extLst>
                  <a:ext uri="{FF2B5EF4-FFF2-40B4-BE49-F238E27FC236}">
                    <a16:creationId xmlns:a16="http://schemas.microsoft.com/office/drawing/2014/main" id="{A13071F6-833F-4DA2-ABDC-3F2E477A254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1351095"/>
                  </p:ext>
                </p:extLst>
              </p:nvPr>
            </p:nvGraphicFramePr>
            <p:xfrm>
              <a:off x="1" y="1914893"/>
              <a:ext cx="7011430" cy="328536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69A4681-413E-463C-BECD-C350A73E2E87}"/>
                  </a:ext>
                </a:extLst>
              </p:cNvPr>
              <p:cNvSpPr txBox="1"/>
              <p:nvPr/>
            </p:nvSpPr>
            <p:spPr>
              <a:xfrm>
                <a:off x="3431085" y="4416453"/>
                <a:ext cx="45938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u="sng" dirty="0">
                    <a:solidFill>
                      <a:schemeClr val="bg1"/>
                    </a:solidFill>
                  </a:rPr>
                  <a:t>18 *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21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BAEDC46-FA70-4FB3-B825-AF90D82E5E05}"/>
                  </a:ext>
                </a:extLst>
              </p:cNvPr>
              <p:cNvSpPr txBox="1"/>
              <p:nvPr/>
            </p:nvSpPr>
            <p:spPr>
              <a:xfrm>
                <a:off x="5649532" y="4389143"/>
                <a:ext cx="33174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u="sng" dirty="0">
                    <a:solidFill>
                      <a:schemeClr val="bg1"/>
                    </a:solidFill>
                  </a:rPr>
                  <a:t>19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255F426-B947-479F-9D25-A518915D51C3}"/>
                  </a:ext>
                </a:extLst>
              </p:cNvPr>
              <p:cNvSpPr txBox="1"/>
              <p:nvPr/>
            </p:nvSpPr>
            <p:spPr>
              <a:xfrm>
                <a:off x="46894" y="1652954"/>
                <a:ext cx="303017" cy="34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%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B224AEB-21AE-450B-9464-C5C041279B21}"/>
                  </a:ext>
                </a:extLst>
              </p:cNvPr>
              <p:cNvSpPr txBox="1"/>
              <p:nvPr/>
            </p:nvSpPr>
            <p:spPr>
              <a:xfrm>
                <a:off x="1368474" y="4402798"/>
                <a:ext cx="33174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u="sng" dirty="0">
                    <a:solidFill>
                      <a:schemeClr val="bg1"/>
                    </a:solidFill>
                  </a:rPr>
                  <a:t>37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41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F978942-880B-45A4-ABD9-B9C0308BB6F8}"/>
                  </a:ext>
                </a:extLst>
              </p:cNvPr>
              <p:cNvSpPr txBox="1"/>
              <p:nvPr/>
            </p:nvSpPr>
            <p:spPr>
              <a:xfrm>
                <a:off x="1309861" y="1911165"/>
                <a:ext cx="504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90.2 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7C6DAC3-33FB-4AD1-A4FE-81A90654089A}"/>
                  </a:ext>
                </a:extLst>
              </p:cNvPr>
              <p:cNvSpPr txBox="1"/>
              <p:nvPr/>
            </p:nvSpPr>
            <p:spPr>
              <a:xfrm>
                <a:off x="3486743" y="2136038"/>
                <a:ext cx="504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85.7 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CB4CDF1-ACB7-4A9D-82E6-DD17EAEC0A17}"/>
                  </a:ext>
                </a:extLst>
              </p:cNvPr>
              <p:cNvSpPr txBox="1"/>
              <p:nvPr/>
            </p:nvSpPr>
            <p:spPr>
              <a:xfrm>
                <a:off x="5627240" y="1768207"/>
                <a:ext cx="353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95 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634983" y="3526218"/>
                <a:ext cx="1671011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/>
                  <a:t>2 protocol violations</a:t>
                </a:r>
              </a:p>
              <a:p>
                <a:pPr algn="ctr"/>
                <a:r>
                  <a:rPr lang="en-US" sz="1400" b="1"/>
                  <a:t>1 discontinuation for AE</a:t>
                </a: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8641627" y="3429000"/>
              <a:ext cx="182331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 consent withdrawal</a:t>
              </a: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757817" y="5084121"/>
              <a:ext cx="17769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/>
                <a:t>Total population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188003" y="5084122"/>
              <a:ext cx="1911513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Group </a:t>
              </a:r>
              <a:r>
                <a:rPr lang="en-US" sz="2000" b="1" dirty="0"/>
                <a:t>with</a:t>
              </a:r>
              <a:r>
                <a:rPr lang="en-US" b="1" dirty="0"/>
                <a:t> </a:t>
              </a:r>
            </a:p>
            <a:p>
              <a:pPr algn="ctr"/>
              <a:r>
                <a:rPr lang="en-US" b="1" dirty="0"/>
                <a:t>historical R to 3TC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750382" y="5084122"/>
              <a:ext cx="1911513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Group </a:t>
              </a:r>
              <a:r>
                <a:rPr lang="en-US" sz="2000" b="1" dirty="0"/>
                <a:t>without</a:t>
              </a:r>
              <a:r>
                <a:rPr lang="en-US" b="1" dirty="0"/>
                <a:t> </a:t>
              </a:r>
            </a:p>
            <a:p>
              <a:pPr algn="ctr"/>
              <a:r>
                <a:rPr lang="en-US" b="1" dirty="0"/>
                <a:t>historical R to 3TC</a:t>
              </a:r>
            </a:p>
          </p:txBody>
        </p:sp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id="{EA78D04A-BA04-457A-B1F3-BD83985A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593" y="6445680"/>
            <a:ext cx="378340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pt-BR" altLang="en-US" sz="1400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De Miguel R, EBioMedicine. 2020 May;55:102779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920ABE-BF6A-4A53-98C6-A6EF97C05BD7}"/>
              </a:ext>
            </a:extLst>
          </p:cNvPr>
          <p:cNvSpPr/>
          <p:nvPr/>
        </p:nvSpPr>
        <p:spPr>
          <a:xfrm>
            <a:off x="4520223" y="1484784"/>
            <a:ext cx="3583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/>
            <a:r>
              <a:rPr lang="fr-FR" sz="2400" b="1" dirty="0">
                <a:solidFill>
                  <a:srgbClr val="0070C0"/>
                </a:solidFill>
              </a:rPr>
              <a:t>HIV RNA &lt; 50 c/</a:t>
            </a:r>
            <a:r>
              <a:rPr lang="fr-FR" sz="2400" b="1" dirty="0" err="1">
                <a:solidFill>
                  <a:srgbClr val="0070C0"/>
                </a:solidFill>
              </a:rPr>
              <a:t>mL</a:t>
            </a:r>
            <a:r>
              <a:rPr lang="fr-FR" sz="2400" b="1" dirty="0">
                <a:solidFill>
                  <a:srgbClr val="0070C0"/>
                </a:solidFill>
              </a:rPr>
              <a:t> at W96</a:t>
            </a:r>
            <a:br>
              <a:rPr lang="fr-FR" sz="2400" b="1" dirty="0">
                <a:solidFill>
                  <a:srgbClr val="0070C0"/>
                </a:solidFill>
              </a:rPr>
            </a:br>
            <a:r>
              <a:rPr lang="fr-FR" sz="2400" b="1" dirty="0">
                <a:solidFill>
                  <a:srgbClr val="0070C0"/>
                </a:solidFill>
              </a:rPr>
              <a:t>(ITT-E, analyse Snapshot)</a:t>
            </a:r>
          </a:p>
        </p:txBody>
      </p:sp>
    </p:spTree>
    <p:extLst>
      <p:ext uri="{BB962C8B-B14F-4D97-AF65-F5344CB8AC3E}">
        <p14:creationId xmlns:p14="http://schemas.microsoft.com/office/powerpoint/2010/main" val="26150670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6428F4B-9212-6E4D-96C2-CDDDFEFA0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22767"/>
              </p:ext>
            </p:extLst>
          </p:nvPr>
        </p:nvGraphicFramePr>
        <p:xfrm>
          <a:off x="6202705" y="2883378"/>
          <a:ext cx="558819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770">
                  <a:extLst>
                    <a:ext uri="{9D8B030D-6E8A-4147-A177-3AD203B41FA5}">
                      <a16:colId xmlns:a16="http://schemas.microsoft.com/office/drawing/2014/main" val="2888518506"/>
                    </a:ext>
                  </a:extLst>
                </a:gridCol>
                <a:gridCol w="1278004">
                  <a:extLst>
                    <a:ext uri="{9D8B030D-6E8A-4147-A177-3AD203B41FA5}">
                      <a16:colId xmlns:a16="http://schemas.microsoft.com/office/drawing/2014/main" val="1103594025"/>
                    </a:ext>
                  </a:extLst>
                </a:gridCol>
                <a:gridCol w="1328420">
                  <a:extLst>
                    <a:ext uri="{9D8B030D-6E8A-4147-A177-3AD203B41FA5}">
                      <a16:colId xmlns:a16="http://schemas.microsoft.com/office/drawing/2014/main" val="2598936671"/>
                    </a:ext>
                  </a:extLst>
                </a:gridCol>
              </a:tblGrid>
              <a:tr h="51756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Baseline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DTG/RPV</a:t>
                      </a:r>
                    </a:p>
                    <a:p>
                      <a:pPr algn="ctr"/>
                      <a:r>
                        <a:rPr lang="en-US" sz="1600" noProof="0" dirty="0"/>
                        <a:t>(N=95)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Continuation</a:t>
                      </a:r>
                      <a:br>
                        <a:rPr lang="en-US" sz="1600" noProof="0" dirty="0"/>
                      </a:br>
                      <a:r>
                        <a:rPr lang="en-US" sz="1600" noProof="0" dirty="0" err="1"/>
                        <a:t>cART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600" noProof="0" dirty="0"/>
                        <a:t>(N=45)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6953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Median 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9242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82.1%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77.8%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3188"/>
                  </a:ext>
                </a:extLst>
              </a:tr>
              <a:tr h="310461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Median duration HIV infection.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05198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Median duration ART.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76628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CD4/mm</a:t>
                      </a:r>
                      <a:r>
                        <a:rPr lang="en-US" sz="1600" b="1" baseline="30000" noProof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617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47552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ARV at screening, %</a:t>
                      </a:r>
                    </a:p>
                    <a:p>
                      <a:r>
                        <a:rPr lang="en-US" sz="1600" noProof="0" dirty="0"/>
                        <a:t>   TDF/FTC / TAF/FTC / ABC/3TC</a:t>
                      </a:r>
                    </a:p>
                    <a:p>
                      <a:r>
                        <a:rPr lang="en-US" sz="1600" noProof="0" dirty="0"/>
                        <a:t>   DRV / ATV</a:t>
                      </a:r>
                    </a:p>
                    <a:p>
                      <a:r>
                        <a:rPr lang="en-US" sz="1600" noProof="0" dirty="0"/>
                        <a:t>   DTG / BIC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  <a:p>
                      <a:pPr algn="ctr"/>
                      <a:r>
                        <a:rPr lang="en-US" sz="1600" noProof="0" dirty="0"/>
                        <a:t>26 / 23 / 18</a:t>
                      </a:r>
                    </a:p>
                    <a:p>
                      <a:pPr algn="ctr"/>
                      <a:r>
                        <a:rPr lang="en-US" sz="1600" noProof="0" dirty="0"/>
                        <a:t>53 / 8</a:t>
                      </a:r>
                    </a:p>
                    <a:p>
                      <a:pPr algn="ctr"/>
                      <a:r>
                        <a:rPr lang="en-US" sz="1600" noProof="0" dirty="0"/>
                        <a:t>17 / 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  <a:p>
                      <a:pPr algn="ctr"/>
                      <a:r>
                        <a:rPr lang="en-US" sz="1600" noProof="0" dirty="0"/>
                        <a:t>16 / 33 / 20</a:t>
                      </a:r>
                    </a:p>
                    <a:p>
                      <a:pPr algn="ctr"/>
                      <a:r>
                        <a:rPr lang="en-US" sz="1600" noProof="0" dirty="0"/>
                        <a:t>49 / 13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16 /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64461"/>
                  </a:ext>
                </a:extLst>
              </a:tr>
            </a:tbl>
          </a:graphicData>
        </a:graphic>
      </p:graphicFrame>
      <p:sp>
        <p:nvSpPr>
          <p:cNvPr id="23" name="Titre 1">
            <a:extLst>
              <a:ext uri="{FF2B5EF4-FFF2-40B4-BE49-F238E27FC236}">
                <a16:creationId xmlns:a16="http://schemas.microsoft.com/office/drawing/2014/main" id="{4D32C5AB-6839-47FD-A0DF-21EB26DE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7130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WISARD: switch to DTG/RPV in patients </a:t>
            </a:r>
            <a:br>
              <a:rPr lang="en-GB" dirty="0"/>
            </a:br>
            <a:r>
              <a:rPr lang="en-GB" dirty="0"/>
              <a:t>with HIV RNA &lt; 50 c/mL and history of K103N (1)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4D848FD-5119-534A-B0DF-339733BDD3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5088" y="1524550"/>
            <a:ext cx="8859838" cy="1458912"/>
          </a:xfrm>
        </p:spPr>
        <p:txBody>
          <a:bodyPr>
            <a:normAutofit/>
          </a:bodyPr>
          <a:lstStyle/>
          <a:p>
            <a:r>
              <a:rPr lang="en-GB" sz="2000" dirty="0"/>
              <a:t>Background: RPV susceptibility maintained in presence of K103N mutation </a:t>
            </a:r>
          </a:p>
          <a:p>
            <a:r>
              <a:rPr lang="en-GB" sz="2000" dirty="0"/>
              <a:t>Randomised, open-label trial 2:1, immediate vs deferred (W48) to DTG/RPV </a:t>
            </a:r>
            <a:r>
              <a:rPr lang="en-GB" sz="2000" dirty="0" err="1"/>
              <a:t>qd</a:t>
            </a:r>
            <a:endParaRPr lang="en-GB" sz="2000" dirty="0"/>
          </a:p>
          <a:p>
            <a:r>
              <a:rPr lang="en-GB" sz="2000" dirty="0"/>
              <a:t>Population: adults on triple </a:t>
            </a:r>
            <a:r>
              <a:rPr lang="en-GB" sz="2000" dirty="0" err="1"/>
              <a:t>cART</a:t>
            </a:r>
            <a:r>
              <a:rPr lang="en-GB" sz="2000" dirty="0"/>
              <a:t>, HIV RNA &lt; 50 c/mL, history of virologic failure on NNRTI with evidence of K103N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EDFBEF4-A434-41D4-B200-084AF710A504}"/>
              </a:ext>
            </a:extLst>
          </p:cNvPr>
          <p:cNvGrpSpPr/>
          <p:nvPr/>
        </p:nvGrpSpPr>
        <p:grpSpPr>
          <a:xfrm>
            <a:off x="657177" y="3635185"/>
            <a:ext cx="5469719" cy="2187153"/>
            <a:chOff x="657177" y="3217768"/>
            <a:chExt cx="5469719" cy="218715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49D4247-D2A7-F44A-96BC-9976532B5296}"/>
                </a:ext>
              </a:extLst>
            </p:cNvPr>
            <p:cNvSpPr txBox="1"/>
            <p:nvPr/>
          </p:nvSpPr>
          <p:spPr>
            <a:xfrm rot="16200000">
              <a:off x="321318" y="3692019"/>
              <a:ext cx="1786462" cy="837959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Screening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Randomisation</a:t>
              </a: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1" name="Flèche : pentagone 6">
              <a:extLst>
                <a:ext uri="{FF2B5EF4-FFF2-40B4-BE49-F238E27FC236}">
                  <a16:creationId xmlns:a16="http://schemas.microsoft.com/office/drawing/2014/main" id="{A90DD005-A718-1B47-BAE2-91C0E2A8CF55}"/>
                </a:ext>
              </a:extLst>
            </p:cNvPr>
            <p:cNvSpPr/>
            <p:nvPr/>
          </p:nvSpPr>
          <p:spPr bwMode="auto">
            <a:xfrm>
              <a:off x="1669715" y="3386477"/>
              <a:ext cx="4118310" cy="642598"/>
            </a:xfrm>
            <a:prstGeom prst="homePlate">
              <a:avLst>
                <a:gd name="adj" fmla="val 699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DTG/RPV FDC, N=100</a:t>
              </a:r>
            </a:p>
          </p:txBody>
        </p:sp>
        <p:sp>
          <p:nvSpPr>
            <p:cNvPr id="12" name="Flèche : pentagone 7">
              <a:extLst>
                <a:ext uri="{FF2B5EF4-FFF2-40B4-BE49-F238E27FC236}">
                  <a16:creationId xmlns:a16="http://schemas.microsoft.com/office/drawing/2014/main" id="{B412483B-827A-0E46-9954-BF6275870F20}"/>
                </a:ext>
              </a:extLst>
            </p:cNvPr>
            <p:cNvSpPr/>
            <p:nvPr/>
          </p:nvSpPr>
          <p:spPr bwMode="auto">
            <a:xfrm>
              <a:off x="3740149" y="4186577"/>
              <a:ext cx="2047875" cy="642598"/>
            </a:xfrm>
            <a:prstGeom prst="homePlate">
              <a:avLst>
                <a:gd name="adj" fmla="val 699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DTG/RPV FDC</a:t>
              </a:r>
            </a:p>
          </p:txBody>
        </p:sp>
        <p:sp>
          <p:nvSpPr>
            <p:cNvPr id="14" name="Flèche : pentagone 9">
              <a:extLst>
                <a:ext uri="{FF2B5EF4-FFF2-40B4-BE49-F238E27FC236}">
                  <a16:creationId xmlns:a16="http://schemas.microsoft.com/office/drawing/2014/main" id="{F819D04E-B80F-6541-9364-3ACE93CD2B6B}"/>
                </a:ext>
              </a:extLst>
            </p:cNvPr>
            <p:cNvSpPr/>
            <p:nvPr/>
          </p:nvSpPr>
          <p:spPr bwMode="auto">
            <a:xfrm>
              <a:off x="1664600" y="4186577"/>
              <a:ext cx="2047875" cy="642598"/>
            </a:xfrm>
            <a:prstGeom prst="homePlate">
              <a:avLst>
                <a:gd name="adj" fmla="val 69937"/>
              </a:avLst>
            </a:prstGeom>
            <a:solidFill>
              <a:srgbClr val="00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b="1" dirty="0">
                  <a:solidFill>
                    <a:schemeClr val="bg1"/>
                  </a:solidFill>
                </a:rPr>
                <a:t>Continuation </a:t>
              </a:r>
              <a:r>
                <a:rPr lang="en-GB" sz="1600" b="1" dirty="0" err="1">
                  <a:solidFill>
                    <a:schemeClr val="bg1"/>
                  </a:solidFill>
                </a:rPr>
                <a:t>cART</a:t>
              </a:r>
              <a: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, N=50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6247421-0AA5-2A42-9947-A8A91018006D}"/>
                </a:ext>
              </a:extLst>
            </p:cNvPr>
            <p:cNvSpPr txBox="1"/>
            <p:nvPr/>
          </p:nvSpPr>
          <p:spPr>
            <a:xfrm>
              <a:off x="1461400" y="5035589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D0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CBA4643-8F41-334F-B429-D5238D591473}"/>
                </a:ext>
              </a:extLst>
            </p:cNvPr>
            <p:cNvSpPr txBox="1"/>
            <p:nvPr/>
          </p:nvSpPr>
          <p:spPr>
            <a:xfrm>
              <a:off x="3424070" y="5035589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W48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B85836C-1024-B94D-8B42-F8A72B2DD23A}"/>
                </a:ext>
              </a:extLst>
            </p:cNvPr>
            <p:cNvSpPr txBox="1"/>
            <p:nvPr/>
          </p:nvSpPr>
          <p:spPr>
            <a:xfrm>
              <a:off x="5498198" y="5035589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W96</a:t>
              </a:r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9041694-4A77-834E-A503-5C34143B47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67267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F3596265-DEB8-2843-AF9E-E287A0BEE2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74484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0101827C-67BF-2A4E-95B7-B4CC313B4F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609581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E4A529-28F1-3942-AA68-628B17E98B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7177" y="5004231"/>
              <a:ext cx="53118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6C96B9-C3FC-FE48-9C55-F79BBB14A6E3}"/>
              </a:ext>
            </a:extLst>
          </p:cNvPr>
          <p:cNvSpPr/>
          <p:nvPr/>
        </p:nvSpPr>
        <p:spPr>
          <a:xfrm>
            <a:off x="9484187" y="6443583"/>
            <a:ext cx="2693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/>
              <a:t>Moyle G, AIDS 2022, Abs. EPLBB04</a:t>
            </a:r>
          </a:p>
        </p:txBody>
      </p:sp>
    </p:spTree>
    <p:extLst>
      <p:ext uri="{BB962C8B-B14F-4D97-AF65-F5344CB8AC3E}">
        <p14:creationId xmlns:p14="http://schemas.microsoft.com/office/powerpoint/2010/main" val="23662009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>
            <a:extLst>
              <a:ext uri="{FF2B5EF4-FFF2-40B4-BE49-F238E27FC236}">
                <a16:creationId xmlns:a16="http://schemas.microsoft.com/office/drawing/2014/main" id="{FA0D60A8-0322-24A3-1E0C-1C93B95DC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1798017"/>
            <a:ext cx="73054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Proportion of participants with HIV-RNA &lt; 50 copies/mL at week 48, with the ITT FDA Snapshot method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1F0EE35-A529-6959-DFFE-D4B4843DF604}"/>
              </a:ext>
            </a:extLst>
          </p:cNvPr>
          <p:cNvSpPr/>
          <p:nvPr/>
        </p:nvSpPr>
        <p:spPr>
          <a:xfrm>
            <a:off x="9484187" y="6443583"/>
            <a:ext cx="2693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/>
              <a:t>Moyle G, AIDS 2022, Abs. EPLBB04</a:t>
            </a: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1830217B-593B-664C-8949-F2FB5D1C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64067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WISARD: switch to DTG/RPV in patients </a:t>
            </a:r>
            <a:br>
              <a:rPr lang="en-GB" dirty="0"/>
            </a:br>
            <a:r>
              <a:rPr lang="en-GB" dirty="0"/>
              <a:t>with HIV RNA &lt; 50 c/mL and history of K103N (2)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665B552-0A25-380D-2A0E-390419B48B5F}"/>
              </a:ext>
            </a:extLst>
          </p:cNvPr>
          <p:cNvGrpSpPr/>
          <p:nvPr/>
        </p:nvGrpSpPr>
        <p:grpSpPr>
          <a:xfrm>
            <a:off x="1063380" y="2316480"/>
            <a:ext cx="9345894" cy="4215944"/>
            <a:chOff x="1063380" y="2316480"/>
            <a:chExt cx="6990055" cy="4215944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26ED30D-FDE4-5E85-EC5A-46C1E6286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363" y="5469255"/>
              <a:ext cx="333375" cy="1174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D4D8C8DA-3100-BFC5-8918-05417E761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413" y="5551805"/>
              <a:ext cx="333375" cy="349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3BB9CED7-904B-C028-92F8-4797C14FC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3938" y="5335905"/>
              <a:ext cx="333375" cy="250825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5D05F28-4A23-0C68-1A9A-FB12D1295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50" y="3967480"/>
              <a:ext cx="174625" cy="174625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9E721D1A-EA26-E7D9-115F-6DD998C68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50" y="3569018"/>
              <a:ext cx="174625" cy="1746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48760E9-0DB5-14E8-CE4B-CE1448D6A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625" y="3115878"/>
              <a:ext cx="333375" cy="245586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DABEBA5-DA00-FB61-01D8-357FEF567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788" y="3114993"/>
              <a:ext cx="333375" cy="2471738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AF967261-7031-5978-21C0-A5F5B3D5E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263" y="5496243"/>
              <a:ext cx="331788" cy="904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109E429B-3652-F647-4031-585B3BA7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838" y="5540693"/>
              <a:ext cx="333375" cy="46038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83D43DEB-11C8-AA54-D489-84A52AF53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313" y="5496243"/>
              <a:ext cx="331788" cy="904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ED9EC6D-06DC-A138-C03A-39A0557AF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500" y="2826068"/>
              <a:ext cx="88900" cy="552450"/>
            </a:xfrm>
            <a:custGeom>
              <a:avLst/>
              <a:gdLst>
                <a:gd name="T0" fmla="*/ 56 w 56"/>
                <a:gd name="T1" fmla="*/ 348 h 348"/>
                <a:gd name="T2" fmla="*/ 56 w 56"/>
                <a:gd name="T3" fmla="*/ 0 h 348"/>
                <a:gd name="T4" fmla="*/ 0 w 56"/>
                <a:gd name="T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48">
                  <a:moveTo>
                    <a:pt x="56" y="348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A4C345D9-EF83-8239-8600-76E235BB4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3930968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E5E70A3-0032-ED52-666E-3FB1C2B6F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3378518"/>
              <a:ext cx="0" cy="552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74CC31CF-DCB1-965B-86A5-C7CEB7834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3378518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74B6A834-E299-B8E1-93BA-804EF6F5E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4481830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F1ADA90-E02D-CAED-6197-1C17B3136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5034280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6BE0624C-2C27-A420-367A-6DBC2F827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4481830"/>
              <a:ext cx="0" cy="552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E7ADA020-40D5-A2AB-8A0A-C7C9A0846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500" y="5586730"/>
              <a:ext cx="8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5EC08E30-218E-F997-F28F-F093742D8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5586730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D91BDC2D-01C3-D7BC-0D62-29D0C6B8A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5034280"/>
              <a:ext cx="0" cy="552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C03179D7-294F-1951-2097-BBFC1542F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400" y="3930968"/>
              <a:ext cx="0" cy="550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384A8ABD-6C47-5A49-7521-B983D1DBC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9400" y="5586730"/>
              <a:ext cx="6429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C0C80E62-1CC9-A7DE-CE7F-4EB4F55A7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81" y="271938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D43D6B8A-48BC-FA4B-7BA4-4CEFC74A0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752" y="3270250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F5900DB5-F700-22C0-0C3B-E3D9068B8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752" y="3822700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50AAF65C-9EFA-AC85-A1E2-845D0C7C3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752" y="4373563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D1742162-840A-7F6A-6A44-B6AD6FA8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752" y="4926013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ACA0ED8D-9160-0454-ABAE-B57B6D26D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711" y="547846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CB9C85AD-801F-F14F-91BA-66F776DCD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800" y="5710555"/>
              <a:ext cx="92720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HIV-RNA</a:t>
              </a:r>
              <a:b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&lt;50 copies/mL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20BA32A1-A100-8076-DA0E-7A0D5FFC4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849" y="5710555"/>
              <a:ext cx="92720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HIV-RNA</a:t>
              </a:r>
              <a:b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≥50 copies/mL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2311B657-C3AD-16F2-D12F-564C337EF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414" y="5710555"/>
              <a:ext cx="3061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AEs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3AE40364-ECD4-C468-D725-D9479B682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086" y="5710555"/>
              <a:ext cx="4969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Other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7B46EBD2-4B78-A041-EF89-DFCF6DC98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141" y="5710555"/>
              <a:ext cx="14932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On study but</a:t>
              </a:r>
              <a:b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with missing data</a:t>
              </a:r>
              <a:endParaRPr kumimoji="0" lang="en-GB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329A73F6-D51F-F23F-4CB4-AC054E5EC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784" y="2840355"/>
              <a:ext cx="3670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88.4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2A3A122B-0E0D-ABF2-8C7B-3B1F7EF52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946" y="2822893"/>
              <a:ext cx="3670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88.9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9FC11217-9BA1-67AF-2486-9232F1892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344" y="520573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3.2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882E82EF-4B80-EA8E-ED5E-A8E4ECB78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95" y="525018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2.2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A3EF0E62-3F89-881E-293A-3E7630843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982" y="520573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3.2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CA2BF17C-8135-FFCB-A343-AC145671A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557" y="535178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0.0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9EF0A837-E129-45CB-7BC0-C2D73AED7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032" y="5177155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4.2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1CABDA42-75E5-DC80-2A1F-117B09416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607" y="5043805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8.9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487F95B6-5B6E-F310-B997-F39919BBA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082" y="5261293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1.1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7EDA2E39-72F2-3161-0BD3-36B9F3217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9657" y="5351780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0.0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A3049F11-7F3C-3101-0A09-D0CFE90C3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738" y="3934143"/>
              <a:ext cx="7722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Current ART</a:t>
              </a:r>
              <a:endParaRPr kumimoji="0" lang="en-GB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FFAB0135-88B9-67A9-3B33-BD832D653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738" y="3537268"/>
              <a:ext cx="5887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DTG/RPV</a:t>
              </a:r>
              <a:endParaRPr kumimoji="0" lang="en-GB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1BEE28FC-F2AB-3B18-76EE-A14C09C05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392" y="6316980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95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741648A3-6C77-0A67-4BD0-28B25E682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029" y="6316980"/>
              <a:ext cx="18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45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1DE04FD8-3B20-F63B-B1B3-72B9925D9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380" y="6316980"/>
              <a:ext cx="615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 at risk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80CC9EB5-2B2E-FDC2-BECA-315E8A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747" y="2316480"/>
              <a:ext cx="14858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Difference (95% CI):</a:t>
              </a:r>
              <a:b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-0.5% (-11.7 to 10.7)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F51D4C36-4FA6-7940-AAEC-969B42A549EF}"/>
                </a:ext>
              </a:extLst>
            </p:cNvPr>
            <p:cNvSpPr txBox="1"/>
            <p:nvPr/>
          </p:nvSpPr>
          <p:spPr>
            <a:xfrm>
              <a:off x="1189624" y="2404391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03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80EED9-48A8-AD4E-878B-AAA2EF79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602837" cy="1143000"/>
          </a:xfrm>
        </p:spPr>
        <p:txBody>
          <a:bodyPr>
            <a:noAutofit/>
          </a:bodyPr>
          <a:lstStyle/>
          <a:p>
            <a:r>
              <a:rPr lang="en-US" sz="2400"/>
              <a:t>DRV/r + RAL vs DRV/r + TDF/FTC in antiretroviral-naive adults infected with HIV-1: 96 week results from the NEAT001/ANRS143 randomised non-inferiority trial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F586A5-EE3C-744B-975D-B7C01DDA7644}"/>
              </a:ext>
            </a:extLst>
          </p:cNvPr>
          <p:cNvSpPr txBox="1"/>
          <p:nvPr/>
        </p:nvSpPr>
        <p:spPr>
          <a:xfrm>
            <a:off x="2377886" y="1589195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HIV RNA &lt; 50 c/</a:t>
            </a:r>
            <a:r>
              <a:rPr lang="fr-FR" sz="2000" b="1" dirty="0" err="1">
                <a:solidFill>
                  <a:srgbClr val="0070C0"/>
                </a:solidFill>
              </a:rPr>
              <a:t>mL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D81184-7ED3-D341-9375-37D3AEDE3521}"/>
              </a:ext>
            </a:extLst>
          </p:cNvPr>
          <p:cNvSpPr txBox="1"/>
          <p:nvPr/>
        </p:nvSpPr>
        <p:spPr>
          <a:xfrm>
            <a:off x="8772576" y="6441281"/>
            <a:ext cx="34110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i="1" dirty="0" err="1"/>
              <a:t>Raffi</a:t>
            </a:r>
            <a:r>
              <a:rPr lang="fr-FR" sz="1400" i="1" dirty="0"/>
              <a:t> F. Lancet 2014; 384 : 1942-51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F1DA4A-DA2F-9148-B15F-7E0A98F308DC}"/>
              </a:ext>
            </a:extLst>
          </p:cNvPr>
          <p:cNvSpPr txBox="1"/>
          <p:nvPr/>
        </p:nvSpPr>
        <p:spPr>
          <a:xfrm>
            <a:off x="6528048" y="2672332"/>
            <a:ext cx="4993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benefit of DRV/r + RAL</a:t>
            </a:r>
          </a:p>
          <a:p>
            <a:pPr marL="285750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Frequency of serious or treatment-modifying AEs  </a:t>
            </a:r>
          </a:p>
          <a:p>
            <a:pPr marL="285750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Similar marginal difference in eGFR changes</a:t>
            </a:r>
          </a:p>
          <a:p>
            <a:pPr marL="285750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BID regimen</a:t>
            </a:r>
          </a:p>
          <a:p>
            <a:pPr marL="285750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High incidence of RAL resistance at failure</a:t>
            </a: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69EDAD85-7DAD-40D6-9DEA-7E580DF78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50444"/>
              </p:ext>
            </p:extLst>
          </p:nvPr>
        </p:nvGraphicFramePr>
        <p:xfrm>
          <a:off x="119336" y="4653135"/>
          <a:ext cx="11161236" cy="180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852">
                  <a:extLst>
                    <a:ext uri="{9D8B030D-6E8A-4147-A177-3AD203B41FA5}">
                      <a16:colId xmlns:a16="http://schemas.microsoft.com/office/drawing/2014/main" val="1920130859"/>
                    </a:ext>
                  </a:extLst>
                </a:gridCol>
                <a:gridCol w="1098923">
                  <a:extLst>
                    <a:ext uri="{9D8B030D-6E8A-4147-A177-3AD203B41FA5}">
                      <a16:colId xmlns:a16="http://schemas.microsoft.com/office/drawing/2014/main" val="147489278"/>
                    </a:ext>
                  </a:extLst>
                </a:gridCol>
                <a:gridCol w="1098923">
                  <a:extLst>
                    <a:ext uri="{9D8B030D-6E8A-4147-A177-3AD203B41FA5}">
                      <a16:colId xmlns:a16="http://schemas.microsoft.com/office/drawing/2014/main" val="3722765769"/>
                    </a:ext>
                  </a:extLst>
                </a:gridCol>
                <a:gridCol w="1098923">
                  <a:extLst>
                    <a:ext uri="{9D8B030D-6E8A-4147-A177-3AD203B41FA5}">
                      <a16:colId xmlns:a16="http://schemas.microsoft.com/office/drawing/2014/main" val="1929301815"/>
                    </a:ext>
                  </a:extLst>
                </a:gridCol>
                <a:gridCol w="1098923">
                  <a:extLst>
                    <a:ext uri="{9D8B030D-6E8A-4147-A177-3AD203B41FA5}">
                      <a16:colId xmlns:a16="http://schemas.microsoft.com/office/drawing/2014/main" val="3761771851"/>
                    </a:ext>
                  </a:extLst>
                </a:gridCol>
                <a:gridCol w="1098923">
                  <a:extLst>
                    <a:ext uri="{9D8B030D-6E8A-4147-A177-3AD203B41FA5}">
                      <a16:colId xmlns:a16="http://schemas.microsoft.com/office/drawing/2014/main" val="2506505346"/>
                    </a:ext>
                  </a:extLst>
                </a:gridCol>
                <a:gridCol w="1098923">
                  <a:extLst>
                    <a:ext uri="{9D8B030D-6E8A-4147-A177-3AD203B41FA5}">
                      <a16:colId xmlns:a16="http://schemas.microsoft.com/office/drawing/2014/main" val="1760148903"/>
                    </a:ext>
                  </a:extLst>
                </a:gridCol>
                <a:gridCol w="1098923">
                  <a:extLst>
                    <a:ext uri="{9D8B030D-6E8A-4147-A177-3AD203B41FA5}">
                      <a16:colId xmlns:a16="http://schemas.microsoft.com/office/drawing/2014/main" val="757607947"/>
                    </a:ext>
                  </a:extLst>
                </a:gridCol>
                <a:gridCol w="1098923">
                  <a:extLst>
                    <a:ext uri="{9D8B030D-6E8A-4147-A177-3AD203B41FA5}">
                      <a16:colId xmlns:a16="http://schemas.microsoft.com/office/drawing/2014/main" val="3851603366"/>
                    </a:ext>
                  </a:extLst>
                </a:gridCol>
              </a:tblGrid>
              <a:tr h="591579">
                <a:tc>
                  <a:txBody>
                    <a:bodyPr/>
                    <a:lstStyle/>
                    <a:p>
                      <a:endParaRPr lang="en-US" sz="1000" noProof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Baseline CD4 cell count &lt;200 cells per </a:t>
                      </a:r>
                      <a:r>
                        <a:rPr lang="en-US" sz="1000" noProof="0" dirty="0" err="1"/>
                        <a:t>pL</a:t>
                      </a:r>
                      <a:r>
                        <a:rPr lang="en-US" sz="1000" noProof="0" dirty="0"/>
                        <a:t> and HIV RNA concentration &lt;100000 copies per mL (N=46)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Baseline CD4 cell count a200 cells per </a:t>
                      </a:r>
                      <a:r>
                        <a:rPr lang="en-US" sz="1000" noProof="0" dirty="0" err="1"/>
                        <a:t>pL</a:t>
                      </a:r>
                      <a:r>
                        <a:rPr lang="en-US" sz="1000" noProof="0" dirty="0"/>
                        <a:t> and HIV RNA concentration &lt;100 000 copies per mL (N=484)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Baseline CD4 cell count &lt;200 cells per </a:t>
                      </a:r>
                      <a:r>
                        <a:rPr lang="en-US" sz="1000" noProof="0" dirty="0" err="1"/>
                        <a:t>pL</a:t>
                      </a:r>
                      <a:r>
                        <a:rPr lang="en-US" sz="1000" noProof="0" dirty="0"/>
                        <a:t> and HIV RNA concentration 2100 000 copies per mL (N=77)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Baseline CD4 cell count 2200 cells per </a:t>
                      </a:r>
                      <a:r>
                        <a:rPr lang="en-US" sz="1000" noProof="0" dirty="0" err="1"/>
                        <a:t>pL</a:t>
                      </a:r>
                      <a:r>
                        <a:rPr lang="en-US" sz="1000" noProof="0" dirty="0"/>
                        <a:t> and HIV RNA concentration 2100000 copies per mL (N=198)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09902"/>
                  </a:ext>
                </a:extLst>
              </a:tr>
              <a:tr h="262924">
                <a:tc>
                  <a:txBody>
                    <a:bodyPr/>
                    <a:lstStyle/>
                    <a:p>
                      <a:endParaRPr lang="en-US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RAL + DRV/r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TDF-FTC + DRV/r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RAL + DRV/r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TDF-FTC + DRV/r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RAL + DRV/r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TDF-FTC + DRV/r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RAL + DRV/r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TDF-FTC + DRV/r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862000"/>
                  </a:ext>
                </a:extLst>
              </a:tr>
              <a:tr h="262924">
                <a:tc>
                  <a:txBody>
                    <a:bodyPr/>
                    <a:lstStyle/>
                    <a:p>
                      <a:r>
                        <a:rPr lang="en-US" sz="1000" noProof="0"/>
                        <a:t> Number meeting endpoint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19/232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21/252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23/37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12/40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32/109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25/89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04906"/>
                  </a:ext>
                </a:extLst>
              </a:tr>
              <a:tr h="262924">
                <a:tc>
                  <a:txBody>
                    <a:bodyPr/>
                    <a:lstStyle/>
                    <a:p>
                      <a:r>
                        <a:rPr lang="en-US" sz="1000" noProof="0"/>
                        <a:t>Proportion meeting primary endpoint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60.1%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29.9%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26.5%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28.4%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10237"/>
                  </a:ext>
                </a:extLst>
              </a:tr>
              <a:tr h="427251">
                <a:tc>
                  <a:txBody>
                    <a:bodyPr/>
                    <a:lstStyle/>
                    <a:p>
                      <a:r>
                        <a:rPr lang="en-US" sz="1000" noProof="0"/>
                        <a:t> Difference </a:t>
                      </a:r>
                      <a:br>
                        <a:rPr lang="en-US" sz="1000" noProof="0"/>
                      </a:br>
                      <a:r>
                        <a:rPr lang="en-US" sz="1000" noProof="0"/>
                        <a:t>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0.4%</a:t>
                      </a:r>
                      <a:br>
                        <a:rPr lang="en-US" sz="1000" noProof="0"/>
                      </a:br>
                      <a:r>
                        <a:rPr lang="en-US" sz="1000" noProof="0"/>
                        <a:t>(13.7 to 14.6)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0%</a:t>
                      </a:r>
                      <a:br>
                        <a:rPr lang="en-US" sz="1000" noProof="0"/>
                      </a:br>
                      <a:r>
                        <a:rPr lang="en-US" sz="1000" noProof="0"/>
                        <a:t>(-3.9 to 3.9)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30.3%</a:t>
                      </a:r>
                    </a:p>
                    <a:p>
                      <a:pPr algn="ctr"/>
                      <a:r>
                        <a:rPr lang="en-US" sz="1000" noProof="0"/>
                        <a:t>(13.8 to 46.8)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/>
                        <a:t>1.9%</a:t>
                      </a:r>
                    </a:p>
                    <a:p>
                      <a:pPr algn="ctr"/>
                      <a:r>
                        <a:rPr lang="en-US" sz="1000" noProof="0"/>
                        <a:t>--13.9 to 10.0)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042711"/>
                  </a:ext>
                </a:extLst>
              </a:tr>
            </a:tbl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6BB78DA-3816-4FA9-ADA6-2A7F80296944}"/>
              </a:ext>
            </a:extLst>
          </p:cNvPr>
          <p:cNvSpPr/>
          <p:nvPr/>
        </p:nvSpPr>
        <p:spPr>
          <a:xfrm>
            <a:off x="6888088" y="4653135"/>
            <a:ext cx="2160240" cy="1807602"/>
          </a:xfrm>
          <a:prstGeom prst="roundRect">
            <a:avLst>
              <a:gd name="adj" fmla="val 10344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747BD2A-965E-1486-246E-5621A070084A}"/>
              </a:ext>
            </a:extLst>
          </p:cNvPr>
          <p:cNvGrpSpPr/>
          <p:nvPr/>
        </p:nvGrpSpPr>
        <p:grpSpPr>
          <a:xfrm>
            <a:off x="693724" y="1880985"/>
            <a:ext cx="4992830" cy="2636042"/>
            <a:chOff x="693724" y="1880985"/>
            <a:chExt cx="4992830" cy="2636042"/>
          </a:xfrm>
        </p:grpSpPr>
        <p:grpSp>
          <p:nvGrpSpPr>
            <p:cNvPr id="1099" name="Groupe 1098">
              <a:extLst>
                <a:ext uri="{FF2B5EF4-FFF2-40B4-BE49-F238E27FC236}">
                  <a16:creationId xmlns:a16="http://schemas.microsoft.com/office/drawing/2014/main" id="{31EC9D59-39C5-5B2A-FA67-6D5FA6C842C4}"/>
                </a:ext>
              </a:extLst>
            </p:cNvPr>
            <p:cNvGrpSpPr/>
            <p:nvPr/>
          </p:nvGrpSpPr>
          <p:grpSpPr>
            <a:xfrm>
              <a:off x="1273629" y="1985053"/>
              <a:ext cx="3933825" cy="2346325"/>
              <a:chOff x="1066801" y="2093913"/>
              <a:chExt cx="3933825" cy="2346325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85FD513A-4B4F-45A6-24B1-AB1E5EB6D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713" y="2093913"/>
                <a:ext cx="3832225" cy="2276475"/>
              </a:xfrm>
              <a:custGeom>
                <a:avLst/>
                <a:gdLst>
                  <a:gd name="T0" fmla="*/ 14482 w 14482"/>
                  <a:gd name="T1" fmla="*/ 8605 h 8605"/>
                  <a:gd name="T2" fmla="*/ 0 w 14482"/>
                  <a:gd name="T3" fmla="*/ 8605 h 8605"/>
                  <a:gd name="T4" fmla="*/ 0 w 14482"/>
                  <a:gd name="T5" fmla="*/ 0 h 8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82" h="8605">
                    <a:moveTo>
                      <a:pt x="14482" y="8605"/>
                    </a:moveTo>
                    <a:lnTo>
                      <a:pt x="0" y="860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7">
                <a:extLst>
                  <a:ext uri="{FF2B5EF4-FFF2-40B4-BE49-F238E27FC236}">
                    <a16:creationId xmlns:a16="http://schemas.microsoft.com/office/drawing/2014/main" id="{02C73F9F-A363-1131-014E-7C4455514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801" y="2563813"/>
                <a:ext cx="619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E1846F6D-46DA-FCAF-4A2B-8071B2D28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801" y="3016250"/>
                <a:ext cx="619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4ED2BD27-DA2A-47B2-24D9-B24D75AFD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801" y="3467100"/>
                <a:ext cx="619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8F167AD8-3110-4EE3-69C5-50906BFE3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801" y="3917950"/>
                <a:ext cx="619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E7082848-19B1-6D06-B66A-E46F8C0BA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801" y="4370388"/>
                <a:ext cx="619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DB279A01-CAD6-4127-F380-E0F51A6A5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801" y="2112963"/>
                <a:ext cx="619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67DBDD5A-0C16-F4D1-4C57-20DD45179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5538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1A774038-F15B-F2C7-1D61-D48D26FD5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3713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0B814E3E-F06B-6386-921E-68A4A3257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5538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CC248A24-F021-C316-4826-76412DE49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9388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26A8A037-CC9E-7A1A-A503-E080B2403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2226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1BBFCDEB-F7C2-832A-0445-D3A43A01B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4963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28E146FC-52AC-D8DE-5018-C71A0721A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3088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BCC48DC1-D61A-5238-C42B-60E28C2A0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1213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3DC67A7E-079A-FCF3-7380-9384EF163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3951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22">
                <a:extLst>
                  <a:ext uri="{FF2B5EF4-FFF2-40B4-BE49-F238E27FC236}">
                    <a16:creationId xmlns:a16="http://schemas.microsoft.com/office/drawing/2014/main" id="{D2A80C2B-10F0-3FF1-9663-B74439EA8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2126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A72D2FBA-6DCE-F4DC-FF3C-8F289A3ED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8713" y="4370388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4" name="Freeform 24">
                <a:extLst>
                  <a:ext uri="{FF2B5EF4-FFF2-40B4-BE49-F238E27FC236}">
                    <a16:creationId xmlns:a16="http://schemas.microsoft.com/office/drawing/2014/main" id="{CC635F01-023F-955E-7063-DBE45FC7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713" y="2322513"/>
                <a:ext cx="3771900" cy="2047875"/>
              </a:xfrm>
              <a:custGeom>
                <a:avLst/>
                <a:gdLst>
                  <a:gd name="T0" fmla="*/ 14256 w 14256"/>
                  <a:gd name="T1" fmla="*/ 94 h 7742"/>
                  <a:gd name="T2" fmla="*/ 11854 w 14256"/>
                  <a:gd name="T3" fmla="*/ 0 h 7742"/>
                  <a:gd name="T4" fmla="*/ 9464 w 14256"/>
                  <a:gd name="T5" fmla="*/ 118 h 7742"/>
                  <a:gd name="T6" fmla="*/ 7038 w 14256"/>
                  <a:gd name="T7" fmla="*/ 153 h 7742"/>
                  <a:gd name="T8" fmla="*/ 4648 w 14256"/>
                  <a:gd name="T9" fmla="*/ 414 h 7742"/>
                  <a:gd name="T10" fmla="*/ 3453 w 14256"/>
                  <a:gd name="T11" fmla="*/ 603 h 7742"/>
                  <a:gd name="T12" fmla="*/ 2544 w 14256"/>
                  <a:gd name="T13" fmla="*/ 709 h 7742"/>
                  <a:gd name="T14" fmla="*/ 1656 w 14256"/>
                  <a:gd name="T15" fmla="*/ 1241 h 7742"/>
                  <a:gd name="T16" fmla="*/ 1065 w 14256"/>
                  <a:gd name="T17" fmla="*/ 2187 h 7742"/>
                  <a:gd name="T18" fmla="*/ 438 w 14256"/>
                  <a:gd name="T19" fmla="*/ 4232 h 7742"/>
                  <a:gd name="T20" fmla="*/ 0 w 14256"/>
                  <a:gd name="T21" fmla="*/ 7742 h 7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56" h="7742">
                    <a:moveTo>
                      <a:pt x="14256" y="94"/>
                    </a:moveTo>
                    <a:lnTo>
                      <a:pt x="11854" y="0"/>
                    </a:lnTo>
                    <a:lnTo>
                      <a:pt x="9464" y="118"/>
                    </a:lnTo>
                    <a:lnTo>
                      <a:pt x="7038" y="153"/>
                    </a:lnTo>
                    <a:lnTo>
                      <a:pt x="4648" y="414"/>
                    </a:lnTo>
                    <a:lnTo>
                      <a:pt x="3453" y="603"/>
                    </a:lnTo>
                    <a:lnTo>
                      <a:pt x="2544" y="709"/>
                    </a:lnTo>
                    <a:lnTo>
                      <a:pt x="1656" y="1241"/>
                    </a:lnTo>
                    <a:lnTo>
                      <a:pt x="1065" y="2187"/>
                    </a:lnTo>
                    <a:lnTo>
                      <a:pt x="438" y="4232"/>
                    </a:lnTo>
                    <a:lnTo>
                      <a:pt x="0" y="7742"/>
                    </a:lnTo>
                  </a:path>
                </a:pathLst>
              </a:custGeom>
              <a:noFill/>
              <a:ln w="190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25" name="Line 25">
                <a:extLst>
                  <a:ext uri="{FF2B5EF4-FFF2-40B4-BE49-F238E27FC236}">
                    <a16:creationId xmlns:a16="http://schemas.microsoft.com/office/drawing/2014/main" id="{676148B4-D939-FBFA-70E6-90CAAE2C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03788" y="2281238"/>
                <a:ext cx="0" cy="152400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6" name="Line 26">
                <a:extLst>
                  <a:ext uri="{FF2B5EF4-FFF2-40B4-BE49-F238E27FC236}">
                    <a16:creationId xmlns:a16="http://schemas.microsoft.com/office/drawing/2014/main" id="{093E47BF-4DC5-C8AC-2F1C-FC4865DC0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7201" y="2260600"/>
                <a:ext cx="0" cy="139700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7" name="Line 27">
                <a:extLst>
                  <a:ext uri="{FF2B5EF4-FFF2-40B4-BE49-F238E27FC236}">
                    <a16:creationId xmlns:a16="http://schemas.microsoft.com/office/drawing/2014/main" id="{FE32C919-2AD6-0246-4284-4FE995CB6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2201" y="2290763"/>
                <a:ext cx="0" cy="142875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8" name="Line 28">
                <a:extLst>
                  <a:ext uri="{FF2B5EF4-FFF2-40B4-BE49-F238E27FC236}">
                    <a16:creationId xmlns:a16="http://schemas.microsoft.com/office/drawing/2014/main" id="{A41AD28B-4604-5F41-D47A-6F3E86A1E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7201" y="2289175"/>
                <a:ext cx="0" cy="144463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0" name="Line 29">
                <a:extLst>
                  <a:ext uri="{FF2B5EF4-FFF2-40B4-BE49-F238E27FC236}">
                    <a16:creationId xmlns:a16="http://schemas.microsoft.com/office/drawing/2014/main" id="{7D70118C-6A15-1781-4437-28EF6E9BB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201" y="2357438"/>
                <a:ext cx="0" cy="158750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1" name="Line 30">
                <a:extLst>
                  <a:ext uri="{FF2B5EF4-FFF2-40B4-BE49-F238E27FC236}">
                    <a16:creationId xmlns:a16="http://schemas.microsoft.com/office/drawing/2014/main" id="{5C21C331-E225-49BA-A598-74F50D061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4988" y="2430463"/>
                <a:ext cx="0" cy="174625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2" name="Line 31">
                <a:extLst>
                  <a:ext uri="{FF2B5EF4-FFF2-40B4-BE49-F238E27FC236}">
                    <a16:creationId xmlns:a16="http://schemas.microsoft.com/office/drawing/2014/main" id="{3763B40A-B5D4-452D-11B4-A7DA9218E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1526" y="2397125"/>
                <a:ext cx="0" cy="165100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3" name="Line 32">
                <a:extLst>
                  <a:ext uri="{FF2B5EF4-FFF2-40B4-BE49-F238E27FC236}">
                    <a16:creationId xmlns:a16="http://schemas.microsoft.com/office/drawing/2014/main" id="{0716EAB3-6811-DDC8-DF07-6FB2E6390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1288" y="2794000"/>
                <a:ext cx="0" cy="217488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4" name="Line 33">
                <a:extLst>
                  <a:ext uri="{FF2B5EF4-FFF2-40B4-BE49-F238E27FC236}">
                    <a16:creationId xmlns:a16="http://schemas.microsoft.com/office/drawing/2014/main" id="{3C27C278-870B-5F50-048C-6F732F7A2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8451" y="2549525"/>
                <a:ext cx="0" cy="195263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5" name="Line 34">
                <a:extLst>
                  <a:ext uri="{FF2B5EF4-FFF2-40B4-BE49-F238E27FC236}">
                    <a16:creationId xmlns:a16="http://schemas.microsoft.com/office/drawing/2014/main" id="{D2521E2C-AB42-F1A7-8FB2-60C63163B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6188" y="3330575"/>
                <a:ext cx="0" cy="227013"/>
              </a:xfrm>
              <a:prstGeom prst="line">
                <a:avLst/>
              </a:prstGeom>
              <a:noFill/>
              <a:ln w="63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6" name="Freeform 35">
                <a:extLst>
                  <a:ext uri="{FF2B5EF4-FFF2-40B4-BE49-F238E27FC236}">
                    <a16:creationId xmlns:a16="http://schemas.microsoft.com/office/drawing/2014/main" id="{3944FA59-EFF5-0955-502C-BC4F9B9DF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963" y="3421063"/>
                <a:ext cx="42863" cy="42863"/>
              </a:xfrm>
              <a:custGeom>
                <a:avLst/>
                <a:gdLst>
                  <a:gd name="T0" fmla="*/ 137 w 161"/>
                  <a:gd name="T1" fmla="*/ 23 h 161"/>
                  <a:gd name="T2" fmla="*/ 124 w 161"/>
                  <a:gd name="T3" fmla="*/ 13 h 161"/>
                  <a:gd name="T4" fmla="*/ 117 w 161"/>
                  <a:gd name="T5" fmla="*/ 8 h 161"/>
                  <a:gd name="T6" fmla="*/ 111 w 161"/>
                  <a:gd name="T7" fmla="*/ 6 h 161"/>
                  <a:gd name="T8" fmla="*/ 103 w 161"/>
                  <a:gd name="T9" fmla="*/ 2 h 161"/>
                  <a:gd name="T10" fmla="*/ 96 w 161"/>
                  <a:gd name="T11" fmla="*/ 1 h 161"/>
                  <a:gd name="T12" fmla="*/ 81 w 161"/>
                  <a:gd name="T13" fmla="*/ 0 h 161"/>
                  <a:gd name="T14" fmla="*/ 64 w 161"/>
                  <a:gd name="T15" fmla="*/ 1 h 161"/>
                  <a:gd name="T16" fmla="*/ 50 w 161"/>
                  <a:gd name="T17" fmla="*/ 6 h 161"/>
                  <a:gd name="T18" fmla="*/ 36 w 161"/>
                  <a:gd name="T19" fmla="*/ 13 h 161"/>
                  <a:gd name="T20" fmla="*/ 24 w 161"/>
                  <a:gd name="T21" fmla="*/ 23 h 161"/>
                  <a:gd name="T22" fmla="*/ 13 w 161"/>
                  <a:gd name="T23" fmla="*/ 35 h 161"/>
                  <a:gd name="T24" fmla="*/ 6 w 161"/>
                  <a:gd name="T25" fmla="*/ 50 h 161"/>
                  <a:gd name="T26" fmla="*/ 1 w 161"/>
                  <a:gd name="T27" fmla="*/ 64 h 161"/>
                  <a:gd name="T28" fmla="*/ 0 w 161"/>
                  <a:gd name="T29" fmla="*/ 80 h 161"/>
                  <a:gd name="T30" fmla="*/ 1 w 161"/>
                  <a:gd name="T31" fmla="*/ 96 h 161"/>
                  <a:gd name="T32" fmla="*/ 2 w 161"/>
                  <a:gd name="T33" fmla="*/ 103 h 161"/>
                  <a:gd name="T34" fmla="*/ 6 w 161"/>
                  <a:gd name="T35" fmla="*/ 111 h 161"/>
                  <a:gd name="T36" fmla="*/ 8 w 161"/>
                  <a:gd name="T37" fmla="*/ 117 h 161"/>
                  <a:gd name="T38" fmla="*/ 13 w 161"/>
                  <a:gd name="T39" fmla="*/ 124 h 161"/>
                  <a:gd name="T40" fmla="*/ 24 w 161"/>
                  <a:gd name="T41" fmla="*/ 137 h 161"/>
                  <a:gd name="T42" fmla="*/ 36 w 161"/>
                  <a:gd name="T43" fmla="*/ 146 h 161"/>
                  <a:gd name="T44" fmla="*/ 50 w 161"/>
                  <a:gd name="T45" fmla="*/ 155 h 161"/>
                  <a:gd name="T46" fmla="*/ 64 w 161"/>
                  <a:gd name="T47" fmla="*/ 158 h 161"/>
                  <a:gd name="T48" fmla="*/ 81 w 161"/>
                  <a:gd name="T49" fmla="*/ 161 h 161"/>
                  <a:gd name="T50" fmla="*/ 88 w 161"/>
                  <a:gd name="T51" fmla="*/ 159 h 161"/>
                  <a:gd name="T52" fmla="*/ 88 w 161"/>
                  <a:gd name="T53" fmla="*/ 158 h 161"/>
                  <a:gd name="T54" fmla="*/ 89 w 161"/>
                  <a:gd name="T55" fmla="*/ 158 h 161"/>
                  <a:gd name="T56" fmla="*/ 91 w 161"/>
                  <a:gd name="T57" fmla="*/ 158 h 161"/>
                  <a:gd name="T58" fmla="*/ 96 w 161"/>
                  <a:gd name="T59" fmla="*/ 158 h 161"/>
                  <a:gd name="T60" fmla="*/ 103 w 161"/>
                  <a:gd name="T61" fmla="*/ 156 h 161"/>
                  <a:gd name="T62" fmla="*/ 103 w 161"/>
                  <a:gd name="T63" fmla="*/ 155 h 161"/>
                  <a:gd name="T64" fmla="*/ 104 w 161"/>
                  <a:gd name="T65" fmla="*/ 155 h 161"/>
                  <a:gd name="T66" fmla="*/ 107 w 161"/>
                  <a:gd name="T67" fmla="*/ 155 h 161"/>
                  <a:gd name="T68" fmla="*/ 111 w 161"/>
                  <a:gd name="T69" fmla="*/ 155 h 161"/>
                  <a:gd name="T70" fmla="*/ 117 w 161"/>
                  <a:gd name="T71" fmla="*/ 150 h 161"/>
                  <a:gd name="T72" fmla="*/ 124 w 161"/>
                  <a:gd name="T73" fmla="*/ 146 h 161"/>
                  <a:gd name="T74" fmla="*/ 130 w 161"/>
                  <a:gd name="T75" fmla="*/ 142 h 161"/>
                  <a:gd name="T76" fmla="*/ 137 w 161"/>
                  <a:gd name="T77" fmla="*/ 137 h 161"/>
                  <a:gd name="T78" fmla="*/ 142 w 161"/>
                  <a:gd name="T79" fmla="*/ 130 h 161"/>
                  <a:gd name="T80" fmla="*/ 147 w 161"/>
                  <a:gd name="T81" fmla="*/ 124 h 161"/>
                  <a:gd name="T82" fmla="*/ 150 w 161"/>
                  <a:gd name="T83" fmla="*/ 117 h 161"/>
                  <a:gd name="T84" fmla="*/ 155 w 161"/>
                  <a:gd name="T85" fmla="*/ 111 h 161"/>
                  <a:gd name="T86" fmla="*/ 155 w 161"/>
                  <a:gd name="T87" fmla="*/ 106 h 161"/>
                  <a:gd name="T88" fmla="*/ 155 w 161"/>
                  <a:gd name="T89" fmla="*/ 104 h 161"/>
                  <a:gd name="T90" fmla="*/ 155 w 161"/>
                  <a:gd name="T91" fmla="*/ 103 h 161"/>
                  <a:gd name="T92" fmla="*/ 156 w 161"/>
                  <a:gd name="T93" fmla="*/ 103 h 161"/>
                  <a:gd name="T94" fmla="*/ 159 w 161"/>
                  <a:gd name="T95" fmla="*/ 96 h 161"/>
                  <a:gd name="T96" fmla="*/ 159 w 161"/>
                  <a:gd name="T97" fmla="*/ 91 h 161"/>
                  <a:gd name="T98" fmla="*/ 159 w 161"/>
                  <a:gd name="T99" fmla="*/ 89 h 161"/>
                  <a:gd name="T100" fmla="*/ 159 w 161"/>
                  <a:gd name="T101" fmla="*/ 87 h 161"/>
                  <a:gd name="T102" fmla="*/ 160 w 161"/>
                  <a:gd name="T103" fmla="*/ 87 h 161"/>
                  <a:gd name="T104" fmla="*/ 161 w 161"/>
                  <a:gd name="T105" fmla="*/ 80 h 161"/>
                  <a:gd name="T106" fmla="*/ 159 w 161"/>
                  <a:gd name="T107" fmla="*/ 64 h 161"/>
                  <a:gd name="T108" fmla="*/ 155 w 161"/>
                  <a:gd name="T109" fmla="*/ 50 h 161"/>
                  <a:gd name="T110" fmla="*/ 147 w 161"/>
                  <a:gd name="T111" fmla="*/ 35 h 161"/>
                  <a:gd name="T112" fmla="*/ 137 w 161"/>
                  <a:gd name="T113" fmla="*/ 2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37" y="23"/>
                    </a:move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1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3"/>
                    </a:lnTo>
                    <a:lnTo>
                      <a:pt x="13" y="35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6"/>
                    </a:lnTo>
                    <a:lnTo>
                      <a:pt x="50" y="155"/>
                    </a:lnTo>
                    <a:lnTo>
                      <a:pt x="64" y="158"/>
                    </a:lnTo>
                    <a:lnTo>
                      <a:pt x="81" y="161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7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6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7"/>
                    </a:lnTo>
                    <a:lnTo>
                      <a:pt x="160" y="87"/>
                    </a:lnTo>
                    <a:lnTo>
                      <a:pt x="161" y="80"/>
                    </a:ln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5"/>
                    </a:lnTo>
                    <a:lnTo>
                      <a:pt x="137" y="23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7" name="Freeform 36">
                <a:extLst>
                  <a:ext uri="{FF2B5EF4-FFF2-40B4-BE49-F238E27FC236}">
                    <a16:creationId xmlns:a16="http://schemas.microsoft.com/office/drawing/2014/main" id="{459471FB-A59D-5ABF-D6C5-A54AC6D32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076" y="4349750"/>
                <a:ext cx="42863" cy="42863"/>
              </a:xfrm>
              <a:custGeom>
                <a:avLst/>
                <a:gdLst>
                  <a:gd name="T0" fmla="*/ 138 w 161"/>
                  <a:gd name="T1" fmla="*/ 24 h 161"/>
                  <a:gd name="T2" fmla="*/ 125 w 161"/>
                  <a:gd name="T3" fmla="*/ 13 h 161"/>
                  <a:gd name="T4" fmla="*/ 117 w 161"/>
                  <a:gd name="T5" fmla="*/ 8 h 161"/>
                  <a:gd name="T6" fmla="*/ 112 w 161"/>
                  <a:gd name="T7" fmla="*/ 6 h 161"/>
                  <a:gd name="T8" fmla="*/ 103 w 161"/>
                  <a:gd name="T9" fmla="*/ 2 h 161"/>
                  <a:gd name="T10" fmla="*/ 96 w 161"/>
                  <a:gd name="T11" fmla="*/ 1 h 161"/>
                  <a:gd name="T12" fmla="*/ 81 w 161"/>
                  <a:gd name="T13" fmla="*/ 0 h 161"/>
                  <a:gd name="T14" fmla="*/ 64 w 161"/>
                  <a:gd name="T15" fmla="*/ 1 h 161"/>
                  <a:gd name="T16" fmla="*/ 50 w 161"/>
                  <a:gd name="T17" fmla="*/ 6 h 161"/>
                  <a:gd name="T18" fmla="*/ 36 w 161"/>
                  <a:gd name="T19" fmla="*/ 13 h 161"/>
                  <a:gd name="T20" fmla="*/ 24 w 161"/>
                  <a:gd name="T21" fmla="*/ 24 h 161"/>
                  <a:gd name="T22" fmla="*/ 13 w 161"/>
                  <a:gd name="T23" fmla="*/ 35 h 161"/>
                  <a:gd name="T24" fmla="*/ 6 w 161"/>
                  <a:gd name="T25" fmla="*/ 50 h 161"/>
                  <a:gd name="T26" fmla="*/ 2 w 161"/>
                  <a:gd name="T27" fmla="*/ 64 h 161"/>
                  <a:gd name="T28" fmla="*/ 0 w 161"/>
                  <a:gd name="T29" fmla="*/ 80 h 161"/>
                  <a:gd name="T30" fmla="*/ 2 w 161"/>
                  <a:gd name="T31" fmla="*/ 96 h 161"/>
                  <a:gd name="T32" fmla="*/ 3 w 161"/>
                  <a:gd name="T33" fmla="*/ 103 h 161"/>
                  <a:gd name="T34" fmla="*/ 6 w 161"/>
                  <a:gd name="T35" fmla="*/ 111 h 161"/>
                  <a:gd name="T36" fmla="*/ 9 w 161"/>
                  <a:gd name="T37" fmla="*/ 117 h 161"/>
                  <a:gd name="T38" fmla="*/ 13 w 161"/>
                  <a:gd name="T39" fmla="*/ 124 h 161"/>
                  <a:gd name="T40" fmla="*/ 24 w 161"/>
                  <a:gd name="T41" fmla="*/ 137 h 161"/>
                  <a:gd name="T42" fmla="*/ 36 w 161"/>
                  <a:gd name="T43" fmla="*/ 147 h 161"/>
                  <a:gd name="T44" fmla="*/ 50 w 161"/>
                  <a:gd name="T45" fmla="*/ 155 h 161"/>
                  <a:gd name="T46" fmla="*/ 64 w 161"/>
                  <a:gd name="T47" fmla="*/ 158 h 161"/>
                  <a:gd name="T48" fmla="*/ 81 w 161"/>
                  <a:gd name="T49" fmla="*/ 161 h 161"/>
                  <a:gd name="T50" fmla="*/ 88 w 161"/>
                  <a:gd name="T51" fmla="*/ 160 h 161"/>
                  <a:gd name="T52" fmla="*/ 88 w 161"/>
                  <a:gd name="T53" fmla="*/ 158 h 161"/>
                  <a:gd name="T54" fmla="*/ 89 w 161"/>
                  <a:gd name="T55" fmla="*/ 158 h 161"/>
                  <a:gd name="T56" fmla="*/ 91 w 161"/>
                  <a:gd name="T57" fmla="*/ 158 h 161"/>
                  <a:gd name="T58" fmla="*/ 96 w 161"/>
                  <a:gd name="T59" fmla="*/ 158 h 161"/>
                  <a:gd name="T60" fmla="*/ 103 w 161"/>
                  <a:gd name="T61" fmla="*/ 156 h 161"/>
                  <a:gd name="T62" fmla="*/ 103 w 161"/>
                  <a:gd name="T63" fmla="*/ 155 h 161"/>
                  <a:gd name="T64" fmla="*/ 104 w 161"/>
                  <a:gd name="T65" fmla="*/ 155 h 161"/>
                  <a:gd name="T66" fmla="*/ 107 w 161"/>
                  <a:gd name="T67" fmla="*/ 155 h 161"/>
                  <a:gd name="T68" fmla="*/ 112 w 161"/>
                  <a:gd name="T69" fmla="*/ 155 h 161"/>
                  <a:gd name="T70" fmla="*/ 117 w 161"/>
                  <a:gd name="T71" fmla="*/ 150 h 161"/>
                  <a:gd name="T72" fmla="*/ 125 w 161"/>
                  <a:gd name="T73" fmla="*/ 147 h 161"/>
                  <a:gd name="T74" fmla="*/ 130 w 161"/>
                  <a:gd name="T75" fmla="*/ 142 h 161"/>
                  <a:gd name="T76" fmla="*/ 138 w 161"/>
                  <a:gd name="T77" fmla="*/ 137 h 161"/>
                  <a:gd name="T78" fmla="*/ 142 w 161"/>
                  <a:gd name="T79" fmla="*/ 130 h 161"/>
                  <a:gd name="T80" fmla="*/ 147 w 161"/>
                  <a:gd name="T81" fmla="*/ 124 h 161"/>
                  <a:gd name="T82" fmla="*/ 151 w 161"/>
                  <a:gd name="T83" fmla="*/ 117 h 161"/>
                  <a:gd name="T84" fmla="*/ 155 w 161"/>
                  <a:gd name="T85" fmla="*/ 111 h 161"/>
                  <a:gd name="T86" fmla="*/ 155 w 161"/>
                  <a:gd name="T87" fmla="*/ 106 h 161"/>
                  <a:gd name="T88" fmla="*/ 155 w 161"/>
                  <a:gd name="T89" fmla="*/ 104 h 161"/>
                  <a:gd name="T90" fmla="*/ 155 w 161"/>
                  <a:gd name="T91" fmla="*/ 103 h 161"/>
                  <a:gd name="T92" fmla="*/ 157 w 161"/>
                  <a:gd name="T93" fmla="*/ 103 h 161"/>
                  <a:gd name="T94" fmla="*/ 159 w 161"/>
                  <a:gd name="T95" fmla="*/ 96 h 161"/>
                  <a:gd name="T96" fmla="*/ 159 w 161"/>
                  <a:gd name="T97" fmla="*/ 91 h 161"/>
                  <a:gd name="T98" fmla="*/ 159 w 161"/>
                  <a:gd name="T99" fmla="*/ 89 h 161"/>
                  <a:gd name="T100" fmla="*/ 159 w 161"/>
                  <a:gd name="T101" fmla="*/ 87 h 161"/>
                  <a:gd name="T102" fmla="*/ 160 w 161"/>
                  <a:gd name="T103" fmla="*/ 87 h 161"/>
                  <a:gd name="T104" fmla="*/ 161 w 161"/>
                  <a:gd name="T105" fmla="*/ 80 h 161"/>
                  <a:gd name="T106" fmla="*/ 159 w 161"/>
                  <a:gd name="T107" fmla="*/ 64 h 161"/>
                  <a:gd name="T108" fmla="*/ 155 w 161"/>
                  <a:gd name="T109" fmla="*/ 50 h 161"/>
                  <a:gd name="T110" fmla="*/ 147 w 161"/>
                  <a:gd name="T111" fmla="*/ 35 h 161"/>
                  <a:gd name="T112" fmla="*/ 138 w 161"/>
                  <a:gd name="T113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38" y="24"/>
                    </a:moveTo>
                    <a:lnTo>
                      <a:pt x="125" y="13"/>
                    </a:lnTo>
                    <a:lnTo>
                      <a:pt x="117" y="8"/>
                    </a:lnTo>
                    <a:lnTo>
                      <a:pt x="112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1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4"/>
                    </a:lnTo>
                    <a:lnTo>
                      <a:pt x="13" y="35"/>
                    </a:lnTo>
                    <a:lnTo>
                      <a:pt x="6" y="50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2" y="96"/>
                    </a:lnTo>
                    <a:lnTo>
                      <a:pt x="3" y="103"/>
                    </a:lnTo>
                    <a:lnTo>
                      <a:pt x="6" y="111"/>
                    </a:lnTo>
                    <a:lnTo>
                      <a:pt x="9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7"/>
                    </a:lnTo>
                    <a:lnTo>
                      <a:pt x="50" y="155"/>
                    </a:lnTo>
                    <a:lnTo>
                      <a:pt x="64" y="158"/>
                    </a:lnTo>
                    <a:lnTo>
                      <a:pt x="81" y="161"/>
                    </a:lnTo>
                    <a:lnTo>
                      <a:pt x="88" y="160"/>
                    </a:lnTo>
                    <a:lnTo>
                      <a:pt x="88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7" y="155"/>
                    </a:lnTo>
                    <a:lnTo>
                      <a:pt x="112" y="155"/>
                    </a:lnTo>
                    <a:lnTo>
                      <a:pt x="117" y="150"/>
                    </a:lnTo>
                    <a:lnTo>
                      <a:pt x="125" y="147"/>
                    </a:lnTo>
                    <a:lnTo>
                      <a:pt x="130" y="142"/>
                    </a:lnTo>
                    <a:lnTo>
                      <a:pt x="138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1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7" y="103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7"/>
                    </a:lnTo>
                    <a:lnTo>
                      <a:pt x="160" y="87"/>
                    </a:lnTo>
                    <a:lnTo>
                      <a:pt x="161" y="80"/>
                    </a:ln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5"/>
                    </a:lnTo>
                    <a:lnTo>
                      <a:pt x="138" y="2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8" name="Freeform 37">
                <a:extLst>
                  <a:ext uri="{FF2B5EF4-FFF2-40B4-BE49-F238E27FC236}">
                    <a16:creationId xmlns:a16="http://schemas.microsoft.com/office/drawing/2014/main" id="{45E52CBB-D3AD-2AFB-68AD-B8F7FA27E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651" y="2873375"/>
                <a:ext cx="41275" cy="42863"/>
              </a:xfrm>
              <a:custGeom>
                <a:avLst/>
                <a:gdLst>
                  <a:gd name="T0" fmla="*/ 137 w 161"/>
                  <a:gd name="T1" fmla="*/ 24 h 161"/>
                  <a:gd name="T2" fmla="*/ 124 w 161"/>
                  <a:gd name="T3" fmla="*/ 13 h 161"/>
                  <a:gd name="T4" fmla="*/ 117 w 161"/>
                  <a:gd name="T5" fmla="*/ 8 h 161"/>
                  <a:gd name="T6" fmla="*/ 111 w 161"/>
                  <a:gd name="T7" fmla="*/ 6 h 161"/>
                  <a:gd name="T8" fmla="*/ 103 w 161"/>
                  <a:gd name="T9" fmla="*/ 2 h 161"/>
                  <a:gd name="T10" fmla="*/ 96 w 161"/>
                  <a:gd name="T11" fmla="*/ 1 h 161"/>
                  <a:gd name="T12" fmla="*/ 81 w 161"/>
                  <a:gd name="T13" fmla="*/ 0 h 161"/>
                  <a:gd name="T14" fmla="*/ 64 w 161"/>
                  <a:gd name="T15" fmla="*/ 1 h 161"/>
                  <a:gd name="T16" fmla="*/ 50 w 161"/>
                  <a:gd name="T17" fmla="*/ 6 h 161"/>
                  <a:gd name="T18" fmla="*/ 36 w 161"/>
                  <a:gd name="T19" fmla="*/ 13 h 161"/>
                  <a:gd name="T20" fmla="*/ 24 w 161"/>
                  <a:gd name="T21" fmla="*/ 24 h 161"/>
                  <a:gd name="T22" fmla="*/ 13 w 161"/>
                  <a:gd name="T23" fmla="*/ 35 h 161"/>
                  <a:gd name="T24" fmla="*/ 6 w 161"/>
                  <a:gd name="T25" fmla="*/ 50 h 161"/>
                  <a:gd name="T26" fmla="*/ 1 w 161"/>
                  <a:gd name="T27" fmla="*/ 64 h 161"/>
                  <a:gd name="T28" fmla="*/ 0 w 161"/>
                  <a:gd name="T29" fmla="*/ 80 h 161"/>
                  <a:gd name="T30" fmla="*/ 1 w 161"/>
                  <a:gd name="T31" fmla="*/ 96 h 161"/>
                  <a:gd name="T32" fmla="*/ 3 w 161"/>
                  <a:gd name="T33" fmla="*/ 103 h 161"/>
                  <a:gd name="T34" fmla="*/ 6 w 161"/>
                  <a:gd name="T35" fmla="*/ 111 h 161"/>
                  <a:gd name="T36" fmla="*/ 8 w 161"/>
                  <a:gd name="T37" fmla="*/ 117 h 161"/>
                  <a:gd name="T38" fmla="*/ 13 w 161"/>
                  <a:gd name="T39" fmla="*/ 124 h 161"/>
                  <a:gd name="T40" fmla="*/ 24 w 161"/>
                  <a:gd name="T41" fmla="*/ 137 h 161"/>
                  <a:gd name="T42" fmla="*/ 36 w 161"/>
                  <a:gd name="T43" fmla="*/ 146 h 161"/>
                  <a:gd name="T44" fmla="*/ 50 w 161"/>
                  <a:gd name="T45" fmla="*/ 155 h 161"/>
                  <a:gd name="T46" fmla="*/ 64 w 161"/>
                  <a:gd name="T47" fmla="*/ 158 h 161"/>
                  <a:gd name="T48" fmla="*/ 81 w 161"/>
                  <a:gd name="T49" fmla="*/ 161 h 161"/>
                  <a:gd name="T50" fmla="*/ 88 w 161"/>
                  <a:gd name="T51" fmla="*/ 159 h 161"/>
                  <a:gd name="T52" fmla="*/ 88 w 161"/>
                  <a:gd name="T53" fmla="*/ 158 h 161"/>
                  <a:gd name="T54" fmla="*/ 89 w 161"/>
                  <a:gd name="T55" fmla="*/ 158 h 161"/>
                  <a:gd name="T56" fmla="*/ 91 w 161"/>
                  <a:gd name="T57" fmla="*/ 158 h 161"/>
                  <a:gd name="T58" fmla="*/ 96 w 161"/>
                  <a:gd name="T59" fmla="*/ 158 h 161"/>
                  <a:gd name="T60" fmla="*/ 103 w 161"/>
                  <a:gd name="T61" fmla="*/ 156 h 161"/>
                  <a:gd name="T62" fmla="*/ 103 w 161"/>
                  <a:gd name="T63" fmla="*/ 155 h 161"/>
                  <a:gd name="T64" fmla="*/ 104 w 161"/>
                  <a:gd name="T65" fmla="*/ 155 h 161"/>
                  <a:gd name="T66" fmla="*/ 107 w 161"/>
                  <a:gd name="T67" fmla="*/ 155 h 161"/>
                  <a:gd name="T68" fmla="*/ 111 w 161"/>
                  <a:gd name="T69" fmla="*/ 155 h 161"/>
                  <a:gd name="T70" fmla="*/ 117 w 161"/>
                  <a:gd name="T71" fmla="*/ 150 h 161"/>
                  <a:gd name="T72" fmla="*/ 124 w 161"/>
                  <a:gd name="T73" fmla="*/ 146 h 161"/>
                  <a:gd name="T74" fmla="*/ 130 w 161"/>
                  <a:gd name="T75" fmla="*/ 142 h 161"/>
                  <a:gd name="T76" fmla="*/ 137 w 161"/>
                  <a:gd name="T77" fmla="*/ 137 h 161"/>
                  <a:gd name="T78" fmla="*/ 142 w 161"/>
                  <a:gd name="T79" fmla="*/ 130 h 161"/>
                  <a:gd name="T80" fmla="*/ 147 w 161"/>
                  <a:gd name="T81" fmla="*/ 124 h 161"/>
                  <a:gd name="T82" fmla="*/ 150 w 161"/>
                  <a:gd name="T83" fmla="*/ 117 h 161"/>
                  <a:gd name="T84" fmla="*/ 155 w 161"/>
                  <a:gd name="T85" fmla="*/ 111 h 161"/>
                  <a:gd name="T86" fmla="*/ 155 w 161"/>
                  <a:gd name="T87" fmla="*/ 106 h 161"/>
                  <a:gd name="T88" fmla="*/ 155 w 161"/>
                  <a:gd name="T89" fmla="*/ 104 h 161"/>
                  <a:gd name="T90" fmla="*/ 155 w 161"/>
                  <a:gd name="T91" fmla="*/ 103 h 161"/>
                  <a:gd name="T92" fmla="*/ 156 w 161"/>
                  <a:gd name="T93" fmla="*/ 103 h 161"/>
                  <a:gd name="T94" fmla="*/ 159 w 161"/>
                  <a:gd name="T95" fmla="*/ 96 h 161"/>
                  <a:gd name="T96" fmla="*/ 159 w 161"/>
                  <a:gd name="T97" fmla="*/ 91 h 161"/>
                  <a:gd name="T98" fmla="*/ 159 w 161"/>
                  <a:gd name="T99" fmla="*/ 89 h 161"/>
                  <a:gd name="T100" fmla="*/ 159 w 161"/>
                  <a:gd name="T101" fmla="*/ 87 h 161"/>
                  <a:gd name="T102" fmla="*/ 160 w 161"/>
                  <a:gd name="T103" fmla="*/ 87 h 161"/>
                  <a:gd name="T104" fmla="*/ 161 w 161"/>
                  <a:gd name="T105" fmla="*/ 80 h 161"/>
                  <a:gd name="T106" fmla="*/ 159 w 161"/>
                  <a:gd name="T107" fmla="*/ 64 h 161"/>
                  <a:gd name="T108" fmla="*/ 155 w 161"/>
                  <a:gd name="T109" fmla="*/ 50 h 161"/>
                  <a:gd name="T110" fmla="*/ 147 w 161"/>
                  <a:gd name="T111" fmla="*/ 35 h 161"/>
                  <a:gd name="T112" fmla="*/ 137 w 161"/>
                  <a:gd name="T113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37" y="24"/>
                    </a:move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1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4"/>
                    </a:lnTo>
                    <a:lnTo>
                      <a:pt x="13" y="35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1" y="96"/>
                    </a:lnTo>
                    <a:lnTo>
                      <a:pt x="3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6"/>
                    </a:lnTo>
                    <a:lnTo>
                      <a:pt x="50" y="155"/>
                    </a:lnTo>
                    <a:lnTo>
                      <a:pt x="64" y="158"/>
                    </a:lnTo>
                    <a:lnTo>
                      <a:pt x="81" y="161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7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6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7"/>
                    </a:lnTo>
                    <a:lnTo>
                      <a:pt x="160" y="87"/>
                    </a:lnTo>
                    <a:lnTo>
                      <a:pt x="161" y="80"/>
                    </a:ln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5"/>
                    </a:lnTo>
                    <a:lnTo>
                      <a:pt x="137" y="2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9" name="Freeform 38">
                <a:extLst>
                  <a:ext uri="{FF2B5EF4-FFF2-40B4-BE49-F238E27FC236}">
                    <a16:creationId xmlns:a16="http://schemas.microsoft.com/office/drawing/2014/main" id="{A9F0F8DD-E3E7-2EAE-A9D9-DC7AEE273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226" y="2628900"/>
                <a:ext cx="42863" cy="42863"/>
              </a:xfrm>
              <a:custGeom>
                <a:avLst/>
                <a:gdLst>
                  <a:gd name="T0" fmla="*/ 137 w 161"/>
                  <a:gd name="T1" fmla="*/ 23 h 161"/>
                  <a:gd name="T2" fmla="*/ 124 w 161"/>
                  <a:gd name="T3" fmla="*/ 13 h 161"/>
                  <a:gd name="T4" fmla="*/ 117 w 161"/>
                  <a:gd name="T5" fmla="*/ 8 h 161"/>
                  <a:gd name="T6" fmla="*/ 111 w 161"/>
                  <a:gd name="T7" fmla="*/ 6 h 161"/>
                  <a:gd name="T8" fmla="*/ 103 w 161"/>
                  <a:gd name="T9" fmla="*/ 2 h 161"/>
                  <a:gd name="T10" fmla="*/ 96 w 161"/>
                  <a:gd name="T11" fmla="*/ 1 h 161"/>
                  <a:gd name="T12" fmla="*/ 80 w 161"/>
                  <a:gd name="T13" fmla="*/ 0 h 161"/>
                  <a:gd name="T14" fmla="*/ 64 w 161"/>
                  <a:gd name="T15" fmla="*/ 1 h 161"/>
                  <a:gd name="T16" fmla="*/ 49 w 161"/>
                  <a:gd name="T17" fmla="*/ 6 h 161"/>
                  <a:gd name="T18" fmla="*/ 35 w 161"/>
                  <a:gd name="T19" fmla="*/ 13 h 161"/>
                  <a:gd name="T20" fmla="*/ 23 w 161"/>
                  <a:gd name="T21" fmla="*/ 23 h 161"/>
                  <a:gd name="T22" fmla="*/ 13 w 161"/>
                  <a:gd name="T23" fmla="*/ 35 h 161"/>
                  <a:gd name="T24" fmla="*/ 6 w 161"/>
                  <a:gd name="T25" fmla="*/ 49 h 161"/>
                  <a:gd name="T26" fmla="*/ 1 w 161"/>
                  <a:gd name="T27" fmla="*/ 64 h 161"/>
                  <a:gd name="T28" fmla="*/ 0 w 161"/>
                  <a:gd name="T29" fmla="*/ 80 h 161"/>
                  <a:gd name="T30" fmla="*/ 1 w 161"/>
                  <a:gd name="T31" fmla="*/ 95 h 161"/>
                  <a:gd name="T32" fmla="*/ 2 w 161"/>
                  <a:gd name="T33" fmla="*/ 103 h 161"/>
                  <a:gd name="T34" fmla="*/ 6 w 161"/>
                  <a:gd name="T35" fmla="*/ 111 h 161"/>
                  <a:gd name="T36" fmla="*/ 8 w 161"/>
                  <a:gd name="T37" fmla="*/ 117 h 161"/>
                  <a:gd name="T38" fmla="*/ 13 w 161"/>
                  <a:gd name="T39" fmla="*/ 124 h 161"/>
                  <a:gd name="T40" fmla="*/ 23 w 161"/>
                  <a:gd name="T41" fmla="*/ 137 h 161"/>
                  <a:gd name="T42" fmla="*/ 35 w 161"/>
                  <a:gd name="T43" fmla="*/ 146 h 161"/>
                  <a:gd name="T44" fmla="*/ 49 w 161"/>
                  <a:gd name="T45" fmla="*/ 155 h 161"/>
                  <a:gd name="T46" fmla="*/ 64 w 161"/>
                  <a:gd name="T47" fmla="*/ 158 h 161"/>
                  <a:gd name="T48" fmla="*/ 80 w 161"/>
                  <a:gd name="T49" fmla="*/ 161 h 161"/>
                  <a:gd name="T50" fmla="*/ 87 w 161"/>
                  <a:gd name="T51" fmla="*/ 159 h 161"/>
                  <a:gd name="T52" fmla="*/ 87 w 161"/>
                  <a:gd name="T53" fmla="*/ 158 h 161"/>
                  <a:gd name="T54" fmla="*/ 89 w 161"/>
                  <a:gd name="T55" fmla="*/ 158 h 161"/>
                  <a:gd name="T56" fmla="*/ 91 w 161"/>
                  <a:gd name="T57" fmla="*/ 158 h 161"/>
                  <a:gd name="T58" fmla="*/ 96 w 161"/>
                  <a:gd name="T59" fmla="*/ 158 h 161"/>
                  <a:gd name="T60" fmla="*/ 103 w 161"/>
                  <a:gd name="T61" fmla="*/ 156 h 161"/>
                  <a:gd name="T62" fmla="*/ 103 w 161"/>
                  <a:gd name="T63" fmla="*/ 155 h 161"/>
                  <a:gd name="T64" fmla="*/ 104 w 161"/>
                  <a:gd name="T65" fmla="*/ 155 h 161"/>
                  <a:gd name="T66" fmla="*/ 106 w 161"/>
                  <a:gd name="T67" fmla="*/ 155 h 161"/>
                  <a:gd name="T68" fmla="*/ 111 w 161"/>
                  <a:gd name="T69" fmla="*/ 155 h 161"/>
                  <a:gd name="T70" fmla="*/ 117 w 161"/>
                  <a:gd name="T71" fmla="*/ 150 h 161"/>
                  <a:gd name="T72" fmla="*/ 124 w 161"/>
                  <a:gd name="T73" fmla="*/ 146 h 161"/>
                  <a:gd name="T74" fmla="*/ 130 w 161"/>
                  <a:gd name="T75" fmla="*/ 142 h 161"/>
                  <a:gd name="T76" fmla="*/ 137 w 161"/>
                  <a:gd name="T77" fmla="*/ 137 h 161"/>
                  <a:gd name="T78" fmla="*/ 142 w 161"/>
                  <a:gd name="T79" fmla="*/ 130 h 161"/>
                  <a:gd name="T80" fmla="*/ 146 w 161"/>
                  <a:gd name="T81" fmla="*/ 124 h 161"/>
                  <a:gd name="T82" fmla="*/ 150 w 161"/>
                  <a:gd name="T83" fmla="*/ 117 h 161"/>
                  <a:gd name="T84" fmla="*/ 155 w 161"/>
                  <a:gd name="T85" fmla="*/ 111 h 161"/>
                  <a:gd name="T86" fmla="*/ 155 w 161"/>
                  <a:gd name="T87" fmla="*/ 106 h 161"/>
                  <a:gd name="T88" fmla="*/ 155 w 161"/>
                  <a:gd name="T89" fmla="*/ 104 h 161"/>
                  <a:gd name="T90" fmla="*/ 155 w 161"/>
                  <a:gd name="T91" fmla="*/ 103 h 161"/>
                  <a:gd name="T92" fmla="*/ 156 w 161"/>
                  <a:gd name="T93" fmla="*/ 103 h 161"/>
                  <a:gd name="T94" fmla="*/ 158 w 161"/>
                  <a:gd name="T95" fmla="*/ 95 h 161"/>
                  <a:gd name="T96" fmla="*/ 158 w 161"/>
                  <a:gd name="T97" fmla="*/ 91 h 161"/>
                  <a:gd name="T98" fmla="*/ 158 w 161"/>
                  <a:gd name="T99" fmla="*/ 88 h 161"/>
                  <a:gd name="T100" fmla="*/ 158 w 161"/>
                  <a:gd name="T101" fmla="*/ 87 h 161"/>
                  <a:gd name="T102" fmla="*/ 160 w 161"/>
                  <a:gd name="T103" fmla="*/ 87 h 161"/>
                  <a:gd name="T104" fmla="*/ 161 w 161"/>
                  <a:gd name="T105" fmla="*/ 80 h 161"/>
                  <a:gd name="T106" fmla="*/ 158 w 161"/>
                  <a:gd name="T107" fmla="*/ 64 h 161"/>
                  <a:gd name="T108" fmla="*/ 155 w 161"/>
                  <a:gd name="T109" fmla="*/ 49 h 161"/>
                  <a:gd name="T110" fmla="*/ 146 w 161"/>
                  <a:gd name="T111" fmla="*/ 35 h 161"/>
                  <a:gd name="T112" fmla="*/ 137 w 161"/>
                  <a:gd name="T113" fmla="*/ 2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37" y="23"/>
                    </a:move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3" y="23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3" y="137"/>
                    </a:lnTo>
                    <a:lnTo>
                      <a:pt x="35" y="146"/>
                    </a:lnTo>
                    <a:lnTo>
                      <a:pt x="49" y="155"/>
                    </a:lnTo>
                    <a:lnTo>
                      <a:pt x="64" y="158"/>
                    </a:lnTo>
                    <a:lnTo>
                      <a:pt x="80" y="161"/>
                    </a:lnTo>
                    <a:lnTo>
                      <a:pt x="87" y="159"/>
                    </a:lnTo>
                    <a:lnTo>
                      <a:pt x="87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6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6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8" y="95"/>
                    </a:lnTo>
                    <a:lnTo>
                      <a:pt x="158" y="91"/>
                    </a:lnTo>
                    <a:lnTo>
                      <a:pt x="158" y="88"/>
                    </a:lnTo>
                    <a:lnTo>
                      <a:pt x="158" y="87"/>
                    </a:lnTo>
                    <a:lnTo>
                      <a:pt x="160" y="87"/>
                    </a:lnTo>
                    <a:lnTo>
                      <a:pt x="161" y="80"/>
                    </a:lnTo>
                    <a:lnTo>
                      <a:pt x="158" y="64"/>
                    </a:lnTo>
                    <a:lnTo>
                      <a:pt x="155" y="49"/>
                    </a:lnTo>
                    <a:lnTo>
                      <a:pt x="146" y="35"/>
                    </a:lnTo>
                    <a:lnTo>
                      <a:pt x="137" y="23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0" name="Freeform 39">
                <a:extLst>
                  <a:ext uri="{FF2B5EF4-FFF2-40B4-BE49-F238E27FC236}">
                    <a16:creationId xmlns:a16="http://schemas.microsoft.com/office/drawing/2014/main" id="{1515A5A2-A8C1-5C32-21F2-A21FDA7D4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176" y="2489200"/>
                <a:ext cx="42863" cy="42863"/>
              </a:xfrm>
              <a:custGeom>
                <a:avLst/>
                <a:gdLst>
                  <a:gd name="T0" fmla="*/ 137 w 161"/>
                  <a:gd name="T1" fmla="*/ 23 h 160"/>
                  <a:gd name="T2" fmla="*/ 124 w 161"/>
                  <a:gd name="T3" fmla="*/ 13 h 160"/>
                  <a:gd name="T4" fmla="*/ 117 w 161"/>
                  <a:gd name="T5" fmla="*/ 8 h 160"/>
                  <a:gd name="T6" fmla="*/ 111 w 161"/>
                  <a:gd name="T7" fmla="*/ 6 h 160"/>
                  <a:gd name="T8" fmla="*/ 103 w 161"/>
                  <a:gd name="T9" fmla="*/ 2 h 160"/>
                  <a:gd name="T10" fmla="*/ 96 w 161"/>
                  <a:gd name="T11" fmla="*/ 1 h 160"/>
                  <a:gd name="T12" fmla="*/ 81 w 161"/>
                  <a:gd name="T13" fmla="*/ 0 h 160"/>
                  <a:gd name="T14" fmla="*/ 64 w 161"/>
                  <a:gd name="T15" fmla="*/ 1 h 160"/>
                  <a:gd name="T16" fmla="*/ 50 w 161"/>
                  <a:gd name="T17" fmla="*/ 6 h 160"/>
                  <a:gd name="T18" fmla="*/ 36 w 161"/>
                  <a:gd name="T19" fmla="*/ 13 h 160"/>
                  <a:gd name="T20" fmla="*/ 24 w 161"/>
                  <a:gd name="T21" fmla="*/ 23 h 160"/>
                  <a:gd name="T22" fmla="*/ 13 w 161"/>
                  <a:gd name="T23" fmla="*/ 35 h 160"/>
                  <a:gd name="T24" fmla="*/ 6 w 161"/>
                  <a:gd name="T25" fmla="*/ 49 h 160"/>
                  <a:gd name="T26" fmla="*/ 1 w 161"/>
                  <a:gd name="T27" fmla="*/ 64 h 160"/>
                  <a:gd name="T28" fmla="*/ 0 w 161"/>
                  <a:gd name="T29" fmla="*/ 80 h 160"/>
                  <a:gd name="T30" fmla="*/ 1 w 161"/>
                  <a:gd name="T31" fmla="*/ 95 h 160"/>
                  <a:gd name="T32" fmla="*/ 3 w 161"/>
                  <a:gd name="T33" fmla="*/ 103 h 160"/>
                  <a:gd name="T34" fmla="*/ 6 w 161"/>
                  <a:gd name="T35" fmla="*/ 111 h 160"/>
                  <a:gd name="T36" fmla="*/ 8 w 161"/>
                  <a:gd name="T37" fmla="*/ 117 h 160"/>
                  <a:gd name="T38" fmla="*/ 13 w 161"/>
                  <a:gd name="T39" fmla="*/ 124 h 160"/>
                  <a:gd name="T40" fmla="*/ 24 w 161"/>
                  <a:gd name="T41" fmla="*/ 137 h 160"/>
                  <a:gd name="T42" fmla="*/ 36 w 161"/>
                  <a:gd name="T43" fmla="*/ 146 h 160"/>
                  <a:gd name="T44" fmla="*/ 50 w 161"/>
                  <a:gd name="T45" fmla="*/ 155 h 160"/>
                  <a:gd name="T46" fmla="*/ 64 w 161"/>
                  <a:gd name="T47" fmla="*/ 158 h 160"/>
                  <a:gd name="T48" fmla="*/ 81 w 161"/>
                  <a:gd name="T49" fmla="*/ 160 h 160"/>
                  <a:gd name="T50" fmla="*/ 88 w 161"/>
                  <a:gd name="T51" fmla="*/ 159 h 160"/>
                  <a:gd name="T52" fmla="*/ 88 w 161"/>
                  <a:gd name="T53" fmla="*/ 158 h 160"/>
                  <a:gd name="T54" fmla="*/ 89 w 161"/>
                  <a:gd name="T55" fmla="*/ 158 h 160"/>
                  <a:gd name="T56" fmla="*/ 91 w 161"/>
                  <a:gd name="T57" fmla="*/ 158 h 160"/>
                  <a:gd name="T58" fmla="*/ 96 w 161"/>
                  <a:gd name="T59" fmla="*/ 158 h 160"/>
                  <a:gd name="T60" fmla="*/ 103 w 161"/>
                  <a:gd name="T61" fmla="*/ 156 h 160"/>
                  <a:gd name="T62" fmla="*/ 103 w 161"/>
                  <a:gd name="T63" fmla="*/ 155 h 160"/>
                  <a:gd name="T64" fmla="*/ 104 w 161"/>
                  <a:gd name="T65" fmla="*/ 155 h 160"/>
                  <a:gd name="T66" fmla="*/ 107 w 161"/>
                  <a:gd name="T67" fmla="*/ 155 h 160"/>
                  <a:gd name="T68" fmla="*/ 111 w 161"/>
                  <a:gd name="T69" fmla="*/ 155 h 160"/>
                  <a:gd name="T70" fmla="*/ 117 w 161"/>
                  <a:gd name="T71" fmla="*/ 150 h 160"/>
                  <a:gd name="T72" fmla="*/ 124 w 161"/>
                  <a:gd name="T73" fmla="*/ 146 h 160"/>
                  <a:gd name="T74" fmla="*/ 130 w 161"/>
                  <a:gd name="T75" fmla="*/ 142 h 160"/>
                  <a:gd name="T76" fmla="*/ 137 w 161"/>
                  <a:gd name="T77" fmla="*/ 137 h 160"/>
                  <a:gd name="T78" fmla="*/ 142 w 161"/>
                  <a:gd name="T79" fmla="*/ 130 h 160"/>
                  <a:gd name="T80" fmla="*/ 147 w 161"/>
                  <a:gd name="T81" fmla="*/ 124 h 160"/>
                  <a:gd name="T82" fmla="*/ 150 w 161"/>
                  <a:gd name="T83" fmla="*/ 117 h 160"/>
                  <a:gd name="T84" fmla="*/ 155 w 161"/>
                  <a:gd name="T85" fmla="*/ 111 h 160"/>
                  <a:gd name="T86" fmla="*/ 155 w 161"/>
                  <a:gd name="T87" fmla="*/ 106 h 160"/>
                  <a:gd name="T88" fmla="*/ 155 w 161"/>
                  <a:gd name="T89" fmla="*/ 104 h 160"/>
                  <a:gd name="T90" fmla="*/ 155 w 161"/>
                  <a:gd name="T91" fmla="*/ 103 h 160"/>
                  <a:gd name="T92" fmla="*/ 156 w 161"/>
                  <a:gd name="T93" fmla="*/ 103 h 160"/>
                  <a:gd name="T94" fmla="*/ 159 w 161"/>
                  <a:gd name="T95" fmla="*/ 95 h 160"/>
                  <a:gd name="T96" fmla="*/ 159 w 161"/>
                  <a:gd name="T97" fmla="*/ 91 h 160"/>
                  <a:gd name="T98" fmla="*/ 159 w 161"/>
                  <a:gd name="T99" fmla="*/ 88 h 160"/>
                  <a:gd name="T100" fmla="*/ 159 w 161"/>
                  <a:gd name="T101" fmla="*/ 87 h 160"/>
                  <a:gd name="T102" fmla="*/ 160 w 161"/>
                  <a:gd name="T103" fmla="*/ 87 h 160"/>
                  <a:gd name="T104" fmla="*/ 161 w 161"/>
                  <a:gd name="T105" fmla="*/ 80 h 160"/>
                  <a:gd name="T106" fmla="*/ 159 w 161"/>
                  <a:gd name="T107" fmla="*/ 64 h 160"/>
                  <a:gd name="T108" fmla="*/ 155 w 161"/>
                  <a:gd name="T109" fmla="*/ 49 h 160"/>
                  <a:gd name="T110" fmla="*/ 147 w 161"/>
                  <a:gd name="T111" fmla="*/ 35 h 160"/>
                  <a:gd name="T112" fmla="*/ 137 w 161"/>
                  <a:gd name="T113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0">
                    <a:moveTo>
                      <a:pt x="137" y="23"/>
                    </a:move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1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3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3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6"/>
                    </a:lnTo>
                    <a:lnTo>
                      <a:pt x="50" y="155"/>
                    </a:lnTo>
                    <a:lnTo>
                      <a:pt x="64" y="158"/>
                    </a:lnTo>
                    <a:lnTo>
                      <a:pt x="81" y="160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7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6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9" y="95"/>
                    </a:lnTo>
                    <a:lnTo>
                      <a:pt x="159" y="91"/>
                    </a:lnTo>
                    <a:lnTo>
                      <a:pt x="159" y="88"/>
                    </a:lnTo>
                    <a:lnTo>
                      <a:pt x="159" y="87"/>
                    </a:lnTo>
                    <a:lnTo>
                      <a:pt x="160" y="87"/>
                    </a:lnTo>
                    <a:lnTo>
                      <a:pt x="161" y="80"/>
                    </a:lnTo>
                    <a:lnTo>
                      <a:pt x="159" y="64"/>
                    </a:lnTo>
                    <a:lnTo>
                      <a:pt x="155" y="49"/>
                    </a:lnTo>
                    <a:lnTo>
                      <a:pt x="147" y="35"/>
                    </a:lnTo>
                    <a:lnTo>
                      <a:pt x="137" y="23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1" name="Freeform 40">
                <a:extLst>
                  <a:ext uri="{FF2B5EF4-FFF2-40B4-BE49-F238E27FC236}">
                    <a16:creationId xmlns:a16="http://schemas.microsoft.com/office/drawing/2014/main" id="{009D9967-FC39-1EAB-DCD8-62505C9E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476" y="2460625"/>
                <a:ext cx="41275" cy="42863"/>
              </a:xfrm>
              <a:custGeom>
                <a:avLst/>
                <a:gdLst>
                  <a:gd name="T0" fmla="*/ 137 w 161"/>
                  <a:gd name="T1" fmla="*/ 24 h 161"/>
                  <a:gd name="T2" fmla="*/ 124 w 161"/>
                  <a:gd name="T3" fmla="*/ 13 h 161"/>
                  <a:gd name="T4" fmla="*/ 117 w 161"/>
                  <a:gd name="T5" fmla="*/ 9 h 161"/>
                  <a:gd name="T6" fmla="*/ 111 w 161"/>
                  <a:gd name="T7" fmla="*/ 6 h 161"/>
                  <a:gd name="T8" fmla="*/ 103 w 161"/>
                  <a:gd name="T9" fmla="*/ 3 h 161"/>
                  <a:gd name="T10" fmla="*/ 96 w 161"/>
                  <a:gd name="T11" fmla="*/ 1 h 161"/>
                  <a:gd name="T12" fmla="*/ 80 w 161"/>
                  <a:gd name="T13" fmla="*/ 0 h 161"/>
                  <a:gd name="T14" fmla="*/ 64 w 161"/>
                  <a:gd name="T15" fmla="*/ 1 h 161"/>
                  <a:gd name="T16" fmla="*/ 50 w 161"/>
                  <a:gd name="T17" fmla="*/ 6 h 161"/>
                  <a:gd name="T18" fmla="*/ 36 w 161"/>
                  <a:gd name="T19" fmla="*/ 13 h 161"/>
                  <a:gd name="T20" fmla="*/ 24 w 161"/>
                  <a:gd name="T21" fmla="*/ 24 h 161"/>
                  <a:gd name="T22" fmla="*/ 13 w 161"/>
                  <a:gd name="T23" fmla="*/ 36 h 161"/>
                  <a:gd name="T24" fmla="*/ 6 w 161"/>
                  <a:gd name="T25" fmla="*/ 50 h 161"/>
                  <a:gd name="T26" fmla="*/ 1 w 161"/>
                  <a:gd name="T27" fmla="*/ 64 h 161"/>
                  <a:gd name="T28" fmla="*/ 0 w 161"/>
                  <a:gd name="T29" fmla="*/ 81 h 161"/>
                  <a:gd name="T30" fmla="*/ 1 w 161"/>
                  <a:gd name="T31" fmla="*/ 96 h 161"/>
                  <a:gd name="T32" fmla="*/ 2 w 161"/>
                  <a:gd name="T33" fmla="*/ 103 h 161"/>
                  <a:gd name="T34" fmla="*/ 6 w 161"/>
                  <a:gd name="T35" fmla="*/ 111 h 161"/>
                  <a:gd name="T36" fmla="*/ 8 w 161"/>
                  <a:gd name="T37" fmla="*/ 117 h 161"/>
                  <a:gd name="T38" fmla="*/ 13 w 161"/>
                  <a:gd name="T39" fmla="*/ 124 h 161"/>
                  <a:gd name="T40" fmla="*/ 24 w 161"/>
                  <a:gd name="T41" fmla="*/ 137 h 161"/>
                  <a:gd name="T42" fmla="*/ 36 w 161"/>
                  <a:gd name="T43" fmla="*/ 147 h 161"/>
                  <a:gd name="T44" fmla="*/ 50 w 161"/>
                  <a:gd name="T45" fmla="*/ 155 h 161"/>
                  <a:gd name="T46" fmla="*/ 64 w 161"/>
                  <a:gd name="T47" fmla="*/ 159 h 161"/>
                  <a:gd name="T48" fmla="*/ 80 w 161"/>
                  <a:gd name="T49" fmla="*/ 161 h 161"/>
                  <a:gd name="T50" fmla="*/ 88 w 161"/>
                  <a:gd name="T51" fmla="*/ 160 h 161"/>
                  <a:gd name="T52" fmla="*/ 88 w 161"/>
                  <a:gd name="T53" fmla="*/ 159 h 161"/>
                  <a:gd name="T54" fmla="*/ 89 w 161"/>
                  <a:gd name="T55" fmla="*/ 159 h 161"/>
                  <a:gd name="T56" fmla="*/ 91 w 161"/>
                  <a:gd name="T57" fmla="*/ 159 h 161"/>
                  <a:gd name="T58" fmla="*/ 96 w 161"/>
                  <a:gd name="T59" fmla="*/ 159 h 161"/>
                  <a:gd name="T60" fmla="*/ 103 w 161"/>
                  <a:gd name="T61" fmla="*/ 156 h 161"/>
                  <a:gd name="T62" fmla="*/ 103 w 161"/>
                  <a:gd name="T63" fmla="*/ 155 h 161"/>
                  <a:gd name="T64" fmla="*/ 104 w 161"/>
                  <a:gd name="T65" fmla="*/ 155 h 161"/>
                  <a:gd name="T66" fmla="*/ 107 w 161"/>
                  <a:gd name="T67" fmla="*/ 155 h 161"/>
                  <a:gd name="T68" fmla="*/ 111 w 161"/>
                  <a:gd name="T69" fmla="*/ 155 h 161"/>
                  <a:gd name="T70" fmla="*/ 117 w 161"/>
                  <a:gd name="T71" fmla="*/ 150 h 161"/>
                  <a:gd name="T72" fmla="*/ 124 w 161"/>
                  <a:gd name="T73" fmla="*/ 147 h 161"/>
                  <a:gd name="T74" fmla="*/ 130 w 161"/>
                  <a:gd name="T75" fmla="*/ 142 h 161"/>
                  <a:gd name="T76" fmla="*/ 137 w 161"/>
                  <a:gd name="T77" fmla="*/ 137 h 161"/>
                  <a:gd name="T78" fmla="*/ 142 w 161"/>
                  <a:gd name="T79" fmla="*/ 130 h 161"/>
                  <a:gd name="T80" fmla="*/ 147 w 161"/>
                  <a:gd name="T81" fmla="*/ 124 h 161"/>
                  <a:gd name="T82" fmla="*/ 150 w 161"/>
                  <a:gd name="T83" fmla="*/ 117 h 161"/>
                  <a:gd name="T84" fmla="*/ 155 w 161"/>
                  <a:gd name="T85" fmla="*/ 111 h 161"/>
                  <a:gd name="T86" fmla="*/ 155 w 161"/>
                  <a:gd name="T87" fmla="*/ 107 h 161"/>
                  <a:gd name="T88" fmla="*/ 155 w 161"/>
                  <a:gd name="T89" fmla="*/ 104 h 161"/>
                  <a:gd name="T90" fmla="*/ 155 w 161"/>
                  <a:gd name="T91" fmla="*/ 103 h 161"/>
                  <a:gd name="T92" fmla="*/ 156 w 161"/>
                  <a:gd name="T93" fmla="*/ 103 h 161"/>
                  <a:gd name="T94" fmla="*/ 159 w 161"/>
                  <a:gd name="T95" fmla="*/ 96 h 161"/>
                  <a:gd name="T96" fmla="*/ 159 w 161"/>
                  <a:gd name="T97" fmla="*/ 91 h 161"/>
                  <a:gd name="T98" fmla="*/ 159 w 161"/>
                  <a:gd name="T99" fmla="*/ 89 h 161"/>
                  <a:gd name="T100" fmla="*/ 159 w 161"/>
                  <a:gd name="T101" fmla="*/ 88 h 161"/>
                  <a:gd name="T102" fmla="*/ 160 w 161"/>
                  <a:gd name="T103" fmla="*/ 88 h 161"/>
                  <a:gd name="T104" fmla="*/ 161 w 161"/>
                  <a:gd name="T105" fmla="*/ 81 h 161"/>
                  <a:gd name="T106" fmla="*/ 159 w 161"/>
                  <a:gd name="T107" fmla="*/ 64 h 161"/>
                  <a:gd name="T108" fmla="*/ 155 w 161"/>
                  <a:gd name="T109" fmla="*/ 50 h 161"/>
                  <a:gd name="T110" fmla="*/ 147 w 161"/>
                  <a:gd name="T111" fmla="*/ 36 h 161"/>
                  <a:gd name="T112" fmla="*/ 137 w 161"/>
                  <a:gd name="T113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37" y="24"/>
                    </a:moveTo>
                    <a:lnTo>
                      <a:pt x="124" y="13"/>
                    </a:lnTo>
                    <a:lnTo>
                      <a:pt x="117" y="9"/>
                    </a:lnTo>
                    <a:lnTo>
                      <a:pt x="111" y="6"/>
                    </a:lnTo>
                    <a:lnTo>
                      <a:pt x="103" y="3"/>
                    </a:lnTo>
                    <a:lnTo>
                      <a:pt x="96" y="1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7"/>
                    </a:lnTo>
                    <a:lnTo>
                      <a:pt x="50" y="155"/>
                    </a:lnTo>
                    <a:lnTo>
                      <a:pt x="64" y="159"/>
                    </a:lnTo>
                    <a:lnTo>
                      <a:pt x="80" y="161"/>
                    </a:lnTo>
                    <a:lnTo>
                      <a:pt x="88" y="160"/>
                    </a:lnTo>
                    <a:lnTo>
                      <a:pt x="88" y="159"/>
                    </a:lnTo>
                    <a:lnTo>
                      <a:pt x="89" y="159"/>
                    </a:lnTo>
                    <a:lnTo>
                      <a:pt x="91" y="159"/>
                    </a:lnTo>
                    <a:lnTo>
                      <a:pt x="96" y="159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7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7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7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8"/>
                    </a:lnTo>
                    <a:lnTo>
                      <a:pt x="160" y="88"/>
                    </a:lnTo>
                    <a:lnTo>
                      <a:pt x="161" y="81"/>
                    </a:ln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6"/>
                    </a:lnTo>
                    <a:lnTo>
                      <a:pt x="137" y="2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2" name="Freeform 41">
                <a:extLst>
                  <a:ext uri="{FF2B5EF4-FFF2-40B4-BE49-F238E27FC236}">
                    <a16:creationId xmlns:a16="http://schemas.microsoft.com/office/drawing/2014/main" id="{D9FBAAB0-7A6F-6840-D4CA-3588A4AEB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1" y="2411413"/>
                <a:ext cx="42863" cy="41275"/>
              </a:xfrm>
              <a:custGeom>
                <a:avLst/>
                <a:gdLst>
                  <a:gd name="T0" fmla="*/ 137 w 161"/>
                  <a:gd name="T1" fmla="*/ 24 h 161"/>
                  <a:gd name="T2" fmla="*/ 124 w 161"/>
                  <a:gd name="T3" fmla="*/ 13 h 161"/>
                  <a:gd name="T4" fmla="*/ 117 w 161"/>
                  <a:gd name="T5" fmla="*/ 8 h 161"/>
                  <a:gd name="T6" fmla="*/ 111 w 161"/>
                  <a:gd name="T7" fmla="*/ 6 h 161"/>
                  <a:gd name="T8" fmla="*/ 103 w 161"/>
                  <a:gd name="T9" fmla="*/ 2 h 161"/>
                  <a:gd name="T10" fmla="*/ 96 w 161"/>
                  <a:gd name="T11" fmla="*/ 1 h 161"/>
                  <a:gd name="T12" fmla="*/ 80 w 161"/>
                  <a:gd name="T13" fmla="*/ 0 h 161"/>
                  <a:gd name="T14" fmla="*/ 64 w 161"/>
                  <a:gd name="T15" fmla="*/ 1 h 161"/>
                  <a:gd name="T16" fmla="*/ 49 w 161"/>
                  <a:gd name="T17" fmla="*/ 6 h 161"/>
                  <a:gd name="T18" fmla="*/ 35 w 161"/>
                  <a:gd name="T19" fmla="*/ 13 h 161"/>
                  <a:gd name="T20" fmla="*/ 23 w 161"/>
                  <a:gd name="T21" fmla="*/ 24 h 161"/>
                  <a:gd name="T22" fmla="*/ 13 w 161"/>
                  <a:gd name="T23" fmla="*/ 36 h 161"/>
                  <a:gd name="T24" fmla="*/ 6 w 161"/>
                  <a:gd name="T25" fmla="*/ 50 h 161"/>
                  <a:gd name="T26" fmla="*/ 1 w 161"/>
                  <a:gd name="T27" fmla="*/ 64 h 161"/>
                  <a:gd name="T28" fmla="*/ 0 w 161"/>
                  <a:gd name="T29" fmla="*/ 81 h 161"/>
                  <a:gd name="T30" fmla="*/ 1 w 161"/>
                  <a:gd name="T31" fmla="*/ 96 h 161"/>
                  <a:gd name="T32" fmla="*/ 2 w 161"/>
                  <a:gd name="T33" fmla="*/ 103 h 161"/>
                  <a:gd name="T34" fmla="*/ 6 w 161"/>
                  <a:gd name="T35" fmla="*/ 111 h 161"/>
                  <a:gd name="T36" fmla="*/ 8 w 161"/>
                  <a:gd name="T37" fmla="*/ 117 h 161"/>
                  <a:gd name="T38" fmla="*/ 13 w 161"/>
                  <a:gd name="T39" fmla="*/ 124 h 161"/>
                  <a:gd name="T40" fmla="*/ 23 w 161"/>
                  <a:gd name="T41" fmla="*/ 137 h 161"/>
                  <a:gd name="T42" fmla="*/ 35 w 161"/>
                  <a:gd name="T43" fmla="*/ 147 h 161"/>
                  <a:gd name="T44" fmla="*/ 49 w 161"/>
                  <a:gd name="T45" fmla="*/ 155 h 161"/>
                  <a:gd name="T46" fmla="*/ 64 w 161"/>
                  <a:gd name="T47" fmla="*/ 159 h 161"/>
                  <a:gd name="T48" fmla="*/ 80 w 161"/>
                  <a:gd name="T49" fmla="*/ 161 h 161"/>
                  <a:gd name="T50" fmla="*/ 87 w 161"/>
                  <a:gd name="T51" fmla="*/ 160 h 161"/>
                  <a:gd name="T52" fmla="*/ 87 w 161"/>
                  <a:gd name="T53" fmla="*/ 159 h 161"/>
                  <a:gd name="T54" fmla="*/ 89 w 161"/>
                  <a:gd name="T55" fmla="*/ 159 h 161"/>
                  <a:gd name="T56" fmla="*/ 91 w 161"/>
                  <a:gd name="T57" fmla="*/ 159 h 161"/>
                  <a:gd name="T58" fmla="*/ 96 w 161"/>
                  <a:gd name="T59" fmla="*/ 159 h 161"/>
                  <a:gd name="T60" fmla="*/ 103 w 161"/>
                  <a:gd name="T61" fmla="*/ 156 h 161"/>
                  <a:gd name="T62" fmla="*/ 103 w 161"/>
                  <a:gd name="T63" fmla="*/ 155 h 161"/>
                  <a:gd name="T64" fmla="*/ 104 w 161"/>
                  <a:gd name="T65" fmla="*/ 155 h 161"/>
                  <a:gd name="T66" fmla="*/ 106 w 161"/>
                  <a:gd name="T67" fmla="*/ 155 h 161"/>
                  <a:gd name="T68" fmla="*/ 111 w 161"/>
                  <a:gd name="T69" fmla="*/ 155 h 161"/>
                  <a:gd name="T70" fmla="*/ 117 w 161"/>
                  <a:gd name="T71" fmla="*/ 150 h 161"/>
                  <a:gd name="T72" fmla="*/ 124 w 161"/>
                  <a:gd name="T73" fmla="*/ 147 h 161"/>
                  <a:gd name="T74" fmla="*/ 130 w 161"/>
                  <a:gd name="T75" fmla="*/ 142 h 161"/>
                  <a:gd name="T76" fmla="*/ 137 w 161"/>
                  <a:gd name="T77" fmla="*/ 137 h 161"/>
                  <a:gd name="T78" fmla="*/ 142 w 161"/>
                  <a:gd name="T79" fmla="*/ 130 h 161"/>
                  <a:gd name="T80" fmla="*/ 146 w 161"/>
                  <a:gd name="T81" fmla="*/ 124 h 161"/>
                  <a:gd name="T82" fmla="*/ 150 w 161"/>
                  <a:gd name="T83" fmla="*/ 117 h 161"/>
                  <a:gd name="T84" fmla="*/ 155 w 161"/>
                  <a:gd name="T85" fmla="*/ 111 h 161"/>
                  <a:gd name="T86" fmla="*/ 155 w 161"/>
                  <a:gd name="T87" fmla="*/ 107 h 161"/>
                  <a:gd name="T88" fmla="*/ 155 w 161"/>
                  <a:gd name="T89" fmla="*/ 104 h 161"/>
                  <a:gd name="T90" fmla="*/ 155 w 161"/>
                  <a:gd name="T91" fmla="*/ 103 h 161"/>
                  <a:gd name="T92" fmla="*/ 156 w 161"/>
                  <a:gd name="T93" fmla="*/ 103 h 161"/>
                  <a:gd name="T94" fmla="*/ 158 w 161"/>
                  <a:gd name="T95" fmla="*/ 96 h 161"/>
                  <a:gd name="T96" fmla="*/ 158 w 161"/>
                  <a:gd name="T97" fmla="*/ 91 h 161"/>
                  <a:gd name="T98" fmla="*/ 158 w 161"/>
                  <a:gd name="T99" fmla="*/ 89 h 161"/>
                  <a:gd name="T100" fmla="*/ 158 w 161"/>
                  <a:gd name="T101" fmla="*/ 88 h 161"/>
                  <a:gd name="T102" fmla="*/ 159 w 161"/>
                  <a:gd name="T103" fmla="*/ 88 h 161"/>
                  <a:gd name="T104" fmla="*/ 161 w 161"/>
                  <a:gd name="T105" fmla="*/ 81 h 161"/>
                  <a:gd name="T106" fmla="*/ 158 w 161"/>
                  <a:gd name="T107" fmla="*/ 64 h 161"/>
                  <a:gd name="T108" fmla="*/ 155 w 161"/>
                  <a:gd name="T109" fmla="*/ 50 h 161"/>
                  <a:gd name="T110" fmla="*/ 146 w 161"/>
                  <a:gd name="T111" fmla="*/ 36 h 161"/>
                  <a:gd name="T112" fmla="*/ 137 w 161"/>
                  <a:gd name="T113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37" y="24"/>
                    </a:move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3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3" y="137"/>
                    </a:lnTo>
                    <a:lnTo>
                      <a:pt x="35" y="147"/>
                    </a:lnTo>
                    <a:lnTo>
                      <a:pt x="49" y="155"/>
                    </a:lnTo>
                    <a:lnTo>
                      <a:pt x="64" y="159"/>
                    </a:lnTo>
                    <a:lnTo>
                      <a:pt x="80" y="161"/>
                    </a:lnTo>
                    <a:lnTo>
                      <a:pt x="87" y="160"/>
                    </a:lnTo>
                    <a:lnTo>
                      <a:pt x="87" y="159"/>
                    </a:lnTo>
                    <a:lnTo>
                      <a:pt x="89" y="159"/>
                    </a:lnTo>
                    <a:lnTo>
                      <a:pt x="91" y="159"/>
                    </a:lnTo>
                    <a:lnTo>
                      <a:pt x="96" y="159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7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6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7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8" y="96"/>
                    </a:lnTo>
                    <a:lnTo>
                      <a:pt x="158" y="91"/>
                    </a:lnTo>
                    <a:lnTo>
                      <a:pt x="158" y="89"/>
                    </a:lnTo>
                    <a:lnTo>
                      <a:pt x="158" y="88"/>
                    </a:lnTo>
                    <a:lnTo>
                      <a:pt x="159" y="88"/>
                    </a:lnTo>
                    <a:lnTo>
                      <a:pt x="161" y="81"/>
                    </a:lnTo>
                    <a:lnTo>
                      <a:pt x="158" y="64"/>
                    </a:lnTo>
                    <a:lnTo>
                      <a:pt x="155" y="50"/>
                    </a:lnTo>
                    <a:lnTo>
                      <a:pt x="146" y="36"/>
                    </a:lnTo>
                    <a:lnTo>
                      <a:pt x="137" y="2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3" name="Freeform 42">
                <a:extLst>
                  <a:ext uri="{FF2B5EF4-FFF2-40B4-BE49-F238E27FC236}">
                    <a16:creationId xmlns:a16="http://schemas.microsoft.com/office/drawing/2014/main" id="{7D3980A8-7938-559A-F09D-667B38983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976" y="2339975"/>
                <a:ext cx="42863" cy="42863"/>
              </a:xfrm>
              <a:custGeom>
                <a:avLst/>
                <a:gdLst>
                  <a:gd name="T0" fmla="*/ 137 w 161"/>
                  <a:gd name="T1" fmla="*/ 24 h 161"/>
                  <a:gd name="T2" fmla="*/ 124 w 161"/>
                  <a:gd name="T3" fmla="*/ 13 h 161"/>
                  <a:gd name="T4" fmla="*/ 117 w 161"/>
                  <a:gd name="T5" fmla="*/ 8 h 161"/>
                  <a:gd name="T6" fmla="*/ 111 w 161"/>
                  <a:gd name="T7" fmla="*/ 6 h 161"/>
                  <a:gd name="T8" fmla="*/ 103 w 161"/>
                  <a:gd name="T9" fmla="*/ 2 h 161"/>
                  <a:gd name="T10" fmla="*/ 96 w 161"/>
                  <a:gd name="T11" fmla="*/ 1 h 161"/>
                  <a:gd name="T12" fmla="*/ 80 w 161"/>
                  <a:gd name="T13" fmla="*/ 0 h 161"/>
                  <a:gd name="T14" fmla="*/ 64 w 161"/>
                  <a:gd name="T15" fmla="*/ 1 h 161"/>
                  <a:gd name="T16" fmla="*/ 50 w 161"/>
                  <a:gd name="T17" fmla="*/ 6 h 161"/>
                  <a:gd name="T18" fmla="*/ 35 w 161"/>
                  <a:gd name="T19" fmla="*/ 13 h 161"/>
                  <a:gd name="T20" fmla="*/ 24 w 161"/>
                  <a:gd name="T21" fmla="*/ 24 h 161"/>
                  <a:gd name="T22" fmla="*/ 13 w 161"/>
                  <a:gd name="T23" fmla="*/ 36 h 161"/>
                  <a:gd name="T24" fmla="*/ 6 w 161"/>
                  <a:gd name="T25" fmla="*/ 50 h 161"/>
                  <a:gd name="T26" fmla="*/ 1 w 161"/>
                  <a:gd name="T27" fmla="*/ 64 h 161"/>
                  <a:gd name="T28" fmla="*/ 0 w 161"/>
                  <a:gd name="T29" fmla="*/ 81 h 161"/>
                  <a:gd name="T30" fmla="*/ 1 w 161"/>
                  <a:gd name="T31" fmla="*/ 96 h 161"/>
                  <a:gd name="T32" fmla="*/ 2 w 161"/>
                  <a:gd name="T33" fmla="*/ 103 h 161"/>
                  <a:gd name="T34" fmla="*/ 6 w 161"/>
                  <a:gd name="T35" fmla="*/ 111 h 161"/>
                  <a:gd name="T36" fmla="*/ 8 w 161"/>
                  <a:gd name="T37" fmla="*/ 117 h 161"/>
                  <a:gd name="T38" fmla="*/ 13 w 161"/>
                  <a:gd name="T39" fmla="*/ 124 h 161"/>
                  <a:gd name="T40" fmla="*/ 24 w 161"/>
                  <a:gd name="T41" fmla="*/ 137 h 161"/>
                  <a:gd name="T42" fmla="*/ 35 w 161"/>
                  <a:gd name="T43" fmla="*/ 147 h 161"/>
                  <a:gd name="T44" fmla="*/ 50 w 161"/>
                  <a:gd name="T45" fmla="*/ 155 h 161"/>
                  <a:gd name="T46" fmla="*/ 64 w 161"/>
                  <a:gd name="T47" fmla="*/ 159 h 161"/>
                  <a:gd name="T48" fmla="*/ 80 w 161"/>
                  <a:gd name="T49" fmla="*/ 161 h 161"/>
                  <a:gd name="T50" fmla="*/ 88 w 161"/>
                  <a:gd name="T51" fmla="*/ 160 h 161"/>
                  <a:gd name="T52" fmla="*/ 88 w 161"/>
                  <a:gd name="T53" fmla="*/ 159 h 161"/>
                  <a:gd name="T54" fmla="*/ 89 w 161"/>
                  <a:gd name="T55" fmla="*/ 159 h 161"/>
                  <a:gd name="T56" fmla="*/ 91 w 161"/>
                  <a:gd name="T57" fmla="*/ 159 h 161"/>
                  <a:gd name="T58" fmla="*/ 96 w 161"/>
                  <a:gd name="T59" fmla="*/ 159 h 161"/>
                  <a:gd name="T60" fmla="*/ 103 w 161"/>
                  <a:gd name="T61" fmla="*/ 156 h 161"/>
                  <a:gd name="T62" fmla="*/ 103 w 161"/>
                  <a:gd name="T63" fmla="*/ 155 h 161"/>
                  <a:gd name="T64" fmla="*/ 104 w 161"/>
                  <a:gd name="T65" fmla="*/ 155 h 161"/>
                  <a:gd name="T66" fmla="*/ 106 w 161"/>
                  <a:gd name="T67" fmla="*/ 155 h 161"/>
                  <a:gd name="T68" fmla="*/ 111 w 161"/>
                  <a:gd name="T69" fmla="*/ 155 h 161"/>
                  <a:gd name="T70" fmla="*/ 117 w 161"/>
                  <a:gd name="T71" fmla="*/ 150 h 161"/>
                  <a:gd name="T72" fmla="*/ 124 w 161"/>
                  <a:gd name="T73" fmla="*/ 147 h 161"/>
                  <a:gd name="T74" fmla="*/ 130 w 161"/>
                  <a:gd name="T75" fmla="*/ 142 h 161"/>
                  <a:gd name="T76" fmla="*/ 137 w 161"/>
                  <a:gd name="T77" fmla="*/ 137 h 161"/>
                  <a:gd name="T78" fmla="*/ 142 w 161"/>
                  <a:gd name="T79" fmla="*/ 130 h 161"/>
                  <a:gd name="T80" fmla="*/ 147 w 161"/>
                  <a:gd name="T81" fmla="*/ 124 h 161"/>
                  <a:gd name="T82" fmla="*/ 150 w 161"/>
                  <a:gd name="T83" fmla="*/ 117 h 161"/>
                  <a:gd name="T84" fmla="*/ 155 w 161"/>
                  <a:gd name="T85" fmla="*/ 111 h 161"/>
                  <a:gd name="T86" fmla="*/ 155 w 161"/>
                  <a:gd name="T87" fmla="*/ 107 h 161"/>
                  <a:gd name="T88" fmla="*/ 155 w 161"/>
                  <a:gd name="T89" fmla="*/ 104 h 161"/>
                  <a:gd name="T90" fmla="*/ 155 w 161"/>
                  <a:gd name="T91" fmla="*/ 103 h 161"/>
                  <a:gd name="T92" fmla="*/ 156 w 161"/>
                  <a:gd name="T93" fmla="*/ 103 h 161"/>
                  <a:gd name="T94" fmla="*/ 159 w 161"/>
                  <a:gd name="T95" fmla="*/ 96 h 161"/>
                  <a:gd name="T96" fmla="*/ 159 w 161"/>
                  <a:gd name="T97" fmla="*/ 91 h 161"/>
                  <a:gd name="T98" fmla="*/ 159 w 161"/>
                  <a:gd name="T99" fmla="*/ 89 h 161"/>
                  <a:gd name="T100" fmla="*/ 159 w 161"/>
                  <a:gd name="T101" fmla="*/ 88 h 161"/>
                  <a:gd name="T102" fmla="*/ 160 w 161"/>
                  <a:gd name="T103" fmla="*/ 88 h 161"/>
                  <a:gd name="T104" fmla="*/ 161 w 161"/>
                  <a:gd name="T105" fmla="*/ 81 h 161"/>
                  <a:gd name="T106" fmla="*/ 159 w 161"/>
                  <a:gd name="T107" fmla="*/ 64 h 161"/>
                  <a:gd name="T108" fmla="*/ 155 w 161"/>
                  <a:gd name="T109" fmla="*/ 50 h 161"/>
                  <a:gd name="T110" fmla="*/ 147 w 161"/>
                  <a:gd name="T111" fmla="*/ 36 h 161"/>
                  <a:gd name="T112" fmla="*/ 137 w 161"/>
                  <a:gd name="T113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37" y="24"/>
                    </a:move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5" y="13"/>
                    </a:lnTo>
                    <a:lnTo>
                      <a:pt x="24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5" y="147"/>
                    </a:lnTo>
                    <a:lnTo>
                      <a:pt x="50" y="155"/>
                    </a:lnTo>
                    <a:lnTo>
                      <a:pt x="64" y="159"/>
                    </a:lnTo>
                    <a:lnTo>
                      <a:pt x="80" y="161"/>
                    </a:lnTo>
                    <a:lnTo>
                      <a:pt x="88" y="160"/>
                    </a:lnTo>
                    <a:lnTo>
                      <a:pt x="88" y="159"/>
                    </a:lnTo>
                    <a:lnTo>
                      <a:pt x="89" y="159"/>
                    </a:lnTo>
                    <a:lnTo>
                      <a:pt x="91" y="159"/>
                    </a:lnTo>
                    <a:lnTo>
                      <a:pt x="96" y="159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7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7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8"/>
                    </a:lnTo>
                    <a:lnTo>
                      <a:pt x="160" y="88"/>
                    </a:lnTo>
                    <a:lnTo>
                      <a:pt x="161" y="81"/>
                    </a:ln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6"/>
                    </a:lnTo>
                    <a:lnTo>
                      <a:pt x="137" y="2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4" name="Freeform 43">
                <a:extLst>
                  <a:ext uri="{FF2B5EF4-FFF2-40B4-BE49-F238E27FC236}">
                    <a16:creationId xmlns:a16="http://schemas.microsoft.com/office/drawing/2014/main" id="{9EBD98F1-9985-06DF-5960-635AE00CC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563" y="2332038"/>
                <a:ext cx="42863" cy="42863"/>
              </a:xfrm>
              <a:custGeom>
                <a:avLst/>
                <a:gdLst>
                  <a:gd name="T0" fmla="*/ 137 w 160"/>
                  <a:gd name="T1" fmla="*/ 23 h 160"/>
                  <a:gd name="T2" fmla="*/ 124 w 160"/>
                  <a:gd name="T3" fmla="*/ 13 h 160"/>
                  <a:gd name="T4" fmla="*/ 117 w 160"/>
                  <a:gd name="T5" fmla="*/ 8 h 160"/>
                  <a:gd name="T6" fmla="*/ 111 w 160"/>
                  <a:gd name="T7" fmla="*/ 5 h 160"/>
                  <a:gd name="T8" fmla="*/ 102 w 160"/>
                  <a:gd name="T9" fmla="*/ 2 h 160"/>
                  <a:gd name="T10" fmla="*/ 95 w 160"/>
                  <a:gd name="T11" fmla="*/ 1 h 160"/>
                  <a:gd name="T12" fmla="*/ 80 w 160"/>
                  <a:gd name="T13" fmla="*/ 0 h 160"/>
                  <a:gd name="T14" fmla="*/ 63 w 160"/>
                  <a:gd name="T15" fmla="*/ 1 h 160"/>
                  <a:gd name="T16" fmla="*/ 49 w 160"/>
                  <a:gd name="T17" fmla="*/ 5 h 160"/>
                  <a:gd name="T18" fmla="*/ 35 w 160"/>
                  <a:gd name="T19" fmla="*/ 13 h 160"/>
                  <a:gd name="T20" fmla="*/ 23 w 160"/>
                  <a:gd name="T21" fmla="*/ 23 h 160"/>
                  <a:gd name="T22" fmla="*/ 13 w 160"/>
                  <a:gd name="T23" fmla="*/ 35 h 160"/>
                  <a:gd name="T24" fmla="*/ 5 w 160"/>
                  <a:gd name="T25" fmla="*/ 49 h 160"/>
                  <a:gd name="T26" fmla="*/ 1 w 160"/>
                  <a:gd name="T27" fmla="*/ 63 h 160"/>
                  <a:gd name="T28" fmla="*/ 0 w 160"/>
                  <a:gd name="T29" fmla="*/ 80 h 160"/>
                  <a:gd name="T30" fmla="*/ 1 w 160"/>
                  <a:gd name="T31" fmla="*/ 95 h 160"/>
                  <a:gd name="T32" fmla="*/ 2 w 160"/>
                  <a:gd name="T33" fmla="*/ 102 h 160"/>
                  <a:gd name="T34" fmla="*/ 5 w 160"/>
                  <a:gd name="T35" fmla="*/ 111 h 160"/>
                  <a:gd name="T36" fmla="*/ 8 w 160"/>
                  <a:gd name="T37" fmla="*/ 117 h 160"/>
                  <a:gd name="T38" fmla="*/ 13 w 160"/>
                  <a:gd name="T39" fmla="*/ 124 h 160"/>
                  <a:gd name="T40" fmla="*/ 23 w 160"/>
                  <a:gd name="T41" fmla="*/ 137 h 160"/>
                  <a:gd name="T42" fmla="*/ 35 w 160"/>
                  <a:gd name="T43" fmla="*/ 146 h 160"/>
                  <a:gd name="T44" fmla="*/ 49 w 160"/>
                  <a:gd name="T45" fmla="*/ 154 h 160"/>
                  <a:gd name="T46" fmla="*/ 63 w 160"/>
                  <a:gd name="T47" fmla="*/ 158 h 160"/>
                  <a:gd name="T48" fmla="*/ 80 w 160"/>
                  <a:gd name="T49" fmla="*/ 160 h 160"/>
                  <a:gd name="T50" fmla="*/ 87 w 160"/>
                  <a:gd name="T51" fmla="*/ 159 h 160"/>
                  <a:gd name="T52" fmla="*/ 87 w 160"/>
                  <a:gd name="T53" fmla="*/ 158 h 160"/>
                  <a:gd name="T54" fmla="*/ 88 w 160"/>
                  <a:gd name="T55" fmla="*/ 158 h 160"/>
                  <a:gd name="T56" fmla="*/ 91 w 160"/>
                  <a:gd name="T57" fmla="*/ 158 h 160"/>
                  <a:gd name="T58" fmla="*/ 95 w 160"/>
                  <a:gd name="T59" fmla="*/ 158 h 160"/>
                  <a:gd name="T60" fmla="*/ 102 w 160"/>
                  <a:gd name="T61" fmla="*/ 156 h 160"/>
                  <a:gd name="T62" fmla="*/ 102 w 160"/>
                  <a:gd name="T63" fmla="*/ 154 h 160"/>
                  <a:gd name="T64" fmla="*/ 104 w 160"/>
                  <a:gd name="T65" fmla="*/ 154 h 160"/>
                  <a:gd name="T66" fmla="*/ 106 w 160"/>
                  <a:gd name="T67" fmla="*/ 154 h 160"/>
                  <a:gd name="T68" fmla="*/ 111 w 160"/>
                  <a:gd name="T69" fmla="*/ 154 h 160"/>
                  <a:gd name="T70" fmla="*/ 117 w 160"/>
                  <a:gd name="T71" fmla="*/ 150 h 160"/>
                  <a:gd name="T72" fmla="*/ 124 w 160"/>
                  <a:gd name="T73" fmla="*/ 146 h 160"/>
                  <a:gd name="T74" fmla="*/ 130 w 160"/>
                  <a:gd name="T75" fmla="*/ 141 h 160"/>
                  <a:gd name="T76" fmla="*/ 137 w 160"/>
                  <a:gd name="T77" fmla="*/ 137 h 160"/>
                  <a:gd name="T78" fmla="*/ 142 w 160"/>
                  <a:gd name="T79" fmla="*/ 130 h 160"/>
                  <a:gd name="T80" fmla="*/ 146 w 160"/>
                  <a:gd name="T81" fmla="*/ 124 h 160"/>
                  <a:gd name="T82" fmla="*/ 150 w 160"/>
                  <a:gd name="T83" fmla="*/ 117 h 160"/>
                  <a:gd name="T84" fmla="*/ 155 w 160"/>
                  <a:gd name="T85" fmla="*/ 111 h 160"/>
                  <a:gd name="T86" fmla="*/ 155 w 160"/>
                  <a:gd name="T87" fmla="*/ 106 h 160"/>
                  <a:gd name="T88" fmla="*/ 155 w 160"/>
                  <a:gd name="T89" fmla="*/ 104 h 160"/>
                  <a:gd name="T90" fmla="*/ 155 w 160"/>
                  <a:gd name="T91" fmla="*/ 102 h 160"/>
                  <a:gd name="T92" fmla="*/ 156 w 160"/>
                  <a:gd name="T93" fmla="*/ 102 h 160"/>
                  <a:gd name="T94" fmla="*/ 158 w 160"/>
                  <a:gd name="T95" fmla="*/ 95 h 160"/>
                  <a:gd name="T96" fmla="*/ 158 w 160"/>
                  <a:gd name="T97" fmla="*/ 91 h 160"/>
                  <a:gd name="T98" fmla="*/ 158 w 160"/>
                  <a:gd name="T99" fmla="*/ 88 h 160"/>
                  <a:gd name="T100" fmla="*/ 158 w 160"/>
                  <a:gd name="T101" fmla="*/ 87 h 160"/>
                  <a:gd name="T102" fmla="*/ 159 w 160"/>
                  <a:gd name="T103" fmla="*/ 87 h 160"/>
                  <a:gd name="T104" fmla="*/ 160 w 160"/>
                  <a:gd name="T105" fmla="*/ 80 h 160"/>
                  <a:gd name="T106" fmla="*/ 158 w 160"/>
                  <a:gd name="T107" fmla="*/ 63 h 160"/>
                  <a:gd name="T108" fmla="*/ 155 w 160"/>
                  <a:gd name="T109" fmla="*/ 49 h 160"/>
                  <a:gd name="T110" fmla="*/ 146 w 160"/>
                  <a:gd name="T111" fmla="*/ 35 h 160"/>
                  <a:gd name="T112" fmla="*/ 137 w 160"/>
                  <a:gd name="T113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160">
                    <a:moveTo>
                      <a:pt x="137" y="23"/>
                    </a:moveTo>
                    <a:lnTo>
                      <a:pt x="124" y="13"/>
                    </a:lnTo>
                    <a:lnTo>
                      <a:pt x="117" y="8"/>
                    </a:lnTo>
                    <a:lnTo>
                      <a:pt x="111" y="5"/>
                    </a:lnTo>
                    <a:lnTo>
                      <a:pt x="102" y="2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9" y="5"/>
                    </a:lnTo>
                    <a:lnTo>
                      <a:pt x="35" y="13"/>
                    </a:lnTo>
                    <a:lnTo>
                      <a:pt x="23" y="23"/>
                    </a:lnTo>
                    <a:lnTo>
                      <a:pt x="13" y="35"/>
                    </a:lnTo>
                    <a:lnTo>
                      <a:pt x="5" y="49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2" y="102"/>
                    </a:lnTo>
                    <a:lnTo>
                      <a:pt x="5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3" y="137"/>
                    </a:lnTo>
                    <a:lnTo>
                      <a:pt x="35" y="146"/>
                    </a:lnTo>
                    <a:lnTo>
                      <a:pt x="49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87" y="159"/>
                    </a:lnTo>
                    <a:lnTo>
                      <a:pt x="87" y="158"/>
                    </a:lnTo>
                    <a:lnTo>
                      <a:pt x="88" y="158"/>
                    </a:lnTo>
                    <a:lnTo>
                      <a:pt x="91" y="158"/>
                    </a:lnTo>
                    <a:lnTo>
                      <a:pt x="95" y="158"/>
                    </a:lnTo>
                    <a:lnTo>
                      <a:pt x="102" y="156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11" y="154"/>
                    </a:lnTo>
                    <a:lnTo>
                      <a:pt x="117" y="150"/>
                    </a:lnTo>
                    <a:lnTo>
                      <a:pt x="124" y="146"/>
                    </a:lnTo>
                    <a:lnTo>
                      <a:pt x="130" y="141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6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2"/>
                    </a:lnTo>
                    <a:lnTo>
                      <a:pt x="156" y="102"/>
                    </a:lnTo>
                    <a:lnTo>
                      <a:pt x="158" y="95"/>
                    </a:lnTo>
                    <a:lnTo>
                      <a:pt x="158" y="91"/>
                    </a:lnTo>
                    <a:lnTo>
                      <a:pt x="158" y="88"/>
                    </a:lnTo>
                    <a:lnTo>
                      <a:pt x="158" y="87"/>
                    </a:lnTo>
                    <a:lnTo>
                      <a:pt x="159" y="87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5" y="49"/>
                    </a:lnTo>
                    <a:lnTo>
                      <a:pt x="146" y="35"/>
                    </a:lnTo>
                    <a:lnTo>
                      <a:pt x="137" y="23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5" name="Freeform 44">
                <a:extLst>
                  <a:ext uri="{FF2B5EF4-FFF2-40B4-BE49-F238E27FC236}">
                    <a16:creationId xmlns:a16="http://schemas.microsoft.com/office/drawing/2014/main" id="{93AA9820-CE24-F502-4908-780E2EE24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2301875"/>
                <a:ext cx="42863" cy="41275"/>
              </a:xfrm>
              <a:custGeom>
                <a:avLst/>
                <a:gdLst>
                  <a:gd name="T0" fmla="*/ 138 w 161"/>
                  <a:gd name="T1" fmla="*/ 24 h 161"/>
                  <a:gd name="T2" fmla="*/ 125 w 161"/>
                  <a:gd name="T3" fmla="*/ 13 h 161"/>
                  <a:gd name="T4" fmla="*/ 118 w 161"/>
                  <a:gd name="T5" fmla="*/ 9 h 161"/>
                  <a:gd name="T6" fmla="*/ 112 w 161"/>
                  <a:gd name="T7" fmla="*/ 6 h 161"/>
                  <a:gd name="T8" fmla="*/ 103 w 161"/>
                  <a:gd name="T9" fmla="*/ 3 h 161"/>
                  <a:gd name="T10" fmla="*/ 96 w 161"/>
                  <a:gd name="T11" fmla="*/ 2 h 161"/>
                  <a:gd name="T12" fmla="*/ 81 w 161"/>
                  <a:gd name="T13" fmla="*/ 0 h 161"/>
                  <a:gd name="T14" fmla="*/ 64 w 161"/>
                  <a:gd name="T15" fmla="*/ 2 h 161"/>
                  <a:gd name="T16" fmla="*/ 50 w 161"/>
                  <a:gd name="T17" fmla="*/ 6 h 161"/>
                  <a:gd name="T18" fmla="*/ 36 w 161"/>
                  <a:gd name="T19" fmla="*/ 13 h 161"/>
                  <a:gd name="T20" fmla="*/ 24 w 161"/>
                  <a:gd name="T21" fmla="*/ 24 h 161"/>
                  <a:gd name="T22" fmla="*/ 13 w 161"/>
                  <a:gd name="T23" fmla="*/ 36 h 161"/>
                  <a:gd name="T24" fmla="*/ 6 w 161"/>
                  <a:gd name="T25" fmla="*/ 50 h 161"/>
                  <a:gd name="T26" fmla="*/ 2 w 161"/>
                  <a:gd name="T27" fmla="*/ 64 h 161"/>
                  <a:gd name="T28" fmla="*/ 0 w 161"/>
                  <a:gd name="T29" fmla="*/ 81 h 161"/>
                  <a:gd name="T30" fmla="*/ 2 w 161"/>
                  <a:gd name="T31" fmla="*/ 96 h 161"/>
                  <a:gd name="T32" fmla="*/ 3 w 161"/>
                  <a:gd name="T33" fmla="*/ 103 h 161"/>
                  <a:gd name="T34" fmla="*/ 6 w 161"/>
                  <a:gd name="T35" fmla="*/ 111 h 161"/>
                  <a:gd name="T36" fmla="*/ 9 w 161"/>
                  <a:gd name="T37" fmla="*/ 117 h 161"/>
                  <a:gd name="T38" fmla="*/ 13 w 161"/>
                  <a:gd name="T39" fmla="*/ 124 h 161"/>
                  <a:gd name="T40" fmla="*/ 24 w 161"/>
                  <a:gd name="T41" fmla="*/ 137 h 161"/>
                  <a:gd name="T42" fmla="*/ 36 w 161"/>
                  <a:gd name="T43" fmla="*/ 147 h 161"/>
                  <a:gd name="T44" fmla="*/ 50 w 161"/>
                  <a:gd name="T45" fmla="*/ 155 h 161"/>
                  <a:gd name="T46" fmla="*/ 64 w 161"/>
                  <a:gd name="T47" fmla="*/ 159 h 161"/>
                  <a:gd name="T48" fmla="*/ 81 w 161"/>
                  <a:gd name="T49" fmla="*/ 161 h 161"/>
                  <a:gd name="T50" fmla="*/ 88 w 161"/>
                  <a:gd name="T51" fmla="*/ 160 h 161"/>
                  <a:gd name="T52" fmla="*/ 88 w 161"/>
                  <a:gd name="T53" fmla="*/ 159 h 161"/>
                  <a:gd name="T54" fmla="*/ 89 w 161"/>
                  <a:gd name="T55" fmla="*/ 159 h 161"/>
                  <a:gd name="T56" fmla="*/ 92 w 161"/>
                  <a:gd name="T57" fmla="*/ 159 h 161"/>
                  <a:gd name="T58" fmla="*/ 96 w 161"/>
                  <a:gd name="T59" fmla="*/ 159 h 161"/>
                  <a:gd name="T60" fmla="*/ 103 w 161"/>
                  <a:gd name="T61" fmla="*/ 156 h 161"/>
                  <a:gd name="T62" fmla="*/ 103 w 161"/>
                  <a:gd name="T63" fmla="*/ 155 h 161"/>
                  <a:gd name="T64" fmla="*/ 105 w 161"/>
                  <a:gd name="T65" fmla="*/ 155 h 161"/>
                  <a:gd name="T66" fmla="*/ 107 w 161"/>
                  <a:gd name="T67" fmla="*/ 155 h 161"/>
                  <a:gd name="T68" fmla="*/ 112 w 161"/>
                  <a:gd name="T69" fmla="*/ 155 h 161"/>
                  <a:gd name="T70" fmla="*/ 118 w 161"/>
                  <a:gd name="T71" fmla="*/ 150 h 161"/>
                  <a:gd name="T72" fmla="*/ 125 w 161"/>
                  <a:gd name="T73" fmla="*/ 147 h 161"/>
                  <a:gd name="T74" fmla="*/ 131 w 161"/>
                  <a:gd name="T75" fmla="*/ 142 h 161"/>
                  <a:gd name="T76" fmla="*/ 138 w 161"/>
                  <a:gd name="T77" fmla="*/ 137 h 161"/>
                  <a:gd name="T78" fmla="*/ 142 w 161"/>
                  <a:gd name="T79" fmla="*/ 130 h 161"/>
                  <a:gd name="T80" fmla="*/ 147 w 161"/>
                  <a:gd name="T81" fmla="*/ 124 h 161"/>
                  <a:gd name="T82" fmla="*/ 151 w 161"/>
                  <a:gd name="T83" fmla="*/ 117 h 161"/>
                  <a:gd name="T84" fmla="*/ 155 w 161"/>
                  <a:gd name="T85" fmla="*/ 111 h 161"/>
                  <a:gd name="T86" fmla="*/ 155 w 161"/>
                  <a:gd name="T87" fmla="*/ 107 h 161"/>
                  <a:gd name="T88" fmla="*/ 155 w 161"/>
                  <a:gd name="T89" fmla="*/ 104 h 161"/>
                  <a:gd name="T90" fmla="*/ 155 w 161"/>
                  <a:gd name="T91" fmla="*/ 103 h 161"/>
                  <a:gd name="T92" fmla="*/ 157 w 161"/>
                  <a:gd name="T93" fmla="*/ 103 h 161"/>
                  <a:gd name="T94" fmla="*/ 159 w 161"/>
                  <a:gd name="T95" fmla="*/ 96 h 161"/>
                  <a:gd name="T96" fmla="*/ 159 w 161"/>
                  <a:gd name="T97" fmla="*/ 91 h 161"/>
                  <a:gd name="T98" fmla="*/ 159 w 161"/>
                  <a:gd name="T99" fmla="*/ 89 h 161"/>
                  <a:gd name="T100" fmla="*/ 159 w 161"/>
                  <a:gd name="T101" fmla="*/ 88 h 161"/>
                  <a:gd name="T102" fmla="*/ 160 w 161"/>
                  <a:gd name="T103" fmla="*/ 88 h 161"/>
                  <a:gd name="T104" fmla="*/ 161 w 161"/>
                  <a:gd name="T105" fmla="*/ 81 h 161"/>
                  <a:gd name="T106" fmla="*/ 159 w 161"/>
                  <a:gd name="T107" fmla="*/ 64 h 161"/>
                  <a:gd name="T108" fmla="*/ 155 w 161"/>
                  <a:gd name="T109" fmla="*/ 50 h 161"/>
                  <a:gd name="T110" fmla="*/ 147 w 161"/>
                  <a:gd name="T111" fmla="*/ 36 h 161"/>
                  <a:gd name="T112" fmla="*/ 138 w 161"/>
                  <a:gd name="T113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38" y="24"/>
                    </a:moveTo>
                    <a:lnTo>
                      <a:pt x="125" y="13"/>
                    </a:lnTo>
                    <a:lnTo>
                      <a:pt x="118" y="9"/>
                    </a:lnTo>
                    <a:lnTo>
                      <a:pt x="112" y="6"/>
                    </a:lnTo>
                    <a:lnTo>
                      <a:pt x="103" y="3"/>
                    </a:lnTo>
                    <a:lnTo>
                      <a:pt x="96" y="2"/>
                    </a:lnTo>
                    <a:lnTo>
                      <a:pt x="81" y="0"/>
                    </a:lnTo>
                    <a:lnTo>
                      <a:pt x="64" y="2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2" y="64"/>
                    </a:lnTo>
                    <a:lnTo>
                      <a:pt x="0" y="81"/>
                    </a:lnTo>
                    <a:lnTo>
                      <a:pt x="2" y="96"/>
                    </a:lnTo>
                    <a:lnTo>
                      <a:pt x="3" y="103"/>
                    </a:lnTo>
                    <a:lnTo>
                      <a:pt x="6" y="111"/>
                    </a:lnTo>
                    <a:lnTo>
                      <a:pt x="9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7"/>
                    </a:lnTo>
                    <a:lnTo>
                      <a:pt x="50" y="155"/>
                    </a:lnTo>
                    <a:lnTo>
                      <a:pt x="64" y="159"/>
                    </a:lnTo>
                    <a:lnTo>
                      <a:pt x="81" y="161"/>
                    </a:lnTo>
                    <a:lnTo>
                      <a:pt x="88" y="160"/>
                    </a:lnTo>
                    <a:lnTo>
                      <a:pt x="88" y="159"/>
                    </a:lnTo>
                    <a:lnTo>
                      <a:pt x="89" y="159"/>
                    </a:lnTo>
                    <a:lnTo>
                      <a:pt x="92" y="159"/>
                    </a:lnTo>
                    <a:lnTo>
                      <a:pt x="96" y="159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5" y="155"/>
                    </a:lnTo>
                    <a:lnTo>
                      <a:pt x="107" y="155"/>
                    </a:lnTo>
                    <a:lnTo>
                      <a:pt x="112" y="155"/>
                    </a:lnTo>
                    <a:lnTo>
                      <a:pt x="118" y="150"/>
                    </a:lnTo>
                    <a:lnTo>
                      <a:pt x="125" y="147"/>
                    </a:lnTo>
                    <a:lnTo>
                      <a:pt x="131" y="142"/>
                    </a:lnTo>
                    <a:lnTo>
                      <a:pt x="138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1" y="117"/>
                    </a:lnTo>
                    <a:lnTo>
                      <a:pt x="155" y="111"/>
                    </a:lnTo>
                    <a:lnTo>
                      <a:pt x="155" y="107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7" y="103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8"/>
                    </a:lnTo>
                    <a:lnTo>
                      <a:pt x="160" y="88"/>
                    </a:lnTo>
                    <a:lnTo>
                      <a:pt x="161" y="81"/>
                    </a:ln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6"/>
                    </a:lnTo>
                    <a:lnTo>
                      <a:pt x="138" y="2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6" name="Freeform 45">
                <a:extLst>
                  <a:ext uri="{FF2B5EF4-FFF2-40B4-BE49-F238E27FC236}">
                    <a16:creationId xmlns:a16="http://schemas.microsoft.com/office/drawing/2014/main" id="{548DBF6C-C119-7EA0-BF82-C6FF6D58A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2327275"/>
                <a:ext cx="42863" cy="42863"/>
              </a:xfrm>
              <a:custGeom>
                <a:avLst/>
                <a:gdLst>
                  <a:gd name="T0" fmla="*/ 138 w 161"/>
                  <a:gd name="T1" fmla="*/ 23 h 161"/>
                  <a:gd name="T2" fmla="*/ 125 w 161"/>
                  <a:gd name="T3" fmla="*/ 13 h 161"/>
                  <a:gd name="T4" fmla="*/ 118 w 161"/>
                  <a:gd name="T5" fmla="*/ 8 h 161"/>
                  <a:gd name="T6" fmla="*/ 112 w 161"/>
                  <a:gd name="T7" fmla="*/ 6 h 161"/>
                  <a:gd name="T8" fmla="*/ 103 w 161"/>
                  <a:gd name="T9" fmla="*/ 2 h 161"/>
                  <a:gd name="T10" fmla="*/ 96 w 161"/>
                  <a:gd name="T11" fmla="*/ 1 h 161"/>
                  <a:gd name="T12" fmla="*/ 81 w 161"/>
                  <a:gd name="T13" fmla="*/ 0 h 161"/>
                  <a:gd name="T14" fmla="*/ 64 w 161"/>
                  <a:gd name="T15" fmla="*/ 1 h 161"/>
                  <a:gd name="T16" fmla="*/ 50 w 161"/>
                  <a:gd name="T17" fmla="*/ 6 h 161"/>
                  <a:gd name="T18" fmla="*/ 36 w 161"/>
                  <a:gd name="T19" fmla="*/ 13 h 161"/>
                  <a:gd name="T20" fmla="*/ 24 w 161"/>
                  <a:gd name="T21" fmla="*/ 23 h 161"/>
                  <a:gd name="T22" fmla="*/ 13 w 161"/>
                  <a:gd name="T23" fmla="*/ 35 h 161"/>
                  <a:gd name="T24" fmla="*/ 6 w 161"/>
                  <a:gd name="T25" fmla="*/ 49 h 161"/>
                  <a:gd name="T26" fmla="*/ 2 w 161"/>
                  <a:gd name="T27" fmla="*/ 64 h 161"/>
                  <a:gd name="T28" fmla="*/ 0 w 161"/>
                  <a:gd name="T29" fmla="*/ 80 h 161"/>
                  <a:gd name="T30" fmla="*/ 2 w 161"/>
                  <a:gd name="T31" fmla="*/ 96 h 161"/>
                  <a:gd name="T32" fmla="*/ 3 w 161"/>
                  <a:gd name="T33" fmla="*/ 103 h 161"/>
                  <a:gd name="T34" fmla="*/ 6 w 161"/>
                  <a:gd name="T35" fmla="*/ 111 h 161"/>
                  <a:gd name="T36" fmla="*/ 9 w 161"/>
                  <a:gd name="T37" fmla="*/ 117 h 161"/>
                  <a:gd name="T38" fmla="*/ 13 w 161"/>
                  <a:gd name="T39" fmla="*/ 124 h 161"/>
                  <a:gd name="T40" fmla="*/ 24 w 161"/>
                  <a:gd name="T41" fmla="*/ 137 h 161"/>
                  <a:gd name="T42" fmla="*/ 36 w 161"/>
                  <a:gd name="T43" fmla="*/ 146 h 161"/>
                  <a:gd name="T44" fmla="*/ 50 w 161"/>
                  <a:gd name="T45" fmla="*/ 155 h 161"/>
                  <a:gd name="T46" fmla="*/ 64 w 161"/>
                  <a:gd name="T47" fmla="*/ 158 h 161"/>
                  <a:gd name="T48" fmla="*/ 81 w 161"/>
                  <a:gd name="T49" fmla="*/ 161 h 161"/>
                  <a:gd name="T50" fmla="*/ 88 w 161"/>
                  <a:gd name="T51" fmla="*/ 159 h 161"/>
                  <a:gd name="T52" fmla="*/ 88 w 161"/>
                  <a:gd name="T53" fmla="*/ 158 h 161"/>
                  <a:gd name="T54" fmla="*/ 89 w 161"/>
                  <a:gd name="T55" fmla="*/ 158 h 161"/>
                  <a:gd name="T56" fmla="*/ 92 w 161"/>
                  <a:gd name="T57" fmla="*/ 158 h 161"/>
                  <a:gd name="T58" fmla="*/ 96 w 161"/>
                  <a:gd name="T59" fmla="*/ 158 h 161"/>
                  <a:gd name="T60" fmla="*/ 103 w 161"/>
                  <a:gd name="T61" fmla="*/ 156 h 161"/>
                  <a:gd name="T62" fmla="*/ 103 w 161"/>
                  <a:gd name="T63" fmla="*/ 155 h 161"/>
                  <a:gd name="T64" fmla="*/ 105 w 161"/>
                  <a:gd name="T65" fmla="*/ 155 h 161"/>
                  <a:gd name="T66" fmla="*/ 107 w 161"/>
                  <a:gd name="T67" fmla="*/ 155 h 161"/>
                  <a:gd name="T68" fmla="*/ 112 w 161"/>
                  <a:gd name="T69" fmla="*/ 155 h 161"/>
                  <a:gd name="T70" fmla="*/ 118 w 161"/>
                  <a:gd name="T71" fmla="*/ 150 h 161"/>
                  <a:gd name="T72" fmla="*/ 125 w 161"/>
                  <a:gd name="T73" fmla="*/ 146 h 161"/>
                  <a:gd name="T74" fmla="*/ 131 w 161"/>
                  <a:gd name="T75" fmla="*/ 142 h 161"/>
                  <a:gd name="T76" fmla="*/ 138 w 161"/>
                  <a:gd name="T77" fmla="*/ 137 h 161"/>
                  <a:gd name="T78" fmla="*/ 142 w 161"/>
                  <a:gd name="T79" fmla="*/ 130 h 161"/>
                  <a:gd name="T80" fmla="*/ 147 w 161"/>
                  <a:gd name="T81" fmla="*/ 124 h 161"/>
                  <a:gd name="T82" fmla="*/ 151 w 161"/>
                  <a:gd name="T83" fmla="*/ 117 h 161"/>
                  <a:gd name="T84" fmla="*/ 155 w 161"/>
                  <a:gd name="T85" fmla="*/ 111 h 161"/>
                  <a:gd name="T86" fmla="*/ 155 w 161"/>
                  <a:gd name="T87" fmla="*/ 106 h 161"/>
                  <a:gd name="T88" fmla="*/ 155 w 161"/>
                  <a:gd name="T89" fmla="*/ 104 h 161"/>
                  <a:gd name="T90" fmla="*/ 155 w 161"/>
                  <a:gd name="T91" fmla="*/ 103 h 161"/>
                  <a:gd name="T92" fmla="*/ 157 w 161"/>
                  <a:gd name="T93" fmla="*/ 103 h 161"/>
                  <a:gd name="T94" fmla="*/ 159 w 161"/>
                  <a:gd name="T95" fmla="*/ 96 h 161"/>
                  <a:gd name="T96" fmla="*/ 159 w 161"/>
                  <a:gd name="T97" fmla="*/ 91 h 161"/>
                  <a:gd name="T98" fmla="*/ 159 w 161"/>
                  <a:gd name="T99" fmla="*/ 89 h 161"/>
                  <a:gd name="T100" fmla="*/ 159 w 161"/>
                  <a:gd name="T101" fmla="*/ 87 h 161"/>
                  <a:gd name="T102" fmla="*/ 160 w 161"/>
                  <a:gd name="T103" fmla="*/ 87 h 161"/>
                  <a:gd name="T104" fmla="*/ 161 w 161"/>
                  <a:gd name="T105" fmla="*/ 80 h 161"/>
                  <a:gd name="T106" fmla="*/ 159 w 161"/>
                  <a:gd name="T107" fmla="*/ 64 h 161"/>
                  <a:gd name="T108" fmla="*/ 155 w 161"/>
                  <a:gd name="T109" fmla="*/ 49 h 161"/>
                  <a:gd name="T110" fmla="*/ 147 w 161"/>
                  <a:gd name="T111" fmla="*/ 35 h 161"/>
                  <a:gd name="T112" fmla="*/ 138 w 161"/>
                  <a:gd name="T113" fmla="*/ 2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38" y="23"/>
                    </a:moveTo>
                    <a:lnTo>
                      <a:pt x="125" y="13"/>
                    </a:lnTo>
                    <a:lnTo>
                      <a:pt x="118" y="8"/>
                    </a:lnTo>
                    <a:lnTo>
                      <a:pt x="112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1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3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2" y="96"/>
                    </a:lnTo>
                    <a:lnTo>
                      <a:pt x="3" y="103"/>
                    </a:lnTo>
                    <a:lnTo>
                      <a:pt x="6" y="111"/>
                    </a:lnTo>
                    <a:lnTo>
                      <a:pt x="9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6"/>
                    </a:lnTo>
                    <a:lnTo>
                      <a:pt x="50" y="155"/>
                    </a:lnTo>
                    <a:lnTo>
                      <a:pt x="64" y="158"/>
                    </a:lnTo>
                    <a:lnTo>
                      <a:pt x="81" y="161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9" y="158"/>
                    </a:lnTo>
                    <a:lnTo>
                      <a:pt x="92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5" y="155"/>
                    </a:lnTo>
                    <a:lnTo>
                      <a:pt x="107" y="155"/>
                    </a:lnTo>
                    <a:lnTo>
                      <a:pt x="112" y="155"/>
                    </a:lnTo>
                    <a:lnTo>
                      <a:pt x="118" y="150"/>
                    </a:lnTo>
                    <a:lnTo>
                      <a:pt x="125" y="146"/>
                    </a:lnTo>
                    <a:lnTo>
                      <a:pt x="131" y="142"/>
                    </a:lnTo>
                    <a:lnTo>
                      <a:pt x="138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1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7" y="103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7"/>
                    </a:lnTo>
                    <a:lnTo>
                      <a:pt x="160" y="87"/>
                    </a:lnTo>
                    <a:lnTo>
                      <a:pt x="161" y="80"/>
                    </a:lnTo>
                    <a:lnTo>
                      <a:pt x="159" y="64"/>
                    </a:lnTo>
                    <a:lnTo>
                      <a:pt x="155" y="49"/>
                    </a:lnTo>
                    <a:lnTo>
                      <a:pt x="147" y="35"/>
                    </a:lnTo>
                    <a:lnTo>
                      <a:pt x="138" y="23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7" name="Freeform 46">
                <a:extLst>
                  <a:ext uri="{FF2B5EF4-FFF2-40B4-BE49-F238E27FC236}">
                    <a16:creationId xmlns:a16="http://schemas.microsoft.com/office/drawing/2014/main" id="{3D961BC6-3767-6603-C231-4E0674E52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988" y="2252663"/>
                <a:ext cx="3813175" cy="2117725"/>
              </a:xfrm>
              <a:custGeom>
                <a:avLst/>
                <a:gdLst>
                  <a:gd name="T0" fmla="*/ 14411 w 14411"/>
                  <a:gd name="T1" fmla="*/ 23 h 8008"/>
                  <a:gd name="T2" fmla="*/ 11997 w 14411"/>
                  <a:gd name="T3" fmla="*/ 0 h 8008"/>
                  <a:gd name="T4" fmla="*/ 9589 w 14411"/>
                  <a:gd name="T5" fmla="*/ 65 h 8008"/>
                  <a:gd name="T6" fmla="*/ 7187 w 14411"/>
                  <a:gd name="T7" fmla="*/ 218 h 8008"/>
                  <a:gd name="T8" fmla="*/ 4797 w 14411"/>
                  <a:gd name="T9" fmla="*/ 798 h 8008"/>
                  <a:gd name="T10" fmla="*/ 3596 w 14411"/>
                  <a:gd name="T11" fmla="*/ 922 h 8008"/>
                  <a:gd name="T12" fmla="*/ 2697 w 14411"/>
                  <a:gd name="T13" fmla="*/ 1968 h 8008"/>
                  <a:gd name="T14" fmla="*/ 1798 w 14411"/>
                  <a:gd name="T15" fmla="*/ 3883 h 8008"/>
                  <a:gd name="T16" fmla="*/ 1189 w 14411"/>
                  <a:gd name="T17" fmla="*/ 5586 h 8008"/>
                  <a:gd name="T18" fmla="*/ 591 w 14411"/>
                  <a:gd name="T19" fmla="*/ 7135 h 8008"/>
                  <a:gd name="T20" fmla="*/ 0 w 14411"/>
                  <a:gd name="T21" fmla="*/ 8008 h 8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11" h="8008">
                    <a:moveTo>
                      <a:pt x="14411" y="23"/>
                    </a:moveTo>
                    <a:lnTo>
                      <a:pt x="11997" y="0"/>
                    </a:lnTo>
                    <a:lnTo>
                      <a:pt x="9589" y="65"/>
                    </a:lnTo>
                    <a:lnTo>
                      <a:pt x="7187" y="218"/>
                    </a:lnTo>
                    <a:lnTo>
                      <a:pt x="4797" y="798"/>
                    </a:lnTo>
                    <a:lnTo>
                      <a:pt x="3596" y="922"/>
                    </a:lnTo>
                    <a:lnTo>
                      <a:pt x="2697" y="1968"/>
                    </a:lnTo>
                    <a:lnTo>
                      <a:pt x="1798" y="3883"/>
                    </a:lnTo>
                    <a:lnTo>
                      <a:pt x="1189" y="5586"/>
                    </a:lnTo>
                    <a:lnTo>
                      <a:pt x="591" y="7135"/>
                    </a:lnTo>
                    <a:lnTo>
                      <a:pt x="0" y="8008"/>
                    </a:lnTo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58" name="Rectangle 57">
                <a:extLst>
                  <a:ext uri="{FF2B5EF4-FFF2-40B4-BE49-F238E27FC236}">
                    <a16:creationId xmlns:a16="http://schemas.microsoft.com/office/drawing/2014/main" id="{ED0204A1-A0C7-194F-DE48-50C05DA35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8" y="4370388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9" name="Rectangle 58">
                <a:extLst>
                  <a:ext uri="{FF2B5EF4-FFF2-40B4-BE49-F238E27FC236}">
                    <a16:creationId xmlns:a16="http://schemas.microsoft.com/office/drawing/2014/main" id="{E269C07D-8680-B2E0-E007-4BF5105DC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41386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0" name="Rectangle 59">
                <a:extLst>
                  <a:ext uri="{FF2B5EF4-FFF2-40B4-BE49-F238E27FC236}">
                    <a16:creationId xmlns:a16="http://schemas.microsoft.com/office/drawing/2014/main" id="{6AAD791C-D8E4-1CCC-BC59-EFCDFBC97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41386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1" name="Rectangle 60">
                <a:extLst>
                  <a:ext uri="{FF2B5EF4-FFF2-40B4-BE49-F238E27FC236}">
                    <a16:creationId xmlns:a16="http://schemas.microsoft.com/office/drawing/2014/main" id="{6A1C7450-1000-C9C2-AB5A-1EA7EB4DB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313" y="3729038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2" name="Rectangle 61">
                <a:extLst>
                  <a:ext uri="{FF2B5EF4-FFF2-40B4-BE49-F238E27FC236}">
                    <a16:creationId xmlns:a16="http://schemas.microsoft.com/office/drawing/2014/main" id="{97C55B14-4F01-D017-F895-5E6C2A9E6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313" y="3729038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3" name="Rectangle 62">
                <a:extLst>
                  <a:ext uri="{FF2B5EF4-FFF2-40B4-BE49-F238E27FC236}">
                    <a16:creationId xmlns:a16="http://schemas.microsoft.com/office/drawing/2014/main" id="{697A27BC-B4E7-F27B-5553-F176C2D5A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651" y="3279775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4" name="Rectangle 63">
                <a:extLst>
                  <a:ext uri="{FF2B5EF4-FFF2-40B4-BE49-F238E27FC236}">
                    <a16:creationId xmlns:a16="http://schemas.microsoft.com/office/drawing/2014/main" id="{773ABE0B-0622-1A18-C09D-A2EDB8CAA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651" y="3279775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5" name="Rectangle 64">
                <a:extLst>
                  <a:ext uri="{FF2B5EF4-FFF2-40B4-BE49-F238E27FC236}">
                    <a16:creationId xmlns:a16="http://schemas.microsoft.com/office/drawing/2014/main" id="{A0166180-3D38-660C-1339-4E952A2A2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6" y="2771775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6" name="Rectangle 65">
                <a:extLst>
                  <a:ext uri="{FF2B5EF4-FFF2-40B4-BE49-F238E27FC236}">
                    <a16:creationId xmlns:a16="http://schemas.microsoft.com/office/drawing/2014/main" id="{41561897-2729-9913-26E2-6E07BD0B5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6" y="2771775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7" name="Rectangle 66">
                <a:extLst>
                  <a:ext uri="{FF2B5EF4-FFF2-40B4-BE49-F238E27FC236}">
                    <a16:creationId xmlns:a16="http://schemas.microsoft.com/office/drawing/2014/main" id="{56CEAFDB-3667-727C-E176-0803E5909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1" y="24955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8" name="Rectangle 67">
                <a:extLst>
                  <a:ext uri="{FF2B5EF4-FFF2-40B4-BE49-F238E27FC236}">
                    <a16:creationId xmlns:a16="http://schemas.microsoft.com/office/drawing/2014/main" id="{83928EE5-EF23-D10F-AA57-7E6EF0B0F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1" y="24955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9" name="Rectangle 68">
                <a:extLst>
                  <a:ext uri="{FF2B5EF4-FFF2-40B4-BE49-F238E27FC236}">
                    <a16:creationId xmlns:a16="http://schemas.microsoft.com/office/drawing/2014/main" id="{5109EC0E-67E3-D604-6DB3-721432D45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401" y="24622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0" name="Rectangle 69">
                <a:extLst>
                  <a:ext uri="{FF2B5EF4-FFF2-40B4-BE49-F238E27FC236}">
                    <a16:creationId xmlns:a16="http://schemas.microsoft.com/office/drawing/2014/main" id="{86485C36-C9CB-B874-CA06-1F6B97F16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401" y="24622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1" name="Rectangle 70">
                <a:extLst>
                  <a:ext uri="{FF2B5EF4-FFF2-40B4-BE49-F238E27FC236}">
                    <a16:creationId xmlns:a16="http://schemas.microsoft.com/office/drawing/2014/main" id="{A68C1B26-0603-FE52-F43B-9F9F44492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813" y="23098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2" name="Rectangle 71">
                <a:extLst>
                  <a:ext uri="{FF2B5EF4-FFF2-40B4-BE49-F238E27FC236}">
                    <a16:creationId xmlns:a16="http://schemas.microsoft.com/office/drawing/2014/main" id="{D3BC9D4E-D358-4EC7-3648-617F8FEBA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813" y="23098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3" name="Rectangle 72">
                <a:extLst>
                  <a:ext uri="{FF2B5EF4-FFF2-40B4-BE49-F238E27FC236}">
                    <a16:creationId xmlns:a16="http://schemas.microsoft.com/office/drawing/2014/main" id="{0524E3F8-A433-EC8C-0B69-1497677EA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6813" y="2268538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4" name="Rectangle 73">
                <a:extLst>
                  <a:ext uri="{FF2B5EF4-FFF2-40B4-BE49-F238E27FC236}">
                    <a16:creationId xmlns:a16="http://schemas.microsoft.com/office/drawing/2014/main" id="{9DA541C6-2F1B-DD63-1E75-B1F73CCDC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6813" y="2268538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5" name="Rectangle 74">
                <a:extLst>
                  <a:ext uri="{FF2B5EF4-FFF2-40B4-BE49-F238E27FC236}">
                    <a16:creationId xmlns:a16="http://schemas.microsoft.com/office/drawing/2014/main" id="{3E5E55E6-989C-BEAA-CADA-3A04D5D68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3401" y="2251075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6" name="Oval 75">
                <a:extLst>
                  <a:ext uri="{FF2B5EF4-FFF2-40B4-BE49-F238E27FC236}">
                    <a16:creationId xmlns:a16="http://schemas.microsoft.com/office/drawing/2014/main" id="{5F76ECA9-9653-60ED-7E06-28C4411CC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3401" y="2251075"/>
                <a:ext cx="1588" cy="158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7" name="Oval 76">
                <a:extLst>
                  <a:ext uri="{FF2B5EF4-FFF2-40B4-BE49-F238E27FC236}">
                    <a16:creationId xmlns:a16="http://schemas.microsoft.com/office/drawing/2014/main" id="{C47A695B-A40D-B478-6919-6489AD7DA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3163" y="2257425"/>
                <a:ext cx="1588" cy="158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8" name="Line 77">
                <a:extLst>
                  <a:ext uri="{FF2B5EF4-FFF2-40B4-BE49-F238E27FC236}">
                    <a16:creationId xmlns:a16="http://schemas.microsoft.com/office/drawing/2014/main" id="{0901E58B-0D13-8A44-B472-1E6069945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9988" y="2206625"/>
                <a:ext cx="0" cy="12065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9" name="Line 78">
                <a:extLst>
                  <a:ext uri="{FF2B5EF4-FFF2-40B4-BE49-F238E27FC236}">
                    <a16:creationId xmlns:a16="http://schemas.microsoft.com/office/drawing/2014/main" id="{83BA7E42-B130-00D3-6C1F-633AB8CC2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3401" y="2205038"/>
                <a:ext cx="0" cy="119063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0" name="Line 79">
                <a:extLst>
                  <a:ext uri="{FF2B5EF4-FFF2-40B4-BE49-F238E27FC236}">
                    <a16:creationId xmlns:a16="http://schemas.microsoft.com/office/drawing/2014/main" id="{F3E44A70-2064-11B4-5622-714E12B34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8401" y="2212975"/>
                <a:ext cx="0" cy="123825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1" name="Line 80">
                <a:extLst>
                  <a:ext uri="{FF2B5EF4-FFF2-40B4-BE49-F238E27FC236}">
                    <a16:creationId xmlns:a16="http://schemas.microsoft.com/office/drawing/2014/main" id="{977254EA-79CB-CB03-08B8-0BA52A00D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6576" y="2252663"/>
                <a:ext cx="0" cy="13335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2" name="Line 81">
                <a:extLst>
                  <a:ext uri="{FF2B5EF4-FFF2-40B4-BE49-F238E27FC236}">
                    <a16:creationId xmlns:a16="http://schemas.microsoft.com/office/drawing/2014/main" id="{858C64CD-FA17-34F3-3A76-A0766E50E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9988" y="2384425"/>
                <a:ext cx="0" cy="16668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3" name="Line 82">
                <a:extLst>
                  <a:ext uri="{FF2B5EF4-FFF2-40B4-BE49-F238E27FC236}">
                    <a16:creationId xmlns:a16="http://schemas.microsoft.com/office/drawing/2014/main" id="{D6A812BC-88E2-6D89-4B66-B6A4FAF28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2488" y="2411413"/>
                <a:ext cx="0" cy="1730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4" name="Line 83">
                <a:extLst>
                  <a:ext uri="{FF2B5EF4-FFF2-40B4-BE49-F238E27FC236}">
                    <a16:creationId xmlns:a16="http://schemas.microsoft.com/office/drawing/2014/main" id="{ABCDDD0F-C497-05BE-0371-0520A12BB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7538" y="2671763"/>
                <a:ext cx="0" cy="212725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5" name="Line 84">
                <a:extLst>
                  <a:ext uri="{FF2B5EF4-FFF2-40B4-BE49-F238E27FC236}">
                    <a16:creationId xmlns:a16="http://schemas.microsoft.com/office/drawing/2014/main" id="{DE0DB7FE-E90C-43F2-EE12-F0E0C2994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7488" y="3633788"/>
                <a:ext cx="0" cy="2032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6" name="Line 85">
                <a:extLst>
                  <a:ext uri="{FF2B5EF4-FFF2-40B4-BE49-F238E27FC236}">
                    <a16:creationId xmlns:a16="http://schemas.microsoft.com/office/drawing/2014/main" id="{5B778CBB-D445-FE31-79BA-514C9869F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8738" y="4057650"/>
                <a:ext cx="0" cy="142875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7" name="Line 86">
                <a:extLst>
                  <a:ext uri="{FF2B5EF4-FFF2-40B4-BE49-F238E27FC236}">
                    <a16:creationId xmlns:a16="http://schemas.microsoft.com/office/drawing/2014/main" id="{E31D9A44-D8BB-5A31-14C5-7F9B54518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4651" y="3162300"/>
                <a:ext cx="0" cy="233363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8" name="Freeform 87">
                <a:extLst>
                  <a:ext uri="{FF2B5EF4-FFF2-40B4-BE49-F238E27FC236}">
                    <a16:creationId xmlns:a16="http://schemas.microsoft.com/office/drawing/2014/main" id="{F5F91FA5-E7E8-C289-FBBB-D8E701B38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526" y="4349750"/>
                <a:ext cx="42863" cy="42863"/>
              </a:xfrm>
              <a:custGeom>
                <a:avLst/>
                <a:gdLst>
                  <a:gd name="T0" fmla="*/ 161 w 161"/>
                  <a:gd name="T1" fmla="*/ 80 h 161"/>
                  <a:gd name="T2" fmla="*/ 159 w 161"/>
                  <a:gd name="T3" fmla="*/ 64 h 161"/>
                  <a:gd name="T4" fmla="*/ 155 w 161"/>
                  <a:gd name="T5" fmla="*/ 50 h 161"/>
                  <a:gd name="T6" fmla="*/ 147 w 161"/>
                  <a:gd name="T7" fmla="*/ 35 h 161"/>
                  <a:gd name="T8" fmla="*/ 138 w 161"/>
                  <a:gd name="T9" fmla="*/ 24 h 161"/>
                  <a:gd name="T10" fmla="*/ 125 w 161"/>
                  <a:gd name="T11" fmla="*/ 13 h 161"/>
                  <a:gd name="T12" fmla="*/ 117 w 161"/>
                  <a:gd name="T13" fmla="*/ 8 h 161"/>
                  <a:gd name="T14" fmla="*/ 112 w 161"/>
                  <a:gd name="T15" fmla="*/ 6 h 161"/>
                  <a:gd name="T16" fmla="*/ 103 w 161"/>
                  <a:gd name="T17" fmla="*/ 2 h 161"/>
                  <a:gd name="T18" fmla="*/ 96 w 161"/>
                  <a:gd name="T19" fmla="*/ 1 h 161"/>
                  <a:gd name="T20" fmla="*/ 81 w 161"/>
                  <a:gd name="T21" fmla="*/ 0 h 161"/>
                  <a:gd name="T22" fmla="*/ 64 w 161"/>
                  <a:gd name="T23" fmla="*/ 1 h 161"/>
                  <a:gd name="T24" fmla="*/ 50 w 161"/>
                  <a:gd name="T25" fmla="*/ 6 h 161"/>
                  <a:gd name="T26" fmla="*/ 36 w 161"/>
                  <a:gd name="T27" fmla="*/ 13 h 161"/>
                  <a:gd name="T28" fmla="*/ 24 w 161"/>
                  <a:gd name="T29" fmla="*/ 24 h 161"/>
                  <a:gd name="T30" fmla="*/ 13 w 161"/>
                  <a:gd name="T31" fmla="*/ 35 h 161"/>
                  <a:gd name="T32" fmla="*/ 6 w 161"/>
                  <a:gd name="T33" fmla="*/ 50 h 161"/>
                  <a:gd name="T34" fmla="*/ 2 w 161"/>
                  <a:gd name="T35" fmla="*/ 64 h 161"/>
                  <a:gd name="T36" fmla="*/ 0 w 161"/>
                  <a:gd name="T37" fmla="*/ 80 h 161"/>
                  <a:gd name="T38" fmla="*/ 2 w 161"/>
                  <a:gd name="T39" fmla="*/ 96 h 161"/>
                  <a:gd name="T40" fmla="*/ 3 w 161"/>
                  <a:gd name="T41" fmla="*/ 103 h 161"/>
                  <a:gd name="T42" fmla="*/ 6 w 161"/>
                  <a:gd name="T43" fmla="*/ 111 h 161"/>
                  <a:gd name="T44" fmla="*/ 9 w 161"/>
                  <a:gd name="T45" fmla="*/ 117 h 161"/>
                  <a:gd name="T46" fmla="*/ 13 w 161"/>
                  <a:gd name="T47" fmla="*/ 124 h 161"/>
                  <a:gd name="T48" fmla="*/ 24 w 161"/>
                  <a:gd name="T49" fmla="*/ 137 h 161"/>
                  <a:gd name="T50" fmla="*/ 36 w 161"/>
                  <a:gd name="T51" fmla="*/ 147 h 161"/>
                  <a:gd name="T52" fmla="*/ 50 w 161"/>
                  <a:gd name="T53" fmla="*/ 155 h 161"/>
                  <a:gd name="T54" fmla="*/ 64 w 161"/>
                  <a:gd name="T55" fmla="*/ 158 h 161"/>
                  <a:gd name="T56" fmla="*/ 81 w 161"/>
                  <a:gd name="T57" fmla="*/ 161 h 161"/>
                  <a:gd name="T58" fmla="*/ 88 w 161"/>
                  <a:gd name="T59" fmla="*/ 160 h 161"/>
                  <a:gd name="T60" fmla="*/ 88 w 161"/>
                  <a:gd name="T61" fmla="*/ 158 h 161"/>
                  <a:gd name="T62" fmla="*/ 89 w 161"/>
                  <a:gd name="T63" fmla="*/ 158 h 161"/>
                  <a:gd name="T64" fmla="*/ 91 w 161"/>
                  <a:gd name="T65" fmla="*/ 158 h 161"/>
                  <a:gd name="T66" fmla="*/ 96 w 161"/>
                  <a:gd name="T67" fmla="*/ 158 h 161"/>
                  <a:gd name="T68" fmla="*/ 103 w 161"/>
                  <a:gd name="T69" fmla="*/ 156 h 161"/>
                  <a:gd name="T70" fmla="*/ 103 w 161"/>
                  <a:gd name="T71" fmla="*/ 155 h 161"/>
                  <a:gd name="T72" fmla="*/ 104 w 161"/>
                  <a:gd name="T73" fmla="*/ 155 h 161"/>
                  <a:gd name="T74" fmla="*/ 107 w 161"/>
                  <a:gd name="T75" fmla="*/ 155 h 161"/>
                  <a:gd name="T76" fmla="*/ 112 w 161"/>
                  <a:gd name="T77" fmla="*/ 155 h 161"/>
                  <a:gd name="T78" fmla="*/ 117 w 161"/>
                  <a:gd name="T79" fmla="*/ 150 h 161"/>
                  <a:gd name="T80" fmla="*/ 125 w 161"/>
                  <a:gd name="T81" fmla="*/ 147 h 161"/>
                  <a:gd name="T82" fmla="*/ 131 w 161"/>
                  <a:gd name="T83" fmla="*/ 142 h 161"/>
                  <a:gd name="T84" fmla="*/ 138 w 161"/>
                  <a:gd name="T85" fmla="*/ 137 h 161"/>
                  <a:gd name="T86" fmla="*/ 142 w 161"/>
                  <a:gd name="T87" fmla="*/ 130 h 161"/>
                  <a:gd name="T88" fmla="*/ 147 w 161"/>
                  <a:gd name="T89" fmla="*/ 124 h 161"/>
                  <a:gd name="T90" fmla="*/ 151 w 161"/>
                  <a:gd name="T91" fmla="*/ 117 h 161"/>
                  <a:gd name="T92" fmla="*/ 155 w 161"/>
                  <a:gd name="T93" fmla="*/ 111 h 161"/>
                  <a:gd name="T94" fmla="*/ 155 w 161"/>
                  <a:gd name="T95" fmla="*/ 106 h 161"/>
                  <a:gd name="T96" fmla="*/ 155 w 161"/>
                  <a:gd name="T97" fmla="*/ 104 h 161"/>
                  <a:gd name="T98" fmla="*/ 155 w 161"/>
                  <a:gd name="T99" fmla="*/ 103 h 161"/>
                  <a:gd name="T100" fmla="*/ 157 w 161"/>
                  <a:gd name="T101" fmla="*/ 103 h 161"/>
                  <a:gd name="T102" fmla="*/ 159 w 161"/>
                  <a:gd name="T103" fmla="*/ 96 h 161"/>
                  <a:gd name="T104" fmla="*/ 159 w 161"/>
                  <a:gd name="T105" fmla="*/ 91 h 161"/>
                  <a:gd name="T106" fmla="*/ 159 w 161"/>
                  <a:gd name="T107" fmla="*/ 89 h 161"/>
                  <a:gd name="T108" fmla="*/ 159 w 161"/>
                  <a:gd name="T109" fmla="*/ 87 h 161"/>
                  <a:gd name="T110" fmla="*/ 160 w 161"/>
                  <a:gd name="T111" fmla="*/ 87 h 161"/>
                  <a:gd name="T112" fmla="*/ 161 w 161"/>
                  <a:gd name="T113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61" y="80"/>
                    </a:move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5"/>
                    </a:lnTo>
                    <a:lnTo>
                      <a:pt x="138" y="24"/>
                    </a:lnTo>
                    <a:lnTo>
                      <a:pt x="125" y="13"/>
                    </a:lnTo>
                    <a:lnTo>
                      <a:pt x="117" y="8"/>
                    </a:lnTo>
                    <a:lnTo>
                      <a:pt x="112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1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4"/>
                    </a:lnTo>
                    <a:lnTo>
                      <a:pt x="13" y="35"/>
                    </a:lnTo>
                    <a:lnTo>
                      <a:pt x="6" y="50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2" y="96"/>
                    </a:lnTo>
                    <a:lnTo>
                      <a:pt x="3" y="103"/>
                    </a:lnTo>
                    <a:lnTo>
                      <a:pt x="6" y="111"/>
                    </a:lnTo>
                    <a:lnTo>
                      <a:pt x="9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7"/>
                    </a:lnTo>
                    <a:lnTo>
                      <a:pt x="50" y="155"/>
                    </a:lnTo>
                    <a:lnTo>
                      <a:pt x="64" y="158"/>
                    </a:lnTo>
                    <a:lnTo>
                      <a:pt x="81" y="161"/>
                    </a:lnTo>
                    <a:lnTo>
                      <a:pt x="88" y="160"/>
                    </a:lnTo>
                    <a:lnTo>
                      <a:pt x="88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7" y="155"/>
                    </a:lnTo>
                    <a:lnTo>
                      <a:pt x="112" y="155"/>
                    </a:lnTo>
                    <a:lnTo>
                      <a:pt x="117" y="150"/>
                    </a:lnTo>
                    <a:lnTo>
                      <a:pt x="125" y="147"/>
                    </a:lnTo>
                    <a:lnTo>
                      <a:pt x="131" y="142"/>
                    </a:lnTo>
                    <a:lnTo>
                      <a:pt x="138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1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7" y="103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7"/>
                    </a:lnTo>
                    <a:lnTo>
                      <a:pt x="160" y="87"/>
                    </a:lnTo>
                    <a:lnTo>
                      <a:pt x="161" y="8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9" name="Freeform 88">
                <a:extLst>
                  <a:ext uri="{FF2B5EF4-FFF2-40B4-BE49-F238E27FC236}">
                    <a16:creationId xmlns:a16="http://schemas.microsoft.com/office/drawing/2014/main" id="{0CBC336E-BA88-4DCD-406C-52D72F9F2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513" y="4106863"/>
                <a:ext cx="42863" cy="42863"/>
              </a:xfrm>
              <a:custGeom>
                <a:avLst/>
                <a:gdLst>
                  <a:gd name="T0" fmla="*/ 161 w 161"/>
                  <a:gd name="T1" fmla="*/ 80 h 161"/>
                  <a:gd name="T2" fmla="*/ 158 w 161"/>
                  <a:gd name="T3" fmla="*/ 64 h 161"/>
                  <a:gd name="T4" fmla="*/ 155 w 161"/>
                  <a:gd name="T5" fmla="*/ 50 h 161"/>
                  <a:gd name="T6" fmla="*/ 146 w 161"/>
                  <a:gd name="T7" fmla="*/ 35 h 161"/>
                  <a:gd name="T8" fmla="*/ 137 w 161"/>
                  <a:gd name="T9" fmla="*/ 24 h 161"/>
                  <a:gd name="T10" fmla="*/ 124 w 161"/>
                  <a:gd name="T11" fmla="*/ 13 h 161"/>
                  <a:gd name="T12" fmla="*/ 117 w 161"/>
                  <a:gd name="T13" fmla="*/ 8 h 161"/>
                  <a:gd name="T14" fmla="*/ 111 w 161"/>
                  <a:gd name="T15" fmla="*/ 6 h 161"/>
                  <a:gd name="T16" fmla="*/ 103 w 161"/>
                  <a:gd name="T17" fmla="*/ 2 h 161"/>
                  <a:gd name="T18" fmla="*/ 95 w 161"/>
                  <a:gd name="T19" fmla="*/ 1 h 161"/>
                  <a:gd name="T20" fmla="*/ 80 w 161"/>
                  <a:gd name="T21" fmla="*/ 0 h 161"/>
                  <a:gd name="T22" fmla="*/ 64 w 161"/>
                  <a:gd name="T23" fmla="*/ 1 h 161"/>
                  <a:gd name="T24" fmla="*/ 49 w 161"/>
                  <a:gd name="T25" fmla="*/ 6 h 161"/>
                  <a:gd name="T26" fmla="*/ 35 w 161"/>
                  <a:gd name="T27" fmla="*/ 13 h 161"/>
                  <a:gd name="T28" fmla="*/ 23 w 161"/>
                  <a:gd name="T29" fmla="*/ 24 h 161"/>
                  <a:gd name="T30" fmla="*/ 13 w 161"/>
                  <a:gd name="T31" fmla="*/ 35 h 161"/>
                  <a:gd name="T32" fmla="*/ 6 w 161"/>
                  <a:gd name="T33" fmla="*/ 50 h 161"/>
                  <a:gd name="T34" fmla="*/ 1 w 161"/>
                  <a:gd name="T35" fmla="*/ 64 h 161"/>
                  <a:gd name="T36" fmla="*/ 0 w 161"/>
                  <a:gd name="T37" fmla="*/ 80 h 161"/>
                  <a:gd name="T38" fmla="*/ 1 w 161"/>
                  <a:gd name="T39" fmla="*/ 96 h 161"/>
                  <a:gd name="T40" fmla="*/ 2 w 161"/>
                  <a:gd name="T41" fmla="*/ 103 h 161"/>
                  <a:gd name="T42" fmla="*/ 6 w 161"/>
                  <a:gd name="T43" fmla="*/ 111 h 161"/>
                  <a:gd name="T44" fmla="*/ 8 w 161"/>
                  <a:gd name="T45" fmla="*/ 117 h 161"/>
                  <a:gd name="T46" fmla="*/ 13 w 161"/>
                  <a:gd name="T47" fmla="*/ 124 h 161"/>
                  <a:gd name="T48" fmla="*/ 23 w 161"/>
                  <a:gd name="T49" fmla="*/ 137 h 161"/>
                  <a:gd name="T50" fmla="*/ 35 w 161"/>
                  <a:gd name="T51" fmla="*/ 147 h 161"/>
                  <a:gd name="T52" fmla="*/ 49 w 161"/>
                  <a:gd name="T53" fmla="*/ 155 h 161"/>
                  <a:gd name="T54" fmla="*/ 64 w 161"/>
                  <a:gd name="T55" fmla="*/ 158 h 161"/>
                  <a:gd name="T56" fmla="*/ 80 w 161"/>
                  <a:gd name="T57" fmla="*/ 161 h 161"/>
                  <a:gd name="T58" fmla="*/ 87 w 161"/>
                  <a:gd name="T59" fmla="*/ 160 h 161"/>
                  <a:gd name="T60" fmla="*/ 87 w 161"/>
                  <a:gd name="T61" fmla="*/ 158 h 161"/>
                  <a:gd name="T62" fmla="*/ 88 w 161"/>
                  <a:gd name="T63" fmla="*/ 158 h 161"/>
                  <a:gd name="T64" fmla="*/ 91 w 161"/>
                  <a:gd name="T65" fmla="*/ 158 h 161"/>
                  <a:gd name="T66" fmla="*/ 95 w 161"/>
                  <a:gd name="T67" fmla="*/ 158 h 161"/>
                  <a:gd name="T68" fmla="*/ 103 w 161"/>
                  <a:gd name="T69" fmla="*/ 156 h 161"/>
                  <a:gd name="T70" fmla="*/ 103 w 161"/>
                  <a:gd name="T71" fmla="*/ 155 h 161"/>
                  <a:gd name="T72" fmla="*/ 104 w 161"/>
                  <a:gd name="T73" fmla="*/ 155 h 161"/>
                  <a:gd name="T74" fmla="*/ 106 w 161"/>
                  <a:gd name="T75" fmla="*/ 155 h 161"/>
                  <a:gd name="T76" fmla="*/ 111 w 161"/>
                  <a:gd name="T77" fmla="*/ 155 h 161"/>
                  <a:gd name="T78" fmla="*/ 117 w 161"/>
                  <a:gd name="T79" fmla="*/ 150 h 161"/>
                  <a:gd name="T80" fmla="*/ 124 w 161"/>
                  <a:gd name="T81" fmla="*/ 147 h 161"/>
                  <a:gd name="T82" fmla="*/ 130 w 161"/>
                  <a:gd name="T83" fmla="*/ 142 h 161"/>
                  <a:gd name="T84" fmla="*/ 137 w 161"/>
                  <a:gd name="T85" fmla="*/ 137 h 161"/>
                  <a:gd name="T86" fmla="*/ 142 w 161"/>
                  <a:gd name="T87" fmla="*/ 130 h 161"/>
                  <a:gd name="T88" fmla="*/ 146 w 161"/>
                  <a:gd name="T89" fmla="*/ 124 h 161"/>
                  <a:gd name="T90" fmla="*/ 150 w 161"/>
                  <a:gd name="T91" fmla="*/ 117 h 161"/>
                  <a:gd name="T92" fmla="*/ 155 w 161"/>
                  <a:gd name="T93" fmla="*/ 111 h 161"/>
                  <a:gd name="T94" fmla="*/ 155 w 161"/>
                  <a:gd name="T95" fmla="*/ 106 h 161"/>
                  <a:gd name="T96" fmla="*/ 155 w 161"/>
                  <a:gd name="T97" fmla="*/ 104 h 161"/>
                  <a:gd name="T98" fmla="*/ 155 w 161"/>
                  <a:gd name="T99" fmla="*/ 103 h 161"/>
                  <a:gd name="T100" fmla="*/ 156 w 161"/>
                  <a:gd name="T101" fmla="*/ 103 h 161"/>
                  <a:gd name="T102" fmla="*/ 158 w 161"/>
                  <a:gd name="T103" fmla="*/ 96 h 161"/>
                  <a:gd name="T104" fmla="*/ 158 w 161"/>
                  <a:gd name="T105" fmla="*/ 91 h 161"/>
                  <a:gd name="T106" fmla="*/ 158 w 161"/>
                  <a:gd name="T107" fmla="*/ 89 h 161"/>
                  <a:gd name="T108" fmla="*/ 158 w 161"/>
                  <a:gd name="T109" fmla="*/ 87 h 161"/>
                  <a:gd name="T110" fmla="*/ 159 w 161"/>
                  <a:gd name="T111" fmla="*/ 87 h 161"/>
                  <a:gd name="T112" fmla="*/ 161 w 161"/>
                  <a:gd name="T113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61" y="80"/>
                    </a:moveTo>
                    <a:lnTo>
                      <a:pt x="158" y="64"/>
                    </a:lnTo>
                    <a:lnTo>
                      <a:pt x="155" y="50"/>
                    </a:lnTo>
                    <a:lnTo>
                      <a:pt x="146" y="35"/>
                    </a:lnTo>
                    <a:lnTo>
                      <a:pt x="137" y="24"/>
                    </a:ln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3" y="24"/>
                    </a:lnTo>
                    <a:lnTo>
                      <a:pt x="13" y="35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3" y="137"/>
                    </a:lnTo>
                    <a:lnTo>
                      <a:pt x="35" y="147"/>
                    </a:lnTo>
                    <a:lnTo>
                      <a:pt x="49" y="155"/>
                    </a:lnTo>
                    <a:lnTo>
                      <a:pt x="64" y="158"/>
                    </a:lnTo>
                    <a:lnTo>
                      <a:pt x="80" y="161"/>
                    </a:lnTo>
                    <a:lnTo>
                      <a:pt x="87" y="160"/>
                    </a:lnTo>
                    <a:lnTo>
                      <a:pt x="87" y="158"/>
                    </a:lnTo>
                    <a:lnTo>
                      <a:pt x="88" y="158"/>
                    </a:lnTo>
                    <a:lnTo>
                      <a:pt x="91" y="158"/>
                    </a:lnTo>
                    <a:lnTo>
                      <a:pt x="95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7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6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8" y="96"/>
                    </a:lnTo>
                    <a:lnTo>
                      <a:pt x="158" y="91"/>
                    </a:lnTo>
                    <a:lnTo>
                      <a:pt x="158" y="89"/>
                    </a:lnTo>
                    <a:lnTo>
                      <a:pt x="158" y="87"/>
                    </a:lnTo>
                    <a:lnTo>
                      <a:pt x="159" y="87"/>
                    </a:lnTo>
                    <a:lnTo>
                      <a:pt x="161" y="8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0" name="Freeform 89">
                <a:extLst>
                  <a:ext uri="{FF2B5EF4-FFF2-40B4-BE49-F238E27FC236}">
                    <a16:creationId xmlns:a16="http://schemas.microsoft.com/office/drawing/2014/main" id="{A5DC6413-B654-023B-D9B3-EB2617840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676" y="3708400"/>
                <a:ext cx="42863" cy="42863"/>
              </a:xfrm>
              <a:custGeom>
                <a:avLst/>
                <a:gdLst>
                  <a:gd name="T0" fmla="*/ 161 w 161"/>
                  <a:gd name="T1" fmla="*/ 80 h 160"/>
                  <a:gd name="T2" fmla="*/ 159 w 161"/>
                  <a:gd name="T3" fmla="*/ 63 h 160"/>
                  <a:gd name="T4" fmla="*/ 155 w 161"/>
                  <a:gd name="T5" fmla="*/ 49 h 160"/>
                  <a:gd name="T6" fmla="*/ 147 w 161"/>
                  <a:gd name="T7" fmla="*/ 35 h 160"/>
                  <a:gd name="T8" fmla="*/ 137 w 161"/>
                  <a:gd name="T9" fmla="*/ 23 h 160"/>
                  <a:gd name="T10" fmla="*/ 124 w 161"/>
                  <a:gd name="T11" fmla="*/ 13 h 160"/>
                  <a:gd name="T12" fmla="*/ 117 w 161"/>
                  <a:gd name="T13" fmla="*/ 8 h 160"/>
                  <a:gd name="T14" fmla="*/ 111 w 161"/>
                  <a:gd name="T15" fmla="*/ 5 h 160"/>
                  <a:gd name="T16" fmla="*/ 103 w 161"/>
                  <a:gd name="T17" fmla="*/ 2 h 160"/>
                  <a:gd name="T18" fmla="*/ 96 w 161"/>
                  <a:gd name="T19" fmla="*/ 1 h 160"/>
                  <a:gd name="T20" fmla="*/ 81 w 161"/>
                  <a:gd name="T21" fmla="*/ 0 h 160"/>
                  <a:gd name="T22" fmla="*/ 64 w 161"/>
                  <a:gd name="T23" fmla="*/ 1 h 160"/>
                  <a:gd name="T24" fmla="*/ 50 w 161"/>
                  <a:gd name="T25" fmla="*/ 5 h 160"/>
                  <a:gd name="T26" fmla="*/ 36 w 161"/>
                  <a:gd name="T27" fmla="*/ 13 h 160"/>
                  <a:gd name="T28" fmla="*/ 24 w 161"/>
                  <a:gd name="T29" fmla="*/ 23 h 160"/>
                  <a:gd name="T30" fmla="*/ 13 w 161"/>
                  <a:gd name="T31" fmla="*/ 35 h 160"/>
                  <a:gd name="T32" fmla="*/ 6 w 161"/>
                  <a:gd name="T33" fmla="*/ 49 h 160"/>
                  <a:gd name="T34" fmla="*/ 1 w 161"/>
                  <a:gd name="T35" fmla="*/ 63 h 160"/>
                  <a:gd name="T36" fmla="*/ 0 w 161"/>
                  <a:gd name="T37" fmla="*/ 80 h 160"/>
                  <a:gd name="T38" fmla="*/ 1 w 161"/>
                  <a:gd name="T39" fmla="*/ 95 h 160"/>
                  <a:gd name="T40" fmla="*/ 3 w 161"/>
                  <a:gd name="T41" fmla="*/ 102 h 160"/>
                  <a:gd name="T42" fmla="*/ 6 w 161"/>
                  <a:gd name="T43" fmla="*/ 111 h 160"/>
                  <a:gd name="T44" fmla="*/ 9 w 161"/>
                  <a:gd name="T45" fmla="*/ 117 h 160"/>
                  <a:gd name="T46" fmla="*/ 13 w 161"/>
                  <a:gd name="T47" fmla="*/ 124 h 160"/>
                  <a:gd name="T48" fmla="*/ 24 w 161"/>
                  <a:gd name="T49" fmla="*/ 137 h 160"/>
                  <a:gd name="T50" fmla="*/ 36 w 161"/>
                  <a:gd name="T51" fmla="*/ 146 h 160"/>
                  <a:gd name="T52" fmla="*/ 50 w 161"/>
                  <a:gd name="T53" fmla="*/ 154 h 160"/>
                  <a:gd name="T54" fmla="*/ 64 w 161"/>
                  <a:gd name="T55" fmla="*/ 158 h 160"/>
                  <a:gd name="T56" fmla="*/ 81 w 161"/>
                  <a:gd name="T57" fmla="*/ 160 h 160"/>
                  <a:gd name="T58" fmla="*/ 88 w 161"/>
                  <a:gd name="T59" fmla="*/ 159 h 160"/>
                  <a:gd name="T60" fmla="*/ 88 w 161"/>
                  <a:gd name="T61" fmla="*/ 158 h 160"/>
                  <a:gd name="T62" fmla="*/ 89 w 161"/>
                  <a:gd name="T63" fmla="*/ 158 h 160"/>
                  <a:gd name="T64" fmla="*/ 91 w 161"/>
                  <a:gd name="T65" fmla="*/ 158 h 160"/>
                  <a:gd name="T66" fmla="*/ 96 w 161"/>
                  <a:gd name="T67" fmla="*/ 158 h 160"/>
                  <a:gd name="T68" fmla="*/ 103 w 161"/>
                  <a:gd name="T69" fmla="*/ 156 h 160"/>
                  <a:gd name="T70" fmla="*/ 103 w 161"/>
                  <a:gd name="T71" fmla="*/ 154 h 160"/>
                  <a:gd name="T72" fmla="*/ 104 w 161"/>
                  <a:gd name="T73" fmla="*/ 154 h 160"/>
                  <a:gd name="T74" fmla="*/ 107 w 161"/>
                  <a:gd name="T75" fmla="*/ 154 h 160"/>
                  <a:gd name="T76" fmla="*/ 111 w 161"/>
                  <a:gd name="T77" fmla="*/ 154 h 160"/>
                  <a:gd name="T78" fmla="*/ 117 w 161"/>
                  <a:gd name="T79" fmla="*/ 150 h 160"/>
                  <a:gd name="T80" fmla="*/ 124 w 161"/>
                  <a:gd name="T81" fmla="*/ 146 h 160"/>
                  <a:gd name="T82" fmla="*/ 130 w 161"/>
                  <a:gd name="T83" fmla="*/ 141 h 160"/>
                  <a:gd name="T84" fmla="*/ 137 w 161"/>
                  <a:gd name="T85" fmla="*/ 137 h 160"/>
                  <a:gd name="T86" fmla="*/ 142 w 161"/>
                  <a:gd name="T87" fmla="*/ 130 h 160"/>
                  <a:gd name="T88" fmla="*/ 147 w 161"/>
                  <a:gd name="T89" fmla="*/ 124 h 160"/>
                  <a:gd name="T90" fmla="*/ 151 w 161"/>
                  <a:gd name="T91" fmla="*/ 117 h 160"/>
                  <a:gd name="T92" fmla="*/ 155 w 161"/>
                  <a:gd name="T93" fmla="*/ 111 h 160"/>
                  <a:gd name="T94" fmla="*/ 155 w 161"/>
                  <a:gd name="T95" fmla="*/ 106 h 160"/>
                  <a:gd name="T96" fmla="*/ 155 w 161"/>
                  <a:gd name="T97" fmla="*/ 104 h 160"/>
                  <a:gd name="T98" fmla="*/ 155 w 161"/>
                  <a:gd name="T99" fmla="*/ 102 h 160"/>
                  <a:gd name="T100" fmla="*/ 156 w 161"/>
                  <a:gd name="T101" fmla="*/ 102 h 160"/>
                  <a:gd name="T102" fmla="*/ 159 w 161"/>
                  <a:gd name="T103" fmla="*/ 95 h 160"/>
                  <a:gd name="T104" fmla="*/ 159 w 161"/>
                  <a:gd name="T105" fmla="*/ 91 h 160"/>
                  <a:gd name="T106" fmla="*/ 159 w 161"/>
                  <a:gd name="T107" fmla="*/ 88 h 160"/>
                  <a:gd name="T108" fmla="*/ 159 w 161"/>
                  <a:gd name="T109" fmla="*/ 87 h 160"/>
                  <a:gd name="T110" fmla="*/ 160 w 161"/>
                  <a:gd name="T111" fmla="*/ 87 h 160"/>
                  <a:gd name="T112" fmla="*/ 161 w 161"/>
                  <a:gd name="T11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0">
                    <a:moveTo>
                      <a:pt x="161" y="80"/>
                    </a:moveTo>
                    <a:lnTo>
                      <a:pt x="159" y="63"/>
                    </a:lnTo>
                    <a:lnTo>
                      <a:pt x="155" y="49"/>
                    </a:lnTo>
                    <a:lnTo>
                      <a:pt x="147" y="35"/>
                    </a:lnTo>
                    <a:lnTo>
                      <a:pt x="137" y="23"/>
                    </a:lnTo>
                    <a:lnTo>
                      <a:pt x="124" y="13"/>
                    </a:lnTo>
                    <a:lnTo>
                      <a:pt x="117" y="8"/>
                    </a:lnTo>
                    <a:lnTo>
                      <a:pt x="111" y="5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1" y="0"/>
                    </a:lnTo>
                    <a:lnTo>
                      <a:pt x="64" y="1"/>
                    </a:lnTo>
                    <a:lnTo>
                      <a:pt x="50" y="5"/>
                    </a:lnTo>
                    <a:lnTo>
                      <a:pt x="36" y="13"/>
                    </a:lnTo>
                    <a:lnTo>
                      <a:pt x="24" y="23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3" y="102"/>
                    </a:lnTo>
                    <a:lnTo>
                      <a:pt x="6" y="111"/>
                    </a:lnTo>
                    <a:lnTo>
                      <a:pt x="9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6"/>
                    </a:lnTo>
                    <a:lnTo>
                      <a:pt x="50" y="154"/>
                    </a:lnTo>
                    <a:lnTo>
                      <a:pt x="64" y="158"/>
                    </a:lnTo>
                    <a:lnTo>
                      <a:pt x="81" y="160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4"/>
                    </a:lnTo>
                    <a:lnTo>
                      <a:pt x="104" y="154"/>
                    </a:lnTo>
                    <a:lnTo>
                      <a:pt x="107" y="154"/>
                    </a:lnTo>
                    <a:lnTo>
                      <a:pt x="111" y="154"/>
                    </a:lnTo>
                    <a:lnTo>
                      <a:pt x="117" y="150"/>
                    </a:lnTo>
                    <a:lnTo>
                      <a:pt x="124" y="146"/>
                    </a:lnTo>
                    <a:lnTo>
                      <a:pt x="130" y="141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1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2"/>
                    </a:lnTo>
                    <a:lnTo>
                      <a:pt x="156" y="102"/>
                    </a:lnTo>
                    <a:lnTo>
                      <a:pt x="159" y="95"/>
                    </a:lnTo>
                    <a:lnTo>
                      <a:pt x="159" y="91"/>
                    </a:lnTo>
                    <a:lnTo>
                      <a:pt x="159" y="88"/>
                    </a:lnTo>
                    <a:lnTo>
                      <a:pt x="159" y="87"/>
                    </a:lnTo>
                    <a:lnTo>
                      <a:pt x="160" y="87"/>
                    </a:lnTo>
                    <a:lnTo>
                      <a:pt x="161" y="8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1" name="Freeform 90">
                <a:extLst>
                  <a:ext uri="{FF2B5EF4-FFF2-40B4-BE49-F238E27FC236}">
                    <a16:creationId xmlns:a16="http://schemas.microsoft.com/office/drawing/2014/main" id="{2D158058-D3A5-809F-E1DA-C14C15A4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426" y="3260725"/>
                <a:ext cx="42863" cy="42863"/>
              </a:xfrm>
              <a:custGeom>
                <a:avLst/>
                <a:gdLst>
                  <a:gd name="T0" fmla="*/ 161 w 161"/>
                  <a:gd name="T1" fmla="*/ 80 h 161"/>
                  <a:gd name="T2" fmla="*/ 158 w 161"/>
                  <a:gd name="T3" fmla="*/ 64 h 161"/>
                  <a:gd name="T4" fmla="*/ 155 w 161"/>
                  <a:gd name="T5" fmla="*/ 50 h 161"/>
                  <a:gd name="T6" fmla="*/ 146 w 161"/>
                  <a:gd name="T7" fmla="*/ 35 h 161"/>
                  <a:gd name="T8" fmla="*/ 137 w 161"/>
                  <a:gd name="T9" fmla="*/ 24 h 161"/>
                  <a:gd name="T10" fmla="*/ 124 w 161"/>
                  <a:gd name="T11" fmla="*/ 13 h 161"/>
                  <a:gd name="T12" fmla="*/ 117 w 161"/>
                  <a:gd name="T13" fmla="*/ 8 h 161"/>
                  <a:gd name="T14" fmla="*/ 111 w 161"/>
                  <a:gd name="T15" fmla="*/ 6 h 161"/>
                  <a:gd name="T16" fmla="*/ 103 w 161"/>
                  <a:gd name="T17" fmla="*/ 2 h 161"/>
                  <a:gd name="T18" fmla="*/ 95 w 161"/>
                  <a:gd name="T19" fmla="*/ 1 h 161"/>
                  <a:gd name="T20" fmla="*/ 80 w 161"/>
                  <a:gd name="T21" fmla="*/ 0 h 161"/>
                  <a:gd name="T22" fmla="*/ 64 w 161"/>
                  <a:gd name="T23" fmla="*/ 1 h 161"/>
                  <a:gd name="T24" fmla="*/ 49 w 161"/>
                  <a:gd name="T25" fmla="*/ 6 h 161"/>
                  <a:gd name="T26" fmla="*/ 35 w 161"/>
                  <a:gd name="T27" fmla="*/ 13 h 161"/>
                  <a:gd name="T28" fmla="*/ 23 w 161"/>
                  <a:gd name="T29" fmla="*/ 24 h 161"/>
                  <a:gd name="T30" fmla="*/ 13 w 161"/>
                  <a:gd name="T31" fmla="*/ 35 h 161"/>
                  <a:gd name="T32" fmla="*/ 6 w 161"/>
                  <a:gd name="T33" fmla="*/ 50 h 161"/>
                  <a:gd name="T34" fmla="*/ 1 w 161"/>
                  <a:gd name="T35" fmla="*/ 64 h 161"/>
                  <a:gd name="T36" fmla="*/ 0 w 161"/>
                  <a:gd name="T37" fmla="*/ 80 h 161"/>
                  <a:gd name="T38" fmla="*/ 1 w 161"/>
                  <a:gd name="T39" fmla="*/ 96 h 161"/>
                  <a:gd name="T40" fmla="*/ 2 w 161"/>
                  <a:gd name="T41" fmla="*/ 103 h 161"/>
                  <a:gd name="T42" fmla="*/ 6 w 161"/>
                  <a:gd name="T43" fmla="*/ 111 h 161"/>
                  <a:gd name="T44" fmla="*/ 8 w 161"/>
                  <a:gd name="T45" fmla="*/ 117 h 161"/>
                  <a:gd name="T46" fmla="*/ 13 w 161"/>
                  <a:gd name="T47" fmla="*/ 124 h 161"/>
                  <a:gd name="T48" fmla="*/ 23 w 161"/>
                  <a:gd name="T49" fmla="*/ 137 h 161"/>
                  <a:gd name="T50" fmla="*/ 35 w 161"/>
                  <a:gd name="T51" fmla="*/ 146 h 161"/>
                  <a:gd name="T52" fmla="*/ 49 w 161"/>
                  <a:gd name="T53" fmla="*/ 155 h 161"/>
                  <a:gd name="T54" fmla="*/ 64 w 161"/>
                  <a:gd name="T55" fmla="*/ 158 h 161"/>
                  <a:gd name="T56" fmla="*/ 80 w 161"/>
                  <a:gd name="T57" fmla="*/ 161 h 161"/>
                  <a:gd name="T58" fmla="*/ 87 w 161"/>
                  <a:gd name="T59" fmla="*/ 160 h 161"/>
                  <a:gd name="T60" fmla="*/ 87 w 161"/>
                  <a:gd name="T61" fmla="*/ 158 h 161"/>
                  <a:gd name="T62" fmla="*/ 88 w 161"/>
                  <a:gd name="T63" fmla="*/ 158 h 161"/>
                  <a:gd name="T64" fmla="*/ 91 w 161"/>
                  <a:gd name="T65" fmla="*/ 158 h 161"/>
                  <a:gd name="T66" fmla="*/ 95 w 161"/>
                  <a:gd name="T67" fmla="*/ 158 h 161"/>
                  <a:gd name="T68" fmla="*/ 103 w 161"/>
                  <a:gd name="T69" fmla="*/ 156 h 161"/>
                  <a:gd name="T70" fmla="*/ 103 w 161"/>
                  <a:gd name="T71" fmla="*/ 155 h 161"/>
                  <a:gd name="T72" fmla="*/ 104 w 161"/>
                  <a:gd name="T73" fmla="*/ 155 h 161"/>
                  <a:gd name="T74" fmla="*/ 106 w 161"/>
                  <a:gd name="T75" fmla="*/ 155 h 161"/>
                  <a:gd name="T76" fmla="*/ 111 w 161"/>
                  <a:gd name="T77" fmla="*/ 155 h 161"/>
                  <a:gd name="T78" fmla="*/ 117 w 161"/>
                  <a:gd name="T79" fmla="*/ 150 h 161"/>
                  <a:gd name="T80" fmla="*/ 124 w 161"/>
                  <a:gd name="T81" fmla="*/ 146 h 161"/>
                  <a:gd name="T82" fmla="*/ 130 w 161"/>
                  <a:gd name="T83" fmla="*/ 142 h 161"/>
                  <a:gd name="T84" fmla="*/ 137 w 161"/>
                  <a:gd name="T85" fmla="*/ 137 h 161"/>
                  <a:gd name="T86" fmla="*/ 142 w 161"/>
                  <a:gd name="T87" fmla="*/ 130 h 161"/>
                  <a:gd name="T88" fmla="*/ 146 w 161"/>
                  <a:gd name="T89" fmla="*/ 124 h 161"/>
                  <a:gd name="T90" fmla="*/ 150 w 161"/>
                  <a:gd name="T91" fmla="*/ 117 h 161"/>
                  <a:gd name="T92" fmla="*/ 155 w 161"/>
                  <a:gd name="T93" fmla="*/ 111 h 161"/>
                  <a:gd name="T94" fmla="*/ 155 w 161"/>
                  <a:gd name="T95" fmla="*/ 106 h 161"/>
                  <a:gd name="T96" fmla="*/ 155 w 161"/>
                  <a:gd name="T97" fmla="*/ 104 h 161"/>
                  <a:gd name="T98" fmla="*/ 155 w 161"/>
                  <a:gd name="T99" fmla="*/ 103 h 161"/>
                  <a:gd name="T100" fmla="*/ 156 w 161"/>
                  <a:gd name="T101" fmla="*/ 103 h 161"/>
                  <a:gd name="T102" fmla="*/ 158 w 161"/>
                  <a:gd name="T103" fmla="*/ 96 h 161"/>
                  <a:gd name="T104" fmla="*/ 158 w 161"/>
                  <a:gd name="T105" fmla="*/ 91 h 161"/>
                  <a:gd name="T106" fmla="*/ 158 w 161"/>
                  <a:gd name="T107" fmla="*/ 89 h 161"/>
                  <a:gd name="T108" fmla="*/ 158 w 161"/>
                  <a:gd name="T109" fmla="*/ 87 h 161"/>
                  <a:gd name="T110" fmla="*/ 159 w 161"/>
                  <a:gd name="T111" fmla="*/ 87 h 161"/>
                  <a:gd name="T112" fmla="*/ 161 w 161"/>
                  <a:gd name="T113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61" y="80"/>
                    </a:moveTo>
                    <a:lnTo>
                      <a:pt x="158" y="64"/>
                    </a:lnTo>
                    <a:lnTo>
                      <a:pt x="155" y="50"/>
                    </a:lnTo>
                    <a:lnTo>
                      <a:pt x="146" y="35"/>
                    </a:lnTo>
                    <a:lnTo>
                      <a:pt x="137" y="24"/>
                    </a:ln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3" y="24"/>
                    </a:lnTo>
                    <a:lnTo>
                      <a:pt x="13" y="35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3" y="137"/>
                    </a:lnTo>
                    <a:lnTo>
                      <a:pt x="35" y="146"/>
                    </a:lnTo>
                    <a:lnTo>
                      <a:pt x="49" y="155"/>
                    </a:lnTo>
                    <a:lnTo>
                      <a:pt x="64" y="158"/>
                    </a:lnTo>
                    <a:lnTo>
                      <a:pt x="80" y="161"/>
                    </a:lnTo>
                    <a:lnTo>
                      <a:pt x="87" y="160"/>
                    </a:lnTo>
                    <a:lnTo>
                      <a:pt x="87" y="158"/>
                    </a:lnTo>
                    <a:lnTo>
                      <a:pt x="88" y="158"/>
                    </a:lnTo>
                    <a:lnTo>
                      <a:pt x="91" y="158"/>
                    </a:lnTo>
                    <a:lnTo>
                      <a:pt x="95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6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6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8" y="96"/>
                    </a:lnTo>
                    <a:lnTo>
                      <a:pt x="158" y="91"/>
                    </a:lnTo>
                    <a:lnTo>
                      <a:pt x="158" y="89"/>
                    </a:lnTo>
                    <a:lnTo>
                      <a:pt x="158" y="87"/>
                    </a:lnTo>
                    <a:lnTo>
                      <a:pt x="159" y="87"/>
                    </a:lnTo>
                    <a:lnTo>
                      <a:pt x="161" y="8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2" name="Freeform 91">
                <a:extLst>
                  <a:ext uri="{FF2B5EF4-FFF2-40B4-BE49-F238E27FC236}">
                    <a16:creationId xmlns:a16="http://schemas.microsoft.com/office/drawing/2014/main" id="{4EC5CD7C-D846-17CB-D123-DF7DF611C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2751138"/>
                <a:ext cx="42863" cy="42863"/>
              </a:xfrm>
              <a:custGeom>
                <a:avLst/>
                <a:gdLst>
                  <a:gd name="T0" fmla="*/ 161 w 161"/>
                  <a:gd name="T1" fmla="*/ 80 h 161"/>
                  <a:gd name="T2" fmla="*/ 158 w 161"/>
                  <a:gd name="T3" fmla="*/ 64 h 161"/>
                  <a:gd name="T4" fmla="*/ 155 w 161"/>
                  <a:gd name="T5" fmla="*/ 49 h 161"/>
                  <a:gd name="T6" fmla="*/ 146 w 161"/>
                  <a:gd name="T7" fmla="*/ 35 h 161"/>
                  <a:gd name="T8" fmla="*/ 137 w 161"/>
                  <a:gd name="T9" fmla="*/ 23 h 161"/>
                  <a:gd name="T10" fmla="*/ 124 w 161"/>
                  <a:gd name="T11" fmla="*/ 13 h 161"/>
                  <a:gd name="T12" fmla="*/ 117 w 161"/>
                  <a:gd name="T13" fmla="*/ 8 h 161"/>
                  <a:gd name="T14" fmla="*/ 111 w 161"/>
                  <a:gd name="T15" fmla="*/ 6 h 161"/>
                  <a:gd name="T16" fmla="*/ 103 w 161"/>
                  <a:gd name="T17" fmla="*/ 2 h 161"/>
                  <a:gd name="T18" fmla="*/ 96 w 161"/>
                  <a:gd name="T19" fmla="*/ 1 h 161"/>
                  <a:gd name="T20" fmla="*/ 80 w 161"/>
                  <a:gd name="T21" fmla="*/ 0 h 161"/>
                  <a:gd name="T22" fmla="*/ 64 w 161"/>
                  <a:gd name="T23" fmla="*/ 1 h 161"/>
                  <a:gd name="T24" fmla="*/ 49 w 161"/>
                  <a:gd name="T25" fmla="*/ 6 h 161"/>
                  <a:gd name="T26" fmla="*/ 35 w 161"/>
                  <a:gd name="T27" fmla="*/ 13 h 161"/>
                  <a:gd name="T28" fmla="*/ 23 w 161"/>
                  <a:gd name="T29" fmla="*/ 23 h 161"/>
                  <a:gd name="T30" fmla="*/ 13 w 161"/>
                  <a:gd name="T31" fmla="*/ 35 h 161"/>
                  <a:gd name="T32" fmla="*/ 6 w 161"/>
                  <a:gd name="T33" fmla="*/ 49 h 161"/>
                  <a:gd name="T34" fmla="*/ 1 w 161"/>
                  <a:gd name="T35" fmla="*/ 64 h 161"/>
                  <a:gd name="T36" fmla="*/ 0 w 161"/>
                  <a:gd name="T37" fmla="*/ 80 h 161"/>
                  <a:gd name="T38" fmla="*/ 1 w 161"/>
                  <a:gd name="T39" fmla="*/ 96 h 161"/>
                  <a:gd name="T40" fmla="*/ 2 w 161"/>
                  <a:gd name="T41" fmla="*/ 103 h 161"/>
                  <a:gd name="T42" fmla="*/ 6 w 161"/>
                  <a:gd name="T43" fmla="*/ 111 h 161"/>
                  <a:gd name="T44" fmla="*/ 8 w 161"/>
                  <a:gd name="T45" fmla="*/ 117 h 161"/>
                  <a:gd name="T46" fmla="*/ 13 w 161"/>
                  <a:gd name="T47" fmla="*/ 124 h 161"/>
                  <a:gd name="T48" fmla="*/ 23 w 161"/>
                  <a:gd name="T49" fmla="*/ 137 h 161"/>
                  <a:gd name="T50" fmla="*/ 35 w 161"/>
                  <a:gd name="T51" fmla="*/ 146 h 161"/>
                  <a:gd name="T52" fmla="*/ 49 w 161"/>
                  <a:gd name="T53" fmla="*/ 155 h 161"/>
                  <a:gd name="T54" fmla="*/ 64 w 161"/>
                  <a:gd name="T55" fmla="*/ 158 h 161"/>
                  <a:gd name="T56" fmla="*/ 80 w 161"/>
                  <a:gd name="T57" fmla="*/ 161 h 161"/>
                  <a:gd name="T58" fmla="*/ 87 w 161"/>
                  <a:gd name="T59" fmla="*/ 159 h 161"/>
                  <a:gd name="T60" fmla="*/ 87 w 161"/>
                  <a:gd name="T61" fmla="*/ 158 h 161"/>
                  <a:gd name="T62" fmla="*/ 89 w 161"/>
                  <a:gd name="T63" fmla="*/ 158 h 161"/>
                  <a:gd name="T64" fmla="*/ 91 w 161"/>
                  <a:gd name="T65" fmla="*/ 158 h 161"/>
                  <a:gd name="T66" fmla="*/ 96 w 161"/>
                  <a:gd name="T67" fmla="*/ 158 h 161"/>
                  <a:gd name="T68" fmla="*/ 103 w 161"/>
                  <a:gd name="T69" fmla="*/ 156 h 161"/>
                  <a:gd name="T70" fmla="*/ 103 w 161"/>
                  <a:gd name="T71" fmla="*/ 155 h 161"/>
                  <a:gd name="T72" fmla="*/ 104 w 161"/>
                  <a:gd name="T73" fmla="*/ 155 h 161"/>
                  <a:gd name="T74" fmla="*/ 106 w 161"/>
                  <a:gd name="T75" fmla="*/ 155 h 161"/>
                  <a:gd name="T76" fmla="*/ 111 w 161"/>
                  <a:gd name="T77" fmla="*/ 155 h 161"/>
                  <a:gd name="T78" fmla="*/ 117 w 161"/>
                  <a:gd name="T79" fmla="*/ 150 h 161"/>
                  <a:gd name="T80" fmla="*/ 124 w 161"/>
                  <a:gd name="T81" fmla="*/ 146 h 161"/>
                  <a:gd name="T82" fmla="*/ 130 w 161"/>
                  <a:gd name="T83" fmla="*/ 142 h 161"/>
                  <a:gd name="T84" fmla="*/ 137 w 161"/>
                  <a:gd name="T85" fmla="*/ 137 h 161"/>
                  <a:gd name="T86" fmla="*/ 142 w 161"/>
                  <a:gd name="T87" fmla="*/ 130 h 161"/>
                  <a:gd name="T88" fmla="*/ 146 w 161"/>
                  <a:gd name="T89" fmla="*/ 124 h 161"/>
                  <a:gd name="T90" fmla="*/ 150 w 161"/>
                  <a:gd name="T91" fmla="*/ 117 h 161"/>
                  <a:gd name="T92" fmla="*/ 155 w 161"/>
                  <a:gd name="T93" fmla="*/ 111 h 161"/>
                  <a:gd name="T94" fmla="*/ 155 w 161"/>
                  <a:gd name="T95" fmla="*/ 106 h 161"/>
                  <a:gd name="T96" fmla="*/ 155 w 161"/>
                  <a:gd name="T97" fmla="*/ 104 h 161"/>
                  <a:gd name="T98" fmla="*/ 155 w 161"/>
                  <a:gd name="T99" fmla="*/ 103 h 161"/>
                  <a:gd name="T100" fmla="*/ 156 w 161"/>
                  <a:gd name="T101" fmla="*/ 103 h 161"/>
                  <a:gd name="T102" fmla="*/ 158 w 161"/>
                  <a:gd name="T103" fmla="*/ 96 h 161"/>
                  <a:gd name="T104" fmla="*/ 158 w 161"/>
                  <a:gd name="T105" fmla="*/ 91 h 161"/>
                  <a:gd name="T106" fmla="*/ 158 w 161"/>
                  <a:gd name="T107" fmla="*/ 88 h 161"/>
                  <a:gd name="T108" fmla="*/ 158 w 161"/>
                  <a:gd name="T109" fmla="*/ 87 h 161"/>
                  <a:gd name="T110" fmla="*/ 160 w 161"/>
                  <a:gd name="T111" fmla="*/ 87 h 161"/>
                  <a:gd name="T112" fmla="*/ 161 w 161"/>
                  <a:gd name="T113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61" y="80"/>
                    </a:moveTo>
                    <a:lnTo>
                      <a:pt x="158" y="64"/>
                    </a:lnTo>
                    <a:lnTo>
                      <a:pt x="155" y="49"/>
                    </a:lnTo>
                    <a:lnTo>
                      <a:pt x="146" y="35"/>
                    </a:lnTo>
                    <a:lnTo>
                      <a:pt x="137" y="23"/>
                    </a:ln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3" y="23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3" y="137"/>
                    </a:lnTo>
                    <a:lnTo>
                      <a:pt x="35" y="146"/>
                    </a:lnTo>
                    <a:lnTo>
                      <a:pt x="49" y="155"/>
                    </a:lnTo>
                    <a:lnTo>
                      <a:pt x="64" y="158"/>
                    </a:lnTo>
                    <a:lnTo>
                      <a:pt x="80" y="161"/>
                    </a:lnTo>
                    <a:lnTo>
                      <a:pt x="87" y="159"/>
                    </a:lnTo>
                    <a:lnTo>
                      <a:pt x="87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6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6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8" y="96"/>
                    </a:lnTo>
                    <a:lnTo>
                      <a:pt x="158" y="91"/>
                    </a:lnTo>
                    <a:lnTo>
                      <a:pt x="158" y="88"/>
                    </a:lnTo>
                    <a:lnTo>
                      <a:pt x="158" y="87"/>
                    </a:lnTo>
                    <a:lnTo>
                      <a:pt x="160" y="87"/>
                    </a:lnTo>
                    <a:lnTo>
                      <a:pt x="161" y="8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3" name="Freeform 92">
                <a:extLst>
                  <a:ext uri="{FF2B5EF4-FFF2-40B4-BE49-F238E27FC236}">
                    <a16:creationId xmlns:a16="http://schemas.microsoft.com/office/drawing/2014/main" id="{8F626AAB-2655-583B-3C3C-F5B595423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2474913"/>
                <a:ext cx="42863" cy="42863"/>
              </a:xfrm>
              <a:custGeom>
                <a:avLst/>
                <a:gdLst>
                  <a:gd name="T0" fmla="*/ 161 w 161"/>
                  <a:gd name="T1" fmla="*/ 81 h 161"/>
                  <a:gd name="T2" fmla="*/ 159 w 161"/>
                  <a:gd name="T3" fmla="*/ 64 h 161"/>
                  <a:gd name="T4" fmla="*/ 155 w 161"/>
                  <a:gd name="T5" fmla="*/ 50 h 161"/>
                  <a:gd name="T6" fmla="*/ 147 w 161"/>
                  <a:gd name="T7" fmla="*/ 36 h 161"/>
                  <a:gd name="T8" fmla="*/ 137 w 161"/>
                  <a:gd name="T9" fmla="*/ 24 h 161"/>
                  <a:gd name="T10" fmla="*/ 124 w 161"/>
                  <a:gd name="T11" fmla="*/ 14 h 161"/>
                  <a:gd name="T12" fmla="*/ 117 w 161"/>
                  <a:gd name="T13" fmla="*/ 9 h 161"/>
                  <a:gd name="T14" fmla="*/ 111 w 161"/>
                  <a:gd name="T15" fmla="*/ 6 h 161"/>
                  <a:gd name="T16" fmla="*/ 103 w 161"/>
                  <a:gd name="T17" fmla="*/ 3 h 161"/>
                  <a:gd name="T18" fmla="*/ 96 w 161"/>
                  <a:gd name="T19" fmla="*/ 2 h 161"/>
                  <a:gd name="T20" fmla="*/ 80 w 161"/>
                  <a:gd name="T21" fmla="*/ 0 h 161"/>
                  <a:gd name="T22" fmla="*/ 64 w 161"/>
                  <a:gd name="T23" fmla="*/ 2 h 161"/>
                  <a:gd name="T24" fmla="*/ 50 w 161"/>
                  <a:gd name="T25" fmla="*/ 6 h 161"/>
                  <a:gd name="T26" fmla="*/ 35 w 161"/>
                  <a:gd name="T27" fmla="*/ 14 h 161"/>
                  <a:gd name="T28" fmla="*/ 24 w 161"/>
                  <a:gd name="T29" fmla="*/ 24 h 161"/>
                  <a:gd name="T30" fmla="*/ 13 w 161"/>
                  <a:gd name="T31" fmla="*/ 36 h 161"/>
                  <a:gd name="T32" fmla="*/ 6 w 161"/>
                  <a:gd name="T33" fmla="*/ 50 h 161"/>
                  <a:gd name="T34" fmla="*/ 1 w 161"/>
                  <a:gd name="T35" fmla="*/ 64 h 161"/>
                  <a:gd name="T36" fmla="*/ 0 w 161"/>
                  <a:gd name="T37" fmla="*/ 81 h 161"/>
                  <a:gd name="T38" fmla="*/ 1 w 161"/>
                  <a:gd name="T39" fmla="*/ 96 h 161"/>
                  <a:gd name="T40" fmla="*/ 2 w 161"/>
                  <a:gd name="T41" fmla="*/ 103 h 161"/>
                  <a:gd name="T42" fmla="*/ 6 w 161"/>
                  <a:gd name="T43" fmla="*/ 112 h 161"/>
                  <a:gd name="T44" fmla="*/ 8 w 161"/>
                  <a:gd name="T45" fmla="*/ 118 h 161"/>
                  <a:gd name="T46" fmla="*/ 13 w 161"/>
                  <a:gd name="T47" fmla="*/ 125 h 161"/>
                  <a:gd name="T48" fmla="*/ 24 w 161"/>
                  <a:gd name="T49" fmla="*/ 138 h 161"/>
                  <a:gd name="T50" fmla="*/ 35 w 161"/>
                  <a:gd name="T51" fmla="*/ 147 h 161"/>
                  <a:gd name="T52" fmla="*/ 50 w 161"/>
                  <a:gd name="T53" fmla="*/ 155 h 161"/>
                  <a:gd name="T54" fmla="*/ 64 w 161"/>
                  <a:gd name="T55" fmla="*/ 159 h 161"/>
                  <a:gd name="T56" fmla="*/ 80 w 161"/>
                  <a:gd name="T57" fmla="*/ 161 h 161"/>
                  <a:gd name="T58" fmla="*/ 88 w 161"/>
                  <a:gd name="T59" fmla="*/ 160 h 161"/>
                  <a:gd name="T60" fmla="*/ 88 w 161"/>
                  <a:gd name="T61" fmla="*/ 159 h 161"/>
                  <a:gd name="T62" fmla="*/ 89 w 161"/>
                  <a:gd name="T63" fmla="*/ 159 h 161"/>
                  <a:gd name="T64" fmla="*/ 91 w 161"/>
                  <a:gd name="T65" fmla="*/ 159 h 161"/>
                  <a:gd name="T66" fmla="*/ 96 w 161"/>
                  <a:gd name="T67" fmla="*/ 159 h 161"/>
                  <a:gd name="T68" fmla="*/ 103 w 161"/>
                  <a:gd name="T69" fmla="*/ 157 h 161"/>
                  <a:gd name="T70" fmla="*/ 103 w 161"/>
                  <a:gd name="T71" fmla="*/ 155 h 161"/>
                  <a:gd name="T72" fmla="*/ 104 w 161"/>
                  <a:gd name="T73" fmla="*/ 155 h 161"/>
                  <a:gd name="T74" fmla="*/ 106 w 161"/>
                  <a:gd name="T75" fmla="*/ 155 h 161"/>
                  <a:gd name="T76" fmla="*/ 111 w 161"/>
                  <a:gd name="T77" fmla="*/ 155 h 161"/>
                  <a:gd name="T78" fmla="*/ 117 w 161"/>
                  <a:gd name="T79" fmla="*/ 151 h 161"/>
                  <a:gd name="T80" fmla="*/ 124 w 161"/>
                  <a:gd name="T81" fmla="*/ 147 h 161"/>
                  <a:gd name="T82" fmla="*/ 130 w 161"/>
                  <a:gd name="T83" fmla="*/ 142 h 161"/>
                  <a:gd name="T84" fmla="*/ 137 w 161"/>
                  <a:gd name="T85" fmla="*/ 138 h 161"/>
                  <a:gd name="T86" fmla="*/ 142 w 161"/>
                  <a:gd name="T87" fmla="*/ 131 h 161"/>
                  <a:gd name="T88" fmla="*/ 147 w 161"/>
                  <a:gd name="T89" fmla="*/ 125 h 161"/>
                  <a:gd name="T90" fmla="*/ 150 w 161"/>
                  <a:gd name="T91" fmla="*/ 118 h 161"/>
                  <a:gd name="T92" fmla="*/ 155 w 161"/>
                  <a:gd name="T93" fmla="*/ 112 h 161"/>
                  <a:gd name="T94" fmla="*/ 155 w 161"/>
                  <a:gd name="T95" fmla="*/ 107 h 161"/>
                  <a:gd name="T96" fmla="*/ 155 w 161"/>
                  <a:gd name="T97" fmla="*/ 105 h 161"/>
                  <a:gd name="T98" fmla="*/ 155 w 161"/>
                  <a:gd name="T99" fmla="*/ 103 h 161"/>
                  <a:gd name="T100" fmla="*/ 156 w 161"/>
                  <a:gd name="T101" fmla="*/ 103 h 161"/>
                  <a:gd name="T102" fmla="*/ 159 w 161"/>
                  <a:gd name="T103" fmla="*/ 96 h 161"/>
                  <a:gd name="T104" fmla="*/ 159 w 161"/>
                  <a:gd name="T105" fmla="*/ 92 h 161"/>
                  <a:gd name="T106" fmla="*/ 159 w 161"/>
                  <a:gd name="T107" fmla="*/ 89 h 161"/>
                  <a:gd name="T108" fmla="*/ 159 w 161"/>
                  <a:gd name="T109" fmla="*/ 88 h 161"/>
                  <a:gd name="T110" fmla="*/ 160 w 161"/>
                  <a:gd name="T111" fmla="*/ 88 h 161"/>
                  <a:gd name="T112" fmla="*/ 161 w 161"/>
                  <a:gd name="T113" fmla="*/ 8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61" y="81"/>
                    </a:move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6"/>
                    </a:lnTo>
                    <a:lnTo>
                      <a:pt x="137" y="24"/>
                    </a:lnTo>
                    <a:lnTo>
                      <a:pt x="124" y="14"/>
                    </a:lnTo>
                    <a:lnTo>
                      <a:pt x="117" y="9"/>
                    </a:lnTo>
                    <a:lnTo>
                      <a:pt x="111" y="6"/>
                    </a:lnTo>
                    <a:lnTo>
                      <a:pt x="103" y="3"/>
                    </a:lnTo>
                    <a:lnTo>
                      <a:pt x="96" y="2"/>
                    </a:lnTo>
                    <a:lnTo>
                      <a:pt x="80" y="0"/>
                    </a:lnTo>
                    <a:lnTo>
                      <a:pt x="64" y="2"/>
                    </a:lnTo>
                    <a:lnTo>
                      <a:pt x="50" y="6"/>
                    </a:lnTo>
                    <a:lnTo>
                      <a:pt x="35" y="14"/>
                    </a:lnTo>
                    <a:lnTo>
                      <a:pt x="24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13" y="125"/>
                    </a:lnTo>
                    <a:lnTo>
                      <a:pt x="24" y="138"/>
                    </a:lnTo>
                    <a:lnTo>
                      <a:pt x="35" y="147"/>
                    </a:lnTo>
                    <a:lnTo>
                      <a:pt x="50" y="155"/>
                    </a:lnTo>
                    <a:lnTo>
                      <a:pt x="64" y="159"/>
                    </a:lnTo>
                    <a:lnTo>
                      <a:pt x="80" y="161"/>
                    </a:lnTo>
                    <a:lnTo>
                      <a:pt x="88" y="160"/>
                    </a:lnTo>
                    <a:lnTo>
                      <a:pt x="88" y="159"/>
                    </a:lnTo>
                    <a:lnTo>
                      <a:pt x="89" y="159"/>
                    </a:lnTo>
                    <a:lnTo>
                      <a:pt x="91" y="159"/>
                    </a:lnTo>
                    <a:lnTo>
                      <a:pt x="96" y="159"/>
                    </a:lnTo>
                    <a:lnTo>
                      <a:pt x="103" y="157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1"/>
                    </a:lnTo>
                    <a:lnTo>
                      <a:pt x="124" y="147"/>
                    </a:lnTo>
                    <a:lnTo>
                      <a:pt x="130" y="142"/>
                    </a:lnTo>
                    <a:lnTo>
                      <a:pt x="137" y="138"/>
                    </a:lnTo>
                    <a:lnTo>
                      <a:pt x="142" y="131"/>
                    </a:lnTo>
                    <a:lnTo>
                      <a:pt x="147" y="125"/>
                    </a:lnTo>
                    <a:lnTo>
                      <a:pt x="150" y="118"/>
                    </a:lnTo>
                    <a:lnTo>
                      <a:pt x="155" y="112"/>
                    </a:lnTo>
                    <a:lnTo>
                      <a:pt x="155" y="107"/>
                    </a:lnTo>
                    <a:lnTo>
                      <a:pt x="155" y="105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9" y="96"/>
                    </a:lnTo>
                    <a:lnTo>
                      <a:pt x="159" y="92"/>
                    </a:lnTo>
                    <a:lnTo>
                      <a:pt x="159" y="89"/>
                    </a:lnTo>
                    <a:lnTo>
                      <a:pt x="159" y="88"/>
                    </a:lnTo>
                    <a:lnTo>
                      <a:pt x="160" y="88"/>
                    </a:lnTo>
                    <a:lnTo>
                      <a:pt x="161" y="8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4" name="Freeform 93">
                <a:extLst>
                  <a:ext uri="{FF2B5EF4-FFF2-40B4-BE49-F238E27FC236}">
                    <a16:creationId xmlns:a16="http://schemas.microsoft.com/office/drawing/2014/main" id="{4EF44DC1-47F7-E0E1-6AC9-FA19E46BA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63" y="2441575"/>
                <a:ext cx="42863" cy="42863"/>
              </a:xfrm>
              <a:custGeom>
                <a:avLst/>
                <a:gdLst>
                  <a:gd name="T0" fmla="*/ 161 w 161"/>
                  <a:gd name="T1" fmla="*/ 81 h 161"/>
                  <a:gd name="T2" fmla="*/ 158 w 161"/>
                  <a:gd name="T3" fmla="*/ 64 h 161"/>
                  <a:gd name="T4" fmla="*/ 155 w 161"/>
                  <a:gd name="T5" fmla="*/ 50 h 161"/>
                  <a:gd name="T6" fmla="*/ 147 w 161"/>
                  <a:gd name="T7" fmla="*/ 36 h 161"/>
                  <a:gd name="T8" fmla="*/ 137 w 161"/>
                  <a:gd name="T9" fmla="*/ 24 h 161"/>
                  <a:gd name="T10" fmla="*/ 124 w 161"/>
                  <a:gd name="T11" fmla="*/ 13 h 161"/>
                  <a:gd name="T12" fmla="*/ 117 w 161"/>
                  <a:gd name="T13" fmla="*/ 9 h 161"/>
                  <a:gd name="T14" fmla="*/ 111 w 161"/>
                  <a:gd name="T15" fmla="*/ 6 h 161"/>
                  <a:gd name="T16" fmla="*/ 103 w 161"/>
                  <a:gd name="T17" fmla="*/ 3 h 161"/>
                  <a:gd name="T18" fmla="*/ 96 w 161"/>
                  <a:gd name="T19" fmla="*/ 2 h 161"/>
                  <a:gd name="T20" fmla="*/ 80 w 161"/>
                  <a:gd name="T21" fmla="*/ 0 h 161"/>
                  <a:gd name="T22" fmla="*/ 64 w 161"/>
                  <a:gd name="T23" fmla="*/ 2 h 161"/>
                  <a:gd name="T24" fmla="*/ 50 w 161"/>
                  <a:gd name="T25" fmla="*/ 6 h 161"/>
                  <a:gd name="T26" fmla="*/ 35 w 161"/>
                  <a:gd name="T27" fmla="*/ 13 h 161"/>
                  <a:gd name="T28" fmla="*/ 24 w 161"/>
                  <a:gd name="T29" fmla="*/ 24 h 161"/>
                  <a:gd name="T30" fmla="*/ 13 w 161"/>
                  <a:gd name="T31" fmla="*/ 36 h 161"/>
                  <a:gd name="T32" fmla="*/ 6 w 161"/>
                  <a:gd name="T33" fmla="*/ 50 h 161"/>
                  <a:gd name="T34" fmla="*/ 1 w 161"/>
                  <a:gd name="T35" fmla="*/ 64 h 161"/>
                  <a:gd name="T36" fmla="*/ 0 w 161"/>
                  <a:gd name="T37" fmla="*/ 81 h 161"/>
                  <a:gd name="T38" fmla="*/ 1 w 161"/>
                  <a:gd name="T39" fmla="*/ 96 h 161"/>
                  <a:gd name="T40" fmla="*/ 2 w 161"/>
                  <a:gd name="T41" fmla="*/ 103 h 161"/>
                  <a:gd name="T42" fmla="*/ 6 w 161"/>
                  <a:gd name="T43" fmla="*/ 111 h 161"/>
                  <a:gd name="T44" fmla="*/ 8 w 161"/>
                  <a:gd name="T45" fmla="*/ 117 h 161"/>
                  <a:gd name="T46" fmla="*/ 13 w 161"/>
                  <a:gd name="T47" fmla="*/ 124 h 161"/>
                  <a:gd name="T48" fmla="*/ 24 w 161"/>
                  <a:gd name="T49" fmla="*/ 138 h 161"/>
                  <a:gd name="T50" fmla="*/ 35 w 161"/>
                  <a:gd name="T51" fmla="*/ 147 h 161"/>
                  <a:gd name="T52" fmla="*/ 50 w 161"/>
                  <a:gd name="T53" fmla="*/ 155 h 161"/>
                  <a:gd name="T54" fmla="*/ 64 w 161"/>
                  <a:gd name="T55" fmla="*/ 159 h 161"/>
                  <a:gd name="T56" fmla="*/ 80 w 161"/>
                  <a:gd name="T57" fmla="*/ 161 h 161"/>
                  <a:gd name="T58" fmla="*/ 87 w 161"/>
                  <a:gd name="T59" fmla="*/ 160 h 161"/>
                  <a:gd name="T60" fmla="*/ 87 w 161"/>
                  <a:gd name="T61" fmla="*/ 159 h 161"/>
                  <a:gd name="T62" fmla="*/ 89 w 161"/>
                  <a:gd name="T63" fmla="*/ 159 h 161"/>
                  <a:gd name="T64" fmla="*/ 91 w 161"/>
                  <a:gd name="T65" fmla="*/ 159 h 161"/>
                  <a:gd name="T66" fmla="*/ 96 w 161"/>
                  <a:gd name="T67" fmla="*/ 159 h 161"/>
                  <a:gd name="T68" fmla="*/ 103 w 161"/>
                  <a:gd name="T69" fmla="*/ 156 h 161"/>
                  <a:gd name="T70" fmla="*/ 103 w 161"/>
                  <a:gd name="T71" fmla="*/ 155 h 161"/>
                  <a:gd name="T72" fmla="*/ 104 w 161"/>
                  <a:gd name="T73" fmla="*/ 155 h 161"/>
                  <a:gd name="T74" fmla="*/ 106 w 161"/>
                  <a:gd name="T75" fmla="*/ 155 h 161"/>
                  <a:gd name="T76" fmla="*/ 111 w 161"/>
                  <a:gd name="T77" fmla="*/ 155 h 161"/>
                  <a:gd name="T78" fmla="*/ 117 w 161"/>
                  <a:gd name="T79" fmla="*/ 151 h 161"/>
                  <a:gd name="T80" fmla="*/ 124 w 161"/>
                  <a:gd name="T81" fmla="*/ 147 h 161"/>
                  <a:gd name="T82" fmla="*/ 130 w 161"/>
                  <a:gd name="T83" fmla="*/ 142 h 161"/>
                  <a:gd name="T84" fmla="*/ 137 w 161"/>
                  <a:gd name="T85" fmla="*/ 138 h 161"/>
                  <a:gd name="T86" fmla="*/ 142 w 161"/>
                  <a:gd name="T87" fmla="*/ 130 h 161"/>
                  <a:gd name="T88" fmla="*/ 147 w 161"/>
                  <a:gd name="T89" fmla="*/ 124 h 161"/>
                  <a:gd name="T90" fmla="*/ 150 w 161"/>
                  <a:gd name="T91" fmla="*/ 117 h 161"/>
                  <a:gd name="T92" fmla="*/ 155 w 161"/>
                  <a:gd name="T93" fmla="*/ 111 h 161"/>
                  <a:gd name="T94" fmla="*/ 155 w 161"/>
                  <a:gd name="T95" fmla="*/ 107 h 161"/>
                  <a:gd name="T96" fmla="*/ 155 w 161"/>
                  <a:gd name="T97" fmla="*/ 104 h 161"/>
                  <a:gd name="T98" fmla="*/ 155 w 161"/>
                  <a:gd name="T99" fmla="*/ 103 h 161"/>
                  <a:gd name="T100" fmla="*/ 156 w 161"/>
                  <a:gd name="T101" fmla="*/ 103 h 161"/>
                  <a:gd name="T102" fmla="*/ 158 w 161"/>
                  <a:gd name="T103" fmla="*/ 96 h 161"/>
                  <a:gd name="T104" fmla="*/ 158 w 161"/>
                  <a:gd name="T105" fmla="*/ 91 h 161"/>
                  <a:gd name="T106" fmla="*/ 158 w 161"/>
                  <a:gd name="T107" fmla="*/ 89 h 161"/>
                  <a:gd name="T108" fmla="*/ 158 w 161"/>
                  <a:gd name="T109" fmla="*/ 88 h 161"/>
                  <a:gd name="T110" fmla="*/ 160 w 161"/>
                  <a:gd name="T111" fmla="*/ 88 h 161"/>
                  <a:gd name="T112" fmla="*/ 161 w 161"/>
                  <a:gd name="T113" fmla="*/ 8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61" y="81"/>
                    </a:moveTo>
                    <a:lnTo>
                      <a:pt x="158" y="64"/>
                    </a:lnTo>
                    <a:lnTo>
                      <a:pt x="155" y="50"/>
                    </a:lnTo>
                    <a:lnTo>
                      <a:pt x="147" y="36"/>
                    </a:lnTo>
                    <a:lnTo>
                      <a:pt x="137" y="24"/>
                    </a:lnTo>
                    <a:lnTo>
                      <a:pt x="124" y="13"/>
                    </a:lnTo>
                    <a:lnTo>
                      <a:pt x="117" y="9"/>
                    </a:lnTo>
                    <a:lnTo>
                      <a:pt x="111" y="6"/>
                    </a:lnTo>
                    <a:lnTo>
                      <a:pt x="103" y="3"/>
                    </a:lnTo>
                    <a:lnTo>
                      <a:pt x="96" y="2"/>
                    </a:lnTo>
                    <a:lnTo>
                      <a:pt x="80" y="0"/>
                    </a:lnTo>
                    <a:lnTo>
                      <a:pt x="64" y="2"/>
                    </a:lnTo>
                    <a:lnTo>
                      <a:pt x="50" y="6"/>
                    </a:lnTo>
                    <a:lnTo>
                      <a:pt x="35" y="13"/>
                    </a:lnTo>
                    <a:lnTo>
                      <a:pt x="24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4" y="138"/>
                    </a:lnTo>
                    <a:lnTo>
                      <a:pt x="35" y="147"/>
                    </a:lnTo>
                    <a:lnTo>
                      <a:pt x="50" y="155"/>
                    </a:lnTo>
                    <a:lnTo>
                      <a:pt x="64" y="159"/>
                    </a:lnTo>
                    <a:lnTo>
                      <a:pt x="80" y="161"/>
                    </a:lnTo>
                    <a:lnTo>
                      <a:pt x="87" y="160"/>
                    </a:lnTo>
                    <a:lnTo>
                      <a:pt x="87" y="159"/>
                    </a:lnTo>
                    <a:lnTo>
                      <a:pt x="89" y="159"/>
                    </a:lnTo>
                    <a:lnTo>
                      <a:pt x="91" y="159"/>
                    </a:lnTo>
                    <a:lnTo>
                      <a:pt x="96" y="159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1"/>
                    </a:lnTo>
                    <a:lnTo>
                      <a:pt x="124" y="147"/>
                    </a:lnTo>
                    <a:lnTo>
                      <a:pt x="130" y="142"/>
                    </a:lnTo>
                    <a:lnTo>
                      <a:pt x="137" y="138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7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8" y="96"/>
                    </a:lnTo>
                    <a:lnTo>
                      <a:pt x="158" y="91"/>
                    </a:lnTo>
                    <a:lnTo>
                      <a:pt x="158" y="89"/>
                    </a:lnTo>
                    <a:lnTo>
                      <a:pt x="158" y="88"/>
                    </a:lnTo>
                    <a:lnTo>
                      <a:pt x="160" y="88"/>
                    </a:lnTo>
                    <a:lnTo>
                      <a:pt x="161" y="8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5" name="Freeform 94">
                <a:extLst>
                  <a:ext uri="{FF2B5EF4-FFF2-40B4-BE49-F238E27FC236}">
                    <a16:creationId xmlns:a16="http://schemas.microsoft.com/office/drawing/2014/main" id="{922CD61E-D18A-A273-9B1E-99F2BDE4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176" y="2289175"/>
                <a:ext cx="41275" cy="41275"/>
              </a:xfrm>
              <a:custGeom>
                <a:avLst/>
                <a:gdLst>
                  <a:gd name="T0" fmla="*/ 161 w 161"/>
                  <a:gd name="T1" fmla="*/ 80 h 161"/>
                  <a:gd name="T2" fmla="*/ 158 w 161"/>
                  <a:gd name="T3" fmla="*/ 64 h 161"/>
                  <a:gd name="T4" fmla="*/ 155 w 161"/>
                  <a:gd name="T5" fmla="*/ 50 h 161"/>
                  <a:gd name="T6" fmla="*/ 147 w 161"/>
                  <a:gd name="T7" fmla="*/ 36 h 161"/>
                  <a:gd name="T8" fmla="*/ 137 w 161"/>
                  <a:gd name="T9" fmla="*/ 24 h 161"/>
                  <a:gd name="T10" fmla="*/ 124 w 161"/>
                  <a:gd name="T11" fmla="*/ 13 h 161"/>
                  <a:gd name="T12" fmla="*/ 117 w 161"/>
                  <a:gd name="T13" fmla="*/ 8 h 161"/>
                  <a:gd name="T14" fmla="*/ 111 w 161"/>
                  <a:gd name="T15" fmla="*/ 6 h 161"/>
                  <a:gd name="T16" fmla="*/ 103 w 161"/>
                  <a:gd name="T17" fmla="*/ 2 h 161"/>
                  <a:gd name="T18" fmla="*/ 96 w 161"/>
                  <a:gd name="T19" fmla="*/ 1 h 161"/>
                  <a:gd name="T20" fmla="*/ 80 w 161"/>
                  <a:gd name="T21" fmla="*/ 0 h 161"/>
                  <a:gd name="T22" fmla="*/ 64 w 161"/>
                  <a:gd name="T23" fmla="*/ 1 h 161"/>
                  <a:gd name="T24" fmla="*/ 50 w 161"/>
                  <a:gd name="T25" fmla="*/ 6 h 161"/>
                  <a:gd name="T26" fmla="*/ 35 w 161"/>
                  <a:gd name="T27" fmla="*/ 13 h 161"/>
                  <a:gd name="T28" fmla="*/ 24 w 161"/>
                  <a:gd name="T29" fmla="*/ 24 h 161"/>
                  <a:gd name="T30" fmla="*/ 13 w 161"/>
                  <a:gd name="T31" fmla="*/ 36 h 161"/>
                  <a:gd name="T32" fmla="*/ 6 w 161"/>
                  <a:gd name="T33" fmla="*/ 50 h 161"/>
                  <a:gd name="T34" fmla="*/ 1 w 161"/>
                  <a:gd name="T35" fmla="*/ 64 h 161"/>
                  <a:gd name="T36" fmla="*/ 0 w 161"/>
                  <a:gd name="T37" fmla="*/ 80 h 161"/>
                  <a:gd name="T38" fmla="*/ 1 w 161"/>
                  <a:gd name="T39" fmla="*/ 96 h 161"/>
                  <a:gd name="T40" fmla="*/ 2 w 161"/>
                  <a:gd name="T41" fmla="*/ 103 h 161"/>
                  <a:gd name="T42" fmla="*/ 6 w 161"/>
                  <a:gd name="T43" fmla="*/ 111 h 161"/>
                  <a:gd name="T44" fmla="*/ 8 w 161"/>
                  <a:gd name="T45" fmla="*/ 117 h 161"/>
                  <a:gd name="T46" fmla="*/ 13 w 161"/>
                  <a:gd name="T47" fmla="*/ 124 h 161"/>
                  <a:gd name="T48" fmla="*/ 24 w 161"/>
                  <a:gd name="T49" fmla="*/ 137 h 161"/>
                  <a:gd name="T50" fmla="*/ 35 w 161"/>
                  <a:gd name="T51" fmla="*/ 147 h 161"/>
                  <a:gd name="T52" fmla="*/ 50 w 161"/>
                  <a:gd name="T53" fmla="*/ 155 h 161"/>
                  <a:gd name="T54" fmla="*/ 64 w 161"/>
                  <a:gd name="T55" fmla="*/ 158 h 161"/>
                  <a:gd name="T56" fmla="*/ 80 w 161"/>
                  <a:gd name="T57" fmla="*/ 161 h 161"/>
                  <a:gd name="T58" fmla="*/ 87 w 161"/>
                  <a:gd name="T59" fmla="*/ 160 h 161"/>
                  <a:gd name="T60" fmla="*/ 87 w 161"/>
                  <a:gd name="T61" fmla="*/ 158 h 161"/>
                  <a:gd name="T62" fmla="*/ 89 w 161"/>
                  <a:gd name="T63" fmla="*/ 158 h 161"/>
                  <a:gd name="T64" fmla="*/ 91 w 161"/>
                  <a:gd name="T65" fmla="*/ 158 h 161"/>
                  <a:gd name="T66" fmla="*/ 96 w 161"/>
                  <a:gd name="T67" fmla="*/ 158 h 161"/>
                  <a:gd name="T68" fmla="*/ 103 w 161"/>
                  <a:gd name="T69" fmla="*/ 156 h 161"/>
                  <a:gd name="T70" fmla="*/ 103 w 161"/>
                  <a:gd name="T71" fmla="*/ 155 h 161"/>
                  <a:gd name="T72" fmla="*/ 104 w 161"/>
                  <a:gd name="T73" fmla="*/ 155 h 161"/>
                  <a:gd name="T74" fmla="*/ 106 w 161"/>
                  <a:gd name="T75" fmla="*/ 155 h 161"/>
                  <a:gd name="T76" fmla="*/ 111 w 161"/>
                  <a:gd name="T77" fmla="*/ 155 h 161"/>
                  <a:gd name="T78" fmla="*/ 117 w 161"/>
                  <a:gd name="T79" fmla="*/ 150 h 161"/>
                  <a:gd name="T80" fmla="*/ 124 w 161"/>
                  <a:gd name="T81" fmla="*/ 147 h 161"/>
                  <a:gd name="T82" fmla="*/ 130 w 161"/>
                  <a:gd name="T83" fmla="*/ 142 h 161"/>
                  <a:gd name="T84" fmla="*/ 137 w 161"/>
                  <a:gd name="T85" fmla="*/ 137 h 161"/>
                  <a:gd name="T86" fmla="*/ 142 w 161"/>
                  <a:gd name="T87" fmla="*/ 130 h 161"/>
                  <a:gd name="T88" fmla="*/ 147 w 161"/>
                  <a:gd name="T89" fmla="*/ 124 h 161"/>
                  <a:gd name="T90" fmla="*/ 150 w 161"/>
                  <a:gd name="T91" fmla="*/ 117 h 161"/>
                  <a:gd name="T92" fmla="*/ 155 w 161"/>
                  <a:gd name="T93" fmla="*/ 111 h 161"/>
                  <a:gd name="T94" fmla="*/ 155 w 161"/>
                  <a:gd name="T95" fmla="*/ 106 h 161"/>
                  <a:gd name="T96" fmla="*/ 155 w 161"/>
                  <a:gd name="T97" fmla="*/ 104 h 161"/>
                  <a:gd name="T98" fmla="*/ 155 w 161"/>
                  <a:gd name="T99" fmla="*/ 103 h 161"/>
                  <a:gd name="T100" fmla="*/ 156 w 161"/>
                  <a:gd name="T101" fmla="*/ 103 h 161"/>
                  <a:gd name="T102" fmla="*/ 158 w 161"/>
                  <a:gd name="T103" fmla="*/ 96 h 161"/>
                  <a:gd name="T104" fmla="*/ 158 w 161"/>
                  <a:gd name="T105" fmla="*/ 91 h 161"/>
                  <a:gd name="T106" fmla="*/ 158 w 161"/>
                  <a:gd name="T107" fmla="*/ 89 h 161"/>
                  <a:gd name="T108" fmla="*/ 158 w 161"/>
                  <a:gd name="T109" fmla="*/ 88 h 161"/>
                  <a:gd name="T110" fmla="*/ 160 w 161"/>
                  <a:gd name="T111" fmla="*/ 88 h 161"/>
                  <a:gd name="T112" fmla="*/ 161 w 161"/>
                  <a:gd name="T113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61" y="80"/>
                    </a:moveTo>
                    <a:lnTo>
                      <a:pt x="158" y="64"/>
                    </a:lnTo>
                    <a:lnTo>
                      <a:pt x="155" y="50"/>
                    </a:lnTo>
                    <a:lnTo>
                      <a:pt x="147" y="36"/>
                    </a:lnTo>
                    <a:lnTo>
                      <a:pt x="137" y="24"/>
                    </a:lnTo>
                    <a:lnTo>
                      <a:pt x="124" y="13"/>
                    </a:lnTo>
                    <a:lnTo>
                      <a:pt x="117" y="8"/>
                    </a:lnTo>
                    <a:lnTo>
                      <a:pt x="111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5" y="13"/>
                    </a:lnTo>
                    <a:lnTo>
                      <a:pt x="24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5" y="147"/>
                    </a:lnTo>
                    <a:lnTo>
                      <a:pt x="50" y="155"/>
                    </a:lnTo>
                    <a:lnTo>
                      <a:pt x="64" y="158"/>
                    </a:lnTo>
                    <a:lnTo>
                      <a:pt x="80" y="161"/>
                    </a:lnTo>
                    <a:lnTo>
                      <a:pt x="87" y="160"/>
                    </a:lnTo>
                    <a:lnTo>
                      <a:pt x="87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7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8" y="96"/>
                    </a:lnTo>
                    <a:lnTo>
                      <a:pt x="158" y="91"/>
                    </a:lnTo>
                    <a:lnTo>
                      <a:pt x="158" y="89"/>
                    </a:lnTo>
                    <a:lnTo>
                      <a:pt x="158" y="88"/>
                    </a:lnTo>
                    <a:lnTo>
                      <a:pt x="160" y="88"/>
                    </a:lnTo>
                    <a:lnTo>
                      <a:pt x="161" y="8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6" name="Freeform 95">
                <a:extLst>
                  <a:ext uri="{FF2B5EF4-FFF2-40B4-BE49-F238E27FC236}">
                    <a16:creationId xmlns:a16="http://schemas.microsoft.com/office/drawing/2014/main" id="{0EFFAFF9-423D-3F3E-E3F1-98F0ACBA5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176" y="2247900"/>
                <a:ext cx="42863" cy="42863"/>
              </a:xfrm>
              <a:custGeom>
                <a:avLst/>
                <a:gdLst>
                  <a:gd name="T0" fmla="*/ 161 w 161"/>
                  <a:gd name="T1" fmla="*/ 81 h 161"/>
                  <a:gd name="T2" fmla="*/ 158 w 161"/>
                  <a:gd name="T3" fmla="*/ 64 h 161"/>
                  <a:gd name="T4" fmla="*/ 155 w 161"/>
                  <a:gd name="T5" fmla="*/ 50 h 161"/>
                  <a:gd name="T6" fmla="*/ 146 w 161"/>
                  <a:gd name="T7" fmla="*/ 36 h 161"/>
                  <a:gd name="T8" fmla="*/ 137 w 161"/>
                  <a:gd name="T9" fmla="*/ 24 h 161"/>
                  <a:gd name="T10" fmla="*/ 124 w 161"/>
                  <a:gd name="T11" fmla="*/ 13 h 161"/>
                  <a:gd name="T12" fmla="*/ 117 w 161"/>
                  <a:gd name="T13" fmla="*/ 9 h 161"/>
                  <a:gd name="T14" fmla="*/ 111 w 161"/>
                  <a:gd name="T15" fmla="*/ 6 h 161"/>
                  <a:gd name="T16" fmla="*/ 103 w 161"/>
                  <a:gd name="T17" fmla="*/ 3 h 161"/>
                  <a:gd name="T18" fmla="*/ 96 w 161"/>
                  <a:gd name="T19" fmla="*/ 2 h 161"/>
                  <a:gd name="T20" fmla="*/ 80 w 161"/>
                  <a:gd name="T21" fmla="*/ 0 h 161"/>
                  <a:gd name="T22" fmla="*/ 64 w 161"/>
                  <a:gd name="T23" fmla="*/ 2 h 161"/>
                  <a:gd name="T24" fmla="*/ 49 w 161"/>
                  <a:gd name="T25" fmla="*/ 6 h 161"/>
                  <a:gd name="T26" fmla="*/ 35 w 161"/>
                  <a:gd name="T27" fmla="*/ 13 h 161"/>
                  <a:gd name="T28" fmla="*/ 23 w 161"/>
                  <a:gd name="T29" fmla="*/ 24 h 161"/>
                  <a:gd name="T30" fmla="*/ 13 w 161"/>
                  <a:gd name="T31" fmla="*/ 36 h 161"/>
                  <a:gd name="T32" fmla="*/ 6 w 161"/>
                  <a:gd name="T33" fmla="*/ 50 h 161"/>
                  <a:gd name="T34" fmla="*/ 1 w 161"/>
                  <a:gd name="T35" fmla="*/ 64 h 161"/>
                  <a:gd name="T36" fmla="*/ 0 w 161"/>
                  <a:gd name="T37" fmla="*/ 81 h 161"/>
                  <a:gd name="T38" fmla="*/ 1 w 161"/>
                  <a:gd name="T39" fmla="*/ 96 h 161"/>
                  <a:gd name="T40" fmla="*/ 2 w 161"/>
                  <a:gd name="T41" fmla="*/ 103 h 161"/>
                  <a:gd name="T42" fmla="*/ 6 w 161"/>
                  <a:gd name="T43" fmla="*/ 111 h 161"/>
                  <a:gd name="T44" fmla="*/ 8 w 161"/>
                  <a:gd name="T45" fmla="*/ 117 h 161"/>
                  <a:gd name="T46" fmla="*/ 13 w 161"/>
                  <a:gd name="T47" fmla="*/ 124 h 161"/>
                  <a:gd name="T48" fmla="*/ 23 w 161"/>
                  <a:gd name="T49" fmla="*/ 137 h 161"/>
                  <a:gd name="T50" fmla="*/ 35 w 161"/>
                  <a:gd name="T51" fmla="*/ 147 h 161"/>
                  <a:gd name="T52" fmla="*/ 49 w 161"/>
                  <a:gd name="T53" fmla="*/ 155 h 161"/>
                  <a:gd name="T54" fmla="*/ 64 w 161"/>
                  <a:gd name="T55" fmla="*/ 159 h 161"/>
                  <a:gd name="T56" fmla="*/ 80 w 161"/>
                  <a:gd name="T57" fmla="*/ 161 h 161"/>
                  <a:gd name="T58" fmla="*/ 87 w 161"/>
                  <a:gd name="T59" fmla="*/ 160 h 161"/>
                  <a:gd name="T60" fmla="*/ 87 w 161"/>
                  <a:gd name="T61" fmla="*/ 159 h 161"/>
                  <a:gd name="T62" fmla="*/ 88 w 161"/>
                  <a:gd name="T63" fmla="*/ 159 h 161"/>
                  <a:gd name="T64" fmla="*/ 91 w 161"/>
                  <a:gd name="T65" fmla="*/ 159 h 161"/>
                  <a:gd name="T66" fmla="*/ 96 w 161"/>
                  <a:gd name="T67" fmla="*/ 159 h 161"/>
                  <a:gd name="T68" fmla="*/ 103 w 161"/>
                  <a:gd name="T69" fmla="*/ 156 h 161"/>
                  <a:gd name="T70" fmla="*/ 103 w 161"/>
                  <a:gd name="T71" fmla="*/ 155 h 161"/>
                  <a:gd name="T72" fmla="*/ 104 w 161"/>
                  <a:gd name="T73" fmla="*/ 155 h 161"/>
                  <a:gd name="T74" fmla="*/ 106 w 161"/>
                  <a:gd name="T75" fmla="*/ 155 h 161"/>
                  <a:gd name="T76" fmla="*/ 111 w 161"/>
                  <a:gd name="T77" fmla="*/ 155 h 161"/>
                  <a:gd name="T78" fmla="*/ 117 w 161"/>
                  <a:gd name="T79" fmla="*/ 151 h 161"/>
                  <a:gd name="T80" fmla="*/ 124 w 161"/>
                  <a:gd name="T81" fmla="*/ 147 h 161"/>
                  <a:gd name="T82" fmla="*/ 130 w 161"/>
                  <a:gd name="T83" fmla="*/ 142 h 161"/>
                  <a:gd name="T84" fmla="*/ 137 w 161"/>
                  <a:gd name="T85" fmla="*/ 137 h 161"/>
                  <a:gd name="T86" fmla="*/ 142 w 161"/>
                  <a:gd name="T87" fmla="*/ 130 h 161"/>
                  <a:gd name="T88" fmla="*/ 146 w 161"/>
                  <a:gd name="T89" fmla="*/ 124 h 161"/>
                  <a:gd name="T90" fmla="*/ 150 w 161"/>
                  <a:gd name="T91" fmla="*/ 117 h 161"/>
                  <a:gd name="T92" fmla="*/ 155 w 161"/>
                  <a:gd name="T93" fmla="*/ 111 h 161"/>
                  <a:gd name="T94" fmla="*/ 155 w 161"/>
                  <a:gd name="T95" fmla="*/ 107 h 161"/>
                  <a:gd name="T96" fmla="*/ 155 w 161"/>
                  <a:gd name="T97" fmla="*/ 104 h 161"/>
                  <a:gd name="T98" fmla="*/ 155 w 161"/>
                  <a:gd name="T99" fmla="*/ 103 h 161"/>
                  <a:gd name="T100" fmla="*/ 156 w 161"/>
                  <a:gd name="T101" fmla="*/ 103 h 161"/>
                  <a:gd name="T102" fmla="*/ 158 w 161"/>
                  <a:gd name="T103" fmla="*/ 96 h 161"/>
                  <a:gd name="T104" fmla="*/ 158 w 161"/>
                  <a:gd name="T105" fmla="*/ 91 h 161"/>
                  <a:gd name="T106" fmla="*/ 158 w 161"/>
                  <a:gd name="T107" fmla="*/ 89 h 161"/>
                  <a:gd name="T108" fmla="*/ 158 w 161"/>
                  <a:gd name="T109" fmla="*/ 88 h 161"/>
                  <a:gd name="T110" fmla="*/ 159 w 161"/>
                  <a:gd name="T111" fmla="*/ 88 h 161"/>
                  <a:gd name="T112" fmla="*/ 161 w 161"/>
                  <a:gd name="T113" fmla="*/ 8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61" y="81"/>
                    </a:moveTo>
                    <a:lnTo>
                      <a:pt x="158" y="64"/>
                    </a:lnTo>
                    <a:lnTo>
                      <a:pt x="155" y="50"/>
                    </a:lnTo>
                    <a:lnTo>
                      <a:pt x="146" y="36"/>
                    </a:lnTo>
                    <a:lnTo>
                      <a:pt x="137" y="24"/>
                    </a:lnTo>
                    <a:lnTo>
                      <a:pt x="124" y="13"/>
                    </a:lnTo>
                    <a:lnTo>
                      <a:pt x="117" y="9"/>
                    </a:lnTo>
                    <a:lnTo>
                      <a:pt x="111" y="6"/>
                    </a:lnTo>
                    <a:lnTo>
                      <a:pt x="103" y="3"/>
                    </a:lnTo>
                    <a:lnTo>
                      <a:pt x="96" y="2"/>
                    </a:lnTo>
                    <a:lnTo>
                      <a:pt x="80" y="0"/>
                    </a:lnTo>
                    <a:lnTo>
                      <a:pt x="64" y="2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3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6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3" y="137"/>
                    </a:lnTo>
                    <a:lnTo>
                      <a:pt x="35" y="147"/>
                    </a:lnTo>
                    <a:lnTo>
                      <a:pt x="49" y="155"/>
                    </a:lnTo>
                    <a:lnTo>
                      <a:pt x="64" y="159"/>
                    </a:lnTo>
                    <a:lnTo>
                      <a:pt x="80" y="161"/>
                    </a:lnTo>
                    <a:lnTo>
                      <a:pt x="87" y="160"/>
                    </a:lnTo>
                    <a:lnTo>
                      <a:pt x="87" y="159"/>
                    </a:lnTo>
                    <a:lnTo>
                      <a:pt x="88" y="159"/>
                    </a:lnTo>
                    <a:lnTo>
                      <a:pt x="91" y="159"/>
                    </a:lnTo>
                    <a:lnTo>
                      <a:pt x="96" y="159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1"/>
                    </a:lnTo>
                    <a:lnTo>
                      <a:pt x="124" y="147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2" y="130"/>
                    </a:lnTo>
                    <a:lnTo>
                      <a:pt x="146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7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8" y="96"/>
                    </a:lnTo>
                    <a:lnTo>
                      <a:pt x="158" y="91"/>
                    </a:lnTo>
                    <a:lnTo>
                      <a:pt x="158" y="89"/>
                    </a:lnTo>
                    <a:lnTo>
                      <a:pt x="158" y="88"/>
                    </a:lnTo>
                    <a:lnTo>
                      <a:pt x="159" y="88"/>
                    </a:lnTo>
                    <a:lnTo>
                      <a:pt x="161" y="8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7" name="Freeform 96">
                <a:extLst>
                  <a:ext uri="{FF2B5EF4-FFF2-40B4-BE49-F238E27FC236}">
                    <a16:creationId xmlns:a16="http://schemas.microsoft.com/office/drawing/2014/main" id="{0E64612D-62FE-B988-00B0-A01C1554A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763" y="2230438"/>
                <a:ext cx="42863" cy="42863"/>
              </a:xfrm>
              <a:custGeom>
                <a:avLst/>
                <a:gdLst>
                  <a:gd name="T0" fmla="*/ 160 w 160"/>
                  <a:gd name="T1" fmla="*/ 81 h 161"/>
                  <a:gd name="T2" fmla="*/ 158 w 160"/>
                  <a:gd name="T3" fmla="*/ 64 h 161"/>
                  <a:gd name="T4" fmla="*/ 155 w 160"/>
                  <a:gd name="T5" fmla="*/ 50 h 161"/>
                  <a:gd name="T6" fmla="*/ 146 w 160"/>
                  <a:gd name="T7" fmla="*/ 36 h 161"/>
                  <a:gd name="T8" fmla="*/ 137 w 160"/>
                  <a:gd name="T9" fmla="*/ 24 h 161"/>
                  <a:gd name="T10" fmla="*/ 124 w 160"/>
                  <a:gd name="T11" fmla="*/ 13 h 161"/>
                  <a:gd name="T12" fmla="*/ 117 w 160"/>
                  <a:gd name="T13" fmla="*/ 9 h 161"/>
                  <a:gd name="T14" fmla="*/ 111 w 160"/>
                  <a:gd name="T15" fmla="*/ 6 h 161"/>
                  <a:gd name="T16" fmla="*/ 102 w 160"/>
                  <a:gd name="T17" fmla="*/ 3 h 161"/>
                  <a:gd name="T18" fmla="*/ 95 w 160"/>
                  <a:gd name="T19" fmla="*/ 2 h 161"/>
                  <a:gd name="T20" fmla="*/ 80 w 160"/>
                  <a:gd name="T21" fmla="*/ 0 h 161"/>
                  <a:gd name="T22" fmla="*/ 63 w 160"/>
                  <a:gd name="T23" fmla="*/ 2 h 161"/>
                  <a:gd name="T24" fmla="*/ 49 w 160"/>
                  <a:gd name="T25" fmla="*/ 6 h 161"/>
                  <a:gd name="T26" fmla="*/ 35 w 160"/>
                  <a:gd name="T27" fmla="*/ 13 h 161"/>
                  <a:gd name="T28" fmla="*/ 23 w 160"/>
                  <a:gd name="T29" fmla="*/ 24 h 161"/>
                  <a:gd name="T30" fmla="*/ 13 w 160"/>
                  <a:gd name="T31" fmla="*/ 36 h 161"/>
                  <a:gd name="T32" fmla="*/ 5 w 160"/>
                  <a:gd name="T33" fmla="*/ 50 h 161"/>
                  <a:gd name="T34" fmla="*/ 1 w 160"/>
                  <a:gd name="T35" fmla="*/ 64 h 161"/>
                  <a:gd name="T36" fmla="*/ 0 w 160"/>
                  <a:gd name="T37" fmla="*/ 81 h 161"/>
                  <a:gd name="T38" fmla="*/ 1 w 160"/>
                  <a:gd name="T39" fmla="*/ 96 h 161"/>
                  <a:gd name="T40" fmla="*/ 2 w 160"/>
                  <a:gd name="T41" fmla="*/ 103 h 161"/>
                  <a:gd name="T42" fmla="*/ 5 w 160"/>
                  <a:gd name="T43" fmla="*/ 111 h 161"/>
                  <a:gd name="T44" fmla="*/ 8 w 160"/>
                  <a:gd name="T45" fmla="*/ 117 h 161"/>
                  <a:gd name="T46" fmla="*/ 13 w 160"/>
                  <a:gd name="T47" fmla="*/ 124 h 161"/>
                  <a:gd name="T48" fmla="*/ 23 w 160"/>
                  <a:gd name="T49" fmla="*/ 137 h 161"/>
                  <a:gd name="T50" fmla="*/ 35 w 160"/>
                  <a:gd name="T51" fmla="*/ 147 h 161"/>
                  <a:gd name="T52" fmla="*/ 49 w 160"/>
                  <a:gd name="T53" fmla="*/ 155 h 161"/>
                  <a:gd name="T54" fmla="*/ 63 w 160"/>
                  <a:gd name="T55" fmla="*/ 159 h 161"/>
                  <a:gd name="T56" fmla="*/ 80 w 160"/>
                  <a:gd name="T57" fmla="*/ 161 h 161"/>
                  <a:gd name="T58" fmla="*/ 87 w 160"/>
                  <a:gd name="T59" fmla="*/ 160 h 161"/>
                  <a:gd name="T60" fmla="*/ 87 w 160"/>
                  <a:gd name="T61" fmla="*/ 159 h 161"/>
                  <a:gd name="T62" fmla="*/ 88 w 160"/>
                  <a:gd name="T63" fmla="*/ 159 h 161"/>
                  <a:gd name="T64" fmla="*/ 91 w 160"/>
                  <a:gd name="T65" fmla="*/ 159 h 161"/>
                  <a:gd name="T66" fmla="*/ 95 w 160"/>
                  <a:gd name="T67" fmla="*/ 159 h 161"/>
                  <a:gd name="T68" fmla="*/ 102 w 160"/>
                  <a:gd name="T69" fmla="*/ 156 h 161"/>
                  <a:gd name="T70" fmla="*/ 102 w 160"/>
                  <a:gd name="T71" fmla="*/ 155 h 161"/>
                  <a:gd name="T72" fmla="*/ 104 w 160"/>
                  <a:gd name="T73" fmla="*/ 155 h 161"/>
                  <a:gd name="T74" fmla="*/ 106 w 160"/>
                  <a:gd name="T75" fmla="*/ 155 h 161"/>
                  <a:gd name="T76" fmla="*/ 111 w 160"/>
                  <a:gd name="T77" fmla="*/ 155 h 161"/>
                  <a:gd name="T78" fmla="*/ 117 w 160"/>
                  <a:gd name="T79" fmla="*/ 150 h 161"/>
                  <a:gd name="T80" fmla="*/ 124 w 160"/>
                  <a:gd name="T81" fmla="*/ 147 h 161"/>
                  <a:gd name="T82" fmla="*/ 130 w 160"/>
                  <a:gd name="T83" fmla="*/ 142 h 161"/>
                  <a:gd name="T84" fmla="*/ 137 w 160"/>
                  <a:gd name="T85" fmla="*/ 137 h 161"/>
                  <a:gd name="T86" fmla="*/ 141 w 160"/>
                  <a:gd name="T87" fmla="*/ 130 h 161"/>
                  <a:gd name="T88" fmla="*/ 146 w 160"/>
                  <a:gd name="T89" fmla="*/ 124 h 161"/>
                  <a:gd name="T90" fmla="*/ 150 w 160"/>
                  <a:gd name="T91" fmla="*/ 117 h 161"/>
                  <a:gd name="T92" fmla="*/ 155 w 160"/>
                  <a:gd name="T93" fmla="*/ 111 h 161"/>
                  <a:gd name="T94" fmla="*/ 155 w 160"/>
                  <a:gd name="T95" fmla="*/ 107 h 161"/>
                  <a:gd name="T96" fmla="*/ 155 w 160"/>
                  <a:gd name="T97" fmla="*/ 104 h 161"/>
                  <a:gd name="T98" fmla="*/ 155 w 160"/>
                  <a:gd name="T99" fmla="*/ 103 h 161"/>
                  <a:gd name="T100" fmla="*/ 156 w 160"/>
                  <a:gd name="T101" fmla="*/ 103 h 161"/>
                  <a:gd name="T102" fmla="*/ 158 w 160"/>
                  <a:gd name="T103" fmla="*/ 96 h 161"/>
                  <a:gd name="T104" fmla="*/ 158 w 160"/>
                  <a:gd name="T105" fmla="*/ 91 h 161"/>
                  <a:gd name="T106" fmla="*/ 158 w 160"/>
                  <a:gd name="T107" fmla="*/ 89 h 161"/>
                  <a:gd name="T108" fmla="*/ 158 w 160"/>
                  <a:gd name="T109" fmla="*/ 88 h 161"/>
                  <a:gd name="T110" fmla="*/ 159 w 160"/>
                  <a:gd name="T111" fmla="*/ 88 h 161"/>
                  <a:gd name="T112" fmla="*/ 160 w 160"/>
                  <a:gd name="T113" fmla="*/ 8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161">
                    <a:moveTo>
                      <a:pt x="160" y="81"/>
                    </a:moveTo>
                    <a:lnTo>
                      <a:pt x="158" y="64"/>
                    </a:lnTo>
                    <a:lnTo>
                      <a:pt x="155" y="50"/>
                    </a:lnTo>
                    <a:lnTo>
                      <a:pt x="146" y="36"/>
                    </a:lnTo>
                    <a:lnTo>
                      <a:pt x="137" y="24"/>
                    </a:lnTo>
                    <a:lnTo>
                      <a:pt x="124" y="13"/>
                    </a:lnTo>
                    <a:lnTo>
                      <a:pt x="117" y="9"/>
                    </a:lnTo>
                    <a:lnTo>
                      <a:pt x="111" y="6"/>
                    </a:lnTo>
                    <a:lnTo>
                      <a:pt x="102" y="3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3" y="24"/>
                    </a:lnTo>
                    <a:lnTo>
                      <a:pt x="13" y="36"/>
                    </a:lnTo>
                    <a:lnTo>
                      <a:pt x="5" y="50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5" y="111"/>
                    </a:lnTo>
                    <a:lnTo>
                      <a:pt x="8" y="117"/>
                    </a:lnTo>
                    <a:lnTo>
                      <a:pt x="13" y="124"/>
                    </a:lnTo>
                    <a:lnTo>
                      <a:pt x="23" y="137"/>
                    </a:lnTo>
                    <a:lnTo>
                      <a:pt x="35" y="147"/>
                    </a:lnTo>
                    <a:lnTo>
                      <a:pt x="49" y="155"/>
                    </a:lnTo>
                    <a:lnTo>
                      <a:pt x="63" y="159"/>
                    </a:lnTo>
                    <a:lnTo>
                      <a:pt x="80" y="161"/>
                    </a:lnTo>
                    <a:lnTo>
                      <a:pt x="87" y="160"/>
                    </a:lnTo>
                    <a:lnTo>
                      <a:pt x="87" y="159"/>
                    </a:lnTo>
                    <a:lnTo>
                      <a:pt x="88" y="159"/>
                    </a:lnTo>
                    <a:lnTo>
                      <a:pt x="91" y="159"/>
                    </a:lnTo>
                    <a:lnTo>
                      <a:pt x="95" y="159"/>
                    </a:lnTo>
                    <a:lnTo>
                      <a:pt x="102" y="156"/>
                    </a:lnTo>
                    <a:lnTo>
                      <a:pt x="102" y="155"/>
                    </a:lnTo>
                    <a:lnTo>
                      <a:pt x="104" y="155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4" y="147"/>
                    </a:lnTo>
                    <a:lnTo>
                      <a:pt x="130" y="142"/>
                    </a:lnTo>
                    <a:lnTo>
                      <a:pt x="137" y="137"/>
                    </a:lnTo>
                    <a:lnTo>
                      <a:pt x="141" y="130"/>
                    </a:lnTo>
                    <a:lnTo>
                      <a:pt x="146" y="124"/>
                    </a:lnTo>
                    <a:lnTo>
                      <a:pt x="150" y="117"/>
                    </a:lnTo>
                    <a:lnTo>
                      <a:pt x="155" y="111"/>
                    </a:lnTo>
                    <a:lnTo>
                      <a:pt x="155" y="107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8" y="96"/>
                    </a:lnTo>
                    <a:lnTo>
                      <a:pt x="158" y="91"/>
                    </a:lnTo>
                    <a:lnTo>
                      <a:pt x="158" y="89"/>
                    </a:lnTo>
                    <a:lnTo>
                      <a:pt x="158" y="88"/>
                    </a:lnTo>
                    <a:lnTo>
                      <a:pt x="159" y="88"/>
                    </a:lnTo>
                    <a:lnTo>
                      <a:pt x="160" y="8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8" name="Freeform 97">
                <a:extLst>
                  <a:ext uri="{FF2B5EF4-FFF2-40B4-BE49-F238E27FC236}">
                    <a16:creationId xmlns:a16="http://schemas.microsoft.com/office/drawing/2014/main" id="{A6F236F2-3EF2-579B-37DD-E597E2DE2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351" y="2236788"/>
                <a:ext cx="41275" cy="42863"/>
              </a:xfrm>
              <a:custGeom>
                <a:avLst/>
                <a:gdLst>
                  <a:gd name="T0" fmla="*/ 161 w 161"/>
                  <a:gd name="T1" fmla="*/ 80 h 161"/>
                  <a:gd name="T2" fmla="*/ 159 w 161"/>
                  <a:gd name="T3" fmla="*/ 64 h 161"/>
                  <a:gd name="T4" fmla="*/ 155 w 161"/>
                  <a:gd name="T5" fmla="*/ 50 h 161"/>
                  <a:gd name="T6" fmla="*/ 147 w 161"/>
                  <a:gd name="T7" fmla="*/ 35 h 161"/>
                  <a:gd name="T8" fmla="*/ 138 w 161"/>
                  <a:gd name="T9" fmla="*/ 24 h 161"/>
                  <a:gd name="T10" fmla="*/ 125 w 161"/>
                  <a:gd name="T11" fmla="*/ 13 h 161"/>
                  <a:gd name="T12" fmla="*/ 117 w 161"/>
                  <a:gd name="T13" fmla="*/ 8 h 161"/>
                  <a:gd name="T14" fmla="*/ 112 w 161"/>
                  <a:gd name="T15" fmla="*/ 6 h 161"/>
                  <a:gd name="T16" fmla="*/ 103 w 161"/>
                  <a:gd name="T17" fmla="*/ 2 h 161"/>
                  <a:gd name="T18" fmla="*/ 96 w 161"/>
                  <a:gd name="T19" fmla="*/ 1 h 161"/>
                  <a:gd name="T20" fmla="*/ 81 w 161"/>
                  <a:gd name="T21" fmla="*/ 0 h 161"/>
                  <a:gd name="T22" fmla="*/ 64 w 161"/>
                  <a:gd name="T23" fmla="*/ 1 h 161"/>
                  <a:gd name="T24" fmla="*/ 50 w 161"/>
                  <a:gd name="T25" fmla="*/ 6 h 161"/>
                  <a:gd name="T26" fmla="*/ 36 w 161"/>
                  <a:gd name="T27" fmla="*/ 13 h 161"/>
                  <a:gd name="T28" fmla="*/ 24 w 161"/>
                  <a:gd name="T29" fmla="*/ 24 h 161"/>
                  <a:gd name="T30" fmla="*/ 13 w 161"/>
                  <a:gd name="T31" fmla="*/ 35 h 161"/>
                  <a:gd name="T32" fmla="*/ 6 w 161"/>
                  <a:gd name="T33" fmla="*/ 50 h 161"/>
                  <a:gd name="T34" fmla="*/ 2 w 161"/>
                  <a:gd name="T35" fmla="*/ 64 h 161"/>
                  <a:gd name="T36" fmla="*/ 0 w 161"/>
                  <a:gd name="T37" fmla="*/ 80 h 161"/>
                  <a:gd name="T38" fmla="*/ 2 w 161"/>
                  <a:gd name="T39" fmla="*/ 96 h 161"/>
                  <a:gd name="T40" fmla="*/ 3 w 161"/>
                  <a:gd name="T41" fmla="*/ 103 h 161"/>
                  <a:gd name="T42" fmla="*/ 6 w 161"/>
                  <a:gd name="T43" fmla="*/ 111 h 161"/>
                  <a:gd name="T44" fmla="*/ 9 w 161"/>
                  <a:gd name="T45" fmla="*/ 117 h 161"/>
                  <a:gd name="T46" fmla="*/ 13 w 161"/>
                  <a:gd name="T47" fmla="*/ 124 h 161"/>
                  <a:gd name="T48" fmla="*/ 24 w 161"/>
                  <a:gd name="T49" fmla="*/ 137 h 161"/>
                  <a:gd name="T50" fmla="*/ 36 w 161"/>
                  <a:gd name="T51" fmla="*/ 147 h 161"/>
                  <a:gd name="T52" fmla="*/ 50 w 161"/>
                  <a:gd name="T53" fmla="*/ 155 h 161"/>
                  <a:gd name="T54" fmla="*/ 64 w 161"/>
                  <a:gd name="T55" fmla="*/ 158 h 161"/>
                  <a:gd name="T56" fmla="*/ 81 w 161"/>
                  <a:gd name="T57" fmla="*/ 161 h 161"/>
                  <a:gd name="T58" fmla="*/ 88 w 161"/>
                  <a:gd name="T59" fmla="*/ 160 h 161"/>
                  <a:gd name="T60" fmla="*/ 88 w 161"/>
                  <a:gd name="T61" fmla="*/ 158 h 161"/>
                  <a:gd name="T62" fmla="*/ 89 w 161"/>
                  <a:gd name="T63" fmla="*/ 158 h 161"/>
                  <a:gd name="T64" fmla="*/ 91 w 161"/>
                  <a:gd name="T65" fmla="*/ 158 h 161"/>
                  <a:gd name="T66" fmla="*/ 96 w 161"/>
                  <a:gd name="T67" fmla="*/ 158 h 161"/>
                  <a:gd name="T68" fmla="*/ 103 w 161"/>
                  <a:gd name="T69" fmla="*/ 156 h 161"/>
                  <a:gd name="T70" fmla="*/ 103 w 161"/>
                  <a:gd name="T71" fmla="*/ 155 h 161"/>
                  <a:gd name="T72" fmla="*/ 104 w 161"/>
                  <a:gd name="T73" fmla="*/ 155 h 161"/>
                  <a:gd name="T74" fmla="*/ 107 w 161"/>
                  <a:gd name="T75" fmla="*/ 155 h 161"/>
                  <a:gd name="T76" fmla="*/ 112 w 161"/>
                  <a:gd name="T77" fmla="*/ 155 h 161"/>
                  <a:gd name="T78" fmla="*/ 117 w 161"/>
                  <a:gd name="T79" fmla="*/ 150 h 161"/>
                  <a:gd name="T80" fmla="*/ 125 w 161"/>
                  <a:gd name="T81" fmla="*/ 147 h 161"/>
                  <a:gd name="T82" fmla="*/ 131 w 161"/>
                  <a:gd name="T83" fmla="*/ 142 h 161"/>
                  <a:gd name="T84" fmla="*/ 138 w 161"/>
                  <a:gd name="T85" fmla="*/ 137 h 161"/>
                  <a:gd name="T86" fmla="*/ 142 w 161"/>
                  <a:gd name="T87" fmla="*/ 130 h 161"/>
                  <a:gd name="T88" fmla="*/ 147 w 161"/>
                  <a:gd name="T89" fmla="*/ 124 h 161"/>
                  <a:gd name="T90" fmla="*/ 151 w 161"/>
                  <a:gd name="T91" fmla="*/ 117 h 161"/>
                  <a:gd name="T92" fmla="*/ 155 w 161"/>
                  <a:gd name="T93" fmla="*/ 111 h 161"/>
                  <a:gd name="T94" fmla="*/ 155 w 161"/>
                  <a:gd name="T95" fmla="*/ 106 h 161"/>
                  <a:gd name="T96" fmla="*/ 155 w 161"/>
                  <a:gd name="T97" fmla="*/ 104 h 161"/>
                  <a:gd name="T98" fmla="*/ 155 w 161"/>
                  <a:gd name="T99" fmla="*/ 103 h 161"/>
                  <a:gd name="T100" fmla="*/ 157 w 161"/>
                  <a:gd name="T101" fmla="*/ 103 h 161"/>
                  <a:gd name="T102" fmla="*/ 159 w 161"/>
                  <a:gd name="T103" fmla="*/ 96 h 161"/>
                  <a:gd name="T104" fmla="*/ 159 w 161"/>
                  <a:gd name="T105" fmla="*/ 91 h 161"/>
                  <a:gd name="T106" fmla="*/ 159 w 161"/>
                  <a:gd name="T107" fmla="*/ 89 h 161"/>
                  <a:gd name="T108" fmla="*/ 159 w 161"/>
                  <a:gd name="T109" fmla="*/ 87 h 161"/>
                  <a:gd name="T110" fmla="*/ 160 w 161"/>
                  <a:gd name="T111" fmla="*/ 87 h 161"/>
                  <a:gd name="T112" fmla="*/ 161 w 161"/>
                  <a:gd name="T113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61">
                    <a:moveTo>
                      <a:pt x="161" y="80"/>
                    </a:move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5"/>
                    </a:lnTo>
                    <a:lnTo>
                      <a:pt x="138" y="24"/>
                    </a:lnTo>
                    <a:lnTo>
                      <a:pt x="125" y="13"/>
                    </a:lnTo>
                    <a:lnTo>
                      <a:pt x="117" y="8"/>
                    </a:lnTo>
                    <a:lnTo>
                      <a:pt x="112" y="6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1" y="0"/>
                    </a:lnTo>
                    <a:lnTo>
                      <a:pt x="64" y="1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4"/>
                    </a:lnTo>
                    <a:lnTo>
                      <a:pt x="13" y="35"/>
                    </a:lnTo>
                    <a:lnTo>
                      <a:pt x="6" y="50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2" y="96"/>
                    </a:lnTo>
                    <a:lnTo>
                      <a:pt x="3" y="103"/>
                    </a:lnTo>
                    <a:lnTo>
                      <a:pt x="6" y="111"/>
                    </a:lnTo>
                    <a:lnTo>
                      <a:pt x="9" y="117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6" y="147"/>
                    </a:lnTo>
                    <a:lnTo>
                      <a:pt x="50" y="155"/>
                    </a:lnTo>
                    <a:lnTo>
                      <a:pt x="64" y="158"/>
                    </a:lnTo>
                    <a:lnTo>
                      <a:pt x="81" y="161"/>
                    </a:lnTo>
                    <a:lnTo>
                      <a:pt x="88" y="160"/>
                    </a:lnTo>
                    <a:lnTo>
                      <a:pt x="88" y="158"/>
                    </a:lnTo>
                    <a:lnTo>
                      <a:pt x="89" y="158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4" y="155"/>
                    </a:lnTo>
                    <a:lnTo>
                      <a:pt x="107" y="155"/>
                    </a:lnTo>
                    <a:lnTo>
                      <a:pt x="112" y="155"/>
                    </a:lnTo>
                    <a:lnTo>
                      <a:pt x="117" y="150"/>
                    </a:lnTo>
                    <a:lnTo>
                      <a:pt x="125" y="147"/>
                    </a:lnTo>
                    <a:lnTo>
                      <a:pt x="131" y="142"/>
                    </a:lnTo>
                    <a:lnTo>
                      <a:pt x="138" y="137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1" y="117"/>
                    </a:lnTo>
                    <a:lnTo>
                      <a:pt x="155" y="111"/>
                    </a:lnTo>
                    <a:lnTo>
                      <a:pt x="155" y="106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7" y="103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7"/>
                    </a:lnTo>
                    <a:lnTo>
                      <a:pt x="160" y="87"/>
                    </a:lnTo>
                    <a:lnTo>
                      <a:pt x="161" y="8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100" name="ZoneTexte 1099">
              <a:extLst>
                <a:ext uri="{FF2B5EF4-FFF2-40B4-BE49-F238E27FC236}">
                  <a16:creationId xmlns:a16="http://schemas.microsoft.com/office/drawing/2014/main" id="{2C106567-6A9E-1987-62E6-C46C8BE90681}"/>
                </a:ext>
              </a:extLst>
            </p:cNvPr>
            <p:cNvSpPr txBox="1"/>
            <p:nvPr/>
          </p:nvSpPr>
          <p:spPr>
            <a:xfrm>
              <a:off x="1215435" y="427080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0</a:t>
              </a:r>
            </a:p>
          </p:txBody>
        </p:sp>
        <p:sp>
          <p:nvSpPr>
            <p:cNvPr id="1101" name="ZoneTexte 1100">
              <a:extLst>
                <a:ext uri="{FF2B5EF4-FFF2-40B4-BE49-F238E27FC236}">
                  <a16:creationId xmlns:a16="http://schemas.microsoft.com/office/drawing/2014/main" id="{ED9B7440-C3EF-22E6-08B3-2D3031643037}"/>
                </a:ext>
              </a:extLst>
            </p:cNvPr>
            <p:cNvSpPr txBox="1"/>
            <p:nvPr/>
          </p:nvSpPr>
          <p:spPr>
            <a:xfrm>
              <a:off x="1374485" y="427080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4</a:t>
              </a:r>
            </a:p>
          </p:txBody>
        </p:sp>
        <p:sp>
          <p:nvSpPr>
            <p:cNvPr id="1102" name="ZoneTexte 1101">
              <a:extLst>
                <a:ext uri="{FF2B5EF4-FFF2-40B4-BE49-F238E27FC236}">
                  <a16:creationId xmlns:a16="http://schemas.microsoft.com/office/drawing/2014/main" id="{F2A5877B-D8BB-5F51-62F7-86BFC9977E27}"/>
                </a:ext>
              </a:extLst>
            </p:cNvPr>
            <p:cNvSpPr txBox="1"/>
            <p:nvPr/>
          </p:nvSpPr>
          <p:spPr>
            <a:xfrm>
              <a:off x="1533535" y="427080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8</a:t>
              </a:r>
            </a:p>
          </p:txBody>
        </p:sp>
        <p:sp>
          <p:nvSpPr>
            <p:cNvPr id="1103" name="ZoneTexte 1102">
              <a:extLst>
                <a:ext uri="{FF2B5EF4-FFF2-40B4-BE49-F238E27FC236}">
                  <a16:creationId xmlns:a16="http://schemas.microsoft.com/office/drawing/2014/main" id="{5A4A513A-FBAF-6662-1817-82FCDCA13728}"/>
                </a:ext>
              </a:extLst>
            </p:cNvPr>
            <p:cNvSpPr txBox="1"/>
            <p:nvPr/>
          </p:nvSpPr>
          <p:spPr>
            <a:xfrm>
              <a:off x="1659725" y="42708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12</a:t>
              </a:r>
            </a:p>
          </p:txBody>
        </p:sp>
        <p:sp>
          <p:nvSpPr>
            <p:cNvPr id="1104" name="ZoneTexte 1103">
              <a:extLst>
                <a:ext uri="{FF2B5EF4-FFF2-40B4-BE49-F238E27FC236}">
                  <a16:creationId xmlns:a16="http://schemas.microsoft.com/office/drawing/2014/main" id="{DDCEBBAF-D3FB-8F84-12BE-DC9249982F09}"/>
                </a:ext>
              </a:extLst>
            </p:cNvPr>
            <p:cNvSpPr txBox="1"/>
            <p:nvPr/>
          </p:nvSpPr>
          <p:spPr>
            <a:xfrm>
              <a:off x="1897056" y="42708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18</a:t>
              </a:r>
            </a:p>
          </p:txBody>
        </p:sp>
        <p:sp>
          <p:nvSpPr>
            <p:cNvPr id="1105" name="ZoneTexte 1104">
              <a:extLst>
                <a:ext uri="{FF2B5EF4-FFF2-40B4-BE49-F238E27FC236}">
                  <a16:creationId xmlns:a16="http://schemas.microsoft.com/office/drawing/2014/main" id="{88DECB25-8EFA-0C9F-5646-0A906224306D}"/>
                </a:ext>
              </a:extLst>
            </p:cNvPr>
            <p:cNvSpPr txBox="1"/>
            <p:nvPr/>
          </p:nvSpPr>
          <p:spPr>
            <a:xfrm>
              <a:off x="2132293" y="42708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24</a:t>
              </a:r>
            </a:p>
          </p:txBody>
        </p:sp>
        <p:sp>
          <p:nvSpPr>
            <p:cNvPr id="1106" name="ZoneTexte 1105">
              <a:extLst>
                <a:ext uri="{FF2B5EF4-FFF2-40B4-BE49-F238E27FC236}">
                  <a16:creationId xmlns:a16="http://schemas.microsoft.com/office/drawing/2014/main" id="{41CF4DDB-21B5-BD16-C592-DEBF6EDFB90A}"/>
                </a:ext>
              </a:extLst>
            </p:cNvPr>
            <p:cNvSpPr txBox="1"/>
            <p:nvPr/>
          </p:nvSpPr>
          <p:spPr>
            <a:xfrm>
              <a:off x="2445754" y="42708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32</a:t>
              </a:r>
            </a:p>
          </p:txBody>
        </p:sp>
        <p:sp>
          <p:nvSpPr>
            <p:cNvPr id="1107" name="ZoneTexte 1106">
              <a:extLst>
                <a:ext uri="{FF2B5EF4-FFF2-40B4-BE49-F238E27FC236}">
                  <a16:creationId xmlns:a16="http://schemas.microsoft.com/office/drawing/2014/main" id="{B61CF9BE-2205-5D61-8B75-AD402E20465C}"/>
                </a:ext>
              </a:extLst>
            </p:cNvPr>
            <p:cNvSpPr txBox="1"/>
            <p:nvPr/>
          </p:nvSpPr>
          <p:spPr>
            <a:xfrm>
              <a:off x="3081078" y="42708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48</a:t>
              </a:r>
            </a:p>
          </p:txBody>
        </p:sp>
        <p:sp>
          <p:nvSpPr>
            <p:cNvPr id="1108" name="ZoneTexte 1107">
              <a:extLst>
                <a:ext uri="{FF2B5EF4-FFF2-40B4-BE49-F238E27FC236}">
                  <a16:creationId xmlns:a16="http://schemas.microsoft.com/office/drawing/2014/main" id="{2D34137B-3F96-63D7-59A8-BD50DA888C3E}"/>
                </a:ext>
              </a:extLst>
            </p:cNvPr>
            <p:cNvSpPr txBox="1"/>
            <p:nvPr/>
          </p:nvSpPr>
          <p:spPr>
            <a:xfrm>
              <a:off x="3716402" y="42708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64</a:t>
              </a:r>
            </a:p>
          </p:txBody>
        </p:sp>
        <p:sp>
          <p:nvSpPr>
            <p:cNvPr id="1109" name="ZoneTexte 1108">
              <a:extLst>
                <a:ext uri="{FF2B5EF4-FFF2-40B4-BE49-F238E27FC236}">
                  <a16:creationId xmlns:a16="http://schemas.microsoft.com/office/drawing/2014/main" id="{26636C5F-B1E3-E2A8-03DB-9E108114AEC3}"/>
                </a:ext>
              </a:extLst>
            </p:cNvPr>
            <p:cNvSpPr txBox="1"/>
            <p:nvPr/>
          </p:nvSpPr>
          <p:spPr>
            <a:xfrm>
              <a:off x="4351726" y="42708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80</a:t>
              </a:r>
            </a:p>
          </p:txBody>
        </p:sp>
        <p:sp>
          <p:nvSpPr>
            <p:cNvPr id="1110" name="ZoneTexte 1109">
              <a:extLst>
                <a:ext uri="{FF2B5EF4-FFF2-40B4-BE49-F238E27FC236}">
                  <a16:creationId xmlns:a16="http://schemas.microsoft.com/office/drawing/2014/main" id="{4889AE4D-8E67-EE96-2EBF-36DD607B60E7}"/>
                </a:ext>
              </a:extLst>
            </p:cNvPr>
            <p:cNvSpPr txBox="1"/>
            <p:nvPr/>
          </p:nvSpPr>
          <p:spPr>
            <a:xfrm>
              <a:off x="4987052" y="42708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96</a:t>
              </a:r>
            </a:p>
          </p:txBody>
        </p:sp>
        <p:sp>
          <p:nvSpPr>
            <p:cNvPr id="1111" name="ZoneTexte 1110">
              <a:extLst>
                <a:ext uri="{FF2B5EF4-FFF2-40B4-BE49-F238E27FC236}">
                  <a16:creationId xmlns:a16="http://schemas.microsoft.com/office/drawing/2014/main" id="{8FAECEBF-DDE6-AFB4-139D-5B4568337106}"/>
                </a:ext>
              </a:extLst>
            </p:cNvPr>
            <p:cNvSpPr txBox="1"/>
            <p:nvPr/>
          </p:nvSpPr>
          <p:spPr>
            <a:xfrm>
              <a:off x="1085151" y="413293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1112" name="ZoneTexte 1111">
              <a:extLst>
                <a:ext uri="{FF2B5EF4-FFF2-40B4-BE49-F238E27FC236}">
                  <a16:creationId xmlns:a16="http://schemas.microsoft.com/office/drawing/2014/main" id="{DAB0F261-36CF-F963-0A1B-E29A770A6C08}"/>
                </a:ext>
              </a:extLst>
            </p:cNvPr>
            <p:cNvSpPr txBox="1"/>
            <p:nvPr/>
          </p:nvSpPr>
          <p:spPr>
            <a:xfrm>
              <a:off x="1019429" y="3682545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20</a:t>
              </a:r>
            </a:p>
          </p:txBody>
        </p:sp>
        <p:sp>
          <p:nvSpPr>
            <p:cNvPr id="1113" name="ZoneTexte 1112">
              <a:extLst>
                <a:ext uri="{FF2B5EF4-FFF2-40B4-BE49-F238E27FC236}">
                  <a16:creationId xmlns:a16="http://schemas.microsoft.com/office/drawing/2014/main" id="{6D4A5213-2682-65FE-802D-C02CDDDDF49E}"/>
                </a:ext>
              </a:extLst>
            </p:cNvPr>
            <p:cNvSpPr txBox="1"/>
            <p:nvPr/>
          </p:nvSpPr>
          <p:spPr>
            <a:xfrm>
              <a:off x="1019429" y="3232155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40</a:t>
              </a:r>
            </a:p>
          </p:txBody>
        </p:sp>
        <p:sp>
          <p:nvSpPr>
            <p:cNvPr id="1114" name="ZoneTexte 1113">
              <a:extLst>
                <a:ext uri="{FF2B5EF4-FFF2-40B4-BE49-F238E27FC236}">
                  <a16:creationId xmlns:a16="http://schemas.microsoft.com/office/drawing/2014/main" id="{6DD763BE-7AD3-4F5F-AFC5-488410A09317}"/>
                </a:ext>
              </a:extLst>
            </p:cNvPr>
            <p:cNvSpPr txBox="1"/>
            <p:nvPr/>
          </p:nvSpPr>
          <p:spPr>
            <a:xfrm>
              <a:off x="1019429" y="2781765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60</a:t>
              </a:r>
            </a:p>
          </p:txBody>
        </p:sp>
        <p:sp>
          <p:nvSpPr>
            <p:cNvPr id="1115" name="ZoneTexte 1114">
              <a:extLst>
                <a:ext uri="{FF2B5EF4-FFF2-40B4-BE49-F238E27FC236}">
                  <a16:creationId xmlns:a16="http://schemas.microsoft.com/office/drawing/2014/main" id="{4910AE3C-4093-0640-DF84-F6FEAB1ADDF9}"/>
                </a:ext>
              </a:extLst>
            </p:cNvPr>
            <p:cNvSpPr txBox="1"/>
            <p:nvPr/>
          </p:nvSpPr>
          <p:spPr>
            <a:xfrm>
              <a:off x="1019429" y="2331375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80</a:t>
              </a:r>
            </a:p>
          </p:txBody>
        </p:sp>
        <p:sp>
          <p:nvSpPr>
            <p:cNvPr id="1116" name="ZoneTexte 1115">
              <a:extLst>
                <a:ext uri="{FF2B5EF4-FFF2-40B4-BE49-F238E27FC236}">
                  <a16:creationId xmlns:a16="http://schemas.microsoft.com/office/drawing/2014/main" id="{99B8D605-8E06-B52C-F85D-66EDCA9BE35D}"/>
                </a:ext>
              </a:extLst>
            </p:cNvPr>
            <p:cNvSpPr txBox="1"/>
            <p:nvPr/>
          </p:nvSpPr>
          <p:spPr>
            <a:xfrm>
              <a:off x="953705" y="1880985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100</a:t>
              </a:r>
            </a:p>
          </p:txBody>
        </p:sp>
        <p:sp>
          <p:nvSpPr>
            <p:cNvPr id="1117" name="ZoneTexte 1116">
              <a:extLst>
                <a:ext uri="{FF2B5EF4-FFF2-40B4-BE49-F238E27FC236}">
                  <a16:creationId xmlns:a16="http://schemas.microsoft.com/office/drawing/2014/main" id="{2CDAD593-03B6-BF24-2453-A9E284C9CBB6}"/>
                </a:ext>
              </a:extLst>
            </p:cNvPr>
            <p:cNvSpPr txBox="1"/>
            <p:nvPr/>
          </p:nvSpPr>
          <p:spPr>
            <a:xfrm>
              <a:off x="2693170" y="3708081"/>
              <a:ext cx="2721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RAL + DRV/r, 89.4% (95% CI : 85.7-92.4)</a:t>
              </a:r>
            </a:p>
          </p:txBody>
        </p:sp>
        <p:cxnSp>
          <p:nvCxnSpPr>
            <p:cNvPr id="1119" name="Connecteur droit 1118">
              <a:extLst>
                <a:ext uri="{FF2B5EF4-FFF2-40B4-BE49-F238E27FC236}">
                  <a16:creationId xmlns:a16="http://schemas.microsoft.com/office/drawing/2014/main" id="{4C9E0C78-2F86-2985-A78C-510163FDBAF4}"/>
                </a:ext>
              </a:extLst>
            </p:cNvPr>
            <p:cNvCxnSpPr/>
            <p:nvPr/>
          </p:nvCxnSpPr>
          <p:spPr>
            <a:xfrm>
              <a:off x="2317347" y="3845170"/>
              <a:ext cx="397074" cy="0"/>
            </a:xfrm>
            <a:prstGeom prst="line">
              <a:avLst/>
            </a:prstGeom>
            <a:ln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Connecteur droit 1119">
              <a:extLst>
                <a:ext uri="{FF2B5EF4-FFF2-40B4-BE49-F238E27FC236}">
                  <a16:creationId xmlns:a16="http://schemas.microsoft.com/office/drawing/2014/main" id="{15905ABD-CB08-7341-ECFD-0FCF397F0382}"/>
                </a:ext>
              </a:extLst>
            </p:cNvPr>
            <p:cNvCxnSpPr/>
            <p:nvPr/>
          </p:nvCxnSpPr>
          <p:spPr>
            <a:xfrm>
              <a:off x="2317347" y="4054720"/>
              <a:ext cx="397074" cy="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1" name="ZoneTexte 1120">
              <a:extLst>
                <a:ext uri="{FF2B5EF4-FFF2-40B4-BE49-F238E27FC236}">
                  <a16:creationId xmlns:a16="http://schemas.microsoft.com/office/drawing/2014/main" id="{63BCFCB5-DA75-D374-278E-494A03A64876}"/>
                </a:ext>
              </a:extLst>
            </p:cNvPr>
            <p:cNvSpPr txBox="1"/>
            <p:nvPr/>
          </p:nvSpPr>
          <p:spPr>
            <a:xfrm>
              <a:off x="2693170" y="3917755"/>
              <a:ext cx="2993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TDF-FTC + DRV/r, 93.3% (95% CI : 90.3-95.6)</a:t>
              </a:r>
            </a:p>
          </p:txBody>
        </p:sp>
        <p:sp>
          <p:nvSpPr>
            <p:cNvPr id="1122" name="ZoneTexte 1121">
              <a:extLst>
                <a:ext uri="{FF2B5EF4-FFF2-40B4-BE49-F238E27FC236}">
                  <a16:creationId xmlns:a16="http://schemas.microsoft.com/office/drawing/2014/main" id="{EA07D047-EB8A-73E8-189D-52A8BE1AD930}"/>
                </a:ext>
              </a:extLst>
            </p:cNvPr>
            <p:cNvSpPr txBox="1"/>
            <p:nvPr/>
          </p:nvSpPr>
          <p:spPr>
            <a:xfrm rot="16200000">
              <a:off x="-375286" y="2968095"/>
              <a:ext cx="2415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Percentage of participants (95% CI)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3318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C946B29-1C60-1C4C-A5EB-C37C69D7BA94}"/>
              </a:ext>
            </a:extLst>
          </p:cNvPr>
          <p:cNvSpPr txBox="1"/>
          <p:nvPr/>
        </p:nvSpPr>
        <p:spPr>
          <a:xfrm>
            <a:off x="325361" y="2191910"/>
            <a:ext cx="35546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</a:rPr>
              <a:t>15 patients started CAB/RPV LA with detectable viremia, (median CD4 cell count, 99 cells/mm</a:t>
            </a:r>
            <a:r>
              <a:rPr lang="en-US" baseline="30000" dirty="0">
                <a:effectLst/>
                <a:latin typeface="+mj-lt"/>
              </a:rPr>
              <a:t>3</a:t>
            </a:r>
            <a:r>
              <a:rPr lang="en-US" sz="800" baseline="30000" dirty="0">
                <a:latin typeface="+mj-lt"/>
              </a:rPr>
              <a:t> </a:t>
            </a:r>
            <a:r>
              <a:rPr lang="en-US" dirty="0">
                <a:effectLst/>
                <a:latin typeface="+mj-lt"/>
              </a:rPr>
              <a:t>; mean log</a:t>
            </a:r>
            <a:r>
              <a:rPr lang="en-US" sz="800" dirty="0">
                <a:effectLst/>
                <a:latin typeface="+mj-lt"/>
              </a:rPr>
              <a:t>10 </a:t>
            </a:r>
            <a:r>
              <a:rPr lang="en-US" dirty="0">
                <a:effectLst/>
                <a:latin typeface="+mj-lt"/>
              </a:rPr>
              <a:t>viral load, 4.67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</a:rPr>
              <a:t>12/15 achieved and maintained viral suppression</a:t>
            </a:r>
            <a:br>
              <a:rPr lang="en-US" dirty="0">
                <a:effectLst/>
                <a:latin typeface="+mj-lt"/>
              </a:rPr>
            </a:br>
            <a:endParaRPr lang="en-US" dirty="0">
              <a:effectLst/>
              <a:latin typeface="+mj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</a:rPr>
              <a:t>For the 3 patients who had not yet achieved viral suppression, all had a 2-log decline by a median of 22 days </a:t>
            </a:r>
            <a:endParaRPr lang="en-US" dirty="0"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A0B9DD-A108-D24E-A1DD-894DC5EC2FE0}"/>
              </a:ext>
            </a:extLst>
          </p:cNvPr>
          <p:cNvSpPr txBox="1"/>
          <p:nvPr/>
        </p:nvSpPr>
        <p:spPr>
          <a:xfrm>
            <a:off x="5828855" y="6451122"/>
            <a:ext cx="6366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b="0" i="1" u="none" strike="noStrike" dirty="0" err="1">
                <a:effectLst/>
                <a:latin typeface="+mj-lt"/>
              </a:rPr>
              <a:t>Christopoulos</a:t>
            </a:r>
            <a:r>
              <a:rPr lang="fr-FR" sz="1400" b="0" i="1" u="none" strike="noStrike" dirty="0">
                <a:effectLst/>
                <a:latin typeface="+mj-lt"/>
              </a:rPr>
              <a:t> KA. Clin Infect Dis 2022 </a:t>
            </a:r>
            <a:r>
              <a:rPr lang="fr-FR" sz="1400" b="0" i="1" u="none" strike="noStrike" dirty="0" err="1">
                <a:effectLst/>
                <a:latin typeface="+mj-lt"/>
              </a:rPr>
              <a:t>Aug</a:t>
            </a:r>
            <a:r>
              <a:rPr lang="fr-FR" sz="1400" b="0" i="1" u="none" strike="noStrike" dirty="0">
                <a:effectLst/>
                <a:latin typeface="+mj-lt"/>
              </a:rPr>
              <a:t> 1;ciac631.doi: 10.1093/cid/ciac631</a:t>
            </a:r>
            <a:endParaRPr lang="fr-FR" sz="1400" i="1" dirty="0"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6760B9-35DD-40DE-B1EC-179396A4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7" y="258820"/>
            <a:ext cx="10398535" cy="1143000"/>
          </a:xfrm>
        </p:spPr>
        <p:txBody>
          <a:bodyPr>
            <a:noAutofit/>
          </a:bodyPr>
          <a:lstStyle/>
          <a:p>
            <a:r>
              <a:rPr lang="en-US" sz="2800" dirty="0"/>
              <a:t>First Demonstration Project of LA Injectable ART for Persons With and Without Detectable HIV Viremia in an Urban HIV Clinic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82336DF-41E6-4A29-38B2-9C632B686729}"/>
              </a:ext>
            </a:extLst>
          </p:cNvPr>
          <p:cNvGrpSpPr/>
          <p:nvPr/>
        </p:nvGrpSpPr>
        <p:grpSpPr>
          <a:xfrm>
            <a:off x="4440519" y="2189163"/>
            <a:ext cx="6453697" cy="4161113"/>
            <a:chOff x="4440519" y="2189163"/>
            <a:chExt cx="6453697" cy="4161113"/>
          </a:xfrm>
        </p:grpSpPr>
        <p:grpSp>
          <p:nvGrpSpPr>
            <p:cNvPr id="3079" name="Groupe 3078">
              <a:extLst>
                <a:ext uri="{FF2B5EF4-FFF2-40B4-BE49-F238E27FC236}">
                  <a16:creationId xmlns:a16="http://schemas.microsoft.com/office/drawing/2014/main" id="{E95566A2-20B7-997E-9777-70B86EADB91B}"/>
                </a:ext>
              </a:extLst>
            </p:cNvPr>
            <p:cNvGrpSpPr/>
            <p:nvPr/>
          </p:nvGrpSpPr>
          <p:grpSpPr>
            <a:xfrm>
              <a:off x="4678363" y="2214563"/>
              <a:ext cx="6034088" cy="3546475"/>
              <a:chOff x="4348163" y="2316163"/>
              <a:chExt cx="6034088" cy="3546475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E26E3F89-D8B3-A2BF-5DF6-972FA49E3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238" y="2316163"/>
                <a:ext cx="5942013" cy="3454400"/>
              </a:xfrm>
              <a:custGeom>
                <a:avLst/>
                <a:gdLst>
                  <a:gd name="T0" fmla="*/ 0 w 14975"/>
                  <a:gd name="T1" fmla="*/ 0 h 8702"/>
                  <a:gd name="T2" fmla="*/ 0 w 14975"/>
                  <a:gd name="T3" fmla="*/ 8702 h 8702"/>
                  <a:gd name="T4" fmla="*/ 14975 w 14975"/>
                  <a:gd name="T5" fmla="*/ 8702 h 8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75" h="8702">
                    <a:moveTo>
                      <a:pt x="0" y="0"/>
                    </a:moveTo>
                    <a:lnTo>
                      <a:pt x="0" y="8702"/>
                    </a:lnTo>
                    <a:lnTo>
                      <a:pt x="14975" y="87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7">
                <a:extLst>
                  <a:ext uri="{FF2B5EF4-FFF2-40B4-BE49-F238E27FC236}">
                    <a16:creationId xmlns:a16="http://schemas.microsoft.com/office/drawing/2014/main" id="{5108FC1B-F4C8-22BD-0E51-A9B3F3EC2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8163" y="3541713"/>
                <a:ext cx="920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4AE6892F-AB97-F637-90C7-544B970FA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8163" y="4635500"/>
                <a:ext cx="920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F84C3497-9711-4398-10E5-F9ABB869C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8163" y="5727700"/>
                <a:ext cx="920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7CDB0EEF-5CD1-305E-544B-AE3277507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8163" y="2449513"/>
                <a:ext cx="920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F159FA1D-FD6F-D144-487D-7124157A4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50288" y="5770563"/>
                <a:ext cx="0" cy="920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2">
                <a:extLst>
                  <a:ext uri="{FF2B5EF4-FFF2-40B4-BE49-F238E27FC236}">
                    <a16:creationId xmlns:a16="http://schemas.microsoft.com/office/drawing/2014/main" id="{54B5D675-67DB-F294-6639-30577E392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86900" y="5770563"/>
                <a:ext cx="0" cy="920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25BFAA67-0210-C087-8ECE-81F530ED8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25100" y="5770563"/>
                <a:ext cx="0" cy="920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5DE886A7-5D6E-81E0-DD6F-538FF445D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2250" y="5770563"/>
                <a:ext cx="0" cy="920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D2ABF712-BB67-91CD-7540-BC453F9D7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8863" y="5770563"/>
                <a:ext cx="0" cy="920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3311E491-02D0-5E82-5344-FC724860E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75475" y="5770563"/>
                <a:ext cx="0" cy="920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B372C871-EDEA-DE20-5689-832248EB2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5638" y="5770563"/>
                <a:ext cx="0" cy="920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C97B3294-6E4C-49C6-26FA-3C0B3BAFE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13675" y="5770563"/>
                <a:ext cx="0" cy="920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7091FBA3-5134-8BB0-E898-4B655F17E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400" y="2362200"/>
                <a:ext cx="4319588" cy="2316163"/>
              </a:xfrm>
              <a:custGeom>
                <a:avLst/>
                <a:gdLst>
                  <a:gd name="T0" fmla="*/ 10884 w 10884"/>
                  <a:gd name="T1" fmla="*/ 5836 h 5836"/>
                  <a:gd name="T2" fmla="*/ 4347 w 10884"/>
                  <a:gd name="T3" fmla="*/ 5228 h 5836"/>
                  <a:gd name="T4" fmla="*/ 1643 w 10884"/>
                  <a:gd name="T5" fmla="*/ 4475 h 5836"/>
                  <a:gd name="T6" fmla="*/ 0 w 10884"/>
                  <a:gd name="T7" fmla="*/ 0 h 5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84" h="5836">
                    <a:moveTo>
                      <a:pt x="10884" y="5836"/>
                    </a:moveTo>
                    <a:lnTo>
                      <a:pt x="4347" y="5228"/>
                    </a:lnTo>
                    <a:lnTo>
                      <a:pt x="1643" y="4475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4A14E8FD-D61E-F66D-03FF-D568CB8C7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813" y="2751138"/>
                <a:ext cx="5899150" cy="2979738"/>
              </a:xfrm>
              <a:custGeom>
                <a:avLst/>
                <a:gdLst>
                  <a:gd name="T0" fmla="*/ 14865 w 14865"/>
                  <a:gd name="T1" fmla="*/ 7511 h 7511"/>
                  <a:gd name="T2" fmla="*/ 2490 w 14865"/>
                  <a:gd name="T3" fmla="*/ 7511 h 7511"/>
                  <a:gd name="T4" fmla="*/ 0 w 14865"/>
                  <a:gd name="T5" fmla="*/ 0 h 7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65" h="7511">
                    <a:moveTo>
                      <a:pt x="14865" y="7511"/>
                    </a:moveTo>
                    <a:lnTo>
                      <a:pt x="2490" y="7511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DCA7EE06-1E08-EBB2-6BE8-BF89F149F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075" y="4002088"/>
                <a:ext cx="5068888" cy="1736725"/>
              </a:xfrm>
              <a:custGeom>
                <a:avLst/>
                <a:gdLst>
                  <a:gd name="T0" fmla="*/ 12770 w 12770"/>
                  <a:gd name="T1" fmla="*/ 4374 h 4374"/>
                  <a:gd name="T2" fmla="*/ 11051 w 12770"/>
                  <a:gd name="T3" fmla="*/ 4374 h 4374"/>
                  <a:gd name="T4" fmla="*/ 8866 w 12770"/>
                  <a:gd name="T5" fmla="*/ 1667 h 4374"/>
                  <a:gd name="T6" fmla="*/ 6340 w 12770"/>
                  <a:gd name="T7" fmla="*/ 1954 h 4374"/>
                  <a:gd name="T8" fmla="*/ 466 w 12770"/>
                  <a:gd name="T9" fmla="*/ 1721 h 4374"/>
                  <a:gd name="T10" fmla="*/ 0 w 12770"/>
                  <a:gd name="T11" fmla="*/ 0 h 4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70" h="4374">
                    <a:moveTo>
                      <a:pt x="12770" y="4374"/>
                    </a:moveTo>
                    <a:lnTo>
                      <a:pt x="11051" y="4374"/>
                    </a:lnTo>
                    <a:lnTo>
                      <a:pt x="8866" y="1667"/>
                    </a:lnTo>
                    <a:lnTo>
                      <a:pt x="6340" y="1954"/>
                    </a:lnTo>
                    <a:lnTo>
                      <a:pt x="466" y="1721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4C57D8AD-3269-5D1F-BF6A-C214DF956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363" y="4621213"/>
                <a:ext cx="5046663" cy="1109663"/>
              </a:xfrm>
              <a:custGeom>
                <a:avLst/>
                <a:gdLst>
                  <a:gd name="T0" fmla="*/ 12715 w 12715"/>
                  <a:gd name="T1" fmla="*/ 2796 h 2796"/>
                  <a:gd name="T2" fmla="*/ 2364 w 12715"/>
                  <a:gd name="T3" fmla="*/ 2796 h 2796"/>
                  <a:gd name="T4" fmla="*/ 0 w 12715"/>
                  <a:gd name="T5" fmla="*/ 0 h 2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15" h="2796">
                    <a:moveTo>
                      <a:pt x="12715" y="2796"/>
                    </a:moveTo>
                    <a:lnTo>
                      <a:pt x="2364" y="2796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3">
                <a:extLst>
                  <a:ext uri="{FF2B5EF4-FFF2-40B4-BE49-F238E27FC236}">
                    <a16:creationId xmlns:a16="http://schemas.microsoft.com/office/drawing/2014/main" id="{00B72CFB-099E-EB9B-2FBC-6CA719ECA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87913" y="5730875"/>
                <a:ext cx="5472113" cy="0"/>
              </a:xfrm>
              <a:prstGeom prst="line">
                <a:avLst/>
              </a:prstGeom>
              <a:noFill/>
              <a:ln w="28575">
                <a:solidFill>
                  <a:srgbClr val="FF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7D602455-7648-0B74-2D91-EB80556F4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4394200"/>
                <a:ext cx="3575050" cy="1330325"/>
              </a:xfrm>
              <a:custGeom>
                <a:avLst/>
                <a:gdLst>
                  <a:gd name="T0" fmla="*/ 9008 w 9008"/>
                  <a:gd name="T1" fmla="*/ 3351 h 3351"/>
                  <a:gd name="T2" fmla="*/ 4316 w 9008"/>
                  <a:gd name="T3" fmla="*/ 716 h 3351"/>
                  <a:gd name="T4" fmla="*/ 0 w 9008"/>
                  <a:gd name="T5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08" h="3351">
                    <a:moveTo>
                      <a:pt x="9008" y="3351"/>
                    </a:moveTo>
                    <a:lnTo>
                      <a:pt x="4316" y="716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66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FC8DAED9-BD1D-D992-3796-F7F4E70A3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163" y="2794000"/>
                <a:ext cx="5892800" cy="2930525"/>
              </a:xfrm>
              <a:custGeom>
                <a:avLst/>
                <a:gdLst>
                  <a:gd name="T0" fmla="*/ 14847 w 14847"/>
                  <a:gd name="T1" fmla="*/ 7385 h 7385"/>
                  <a:gd name="T2" fmla="*/ 11103 w 14847"/>
                  <a:gd name="T3" fmla="*/ 7385 h 7385"/>
                  <a:gd name="T4" fmla="*/ 2095 w 14847"/>
                  <a:gd name="T5" fmla="*/ 7385 h 7385"/>
                  <a:gd name="T6" fmla="*/ 0 w 14847"/>
                  <a:gd name="T7" fmla="*/ 0 h 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47" h="7385">
                    <a:moveTo>
                      <a:pt x="14847" y="7385"/>
                    </a:moveTo>
                    <a:lnTo>
                      <a:pt x="11103" y="7385"/>
                    </a:lnTo>
                    <a:lnTo>
                      <a:pt x="2095" y="7385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66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2" name="Freeform 26">
                <a:extLst>
                  <a:ext uri="{FF2B5EF4-FFF2-40B4-BE49-F238E27FC236}">
                    <a16:creationId xmlns:a16="http://schemas.microsoft.com/office/drawing/2014/main" id="{9FFAB76C-62B5-DCE4-351D-A4C2199D2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813" y="3973513"/>
                <a:ext cx="5891213" cy="1757363"/>
              </a:xfrm>
              <a:custGeom>
                <a:avLst/>
                <a:gdLst>
                  <a:gd name="T0" fmla="*/ 14847 w 14847"/>
                  <a:gd name="T1" fmla="*/ 4427 h 4427"/>
                  <a:gd name="T2" fmla="*/ 1952 w 14847"/>
                  <a:gd name="T3" fmla="*/ 4427 h 4427"/>
                  <a:gd name="T4" fmla="*/ 0 w 14847"/>
                  <a:gd name="T5" fmla="*/ 0 h 4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47" h="4427">
                    <a:moveTo>
                      <a:pt x="14847" y="4427"/>
                    </a:moveTo>
                    <a:lnTo>
                      <a:pt x="1952" y="44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9999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3" name="Freeform 27">
                <a:extLst>
                  <a:ext uri="{FF2B5EF4-FFF2-40B4-BE49-F238E27FC236}">
                    <a16:creationId xmlns:a16="http://schemas.microsoft.com/office/drawing/2014/main" id="{9AD11181-6BA7-DEF9-B1F7-B66FFC13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5" y="4144963"/>
                <a:ext cx="5473700" cy="1593850"/>
              </a:xfrm>
              <a:custGeom>
                <a:avLst/>
                <a:gdLst>
                  <a:gd name="T0" fmla="*/ 13791 w 13791"/>
                  <a:gd name="T1" fmla="*/ 4015 h 4015"/>
                  <a:gd name="T2" fmla="*/ 6645 w 13791"/>
                  <a:gd name="T3" fmla="*/ 4015 h 4015"/>
                  <a:gd name="T4" fmla="*/ 3385 w 13791"/>
                  <a:gd name="T5" fmla="*/ 1362 h 4015"/>
                  <a:gd name="T6" fmla="*/ 1038 w 13791"/>
                  <a:gd name="T7" fmla="*/ 754 h 4015"/>
                  <a:gd name="T8" fmla="*/ 0 w 13791"/>
                  <a:gd name="T9" fmla="*/ 0 h 4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1" h="4015">
                    <a:moveTo>
                      <a:pt x="13791" y="4015"/>
                    </a:moveTo>
                    <a:lnTo>
                      <a:pt x="6645" y="4015"/>
                    </a:lnTo>
                    <a:lnTo>
                      <a:pt x="3385" y="1362"/>
                    </a:lnTo>
                    <a:lnTo>
                      <a:pt x="1038" y="754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4" name="Freeform 28">
                <a:extLst>
                  <a:ext uri="{FF2B5EF4-FFF2-40B4-BE49-F238E27FC236}">
                    <a16:creationId xmlns:a16="http://schemas.microsoft.com/office/drawing/2014/main" id="{897993E8-7FC2-670C-0C8B-53344A97C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163" y="3270250"/>
                <a:ext cx="5884863" cy="2454275"/>
              </a:xfrm>
              <a:custGeom>
                <a:avLst/>
                <a:gdLst>
                  <a:gd name="T0" fmla="*/ 14829 w 14829"/>
                  <a:gd name="T1" fmla="*/ 6183 h 6183"/>
                  <a:gd name="T2" fmla="*/ 2472 w 14829"/>
                  <a:gd name="T3" fmla="*/ 6183 h 6183"/>
                  <a:gd name="T4" fmla="*/ 0 w 14829"/>
                  <a:gd name="T5" fmla="*/ 0 h 6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29" h="6183">
                    <a:moveTo>
                      <a:pt x="14829" y="6183"/>
                    </a:moveTo>
                    <a:lnTo>
                      <a:pt x="2472" y="6183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5" name="Line 29">
                <a:extLst>
                  <a:ext uri="{FF2B5EF4-FFF2-40B4-BE49-F238E27FC236}">
                    <a16:creationId xmlns:a16="http://schemas.microsoft.com/office/drawing/2014/main" id="{E0BFC8C9-742B-507F-C586-275B085D2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5163" y="2978150"/>
                <a:ext cx="846138" cy="1728788"/>
              </a:xfrm>
              <a:prstGeom prst="line">
                <a:avLst/>
              </a:prstGeom>
              <a:noFill/>
              <a:ln w="28575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6" name="Freeform 30">
                <a:extLst>
                  <a:ext uri="{FF2B5EF4-FFF2-40B4-BE49-F238E27FC236}">
                    <a16:creationId xmlns:a16="http://schemas.microsoft.com/office/drawing/2014/main" id="{E3EC9301-1712-988E-9157-6C8F282C4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208463"/>
                <a:ext cx="2466975" cy="463550"/>
              </a:xfrm>
              <a:custGeom>
                <a:avLst/>
                <a:gdLst>
                  <a:gd name="T0" fmla="*/ 6215 w 6215"/>
                  <a:gd name="T1" fmla="*/ 1165 h 1165"/>
                  <a:gd name="T2" fmla="*/ 3081 w 6215"/>
                  <a:gd name="T3" fmla="*/ 590 h 1165"/>
                  <a:gd name="T4" fmla="*/ 1576 w 6215"/>
                  <a:gd name="T5" fmla="*/ 537 h 1165"/>
                  <a:gd name="T6" fmla="*/ 0 w 6215"/>
                  <a:gd name="T7" fmla="*/ 0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15" h="1165">
                    <a:moveTo>
                      <a:pt x="6215" y="1165"/>
                    </a:moveTo>
                    <a:lnTo>
                      <a:pt x="3081" y="590"/>
                    </a:lnTo>
                    <a:lnTo>
                      <a:pt x="1576" y="53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66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8" name="Line 31">
                <a:extLst>
                  <a:ext uri="{FF2B5EF4-FFF2-40B4-BE49-F238E27FC236}">
                    <a16:creationId xmlns:a16="http://schemas.microsoft.com/office/drawing/2014/main" id="{0FD6E59E-C88C-5253-4ACB-81444EF6B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5163" y="3617913"/>
                <a:ext cx="831850" cy="210661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080" name="ZoneTexte 3079">
              <a:extLst>
                <a:ext uri="{FF2B5EF4-FFF2-40B4-BE49-F238E27FC236}">
                  <a16:creationId xmlns:a16="http://schemas.microsoft.com/office/drawing/2014/main" id="{2CEA9363-7139-5BAA-05D7-0978BDA0947D}"/>
                </a:ext>
              </a:extLst>
            </p:cNvPr>
            <p:cNvSpPr txBox="1"/>
            <p:nvPr/>
          </p:nvSpPr>
          <p:spPr>
            <a:xfrm>
              <a:off x="4670519" y="57299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3081" name="ZoneTexte 3080">
              <a:extLst>
                <a:ext uri="{FF2B5EF4-FFF2-40B4-BE49-F238E27FC236}">
                  <a16:creationId xmlns:a16="http://schemas.microsoft.com/office/drawing/2014/main" id="{FF764E6C-9C97-E184-983F-ACBC31D55B2E}"/>
                </a:ext>
              </a:extLst>
            </p:cNvPr>
            <p:cNvSpPr txBox="1"/>
            <p:nvPr/>
          </p:nvSpPr>
          <p:spPr>
            <a:xfrm>
              <a:off x="5461447" y="57299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28</a:t>
              </a:r>
            </a:p>
          </p:txBody>
        </p:sp>
        <p:sp>
          <p:nvSpPr>
            <p:cNvPr id="3082" name="ZoneTexte 3081">
              <a:extLst>
                <a:ext uri="{FF2B5EF4-FFF2-40B4-BE49-F238E27FC236}">
                  <a16:creationId xmlns:a16="http://schemas.microsoft.com/office/drawing/2014/main" id="{78337A33-6251-C32E-FE97-63EE9B923EDA}"/>
                </a:ext>
              </a:extLst>
            </p:cNvPr>
            <p:cNvSpPr txBox="1"/>
            <p:nvPr/>
          </p:nvSpPr>
          <p:spPr>
            <a:xfrm>
              <a:off x="6298060" y="57299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56</a:t>
              </a:r>
            </a:p>
          </p:txBody>
        </p:sp>
        <p:sp>
          <p:nvSpPr>
            <p:cNvPr id="3083" name="ZoneTexte 3082">
              <a:extLst>
                <a:ext uri="{FF2B5EF4-FFF2-40B4-BE49-F238E27FC236}">
                  <a16:creationId xmlns:a16="http://schemas.microsoft.com/office/drawing/2014/main" id="{AE79BD6B-90AC-3BEF-BE77-AE2BD63D13B5}"/>
                </a:ext>
              </a:extLst>
            </p:cNvPr>
            <p:cNvSpPr txBox="1"/>
            <p:nvPr/>
          </p:nvSpPr>
          <p:spPr>
            <a:xfrm>
              <a:off x="7134673" y="57299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84</a:t>
              </a:r>
            </a:p>
          </p:txBody>
        </p:sp>
        <p:sp>
          <p:nvSpPr>
            <p:cNvPr id="3084" name="ZoneTexte 3083">
              <a:extLst>
                <a:ext uri="{FF2B5EF4-FFF2-40B4-BE49-F238E27FC236}">
                  <a16:creationId xmlns:a16="http://schemas.microsoft.com/office/drawing/2014/main" id="{85137B9C-8390-B510-CEA8-34442A33E3A2}"/>
                </a:ext>
              </a:extLst>
            </p:cNvPr>
            <p:cNvSpPr txBox="1"/>
            <p:nvPr/>
          </p:nvSpPr>
          <p:spPr>
            <a:xfrm>
              <a:off x="7925600" y="572990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112</a:t>
              </a:r>
            </a:p>
          </p:txBody>
        </p:sp>
        <p:sp>
          <p:nvSpPr>
            <p:cNvPr id="3085" name="ZoneTexte 3084">
              <a:extLst>
                <a:ext uri="{FF2B5EF4-FFF2-40B4-BE49-F238E27FC236}">
                  <a16:creationId xmlns:a16="http://schemas.microsoft.com/office/drawing/2014/main" id="{83255EC5-B4C1-BBDF-D511-C2FCB4F994B5}"/>
                </a:ext>
              </a:extLst>
            </p:cNvPr>
            <p:cNvSpPr txBox="1"/>
            <p:nvPr/>
          </p:nvSpPr>
          <p:spPr>
            <a:xfrm>
              <a:off x="8762213" y="572990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140</a:t>
              </a:r>
            </a:p>
          </p:txBody>
        </p:sp>
        <p:sp>
          <p:nvSpPr>
            <p:cNvPr id="3086" name="ZoneTexte 3085">
              <a:extLst>
                <a:ext uri="{FF2B5EF4-FFF2-40B4-BE49-F238E27FC236}">
                  <a16:creationId xmlns:a16="http://schemas.microsoft.com/office/drawing/2014/main" id="{A458BAC5-2949-A6DC-1C6D-B556DE1822BF}"/>
                </a:ext>
              </a:extLst>
            </p:cNvPr>
            <p:cNvSpPr txBox="1"/>
            <p:nvPr/>
          </p:nvSpPr>
          <p:spPr>
            <a:xfrm>
              <a:off x="9598826" y="572990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168</a:t>
              </a:r>
            </a:p>
          </p:txBody>
        </p:sp>
        <p:sp>
          <p:nvSpPr>
            <p:cNvPr id="3087" name="ZoneTexte 3086">
              <a:extLst>
                <a:ext uri="{FF2B5EF4-FFF2-40B4-BE49-F238E27FC236}">
                  <a16:creationId xmlns:a16="http://schemas.microsoft.com/office/drawing/2014/main" id="{626ECD6E-CDBA-6C6C-689F-DE0A4AE73483}"/>
                </a:ext>
              </a:extLst>
            </p:cNvPr>
            <p:cNvSpPr txBox="1"/>
            <p:nvPr/>
          </p:nvSpPr>
          <p:spPr>
            <a:xfrm>
              <a:off x="10435436" y="572990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196</a:t>
              </a:r>
            </a:p>
          </p:txBody>
        </p:sp>
        <p:sp>
          <p:nvSpPr>
            <p:cNvPr id="3088" name="ZoneTexte 3087">
              <a:extLst>
                <a:ext uri="{FF2B5EF4-FFF2-40B4-BE49-F238E27FC236}">
                  <a16:creationId xmlns:a16="http://schemas.microsoft.com/office/drawing/2014/main" id="{A7FA08C8-D7A6-3BA3-4B96-8AE9BC444464}"/>
                </a:ext>
              </a:extLst>
            </p:cNvPr>
            <p:cNvSpPr txBox="1"/>
            <p:nvPr/>
          </p:nvSpPr>
          <p:spPr>
            <a:xfrm>
              <a:off x="4440519" y="54729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3089" name="ZoneTexte 3088">
              <a:extLst>
                <a:ext uri="{FF2B5EF4-FFF2-40B4-BE49-F238E27FC236}">
                  <a16:creationId xmlns:a16="http://schemas.microsoft.com/office/drawing/2014/main" id="{50AE95BC-E19B-BB15-B993-1B322880E2E4}"/>
                </a:ext>
              </a:extLst>
            </p:cNvPr>
            <p:cNvSpPr txBox="1"/>
            <p:nvPr/>
          </p:nvSpPr>
          <p:spPr>
            <a:xfrm>
              <a:off x="4440519" y="437833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</a:t>
              </a:r>
            </a:p>
          </p:txBody>
        </p:sp>
        <p:sp>
          <p:nvSpPr>
            <p:cNvPr id="3090" name="ZoneTexte 3089">
              <a:extLst>
                <a:ext uri="{FF2B5EF4-FFF2-40B4-BE49-F238E27FC236}">
                  <a16:creationId xmlns:a16="http://schemas.microsoft.com/office/drawing/2014/main" id="{9AAD871E-BD70-F840-F495-391A9893F880}"/>
                </a:ext>
              </a:extLst>
            </p:cNvPr>
            <p:cNvSpPr txBox="1"/>
            <p:nvPr/>
          </p:nvSpPr>
          <p:spPr>
            <a:xfrm>
              <a:off x="4440519" y="328375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</a:t>
              </a:r>
            </a:p>
          </p:txBody>
        </p:sp>
        <p:sp>
          <p:nvSpPr>
            <p:cNvPr id="3091" name="ZoneTexte 3090">
              <a:extLst>
                <a:ext uri="{FF2B5EF4-FFF2-40B4-BE49-F238E27FC236}">
                  <a16:creationId xmlns:a16="http://schemas.microsoft.com/office/drawing/2014/main" id="{9F801A49-9254-62B3-C445-D41115E5E135}"/>
                </a:ext>
              </a:extLst>
            </p:cNvPr>
            <p:cNvSpPr txBox="1"/>
            <p:nvPr/>
          </p:nvSpPr>
          <p:spPr>
            <a:xfrm>
              <a:off x="4440519" y="21891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</a:t>
              </a:r>
            </a:p>
          </p:txBody>
        </p:sp>
        <p:sp>
          <p:nvSpPr>
            <p:cNvPr id="3092" name="ZoneTexte 3091">
              <a:extLst>
                <a:ext uri="{FF2B5EF4-FFF2-40B4-BE49-F238E27FC236}">
                  <a16:creationId xmlns:a16="http://schemas.microsoft.com/office/drawing/2014/main" id="{7776D45D-5FBC-D07C-946D-499E04F55368}"/>
                </a:ext>
              </a:extLst>
            </p:cNvPr>
            <p:cNvSpPr txBox="1"/>
            <p:nvPr/>
          </p:nvSpPr>
          <p:spPr>
            <a:xfrm>
              <a:off x="6584117" y="6011722"/>
              <a:ext cx="22241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Days </a:t>
              </a:r>
              <a:r>
                <a:rPr lang="fr-FR" sz="1600" b="1" dirty="0" err="1"/>
                <a:t>from</a:t>
              </a:r>
              <a:r>
                <a:rPr lang="fr-FR" sz="1600" b="1" dirty="0"/>
                <a:t> first injection</a:t>
              </a:r>
            </a:p>
          </p:txBody>
        </p:sp>
      </p:grpSp>
      <p:sp>
        <p:nvSpPr>
          <p:cNvPr id="3093" name="ZoneTexte 3092">
            <a:extLst>
              <a:ext uri="{FF2B5EF4-FFF2-40B4-BE49-F238E27FC236}">
                <a16:creationId xmlns:a16="http://schemas.microsoft.com/office/drawing/2014/main" id="{026A1D9E-A1F3-0E84-560D-DB8D0033E474}"/>
              </a:ext>
            </a:extLst>
          </p:cNvPr>
          <p:cNvSpPr txBox="1"/>
          <p:nvPr/>
        </p:nvSpPr>
        <p:spPr>
          <a:xfrm>
            <a:off x="5312662" y="1884462"/>
            <a:ext cx="40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Viral </a:t>
            </a:r>
            <a:r>
              <a:rPr lang="fr-FR" sz="2000" b="1" dirty="0" err="1">
                <a:solidFill>
                  <a:srgbClr val="0070C0"/>
                </a:solidFill>
              </a:rPr>
              <a:t>load</a:t>
            </a:r>
            <a:r>
              <a:rPr lang="fr-FR" sz="2000" b="1" dirty="0">
                <a:solidFill>
                  <a:srgbClr val="0070C0"/>
                </a:solidFill>
              </a:rPr>
              <a:t> (log</a:t>
            </a:r>
            <a:r>
              <a:rPr lang="fr-FR" sz="2000" b="1" baseline="-25000" dirty="0">
                <a:solidFill>
                  <a:srgbClr val="0070C0"/>
                </a:solidFill>
              </a:rPr>
              <a:t>10</a:t>
            </a:r>
            <a:r>
              <a:rPr lang="fr-FR" sz="2000" b="1" dirty="0">
                <a:solidFill>
                  <a:srgbClr val="0070C0"/>
                </a:solidFill>
              </a:rPr>
              <a:t> copies HIV RNA/</a:t>
            </a:r>
            <a:r>
              <a:rPr lang="fr-FR" sz="2000" b="1" dirty="0" err="1">
                <a:solidFill>
                  <a:srgbClr val="0070C0"/>
                </a:solidFill>
              </a:rPr>
              <a:t>mL</a:t>
            </a:r>
            <a:r>
              <a:rPr lang="fr-FR" sz="20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57328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A12A8-1CF5-E447-BD92-BE55E919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77612" cy="1143000"/>
          </a:xfrm>
        </p:spPr>
        <p:txBody>
          <a:bodyPr/>
          <a:lstStyle/>
          <a:p>
            <a:r>
              <a:rPr lang="en-US"/>
              <a:t>When NOT to use 2DR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5B573B9-F134-4AD0-9405-35CC2725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Active HBV coinfection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Active TB treated </a:t>
            </a:r>
            <a:r>
              <a:rPr lang="es-AR" sz="2400" dirty="0" err="1"/>
              <a:t>with</a:t>
            </a:r>
            <a:r>
              <a:rPr lang="es-AR" sz="2400" dirty="0"/>
              <a:t> </a:t>
            </a:r>
            <a:r>
              <a:rPr lang="es-AR" sz="2400" dirty="0" err="1"/>
              <a:t>rifampin</a:t>
            </a:r>
            <a:endParaRPr lang="es-A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Pregnancy?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Pediatric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Naive patients with pVL </a:t>
            </a:r>
            <a:r>
              <a:rPr lang="es-AR" sz="2400" dirty="0" err="1"/>
              <a:t>above</a:t>
            </a:r>
            <a:r>
              <a:rPr lang="es-AR" sz="2400" dirty="0"/>
              <a:t> 500 000 copies/mL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Acquired or transmitted resistance to XTC</a:t>
            </a:r>
          </a:p>
        </p:txBody>
      </p:sp>
    </p:spTree>
    <p:extLst>
      <p:ext uri="{BB962C8B-B14F-4D97-AF65-F5344CB8AC3E}">
        <p14:creationId xmlns:p14="http://schemas.microsoft.com/office/powerpoint/2010/main" val="9814144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2DR has shown non-inferiority to 3DR both in naive and stable suppressed patients</a:t>
            </a:r>
          </a:p>
          <a:p>
            <a:r>
              <a:rPr lang="en-US" dirty="0"/>
              <a:t>In some studies, renal and bone side effects are less frequent with 2DR </a:t>
            </a:r>
          </a:p>
          <a:p>
            <a:r>
              <a:rPr lang="en-US" dirty="0"/>
              <a:t>Evidence comes from RCTs and real-life experience</a:t>
            </a:r>
          </a:p>
          <a:p>
            <a:r>
              <a:rPr lang="en-US" dirty="0"/>
              <a:t>ART is for life, so if 2drugs can do the job, why should patients be exposed to three drugs?</a:t>
            </a:r>
          </a:p>
          <a:p>
            <a:r>
              <a:rPr lang="en-US" dirty="0"/>
              <a:t>A new treatment paradigm has been added to major international guidelines</a:t>
            </a:r>
          </a:p>
          <a:p>
            <a:pPr lvl="1"/>
            <a:r>
              <a:rPr lang="en-US" dirty="0"/>
              <a:t>Caution: There are several situations where 2DR is not appropriate</a:t>
            </a:r>
          </a:p>
          <a:p>
            <a:r>
              <a:rPr lang="en-US" dirty="0"/>
              <a:t>2DR paved the way for long-acting regimens, not yet feasible with 3DR</a:t>
            </a:r>
          </a:p>
        </p:txBody>
      </p:sp>
    </p:spTree>
    <p:extLst>
      <p:ext uri="{BB962C8B-B14F-4D97-AF65-F5344CB8AC3E}">
        <p14:creationId xmlns:p14="http://schemas.microsoft.com/office/powerpoint/2010/main" val="1327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9371C-B89B-3E41-BCD0-2109BDC2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14609" cy="1143000"/>
          </a:xfrm>
        </p:spPr>
        <p:txBody>
          <a:bodyPr/>
          <a:lstStyle/>
          <a:p>
            <a:r>
              <a:rPr lang="en-US"/>
              <a:t>PI/r monotherapy – meta-analysis in virologically suppressed patients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400781-2D93-014C-B2DA-DDCC99588906}"/>
              </a:ext>
            </a:extLst>
          </p:cNvPr>
          <p:cNvSpPr txBox="1"/>
          <p:nvPr/>
        </p:nvSpPr>
        <p:spPr>
          <a:xfrm>
            <a:off x="8946303" y="6441224"/>
            <a:ext cx="3245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/>
              <a:t>Arribas</a:t>
            </a:r>
            <a:r>
              <a:rPr lang="fr-FR" sz="1400" i="1" dirty="0"/>
              <a:t> JR. HIV </a:t>
            </a:r>
            <a:r>
              <a:rPr lang="fr-FR" sz="1400" i="1" dirty="0" err="1"/>
              <a:t>Medicine</a:t>
            </a:r>
            <a:r>
              <a:rPr lang="fr-FR" sz="1400" i="1" dirty="0"/>
              <a:t> 2016; 17:358-67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3BBCBA-C2E7-0C48-9013-C9089EBFC53D}"/>
              </a:ext>
            </a:extLst>
          </p:cNvPr>
          <p:cNvSpPr txBox="1"/>
          <p:nvPr/>
        </p:nvSpPr>
        <p:spPr>
          <a:xfrm>
            <a:off x="4522051" y="1592115"/>
            <a:ext cx="30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Rates of HIV RNA suppression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725F71D-DBA4-40D7-BE1D-885C20BB7E6F}"/>
              </a:ext>
            </a:extLst>
          </p:cNvPr>
          <p:cNvSpPr txBox="1"/>
          <p:nvPr/>
        </p:nvSpPr>
        <p:spPr>
          <a:xfrm>
            <a:off x="7952141" y="6058689"/>
            <a:ext cx="1816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Favours triple therapy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31732E5-7298-411C-90AA-2B63DA7BE957}"/>
              </a:ext>
            </a:extLst>
          </p:cNvPr>
          <p:cNvSpPr txBox="1"/>
          <p:nvPr/>
        </p:nvSpPr>
        <p:spPr>
          <a:xfrm>
            <a:off x="9871099" y="6058689"/>
            <a:ext cx="1992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Favours PI monotherapy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723F005-8C0B-3589-FAE7-83E772D984CC}"/>
              </a:ext>
            </a:extLst>
          </p:cNvPr>
          <p:cNvGrpSpPr/>
          <p:nvPr/>
        </p:nvGrpSpPr>
        <p:grpSpPr>
          <a:xfrm>
            <a:off x="1599242" y="1966860"/>
            <a:ext cx="10100840" cy="4208322"/>
            <a:chOff x="1599242" y="1966860"/>
            <a:chExt cx="10100840" cy="4208322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A7A2818-8416-4D3F-935A-52210B068CBD}"/>
                </a:ext>
              </a:extLst>
            </p:cNvPr>
            <p:cNvSpPr txBox="1"/>
            <p:nvPr/>
          </p:nvSpPr>
          <p:spPr>
            <a:xfrm>
              <a:off x="1599242" y="2204864"/>
              <a:ext cx="4532203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Study or subgroup</a:t>
              </a:r>
            </a:p>
            <a:p>
              <a:r>
                <a:rPr lang="en-US" sz="1400"/>
                <a:t>OK pilot</a:t>
              </a:r>
            </a:p>
            <a:p>
              <a:r>
                <a:rPr lang="en-US" sz="1400"/>
                <a:t>KalMo</a:t>
              </a:r>
            </a:p>
            <a:p>
              <a:r>
                <a:rPr lang="en-US" sz="1400"/>
                <a:t>KRETA</a:t>
              </a:r>
            </a:p>
            <a:p>
              <a:r>
                <a:rPr lang="en-US" sz="1400"/>
                <a:t>Monarch</a:t>
              </a:r>
            </a:p>
            <a:p>
              <a:r>
                <a:rPr lang="en-US" sz="1400"/>
                <a:t>MODAT</a:t>
              </a:r>
            </a:p>
            <a:p>
              <a:r>
                <a:rPr lang="en-US" sz="1400"/>
                <a:t>MOST</a:t>
              </a:r>
            </a:p>
            <a:p>
              <a:r>
                <a:rPr lang="en-US" sz="1400"/>
                <a:t>DREAM</a:t>
              </a:r>
            </a:p>
            <a:p>
              <a:r>
                <a:rPr lang="en-US" sz="1400"/>
                <a:t>MONOI</a:t>
              </a:r>
            </a:p>
            <a:p>
              <a:r>
                <a:rPr lang="en-US" sz="1400"/>
                <a:t>OK-04</a:t>
              </a:r>
            </a:p>
            <a:p>
              <a:r>
                <a:rPr lang="en-US" sz="1400"/>
                <a:t>MONET</a:t>
              </a:r>
            </a:p>
            <a:p>
              <a:r>
                <a:rPr lang="en-US" sz="1400"/>
                <a:t>KALESOLO</a:t>
              </a:r>
            </a:p>
            <a:p>
              <a:r>
                <a:rPr lang="en-US" sz="1400"/>
                <a:t>PROTEA</a:t>
              </a:r>
            </a:p>
            <a:p>
              <a:endParaRPr lang="en-US" sz="1400"/>
            </a:p>
            <a:p>
              <a:r>
                <a:rPr lang="en-US" sz="1400"/>
                <a:t>Total (95% CI)</a:t>
              </a:r>
            </a:p>
            <a:p>
              <a:r>
                <a:rPr lang="en-US" sz="1400"/>
                <a:t>Total events</a:t>
              </a:r>
            </a:p>
            <a:p>
              <a:r>
                <a:rPr lang="en-US" sz="1400"/>
                <a:t>Heterogeneity: tau² = 0.00; χ=7.19 ; df =11 (p = 0.78) ; ІІ=0%</a:t>
              </a:r>
            </a:p>
            <a:p>
              <a:r>
                <a:rPr lang="en-US" sz="1400"/>
                <a:t>Tets for overall effect: Z = 4.62 (p &lt; 0.0001)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3795BE2-296B-44CC-92E2-4AC6D48A420C}"/>
                </a:ext>
              </a:extLst>
            </p:cNvPr>
            <p:cNvSpPr txBox="1"/>
            <p:nvPr/>
          </p:nvSpPr>
          <p:spPr>
            <a:xfrm>
              <a:off x="3287688" y="2204864"/>
              <a:ext cx="670440" cy="3754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Events</a:t>
              </a:r>
            </a:p>
            <a:p>
              <a:pPr algn="ctr"/>
              <a:r>
                <a:rPr lang="fr-FR" sz="1400" dirty="0"/>
                <a:t>17</a:t>
              </a:r>
            </a:p>
            <a:p>
              <a:pPr algn="ctr"/>
              <a:r>
                <a:rPr lang="fr-FR" sz="1400" dirty="0"/>
                <a:t>24</a:t>
              </a:r>
            </a:p>
            <a:p>
              <a:pPr algn="ctr"/>
              <a:r>
                <a:rPr lang="fr-FR" sz="1400" dirty="0"/>
                <a:t>29</a:t>
              </a:r>
            </a:p>
            <a:p>
              <a:pPr algn="ctr"/>
              <a:r>
                <a:rPr lang="fr-FR" sz="1400" dirty="0"/>
                <a:t>14</a:t>
              </a:r>
            </a:p>
            <a:p>
              <a:pPr algn="ctr"/>
              <a:r>
                <a:rPr lang="fr-FR" sz="1400" dirty="0"/>
                <a:t>37</a:t>
              </a:r>
            </a:p>
            <a:p>
              <a:pPr algn="ctr"/>
              <a:r>
                <a:rPr lang="fr-FR" sz="1400" dirty="0"/>
                <a:t>23</a:t>
              </a:r>
            </a:p>
            <a:p>
              <a:pPr algn="ctr"/>
              <a:r>
                <a:rPr lang="fr-FR" sz="1400" dirty="0"/>
                <a:t>63</a:t>
              </a:r>
            </a:p>
            <a:p>
              <a:pPr algn="ctr"/>
              <a:r>
                <a:rPr lang="fr-FR" sz="1400" dirty="0"/>
                <a:t>66</a:t>
              </a:r>
            </a:p>
            <a:p>
              <a:pPr algn="ctr"/>
              <a:r>
                <a:rPr lang="fr-FR" sz="1400" dirty="0"/>
                <a:t>77</a:t>
              </a:r>
            </a:p>
            <a:p>
              <a:pPr algn="ctr"/>
              <a:r>
                <a:rPr lang="fr-FR" sz="1400" dirty="0"/>
                <a:t>88</a:t>
              </a:r>
            </a:p>
            <a:p>
              <a:pPr algn="ctr"/>
              <a:r>
                <a:rPr lang="fr-FR" sz="1400" dirty="0"/>
                <a:t>73</a:t>
              </a:r>
            </a:p>
            <a:p>
              <a:pPr algn="ctr"/>
              <a:r>
                <a:rPr lang="fr-FR" sz="1400" dirty="0"/>
                <a:t>118</a:t>
              </a:r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629</a:t>
              </a:r>
            </a:p>
            <a:p>
              <a:pPr algn="ctr"/>
              <a:endParaRPr lang="fr-FR" sz="1400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77860A4-16AD-4B52-8EDD-B2297FAF65A2}"/>
                </a:ext>
              </a:extLst>
            </p:cNvPr>
            <p:cNvSpPr txBox="1"/>
            <p:nvPr/>
          </p:nvSpPr>
          <p:spPr>
            <a:xfrm>
              <a:off x="4020266" y="2204864"/>
              <a:ext cx="547329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Total</a:t>
              </a:r>
            </a:p>
            <a:p>
              <a:pPr algn="ctr"/>
              <a:r>
                <a:rPr lang="fr-FR" sz="1400" dirty="0"/>
                <a:t>21</a:t>
              </a:r>
            </a:p>
            <a:p>
              <a:pPr algn="ctr"/>
              <a:r>
                <a:rPr lang="fr-FR" sz="1400" dirty="0"/>
                <a:t>30</a:t>
              </a:r>
            </a:p>
            <a:p>
              <a:pPr algn="ctr"/>
              <a:r>
                <a:rPr lang="fr-FR" sz="1400" dirty="0"/>
                <a:t>44</a:t>
              </a:r>
            </a:p>
            <a:p>
              <a:pPr algn="ctr"/>
              <a:r>
                <a:rPr lang="fr-FR" sz="1400" dirty="0"/>
                <a:t>15</a:t>
              </a:r>
            </a:p>
            <a:p>
              <a:pPr algn="ctr"/>
              <a:r>
                <a:rPr lang="fr-FR" sz="1400" dirty="0"/>
                <a:t>51</a:t>
              </a:r>
            </a:p>
            <a:p>
              <a:pPr algn="ctr"/>
              <a:r>
                <a:rPr lang="fr-FR" sz="1400" dirty="0"/>
                <a:t>29</a:t>
              </a:r>
            </a:p>
            <a:p>
              <a:pPr algn="ctr"/>
              <a:r>
                <a:rPr lang="fr-FR" sz="1400" dirty="0"/>
                <a:t>98</a:t>
              </a:r>
            </a:p>
            <a:p>
              <a:pPr algn="ctr"/>
              <a:r>
                <a:rPr lang="fr-FR" sz="1400" dirty="0"/>
                <a:t>112</a:t>
              </a:r>
            </a:p>
            <a:p>
              <a:pPr algn="ctr"/>
              <a:r>
                <a:rPr lang="fr-FR" sz="1400" dirty="0"/>
                <a:t>100</a:t>
              </a:r>
            </a:p>
            <a:p>
              <a:pPr algn="ctr"/>
              <a:r>
                <a:rPr lang="fr-FR" sz="1400" dirty="0"/>
                <a:t>127</a:t>
              </a:r>
            </a:p>
            <a:p>
              <a:pPr algn="ctr"/>
              <a:r>
                <a:rPr lang="fr-FR" sz="1400" dirty="0"/>
                <a:t>87</a:t>
              </a:r>
            </a:p>
            <a:p>
              <a:pPr algn="ctr"/>
              <a:r>
                <a:rPr lang="fr-FR" sz="1400" dirty="0"/>
                <a:t>137</a:t>
              </a:r>
            </a:p>
            <a:p>
              <a:pPr algn="ctr"/>
              <a:endParaRPr lang="fr-FR" sz="1400" dirty="0"/>
            </a:p>
            <a:p>
              <a:pPr algn="ctr"/>
              <a:r>
                <a:rPr lang="fr-FR" sz="1400" b="1" dirty="0"/>
                <a:t>851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B9A0BE2-9C72-4486-963C-F51B718AAA79}"/>
                </a:ext>
              </a:extLst>
            </p:cNvPr>
            <p:cNvSpPr txBox="1"/>
            <p:nvPr/>
          </p:nvSpPr>
          <p:spPr>
            <a:xfrm>
              <a:off x="4652131" y="2204864"/>
              <a:ext cx="670440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Events</a:t>
              </a:r>
            </a:p>
            <a:p>
              <a:pPr algn="ctr"/>
              <a:r>
                <a:rPr lang="fr-FR" sz="1400" dirty="0"/>
                <a:t>20</a:t>
              </a:r>
            </a:p>
            <a:p>
              <a:pPr algn="ctr"/>
              <a:r>
                <a:rPr lang="fr-FR" sz="1400" dirty="0"/>
                <a:t>26</a:t>
              </a:r>
            </a:p>
            <a:p>
              <a:pPr algn="ctr"/>
              <a:r>
                <a:rPr lang="fr-FR" sz="1400" dirty="0"/>
                <a:t>37</a:t>
              </a:r>
            </a:p>
            <a:p>
              <a:pPr algn="ctr"/>
              <a:r>
                <a:rPr lang="fr-FR" sz="1400" dirty="0"/>
                <a:t>15</a:t>
              </a:r>
            </a:p>
            <a:p>
              <a:pPr algn="ctr"/>
              <a:r>
                <a:rPr lang="fr-FR" sz="1400" dirty="0"/>
                <a:t>44</a:t>
              </a:r>
            </a:p>
            <a:p>
              <a:pPr algn="ctr"/>
              <a:r>
                <a:rPr lang="fr-FR" sz="1400" dirty="0"/>
                <a:t>31</a:t>
              </a:r>
            </a:p>
            <a:p>
              <a:pPr algn="ctr"/>
              <a:r>
                <a:rPr lang="fr-FR" sz="1400" dirty="0"/>
                <a:t>69</a:t>
              </a:r>
            </a:p>
            <a:p>
              <a:pPr algn="ctr"/>
              <a:r>
                <a:rPr lang="fr-FR" sz="1400" dirty="0"/>
                <a:t>79</a:t>
              </a:r>
            </a:p>
            <a:p>
              <a:pPr algn="ctr"/>
              <a:r>
                <a:rPr lang="fr-FR" sz="1400" dirty="0"/>
                <a:t>76</a:t>
              </a:r>
            </a:p>
            <a:p>
              <a:pPr algn="ctr"/>
              <a:r>
                <a:rPr lang="fr-FR" sz="1400" dirty="0"/>
                <a:t>97</a:t>
              </a:r>
            </a:p>
            <a:p>
              <a:pPr algn="ctr"/>
              <a:r>
                <a:rPr lang="fr-FR" sz="1400" dirty="0"/>
                <a:t>87</a:t>
              </a:r>
            </a:p>
            <a:p>
              <a:pPr algn="ctr"/>
              <a:r>
                <a:rPr lang="fr-FR" sz="1400" dirty="0"/>
                <a:t>129</a:t>
              </a:r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710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D3F430A-6F23-4540-8E7A-3A81979AA16C}"/>
                </a:ext>
              </a:extLst>
            </p:cNvPr>
            <p:cNvSpPr txBox="1"/>
            <p:nvPr/>
          </p:nvSpPr>
          <p:spPr>
            <a:xfrm>
              <a:off x="5110044" y="2204864"/>
              <a:ext cx="547329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Total</a:t>
              </a:r>
            </a:p>
            <a:p>
              <a:pPr algn="ctr"/>
              <a:r>
                <a:rPr lang="fr-FR" sz="1400" dirty="0"/>
                <a:t>21</a:t>
              </a:r>
            </a:p>
            <a:p>
              <a:pPr algn="ctr"/>
              <a:r>
                <a:rPr lang="fr-FR" sz="1400" dirty="0"/>
                <a:t>30</a:t>
              </a:r>
            </a:p>
            <a:p>
              <a:pPr algn="ctr"/>
              <a:r>
                <a:rPr lang="fr-FR" sz="1400" dirty="0"/>
                <a:t>44</a:t>
              </a:r>
            </a:p>
            <a:p>
              <a:pPr algn="ctr"/>
              <a:r>
                <a:rPr lang="fr-FR" sz="1400" dirty="0"/>
                <a:t>15</a:t>
              </a:r>
            </a:p>
            <a:p>
              <a:pPr algn="ctr"/>
              <a:r>
                <a:rPr lang="fr-FR" sz="1400" dirty="0"/>
                <a:t>52</a:t>
              </a:r>
            </a:p>
            <a:p>
              <a:pPr algn="ctr"/>
              <a:r>
                <a:rPr lang="fr-FR" sz="1400" dirty="0"/>
                <a:t>31</a:t>
              </a:r>
            </a:p>
            <a:p>
              <a:pPr algn="ctr"/>
              <a:r>
                <a:rPr lang="fr-FR" sz="1400" dirty="0"/>
                <a:t>97</a:t>
              </a:r>
            </a:p>
            <a:p>
              <a:pPr algn="ctr"/>
              <a:r>
                <a:rPr lang="fr-FR" sz="1400" dirty="0"/>
                <a:t>113</a:t>
              </a:r>
            </a:p>
            <a:p>
              <a:pPr algn="ctr"/>
              <a:r>
                <a:rPr lang="fr-FR" sz="1400" dirty="0"/>
                <a:t>98</a:t>
              </a:r>
            </a:p>
            <a:p>
              <a:pPr algn="ctr"/>
              <a:r>
                <a:rPr lang="fr-FR" sz="1400" dirty="0"/>
                <a:t>129</a:t>
              </a:r>
            </a:p>
            <a:p>
              <a:pPr algn="ctr"/>
              <a:r>
                <a:rPr lang="fr-FR" sz="1400" dirty="0"/>
                <a:t>99</a:t>
              </a:r>
            </a:p>
            <a:p>
              <a:pPr algn="ctr"/>
              <a:r>
                <a:rPr lang="fr-FR" sz="1400" dirty="0"/>
                <a:t>136</a:t>
              </a:r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865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58AFFA0-23B7-4DE3-A42A-EC0A5D1EFE3B}"/>
                </a:ext>
              </a:extLst>
            </p:cNvPr>
            <p:cNvSpPr txBox="1"/>
            <p:nvPr/>
          </p:nvSpPr>
          <p:spPr>
            <a:xfrm>
              <a:off x="5657373" y="2204864"/>
              <a:ext cx="718402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Weight</a:t>
              </a:r>
            </a:p>
            <a:p>
              <a:pPr algn="ctr"/>
              <a:r>
                <a:rPr lang="fr-FR" sz="1400" dirty="0"/>
                <a:t>3.4%</a:t>
              </a:r>
            </a:p>
            <a:p>
              <a:pPr algn="ctr"/>
              <a:r>
                <a:rPr lang="fr-FR" sz="1400" dirty="0"/>
                <a:t>3.6%</a:t>
              </a:r>
            </a:p>
            <a:p>
              <a:pPr algn="ctr"/>
              <a:r>
                <a:rPr lang="fr-FR" sz="1400" dirty="0"/>
                <a:t>4.0%</a:t>
              </a:r>
            </a:p>
            <a:p>
              <a:pPr algn="ctr"/>
              <a:r>
                <a:rPr lang="fr-FR" sz="1400" dirty="0"/>
                <a:t>4.5%</a:t>
              </a:r>
            </a:p>
            <a:p>
              <a:pPr algn="ctr"/>
              <a:r>
                <a:rPr lang="fr-FR" sz="1400" dirty="0"/>
                <a:t>5.1%</a:t>
              </a:r>
            </a:p>
            <a:p>
              <a:pPr algn="ctr"/>
              <a:r>
                <a:rPr lang="fr-FR" sz="1400" dirty="0"/>
                <a:t>5.3%</a:t>
              </a:r>
            </a:p>
            <a:p>
              <a:pPr algn="ctr"/>
              <a:r>
                <a:rPr lang="fr-FR" sz="1400" dirty="0"/>
                <a:t>7.3%</a:t>
              </a:r>
            </a:p>
            <a:p>
              <a:pPr algn="ctr"/>
              <a:r>
                <a:rPr lang="fr-FR" sz="1400" dirty="0"/>
                <a:t>8.1%</a:t>
              </a:r>
            </a:p>
            <a:p>
              <a:pPr algn="ctr"/>
              <a:r>
                <a:rPr lang="fr-FR" sz="1400" dirty="0"/>
                <a:t>9.2%</a:t>
              </a:r>
            </a:p>
            <a:p>
              <a:pPr algn="ctr"/>
              <a:r>
                <a:rPr lang="fr-FR" sz="1400" dirty="0"/>
                <a:t>10.5%</a:t>
              </a:r>
            </a:p>
            <a:p>
              <a:pPr algn="ctr"/>
              <a:r>
                <a:rPr lang="fr-FR" sz="1400" dirty="0"/>
                <a:t>12.4%</a:t>
              </a:r>
            </a:p>
            <a:p>
              <a:pPr algn="ctr"/>
              <a:r>
                <a:rPr lang="fr-FR" sz="1400" dirty="0"/>
                <a:t>26.5%</a:t>
              </a:r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100%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8DD18E5-9429-48CC-9A61-C439DF16E18E}"/>
                </a:ext>
              </a:extLst>
            </p:cNvPr>
            <p:cNvSpPr txBox="1"/>
            <p:nvPr/>
          </p:nvSpPr>
          <p:spPr>
            <a:xfrm>
              <a:off x="6444903" y="2204864"/>
              <a:ext cx="1622560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IV. random. 95% CI</a:t>
              </a:r>
            </a:p>
            <a:p>
              <a:pPr algn="ctr"/>
              <a:r>
                <a:rPr lang="en-US" sz="1400"/>
                <a:t>-0.14 (-0.33 ; 0.05)</a:t>
              </a:r>
            </a:p>
            <a:p>
              <a:pPr algn="ctr"/>
              <a:r>
                <a:rPr lang="en-US" sz="1400"/>
                <a:t>-0.07 (-0.25 ; 0.12)</a:t>
              </a:r>
            </a:p>
            <a:p>
              <a:pPr algn="ctr"/>
              <a:r>
                <a:rPr lang="en-US" sz="1400"/>
                <a:t>-0.18 (-0.36 ; -0.00)</a:t>
              </a:r>
            </a:p>
            <a:p>
              <a:pPr algn="ctr"/>
              <a:r>
                <a:rPr lang="en-US" sz="1400"/>
                <a:t>-0.07 (-0.23 ; 0.10)</a:t>
              </a:r>
            </a:p>
            <a:p>
              <a:pPr algn="ctr"/>
              <a:r>
                <a:rPr lang="en-US" sz="1400"/>
                <a:t>-0.12 (-0.28 ; 0.04)</a:t>
              </a:r>
            </a:p>
            <a:p>
              <a:pPr algn="ctr"/>
              <a:r>
                <a:rPr lang="en-US" sz="1400"/>
                <a:t>-0.21 (-0.36 ; -0.05)</a:t>
              </a:r>
            </a:p>
            <a:p>
              <a:pPr algn="ctr"/>
              <a:r>
                <a:rPr lang="en-US" sz="1400"/>
                <a:t>-0.07 (-0.20 ; 0.06)</a:t>
              </a:r>
            </a:p>
            <a:p>
              <a:pPr algn="ctr"/>
              <a:r>
                <a:rPr lang="en-US" sz="1400"/>
                <a:t>-0.11 (-0.23 ; 0.01)</a:t>
              </a:r>
            </a:p>
            <a:p>
              <a:pPr algn="ctr"/>
              <a:r>
                <a:rPr lang="en-US" sz="1400"/>
                <a:t>-0.01 (-0.12 ; 0.11)</a:t>
              </a:r>
            </a:p>
            <a:p>
              <a:pPr algn="ctr"/>
              <a:r>
                <a:rPr lang="en-US" sz="1400"/>
                <a:t>-0.06 (-0.17 ; 0.05)</a:t>
              </a:r>
            </a:p>
            <a:p>
              <a:pPr algn="ctr"/>
              <a:r>
                <a:rPr lang="en-US" sz="1400"/>
                <a:t>-0.04 (-0.14 ; 0.06)</a:t>
              </a:r>
            </a:p>
            <a:p>
              <a:pPr algn="ctr"/>
              <a:r>
                <a:rPr lang="en-US" sz="1400"/>
                <a:t>-0.09 (-0.16 ; -0.02)</a:t>
              </a:r>
            </a:p>
            <a:p>
              <a:pPr algn="ctr"/>
              <a:endParaRPr lang="en-US" sz="1400"/>
            </a:p>
            <a:p>
              <a:pPr algn="ctr"/>
              <a:r>
                <a:rPr lang="en-US" sz="1400"/>
                <a:t>-0.08 (-0.12 ; -0.05)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2AB0A26-FA1D-4F7B-A656-B0541552373A}"/>
                </a:ext>
              </a:extLst>
            </p:cNvPr>
            <p:cNvSpPr txBox="1"/>
            <p:nvPr/>
          </p:nvSpPr>
          <p:spPr>
            <a:xfrm>
              <a:off x="3088421" y="1966860"/>
              <a:ext cx="1521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PI/r monotherapy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4229884-0A26-448D-A560-880EB4757319}"/>
                </a:ext>
              </a:extLst>
            </p:cNvPr>
            <p:cNvSpPr txBox="1"/>
            <p:nvPr/>
          </p:nvSpPr>
          <p:spPr>
            <a:xfrm>
              <a:off x="4639500" y="1966860"/>
              <a:ext cx="1220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Triple </a:t>
              </a:r>
              <a:r>
                <a:rPr lang="en-US" sz="1400" b="1" dirty="0"/>
                <a:t>therapy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94F2499-DC00-4E60-A38E-1CB1C9627851}"/>
                </a:ext>
              </a:extLst>
            </p:cNvPr>
            <p:cNvSpPr txBox="1"/>
            <p:nvPr/>
          </p:nvSpPr>
          <p:spPr>
            <a:xfrm>
              <a:off x="6645952" y="1966860"/>
              <a:ext cx="1282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Risk difference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F7CE963-D896-4477-9C3D-E6AA16B2A0FC}"/>
                </a:ext>
              </a:extLst>
            </p:cNvPr>
            <p:cNvSpPr txBox="1"/>
            <p:nvPr/>
          </p:nvSpPr>
          <p:spPr>
            <a:xfrm>
              <a:off x="9030547" y="1966860"/>
              <a:ext cx="1577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Risk difference</a:t>
              </a:r>
            </a:p>
            <a:p>
              <a:pPr algn="ctr"/>
              <a:r>
                <a:rPr lang="en-US" sz="1400" b="1"/>
                <a:t>IV, random, 95% CI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4715BC9-3EBB-45E7-B652-93419F0F714C}"/>
                </a:ext>
              </a:extLst>
            </p:cNvPr>
            <p:cNvCxnSpPr/>
            <p:nvPr/>
          </p:nvCxnSpPr>
          <p:spPr>
            <a:xfrm>
              <a:off x="8681595" y="2564904"/>
              <a:ext cx="1302837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0664D9D-7575-4537-958D-09886565E214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20" y="2780928"/>
              <a:ext cx="122413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384D8B65-BE28-488B-9B5A-3A3A4D878340}"/>
                </a:ext>
              </a:extLst>
            </p:cNvPr>
            <p:cNvCxnSpPr>
              <a:cxnSpLocks/>
            </p:cNvCxnSpPr>
            <p:nvPr/>
          </p:nvCxnSpPr>
          <p:spPr>
            <a:xfrm>
              <a:off x="8595152" y="2996952"/>
              <a:ext cx="117325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513CC872-E83D-43BF-926D-D63BE4B82DCB}"/>
                </a:ext>
              </a:extLst>
            </p:cNvPr>
            <p:cNvCxnSpPr>
              <a:cxnSpLocks/>
            </p:cNvCxnSpPr>
            <p:nvPr/>
          </p:nvCxnSpPr>
          <p:spPr>
            <a:xfrm>
              <a:off x="9030547" y="3212976"/>
              <a:ext cx="109790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8FAFF1D-465F-4D80-B237-175C712D16A3}"/>
                </a:ext>
              </a:extLst>
            </p:cNvPr>
            <p:cNvCxnSpPr>
              <a:cxnSpLocks/>
            </p:cNvCxnSpPr>
            <p:nvPr/>
          </p:nvCxnSpPr>
          <p:spPr>
            <a:xfrm>
              <a:off x="8831895" y="3429000"/>
              <a:ext cx="109790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28A4302-D30B-4327-BD23-1E4C36D3E08B}"/>
                </a:ext>
              </a:extLst>
            </p:cNvPr>
            <p:cNvCxnSpPr>
              <a:cxnSpLocks/>
            </p:cNvCxnSpPr>
            <p:nvPr/>
          </p:nvCxnSpPr>
          <p:spPr>
            <a:xfrm>
              <a:off x="8595152" y="3645024"/>
              <a:ext cx="102924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0D5E778E-33DD-44B0-8F6B-AC87AD077FE8}"/>
                </a:ext>
              </a:extLst>
            </p:cNvPr>
            <p:cNvCxnSpPr>
              <a:cxnSpLocks/>
            </p:cNvCxnSpPr>
            <p:nvPr/>
          </p:nvCxnSpPr>
          <p:spPr>
            <a:xfrm>
              <a:off x="9120336" y="3861048"/>
              <a:ext cx="936104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16143E5B-9B19-4185-8C5D-AB1600A3BA78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20" y="4065167"/>
              <a:ext cx="91244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D262204-9C92-45C4-B626-495660C1E313}"/>
                </a:ext>
              </a:extLst>
            </p:cNvPr>
            <p:cNvCxnSpPr>
              <a:cxnSpLocks/>
            </p:cNvCxnSpPr>
            <p:nvPr/>
          </p:nvCxnSpPr>
          <p:spPr>
            <a:xfrm>
              <a:off x="9380845" y="4278810"/>
              <a:ext cx="81961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DD3D151E-2127-4375-884C-B92A6914F0BB}"/>
                </a:ext>
              </a:extLst>
            </p:cNvPr>
            <p:cNvCxnSpPr>
              <a:cxnSpLocks/>
            </p:cNvCxnSpPr>
            <p:nvPr/>
          </p:nvCxnSpPr>
          <p:spPr>
            <a:xfrm>
              <a:off x="9236829" y="4490071"/>
              <a:ext cx="74760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C4C249B-FBF1-4FAF-B7D9-340BEE6BCE30}"/>
                </a:ext>
              </a:extLst>
            </p:cNvPr>
            <p:cNvCxnSpPr>
              <a:cxnSpLocks/>
            </p:cNvCxnSpPr>
            <p:nvPr/>
          </p:nvCxnSpPr>
          <p:spPr>
            <a:xfrm>
              <a:off x="9341455" y="4701333"/>
              <a:ext cx="642977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A6CB722-998D-4390-8328-84087263C57F}"/>
                </a:ext>
              </a:extLst>
            </p:cNvPr>
            <p:cNvCxnSpPr>
              <a:cxnSpLocks/>
            </p:cNvCxnSpPr>
            <p:nvPr/>
          </p:nvCxnSpPr>
          <p:spPr>
            <a:xfrm>
              <a:off x="9286819" y="4916786"/>
              <a:ext cx="48158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osange 43">
              <a:extLst>
                <a:ext uri="{FF2B5EF4-FFF2-40B4-BE49-F238E27FC236}">
                  <a16:creationId xmlns:a16="http://schemas.microsoft.com/office/drawing/2014/main" id="{B2992138-1B4D-4302-AEB5-E3BB583B581B}"/>
                </a:ext>
              </a:extLst>
            </p:cNvPr>
            <p:cNvSpPr/>
            <p:nvPr/>
          </p:nvSpPr>
          <p:spPr>
            <a:xfrm>
              <a:off x="9419397" y="5219676"/>
              <a:ext cx="243546" cy="216022"/>
            </a:xfrm>
            <a:prstGeom prst="diamond">
              <a:avLst/>
            </a:prstGeom>
            <a:solidFill>
              <a:srgbClr val="C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B4040A19-7F75-4A38-9923-50B84FD34C60}"/>
                </a:ext>
              </a:extLst>
            </p:cNvPr>
            <p:cNvSpPr txBox="1"/>
            <p:nvPr/>
          </p:nvSpPr>
          <p:spPr>
            <a:xfrm>
              <a:off x="7928354" y="5836074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-0.5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B6C4CC89-178C-4B24-B758-6593A97253B8}"/>
                </a:ext>
              </a:extLst>
            </p:cNvPr>
            <p:cNvSpPr txBox="1"/>
            <p:nvPr/>
          </p:nvSpPr>
          <p:spPr>
            <a:xfrm>
              <a:off x="8726328" y="5836074"/>
              <a:ext cx="505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-0.25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AAB4E39E-9076-41CD-99C8-BCD733800FBD}"/>
                </a:ext>
              </a:extLst>
            </p:cNvPr>
            <p:cNvSpPr txBox="1"/>
            <p:nvPr/>
          </p:nvSpPr>
          <p:spPr>
            <a:xfrm>
              <a:off x="9688147" y="583607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D74BE43-3F04-4126-8DDB-BAA4FED75A11}"/>
                </a:ext>
              </a:extLst>
            </p:cNvPr>
            <p:cNvSpPr txBox="1"/>
            <p:nvPr/>
          </p:nvSpPr>
          <p:spPr>
            <a:xfrm>
              <a:off x="10425427" y="583607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0.25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9DD49BC6-F13F-4E86-9C93-12E842126B94}"/>
                </a:ext>
              </a:extLst>
            </p:cNvPr>
            <p:cNvSpPr txBox="1"/>
            <p:nvPr/>
          </p:nvSpPr>
          <p:spPr>
            <a:xfrm>
              <a:off x="11319850" y="583607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0.5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BA293D-6185-4977-8415-7C52100BE142}"/>
                </a:ext>
              </a:extLst>
            </p:cNvPr>
            <p:cNvSpPr/>
            <p:nvPr/>
          </p:nvSpPr>
          <p:spPr>
            <a:xfrm>
              <a:off x="9286819" y="2535171"/>
              <a:ext cx="59465" cy="5946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639AF83-E389-4DAD-A02A-EE36E2D7718C}"/>
                </a:ext>
              </a:extLst>
            </p:cNvPr>
            <p:cNvSpPr/>
            <p:nvPr/>
          </p:nvSpPr>
          <p:spPr>
            <a:xfrm>
              <a:off x="9566985" y="2757938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C81343-369B-4D67-B3D7-2DEC11B7BD3B}"/>
                </a:ext>
              </a:extLst>
            </p:cNvPr>
            <p:cNvSpPr/>
            <p:nvPr/>
          </p:nvSpPr>
          <p:spPr>
            <a:xfrm>
              <a:off x="9171698" y="2973962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1E524B-7441-4327-8176-46E2B01B9B43}"/>
                </a:ext>
              </a:extLst>
            </p:cNvPr>
            <p:cNvSpPr/>
            <p:nvPr/>
          </p:nvSpPr>
          <p:spPr>
            <a:xfrm>
              <a:off x="9543995" y="3189986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197DD94-8314-4FB5-9429-66A4FC146C8E}"/>
                </a:ext>
              </a:extLst>
            </p:cNvPr>
            <p:cNvSpPr/>
            <p:nvPr/>
          </p:nvSpPr>
          <p:spPr>
            <a:xfrm>
              <a:off x="9372539" y="3406010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EEDC741-0AB4-4F6E-9E56-D36115331A23}"/>
                </a:ext>
              </a:extLst>
            </p:cNvPr>
            <p:cNvSpPr/>
            <p:nvPr/>
          </p:nvSpPr>
          <p:spPr>
            <a:xfrm>
              <a:off x="9097346" y="3620446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E4BD62A-0384-4998-B8F3-842D9ADCD3DB}"/>
                </a:ext>
              </a:extLst>
            </p:cNvPr>
            <p:cNvSpPr/>
            <p:nvPr/>
          </p:nvSpPr>
          <p:spPr>
            <a:xfrm>
              <a:off x="9547318" y="3838058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26960F1-3430-4C9A-BDF4-E4BC6804E43F}"/>
                </a:ext>
              </a:extLst>
            </p:cNvPr>
            <p:cNvSpPr/>
            <p:nvPr/>
          </p:nvSpPr>
          <p:spPr>
            <a:xfrm>
              <a:off x="9402759" y="4038242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539848D-B1F7-4C29-83B9-D41E0F8DF14C}"/>
                </a:ext>
              </a:extLst>
            </p:cNvPr>
            <p:cNvSpPr/>
            <p:nvPr/>
          </p:nvSpPr>
          <p:spPr>
            <a:xfrm>
              <a:off x="9768408" y="4255820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1839C5E-A913-4C48-90C0-5158FB6F2916}"/>
                </a:ext>
              </a:extLst>
            </p:cNvPr>
            <p:cNvSpPr/>
            <p:nvPr/>
          </p:nvSpPr>
          <p:spPr>
            <a:xfrm>
              <a:off x="9578412" y="4467081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6A4091F-A190-4DC6-9A30-9683944FB749}"/>
                </a:ext>
              </a:extLst>
            </p:cNvPr>
            <p:cNvSpPr/>
            <p:nvPr/>
          </p:nvSpPr>
          <p:spPr>
            <a:xfrm>
              <a:off x="9653453" y="4678343"/>
              <a:ext cx="45980" cy="4598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9B7D478-266E-49C1-842F-C1022B8B21B7}"/>
                </a:ext>
              </a:extLst>
            </p:cNvPr>
            <p:cNvSpPr/>
            <p:nvPr/>
          </p:nvSpPr>
          <p:spPr>
            <a:xfrm>
              <a:off x="9457897" y="4879488"/>
              <a:ext cx="86097" cy="8609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A70C11F2-B262-4957-AA99-53955FCAC84D}"/>
                </a:ext>
              </a:extLst>
            </p:cNvPr>
            <p:cNvCxnSpPr/>
            <p:nvPr/>
          </p:nvCxnSpPr>
          <p:spPr>
            <a:xfrm>
              <a:off x="8121650" y="5760169"/>
              <a:ext cx="33813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733DA35A-E360-4266-8C46-04A6AA700C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1650" y="5760169"/>
              <a:ext cx="0" cy="78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73665E26-21B2-42D9-A1AF-510F7822D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3500" y="5760169"/>
              <a:ext cx="0" cy="78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4F8226AC-B732-4CEA-9DE3-C80B5FF5BB0B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9814388" y="2490080"/>
              <a:ext cx="4901" cy="334829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F09C3843-F558-480E-AED7-8710A767C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52588" y="5760169"/>
              <a:ext cx="0" cy="78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D0DCE00A-4646-4574-8516-04829F624B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0788" y="5760169"/>
              <a:ext cx="0" cy="78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28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B89F01-38DB-F647-805E-2E272B48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88840"/>
            <a:ext cx="11268694" cy="4320480"/>
          </a:xfrm>
        </p:spPr>
        <p:txBody>
          <a:bodyPr>
            <a:normAutofit/>
          </a:bodyPr>
          <a:lstStyle/>
          <a:p>
            <a:r>
              <a:rPr lang="en-US" sz="2800"/>
              <a:t>At the same time</a:t>
            </a:r>
          </a:p>
          <a:p>
            <a:pPr lvl="1"/>
            <a:r>
              <a:rPr lang="en-US" sz="2400"/>
              <a:t>Many old ARVs dropped for inconvenience, toxicity, inferiority to or poorer tolerance than new drugs in the class</a:t>
            </a:r>
          </a:p>
          <a:p>
            <a:pPr lvl="1"/>
            <a:r>
              <a:rPr lang="en-US" sz="2400"/>
              <a:t>Improvement of pill burden with STR, with NNRTI (EFV/FTC/TDF,  RPV/FTC/TDF-TAF, DOR/3TC/TDF), PI/r (DRV/c/FTC/TAF), INSTI (DTG/ABC/3TC, DTG/TDF/3TC, EVG/c/FTC/TDF-TAF, BIC/FTC/TAF)</a:t>
            </a:r>
          </a:p>
          <a:p>
            <a:pPr lvl="1"/>
            <a:r>
              <a:rPr lang="en-US" sz="2400"/>
              <a:t>3TC remaining in the game for &gt; 35 years («  me too »  FTC)</a:t>
            </a:r>
          </a:p>
          <a:p>
            <a:pPr lvl="2"/>
            <a:r>
              <a:rPr lang="en-US" sz="2000"/>
              <a:t>Companion of all triple cART</a:t>
            </a:r>
          </a:p>
          <a:p>
            <a:pPr lvl="2"/>
            <a:r>
              <a:rPr lang="en-US" sz="2000"/>
              <a:t>Specific unique resistance profile (M184V/I mutation)</a:t>
            </a:r>
          </a:p>
          <a:p>
            <a:pPr lvl="2"/>
            <a:r>
              <a:rPr lang="en-US" sz="2000"/>
              <a:t>Absence of long-term toxicity, the safest ARV</a:t>
            </a:r>
          </a:p>
          <a:p>
            <a:pPr marL="685800" lvl="2" indent="0">
              <a:buNone/>
            </a:pPr>
            <a:endParaRPr lang="en-US" sz="200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5B34FDF-71ED-954A-8FF4-FA57A200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11066462" cy="1143000"/>
          </a:xfrm>
        </p:spPr>
        <p:txBody>
          <a:bodyPr>
            <a:normAutofit/>
          </a:bodyPr>
          <a:lstStyle/>
          <a:p>
            <a:r>
              <a:rPr lang="en-US"/>
              <a:t>2006-2020 = Improvement in Triple ART</a:t>
            </a:r>
          </a:p>
        </p:txBody>
      </p:sp>
    </p:spTree>
    <p:extLst>
      <p:ext uri="{BB962C8B-B14F-4D97-AF65-F5344CB8AC3E}">
        <p14:creationId xmlns:p14="http://schemas.microsoft.com/office/powerpoint/2010/main" val="296232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RV-trials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70C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11249</Words>
  <Application>Microsoft Office PowerPoint</Application>
  <PresentationFormat>Grand écran</PresentationFormat>
  <Paragraphs>2253</Paragraphs>
  <Slides>72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82" baseType="lpstr">
      <vt:lpstr>ＭＳ Ｐゴシック</vt:lpstr>
      <vt:lpstr>Arial</vt:lpstr>
      <vt:lpstr>Calibri</vt:lpstr>
      <vt:lpstr>Cambria</vt:lpstr>
      <vt:lpstr>Police système Courant</vt:lpstr>
      <vt:lpstr>Symbol</vt:lpstr>
      <vt:lpstr>Times New Roman</vt:lpstr>
      <vt:lpstr>Trebuchet MS</vt:lpstr>
      <vt:lpstr>Wingdings</vt:lpstr>
      <vt:lpstr>ARV-trials </vt:lpstr>
      <vt:lpstr>Does 2 equal 3 ?</vt:lpstr>
      <vt:lpstr>Disclosure </vt:lpstr>
      <vt:lpstr>Does 2 equal 3 ?</vt:lpstr>
      <vt:lpstr>A look in the rearview mirror</vt:lpstr>
      <vt:lpstr>1996-2006: cART = Triple ART Since 2006: Alternative strategies have been studied</vt:lpstr>
      <vt:lpstr>Class-Sparing Regimens for Initial Treatment of HIV-1 Infection </vt:lpstr>
      <vt:lpstr>DRV/r + RAL vs DRV/r + TDF/FTC in antiretroviral-naive adults infected with HIV-1: 96 week results from the NEAT001/ANRS143 randomised non-inferiority trial</vt:lpstr>
      <vt:lpstr>PI/r monotherapy – meta-analysis in virologically suppressed patients</vt:lpstr>
      <vt:lpstr>2006-2020 = Improvement in Triple ART</vt:lpstr>
      <vt:lpstr>20 years of ARV research (1996-2016)</vt:lpstr>
      <vt:lpstr>The road to modern 2DR</vt:lpstr>
      <vt:lpstr>PI/r + 3TC, the first 2DR</vt:lpstr>
      <vt:lpstr>2DR vs 3DR: Equal or Different ?</vt:lpstr>
      <vt:lpstr>2DR vs 3DR in Naive: the DTG question</vt:lpstr>
      <vt:lpstr>GEMINI 1 &amp; 2 Studies:  DTG + 3TC vs DTG + TDF/FTC in first-line (1)</vt:lpstr>
      <vt:lpstr>GEMINI 1 &amp; 2 Studies:  DTG + 3TC vs DTG + TDF/FTC in first-line (2)</vt:lpstr>
      <vt:lpstr>GEMINI 1 &amp; 2 Studies: W144 results (3)</vt:lpstr>
      <vt:lpstr>GEMINI 1 &amp; 2 Studies: W144 results (4)</vt:lpstr>
      <vt:lpstr>GEMINI 1 &amp; 2 Studies:  DTG + 3TC vs DTG + TDF/FTC in first-line (5)</vt:lpstr>
      <vt:lpstr>GEMINI 1 &amp; 2 Studies:  HIV RNA &lt; 40 c/mL with target not detected (6)</vt:lpstr>
      <vt:lpstr>GEMINI 1 &amp; 2 Studies:  HIV replication at &lt; 50 c/ml through 144 weeks (7)</vt:lpstr>
      <vt:lpstr>GEMINI 1 &amp; 2 Studies:  Blips through 144 weeks (8)</vt:lpstr>
      <vt:lpstr>GEMINI 1 &amp; 2 Studies:  Resistance emergence (9)</vt:lpstr>
      <vt:lpstr>GEMINI 1 &amp; 2 Studies:  Adverse events through week 144 (10)</vt:lpstr>
      <vt:lpstr>GEMINI 1 &amp; 2 Studies:  Renal biomarkers (11)</vt:lpstr>
      <vt:lpstr>GEMINI 1 &amp; 2 Studies:  Bone turnover biomarkers (12)</vt:lpstr>
      <vt:lpstr>GEMINI 1 &amp; 2 Studies:  Lipids (13)</vt:lpstr>
      <vt:lpstr>GEMINI 1 &amp; 2 Studies: Week 144 Weight Gain (14)</vt:lpstr>
      <vt:lpstr>The STAT Study: DTG/3TC as 1st line regimen in a TEST-AND-TREAT Setting for newly diagnosed PLWHiV (1)</vt:lpstr>
      <vt:lpstr>The STAT Study: DTG/3TC as 1st line regimen in a TEST-AND-TREAT Setting for newly diagnosed PLWHiV (2)</vt:lpstr>
      <vt:lpstr>The STAT Study: DTG/3TC as 1st line regimen in a TEST-AND-TREAT Setting for newly diagnosed PLWHiV (3)</vt:lpstr>
      <vt:lpstr>Genital HIV-1 Shedding With DTG + 3TC</vt:lpstr>
      <vt:lpstr>DTG/3TC is as good as 3DR for 1st line ART</vt:lpstr>
      <vt:lpstr>DHHS, IAS-USA Guidelines, EACS Guidelines:  Recommended First-line ART</vt:lpstr>
      <vt:lpstr>2DR vs 3DR in virologically suppressed patients</vt:lpstr>
      <vt:lpstr>SWORD-1 &amp; 2 Studies: Switch to DTG + RPV (1)</vt:lpstr>
      <vt:lpstr>SWORD-1 &amp; 2 Studies: Switch to DTG + RPV (2)</vt:lpstr>
      <vt:lpstr>SWORD-1 &amp; 2 Studies: Switch to DTG + RPV (3)</vt:lpstr>
      <vt:lpstr>SWORD-1 &amp; 2 Studies: Switch to DTG + RPV (4)</vt:lpstr>
      <vt:lpstr>TANGO/SALSA Pooled Analyses (1)</vt:lpstr>
      <vt:lpstr>TANGO/SALSA Pooled Analysis: Baseline ARV (2)</vt:lpstr>
      <vt:lpstr>TANGO Study: switch to DTG/3TC (1)</vt:lpstr>
      <vt:lpstr>TANGO Study: switch to DTG/3TC - W144 results (2)</vt:lpstr>
      <vt:lpstr>SALSA Study: Switch to DTG/3TC - Weight change (3)</vt:lpstr>
      <vt:lpstr>SALSA Study: Switch to DTG/3TC - Lipid changes (4)</vt:lpstr>
      <vt:lpstr>SALSA PROs</vt:lpstr>
      <vt:lpstr>TANGO and SALSA studies (switch for DTG/3TC): change in inflammatory biomarkers at W48</vt:lpstr>
      <vt:lpstr>Switching to DTG/3TC 2DR vs BIC/FTC/TAF : Real life experience </vt:lpstr>
      <vt:lpstr>Virologic Failure and Resistance in Treatment-experienced Patients Who Switched to DTG + 3TC in Real-world Studies</vt:lpstr>
      <vt:lpstr>Discontinuation Due to AEs in Treatment-experienced Patients Who Switched to DTG + 3TC in Real-world Studies</vt:lpstr>
      <vt:lpstr>Conclusions</vt:lpstr>
      <vt:lpstr>What do the guidelines say for regimen optimization in the setting of viral suppression ?</vt:lpstr>
      <vt:lpstr>Long Acting 2DR as maintenance</vt:lpstr>
      <vt:lpstr>LA injectable CAB + RPV for HIV maintenance therapy: W48 pooled analysis of phase 3 ATLAS and FLAIR trials (1)</vt:lpstr>
      <vt:lpstr>LA injectable CAB + RPV for HIV maintenance therapy: W48 pooled analysis of phase 3 ATLAS and FLAIR trials (2)</vt:lpstr>
      <vt:lpstr>ATLAS-2M study: LA CAB + RPV every 2 Months – W152 Results (1)</vt:lpstr>
      <vt:lpstr>ATLAS-2M study: LA CAB + RPV every 2 Months – W152 Results (2)</vt:lpstr>
      <vt:lpstr>ATLAS-2M study: LA CAB + RPV every 2 Months – W152 Results (3)</vt:lpstr>
      <vt:lpstr>ATLAS-2M study: LA CAB + RPV every 2 Months – W152 Results (4)</vt:lpstr>
      <vt:lpstr>Predictors of virologic failure to CAB LA + RPV LA (1)</vt:lpstr>
      <vt:lpstr>Predictors of virologic failure to CAB LA + RPV LA (2)</vt:lpstr>
      <vt:lpstr>2DR injectable – What is the risk of failure ?</vt:lpstr>
      <vt:lpstr>CAB + RPV LA: practical monitoring</vt:lpstr>
      <vt:lpstr>2DR in special situations  Archived M184V Archived K103N  Patients with detectable viremia </vt:lpstr>
      <vt:lpstr>ART-PRO: DTG + 3TC in patients  w/wo historical M184V (1) </vt:lpstr>
      <vt:lpstr>ART-PRO: DTG + 3TC in patients  w/wo historical M184V (2)</vt:lpstr>
      <vt:lpstr>ART-PRO: DTG + 3TC in patients  w/without historical M184V (3) </vt:lpstr>
      <vt:lpstr>WISARD: switch to DTG/RPV in patients  with HIV RNA &lt; 50 c/mL and history of K103N (1)</vt:lpstr>
      <vt:lpstr>WISARD: switch to DTG/RPV in patients  with HIV RNA &lt; 50 c/mL and history of K103N (2)</vt:lpstr>
      <vt:lpstr>First Demonstration Project of LA Injectable ART for Persons With and Without Detectable HIV Viremia in an Urban HIV Clinic </vt:lpstr>
      <vt:lpstr>When NOT to use 2DR</vt:lpstr>
      <vt:lpstr>Summary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arv-trials</dc:title>
  <dc:creator>Pedro Cahn, Anton Pozniak, François Raffi</dc:creator>
  <cp:lastModifiedBy>Ludovic Brunet</cp:lastModifiedBy>
  <cp:revision>940</cp:revision>
  <dcterms:created xsi:type="dcterms:W3CDTF">2018-10-26T15:18:15Z</dcterms:created>
  <dcterms:modified xsi:type="dcterms:W3CDTF">2025-02-28T14:49:50Z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