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6"/>
  </p:notesMasterIdLst>
  <p:handoutMasterIdLst>
    <p:handoutMasterId r:id="rId57"/>
  </p:handoutMasterIdLst>
  <p:sldIdLst>
    <p:sldId id="1334" r:id="rId2"/>
    <p:sldId id="1378" r:id="rId3"/>
    <p:sldId id="1384" r:id="rId4"/>
    <p:sldId id="1349" r:id="rId5"/>
    <p:sldId id="1350" r:id="rId6"/>
    <p:sldId id="1351" r:id="rId7"/>
    <p:sldId id="1352" r:id="rId8"/>
    <p:sldId id="1353" r:id="rId9"/>
    <p:sldId id="1354" r:id="rId10"/>
    <p:sldId id="1355" r:id="rId11"/>
    <p:sldId id="305" r:id="rId12"/>
    <p:sldId id="307" r:id="rId13"/>
    <p:sldId id="275" r:id="rId14"/>
    <p:sldId id="276" r:id="rId15"/>
    <p:sldId id="277" r:id="rId16"/>
    <p:sldId id="278" r:id="rId17"/>
    <p:sldId id="308" r:id="rId18"/>
    <p:sldId id="1343" r:id="rId19"/>
    <p:sldId id="1375" r:id="rId20"/>
    <p:sldId id="1376" r:id="rId21"/>
    <p:sldId id="1344" r:id="rId22"/>
    <p:sldId id="1345" r:id="rId23"/>
    <p:sldId id="1371" r:id="rId24"/>
    <p:sldId id="1346" r:id="rId25"/>
    <p:sldId id="1357" r:id="rId26"/>
    <p:sldId id="1347" r:id="rId27"/>
    <p:sldId id="1348" r:id="rId28"/>
    <p:sldId id="291" r:id="rId29"/>
    <p:sldId id="289" r:id="rId30"/>
    <p:sldId id="306" r:id="rId31"/>
    <p:sldId id="1336" r:id="rId32"/>
    <p:sldId id="290" r:id="rId33"/>
    <p:sldId id="265" r:id="rId34"/>
    <p:sldId id="303" r:id="rId35"/>
    <p:sldId id="304" r:id="rId36"/>
    <p:sldId id="1337" r:id="rId37"/>
    <p:sldId id="1373" r:id="rId38"/>
    <p:sldId id="1362" r:id="rId39"/>
    <p:sldId id="1363" r:id="rId40"/>
    <p:sldId id="1377" r:id="rId41"/>
    <p:sldId id="1358" r:id="rId42"/>
    <p:sldId id="1359" r:id="rId43"/>
    <p:sldId id="1360" r:id="rId44"/>
    <p:sldId id="1361" r:id="rId45"/>
    <p:sldId id="297" r:id="rId46"/>
    <p:sldId id="1365" r:id="rId47"/>
    <p:sldId id="1366" r:id="rId48"/>
    <p:sldId id="279" r:id="rId49"/>
    <p:sldId id="264" r:id="rId50"/>
    <p:sldId id="1385" r:id="rId51"/>
    <p:sldId id="1386" r:id="rId52"/>
    <p:sldId id="1387" r:id="rId53"/>
    <p:sldId id="1388" r:id="rId54"/>
    <p:sldId id="1389" r:id="rId55"/>
  </p:sldIdLst>
  <p:sldSz cx="12192000" cy="6858000"/>
  <p:notesSz cx="7099300" cy="10234613"/>
  <p:custDataLst>
    <p:tags r:id="rId5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6"/>
    <a:srgbClr val="1C20FC"/>
    <a:srgbClr val="F92513"/>
    <a:srgbClr val="0070C0"/>
    <a:srgbClr val="EAF5FE"/>
    <a:srgbClr val="D2ECF9"/>
    <a:srgbClr val="00B0F0"/>
    <a:srgbClr val="000066"/>
    <a:srgbClr val="DCEDF0"/>
    <a:srgbClr val="C7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07" autoAdjust="0"/>
    <p:restoredTop sz="93223" autoAdjust="0"/>
  </p:normalViewPr>
  <p:slideViewPr>
    <p:cSldViewPr snapToGrid="0" snapToObjects="1">
      <p:cViewPr varScale="1">
        <p:scale>
          <a:sx n="89" d="100"/>
          <a:sy n="89" d="100"/>
        </p:scale>
        <p:origin x="802" y="82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131"/>
    </p:cViewPr>
  </p:sorterViewPr>
  <p:notesViewPr>
    <p:cSldViewPr snapToGrid="0" snapToObjects="1">
      <p:cViewPr>
        <p:scale>
          <a:sx n="100" d="100"/>
          <a:sy n="100" d="100"/>
        </p:scale>
        <p:origin x="2246" y="5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 txBox="1">
            <a:spLocks noGrp="1" noChangeArrowheads="1"/>
          </p:cNvSpPr>
          <p:nvPr/>
        </p:nvSpPr>
        <p:spPr bwMode="auto">
          <a:xfrm>
            <a:off x="0" y="0"/>
            <a:ext cx="33210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92" tIns="49996" rIns="99992" bIns="49996"/>
          <a:lstStyle/>
          <a:p>
            <a:pPr defTabSz="1000125">
              <a:defRPr/>
            </a:pPr>
            <a:r>
              <a:rPr lang="fr-FR" sz="14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Le Meilleur de … AIDS 2020</a:t>
            </a:r>
          </a:p>
          <a:p>
            <a:pPr defTabSz="1000125">
              <a:defRPr/>
            </a:pPr>
            <a:r>
              <a:rPr lang="fr-FR" sz="9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C. Charpentier, J. Ghosn, G. </a:t>
            </a:r>
            <a:r>
              <a:rPr lang="fr-FR" sz="900" dirty="0" err="1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Peytavin</a:t>
            </a:r>
            <a:r>
              <a:rPr lang="fr-FR" sz="9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, F. Raffi et J. </a:t>
            </a:r>
            <a:r>
              <a:rPr lang="fr-FR" sz="900" dirty="0" err="1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Reynes</a:t>
            </a:r>
            <a:r>
              <a:rPr lang="fr-FR" sz="1400" dirty="0">
                <a:solidFill>
                  <a:schemeClr val="tx1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" name="Rectangle 7"/>
          <p:cNvSpPr txBox="1">
            <a:spLocks noGrp="1" noChangeArrowheads="1"/>
          </p:cNvSpPr>
          <p:nvPr/>
        </p:nvSpPr>
        <p:spPr bwMode="auto">
          <a:xfrm>
            <a:off x="4025900" y="9698038"/>
            <a:ext cx="307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1" tIns="46030" rIns="92061" bIns="46030" anchor="b"/>
          <a:lstStyle/>
          <a:p>
            <a:pPr algn="r" defTabSz="922338">
              <a:defRPr/>
            </a:pPr>
            <a:fld id="{55AE31D2-396E-42F0-8F88-E730219846DE}" type="slidenum">
              <a:rPr lang="fr-FR"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 defTabSz="922338">
                <a:defRPr/>
              </a:pPr>
              <a:t>‹N°›</a:t>
            </a:fld>
            <a:endParaRPr lang="fr-FR" sz="12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40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1288" y="4860925"/>
            <a:ext cx="6818311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127" name="Rectangle 7"/>
          <p:cNvSpPr txBox="1">
            <a:spLocks noGrp="1" noChangeArrowheads="1"/>
          </p:cNvSpPr>
          <p:nvPr/>
        </p:nvSpPr>
        <p:spPr bwMode="auto">
          <a:xfrm>
            <a:off x="4025900" y="9698038"/>
            <a:ext cx="307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1" tIns="46030" rIns="92061" bIns="46030" anchor="b"/>
          <a:lstStyle/>
          <a:p>
            <a:pPr algn="r" defTabSz="922338">
              <a:defRPr/>
            </a:pPr>
            <a:fld id="{0D728B8A-657C-4A11-B8C4-EA7A238BB8E2}" type="slidenum">
              <a:rPr lang="fr-FR" sz="12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 defTabSz="922338">
                <a:defRPr/>
              </a:pPr>
              <a:t>‹N°›</a:t>
            </a:fld>
            <a:endParaRPr lang="fr-FR" sz="120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3701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183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1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24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AC23FB5-596E-49C4-96F3-401546D99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CA5D4F3-50EB-4DA0-A293-0879F7B35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8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3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183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86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2809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431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601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67691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62375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05311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6033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26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0666" y="269610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E3C91"/>
                </a:solidFill>
              </a:rPr>
              <a:t>AIDS 2020 Virtual Conference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dirty="0">
                <a:solidFill>
                  <a:srgbClr val="FF6606"/>
                </a:solidFill>
              </a:rPr>
              <a:t>Virtual| 6-10 JULY 2020</a:t>
            </a:r>
            <a:endParaRPr lang="en-US" sz="3200" dirty="0">
              <a:solidFill>
                <a:srgbClr val="FF6606"/>
              </a:solidFill>
            </a:endParaRPr>
          </a:p>
          <a:p>
            <a:endParaRPr lang="fr-FR" sz="2900" b="1" dirty="0">
              <a:solidFill>
                <a:srgbClr val="FF6606"/>
              </a:solidFill>
            </a:endParaRPr>
          </a:p>
          <a:p>
            <a:r>
              <a:rPr lang="fr-FR" sz="2900" b="1" dirty="0" err="1">
                <a:solidFill>
                  <a:schemeClr val="tx1"/>
                </a:solidFill>
              </a:rPr>
              <a:t>Faculty</a:t>
            </a:r>
            <a:endParaRPr lang="fr-FR" sz="2900" b="1" dirty="0">
              <a:solidFill>
                <a:schemeClr val="tx1"/>
              </a:solidFill>
            </a:endParaRP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Pedro </a:t>
            </a:r>
            <a:r>
              <a:rPr lang="fr-FR" sz="2500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Anton </a:t>
            </a:r>
            <a:r>
              <a:rPr lang="fr-FR" sz="2500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François </a:t>
            </a:r>
            <a:r>
              <a:rPr lang="fr-FR" sz="2500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417560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 W96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32F8E6-12ED-4023-96C8-62E08F9C8E86}"/>
              </a:ext>
            </a:extLst>
          </p:cNvPr>
          <p:cNvSpPr/>
          <p:nvPr/>
        </p:nvSpPr>
        <p:spPr>
          <a:xfrm>
            <a:off x="2858861" y="1368712"/>
            <a:ext cx="6479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emergent metabolic syndrome at W96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7C520D-FF96-4C83-BC17-BC60DD09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 W96 (6)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4570A31-D8BD-4483-9AD4-442054C795F5}"/>
              </a:ext>
            </a:extLst>
          </p:cNvPr>
          <p:cNvGrpSpPr/>
          <p:nvPr/>
        </p:nvGrpSpPr>
        <p:grpSpPr>
          <a:xfrm>
            <a:off x="873969" y="2008755"/>
            <a:ext cx="10299478" cy="4119498"/>
            <a:chOff x="873969" y="2008755"/>
            <a:chExt cx="10299478" cy="411949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2A45293-1E7E-4BB2-B9A1-D23497735367}"/>
                </a:ext>
              </a:extLst>
            </p:cNvPr>
            <p:cNvSpPr txBox="1"/>
            <p:nvPr/>
          </p:nvSpPr>
          <p:spPr>
            <a:xfrm>
              <a:off x="1448553" y="25913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58795B48-1ED3-43BB-B3CE-F43E01A16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2727402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F421ED8A-9E79-4588-9E16-0373853C1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5674008"/>
              <a:ext cx="94159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BAA24A14-5AED-49C0-907E-1026DC7EB2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3992" y="3899762"/>
              <a:ext cx="352048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E0443DB-8627-47A3-980D-808CBDB92E44}"/>
                </a:ext>
              </a:extLst>
            </p:cNvPr>
            <p:cNvSpPr txBox="1"/>
            <p:nvPr/>
          </p:nvSpPr>
          <p:spPr>
            <a:xfrm>
              <a:off x="1448553" y="200875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12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E34B6858-8D11-4B7E-BF43-3F60AF26A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214485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EB557C4-A9C2-4ECA-B7DD-60D434F5B57D}"/>
                </a:ext>
              </a:extLst>
            </p:cNvPr>
            <p:cNvSpPr txBox="1"/>
            <p:nvPr/>
          </p:nvSpPr>
          <p:spPr>
            <a:xfrm>
              <a:off x="1539923" y="377038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5E21B78B-DEBA-4A36-8EA8-3FAECEE31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390649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FECDD7B-1459-4C4C-8650-32789DF559D6}"/>
                </a:ext>
              </a:extLst>
            </p:cNvPr>
            <p:cNvSpPr txBox="1"/>
            <p:nvPr/>
          </p:nvSpPr>
          <p:spPr>
            <a:xfrm>
              <a:off x="1539923" y="436104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7CD4589D-8E9F-4EC5-B2C7-84C7A868A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449714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EEA5566-B5D9-4A82-BBB1-852D7522DC16}"/>
                </a:ext>
              </a:extLst>
            </p:cNvPr>
            <p:cNvSpPr txBox="1"/>
            <p:nvPr/>
          </p:nvSpPr>
          <p:spPr>
            <a:xfrm>
              <a:off x="1539923" y="494175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charset="0"/>
                </a:rPr>
                <a:t>2</a:t>
              </a: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281CA324-251F-4DA9-948A-BDE744F97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5086250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50BD79E-B338-46C7-9476-02AA94074580}"/>
                </a:ext>
              </a:extLst>
            </p:cNvPr>
            <p:cNvSpPr txBox="1"/>
            <p:nvPr/>
          </p:nvSpPr>
          <p:spPr>
            <a:xfrm>
              <a:off x="1539923" y="554346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52D6FFC-7271-4500-9CED-76F557F858AC}"/>
                </a:ext>
              </a:extLst>
            </p:cNvPr>
            <p:cNvSpPr txBox="1"/>
            <p:nvPr/>
          </p:nvSpPr>
          <p:spPr>
            <a:xfrm>
              <a:off x="873969" y="3707067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6EFB9C2-D468-4895-AA10-8A5597E70DA8}"/>
                </a:ext>
              </a:extLst>
            </p:cNvPr>
            <p:cNvSpPr txBox="1"/>
            <p:nvPr/>
          </p:nvSpPr>
          <p:spPr>
            <a:xfrm>
              <a:off x="1539923" y="318487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8CAE65EB-E2EA-4136-9025-630049F3C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01" y="3320979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82776F-EEA3-476E-B0D3-B46AFCD29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724" y="3215325"/>
              <a:ext cx="594359" cy="24574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607DCA-C966-46E4-986F-F0AAB96F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7676" y="3950557"/>
              <a:ext cx="594359" cy="1722217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E8D816-A989-49DD-88D3-4AEAA9FE5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628" y="4545359"/>
              <a:ext cx="594359" cy="112741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ctangle 50">
              <a:extLst>
                <a:ext uri="{FF2B5EF4-FFF2-40B4-BE49-F238E27FC236}">
                  <a16:creationId xmlns:a16="http://schemas.microsoft.com/office/drawing/2014/main" id="{B4BE409E-E741-4441-9390-7C4706088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723" y="2228078"/>
              <a:ext cx="11435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fr-FR" sz="1600" b="1" dirty="0">
                  <a:latin typeface="+mj-lt"/>
                </a:rPr>
                <a:t>TAF/FTC+DTG</a:t>
              </a:r>
              <a:endPara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50">
              <a:extLst>
                <a:ext uri="{FF2B5EF4-FFF2-40B4-BE49-F238E27FC236}">
                  <a16:creationId xmlns:a16="http://schemas.microsoft.com/office/drawing/2014/main" id="{3FCED2A0-0E88-4903-97E7-39690FA3E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8961" y="2583577"/>
              <a:ext cx="11644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fr-FR" sz="1600" b="1" dirty="0">
                  <a:latin typeface="+mj-lt"/>
                </a:rPr>
                <a:t>TDF/FTC+DTG</a:t>
              </a:r>
              <a:endPara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9" name="Rectangle 50">
              <a:extLst>
                <a:ext uri="{FF2B5EF4-FFF2-40B4-BE49-F238E27FC236}">
                  <a16:creationId xmlns:a16="http://schemas.microsoft.com/office/drawing/2014/main" id="{4A516DBC-DEA4-4876-AC66-FB913CB9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9797" y="2921775"/>
              <a:ext cx="11120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fr-FR" sz="1600" b="1" dirty="0">
                  <a:latin typeface="+mj-lt"/>
                </a:rPr>
                <a:t>TDF/FTC/EFV</a:t>
              </a:r>
              <a:endPara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E27D2AC-2091-47D2-94D6-F30E18C40B4A}"/>
                </a:ext>
              </a:extLst>
            </p:cNvPr>
            <p:cNvSpPr txBox="1"/>
            <p:nvPr/>
          </p:nvSpPr>
          <p:spPr>
            <a:xfrm>
              <a:off x="2441276" y="2877247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8.4%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974FCA3-A6D2-4016-9728-184E0E0E1710}"/>
                </a:ext>
              </a:extLst>
            </p:cNvPr>
            <p:cNvSpPr txBox="1"/>
            <p:nvPr/>
          </p:nvSpPr>
          <p:spPr>
            <a:xfrm>
              <a:off x="3197040" y="3610769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5.9%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6899E41-17E5-44F4-AB5C-A1B1A4C26B90}"/>
                </a:ext>
              </a:extLst>
            </p:cNvPr>
            <p:cNvSpPr txBox="1"/>
            <p:nvPr/>
          </p:nvSpPr>
          <p:spPr>
            <a:xfrm>
              <a:off x="3945488" y="4204069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3.9%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967D75-1B1B-4058-B4CC-08BCE89CC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463" y="2476870"/>
              <a:ext cx="594359" cy="319590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E7FEF7-B237-4F65-A022-8910524B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9415" y="3293617"/>
              <a:ext cx="594359" cy="237915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DFE234-C404-4D0A-B207-7DD2DC33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367" y="4048217"/>
              <a:ext cx="594359" cy="162455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595C8B5-D379-4ABA-898B-92B8F1D4734E}"/>
                </a:ext>
              </a:extLst>
            </p:cNvPr>
            <p:cNvSpPr txBox="1"/>
            <p:nvPr/>
          </p:nvSpPr>
          <p:spPr>
            <a:xfrm>
              <a:off x="5390917" y="2140562"/>
              <a:ext cx="700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10.9%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E0A2A4D-9521-4F6D-8F9F-05604EFD8EB2}"/>
                </a:ext>
              </a:extLst>
            </p:cNvPr>
            <p:cNvSpPr txBox="1"/>
            <p:nvPr/>
          </p:nvSpPr>
          <p:spPr>
            <a:xfrm>
              <a:off x="6188275" y="2952884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8.1%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A8F2E4A-BD9D-4AC1-BAD6-657897799553}"/>
                </a:ext>
              </a:extLst>
            </p:cNvPr>
            <p:cNvSpPr txBox="1"/>
            <p:nvPr/>
          </p:nvSpPr>
          <p:spPr>
            <a:xfrm>
              <a:off x="6947227" y="3701009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5.6%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A09D59-BAC0-4284-B7F0-D1AC4424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7144" y="4323425"/>
              <a:ext cx="594359" cy="13493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27DFDB-90C8-4FDD-89F6-B1EFC1C06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096" y="4714043"/>
              <a:ext cx="594359" cy="95873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658261-CCC7-46B9-BFF1-0AAD669A3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5048" y="5157926"/>
              <a:ext cx="594359" cy="51484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6014ED6-FD77-4CFB-985C-3B90CEF0A98D}"/>
                </a:ext>
              </a:extLst>
            </p:cNvPr>
            <p:cNvSpPr txBox="1"/>
            <p:nvPr/>
          </p:nvSpPr>
          <p:spPr>
            <a:xfrm>
              <a:off x="8719696" y="3970971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4.6%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E2471A56-20C4-415F-A14A-828283521F0C}"/>
                </a:ext>
              </a:extLst>
            </p:cNvPr>
            <p:cNvSpPr txBox="1"/>
            <p:nvPr/>
          </p:nvSpPr>
          <p:spPr>
            <a:xfrm>
              <a:off x="9448826" y="4371741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3.3%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8AB0462D-4F19-4576-9D8D-7A04AD8A7796}"/>
                </a:ext>
              </a:extLst>
            </p:cNvPr>
            <p:cNvSpPr txBox="1"/>
            <p:nvPr/>
          </p:nvSpPr>
          <p:spPr>
            <a:xfrm>
              <a:off x="10223908" y="4811488"/>
              <a:ext cx="596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1.8%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8736BB8-4B5C-42A7-A8D9-6C4E7120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815" y="2281766"/>
              <a:ext cx="172165" cy="16576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403BE4-0005-480C-8652-C9A5B073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815" y="2601478"/>
              <a:ext cx="172165" cy="1657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7EE2B3-B0FE-44ED-A8A8-9BDF8AED5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815" y="2938642"/>
              <a:ext cx="172165" cy="165763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3FD0448E-709B-4906-A411-A3E89A5D306A}"/>
                </a:ext>
              </a:extLst>
            </p:cNvPr>
            <p:cNvSpPr txBox="1"/>
            <p:nvPr/>
          </p:nvSpPr>
          <p:spPr>
            <a:xfrm>
              <a:off x="5976107" y="5758921"/>
              <a:ext cx="935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Women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4E29102-6869-448A-9331-887DCC584634}"/>
                </a:ext>
              </a:extLst>
            </p:cNvPr>
            <p:cNvSpPr txBox="1"/>
            <p:nvPr/>
          </p:nvSpPr>
          <p:spPr>
            <a:xfrm>
              <a:off x="9341934" y="5758921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Men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3F3C3C44-46B3-4218-B62B-2B20ACEF20F4}"/>
                </a:ext>
              </a:extLst>
            </p:cNvPr>
            <p:cNvSpPr txBox="1"/>
            <p:nvPr/>
          </p:nvSpPr>
          <p:spPr>
            <a:xfrm>
              <a:off x="2636681" y="5758921"/>
              <a:ext cx="1626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All participants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7BE6E37-5123-4C50-BB8E-4C592AB7CC2D}"/>
                </a:ext>
              </a:extLst>
            </p:cNvPr>
            <p:cNvSpPr txBox="1"/>
            <p:nvPr/>
          </p:nvSpPr>
          <p:spPr>
            <a:xfrm>
              <a:off x="3157922" y="2315027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 = 0.03*</a:t>
              </a:r>
            </a:p>
          </p:txBody>
        </p:sp>
        <p:sp>
          <p:nvSpPr>
            <p:cNvPr id="69" name="Parenthèse fermante 68">
              <a:extLst>
                <a:ext uri="{FF2B5EF4-FFF2-40B4-BE49-F238E27FC236}">
                  <a16:creationId xmlns:a16="http://schemas.microsoft.com/office/drawing/2014/main" id="{2ADA4E74-6E9A-49D0-85CA-1D6EA01E9CB6}"/>
                </a:ext>
              </a:extLst>
            </p:cNvPr>
            <p:cNvSpPr/>
            <p:nvPr/>
          </p:nvSpPr>
          <p:spPr>
            <a:xfrm rot="16200000">
              <a:off x="3611631" y="1924310"/>
              <a:ext cx="134492" cy="1771383"/>
            </a:xfrm>
            <a:prstGeom prst="rightBracket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59EDAFB-4F2D-4C7C-B210-BAE2B287E920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72465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BC5ED6-38EC-4491-B4D7-8CDE6101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 – W96 (7)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difference in rate of virologic suppression at W96</a:t>
            </a:r>
          </a:p>
          <a:p>
            <a:r>
              <a:rPr lang="en-US" dirty="0"/>
              <a:t>High rate of resistance emergence on EFV failure</a:t>
            </a:r>
          </a:p>
          <a:p>
            <a:r>
              <a:rPr lang="en-US" dirty="0"/>
              <a:t>More liver toxicity with EFV</a:t>
            </a:r>
          </a:p>
          <a:p>
            <a:r>
              <a:rPr lang="en-US" dirty="0"/>
              <a:t>More renal toxicity with TDF vs TAF</a:t>
            </a:r>
          </a:p>
          <a:p>
            <a:r>
              <a:rPr lang="en-US" dirty="0"/>
              <a:t>Less osteopenia with TAF</a:t>
            </a:r>
          </a:p>
          <a:p>
            <a:endParaRPr lang="en-US" dirty="0"/>
          </a:p>
          <a:p>
            <a:r>
              <a:rPr lang="en-US" dirty="0"/>
              <a:t>However, significant higher rises in body weight with TAF/FTC + DTG, especially in women, continuing post W96.</a:t>
            </a:r>
            <a:br>
              <a:rPr lang="en-US" dirty="0"/>
            </a:br>
            <a:r>
              <a:rPr lang="en-US" dirty="0"/>
              <a:t>Greater rises in trunk fat and emergence of metabolic syndrome for TAF/FTC+ DTG</a:t>
            </a:r>
          </a:p>
          <a:p>
            <a:endParaRPr lang="en-US" dirty="0"/>
          </a:p>
          <a:p>
            <a:r>
              <a:rPr lang="en-US" b="1" dirty="0"/>
              <a:t>Conclusion: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TDF/FTC-3TC/DTG remains the preferred WHO treatment regimen</a:t>
            </a:r>
          </a:p>
          <a:p>
            <a:pPr lvl="1"/>
            <a:r>
              <a:rPr lang="en-US" dirty="0"/>
              <a:t>TAF/FTC/DTG should be reserved for patients with osteoporosis or impaired renal function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6379E-8840-4DF4-9B77-5C86C0B4024C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31906374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NAMSAL: TDF/3TC + DTG or EFV 400 – W96 results (1)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98822" y="1303605"/>
            <a:ext cx="10972800" cy="625344"/>
          </a:xfrm>
        </p:spPr>
        <p:txBody>
          <a:bodyPr/>
          <a:lstStyle/>
          <a:p>
            <a:r>
              <a:rPr lang="en-US" dirty="0"/>
              <a:t>Yaoundé (Cameroon), 613 ARV-naive adults, </a:t>
            </a:r>
            <a:r>
              <a:rPr lang="en-US" dirty="0" err="1"/>
              <a:t>pVL</a:t>
            </a:r>
            <a:r>
              <a:rPr lang="en-US" dirty="0"/>
              <a:t> &gt; 1000 c/ml, </a:t>
            </a:r>
            <a:r>
              <a:rPr lang="en-US" dirty="0" err="1"/>
              <a:t>randomisation</a:t>
            </a:r>
            <a:r>
              <a:rPr lang="en-US" dirty="0"/>
              <a:t> 1:1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1244" y="6498013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OAB0402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4D70BA3-9F42-4E3E-B8EF-A63B4D4E8892}"/>
              </a:ext>
            </a:extLst>
          </p:cNvPr>
          <p:cNvGrpSpPr/>
          <p:nvPr/>
        </p:nvGrpSpPr>
        <p:grpSpPr>
          <a:xfrm>
            <a:off x="1393963" y="2209640"/>
            <a:ext cx="8450636" cy="4446846"/>
            <a:chOff x="1393963" y="2209640"/>
            <a:chExt cx="8450636" cy="4446846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A94FE20-4C3D-4BEE-AE36-27876C9BDCFC}"/>
                </a:ext>
              </a:extLst>
            </p:cNvPr>
            <p:cNvGrpSpPr/>
            <p:nvPr/>
          </p:nvGrpSpPr>
          <p:grpSpPr>
            <a:xfrm>
              <a:off x="2585527" y="2264380"/>
              <a:ext cx="7211725" cy="3854326"/>
              <a:chOff x="2653425" y="2096713"/>
              <a:chExt cx="7211725" cy="3854326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3A65835-FBE3-43A6-AC25-C4C1F8A48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8791" y="2510944"/>
                <a:ext cx="6804436" cy="3276374"/>
              </a:xfrm>
              <a:custGeom>
                <a:avLst/>
                <a:gdLst>
                  <a:gd name="T0" fmla="*/ 0 w 4155"/>
                  <a:gd name="T1" fmla="*/ 2752 h 2752"/>
                  <a:gd name="T2" fmla="*/ 18 w 4155"/>
                  <a:gd name="T3" fmla="*/ 2576 h 2752"/>
                  <a:gd name="T4" fmla="*/ 33 w 4155"/>
                  <a:gd name="T5" fmla="*/ 2435 h 2752"/>
                  <a:gd name="T6" fmla="*/ 36 w 4155"/>
                  <a:gd name="T7" fmla="*/ 2401 h 2752"/>
                  <a:gd name="T8" fmla="*/ 54 w 4155"/>
                  <a:gd name="T9" fmla="*/ 2225 h 2752"/>
                  <a:gd name="T10" fmla="*/ 69 w 4155"/>
                  <a:gd name="T11" fmla="*/ 2084 h 2752"/>
                  <a:gd name="T12" fmla="*/ 73 w 4155"/>
                  <a:gd name="T13" fmla="*/ 2049 h 2752"/>
                  <a:gd name="T14" fmla="*/ 91 w 4155"/>
                  <a:gd name="T15" fmla="*/ 1874 h 2752"/>
                  <a:gd name="T16" fmla="*/ 106 w 4155"/>
                  <a:gd name="T17" fmla="*/ 1732 h 2752"/>
                  <a:gd name="T18" fmla="*/ 109 w 4155"/>
                  <a:gd name="T19" fmla="*/ 1698 h 2752"/>
                  <a:gd name="T20" fmla="*/ 127 w 4155"/>
                  <a:gd name="T21" fmla="*/ 1522 h 2752"/>
                  <a:gd name="T22" fmla="*/ 142 w 4155"/>
                  <a:gd name="T23" fmla="*/ 1381 h 2752"/>
                  <a:gd name="T24" fmla="*/ 146 w 4155"/>
                  <a:gd name="T25" fmla="*/ 1346 h 2752"/>
                  <a:gd name="T26" fmla="*/ 164 w 4155"/>
                  <a:gd name="T27" fmla="*/ 1171 h 2752"/>
                  <a:gd name="T28" fmla="*/ 179 w 4155"/>
                  <a:gd name="T29" fmla="*/ 1029 h 2752"/>
                  <a:gd name="T30" fmla="*/ 182 w 4155"/>
                  <a:gd name="T31" fmla="*/ 995 h 2752"/>
                  <a:gd name="T32" fmla="*/ 201 w 4155"/>
                  <a:gd name="T33" fmla="*/ 819 h 2752"/>
                  <a:gd name="T34" fmla="*/ 215 w 4155"/>
                  <a:gd name="T35" fmla="*/ 678 h 2752"/>
                  <a:gd name="T36" fmla="*/ 219 w 4155"/>
                  <a:gd name="T37" fmla="*/ 644 h 2752"/>
                  <a:gd name="T38" fmla="*/ 237 w 4155"/>
                  <a:gd name="T39" fmla="*/ 468 h 2752"/>
                  <a:gd name="T40" fmla="*/ 252 w 4155"/>
                  <a:gd name="T41" fmla="*/ 327 h 2752"/>
                  <a:gd name="T42" fmla="*/ 256 w 4155"/>
                  <a:gd name="T43" fmla="*/ 292 h 2752"/>
                  <a:gd name="T44" fmla="*/ 396 w 4155"/>
                  <a:gd name="T45" fmla="*/ 185 h 2752"/>
                  <a:gd name="T46" fmla="*/ 508 w 4155"/>
                  <a:gd name="T47" fmla="*/ 98 h 2752"/>
                  <a:gd name="T48" fmla="*/ 536 w 4155"/>
                  <a:gd name="T49" fmla="*/ 77 h 2752"/>
                  <a:gd name="T50" fmla="*/ 597 w 4155"/>
                  <a:gd name="T51" fmla="*/ 29 h 2752"/>
                  <a:gd name="T52" fmla="*/ 661 w 4155"/>
                  <a:gd name="T53" fmla="*/ 40 h 2752"/>
                  <a:gd name="T54" fmla="*/ 695 w 4155"/>
                  <a:gd name="T55" fmla="*/ 46 h 2752"/>
                  <a:gd name="T56" fmla="*/ 869 w 4155"/>
                  <a:gd name="T57" fmla="*/ 76 h 2752"/>
                  <a:gd name="T58" fmla="*/ 1009 w 4155"/>
                  <a:gd name="T59" fmla="*/ 100 h 2752"/>
                  <a:gd name="T60" fmla="*/ 1043 w 4155"/>
                  <a:gd name="T61" fmla="*/ 106 h 2752"/>
                  <a:gd name="T62" fmla="*/ 1109 w 4155"/>
                  <a:gd name="T63" fmla="*/ 117 h 2752"/>
                  <a:gd name="T64" fmla="*/ 1183 w 4155"/>
                  <a:gd name="T65" fmla="*/ 109 h 2752"/>
                  <a:gd name="T66" fmla="*/ 1218 w 4155"/>
                  <a:gd name="T67" fmla="*/ 105 h 2752"/>
                  <a:gd name="T68" fmla="*/ 1393 w 4155"/>
                  <a:gd name="T69" fmla="*/ 85 h 2752"/>
                  <a:gd name="T70" fmla="*/ 1534 w 4155"/>
                  <a:gd name="T71" fmla="*/ 69 h 2752"/>
                  <a:gd name="T72" fmla="*/ 1569 w 4155"/>
                  <a:gd name="T73" fmla="*/ 65 h 2752"/>
                  <a:gd name="T74" fmla="*/ 1744 w 4155"/>
                  <a:gd name="T75" fmla="*/ 45 h 2752"/>
                  <a:gd name="T76" fmla="*/ 1885 w 4155"/>
                  <a:gd name="T77" fmla="*/ 28 h 2752"/>
                  <a:gd name="T78" fmla="*/ 1920 w 4155"/>
                  <a:gd name="T79" fmla="*/ 25 h 2752"/>
                  <a:gd name="T80" fmla="*/ 2095 w 4155"/>
                  <a:gd name="T81" fmla="*/ 4 h 2752"/>
                  <a:gd name="T82" fmla="*/ 2134 w 4155"/>
                  <a:gd name="T83" fmla="*/ 0 h 2752"/>
                  <a:gd name="T84" fmla="*/ 2134 w 4155"/>
                  <a:gd name="T85" fmla="*/ 0 h 2752"/>
                  <a:gd name="T86" fmla="*/ 2270 w 4155"/>
                  <a:gd name="T87" fmla="*/ 21 h 2752"/>
                  <a:gd name="T88" fmla="*/ 2410 w 4155"/>
                  <a:gd name="T89" fmla="*/ 43 h 2752"/>
                  <a:gd name="T90" fmla="*/ 2444 w 4155"/>
                  <a:gd name="T91" fmla="*/ 49 h 2752"/>
                  <a:gd name="T92" fmla="*/ 2619 w 4155"/>
                  <a:gd name="T93" fmla="*/ 76 h 2752"/>
                  <a:gd name="T94" fmla="*/ 2759 w 4155"/>
                  <a:gd name="T95" fmla="*/ 98 h 2752"/>
                  <a:gd name="T96" fmla="*/ 2793 w 4155"/>
                  <a:gd name="T97" fmla="*/ 104 h 2752"/>
                  <a:gd name="T98" fmla="*/ 2968 w 4155"/>
                  <a:gd name="T99" fmla="*/ 131 h 2752"/>
                  <a:gd name="T100" fmla="*/ 3108 w 4155"/>
                  <a:gd name="T101" fmla="*/ 153 h 2752"/>
                  <a:gd name="T102" fmla="*/ 3142 w 4155"/>
                  <a:gd name="T103" fmla="*/ 159 h 2752"/>
                  <a:gd name="T104" fmla="*/ 3317 w 4155"/>
                  <a:gd name="T105" fmla="*/ 186 h 2752"/>
                  <a:gd name="T106" fmla="*/ 3457 w 4155"/>
                  <a:gd name="T107" fmla="*/ 208 h 2752"/>
                  <a:gd name="T108" fmla="*/ 3491 w 4155"/>
                  <a:gd name="T109" fmla="*/ 214 h 2752"/>
                  <a:gd name="T110" fmla="*/ 3666 w 4155"/>
                  <a:gd name="T111" fmla="*/ 241 h 2752"/>
                  <a:gd name="T112" fmla="*/ 3806 w 4155"/>
                  <a:gd name="T113" fmla="*/ 263 h 2752"/>
                  <a:gd name="T114" fmla="*/ 3840 w 4155"/>
                  <a:gd name="T115" fmla="*/ 268 h 2752"/>
                  <a:gd name="T116" fmla="*/ 4015 w 4155"/>
                  <a:gd name="T117" fmla="*/ 296 h 2752"/>
                  <a:gd name="T118" fmla="*/ 4155 w 4155"/>
                  <a:gd name="T119" fmla="*/ 318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55" h="2752">
                    <a:moveTo>
                      <a:pt x="0" y="2752"/>
                    </a:moveTo>
                    <a:lnTo>
                      <a:pt x="0" y="2752"/>
                    </a:lnTo>
                    <a:lnTo>
                      <a:pt x="14" y="2611"/>
                    </a:lnTo>
                    <a:moveTo>
                      <a:pt x="18" y="2576"/>
                    </a:moveTo>
                    <a:lnTo>
                      <a:pt x="18" y="2576"/>
                    </a:lnTo>
                    <a:lnTo>
                      <a:pt x="33" y="2435"/>
                    </a:lnTo>
                    <a:moveTo>
                      <a:pt x="36" y="2401"/>
                    </a:moveTo>
                    <a:lnTo>
                      <a:pt x="36" y="2401"/>
                    </a:lnTo>
                    <a:lnTo>
                      <a:pt x="51" y="2259"/>
                    </a:lnTo>
                    <a:moveTo>
                      <a:pt x="54" y="2225"/>
                    </a:moveTo>
                    <a:lnTo>
                      <a:pt x="54" y="2225"/>
                    </a:lnTo>
                    <a:lnTo>
                      <a:pt x="69" y="2084"/>
                    </a:lnTo>
                    <a:moveTo>
                      <a:pt x="73" y="2049"/>
                    </a:moveTo>
                    <a:lnTo>
                      <a:pt x="73" y="2049"/>
                    </a:lnTo>
                    <a:lnTo>
                      <a:pt x="87" y="1908"/>
                    </a:lnTo>
                    <a:moveTo>
                      <a:pt x="91" y="1874"/>
                    </a:moveTo>
                    <a:lnTo>
                      <a:pt x="91" y="1874"/>
                    </a:lnTo>
                    <a:lnTo>
                      <a:pt x="106" y="1732"/>
                    </a:lnTo>
                    <a:moveTo>
                      <a:pt x="109" y="1698"/>
                    </a:moveTo>
                    <a:lnTo>
                      <a:pt x="109" y="1698"/>
                    </a:lnTo>
                    <a:lnTo>
                      <a:pt x="124" y="1556"/>
                    </a:lnTo>
                    <a:moveTo>
                      <a:pt x="127" y="1522"/>
                    </a:moveTo>
                    <a:lnTo>
                      <a:pt x="127" y="1522"/>
                    </a:lnTo>
                    <a:lnTo>
                      <a:pt x="142" y="1381"/>
                    </a:lnTo>
                    <a:moveTo>
                      <a:pt x="146" y="1346"/>
                    </a:moveTo>
                    <a:lnTo>
                      <a:pt x="146" y="1346"/>
                    </a:lnTo>
                    <a:lnTo>
                      <a:pt x="160" y="1205"/>
                    </a:lnTo>
                    <a:moveTo>
                      <a:pt x="164" y="1171"/>
                    </a:moveTo>
                    <a:lnTo>
                      <a:pt x="164" y="1171"/>
                    </a:lnTo>
                    <a:lnTo>
                      <a:pt x="179" y="1029"/>
                    </a:lnTo>
                    <a:moveTo>
                      <a:pt x="182" y="995"/>
                    </a:moveTo>
                    <a:lnTo>
                      <a:pt x="182" y="995"/>
                    </a:lnTo>
                    <a:lnTo>
                      <a:pt x="197" y="854"/>
                    </a:lnTo>
                    <a:moveTo>
                      <a:pt x="201" y="819"/>
                    </a:moveTo>
                    <a:lnTo>
                      <a:pt x="201" y="819"/>
                    </a:lnTo>
                    <a:lnTo>
                      <a:pt x="215" y="678"/>
                    </a:lnTo>
                    <a:moveTo>
                      <a:pt x="219" y="644"/>
                    </a:moveTo>
                    <a:lnTo>
                      <a:pt x="219" y="644"/>
                    </a:lnTo>
                    <a:lnTo>
                      <a:pt x="234" y="502"/>
                    </a:lnTo>
                    <a:moveTo>
                      <a:pt x="237" y="468"/>
                    </a:moveTo>
                    <a:lnTo>
                      <a:pt x="237" y="468"/>
                    </a:lnTo>
                    <a:lnTo>
                      <a:pt x="252" y="327"/>
                    </a:lnTo>
                    <a:moveTo>
                      <a:pt x="256" y="292"/>
                    </a:moveTo>
                    <a:lnTo>
                      <a:pt x="256" y="292"/>
                    </a:lnTo>
                    <a:lnTo>
                      <a:pt x="368" y="206"/>
                    </a:lnTo>
                    <a:moveTo>
                      <a:pt x="396" y="185"/>
                    </a:moveTo>
                    <a:lnTo>
                      <a:pt x="396" y="185"/>
                    </a:lnTo>
                    <a:lnTo>
                      <a:pt x="508" y="98"/>
                    </a:lnTo>
                    <a:moveTo>
                      <a:pt x="536" y="77"/>
                    </a:moveTo>
                    <a:lnTo>
                      <a:pt x="536" y="77"/>
                    </a:lnTo>
                    <a:lnTo>
                      <a:pt x="597" y="29"/>
                    </a:lnTo>
                    <a:moveTo>
                      <a:pt x="597" y="29"/>
                    </a:moveTo>
                    <a:lnTo>
                      <a:pt x="597" y="29"/>
                    </a:lnTo>
                    <a:lnTo>
                      <a:pt x="661" y="40"/>
                    </a:lnTo>
                    <a:moveTo>
                      <a:pt x="695" y="46"/>
                    </a:moveTo>
                    <a:lnTo>
                      <a:pt x="695" y="46"/>
                    </a:lnTo>
                    <a:lnTo>
                      <a:pt x="835" y="70"/>
                    </a:lnTo>
                    <a:moveTo>
                      <a:pt x="869" y="76"/>
                    </a:moveTo>
                    <a:lnTo>
                      <a:pt x="869" y="76"/>
                    </a:lnTo>
                    <a:lnTo>
                      <a:pt x="1009" y="100"/>
                    </a:lnTo>
                    <a:moveTo>
                      <a:pt x="1043" y="106"/>
                    </a:moveTo>
                    <a:lnTo>
                      <a:pt x="1043" y="106"/>
                    </a:lnTo>
                    <a:lnTo>
                      <a:pt x="1109" y="117"/>
                    </a:lnTo>
                    <a:moveTo>
                      <a:pt x="1109" y="117"/>
                    </a:moveTo>
                    <a:lnTo>
                      <a:pt x="1109" y="117"/>
                    </a:lnTo>
                    <a:lnTo>
                      <a:pt x="1183" y="109"/>
                    </a:lnTo>
                    <a:moveTo>
                      <a:pt x="1218" y="105"/>
                    </a:moveTo>
                    <a:lnTo>
                      <a:pt x="1218" y="105"/>
                    </a:lnTo>
                    <a:lnTo>
                      <a:pt x="1359" y="89"/>
                    </a:lnTo>
                    <a:moveTo>
                      <a:pt x="1393" y="85"/>
                    </a:moveTo>
                    <a:lnTo>
                      <a:pt x="1393" y="85"/>
                    </a:lnTo>
                    <a:lnTo>
                      <a:pt x="1534" y="69"/>
                    </a:lnTo>
                    <a:moveTo>
                      <a:pt x="1569" y="65"/>
                    </a:moveTo>
                    <a:lnTo>
                      <a:pt x="1569" y="65"/>
                    </a:lnTo>
                    <a:lnTo>
                      <a:pt x="1710" y="49"/>
                    </a:lnTo>
                    <a:moveTo>
                      <a:pt x="1744" y="45"/>
                    </a:moveTo>
                    <a:lnTo>
                      <a:pt x="1744" y="45"/>
                    </a:lnTo>
                    <a:lnTo>
                      <a:pt x="1885" y="28"/>
                    </a:lnTo>
                    <a:moveTo>
                      <a:pt x="1920" y="25"/>
                    </a:moveTo>
                    <a:lnTo>
                      <a:pt x="1920" y="25"/>
                    </a:lnTo>
                    <a:lnTo>
                      <a:pt x="2061" y="8"/>
                    </a:lnTo>
                    <a:moveTo>
                      <a:pt x="2095" y="4"/>
                    </a:moveTo>
                    <a:lnTo>
                      <a:pt x="2095" y="4"/>
                    </a:lnTo>
                    <a:lnTo>
                      <a:pt x="2134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236" y="16"/>
                    </a:lnTo>
                    <a:moveTo>
                      <a:pt x="2270" y="21"/>
                    </a:moveTo>
                    <a:lnTo>
                      <a:pt x="2270" y="21"/>
                    </a:lnTo>
                    <a:lnTo>
                      <a:pt x="2410" y="43"/>
                    </a:lnTo>
                    <a:moveTo>
                      <a:pt x="2444" y="49"/>
                    </a:moveTo>
                    <a:lnTo>
                      <a:pt x="2444" y="49"/>
                    </a:lnTo>
                    <a:lnTo>
                      <a:pt x="2584" y="71"/>
                    </a:lnTo>
                    <a:moveTo>
                      <a:pt x="2619" y="76"/>
                    </a:moveTo>
                    <a:lnTo>
                      <a:pt x="2619" y="76"/>
                    </a:lnTo>
                    <a:lnTo>
                      <a:pt x="2759" y="98"/>
                    </a:lnTo>
                    <a:moveTo>
                      <a:pt x="2793" y="104"/>
                    </a:moveTo>
                    <a:lnTo>
                      <a:pt x="2793" y="104"/>
                    </a:lnTo>
                    <a:lnTo>
                      <a:pt x="2933" y="126"/>
                    </a:lnTo>
                    <a:moveTo>
                      <a:pt x="2968" y="131"/>
                    </a:moveTo>
                    <a:lnTo>
                      <a:pt x="2968" y="131"/>
                    </a:lnTo>
                    <a:lnTo>
                      <a:pt x="3108" y="153"/>
                    </a:lnTo>
                    <a:moveTo>
                      <a:pt x="3142" y="159"/>
                    </a:moveTo>
                    <a:lnTo>
                      <a:pt x="3142" y="159"/>
                    </a:lnTo>
                    <a:lnTo>
                      <a:pt x="3282" y="181"/>
                    </a:lnTo>
                    <a:moveTo>
                      <a:pt x="3317" y="186"/>
                    </a:moveTo>
                    <a:lnTo>
                      <a:pt x="3317" y="186"/>
                    </a:lnTo>
                    <a:lnTo>
                      <a:pt x="3457" y="208"/>
                    </a:lnTo>
                    <a:moveTo>
                      <a:pt x="3491" y="214"/>
                    </a:moveTo>
                    <a:lnTo>
                      <a:pt x="3491" y="214"/>
                    </a:lnTo>
                    <a:lnTo>
                      <a:pt x="3631" y="235"/>
                    </a:lnTo>
                    <a:moveTo>
                      <a:pt x="3666" y="241"/>
                    </a:moveTo>
                    <a:lnTo>
                      <a:pt x="3666" y="241"/>
                    </a:lnTo>
                    <a:lnTo>
                      <a:pt x="3806" y="263"/>
                    </a:lnTo>
                    <a:moveTo>
                      <a:pt x="3840" y="268"/>
                    </a:moveTo>
                    <a:lnTo>
                      <a:pt x="3840" y="268"/>
                    </a:lnTo>
                    <a:lnTo>
                      <a:pt x="3980" y="290"/>
                    </a:lnTo>
                    <a:moveTo>
                      <a:pt x="4015" y="296"/>
                    </a:moveTo>
                    <a:lnTo>
                      <a:pt x="4015" y="296"/>
                    </a:lnTo>
                    <a:lnTo>
                      <a:pt x="4155" y="318"/>
                    </a:lnTo>
                  </a:path>
                </a:pathLst>
              </a:custGeom>
              <a:noFill/>
              <a:ln w="28575" cap="flat">
                <a:solidFill>
                  <a:srgbClr val="FF7F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6FBB7A3-FE06-47E0-B0BF-7C74549748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194" y="5738006"/>
                <a:ext cx="141193" cy="100598"/>
              </a:xfrm>
              <a:custGeom>
                <a:avLst/>
                <a:gdLst>
                  <a:gd name="T0" fmla="*/ 43 w 85"/>
                  <a:gd name="T1" fmla="*/ 0 h 84"/>
                  <a:gd name="T2" fmla="*/ 43 w 85"/>
                  <a:gd name="T3" fmla="*/ 0 h 84"/>
                  <a:gd name="T4" fmla="*/ 0 w 85"/>
                  <a:gd name="T5" fmla="*/ 42 h 84"/>
                  <a:gd name="T6" fmla="*/ 43 w 85"/>
                  <a:gd name="T7" fmla="*/ 84 h 84"/>
                  <a:gd name="T8" fmla="*/ 85 w 85"/>
                  <a:gd name="T9" fmla="*/ 42 h 84"/>
                  <a:gd name="T10" fmla="*/ 43 w 85"/>
                  <a:gd name="T11" fmla="*/ 0 h 84"/>
                  <a:gd name="T12" fmla="*/ 43 w 85"/>
                  <a:gd name="T13" fmla="*/ 0 h 84"/>
                  <a:gd name="T14" fmla="*/ 43 w 85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43" y="0"/>
                    </a:lnTo>
                    <a:lnTo>
                      <a:pt x="0" y="42"/>
                    </a:lnTo>
                    <a:lnTo>
                      <a:pt x="43" y="84"/>
                    </a:lnTo>
                    <a:lnTo>
                      <a:pt x="85" y="42"/>
                    </a:lnTo>
                    <a:lnTo>
                      <a:pt x="43" y="0"/>
                    </a:lnTo>
                    <a:close/>
                    <a:moveTo>
                      <a:pt x="43" y="0"/>
                    </a:move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C3A97AF-87AB-434D-9451-5AB461823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060" y="2810769"/>
                <a:ext cx="138477" cy="98627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59B6532-BB78-4769-A8EE-1C3EFED01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2636" y="2820632"/>
                <a:ext cx="111325" cy="80873"/>
              </a:xfrm>
              <a:custGeom>
                <a:avLst/>
                <a:gdLst>
                  <a:gd name="T0" fmla="*/ 34 w 67"/>
                  <a:gd name="T1" fmla="*/ 0 h 68"/>
                  <a:gd name="T2" fmla="*/ 34 w 67"/>
                  <a:gd name="T3" fmla="*/ 0 h 68"/>
                  <a:gd name="T4" fmla="*/ 0 w 67"/>
                  <a:gd name="T5" fmla="*/ 34 h 68"/>
                  <a:gd name="T6" fmla="*/ 34 w 67"/>
                  <a:gd name="T7" fmla="*/ 68 h 68"/>
                  <a:gd name="T8" fmla="*/ 67 w 67"/>
                  <a:gd name="T9" fmla="*/ 34 h 68"/>
                  <a:gd name="T10" fmla="*/ 34 w 67"/>
                  <a:gd name="T11" fmla="*/ 0 h 68"/>
                  <a:gd name="T12" fmla="*/ 34 w 67"/>
                  <a:gd name="T13" fmla="*/ 0 h 68"/>
                  <a:gd name="T14" fmla="*/ 34 w 67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68">
                    <a:moveTo>
                      <a:pt x="3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34" y="68"/>
                    </a:lnTo>
                    <a:lnTo>
                      <a:pt x="67" y="34"/>
                    </a:lnTo>
                    <a:lnTo>
                      <a:pt x="34" y="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close/>
                  </a:path>
                </a:pathLst>
              </a:custGeom>
              <a:noFill/>
              <a:ln w="11113" cap="sq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B801C47-035F-43F3-8340-9CC2925B7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8403" y="2495164"/>
                <a:ext cx="138477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4D7666F1-B51D-49D3-956C-EC9B49A74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7417" y="2601681"/>
                <a:ext cx="135763" cy="98627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DFB39A36-6B5B-4768-A1D1-70B9DDA90B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5447" y="2461632"/>
                <a:ext cx="135763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C42750D3-FA8D-4BF1-A8BA-2CD4AC4F2A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58790" y="2844303"/>
                <a:ext cx="135763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3FFFA019-FF94-4CA3-A740-2836C056E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5781402"/>
                <a:ext cx="0" cy="13807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12 h 12"/>
                  <a:gd name="T4" fmla="*/ 0 h 12"/>
                  <a:gd name="T5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:a16="http://schemas.microsoft.com/office/drawing/2014/main" id="{D083BF77-F6AF-4B4B-B66F-B48F280F1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9C9695F0-2F6C-42AB-86B7-AF0CAD5B5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:a16="http://schemas.microsoft.com/office/drawing/2014/main" id="{E9A1587D-0B9B-4A35-9CD4-01001B279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657" y="2591819"/>
                <a:ext cx="0" cy="538501"/>
              </a:xfrm>
              <a:custGeom>
                <a:avLst/>
                <a:gdLst>
                  <a:gd name="T0" fmla="*/ 452 h 452"/>
                  <a:gd name="T1" fmla="*/ 452 h 452"/>
                  <a:gd name="T2" fmla="*/ 0 h 4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52">
                    <a:moveTo>
                      <a:pt x="0" y="452"/>
                    </a:moveTo>
                    <a:lnTo>
                      <a:pt x="0" y="452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:a16="http://schemas.microsoft.com/office/drawing/2014/main" id="{A3DB3779-3E14-427B-B4F5-1EC92D8E5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2591819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id="{C317A09F-843D-410E-A8F5-00DAC1908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3130319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509924CF-309A-4603-AB9E-9C434F47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284" y="2341307"/>
                <a:ext cx="0" cy="410287"/>
              </a:xfrm>
              <a:custGeom>
                <a:avLst/>
                <a:gdLst>
                  <a:gd name="T0" fmla="*/ 345 h 345"/>
                  <a:gd name="T1" fmla="*/ 345 h 345"/>
                  <a:gd name="T2" fmla="*/ 0 h 3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5">
                    <a:moveTo>
                      <a:pt x="0" y="345"/>
                    </a:moveTo>
                    <a:lnTo>
                      <a:pt x="0" y="345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:a16="http://schemas.microsoft.com/office/drawing/2014/main" id="{534D0CAC-318D-4D42-B859-B632201C9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2341307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:a16="http://schemas.microsoft.com/office/drawing/2014/main" id="{F9D5524A-DC51-4CB8-8803-E08FC9687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2751593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AAA7F57A-0605-4ACC-BDAE-A5BD598DC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00" y="2420208"/>
                <a:ext cx="0" cy="459599"/>
              </a:xfrm>
              <a:custGeom>
                <a:avLst/>
                <a:gdLst>
                  <a:gd name="T0" fmla="*/ 386 h 386"/>
                  <a:gd name="T1" fmla="*/ 386 h 386"/>
                  <a:gd name="T2" fmla="*/ 0 h 38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86">
                    <a:moveTo>
                      <a:pt x="0" y="386"/>
                    </a:move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:a16="http://schemas.microsoft.com/office/drawing/2014/main" id="{BB222701-2FA6-4A87-B6C9-81F5D9E0F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2420208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BE3FF051-4A18-4F1C-B9FB-0588FF02F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2879808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4C9EA420-AD3B-4044-B75E-6F48C2139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328" y="2315664"/>
                <a:ext cx="0" cy="390561"/>
              </a:xfrm>
              <a:custGeom>
                <a:avLst/>
                <a:gdLst>
                  <a:gd name="T0" fmla="*/ 328 h 328"/>
                  <a:gd name="T1" fmla="*/ 328 h 328"/>
                  <a:gd name="T2" fmla="*/ 0 h 3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EF570E8F-1325-4DB3-B205-4A0E5E751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2315664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E2682EA2-4DB4-4386-A3D4-0DEC4D7AF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2706225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E95F9A1C-FCBF-4AB2-9DDE-218F96BE2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6673" y="2621406"/>
                <a:ext cx="0" cy="546391"/>
              </a:xfrm>
              <a:custGeom>
                <a:avLst/>
                <a:gdLst>
                  <a:gd name="T0" fmla="*/ 460 h 460"/>
                  <a:gd name="T1" fmla="*/ 460 h 460"/>
                  <a:gd name="T2" fmla="*/ 0 h 4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60">
                    <a:moveTo>
                      <a:pt x="0" y="460"/>
                    </a:moveTo>
                    <a:lnTo>
                      <a:pt x="0" y="460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3" name="Freeform 37">
                <a:extLst>
                  <a:ext uri="{FF2B5EF4-FFF2-40B4-BE49-F238E27FC236}">
                    <a16:creationId xmlns:a16="http://schemas.microsoft.com/office/drawing/2014/main" id="{8147DD8B-6066-40FF-80D9-2DC32396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2621406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C0D6C1B2-EB09-4670-B49B-6EEA90C38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3167798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CA80A757-F7D2-4D67-ACEB-5FEC2B8E8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3256561"/>
                <a:ext cx="6847880" cy="2530757"/>
              </a:xfrm>
              <a:custGeom>
                <a:avLst/>
                <a:gdLst>
                  <a:gd name="T0" fmla="*/ 0 w 4182"/>
                  <a:gd name="T1" fmla="*/ 2127 h 2127"/>
                  <a:gd name="T2" fmla="*/ 0 w 4182"/>
                  <a:gd name="T3" fmla="*/ 2127 h 2127"/>
                  <a:gd name="T4" fmla="*/ 256 w 4182"/>
                  <a:gd name="T5" fmla="*/ 1486 h 2127"/>
                  <a:gd name="T6" fmla="*/ 597 w 4182"/>
                  <a:gd name="T7" fmla="*/ 612 h 2127"/>
                  <a:gd name="T8" fmla="*/ 1109 w 4182"/>
                  <a:gd name="T9" fmla="*/ 335 h 2127"/>
                  <a:gd name="T10" fmla="*/ 2134 w 4182"/>
                  <a:gd name="T11" fmla="*/ 131 h 2127"/>
                  <a:gd name="T12" fmla="*/ 4182 w 4182"/>
                  <a:gd name="T13" fmla="*/ 0 h 2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82" h="2127">
                    <a:moveTo>
                      <a:pt x="0" y="2127"/>
                    </a:moveTo>
                    <a:lnTo>
                      <a:pt x="0" y="2127"/>
                    </a:lnTo>
                    <a:lnTo>
                      <a:pt x="256" y="1486"/>
                    </a:lnTo>
                    <a:lnTo>
                      <a:pt x="597" y="612"/>
                    </a:lnTo>
                    <a:lnTo>
                      <a:pt x="1109" y="335"/>
                    </a:lnTo>
                    <a:lnTo>
                      <a:pt x="2134" y="131"/>
                    </a:lnTo>
                    <a:lnTo>
                      <a:pt x="4182" y="0"/>
                    </a:lnTo>
                  </a:path>
                </a:pathLst>
              </a:custGeom>
              <a:noFill/>
              <a:ln w="28575" cap="flat">
                <a:solidFill>
                  <a:srgbClr val="FF7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:a16="http://schemas.microsoft.com/office/drawing/2014/main" id="{4590A007-BBE5-4A8C-A4D4-AE554C51B8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060" y="4974636"/>
                <a:ext cx="138477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7" name="Freeform 44">
                <a:extLst>
                  <a:ext uri="{FF2B5EF4-FFF2-40B4-BE49-F238E27FC236}">
                    <a16:creationId xmlns:a16="http://schemas.microsoft.com/office/drawing/2014/main" id="{F05B98BC-0673-40E4-8338-274D492737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8403" y="3935112"/>
                <a:ext cx="138477" cy="98627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8" name="Freeform 45">
                <a:extLst>
                  <a:ext uri="{FF2B5EF4-FFF2-40B4-BE49-F238E27FC236}">
                    <a16:creationId xmlns:a16="http://schemas.microsoft.com/office/drawing/2014/main" id="{0F05808C-6701-40DF-9DA2-4EA2B5ADD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1979" y="3943002"/>
                <a:ext cx="111325" cy="80873"/>
              </a:xfrm>
              <a:custGeom>
                <a:avLst/>
                <a:gdLst>
                  <a:gd name="T0" fmla="*/ 34 w 68"/>
                  <a:gd name="T1" fmla="*/ 0 h 68"/>
                  <a:gd name="T2" fmla="*/ 34 w 68"/>
                  <a:gd name="T3" fmla="*/ 0 h 68"/>
                  <a:gd name="T4" fmla="*/ 0 w 68"/>
                  <a:gd name="T5" fmla="*/ 34 h 68"/>
                  <a:gd name="T6" fmla="*/ 34 w 68"/>
                  <a:gd name="T7" fmla="*/ 68 h 68"/>
                  <a:gd name="T8" fmla="*/ 68 w 68"/>
                  <a:gd name="T9" fmla="*/ 34 h 68"/>
                  <a:gd name="T10" fmla="*/ 34 w 68"/>
                  <a:gd name="T11" fmla="*/ 0 h 68"/>
                  <a:gd name="T12" fmla="*/ 34 w 68"/>
                  <a:gd name="T13" fmla="*/ 0 h 68"/>
                  <a:gd name="T14" fmla="*/ 34 w 68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34" y="68"/>
                    </a:lnTo>
                    <a:lnTo>
                      <a:pt x="68" y="34"/>
                    </a:lnTo>
                    <a:lnTo>
                      <a:pt x="34" y="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close/>
                  </a:path>
                </a:pathLst>
              </a:custGeom>
              <a:noFill/>
              <a:ln w="11113" cap="sq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9" name="Freeform 46">
                <a:extLst>
                  <a:ext uri="{FF2B5EF4-FFF2-40B4-BE49-F238E27FC236}">
                    <a16:creationId xmlns:a16="http://schemas.microsoft.com/office/drawing/2014/main" id="{41C1B673-7BE9-4DC6-B9A3-004868C6C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7417" y="3603727"/>
                <a:ext cx="135763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0" name="Freeform 47">
                <a:extLst>
                  <a:ext uri="{FF2B5EF4-FFF2-40B4-BE49-F238E27FC236}">
                    <a16:creationId xmlns:a16="http://schemas.microsoft.com/office/drawing/2014/main" id="{D628317D-04DF-489F-8FF2-7B57B4BACA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995" y="3613590"/>
                <a:ext cx="111325" cy="80873"/>
              </a:xfrm>
              <a:custGeom>
                <a:avLst/>
                <a:gdLst>
                  <a:gd name="T0" fmla="*/ 34 w 68"/>
                  <a:gd name="T1" fmla="*/ 0 h 68"/>
                  <a:gd name="T2" fmla="*/ 34 w 68"/>
                  <a:gd name="T3" fmla="*/ 0 h 68"/>
                  <a:gd name="T4" fmla="*/ 0 w 68"/>
                  <a:gd name="T5" fmla="*/ 34 h 68"/>
                  <a:gd name="T6" fmla="*/ 34 w 68"/>
                  <a:gd name="T7" fmla="*/ 68 h 68"/>
                  <a:gd name="T8" fmla="*/ 68 w 68"/>
                  <a:gd name="T9" fmla="*/ 34 h 68"/>
                  <a:gd name="T10" fmla="*/ 34 w 68"/>
                  <a:gd name="T11" fmla="*/ 0 h 68"/>
                  <a:gd name="T12" fmla="*/ 34 w 68"/>
                  <a:gd name="T13" fmla="*/ 0 h 68"/>
                  <a:gd name="T14" fmla="*/ 34 w 68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34" y="68"/>
                    </a:lnTo>
                    <a:lnTo>
                      <a:pt x="68" y="34"/>
                    </a:lnTo>
                    <a:lnTo>
                      <a:pt x="34" y="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close/>
                  </a:path>
                </a:pathLst>
              </a:custGeom>
              <a:noFill/>
              <a:ln w="11113" cap="sq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1" name="Freeform 48">
                <a:extLst>
                  <a:ext uri="{FF2B5EF4-FFF2-40B4-BE49-F238E27FC236}">
                    <a16:creationId xmlns:a16="http://schemas.microsoft.com/office/drawing/2014/main" id="{73630566-0EA0-490A-A486-92D3B9EDB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5447" y="3361106"/>
                <a:ext cx="135763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Freeform 50">
                <a:extLst>
                  <a:ext uri="{FF2B5EF4-FFF2-40B4-BE49-F238E27FC236}">
                    <a16:creationId xmlns:a16="http://schemas.microsoft.com/office/drawing/2014/main" id="{6BDE2235-994B-471D-8B51-19F3C5C50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58790" y="3205275"/>
                <a:ext cx="135763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3" name="Freeform 52">
                <a:extLst>
                  <a:ext uri="{FF2B5EF4-FFF2-40B4-BE49-F238E27FC236}">
                    <a16:creationId xmlns:a16="http://schemas.microsoft.com/office/drawing/2014/main" id="{418F34EB-A366-44FE-9F9D-76F25C60E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5781402"/>
                <a:ext cx="0" cy="13807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12 h 12"/>
                  <a:gd name="T4" fmla="*/ 0 h 12"/>
                  <a:gd name="T5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4" name="Freeform 53">
                <a:extLst>
                  <a:ext uri="{FF2B5EF4-FFF2-40B4-BE49-F238E27FC236}">
                    <a16:creationId xmlns:a16="http://schemas.microsoft.com/office/drawing/2014/main" id="{79519ECB-95A3-47A0-8438-E406167E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5" name="Freeform 54">
                <a:extLst>
                  <a:ext uri="{FF2B5EF4-FFF2-40B4-BE49-F238E27FC236}">
                    <a16:creationId xmlns:a16="http://schemas.microsoft.com/office/drawing/2014/main" id="{A118008F-2382-4726-A823-183D07F7B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6" name="Freeform 55">
                <a:extLst>
                  <a:ext uri="{FF2B5EF4-FFF2-40B4-BE49-F238E27FC236}">
                    <a16:creationId xmlns:a16="http://schemas.microsoft.com/office/drawing/2014/main" id="{14DABAFB-8531-4F50-B8C0-BB13C20CC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657" y="4824723"/>
                <a:ext cx="0" cy="400423"/>
              </a:xfrm>
              <a:custGeom>
                <a:avLst/>
                <a:gdLst>
                  <a:gd name="T0" fmla="*/ 336 h 336"/>
                  <a:gd name="T1" fmla="*/ 336 h 336"/>
                  <a:gd name="T2" fmla="*/ 0 h 3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6">
                    <a:moveTo>
                      <a:pt x="0" y="336"/>
                    </a:moveTo>
                    <a:lnTo>
                      <a:pt x="0" y="336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7" name="Freeform 56">
                <a:extLst>
                  <a:ext uri="{FF2B5EF4-FFF2-40B4-BE49-F238E27FC236}">
                    <a16:creationId xmlns:a16="http://schemas.microsoft.com/office/drawing/2014/main" id="{AED0DA09-0454-473B-9B7C-518E7C686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4824723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8" name="Freeform 57">
                <a:extLst>
                  <a:ext uri="{FF2B5EF4-FFF2-40B4-BE49-F238E27FC236}">
                    <a16:creationId xmlns:a16="http://schemas.microsoft.com/office/drawing/2014/main" id="{50646C9E-C299-487D-9522-F3B0A2788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5225148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:a16="http://schemas.microsoft.com/office/drawing/2014/main" id="{B990820F-D77B-45C8-8A02-FEFC0C32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284" y="3739832"/>
                <a:ext cx="0" cy="489188"/>
              </a:xfrm>
              <a:custGeom>
                <a:avLst/>
                <a:gdLst>
                  <a:gd name="T0" fmla="*/ 411 h 411"/>
                  <a:gd name="T1" fmla="*/ 411 h 411"/>
                  <a:gd name="T2" fmla="*/ 0 h 4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1">
                    <a:moveTo>
                      <a:pt x="0" y="411"/>
                    </a:moveTo>
                    <a:lnTo>
                      <a:pt x="0" y="411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:a16="http://schemas.microsoft.com/office/drawing/2014/main" id="{46A1319B-62F9-41E1-959B-6AF0B3907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3739832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Freeform 60">
                <a:extLst>
                  <a:ext uri="{FF2B5EF4-FFF2-40B4-BE49-F238E27FC236}">
                    <a16:creationId xmlns:a16="http://schemas.microsoft.com/office/drawing/2014/main" id="{D2ADF5EF-EED5-4FCD-8803-EDD476B34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4229019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Freeform 61">
                <a:extLst>
                  <a:ext uri="{FF2B5EF4-FFF2-40B4-BE49-F238E27FC236}">
                    <a16:creationId xmlns:a16="http://schemas.microsoft.com/office/drawing/2014/main" id="{6565276E-8002-4036-AE03-B50656858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00" y="3414364"/>
                <a:ext cx="0" cy="481298"/>
              </a:xfrm>
              <a:custGeom>
                <a:avLst/>
                <a:gdLst>
                  <a:gd name="T0" fmla="*/ 404 h 404"/>
                  <a:gd name="T1" fmla="*/ 404 h 404"/>
                  <a:gd name="T2" fmla="*/ 0 h 40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4">
                    <a:moveTo>
                      <a:pt x="0" y="404"/>
                    </a:moveTo>
                    <a:lnTo>
                      <a:pt x="0" y="404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3" name="Freeform 62">
                <a:extLst>
                  <a:ext uri="{FF2B5EF4-FFF2-40B4-BE49-F238E27FC236}">
                    <a16:creationId xmlns:a16="http://schemas.microsoft.com/office/drawing/2014/main" id="{77366539-AA4C-45D9-B4CD-25AD5F51E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3414364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4" name="Freeform 63">
                <a:extLst>
                  <a:ext uri="{FF2B5EF4-FFF2-40B4-BE49-F238E27FC236}">
                    <a16:creationId xmlns:a16="http://schemas.microsoft.com/office/drawing/2014/main" id="{C2CE1D6C-D9F1-4FBD-9E27-807475074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3895661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5" name="Freeform 64">
                <a:extLst>
                  <a:ext uri="{FF2B5EF4-FFF2-40B4-BE49-F238E27FC236}">
                    <a16:creationId xmlns:a16="http://schemas.microsoft.com/office/drawing/2014/main" id="{EB97F3B3-5DBA-4BBF-84BC-06BA69B6B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328" y="3179633"/>
                <a:ext cx="0" cy="463544"/>
              </a:xfrm>
              <a:custGeom>
                <a:avLst/>
                <a:gdLst>
                  <a:gd name="T0" fmla="*/ 389 h 389"/>
                  <a:gd name="T1" fmla="*/ 389 h 389"/>
                  <a:gd name="T2" fmla="*/ 0 h 38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6" name="Freeform 65">
                <a:extLst>
                  <a:ext uri="{FF2B5EF4-FFF2-40B4-BE49-F238E27FC236}">
                    <a16:creationId xmlns:a16="http://schemas.microsoft.com/office/drawing/2014/main" id="{1A77DA2E-8AE7-43EF-A9C8-E43D0667A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3179633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7" name="Freeform 66">
                <a:extLst>
                  <a:ext uri="{FF2B5EF4-FFF2-40B4-BE49-F238E27FC236}">
                    <a16:creationId xmlns:a16="http://schemas.microsoft.com/office/drawing/2014/main" id="{CF1B7D80-C22D-4372-A701-6E4EEDCCE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3643177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Freeform 67">
                <a:extLst>
                  <a:ext uri="{FF2B5EF4-FFF2-40B4-BE49-F238E27FC236}">
                    <a16:creationId xmlns:a16="http://schemas.microsoft.com/office/drawing/2014/main" id="{0B26BDA5-4183-4D3F-8B0F-3CECD9CA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6673" y="3033666"/>
                <a:ext cx="0" cy="443819"/>
              </a:xfrm>
              <a:custGeom>
                <a:avLst/>
                <a:gdLst>
                  <a:gd name="T0" fmla="*/ 374 h 374"/>
                  <a:gd name="T1" fmla="*/ 374 h 374"/>
                  <a:gd name="T2" fmla="*/ 0 h 37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4">
                    <a:moveTo>
                      <a:pt x="0" y="374"/>
                    </a:moveTo>
                    <a:lnTo>
                      <a:pt x="0" y="374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9" name="Freeform 68">
                <a:extLst>
                  <a:ext uri="{FF2B5EF4-FFF2-40B4-BE49-F238E27FC236}">
                    <a16:creationId xmlns:a16="http://schemas.microsoft.com/office/drawing/2014/main" id="{4CA0A178-7389-432E-AD6C-447B1381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3033666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0" name="Freeform 69">
                <a:extLst>
                  <a:ext uri="{FF2B5EF4-FFF2-40B4-BE49-F238E27FC236}">
                    <a16:creationId xmlns:a16="http://schemas.microsoft.com/office/drawing/2014/main" id="{292846BB-8B28-423E-AE2B-6B6941C4C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3477485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1" name="Freeform 70">
                <a:extLst>
                  <a:ext uri="{FF2B5EF4-FFF2-40B4-BE49-F238E27FC236}">
                    <a16:creationId xmlns:a16="http://schemas.microsoft.com/office/drawing/2014/main" id="{01B5D2DF-2D50-4DCD-AAF6-BA87947D35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8791" y="2684527"/>
                <a:ext cx="6847880" cy="3102792"/>
              </a:xfrm>
              <a:custGeom>
                <a:avLst/>
                <a:gdLst>
                  <a:gd name="T0" fmla="*/ 0 w 4182"/>
                  <a:gd name="T1" fmla="*/ 2606 h 2606"/>
                  <a:gd name="T2" fmla="*/ 88 w 4182"/>
                  <a:gd name="T3" fmla="*/ 2453 h 2606"/>
                  <a:gd name="T4" fmla="*/ 160 w 4182"/>
                  <a:gd name="T5" fmla="*/ 2331 h 2606"/>
                  <a:gd name="T6" fmla="*/ 177 w 4182"/>
                  <a:gd name="T7" fmla="*/ 2301 h 2606"/>
                  <a:gd name="T8" fmla="*/ 261 w 4182"/>
                  <a:gd name="T9" fmla="*/ 2146 h 2606"/>
                  <a:gd name="T10" fmla="*/ 293 w 4182"/>
                  <a:gd name="T11" fmla="*/ 2008 h 2606"/>
                  <a:gd name="T12" fmla="*/ 301 w 4182"/>
                  <a:gd name="T13" fmla="*/ 1974 h 2606"/>
                  <a:gd name="T14" fmla="*/ 341 w 4182"/>
                  <a:gd name="T15" fmla="*/ 1802 h 2606"/>
                  <a:gd name="T16" fmla="*/ 373 w 4182"/>
                  <a:gd name="T17" fmla="*/ 1664 h 2606"/>
                  <a:gd name="T18" fmla="*/ 381 w 4182"/>
                  <a:gd name="T19" fmla="*/ 1630 h 2606"/>
                  <a:gd name="T20" fmla="*/ 421 w 4182"/>
                  <a:gd name="T21" fmla="*/ 1458 h 2606"/>
                  <a:gd name="T22" fmla="*/ 453 w 4182"/>
                  <a:gd name="T23" fmla="*/ 1320 h 2606"/>
                  <a:gd name="T24" fmla="*/ 461 w 4182"/>
                  <a:gd name="T25" fmla="*/ 1286 h 2606"/>
                  <a:gd name="T26" fmla="*/ 501 w 4182"/>
                  <a:gd name="T27" fmla="*/ 1114 h 2606"/>
                  <a:gd name="T28" fmla="*/ 533 w 4182"/>
                  <a:gd name="T29" fmla="*/ 976 h 2606"/>
                  <a:gd name="T30" fmla="*/ 541 w 4182"/>
                  <a:gd name="T31" fmla="*/ 942 h 2606"/>
                  <a:gd name="T32" fmla="*/ 581 w 4182"/>
                  <a:gd name="T33" fmla="*/ 770 h 2606"/>
                  <a:gd name="T34" fmla="*/ 597 w 4182"/>
                  <a:gd name="T35" fmla="*/ 703 h 2606"/>
                  <a:gd name="T36" fmla="*/ 597 w 4182"/>
                  <a:gd name="T37" fmla="*/ 703 h 2606"/>
                  <a:gd name="T38" fmla="*/ 660 w 4182"/>
                  <a:gd name="T39" fmla="*/ 616 h 2606"/>
                  <a:gd name="T40" fmla="*/ 744 w 4182"/>
                  <a:gd name="T41" fmla="*/ 501 h 2606"/>
                  <a:gd name="T42" fmla="*/ 764 w 4182"/>
                  <a:gd name="T43" fmla="*/ 473 h 2606"/>
                  <a:gd name="T44" fmla="*/ 868 w 4182"/>
                  <a:gd name="T45" fmla="*/ 331 h 2606"/>
                  <a:gd name="T46" fmla="*/ 952 w 4182"/>
                  <a:gd name="T47" fmla="*/ 216 h 2606"/>
                  <a:gd name="T48" fmla="*/ 972 w 4182"/>
                  <a:gd name="T49" fmla="*/ 188 h 2606"/>
                  <a:gd name="T50" fmla="*/ 1076 w 4182"/>
                  <a:gd name="T51" fmla="*/ 45 h 2606"/>
                  <a:gd name="T52" fmla="*/ 1109 w 4182"/>
                  <a:gd name="T53" fmla="*/ 0 h 2606"/>
                  <a:gd name="T54" fmla="*/ 1109 w 4182"/>
                  <a:gd name="T55" fmla="*/ 0 h 2606"/>
                  <a:gd name="T56" fmla="*/ 1230 w 4182"/>
                  <a:gd name="T57" fmla="*/ 11 h 2606"/>
                  <a:gd name="T58" fmla="*/ 1371 w 4182"/>
                  <a:gd name="T59" fmla="*/ 23 h 2606"/>
                  <a:gd name="T60" fmla="*/ 1405 w 4182"/>
                  <a:gd name="T61" fmla="*/ 26 h 2606"/>
                  <a:gd name="T62" fmla="*/ 1581 w 4182"/>
                  <a:gd name="T63" fmla="*/ 41 h 2606"/>
                  <a:gd name="T64" fmla="*/ 1723 w 4182"/>
                  <a:gd name="T65" fmla="*/ 53 h 2606"/>
                  <a:gd name="T66" fmla="*/ 1757 w 4182"/>
                  <a:gd name="T67" fmla="*/ 56 h 2606"/>
                  <a:gd name="T68" fmla="*/ 1933 w 4182"/>
                  <a:gd name="T69" fmla="*/ 71 h 2606"/>
                  <a:gd name="T70" fmla="*/ 2075 w 4182"/>
                  <a:gd name="T71" fmla="*/ 83 h 2606"/>
                  <a:gd name="T72" fmla="*/ 2109 w 4182"/>
                  <a:gd name="T73" fmla="*/ 86 h 2606"/>
                  <a:gd name="T74" fmla="*/ 2134 w 4182"/>
                  <a:gd name="T75" fmla="*/ 88 h 2606"/>
                  <a:gd name="T76" fmla="*/ 2251 w 4182"/>
                  <a:gd name="T77" fmla="*/ 90 h 2606"/>
                  <a:gd name="T78" fmla="*/ 2286 w 4182"/>
                  <a:gd name="T79" fmla="*/ 90 h 2606"/>
                  <a:gd name="T80" fmla="*/ 2462 w 4182"/>
                  <a:gd name="T81" fmla="*/ 93 h 2606"/>
                  <a:gd name="T82" fmla="*/ 2604 w 4182"/>
                  <a:gd name="T83" fmla="*/ 95 h 2606"/>
                  <a:gd name="T84" fmla="*/ 2639 w 4182"/>
                  <a:gd name="T85" fmla="*/ 95 h 2606"/>
                  <a:gd name="T86" fmla="*/ 2815 w 4182"/>
                  <a:gd name="T87" fmla="*/ 98 h 2606"/>
                  <a:gd name="T88" fmla="*/ 2958 w 4182"/>
                  <a:gd name="T89" fmla="*/ 100 h 2606"/>
                  <a:gd name="T90" fmla="*/ 2992 w 4182"/>
                  <a:gd name="T91" fmla="*/ 100 h 2606"/>
                  <a:gd name="T92" fmla="*/ 3169 w 4182"/>
                  <a:gd name="T93" fmla="*/ 103 h 2606"/>
                  <a:gd name="T94" fmla="*/ 3311 w 4182"/>
                  <a:gd name="T95" fmla="*/ 105 h 2606"/>
                  <a:gd name="T96" fmla="*/ 3345 w 4182"/>
                  <a:gd name="T97" fmla="*/ 105 h 2606"/>
                  <a:gd name="T98" fmla="*/ 3522 w 4182"/>
                  <a:gd name="T99" fmla="*/ 108 h 2606"/>
                  <a:gd name="T100" fmla="*/ 3664 w 4182"/>
                  <a:gd name="T101" fmla="*/ 110 h 2606"/>
                  <a:gd name="T102" fmla="*/ 3699 w 4182"/>
                  <a:gd name="T103" fmla="*/ 110 h 2606"/>
                  <a:gd name="T104" fmla="*/ 3875 w 4182"/>
                  <a:gd name="T105" fmla="*/ 113 h 2606"/>
                  <a:gd name="T106" fmla="*/ 4017 w 4182"/>
                  <a:gd name="T107" fmla="*/ 115 h 2606"/>
                  <a:gd name="T108" fmla="*/ 4052 w 4182"/>
                  <a:gd name="T109" fmla="*/ 116 h 2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82" h="2606">
                    <a:moveTo>
                      <a:pt x="0" y="2606"/>
                    </a:moveTo>
                    <a:lnTo>
                      <a:pt x="0" y="2606"/>
                    </a:lnTo>
                    <a:lnTo>
                      <a:pt x="71" y="2483"/>
                    </a:lnTo>
                    <a:moveTo>
                      <a:pt x="88" y="2453"/>
                    </a:moveTo>
                    <a:lnTo>
                      <a:pt x="88" y="2453"/>
                    </a:lnTo>
                    <a:lnTo>
                      <a:pt x="160" y="2331"/>
                    </a:lnTo>
                    <a:moveTo>
                      <a:pt x="177" y="2301"/>
                    </a:moveTo>
                    <a:lnTo>
                      <a:pt x="177" y="2301"/>
                    </a:lnTo>
                    <a:lnTo>
                      <a:pt x="249" y="2178"/>
                    </a:lnTo>
                    <a:moveTo>
                      <a:pt x="261" y="2146"/>
                    </a:moveTo>
                    <a:lnTo>
                      <a:pt x="261" y="2146"/>
                    </a:lnTo>
                    <a:lnTo>
                      <a:pt x="293" y="2008"/>
                    </a:lnTo>
                    <a:moveTo>
                      <a:pt x="301" y="1974"/>
                    </a:moveTo>
                    <a:lnTo>
                      <a:pt x="301" y="1974"/>
                    </a:lnTo>
                    <a:lnTo>
                      <a:pt x="333" y="1836"/>
                    </a:lnTo>
                    <a:moveTo>
                      <a:pt x="341" y="1802"/>
                    </a:moveTo>
                    <a:lnTo>
                      <a:pt x="341" y="1802"/>
                    </a:lnTo>
                    <a:lnTo>
                      <a:pt x="373" y="1664"/>
                    </a:lnTo>
                    <a:moveTo>
                      <a:pt x="381" y="1630"/>
                    </a:moveTo>
                    <a:lnTo>
                      <a:pt x="381" y="1630"/>
                    </a:lnTo>
                    <a:lnTo>
                      <a:pt x="413" y="1492"/>
                    </a:lnTo>
                    <a:moveTo>
                      <a:pt x="421" y="1458"/>
                    </a:moveTo>
                    <a:lnTo>
                      <a:pt x="421" y="1458"/>
                    </a:lnTo>
                    <a:lnTo>
                      <a:pt x="453" y="1320"/>
                    </a:lnTo>
                    <a:moveTo>
                      <a:pt x="461" y="1286"/>
                    </a:moveTo>
                    <a:lnTo>
                      <a:pt x="461" y="1286"/>
                    </a:lnTo>
                    <a:lnTo>
                      <a:pt x="493" y="1148"/>
                    </a:lnTo>
                    <a:moveTo>
                      <a:pt x="501" y="1114"/>
                    </a:moveTo>
                    <a:lnTo>
                      <a:pt x="501" y="1114"/>
                    </a:lnTo>
                    <a:lnTo>
                      <a:pt x="533" y="976"/>
                    </a:lnTo>
                    <a:moveTo>
                      <a:pt x="541" y="942"/>
                    </a:moveTo>
                    <a:lnTo>
                      <a:pt x="541" y="942"/>
                    </a:lnTo>
                    <a:lnTo>
                      <a:pt x="573" y="804"/>
                    </a:lnTo>
                    <a:moveTo>
                      <a:pt x="581" y="770"/>
                    </a:moveTo>
                    <a:lnTo>
                      <a:pt x="581" y="770"/>
                    </a:lnTo>
                    <a:lnTo>
                      <a:pt x="597" y="703"/>
                    </a:lnTo>
                    <a:moveTo>
                      <a:pt x="597" y="703"/>
                    </a:moveTo>
                    <a:lnTo>
                      <a:pt x="597" y="703"/>
                    </a:lnTo>
                    <a:lnTo>
                      <a:pt x="640" y="644"/>
                    </a:lnTo>
                    <a:moveTo>
                      <a:pt x="660" y="616"/>
                    </a:moveTo>
                    <a:lnTo>
                      <a:pt x="660" y="616"/>
                    </a:lnTo>
                    <a:lnTo>
                      <a:pt x="744" y="501"/>
                    </a:lnTo>
                    <a:moveTo>
                      <a:pt x="764" y="473"/>
                    </a:moveTo>
                    <a:lnTo>
                      <a:pt x="764" y="473"/>
                    </a:lnTo>
                    <a:lnTo>
                      <a:pt x="848" y="359"/>
                    </a:lnTo>
                    <a:moveTo>
                      <a:pt x="868" y="331"/>
                    </a:moveTo>
                    <a:lnTo>
                      <a:pt x="868" y="331"/>
                    </a:lnTo>
                    <a:lnTo>
                      <a:pt x="952" y="216"/>
                    </a:lnTo>
                    <a:moveTo>
                      <a:pt x="972" y="188"/>
                    </a:moveTo>
                    <a:lnTo>
                      <a:pt x="972" y="188"/>
                    </a:lnTo>
                    <a:lnTo>
                      <a:pt x="1056" y="73"/>
                    </a:lnTo>
                    <a:moveTo>
                      <a:pt x="1076" y="45"/>
                    </a:moveTo>
                    <a:lnTo>
                      <a:pt x="1076" y="45"/>
                    </a:lnTo>
                    <a:lnTo>
                      <a:pt x="1109" y="0"/>
                    </a:lnTo>
                    <a:moveTo>
                      <a:pt x="1109" y="0"/>
                    </a:moveTo>
                    <a:lnTo>
                      <a:pt x="1109" y="0"/>
                    </a:lnTo>
                    <a:lnTo>
                      <a:pt x="1195" y="8"/>
                    </a:lnTo>
                    <a:moveTo>
                      <a:pt x="1230" y="11"/>
                    </a:moveTo>
                    <a:lnTo>
                      <a:pt x="1230" y="11"/>
                    </a:lnTo>
                    <a:lnTo>
                      <a:pt x="1371" y="23"/>
                    </a:lnTo>
                    <a:moveTo>
                      <a:pt x="1405" y="26"/>
                    </a:moveTo>
                    <a:lnTo>
                      <a:pt x="1405" y="26"/>
                    </a:lnTo>
                    <a:lnTo>
                      <a:pt x="1547" y="38"/>
                    </a:lnTo>
                    <a:moveTo>
                      <a:pt x="1581" y="41"/>
                    </a:moveTo>
                    <a:lnTo>
                      <a:pt x="1581" y="41"/>
                    </a:lnTo>
                    <a:lnTo>
                      <a:pt x="1723" y="53"/>
                    </a:lnTo>
                    <a:moveTo>
                      <a:pt x="1757" y="56"/>
                    </a:moveTo>
                    <a:lnTo>
                      <a:pt x="1757" y="56"/>
                    </a:lnTo>
                    <a:lnTo>
                      <a:pt x="1899" y="68"/>
                    </a:lnTo>
                    <a:moveTo>
                      <a:pt x="1933" y="71"/>
                    </a:moveTo>
                    <a:lnTo>
                      <a:pt x="1933" y="71"/>
                    </a:lnTo>
                    <a:lnTo>
                      <a:pt x="2075" y="83"/>
                    </a:lnTo>
                    <a:moveTo>
                      <a:pt x="2109" y="86"/>
                    </a:moveTo>
                    <a:lnTo>
                      <a:pt x="2109" y="86"/>
                    </a:lnTo>
                    <a:lnTo>
                      <a:pt x="2134" y="88"/>
                    </a:lnTo>
                    <a:moveTo>
                      <a:pt x="2134" y="88"/>
                    </a:moveTo>
                    <a:lnTo>
                      <a:pt x="2134" y="88"/>
                    </a:lnTo>
                    <a:lnTo>
                      <a:pt x="2251" y="90"/>
                    </a:lnTo>
                    <a:moveTo>
                      <a:pt x="2286" y="90"/>
                    </a:moveTo>
                    <a:lnTo>
                      <a:pt x="2286" y="90"/>
                    </a:lnTo>
                    <a:lnTo>
                      <a:pt x="2428" y="92"/>
                    </a:lnTo>
                    <a:moveTo>
                      <a:pt x="2462" y="93"/>
                    </a:moveTo>
                    <a:lnTo>
                      <a:pt x="2462" y="93"/>
                    </a:lnTo>
                    <a:lnTo>
                      <a:pt x="2604" y="95"/>
                    </a:lnTo>
                    <a:moveTo>
                      <a:pt x="2639" y="95"/>
                    </a:moveTo>
                    <a:lnTo>
                      <a:pt x="2639" y="95"/>
                    </a:lnTo>
                    <a:lnTo>
                      <a:pt x="2781" y="97"/>
                    </a:lnTo>
                    <a:moveTo>
                      <a:pt x="2815" y="98"/>
                    </a:moveTo>
                    <a:lnTo>
                      <a:pt x="2815" y="98"/>
                    </a:lnTo>
                    <a:lnTo>
                      <a:pt x="2958" y="100"/>
                    </a:lnTo>
                    <a:moveTo>
                      <a:pt x="2992" y="100"/>
                    </a:moveTo>
                    <a:lnTo>
                      <a:pt x="2992" y="100"/>
                    </a:lnTo>
                    <a:lnTo>
                      <a:pt x="3134" y="102"/>
                    </a:lnTo>
                    <a:moveTo>
                      <a:pt x="3169" y="103"/>
                    </a:moveTo>
                    <a:lnTo>
                      <a:pt x="3169" y="103"/>
                    </a:lnTo>
                    <a:lnTo>
                      <a:pt x="3311" y="105"/>
                    </a:lnTo>
                    <a:moveTo>
                      <a:pt x="3345" y="105"/>
                    </a:moveTo>
                    <a:lnTo>
                      <a:pt x="3345" y="105"/>
                    </a:lnTo>
                    <a:lnTo>
                      <a:pt x="3487" y="107"/>
                    </a:lnTo>
                    <a:moveTo>
                      <a:pt x="3522" y="108"/>
                    </a:moveTo>
                    <a:lnTo>
                      <a:pt x="3522" y="108"/>
                    </a:lnTo>
                    <a:lnTo>
                      <a:pt x="3664" y="110"/>
                    </a:lnTo>
                    <a:moveTo>
                      <a:pt x="3699" y="110"/>
                    </a:moveTo>
                    <a:lnTo>
                      <a:pt x="3699" y="110"/>
                    </a:lnTo>
                    <a:lnTo>
                      <a:pt x="3841" y="113"/>
                    </a:lnTo>
                    <a:moveTo>
                      <a:pt x="3875" y="113"/>
                    </a:moveTo>
                    <a:lnTo>
                      <a:pt x="3875" y="113"/>
                    </a:lnTo>
                    <a:lnTo>
                      <a:pt x="4017" y="115"/>
                    </a:lnTo>
                    <a:moveTo>
                      <a:pt x="4052" y="116"/>
                    </a:moveTo>
                    <a:lnTo>
                      <a:pt x="4052" y="116"/>
                    </a:lnTo>
                    <a:lnTo>
                      <a:pt x="4182" y="118"/>
                    </a:lnTo>
                  </a:path>
                </a:pathLst>
              </a:custGeom>
              <a:noFill/>
              <a:ln w="28575" cap="flat">
                <a:solidFill>
                  <a:srgbClr val="938DD2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2" name="Freeform 71">
                <a:extLst>
                  <a:ext uri="{FF2B5EF4-FFF2-40B4-BE49-F238E27FC236}">
                    <a16:creationId xmlns:a16="http://schemas.microsoft.com/office/drawing/2014/main" id="{7040F9C6-F271-4D44-B6F1-1151B7FCD2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9055" y="5736033"/>
                <a:ext cx="122186" cy="76928"/>
              </a:xfrm>
              <a:custGeom>
                <a:avLst/>
                <a:gdLst>
                  <a:gd name="T0" fmla="*/ 38 w 75"/>
                  <a:gd name="T1" fmla="*/ 0 h 65"/>
                  <a:gd name="T2" fmla="*/ 38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8 w 75"/>
                  <a:gd name="T9" fmla="*/ 0 h 65"/>
                  <a:gd name="T10" fmla="*/ 38 w 75"/>
                  <a:gd name="T11" fmla="*/ 0 h 65"/>
                  <a:gd name="T12" fmla="*/ 38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8" y="0"/>
                    </a:moveTo>
                    <a:lnTo>
                      <a:pt x="38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3" name="Freeform 72">
                <a:extLst>
                  <a:ext uri="{FF2B5EF4-FFF2-40B4-BE49-F238E27FC236}">
                    <a16:creationId xmlns:a16="http://schemas.microsoft.com/office/drawing/2014/main" id="{9F538274-5BEC-4F6A-9EBF-0EB6B0DF4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5347" y="5749841"/>
                <a:ext cx="89603" cy="57203"/>
              </a:xfrm>
              <a:custGeom>
                <a:avLst/>
                <a:gdLst>
                  <a:gd name="T0" fmla="*/ 28 w 55"/>
                  <a:gd name="T1" fmla="*/ 0 h 48"/>
                  <a:gd name="T2" fmla="*/ 28 w 55"/>
                  <a:gd name="T3" fmla="*/ 0 h 48"/>
                  <a:gd name="T4" fmla="*/ 0 w 55"/>
                  <a:gd name="T5" fmla="*/ 48 h 48"/>
                  <a:gd name="T6" fmla="*/ 55 w 55"/>
                  <a:gd name="T7" fmla="*/ 48 h 48"/>
                  <a:gd name="T8" fmla="*/ 28 w 55"/>
                  <a:gd name="T9" fmla="*/ 0 h 48"/>
                  <a:gd name="T10" fmla="*/ 28 w 55"/>
                  <a:gd name="T11" fmla="*/ 0 h 48"/>
                  <a:gd name="T12" fmla="*/ 28 w 5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8">
                    <a:moveTo>
                      <a:pt x="28" y="0"/>
                    </a:moveTo>
                    <a:lnTo>
                      <a:pt x="28" y="0"/>
                    </a:lnTo>
                    <a:lnTo>
                      <a:pt x="0" y="48"/>
                    </a:lnTo>
                    <a:lnTo>
                      <a:pt x="55" y="48"/>
                    </a:lnTo>
                    <a:lnTo>
                      <a:pt x="28" y="0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</a:path>
                </a:pathLst>
              </a:custGeom>
              <a:noFill/>
              <a:ln w="11113" cap="sq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4" name="Freeform 73">
                <a:extLst>
                  <a:ext uri="{FF2B5EF4-FFF2-40B4-BE49-F238E27FC236}">
                    <a16:creationId xmlns:a16="http://schemas.microsoft.com/office/drawing/2014/main" id="{F7EBFDC4-EE52-4474-A810-56F5B4D60F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7205" y="5213313"/>
                <a:ext cx="122186" cy="78901"/>
              </a:xfrm>
              <a:custGeom>
                <a:avLst/>
                <a:gdLst>
                  <a:gd name="T0" fmla="*/ 38 w 75"/>
                  <a:gd name="T1" fmla="*/ 0 h 66"/>
                  <a:gd name="T2" fmla="*/ 38 w 75"/>
                  <a:gd name="T3" fmla="*/ 0 h 66"/>
                  <a:gd name="T4" fmla="*/ 0 w 75"/>
                  <a:gd name="T5" fmla="*/ 66 h 66"/>
                  <a:gd name="T6" fmla="*/ 75 w 75"/>
                  <a:gd name="T7" fmla="*/ 66 h 66"/>
                  <a:gd name="T8" fmla="*/ 38 w 75"/>
                  <a:gd name="T9" fmla="*/ 0 h 66"/>
                  <a:gd name="T10" fmla="*/ 38 w 75"/>
                  <a:gd name="T11" fmla="*/ 0 h 66"/>
                  <a:gd name="T12" fmla="*/ 38 w 7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6">
                    <a:moveTo>
                      <a:pt x="38" y="0"/>
                    </a:moveTo>
                    <a:lnTo>
                      <a:pt x="38" y="0"/>
                    </a:lnTo>
                    <a:lnTo>
                      <a:pt x="0" y="66"/>
                    </a:lnTo>
                    <a:lnTo>
                      <a:pt x="75" y="66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5" name="Freeform 75">
                <a:extLst>
                  <a:ext uri="{FF2B5EF4-FFF2-40B4-BE49-F238E27FC236}">
                    <a16:creationId xmlns:a16="http://schemas.microsoft.com/office/drawing/2014/main" id="{B7A50421-CAF8-4F00-9BD9-ECEC87057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3834" y="3471568"/>
                <a:ext cx="124902" cy="76928"/>
              </a:xfrm>
              <a:custGeom>
                <a:avLst/>
                <a:gdLst>
                  <a:gd name="T0" fmla="*/ 38 w 75"/>
                  <a:gd name="T1" fmla="*/ 0 h 65"/>
                  <a:gd name="T2" fmla="*/ 38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8 w 75"/>
                  <a:gd name="T9" fmla="*/ 0 h 65"/>
                  <a:gd name="T10" fmla="*/ 38 w 75"/>
                  <a:gd name="T11" fmla="*/ 0 h 65"/>
                  <a:gd name="T12" fmla="*/ 38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8" y="0"/>
                    </a:moveTo>
                    <a:lnTo>
                      <a:pt x="38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41E55BFA-A909-4C10-8518-D3F42E122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564" y="2633241"/>
                <a:ext cx="122186" cy="78901"/>
              </a:xfrm>
              <a:custGeom>
                <a:avLst/>
                <a:gdLst>
                  <a:gd name="T0" fmla="*/ 37 w 75"/>
                  <a:gd name="T1" fmla="*/ 0 h 65"/>
                  <a:gd name="T2" fmla="*/ 37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7 w 75"/>
                  <a:gd name="T9" fmla="*/ 0 h 65"/>
                  <a:gd name="T10" fmla="*/ 37 w 75"/>
                  <a:gd name="T11" fmla="*/ 0 h 65"/>
                  <a:gd name="T12" fmla="*/ 37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7" y="0"/>
                    </a:moveTo>
                    <a:lnTo>
                      <a:pt x="37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7" y="0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366AAF2B-C10C-4446-ADEC-F3F7FEE39B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1856" y="2649021"/>
                <a:ext cx="89603" cy="55231"/>
              </a:xfrm>
              <a:custGeom>
                <a:avLst/>
                <a:gdLst>
                  <a:gd name="T0" fmla="*/ 27 w 55"/>
                  <a:gd name="T1" fmla="*/ 0 h 47"/>
                  <a:gd name="T2" fmla="*/ 27 w 55"/>
                  <a:gd name="T3" fmla="*/ 0 h 47"/>
                  <a:gd name="T4" fmla="*/ 0 w 55"/>
                  <a:gd name="T5" fmla="*/ 47 h 47"/>
                  <a:gd name="T6" fmla="*/ 55 w 55"/>
                  <a:gd name="T7" fmla="*/ 47 h 47"/>
                  <a:gd name="T8" fmla="*/ 27 w 55"/>
                  <a:gd name="T9" fmla="*/ 0 h 47"/>
                  <a:gd name="T10" fmla="*/ 27 w 55"/>
                  <a:gd name="T11" fmla="*/ 0 h 47"/>
                  <a:gd name="T12" fmla="*/ 27 w 5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7">
                    <a:moveTo>
                      <a:pt x="27" y="0"/>
                    </a:moveTo>
                    <a:lnTo>
                      <a:pt x="27" y="0"/>
                    </a:lnTo>
                    <a:lnTo>
                      <a:pt x="0" y="47"/>
                    </a:lnTo>
                    <a:lnTo>
                      <a:pt x="55" y="47"/>
                    </a:lnTo>
                    <a:lnTo>
                      <a:pt x="27" y="0"/>
                    </a:lnTo>
                    <a:close/>
                    <a:moveTo>
                      <a:pt x="27" y="0"/>
                    </a:moveTo>
                    <a:lnTo>
                      <a:pt x="27" y="0"/>
                    </a:lnTo>
                    <a:close/>
                  </a:path>
                </a:pathLst>
              </a:custGeom>
              <a:noFill/>
              <a:ln w="11113" cap="sq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8" name="Freeform 79">
                <a:extLst>
                  <a:ext uri="{FF2B5EF4-FFF2-40B4-BE49-F238E27FC236}">
                    <a16:creationId xmlns:a16="http://schemas.microsoft.com/office/drawing/2014/main" id="{13E50174-90E0-48A2-9003-F1A19176F9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0878" y="2739758"/>
                <a:ext cx="122186" cy="76928"/>
              </a:xfrm>
              <a:custGeom>
                <a:avLst/>
                <a:gdLst>
                  <a:gd name="T0" fmla="*/ 38 w 75"/>
                  <a:gd name="T1" fmla="*/ 0 h 65"/>
                  <a:gd name="T2" fmla="*/ 38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8 w 75"/>
                  <a:gd name="T9" fmla="*/ 0 h 65"/>
                  <a:gd name="T10" fmla="*/ 38 w 75"/>
                  <a:gd name="T11" fmla="*/ 0 h 65"/>
                  <a:gd name="T12" fmla="*/ 38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8" y="0"/>
                    </a:moveTo>
                    <a:lnTo>
                      <a:pt x="38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9" name="Freeform 80">
                <a:extLst>
                  <a:ext uri="{FF2B5EF4-FFF2-40B4-BE49-F238E27FC236}">
                    <a16:creationId xmlns:a16="http://schemas.microsoft.com/office/drawing/2014/main" id="{A702DE18-D490-454A-BD3C-079DB3249E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7169" y="2751593"/>
                <a:ext cx="89603" cy="57203"/>
              </a:xfrm>
              <a:custGeom>
                <a:avLst/>
                <a:gdLst>
                  <a:gd name="T0" fmla="*/ 28 w 55"/>
                  <a:gd name="T1" fmla="*/ 0 h 48"/>
                  <a:gd name="T2" fmla="*/ 28 w 55"/>
                  <a:gd name="T3" fmla="*/ 0 h 48"/>
                  <a:gd name="T4" fmla="*/ 0 w 55"/>
                  <a:gd name="T5" fmla="*/ 48 h 48"/>
                  <a:gd name="T6" fmla="*/ 55 w 55"/>
                  <a:gd name="T7" fmla="*/ 48 h 48"/>
                  <a:gd name="T8" fmla="*/ 28 w 55"/>
                  <a:gd name="T9" fmla="*/ 0 h 48"/>
                  <a:gd name="T10" fmla="*/ 28 w 55"/>
                  <a:gd name="T11" fmla="*/ 0 h 48"/>
                  <a:gd name="T12" fmla="*/ 28 w 5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8">
                    <a:moveTo>
                      <a:pt x="28" y="0"/>
                    </a:moveTo>
                    <a:lnTo>
                      <a:pt x="28" y="0"/>
                    </a:lnTo>
                    <a:lnTo>
                      <a:pt x="0" y="48"/>
                    </a:lnTo>
                    <a:lnTo>
                      <a:pt x="55" y="48"/>
                    </a:lnTo>
                    <a:lnTo>
                      <a:pt x="28" y="0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</a:path>
                </a:pathLst>
              </a:custGeom>
              <a:noFill/>
              <a:ln w="11113" cap="sq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9AA7900C-613A-4896-B242-78DAEC9C8E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6937" y="2773292"/>
                <a:ext cx="122186" cy="76928"/>
              </a:xfrm>
              <a:custGeom>
                <a:avLst/>
                <a:gdLst>
                  <a:gd name="T0" fmla="*/ 37 w 75"/>
                  <a:gd name="T1" fmla="*/ 0 h 65"/>
                  <a:gd name="T2" fmla="*/ 37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7 w 75"/>
                  <a:gd name="T9" fmla="*/ 0 h 65"/>
                  <a:gd name="T10" fmla="*/ 37 w 75"/>
                  <a:gd name="T11" fmla="*/ 0 h 65"/>
                  <a:gd name="T12" fmla="*/ 37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7" y="0"/>
                    </a:moveTo>
                    <a:lnTo>
                      <a:pt x="37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7" y="0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1" name="Freeform 83">
                <a:extLst>
                  <a:ext uri="{FF2B5EF4-FFF2-40B4-BE49-F238E27FC236}">
                    <a16:creationId xmlns:a16="http://schemas.microsoft.com/office/drawing/2014/main" id="{2E6E5411-FBF2-4425-A9C4-DC18C5993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5781402"/>
                <a:ext cx="0" cy="13807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12 h 12"/>
                  <a:gd name="T4" fmla="*/ 0 h 12"/>
                  <a:gd name="T5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F8513F02-5E18-4F29-BB67-BD3D0F811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3" name="Freeform 85">
                <a:extLst>
                  <a:ext uri="{FF2B5EF4-FFF2-40B4-BE49-F238E27FC236}">
                    <a16:creationId xmlns:a16="http://schemas.microsoft.com/office/drawing/2014/main" id="{25B277D4-E54E-4EC7-B43C-1D9570346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4" name="Freeform 86">
                <a:extLst>
                  <a:ext uri="{FF2B5EF4-FFF2-40B4-BE49-F238E27FC236}">
                    <a16:creationId xmlns:a16="http://schemas.microsoft.com/office/drawing/2014/main" id="{D348BAE5-A182-4BF4-A329-95EFA6E20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657" y="5020004"/>
                <a:ext cx="0" cy="489188"/>
              </a:xfrm>
              <a:custGeom>
                <a:avLst/>
                <a:gdLst>
                  <a:gd name="T0" fmla="*/ 411 h 411"/>
                  <a:gd name="T1" fmla="*/ 411 h 411"/>
                  <a:gd name="T2" fmla="*/ 0 h 4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1">
                    <a:moveTo>
                      <a:pt x="0" y="411"/>
                    </a:moveTo>
                    <a:lnTo>
                      <a:pt x="0" y="411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5" name="Freeform 87">
                <a:extLst>
                  <a:ext uri="{FF2B5EF4-FFF2-40B4-BE49-F238E27FC236}">
                    <a16:creationId xmlns:a16="http://schemas.microsoft.com/office/drawing/2014/main" id="{3E195AF6-FC3D-4134-8B89-31DDCFA7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5020004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6" name="Freeform 88">
                <a:extLst>
                  <a:ext uri="{FF2B5EF4-FFF2-40B4-BE49-F238E27FC236}">
                    <a16:creationId xmlns:a16="http://schemas.microsoft.com/office/drawing/2014/main" id="{CE378D0C-594C-4656-862E-EF8D25F6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5509192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7" name="Freeform 89">
                <a:extLst>
                  <a:ext uri="{FF2B5EF4-FFF2-40B4-BE49-F238E27FC236}">
                    <a16:creationId xmlns:a16="http://schemas.microsoft.com/office/drawing/2014/main" id="{8487C633-6E85-4B94-BF2D-623739899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284" y="3187523"/>
                <a:ext cx="0" cy="668688"/>
              </a:xfrm>
              <a:custGeom>
                <a:avLst/>
                <a:gdLst>
                  <a:gd name="T0" fmla="*/ 562 h 562"/>
                  <a:gd name="T1" fmla="*/ 562 h 562"/>
                  <a:gd name="T2" fmla="*/ 0 h 56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62">
                    <a:moveTo>
                      <a:pt x="0" y="562"/>
                    </a:moveTo>
                    <a:lnTo>
                      <a:pt x="0" y="562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8" name="Freeform 90">
                <a:extLst>
                  <a:ext uri="{FF2B5EF4-FFF2-40B4-BE49-F238E27FC236}">
                    <a16:creationId xmlns:a16="http://schemas.microsoft.com/office/drawing/2014/main" id="{FD11DFCD-45FB-4E4D-A7D4-7782AD829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3187523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9" name="Freeform 91">
                <a:extLst>
                  <a:ext uri="{FF2B5EF4-FFF2-40B4-BE49-F238E27FC236}">
                    <a16:creationId xmlns:a16="http://schemas.microsoft.com/office/drawing/2014/main" id="{392E4015-25D1-465B-9B5A-AEF0BDD69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3856211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0" name="Freeform 92">
                <a:extLst>
                  <a:ext uri="{FF2B5EF4-FFF2-40B4-BE49-F238E27FC236}">
                    <a16:creationId xmlns:a16="http://schemas.microsoft.com/office/drawing/2014/main" id="{E9772D0F-0A41-4C23-BD0E-40E63B2F3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00" y="2447823"/>
                <a:ext cx="0" cy="475380"/>
              </a:xfrm>
              <a:custGeom>
                <a:avLst/>
                <a:gdLst>
                  <a:gd name="T0" fmla="*/ 399 h 399"/>
                  <a:gd name="T1" fmla="*/ 399 h 399"/>
                  <a:gd name="T2" fmla="*/ 0 h 3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9">
                    <a:moveTo>
                      <a:pt x="0" y="399"/>
                    </a:moveTo>
                    <a:lnTo>
                      <a:pt x="0" y="399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1" name="Freeform 93">
                <a:extLst>
                  <a:ext uri="{FF2B5EF4-FFF2-40B4-BE49-F238E27FC236}">
                    <a16:creationId xmlns:a16="http://schemas.microsoft.com/office/drawing/2014/main" id="{4DB97B59-E454-437D-A13A-A3DD3E498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2447823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2" name="Freeform 94">
                <a:extLst>
                  <a:ext uri="{FF2B5EF4-FFF2-40B4-BE49-F238E27FC236}">
                    <a16:creationId xmlns:a16="http://schemas.microsoft.com/office/drawing/2014/main" id="{C009246D-04B4-49CF-ABD9-83E84CFB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2923204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3" name="Freeform 95">
                <a:extLst>
                  <a:ext uri="{FF2B5EF4-FFF2-40B4-BE49-F238E27FC236}">
                    <a16:creationId xmlns:a16="http://schemas.microsoft.com/office/drawing/2014/main" id="{7E6851F2-B840-4963-B022-9765510D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328" y="2532643"/>
                <a:ext cx="0" cy="514830"/>
              </a:xfrm>
              <a:custGeom>
                <a:avLst/>
                <a:gdLst>
                  <a:gd name="T0" fmla="*/ 432 h 432"/>
                  <a:gd name="T1" fmla="*/ 432 h 432"/>
                  <a:gd name="T2" fmla="*/ 0 h 43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2">
                    <a:moveTo>
                      <a:pt x="0" y="432"/>
                    </a:moveTo>
                    <a:lnTo>
                      <a:pt x="0" y="432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4" name="Freeform 96">
                <a:extLst>
                  <a:ext uri="{FF2B5EF4-FFF2-40B4-BE49-F238E27FC236}">
                    <a16:creationId xmlns:a16="http://schemas.microsoft.com/office/drawing/2014/main" id="{6877A8AF-F284-40BA-8576-9B42AED83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2532643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5" name="Freeform 97">
                <a:extLst>
                  <a:ext uri="{FF2B5EF4-FFF2-40B4-BE49-F238E27FC236}">
                    <a16:creationId xmlns:a16="http://schemas.microsoft.com/office/drawing/2014/main" id="{E84BEE3E-101A-479E-9882-7AC9AB18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3047473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6" name="Freeform 98">
                <a:extLst>
                  <a:ext uri="{FF2B5EF4-FFF2-40B4-BE49-F238E27FC236}">
                    <a16:creationId xmlns:a16="http://schemas.microsoft.com/office/drawing/2014/main" id="{8F1B39CA-E752-47AC-A030-085B95407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6673" y="2562230"/>
                <a:ext cx="0" cy="526665"/>
              </a:xfrm>
              <a:custGeom>
                <a:avLst/>
                <a:gdLst>
                  <a:gd name="T0" fmla="*/ 443 h 443"/>
                  <a:gd name="T1" fmla="*/ 443 h 443"/>
                  <a:gd name="T2" fmla="*/ 0 h 4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3">
                    <a:moveTo>
                      <a:pt x="0" y="443"/>
                    </a:moveTo>
                    <a:lnTo>
                      <a:pt x="0" y="443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7" name="Freeform 99">
                <a:extLst>
                  <a:ext uri="{FF2B5EF4-FFF2-40B4-BE49-F238E27FC236}">
                    <a16:creationId xmlns:a16="http://schemas.microsoft.com/office/drawing/2014/main" id="{B584F824-D301-42CA-8384-F309004EE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2562230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8" name="Freeform 100">
                <a:extLst>
                  <a:ext uri="{FF2B5EF4-FFF2-40B4-BE49-F238E27FC236}">
                    <a16:creationId xmlns:a16="http://schemas.microsoft.com/office/drawing/2014/main" id="{9129752B-566D-48AF-B22C-3FC17635D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3088897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9" name="Freeform 101">
                <a:extLst>
                  <a:ext uri="{FF2B5EF4-FFF2-40B4-BE49-F238E27FC236}">
                    <a16:creationId xmlns:a16="http://schemas.microsoft.com/office/drawing/2014/main" id="{2A73491B-FD0D-4590-94F2-22C5A4E98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3382803"/>
                <a:ext cx="6847880" cy="2404515"/>
              </a:xfrm>
              <a:custGeom>
                <a:avLst/>
                <a:gdLst>
                  <a:gd name="T0" fmla="*/ 0 w 4182"/>
                  <a:gd name="T1" fmla="*/ 2020 h 2020"/>
                  <a:gd name="T2" fmla="*/ 0 w 4182"/>
                  <a:gd name="T3" fmla="*/ 2020 h 2020"/>
                  <a:gd name="T4" fmla="*/ 256 w 4182"/>
                  <a:gd name="T5" fmla="*/ 1990 h 2020"/>
                  <a:gd name="T6" fmla="*/ 597 w 4182"/>
                  <a:gd name="T7" fmla="*/ 1387 h 2020"/>
                  <a:gd name="T8" fmla="*/ 1109 w 4182"/>
                  <a:gd name="T9" fmla="*/ 376 h 2020"/>
                  <a:gd name="T10" fmla="*/ 2134 w 4182"/>
                  <a:gd name="T11" fmla="*/ 165 h 2020"/>
                  <a:gd name="T12" fmla="*/ 4182 w 4182"/>
                  <a:gd name="T13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82" h="2020">
                    <a:moveTo>
                      <a:pt x="0" y="2020"/>
                    </a:moveTo>
                    <a:lnTo>
                      <a:pt x="0" y="2020"/>
                    </a:lnTo>
                    <a:lnTo>
                      <a:pt x="256" y="1990"/>
                    </a:lnTo>
                    <a:lnTo>
                      <a:pt x="597" y="1387"/>
                    </a:lnTo>
                    <a:lnTo>
                      <a:pt x="1109" y="376"/>
                    </a:lnTo>
                    <a:lnTo>
                      <a:pt x="2134" y="165"/>
                    </a:lnTo>
                    <a:lnTo>
                      <a:pt x="4182" y="0"/>
                    </a:lnTo>
                  </a:path>
                </a:pathLst>
              </a:custGeom>
              <a:noFill/>
              <a:ln w="28575" cap="flat">
                <a:solidFill>
                  <a:srgbClr val="938D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0" name="Freeform 104">
                <a:extLst>
                  <a:ext uri="{FF2B5EF4-FFF2-40B4-BE49-F238E27FC236}">
                    <a16:creationId xmlns:a16="http://schemas.microsoft.com/office/drawing/2014/main" id="{3C699C84-FDCE-40EB-9E89-3C5583BEBA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7205" y="5700527"/>
                <a:ext cx="122186" cy="76928"/>
              </a:xfrm>
              <a:custGeom>
                <a:avLst/>
                <a:gdLst>
                  <a:gd name="T0" fmla="*/ 38 w 75"/>
                  <a:gd name="T1" fmla="*/ 0 h 66"/>
                  <a:gd name="T2" fmla="*/ 38 w 75"/>
                  <a:gd name="T3" fmla="*/ 0 h 66"/>
                  <a:gd name="T4" fmla="*/ 0 w 75"/>
                  <a:gd name="T5" fmla="*/ 66 h 66"/>
                  <a:gd name="T6" fmla="*/ 75 w 75"/>
                  <a:gd name="T7" fmla="*/ 66 h 66"/>
                  <a:gd name="T8" fmla="*/ 38 w 75"/>
                  <a:gd name="T9" fmla="*/ 0 h 66"/>
                  <a:gd name="T10" fmla="*/ 38 w 75"/>
                  <a:gd name="T11" fmla="*/ 0 h 66"/>
                  <a:gd name="T12" fmla="*/ 38 w 7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6">
                    <a:moveTo>
                      <a:pt x="38" y="0"/>
                    </a:moveTo>
                    <a:lnTo>
                      <a:pt x="38" y="0"/>
                    </a:lnTo>
                    <a:lnTo>
                      <a:pt x="0" y="66"/>
                    </a:lnTo>
                    <a:lnTo>
                      <a:pt x="75" y="66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1" name="Freeform 106">
                <a:extLst>
                  <a:ext uri="{FF2B5EF4-FFF2-40B4-BE49-F238E27FC236}">
                    <a16:creationId xmlns:a16="http://schemas.microsoft.com/office/drawing/2014/main" id="{81FC4609-DB1D-4F42-BD6E-061736BC64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3834" y="4982526"/>
                <a:ext cx="124902" cy="76928"/>
              </a:xfrm>
              <a:custGeom>
                <a:avLst/>
                <a:gdLst>
                  <a:gd name="T0" fmla="*/ 38 w 75"/>
                  <a:gd name="T1" fmla="*/ 0 h 66"/>
                  <a:gd name="T2" fmla="*/ 38 w 75"/>
                  <a:gd name="T3" fmla="*/ 0 h 66"/>
                  <a:gd name="T4" fmla="*/ 0 w 75"/>
                  <a:gd name="T5" fmla="*/ 66 h 66"/>
                  <a:gd name="T6" fmla="*/ 75 w 75"/>
                  <a:gd name="T7" fmla="*/ 66 h 66"/>
                  <a:gd name="T8" fmla="*/ 38 w 75"/>
                  <a:gd name="T9" fmla="*/ 0 h 66"/>
                  <a:gd name="T10" fmla="*/ 38 w 75"/>
                  <a:gd name="T11" fmla="*/ 0 h 66"/>
                  <a:gd name="T12" fmla="*/ 38 w 7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6">
                    <a:moveTo>
                      <a:pt x="38" y="0"/>
                    </a:moveTo>
                    <a:lnTo>
                      <a:pt x="38" y="0"/>
                    </a:lnTo>
                    <a:lnTo>
                      <a:pt x="0" y="66"/>
                    </a:lnTo>
                    <a:lnTo>
                      <a:pt x="75" y="66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2" name="Freeform 108">
                <a:extLst>
                  <a:ext uri="{FF2B5EF4-FFF2-40B4-BE49-F238E27FC236}">
                    <a16:creationId xmlns:a16="http://schemas.microsoft.com/office/drawing/2014/main" id="{C7D1E5FC-4F04-4BC3-AD8E-31477C0295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564" y="3779283"/>
                <a:ext cx="122186" cy="76928"/>
              </a:xfrm>
              <a:custGeom>
                <a:avLst/>
                <a:gdLst>
                  <a:gd name="T0" fmla="*/ 37 w 75"/>
                  <a:gd name="T1" fmla="*/ 0 h 65"/>
                  <a:gd name="T2" fmla="*/ 37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7 w 75"/>
                  <a:gd name="T9" fmla="*/ 0 h 65"/>
                  <a:gd name="T10" fmla="*/ 37 w 75"/>
                  <a:gd name="T11" fmla="*/ 0 h 65"/>
                  <a:gd name="T12" fmla="*/ 37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7" y="0"/>
                    </a:moveTo>
                    <a:lnTo>
                      <a:pt x="37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7" y="0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3" name="Freeform 110">
                <a:extLst>
                  <a:ext uri="{FF2B5EF4-FFF2-40B4-BE49-F238E27FC236}">
                    <a16:creationId xmlns:a16="http://schemas.microsoft.com/office/drawing/2014/main" id="{B7F1C937-5305-4B1A-BA7A-71CA76E4F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0878" y="3528771"/>
                <a:ext cx="122186" cy="76928"/>
              </a:xfrm>
              <a:custGeom>
                <a:avLst/>
                <a:gdLst>
                  <a:gd name="T0" fmla="*/ 38 w 75"/>
                  <a:gd name="T1" fmla="*/ 0 h 65"/>
                  <a:gd name="T2" fmla="*/ 38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8 w 75"/>
                  <a:gd name="T9" fmla="*/ 0 h 65"/>
                  <a:gd name="T10" fmla="*/ 38 w 75"/>
                  <a:gd name="T11" fmla="*/ 0 h 65"/>
                  <a:gd name="T12" fmla="*/ 38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8" y="0"/>
                    </a:moveTo>
                    <a:lnTo>
                      <a:pt x="38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4" name="Freeform 111">
                <a:extLst>
                  <a:ext uri="{FF2B5EF4-FFF2-40B4-BE49-F238E27FC236}">
                    <a16:creationId xmlns:a16="http://schemas.microsoft.com/office/drawing/2014/main" id="{22C0ECDC-5960-4F6A-AF0B-F4F84B7F03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7169" y="3542579"/>
                <a:ext cx="89603" cy="55231"/>
              </a:xfrm>
              <a:custGeom>
                <a:avLst/>
                <a:gdLst>
                  <a:gd name="T0" fmla="*/ 28 w 55"/>
                  <a:gd name="T1" fmla="*/ 0 h 47"/>
                  <a:gd name="T2" fmla="*/ 28 w 55"/>
                  <a:gd name="T3" fmla="*/ 0 h 47"/>
                  <a:gd name="T4" fmla="*/ 0 w 55"/>
                  <a:gd name="T5" fmla="*/ 47 h 47"/>
                  <a:gd name="T6" fmla="*/ 55 w 55"/>
                  <a:gd name="T7" fmla="*/ 47 h 47"/>
                  <a:gd name="T8" fmla="*/ 28 w 55"/>
                  <a:gd name="T9" fmla="*/ 0 h 47"/>
                  <a:gd name="T10" fmla="*/ 28 w 55"/>
                  <a:gd name="T11" fmla="*/ 0 h 47"/>
                  <a:gd name="T12" fmla="*/ 28 w 5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7">
                    <a:moveTo>
                      <a:pt x="28" y="0"/>
                    </a:moveTo>
                    <a:lnTo>
                      <a:pt x="28" y="0"/>
                    </a:lnTo>
                    <a:lnTo>
                      <a:pt x="0" y="47"/>
                    </a:lnTo>
                    <a:lnTo>
                      <a:pt x="55" y="47"/>
                    </a:lnTo>
                    <a:lnTo>
                      <a:pt x="28" y="0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</a:path>
                </a:pathLst>
              </a:custGeom>
              <a:noFill/>
              <a:ln w="11113" cap="sq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5" name="Freeform 112">
                <a:extLst>
                  <a:ext uri="{FF2B5EF4-FFF2-40B4-BE49-F238E27FC236}">
                    <a16:creationId xmlns:a16="http://schemas.microsoft.com/office/drawing/2014/main" id="{F218DB3E-B10E-4BA3-B523-4B97F3C59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6937" y="3331517"/>
                <a:ext cx="122186" cy="76928"/>
              </a:xfrm>
              <a:custGeom>
                <a:avLst/>
                <a:gdLst>
                  <a:gd name="T0" fmla="*/ 37 w 75"/>
                  <a:gd name="T1" fmla="*/ 0 h 65"/>
                  <a:gd name="T2" fmla="*/ 37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7 w 75"/>
                  <a:gd name="T9" fmla="*/ 0 h 65"/>
                  <a:gd name="T10" fmla="*/ 37 w 75"/>
                  <a:gd name="T11" fmla="*/ 0 h 65"/>
                  <a:gd name="T12" fmla="*/ 37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7" y="0"/>
                    </a:moveTo>
                    <a:lnTo>
                      <a:pt x="37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7" y="0"/>
                    </a:lnTo>
                    <a:close/>
                    <a:moveTo>
                      <a:pt x="37" y="0"/>
                    </a:move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6" name="Freeform 114">
                <a:extLst>
                  <a:ext uri="{FF2B5EF4-FFF2-40B4-BE49-F238E27FC236}">
                    <a16:creationId xmlns:a16="http://schemas.microsoft.com/office/drawing/2014/main" id="{7C4786D7-4217-4F43-B872-271A230F5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5781402"/>
                <a:ext cx="0" cy="13807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12 h 12"/>
                  <a:gd name="T4" fmla="*/ 0 h 12"/>
                  <a:gd name="T5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7" name="Freeform 115">
                <a:extLst>
                  <a:ext uri="{FF2B5EF4-FFF2-40B4-BE49-F238E27FC236}">
                    <a16:creationId xmlns:a16="http://schemas.microsoft.com/office/drawing/2014/main" id="{879383CE-777E-4F53-A3AA-FF8320D9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8" name="Freeform 116">
                <a:extLst>
                  <a:ext uri="{FF2B5EF4-FFF2-40B4-BE49-F238E27FC236}">
                    <a16:creationId xmlns:a16="http://schemas.microsoft.com/office/drawing/2014/main" id="{4CC7D30F-C3EB-47BF-9481-848E6E5E2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916" y="5787319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9" name="Freeform 117">
                <a:extLst>
                  <a:ext uri="{FF2B5EF4-FFF2-40B4-BE49-F238E27FC236}">
                    <a16:creationId xmlns:a16="http://schemas.microsoft.com/office/drawing/2014/main" id="{B0074746-23A5-4D60-A43E-2CEEF1C00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657" y="5702500"/>
                <a:ext cx="0" cy="84818"/>
              </a:xfrm>
              <a:custGeom>
                <a:avLst/>
                <a:gdLst>
                  <a:gd name="T0" fmla="*/ 72 h 72"/>
                  <a:gd name="T1" fmla="*/ 72 h 72"/>
                  <a:gd name="T2" fmla="*/ 0 h 7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">
                    <a:moveTo>
                      <a:pt x="0" y="72"/>
                    </a:moveTo>
                    <a:lnTo>
                      <a:pt x="0" y="72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0" name="Freeform 118">
                <a:extLst>
                  <a:ext uri="{FF2B5EF4-FFF2-40B4-BE49-F238E27FC236}">
                    <a16:creationId xmlns:a16="http://schemas.microsoft.com/office/drawing/2014/main" id="{5680DE0F-C7A9-462F-B4E5-FF402EF6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5702500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1" name="Freeform 119">
                <a:extLst>
                  <a:ext uri="{FF2B5EF4-FFF2-40B4-BE49-F238E27FC236}">
                    <a16:creationId xmlns:a16="http://schemas.microsoft.com/office/drawing/2014/main" id="{D64AD74C-4ECC-4FF4-A76A-E497F9274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782" y="5787319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2" name="Freeform 120">
                <a:extLst>
                  <a:ext uri="{FF2B5EF4-FFF2-40B4-BE49-F238E27FC236}">
                    <a16:creationId xmlns:a16="http://schemas.microsoft.com/office/drawing/2014/main" id="{1CCB990B-EDAA-4AF5-861A-92E35FC4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284" y="4832613"/>
                <a:ext cx="0" cy="404368"/>
              </a:xfrm>
              <a:custGeom>
                <a:avLst/>
                <a:gdLst>
                  <a:gd name="T0" fmla="*/ 340 h 340"/>
                  <a:gd name="T1" fmla="*/ 340 h 340"/>
                  <a:gd name="T2" fmla="*/ 0 h 3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3" name="Freeform 121">
                <a:extLst>
                  <a:ext uri="{FF2B5EF4-FFF2-40B4-BE49-F238E27FC236}">
                    <a16:creationId xmlns:a16="http://schemas.microsoft.com/office/drawing/2014/main" id="{973A58A1-90B2-48C9-9857-3ECEB9881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4832613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4" name="Freeform 122">
                <a:extLst>
                  <a:ext uri="{FF2B5EF4-FFF2-40B4-BE49-F238E27FC236}">
                    <a16:creationId xmlns:a16="http://schemas.microsoft.com/office/drawing/2014/main" id="{7C87BCCA-B664-456B-9A96-2F571A654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126" y="5236983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5" name="Freeform 123">
                <a:extLst>
                  <a:ext uri="{FF2B5EF4-FFF2-40B4-BE49-F238E27FC236}">
                    <a16:creationId xmlns:a16="http://schemas.microsoft.com/office/drawing/2014/main" id="{7495A6F0-F72A-4ED7-AE8D-D041BAFCE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00" y="3582030"/>
                <a:ext cx="0" cy="497078"/>
              </a:xfrm>
              <a:custGeom>
                <a:avLst/>
                <a:gdLst>
                  <a:gd name="T0" fmla="*/ 417 h 417"/>
                  <a:gd name="T1" fmla="*/ 417 h 417"/>
                  <a:gd name="T2" fmla="*/ 0 h 4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7">
                    <a:moveTo>
                      <a:pt x="0" y="417"/>
                    </a:moveTo>
                    <a:lnTo>
                      <a:pt x="0" y="417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6" name="Freeform 124">
                <a:extLst>
                  <a:ext uri="{FF2B5EF4-FFF2-40B4-BE49-F238E27FC236}">
                    <a16:creationId xmlns:a16="http://schemas.microsoft.com/office/drawing/2014/main" id="{03FF500F-FE31-4C2D-920F-7806B4FB9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3582030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7" name="Freeform 125">
                <a:extLst>
                  <a:ext uri="{FF2B5EF4-FFF2-40B4-BE49-F238E27FC236}">
                    <a16:creationId xmlns:a16="http://schemas.microsoft.com/office/drawing/2014/main" id="{B5D5FCAB-281D-49AC-8B53-792614F6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139" y="4079108"/>
                <a:ext cx="95033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8" name="Freeform 126">
                <a:extLst>
                  <a:ext uri="{FF2B5EF4-FFF2-40B4-BE49-F238E27FC236}">
                    <a16:creationId xmlns:a16="http://schemas.microsoft.com/office/drawing/2014/main" id="{0AE029E9-59C1-4F18-A2EF-F1453C6D3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328" y="3337436"/>
                <a:ext cx="0" cy="485243"/>
              </a:xfrm>
              <a:custGeom>
                <a:avLst/>
                <a:gdLst>
                  <a:gd name="T0" fmla="*/ 407 h 407"/>
                  <a:gd name="T1" fmla="*/ 407 h 407"/>
                  <a:gd name="T2" fmla="*/ 0 h 40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7">
                    <a:moveTo>
                      <a:pt x="0" y="407"/>
                    </a:moveTo>
                    <a:lnTo>
                      <a:pt x="0" y="407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9" name="Freeform 127">
                <a:extLst>
                  <a:ext uri="{FF2B5EF4-FFF2-40B4-BE49-F238E27FC236}">
                    <a16:creationId xmlns:a16="http://schemas.microsoft.com/office/drawing/2014/main" id="{8ADB77F8-2649-4CC8-B864-C9B0F9748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3337436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0" name="Freeform 128">
                <a:extLst>
                  <a:ext uri="{FF2B5EF4-FFF2-40B4-BE49-F238E27FC236}">
                    <a16:creationId xmlns:a16="http://schemas.microsoft.com/office/drawing/2014/main" id="{D096AF12-C9E9-4460-B0E4-8791C66E5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453" y="3822678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1" name="Freeform 129">
                <a:extLst>
                  <a:ext uri="{FF2B5EF4-FFF2-40B4-BE49-F238E27FC236}">
                    <a16:creationId xmlns:a16="http://schemas.microsoft.com/office/drawing/2014/main" id="{7988F28D-2978-41D2-A794-D2C04C033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6673" y="3148073"/>
                <a:ext cx="0" cy="467489"/>
              </a:xfrm>
              <a:custGeom>
                <a:avLst/>
                <a:gdLst>
                  <a:gd name="T0" fmla="*/ 393 h 393"/>
                  <a:gd name="T1" fmla="*/ 393 h 393"/>
                  <a:gd name="T2" fmla="*/ 0 h 39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3">
                    <a:moveTo>
                      <a:pt x="0" y="393"/>
                    </a:moveTo>
                    <a:lnTo>
                      <a:pt x="0" y="393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2" name="Freeform 130">
                <a:extLst>
                  <a:ext uri="{FF2B5EF4-FFF2-40B4-BE49-F238E27FC236}">
                    <a16:creationId xmlns:a16="http://schemas.microsoft.com/office/drawing/2014/main" id="{E955DB1D-A7AE-492A-87B5-416CD033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3148073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3" name="Freeform 131">
                <a:extLst>
                  <a:ext uri="{FF2B5EF4-FFF2-40B4-BE49-F238E27FC236}">
                    <a16:creationId xmlns:a16="http://schemas.microsoft.com/office/drawing/2014/main" id="{5B0038CC-5E23-42F0-84EE-D952E49EF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7798" y="3615562"/>
                <a:ext cx="97749" cy="0"/>
              </a:xfrm>
              <a:custGeom>
                <a:avLst/>
                <a:gdLst>
                  <a:gd name="T0" fmla="*/ 0 w 59"/>
                  <a:gd name="T1" fmla="*/ 0 w 59"/>
                  <a:gd name="T2" fmla="*/ 59 w 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9">
                    <a:moveTo>
                      <a:pt x="0" y="0"/>
                    </a:moveTo>
                    <a:lnTo>
                      <a:pt x="0" y="0"/>
                    </a:lnTo>
                    <a:lnTo>
                      <a:pt x="59" y="0"/>
                    </a:lnTo>
                  </a:path>
                </a:pathLst>
              </a:custGeom>
              <a:noFill/>
              <a:ln w="11113" cap="rnd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4" name="Freeform 132">
                <a:extLst>
                  <a:ext uri="{FF2B5EF4-FFF2-40B4-BE49-F238E27FC236}">
                    <a16:creationId xmlns:a16="http://schemas.microsoft.com/office/drawing/2014/main" id="{21DA6FD0-3427-40E0-902A-6E2FFAA1C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314" y="2096713"/>
                <a:ext cx="0" cy="3791205"/>
              </a:xfrm>
              <a:custGeom>
                <a:avLst/>
                <a:gdLst>
                  <a:gd name="T0" fmla="*/ 3184 h 3184"/>
                  <a:gd name="T1" fmla="*/ 3184 h 3184"/>
                  <a:gd name="T2" fmla="*/ 0 h 31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184">
                    <a:moveTo>
                      <a:pt x="0" y="3184"/>
                    </a:moveTo>
                    <a:lnTo>
                      <a:pt x="0" y="3184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5" name="Freeform 133">
                <a:extLst>
                  <a:ext uri="{FF2B5EF4-FFF2-40B4-BE49-F238E27FC236}">
                    <a16:creationId xmlns:a16="http://schemas.microsoft.com/office/drawing/2014/main" id="{2DF08428-678B-40C9-847E-E93C2CD96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25" y="5787319"/>
                <a:ext cx="86888" cy="0"/>
              </a:xfrm>
              <a:custGeom>
                <a:avLst/>
                <a:gdLst>
                  <a:gd name="T0" fmla="*/ 53 w 53"/>
                  <a:gd name="T1" fmla="*/ 53 w 53"/>
                  <a:gd name="T2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6" name="Freeform 135">
                <a:extLst>
                  <a:ext uri="{FF2B5EF4-FFF2-40B4-BE49-F238E27FC236}">
                    <a16:creationId xmlns:a16="http://schemas.microsoft.com/office/drawing/2014/main" id="{3DA741D4-0238-40DB-B040-754B2004B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25" y="5069317"/>
                <a:ext cx="86888" cy="0"/>
              </a:xfrm>
              <a:custGeom>
                <a:avLst/>
                <a:gdLst>
                  <a:gd name="T0" fmla="*/ 53 w 53"/>
                  <a:gd name="T1" fmla="*/ 53 w 53"/>
                  <a:gd name="T2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" name="Freeform 138">
                <a:extLst>
                  <a:ext uri="{FF2B5EF4-FFF2-40B4-BE49-F238E27FC236}">
                    <a16:creationId xmlns:a16="http://schemas.microsoft.com/office/drawing/2014/main" id="{1FE7B945-7CB3-4310-9FDD-577396D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25" y="4351316"/>
                <a:ext cx="86888" cy="0"/>
              </a:xfrm>
              <a:custGeom>
                <a:avLst/>
                <a:gdLst>
                  <a:gd name="T0" fmla="*/ 53 w 53"/>
                  <a:gd name="T1" fmla="*/ 53 w 53"/>
                  <a:gd name="T2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8" name="Freeform 141">
                <a:extLst>
                  <a:ext uri="{FF2B5EF4-FFF2-40B4-BE49-F238E27FC236}">
                    <a16:creationId xmlns:a16="http://schemas.microsoft.com/office/drawing/2014/main" id="{B1AC7B61-EE8D-4909-940D-9602E31D7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25" y="3633315"/>
                <a:ext cx="86888" cy="0"/>
              </a:xfrm>
              <a:custGeom>
                <a:avLst/>
                <a:gdLst>
                  <a:gd name="T0" fmla="*/ 53 w 53"/>
                  <a:gd name="T1" fmla="*/ 53 w 53"/>
                  <a:gd name="T2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9" name="Freeform 144">
                <a:extLst>
                  <a:ext uri="{FF2B5EF4-FFF2-40B4-BE49-F238E27FC236}">
                    <a16:creationId xmlns:a16="http://schemas.microsoft.com/office/drawing/2014/main" id="{E61F63FB-63E1-463F-B0D0-82A48BE67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25" y="2917286"/>
                <a:ext cx="86888" cy="0"/>
              </a:xfrm>
              <a:custGeom>
                <a:avLst/>
                <a:gdLst>
                  <a:gd name="T0" fmla="*/ 53 w 53"/>
                  <a:gd name="T1" fmla="*/ 53 w 53"/>
                  <a:gd name="T2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" name="Freeform 147">
                <a:extLst>
                  <a:ext uri="{FF2B5EF4-FFF2-40B4-BE49-F238E27FC236}">
                    <a16:creationId xmlns:a16="http://schemas.microsoft.com/office/drawing/2014/main" id="{ADCBF77A-3F3F-433D-B92A-6E8924D04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425" y="2199284"/>
                <a:ext cx="86888" cy="0"/>
              </a:xfrm>
              <a:custGeom>
                <a:avLst/>
                <a:gdLst>
                  <a:gd name="T0" fmla="*/ 53 w 53"/>
                  <a:gd name="T1" fmla="*/ 53 w 53"/>
                  <a:gd name="T2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1" name="Freeform 202">
                <a:extLst>
                  <a:ext uri="{FF2B5EF4-FFF2-40B4-BE49-F238E27FC236}">
                    <a16:creationId xmlns:a16="http://schemas.microsoft.com/office/drawing/2014/main" id="{329C1F4E-F88B-4429-8341-C8A14223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314" y="5887918"/>
                <a:ext cx="7124836" cy="0"/>
              </a:xfrm>
              <a:custGeom>
                <a:avLst/>
                <a:gdLst>
                  <a:gd name="T0" fmla="*/ 0 w 4352"/>
                  <a:gd name="T1" fmla="*/ 0 w 4352"/>
                  <a:gd name="T2" fmla="*/ 4352 w 435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352">
                    <a:moveTo>
                      <a:pt x="0" y="0"/>
                    </a:moveTo>
                    <a:lnTo>
                      <a:pt x="0" y="0"/>
                    </a:lnTo>
                    <a:lnTo>
                      <a:pt x="4352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2" name="Freeform 203">
                <a:extLst>
                  <a:ext uri="{FF2B5EF4-FFF2-40B4-BE49-F238E27FC236}">
                    <a16:creationId xmlns:a16="http://schemas.microsoft.com/office/drawing/2014/main" id="{D5B092E2-1B62-465F-8AA4-D3F1671DE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791" y="5887918"/>
                <a:ext cx="0" cy="63121"/>
              </a:xfrm>
              <a:custGeom>
                <a:avLst/>
                <a:gdLst>
                  <a:gd name="T0" fmla="*/ 0 h 54"/>
                  <a:gd name="T1" fmla="*/ 0 h 54"/>
                  <a:gd name="T2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3" name="Freeform 207">
                <a:extLst>
                  <a:ext uri="{FF2B5EF4-FFF2-40B4-BE49-F238E27FC236}">
                    <a16:creationId xmlns:a16="http://schemas.microsoft.com/office/drawing/2014/main" id="{BEA7B527-4A2C-43CE-95BD-BE2D72733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657" y="5887918"/>
                <a:ext cx="0" cy="63121"/>
              </a:xfrm>
              <a:custGeom>
                <a:avLst/>
                <a:gdLst>
                  <a:gd name="T0" fmla="*/ 0 h 54"/>
                  <a:gd name="T1" fmla="*/ 0 h 54"/>
                  <a:gd name="T2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4" name="Freeform 209">
                <a:extLst>
                  <a:ext uri="{FF2B5EF4-FFF2-40B4-BE49-F238E27FC236}">
                    <a16:creationId xmlns:a16="http://schemas.microsoft.com/office/drawing/2014/main" id="{434C3D6D-DCCD-4A00-ABF9-2283CAF86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284" y="5887918"/>
                <a:ext cx="0" cy="63121"/>
              </a:xfrm>
              <a:custGeom>
                <a:avLst/>
                <a:gdLst>
                  <a:gd name="T0" fmla="*/ 0 h 54"/>
                  <a:gd name="T1" fmla="*/ 0 h 54"/>
                  <a:gd name="T2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5" name="Freeform 212">
                <a:extLst>
                  <a:ext uri="{FF2B5EF4-FFF2-40B4-BE49-F238E27FC236}">
                    <a16:creationId xmlns:a16="http://schemas.microsoft.com/office/drawing/2014/main" id="{C67A07F2-FA33-4F37-A3DA-3FC2929CA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00" y="5887918"/>
                <a:ext cx="0" cy="63121"/>
              </a:xfrm>
              <a:custGeom>
                <a:avLst/>
                <a:gdLst>
                  <a:gd name="T0" fmla="*/ 0 h 54"/>
                  <a:gd name="T1" fmla="*/ 0 h 54"/>
                  <a:gd name="T2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6" name="Freeform 215">
                <a:extLst>
                  <a:ext uri="{FF2B5EF4-FFF2-40B4-BE49-F238E27FC236}">
                    <a16:creationId xmlns:a16="http://schemas.microsoft.com/office/drawing/2014/main" id="{8E5F8040-B213-414A-A0CB-3E778EB39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329" y="5887918"/>
                <a:ext cx="0" cy="63121"/>
              </a:xfrm>
              <a:custGeom>
                <a:avLst/>
                <a:gdLst>
                  <a:gd name="T0" fmla="*/ 0 h 54"/>
                  <a:gd name="T1" fmla="*/ 0 h 54"/>
                  <a:gd name="T2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7" name="Freeform 218">
                <a:extLst>
                  <a:ext uri="{FF2B5EF4-FFF2-40B4-BE49-F238E27FC236}">
                    <a16:creationId xmlns:a16="http://schemas.microsoft.com/office/drawing/2014/main" id="{B748230D-0129-4020-AE66-E7DC44C80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6673" y="5887918"/>
                <a:ext cx="0" cy="63121"/>
              </a:xfrm>
              <a:custGeom>
                <a:avLst/>
                <a:gdLst>
                  <a:gd name="T0" fmla="*/ 0 h 54"/>
                  <a:gd name="T1" fmla="*/ 0 h 54"/>
                  <a:gd name="T2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8" name="Freeform 232">
                <a:extLst>
                  <a:ext uri="{FF2B5EF4-FFF2-40B4-BE49-F238E27FC236}">
                    <a16:creationId xmlns:a16="http://schemas.microsoft.com/office/drawing/2014/main" id="{E6587BC4-D955-4E82-A81B-06E9AF737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022" y="5128493"/>
                <a:ext cx="233512" cy="0"/>
              </a:xfrm>
              <a:custGeom>
                <a:avLst/>
                <a:gdLst>
                  <a:gd name="T0" fmla="*/ 0 w 142"/>
                  <a:gd name="T1" fmla="*/ 0 w 142"/>
                  <a:gd name="T2" fmla="*/ 142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0" y="0"/>
                    </a:lnTo>
                    <a:lnTo>
                      <a:pt x="142" y="0"/>
                    </a:lnTo>
                  </a:path>
                </a:pathLst>
              </a:custGeom>
              <a:noFill/>
              <a:ln w="15875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9" name="Freeform 233">
                <a:extLst>
                  <a:ext uri="{FF2B5EF4-FFF2-40B4-BE49-F238E27FC236}">
                    <a16:creationId xmlns:a16="http://schemas.microsoft.com/office/drawing/2014/main" id="{11AABAD9-8C46-4DB6-BF7C-C34BE1D68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54" y="5128493"/>
                <a:ext cx="230796" cy="0"/>
              </a:xfrm>
              <a:custGeom>
                <a:avLst/>
                <a:gdLst>
                  <a:gd name="T0" fmla="*/ 0 w 142"/>
                  <a:gd name="T1" fmla="*/ 0 w 142"/>
                  <a:gd name="T2" fmla="*/ 142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0" y="0"/>
                    </a:lnTo>
                    <a:lnTo>
                      <a:pt x="142" y="0"/>
                    </a:lnTo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0" name="Freeform 234">
                <a:extLst>
                  <a:ext uri="{FF2B5EF4-FFF2-40B4-BE49-F238E27FC236}">
                    <a16:creationId xmlns:a16="http://schemas.microsoft.com/office/drawing/2014/main" id="{E7B39754-15E0-496E-B37F-2B4AC895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371" y="5128493"/>
                <a:ext cx="230796" cy="0"/>
              </a:xfrm>
              <a:custGeom>
                <a:avLst/>
                <a:gdLst>
                  <a:gd name="T0" fmla="*/ 0 w 142"/>
                  <a:gd name="T1" fmla="*/ 0 w 142"/>
                  <a:gd name="T2" fmla="*/ 142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0" y="0"/>
                    </a:lnTo>
                    <a:lnTo>
                      <a:pt x="142" y="0"/>
                    </a:lnTo>
                  </a:path>
                </a:pathLst>
              </a:custGeom>
              <a:noFill/>
              <a:ln w="15875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1" name="Freeform 235">
                <a:extLst>
                  <a:ext uri="{FF2B5EF4-FFF2-40B4-BE49-F238E27FC236}">
                    <a16:creationId xmlns:a16="http://schemas.microsoft.com/office/drawing/2014/main" id="{8D4B6AC8-9D40-4E89-A1BB-47FC776E58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428" y="5077207"/>
                <a:ext cx="138477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2" name="Freeform 236">
                <a:extLst>
                  <a:ext uri="{FF2B5EF4-FFF2-40B4-BE49-F238E27FC236}">
                    <a16:creationId xmlns:a16="http://schemas.microsoft.com/office/drawing/2014/main" id="{0C12753C-0BDF-4950-A823-D75CD37881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0005" y="5087071"/>
                <a:ext cx="111325" cy="80873"/>
              </a:xfrm>
              <a:custGeom>
                <a:avLst/>
                <a:gdLst>
                  <a:gd name="T0" fmla="*/ 34 w 68"/>
                  <a:gd name="T1" fmla="*/ 0 h 68"/>
                  <a:gd name="T2" fmla="*/ 34 w 68"/>
                  <a:gd name="T3" fmla="*/ 0 h 68"/>
                  <a:gd name="T4" fmla="*/ 0 w 68"/>
                  <a:gd name="T5" fmla="*/ 34 h 68"/>
                  <a:gd name="T6" fmla="*/ 34 w 68"/>
                  <a:gd name="T7" fmla="*/ 68 h 68"/>
                  <a:gd name="T8" fmla="*/ 68 w 68"/>
                  <a:gd name="T9" fmla="*/ 34 h 68"/>
                  <a:gd name="T10" fmla="*/ 34 w 68"/>
                  <a:gd name="T11" fmla="*/ 0 h 68"/>
                  <a:gd name="T12" fmla="*/ 34 w 68"/>
                  <a:gd name="T13" fmla="*/ 0 h 68"/>
                  <a:gd name="T14" fmla="*/ 34 w 68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34" y="68"/>
                    </a:lnTo>
                    <a:lnTo>
                      <a:pt x="68" y="34"/>
                    </a:lnTo>
                    <a:lnTo>
                      <a:pt x="34" y="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close/>
                  </a:path>
                </a:pathLst>
              </a:custGeom>
              <a:noFill/>
              <a:ln w="11113" cap="sq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3" name="Freeform 237">
                <a:extLst>
                  <a:ext uri="{FF2B5EF4-FFF2-40B4-BE49-F238E27FC236}">
                    <a16:creationId xmlns:a16="http://schemas.microsoft.com/office/drawing/2014/main" id="{257D0732-43D2-42DB-BC99-D48BBC679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022" y="5309966"/>
                <a:ext cx="233512" cy="0"/>
              </a:xfrm>
              <a:custGeom>
                <a:avLst/>
                <a:gdLst>
                  <a:gd name="T0" fmla="*/ 0 w 142"/>
                  <a:gd name="T1" fmla="*/ 0 w 142"/>
                  <a:gd name="T2" fmla="*/ 142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0" y="0"/>
                    </a:lnTo>
                    <a:lnTo>
                      <a:pt x="142" y="0"/>
                    </a:lnTo>
                  </a:path>
                </a:pathLst>
              </a:custGeom>
              <a:noFill/>
              <a:ln w="15875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4" name="Freeform 238">
                <a:extLst>
                  <a:ext uri="{FF2B5EF4-FFF2-40B4-BE49-F238E27FC236}">
                    <a16:creationId xmlns:a16="http://schemas.microsoft.com/office/drawing/2014/main" id="{7A31DECC-9404-4C56-9009-FA3CA8F3E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54" y="5309966"/>
                <a:ext cx="230796" cy="0"/>
              </a:xfrm>
              <a:custGeom>
                <a:avLst/>
                <a:gdLst>
                  <a:gd name="T0" fmla="*/ 0 w 142"/>
                  <a:gd name="T1" fmla="*/ 0 w 142"/>
                  <a:gd name="T2" fmla="*/ 142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0" y="0"/>
                    </a:lnTo>
                    <a:lnTo>
                      <a:pt x="142" y="0"/>
                    </a:lnTo>
                  </a:path>
                </a:pathLst>
              </a:custGeom>
              <a:noFill/>
              <a:ln w="15875" cap="flat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5" name="Freeform 239">
                <a:extLst>
                  <a:ext uri="{FF2B5EF4-FFF2-40B4-BE49-F238E27FC236}">
                    <a16:creationId xmlns:a16="http://schemas.microsoft.com/office/drawing/2014/main" id="{FDA82E93-39DF-4ED3-9E22-4B0C1A119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371" y="5309966"/>
                <a:ext cx="230796" cy="0"/>
              </a:xfrm>
              <a:custGeom>
                <a:avLst/>
                <a:gdLst>
                  <a:gd name="T0" fmla="*/ 0 w 142"/>
                  <a:gd name="T1" fmla="*/ 0 w 142"/>
                  <a:gd name="T2" fmla="*/ 142 w 1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2">
                    <a:moveTo>
                      <a:pt x="0" y="0"/>
                    </a:moveTo>
                    <a:lnTo>
                      <a:pt x="0" y="0"/>
                    </a:lnTo>
                    <a:lnTo>
                      <a:pt x="142" y="0"/>
                    </a:lnTo>
                  </a:path>
                </a:pathLst>
              </a:custGeom>
              <a:noFill/>
              <a:ln w="15875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6" name="Freeform 240">
                <a:extLst>
                  <a:ext uri="{FF2B5EF4-FFF2-40B4-BE49-F238E27FC236}">
                    <a16:creationId xmlns:a16="http://schemas.microsoft.com/office/drawing/2014/main" id="{EC8B8D6C-C7C0-43CC-AAE8-53BF69528E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4575" y="5258680"/>
                <a:ext cx="122186" cy="76928"/>
              </a:xfrm>
              <a:custGeom>
                <a:avLst/>
                <a:gdLst>
                  <a:gd name="T0" fmla="*/ 38 w 75"/>
                  <a:gd name="T1" fmla="*/ 0 h 65"/>
                  <a:gd name="T2" fmla="*/ 38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8 w 75"/>
                  <a:gd name="T9" fmla="*/ 0 h 65"/>
                  <a:gd name="T10" fmla="*/ 38 w 75"/>
                  <a:gd name="T11" fmla="*/ 0 h 65"/>
                  <a:gd name="T12" fmla="*/ 38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8" y="0"/>
                    </a:moveTo>
                    <a:lnTo>
                      <a:pt x="38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7" name="Freeform 241">
                <a:extLst>
                  <a:ext uri="{FF2B5EF4-FFF2-40B4-BE49-F238E27FC236}">
                    <a16:creationId xmlns:a16="http://schemas.microsoft.com/office/drawing/2014/main" id="{F13F9C8E-D173-4300-9950-685B7442AE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866" y="5272489"/>
                <a:ext cx="89603" cy="57203"/>
              </a:xfrm>
              <a:custGeom>
                <a:avLst/>
                <a:gdLst>
                  <a:gd name="T0" fmla="*/ 28 w 55"/>
                  <a:gd name="T1" fmla="*/ 0 h 48"/>
                  <a:gd name="T2" fmla="*/ 28 w 55"/>
                  <a:gd name="T3" fmla="*/ 0 h 48"/>
                  <a:gd name="T4" fmla="*/ 0 w 55"/>
                  <a:gd name="T5" fmla="*/ 48 h 48"/>
                  <a:gd name="T6" fmla="*/ 55 w 55"/>
                  <a:gd name="T7" fmla="*/ 48 h 48"/>
                  <a:gd name="T8" fmla="*/ 28 w 55"/>
                  <a:gd name="T9" fmla="*/ 0 h 48"/>
                  <a:gd name="T10" fmla="*/ 28 w 55"/>
                  <a:gd name="T11" fmla="*/ 0 h 48"/>
                  <a:gd name="T12" fmla="*/ 28 w 5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8">
                    <a:moveTo>
                      <a:pt x="28" y="0"/>
                    </a:moveTo>
                    <a:lnTo>
                      <a:pt x="28" y="0"/>
                    </a:lnTo>
                    <a:lnTo>
                      <a:pt x="0" y="48"/>
                    </a:lnTo>
                    <a:lnTo>
                      <a:pt x="55" y="48"/>
                    </a:lnTo>
                    <a:lnTo>
                      <a:pt x="28" y="0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</a:path>
                </a:pathLst>
              </a:custGeom>
              <a:noFill/>
              <a:ln w="11113" cap="sq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8" name="Freeform 242">
                <a:extLst>
                  <a:ext uri="{FF2B5EF4-FFF2-40B4-BE49-F238E27FC236}">
                    <a16:creationId xmlns:a16="http://schemas.microsoft.com/office/drawing/2014/main" id="{CC703473-927C-48BD-B07A-D5DC09F4C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022" y="5493412"/>
                <a:ext cx="817292" cy="0"/>
              </a:xfrm>
              <a:custGeom>
                <a:avLst/>
                <a:gdLst>
                  <a:gd name="T0" fmla="*/ 0 w 499"/>
                  <a:gd name="T1" fmla="*/ 0 w 499"/>
                  <a:gd name="T2" fmla="*/ 499 w 49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9">
                    <a:moveTo>
                      <a:pt x="0" y="0"/>
                    </a:moveTo>
                    <a:lnTo>
                      <a:pt x="0" y="0"/>
                    </a:lnTo>
                    <a:lnTo>
                      <a:pt x="499" y="0"/>
                    </a:lnTo>
                  </a:path>
                </a:pathLst>
              </a:custGeom>
              <a:noFill/>
              <a:ln w="15875" cap="flat">
                <a:solidFill>
                  <a:srgbClr val="FF7F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9" name="Freeform 243">
                <a:extLst>
                  <a:ext uri="{FF2B5EF4-FFF2-40B4-BE49-F238E27FC236}">
                    <a16:creationId xmlns:a16="http://schemas.microsoft.com/office/drawing/2014/main" id="{58950F4C-7340-4EC7-8DF1-4EAC68885A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6428" y="5442126"/>
                <a:ext cx="138477" cy="100598"/>
              </a:xfrm>
              <a:custGeom>
                <a:avLst/>
                <a:gdLst>
                  <a:gd name="T0" fmla="*/ 42 w 84"/>
                  <a:gd name="T1" fmla="*/ 0 h 84"/>
                  <a:gd name="T2" fmla="*/ 42 w 84"/>
                  <a:gd name="T3" fmla="*/ 0 h 84"/>
                  <a:gd name="T4" fmla="*/ 0 w 84"/>
                  <a:gd name="T5" fmla="*/ 42 h 84"/>
                  <a:gd name="T6" fmla="*/ 42 w 84"/>
                  <a:gd name="T7" fmla="*/ 84 h 84"/>
                  <a:gd name="T8" fmla="*/ 84 w 84"/>
                  <a:gd name="T9" fmla="*/ 42 h 84"/>
                  <a:gd name="T10" fmla="*/ 42 w 84"/>
                  <a:gd name="T11" fmla="*/ 0 h 84"/>
                  <a:gd name="T12" fmla="*/ 42 w 84"/>
                  <a:gd name="T13" fmla="*/ 0 h 84"/>
                  <a:gd name="T14" fmla="*/ 42 w 8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42" y="84"/>
                    </a:lnTo>
                    <a:lnTo>
                      <a:pt x="84" y="42"/>
                    </a:lnTo>
                    <a:lnTo>
                      <a:pt x="42" y="0"/>
                    </a:lnTo>
                    <a:close/>
                    <a:moveTo>
                      <a:pt x="42" y="0"/>
                    </a:move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7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0" name="Freeform 244">
                <a:extLst>
                  <a:ext uri="{FF2B5EF4-FFF2-40B4-BE49-F238E27FC236}">
                    <a16:creationId xmlns:a16="http://schemas.microsoft.com/office/drawing/2014/main" id="{4128DEDD-295D-4943-AE90-7E79CC47D4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0005" y="5451988"/>
                <a:ext cx="111325" cy="80873"/>
              </a:xfrm>
              <a:custGeom>
                <a:avLst/>
                <a:gdLst>
                  <a:gd name="T0" fmla="*/ 34 w 68"/>
                  <a:gd name="T1" fmla="*/ 0 h 68"/>
                  <a:gd name="T2" fmla="*/ 34 w 68"/>
                  <a:gd name="T3" fmla="*/ 0 h 68"/>
                  <a:gd name="T4" fmla="*/ 0 w 68"/>
                  <a:gd name="T5" fmla="*/ 34 h 68"/>
                  <a:gd name="T6" fmla="*/ 34 w 68"/>
                  <a:gd name="T7" fmla="*/ 68 h 68"/>
                  <a:gd name="T8" fmla="*/ 68 w 68"/>
                  <a:gd name="T9" fmla="*/ 34 h 68"/>
                  <a:gd name="T10" fmla="*/ 34 w 68"/>
                  <a:gd name="T11" fmla="*/ 0 h 68"/>
                  <a:gd name="T12" fmla="*/ 34 w 68"/>
                  <a:gd name="T13" fmla="*/ 0 h 68"/>
                  <a:gd name="T14" fmla="*/ 34 w 68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lnTo>
                      <a:pt x="34" y="0"/>
                    </a:lnTo>
                    <a:lnTo>
                      <a:pt x="0" y="34"/>
                    </a:lnTo>
                    <a:lnTo>
                      <a:pt x="34" y="68"/>
                    </a:lnTo>
                    <a:lnTo>
                      <a:pt x="68" y="34"/>
                    </a:lnTo>
                    <a:lnTo>
                      <a:pt x="34" y="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close/>
                  </a:path>
                </a:pathLst>
              </a:custGeom>
              <a:noFill/>
              <a:ln w="11113" cap="sq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1" name="Freeform 245">
                <a:extLst>
                  <a:ext uri="{FF2B5EF4-FFF2-40B4-BE49-F238E27FC236}">
                    <a16:creationId xmlns:a16="http://schemas.microsoft.com/office/drawing/2014/main" id="{3015BE9D-50E7-4D3E-8777-D565FBC25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022" y="5672912"/>
                <a:ext cx="817292" cy="0"/>
              </a:xfrm>
              <a:custGeom>
                <a:avLst/>
                <a:gdLst>
                  <a:gd name="T0" fmla="*/ 0 w 499"/>
                  <a:gd name="T1" fmla="*/ 0 w 499"/>
                  <a:gd name="T2" fmla="*/ 499 w 49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9">
                    <a:moveTo>
                      <a:pt x="0" y="0"/>
                    </a:moveTo>
                    <a:lnTo>
                      <a:pt x="0" y="0"/>
                    </a:lnTo>
                    <a:lnTo>
                      <a:pt x="499" y="0"/>
                    </a:lnTo>
                  </a:path>
                </a:pathLst>
              </a:custGeom>
              <a:noFill/>
              <a:ln w="15875" cap="flat">
                <a:solidFill>
                  <a:srgbClr val="938DD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2" name="Freeform 246">
                <a:extLst>
                  <a:ext uri="{FF2B5EF4-FFF2-40B4-BE49-F238E27FC236}">
                    <a16:creationId xmlns:a16="http://schemas.microsoft.com/office/drawing/2014/main" id="{B4D167A4-2E5E-4EEC-BC33-BFE0A92ED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4575" y="5621626"/>
                <a:ext cx="122186" cy="78901"/>
              </a:xfrm>
              <a:custGeom>
                <a:avLst/>
                <a:gdLst>
                  <a:gd name="T0" fmla="*/ 38 w 75"/>
                  <a:gd name="T1" fmla="*/ 0 h 65"/>
                  <a:gd name="T2" fmla="*/ 38 w 75"/>
                  <a:gd name="T3" fmla="*/ 0 h 65"/>
                  <a:gd name="T4" fmla="*/ 0 w 75"/>
                  <a:gd name="T5" fmla="*/ 65 h 65"/>
                  <a:gd name="T6" fmla="*/ 75 w 75"/>
                  <a:gd name="T7" fmla="*/ 65 h 65"/>
                  <a:gd name="T8" fmla="*/ 38 w 75"/>
                  <a:gd name="T9" fmla="*/ 0 h 65"/>
                  <a:gd name="T10" fmla="*/ 38 w 75"/>
                  <a:gd name="T11" fmla="*/ 0 h 65"/>
                  <a:gd name="T12" fmla="*/ 38 w 7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38" y="0"/>
                    </a:moveTo>
                    <a:lnTo>
                      <a:pt x="38" y="0"/>
                    </a:lnTo>
                    <a:lnTo>
                      <a:pt x="0" y="65"/>
                    </a:lnTo>
                    <a:lnTo>
                      <a:pt x="75" y="65"/>
                    </a:lnTo>
                    <a:lnTo>
                      <a:pt x="38" y="0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8DD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3" name="Freeform 247">
                <a:extLst>
                  <a:ext uri="{FF2B5EF4-FFF2-40B4-BE49-F238E27FC236}">
                    <a16:creationId xmlns:a16="http://schemas.microsoft.com/office/drawing/2014/main" id="{DF6601DE-FC1F-41AB-ABC7-1369BD0E88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866" y="5635434"/>
                <a:ext cx="89603" cy="57203"/>
              </a:xfrm>
              <a:custGeom>
                <a:avLst/>
                <a:gdLst>
                  <a:gd name="T0" fmla="*/ 28 w 55"/>
                  <a:gd name="T1" fmla="*/ 0 h 48"/>
                  <a:gd name="T2" fmla="*/ 28 w 55"/>
                  <a:gd name="T3" fmla="*/ 0 h 48"/>
                  <a:gd name="T4" fmla="*/ 0 w 55"/>
                  <a:gd name="T5" fmla="*/ 48 h 48"/>
                  <a:gd name="T6" fmla="*/ 55 w 55"/>
                  <a:gd name="T7" fmla="*/ 48 h 48"/>
                  <a:gd name="T8" fmla="*/ 28 w 55"/>
                  <a:gd name="T9" fmla="*/ 0 h 48"/>
                  <a:gd name="T10" fmla="*/ 28 w 55"/>
                  <a:gd name="T11" fmla="*/ 0 h 48"/>
                  <a:gd name="T12" fmla="*/ 28 w 5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8">
                    <a:moveTo>
                      <a:pt x="28" y="0"/>
                    </a:moveTo>
                    <a:lnTo>
                      <a:pt x="28" y="0"/>
                    </a:lnTo>
                    <a:lnTo>
                      <a:pt x="0" y="48"/>
                    </a:lnTo>
                    <a:lnTo>
                      <a:pt x="55" y="48"/>
                    </a:lnTo>
                    <a:lnTo>
                      <a:pt x="28" y="0"/>
                    </a:lnTo>
                    <a:close/>
                    <a:moveTo>
                      <a:pt x="28" y="0"/>
                    </a:moveTo>
                    <a:lnTo>
                      <a:pt x="28" y="0"/>
                    </a:lnTo>
                    <a:close/>
                  </a:path>
                </a:pathLst>
              </a:custGeom>
              <a:noFill/>
              <a:ln w="11113" cap="sq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E176246-6B23-4619-810A-591BEF35241F}"/>
                  </a:ext>
                </a:extLst>
              </p:cNvPr>
              <p:cNvSpPr/>
              <p:nvPr/>
            </p:nvSpPr>
            <p:spPr>
              <a:xfrm>
                <a:off x="5489075" y="4976713"/>
                <a:ext cx="28085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n-lt"/>
                  </a:rPr>
                  <a:t>A : TDF/3TC + DTG - screening VL&lt; 100000</a:t>
                </a:r>
                <a:endParaRPr lang="fr-FR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A516233-8F3E-4767-A5BD-5835755C5AB3}"/>
                  </a:ext>
                </a:extLst>
              </p:cNvPr>
              <p:cNvSpPr/>
              <p:nvPr/>
            </p:nvSpPr>
            <p:spPr>
              <a:xfrm>
                <a:off x="5489075" y="5150296"/>
                <a:ext cx="300870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n-lt"/>
                  </a:rPr>
                  <a:t>B : TDF/3TC + EFV400 - screening VL&lt; 100000</a:t>
                </a:r>
                <a:endParaRPr lang="fr-FR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AA586F7-8475-4A04-B9DA-A977089AC54B}"/>
                  </a:ext>
                </a:extLst>
              </p:cNvPr>
              <p:cNvSpPr/>
              <p:nvPr/>
            </p:nvSpPr>
            <p:spPr>
              <a:xfrm>
                <a:off x="5489075" y="5331768"/>
                <a:ext cx="28438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n-lt"/>
                  </a:rPr>
                  <a:t>A : TDF/3TC + DTG - screening VL ≥ 100000</a:t>
                </a:r>
                <a:endParaRPr lang="fr-FR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9675C0E-6FC2-4ABE-8C90-90F7F10DD561}"/>
                  </a:ext>
                </a:extLst>
              </p:cNvPr>
              <p:cNvSpPr/>
              <p:nvPr/>
            </p:nvSpPr>
            <p:spPr>
              <a:xfrm>
                <a:off x="5489075" y="5505180"/>
                <a:ext cx="30439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+mn-lt"/>
                  </a:rPr>
                  <a:t>B : TDF/3TC + EFV400 - screening VL ≥ 100000</a:t>
                </a:r>
                <a:endParaRPr lang="fr-FR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BB0FA919-8094-475A-AD76-26D7AD59FA39}"/>
                </a:ext>
              </a:extLst>
            </p:cNvPr>
            <p:cNvSpPr txBox="1"/>
            <p:nvPr/>
          </p:nvSpPr>
          <p:spPr>
            <a:xfrm>
              <a:off x="2245026" y="2929534"/>
              <a:ext cx="3930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80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E1728DEB-979F-4988-AFD0-9BC5802B2D6F}"/>
                </a:ext>
              </a:extLst>
            </p:cNvPr>
            <p:cNvSpPr txBox="1"/>
            <p:nvPr/>
          </p:nvSpPr>
          <p:spPr>
            <a:xfrm>
              <a:off x="2245026" y="3653788"/>
              <a:ext cx="3930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60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FF3AF0C3-00AD-4D6B-A5FA-990112DC903B}"/>
                </a:ext>
              </a:extLst>
            </p:cNvPr>
            <p:cNvSpPr txBox="1"/>
            <p:nvPr/>
          </p:nvSpPr>
          <p:spPr>
            <a:xfrm>
              <a:off x="2245026" y="4369375"/>
              <a:ext cx="3930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40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E68EADE8-231C-4573-AC02-4C971A612179}"/>
                </a:ext>
              </a:extLst>
            </p:cNvPr>
            <p:cNvSpPr txBox="1"/>
            <p:nvPr/>
          </p:nvSpPr>
          <p:spPr>
            <a:xfrm>
              <a:off x="2245026" y="5087173"/>
              <a:ext cx="39305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862889AB-ADDA-4955-B0F2-AEBABE4CD4A3}"/>
                </a:ext>
              </a:extLst>
            </p:cNvPr>
            <p:cNvSpPr txBox="1"/>
            <p:nvPr/>
          </p:nvSpPr>
          <p:spPr>
            <a:xfrm>
              <a:off x="2339602" y="5791367"/>
              <a:ext cx="29848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EE122DA0-97D6-4B22-8F82-258C308597D4}"/>
                </a:ext>
              </a:extLst>
            </p:cNvPr>
            <p:cNvSpPr txBox="1"/>
            <p:nvPr/>
          </p:nvSpPr>
          <p:spPr>
            <a:xfrm rot="16200000">
              <a:off x="376537" y="3873046"/>
              <a:ext cx="2619628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Proportion of participants </a:t>
              </a:r>
              <a:br>
                <a:rPr lang="en-US" sz="16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with HV-1 RNA &lt; 50 c/ml (%)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A42B5213-A199-47D0-9494-21D446492CBD}"/>
                </a:ext>
              </a:extLst>
            </p:cNvPr>
            <p:cNvSpPr txBox="1"/>
            <p:nvPr/>
          </p:nvSpPr>
          <p:spPr>
            <a:xfrm>
              <a:off x="2643416" y="6095983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-2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B20E193F-CE5A-4179-A40D-3A1F63B02D9F}"/>
                </a:ext>
              </a:extLst>
            </p:cNvPr>
            <p:cNvSpPr txBox="1"/>
            <p:nvPr/>
          </p:nvSpPr>
          <p:spPr>
            <a:xfrm>
              <a:off x="2140830" y="2209640"/>
              <a:ext cx="49725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C831BE9D-B982-432A-8F8B-FE7E6B95D861}"/>
                </a:ext>
              </a:extLst>
            </p:cNvPr>
            <p:cNvSpPr txBox="1"/>
            <p:nvPr/>
          </p:nvSpPr>
          <p:spPr>
            <a:xfrm>
              <a:off x="3082518" y="609598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98813B05-F10C-4A1B-A16B-FF866D79D46C}"/>
                </a:ext>
              </a:extLst>
            </p:cNvPr>
            <p:cNvSpPr txBox="1"/>
            <p:nvPr/>
          </p:nvSpPr>
          <p:spPr>
            <a:xfrm>
              <a:off x="3620502" y="609598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12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112B5184-2F6D-46C9-8917-4DE78EBA8162}"/>
                </a:ext>
              </a:extLst>
            </p:cNvPr>
            <p:cNvSpPr txBox="1"/>
            <p:nvPr/>
          </p:nvSpPr>
          <p:spPr>
            <a:xfrm>
              <a:off x="4432234" y="609598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24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6A73E2BF-1498-4719-9582-772EED3EFCD1}"/>
                </a:ext>
              </a:extLst>
            </p:cNvPr>
            <p:cNvSpPr txBox="1"/>
            <p:nvPr/>
          </p:nvSpPr>
          <p:spPr>
            <a:xfrm>
              <a:off x="6108903" y="609598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48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2D280CC5-7171-4255-B998-EB7586FA28C1}"/>
                </a:ext>
              </a:extLst>
            </p:cNvPr>
            <p:cNvSpPr txBox="1"/>
            <p:nvPr/>
          </p:nvSpPr>
          <p:spPr>
            <a:xfrm>
              <a:off x="9451543" y="609598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  <a:latin typeface="+mn-lt"/>
                </a:rPr>
                <a:t>96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1506BD60-766C-4A50-90E5-438E187C45C3}"/>
                </a:ext>
              </a:extLst>
            </p:cNvPr>
            <p:cNvSpPr txBox="1"/>
            <p:nvPr/>
          </p:nvSpPr>
          <p:spPr>
            <a:xfrm>
              <a:off x="6000164" y="6317932"/>
              <a:ext cx="746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+mn-lt"/>
                </a:rPr>
                <a:t>Weeks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3958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NAMSAL: TDF/3TC + DTG or EFV 400 </a:t>
            </a:r>
            <a:r>
              <a:rPr lang="mr-IN" dirty="0"/>
              <a:t>–</a:t>
            </a:r>
            <a:r>
              <a:rPr lang="fr-FR" dirty="0"/>
              <a:t> W96 </a:t>
            </a:r>
            <a:r>
              <a:rPr lang="fr-FR" dirty="0" err="1"/>
              <a:t>results</a:t>
            </a:r>
            <a:r>
              <a:rPr lang="fr-FR" dirty="0"/>
              <a:t> (2)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Resistance emergence</a:t>
            </a:r>
          </a:p>
          <a:p>
            <a:pPr lvl="1"/>
            <a:r>
              <a:rPr lang="en-US" dirty="0"/>
              <a:t>DTG group: none</a:t>
            </a:r>
          </a:p>
          <a:p>
            <a:pPr lvl="1"/>
            <a:r>
              <a:rPr lang="en-US" dirty="0"/>
              <a:t>EFV400 group: 18/19 confirmed virologic failures had resistance emergence (NNRTI ± NRTI)</a:t>
            </a:r>
          </a:p>
          <a:p>
            <a:pPr lvl="1"/>
            <a:endParaRPr lang="en-US" dirty="0"/>
          </a:p>
          <a:p>
            <a:r>
              <a:rPr lang="en-US" b="1" dirty="0"/>
              <a:t>Adverse events</a:t>
            </a:r>
          </a:p>
          <a:p>
            <a:pPr lvl="1"/>
            <a:r>
              <a:rPr lang="en-US" dirty="0"/>
              <a:t>DTG: 19%</a:t>
            </a:r>
          </a:p>
          <a:p>
            <a:pPr lvl="1"/>
            <a:r>
              <a:rPr lang="en-US" dirty="0"/>
              <a:t>EFV400: 15%</a:t>
            </a:r>
          </a:p>
          <a:p>
            <a:pPr lvl="1"/>
            <a:endParaRPr lang="en-US" dirty="0"/>
          </a:p>
          <a:p>
            <a:r>
              <a:rPr lang="en-US" b="1" dirty="0"/>
              <a:t>Weight gain</a:t>
            </a:r>
          </a:p>
          <a:p>
            <a:pPr lvl="1"/>
            <a:r>
              <a:rPr lang="en-US" dirty="0"/>
              <a:t>Median increase: DTG + 5.0 kg vs EFV400: + 3.0 kg</a:t>
            </a:r>
          </a:p>
          <a:p>
            <a:pPr lvl="1"/>
            <a:r>
              <a:rPr lang="en-US" dirty="0"/>
              <a:t>Obesity incidence: DTG 12.3% vs EFV 400: 5.4%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321D-33B0-443C-97B3-D655071E8A12}"/>
              </a:ext>
            </a:extLst>
          </p:cNvPr>
          <p:cNvSpPr/>
          <p:nvPr/>
        </p:nvSpPr>
        <p:spPr>
          <a:xfrm>
            <a:off x="10951244" y="6498013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OAB0402</a:t>
            </a:r>
          </a:p>
        </p:txBody>
      </p:sp>
    </p:spTree>
    <p:extLst>
      <p:ext uri="{BB962C8B-B14F-4D97-AF65-F5344CB8AC3E}">
        <p14:creationId xmlns:p14="http://schemas.microsoft.com/office/powerpoint/2010/main" val="2289172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2 ISL + DOR: </a:t>
            </a:r>
            <a:r>
              <a:rPr lang="fr-FR" dirty="0" err="1"/>
              <a:t>virologic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(1)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9600" y="1234466"/>
            <a:ext cx="10972800" cy="902493"/>
          </a:xfrm>
        </p:spPr>
        <p:txBody>
          <a:bodyPr/>
          <a:lstStyle/>
          <a:p>
            <a:r>
              <a:rPr lang="en-US" dirty="0"/>
              <a:t>Phase 2b: 3 groups ISL + DOR + 3TC for 24 weeks then switch to ISL + DOR </a:t>
            </a:r>
            <a:br>
              <a:rPr lang="en-US" dirty="0"/>
            </a:br>
            <a:r>
              <a:rPr lang="en-US" dirty="0"/>
              <a:t>between W24 and W48 ; control group: DOR/3TC/TDF D0-W48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62022" y="6481532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OAB0302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C01AE2F-A4A7-4E42-A8F6-452C9BDA2E8D}"/>
              </a:ext>
            </a:extLst>
          </p:cNvPr>
          <p:cNvGrpSpPr/>
          <p:nvPr/>
        </p:nvGrpSpPr>
        <p:grpSpPr>
          <a:xfrm>
            <a:off x="831750" y="2925115"/>
            <a:ext cx="10088347" cy="3649597"/>
            <a:chOff x="831750" y="2925115"/>
            <a:chExt cx="10088347" cy="3649597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FB3778FE-FCF3-4CDC-ADAC-DB19269B1923}"/>
                </a:ext>
              </a:extLst>
            </p:cNvPr>
            <p:cNvGrpSpPr/>
            <p:nvPr/>
          </p:nvGrpSpPr>
          <p:grpSpPr>
            <a:xfrm>
              <a:off x="1701484" y="3055761"/>
              <a:ext cx="9218613" cy="2866565"/>
              <a:chOff x="1274762" y="2759075"/>
              <a:chExt cx="9218613" cy="3109913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08D27A3A-F20D-41D4-89F4-D2C79674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3825" y="5868988"/>
                <a:ext cx="90995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23FE375B-DAE8-4CE5-A1E7-08CD325A9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3825" y="2759075"/>
                <a:ext cx="0" cy="31099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873D8C5D-6F51-409A-80DE-EE39A37C7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762" y="5868988"/>
                <a:ext cx="11906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AD244BFB-7603-4174-81A7-DCEA32BB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762" y="5245100"/>
                <a:ext cx="11906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02DD4831-2EE9-42CE-B60C-7C443CE7C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762" y="4622800"/>
                <a:ext cx="11906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E0BCBF8B-AFD6-404E-A8BD-3E56C0118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762" y="3998913"/>
                <a:ext cx="11906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A2EFCCFD-7FED-476E-9D02-F6BD8A827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762" y="3381375"/>
                <a:ext cx="11906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21BF6EDF-763D-4F96-82AC-35A90C2A4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4762" y="2759075"/>
                <a:ext cx="11906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AC39F93D-C60D-4C04-B59D-A7CFED8EB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3550" y="3086100"/>
                <a:ext cx="584200" cy="2782887"/>
              </a:xfrm>
              <a:prstGeom prst="rect">
                <a:avLst/>
              </a:prstGeom>
              <a:solidFill>
                <a:srgbClr val="007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B6FFAD68-3729-478C-A625-B5C6A783E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7275" y="3036888"/>
                <a:ext cx="584200" cy="2832100"/>
              </a:xfrm>
              <a:prstGeom prst="rect">
                <a:avLst/>
              </a:prstGeom>
              <a:solidFill>
                <a:srgbClr val="67C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79705BBB-B18C-4BBF-9F21-7473BDC79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8" y="3441700"/>
                <a:ext cx="582613" cy="2427287"/>
              </a:xfrm>
              <a:prstGeom prst="rect">
                <a:avLst/>
              </a:prstGeom>
              <a:solidFill>
                <a:srgbClr val="035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1F301AE6-A854-4BB1-A011-87B1D7D64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963" y="3262313"/>
                <a:ext cx="584200" cy="2606675"/>
              </a:xfrm>
              <a:prstGeom prst="rect">
                <a:avLst/>
              </a:prstGeom>
              <a:solidFill>
                <a:srgbClr val="C2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4973A863-F810-418E-9945-44F1A6F1A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913" y="5643563"/>
                <a:ext cx="582613" cy="225425"/>
              </a:xfrm>
              <a:prstGeom prst="rect">
                <a:avLst/>
              </a:prstGeom>
              <a:solidFill>
                <a:srgbClr val="007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9D5751CA-719C-4976-9772-A3AAA7AF1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638" y="5643563"/>
                <a:ext cx="582613" cy="225425"/>
              </a:xfrm>
              <a:prstGeom prst="rect">
                <a:avLst/>
              </a:prstGeom>
              <a:solidFill>
                <a:srgbClr val="67C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3F74263C-1B97-4B96-96AB-782307B18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3600" y="5464176"/>
                <a:ext cx="582613" cy="404812"/>
              </a:xfrm>
              <a:prstGeom prst="rect">
                <a:avLst/>
              </a:prstGeom>
              <a:solidFill>
                <a:srgbClr val="035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9094C679-F10E-42AD-83D1-BCDF67DBB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7325" y="5665788"/>
                <a:ext cx="582613" cy="203200"/>
              </a:xfrm>
              <a:prstGeom prst="rect">
                <a:avLst/>
              </a:prstGeom>
              <a:solidFill>
                <a:srgbClr val="C2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EC992EC8-33B6-44AD-A54C-360FADF75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2563" y="5759451"/>
                <a:ext cx="582613" cy="109537"/>
              </a:xfrm>
              <a:prstGeom prst="rect">
                <a:avLst/>
              </a:prstGeom>
              <a:solidFill>
                <a:srgbClr val="007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187D6A50-D832-4F50-AFA7-15837CEAC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6288" y="5770563"/>
                <a:ext cx="584200" cy="98425"/>
              </a:xfrm>
              <a:prstGeom prst="rect">
                <a:avLst/>
              </a:prstGeom>
              <a:solidFill>
                <a:srgbClr val="67C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E48638FB-83A7-4BA8-9399-ACA3D27CD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5250" y="5556251"/>
                <a:ext cx="582613" cy="312737"/>
              </a:xfrm>
              <a:prstGeom prst="rect">
                <a:avLst/>
              </a:prstGeom>
              <a:solidFill>
                <a:srgbClr val="035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6BDC3878-181B-46D5-86BA-62B2D1B63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8975" y="5556251"/>
                <a:ext cx="582613" cy="312737"/>
              </a:xfrm>
              <a:prstGeom prst="rect">
                <a:avLst/>
              </a:prstGeom>
              <a:solidFill>
                <a:srgbClr val="C2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F6D82529-6CB6-4C3E-AB42-13DF73A25868}"/>
                </a:ext>
              </a:extLst>
            </p:cNvPr>
            <p:cNvGrpSpPr/>
            <p:nvPr/>
          </p:nvGrpSpPr>
          <p:grpSpPr>
            <a:xfrm>
              <a:off x="8265797" y="3004547"/>
              <a:ext cx="215900" cy="1280369"/>
              <a:chOff x="7839075" y="2703513"/>
              <a:chExt cx="215900" cy="1389062"/>
            </a:xfrm>
          </p:grpSpPr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45DABD4C-9500-471F-B17E-6DD65D808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9075" y="2703513"/>
                <a:ext cx="215900" cy="230187"/>
              </a:xfrm>
              <a:prstGeom prst="rect">
                <a:avLst/>
              </a:prstGeom>
              <a:solidFill>
                <a:srgbClr val="0079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19BE73CF-37DE-4947-AC70-6F1D6A6E6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9075" y="3086100"/>
                <a:ext cx="215900" cy="230187"/>
              </a:xfrm>
              <a:prstGeom prst="rect">
                <a:avLst/>
              </a:prstGeom>
              <a:solidFill>
                <a:srgbClr val="67C4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D5C7EE7D-1D2E-4292-A9E9-06F6D7E60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9075" y="3463925"/>
                <a:ext cx="215900" cy="230187"/>
              </a:xfrm>
              <a:prstGeom prst="rect">
                <a:avLst/>
              </a:prstGeom>
              <a:solidFill>
                <a:srgbClr val="035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E501700F-4B31-4562-93AC-7BBF85F46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9075" y="3862388"/>
                <a:ext cx="215900" cy="230187"/>
              </a:xfrm>
              <a:prstGeom prst="rect">
                <a:avLst/>
              </a:prstGeom>
              <a:solidFill>
                <a:srgbClr val="C0B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F47EEA06-16C6-4354-9558-A9DFD594D4E1}"/>
                </a:ext>
              </a:extLst>
            </p:cNvPr>
            <p:cNvSpPr txBox="1"/>
            <p:nvPr/>
          </p:nvSpPr>
          <p:spPr>
            <a:xfrm>
              <a:off x="2088390" y="5926897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26/29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3545648-5F3B-40B6-9ACA-2729BB6BFAA6}"/>
                </a:ext>
              </a:extLst>
            </p:cNvPr>
            <p:cNvSpPr txBox="1"/>
            <p:nvPr/>
          </p:nvSpPr>
          <p:spPr>
            <a:xfrm>
              <a:off x="2724997" y="5926897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27/30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E1D4A5A-F29D-469F-871C-C9AE3F392E5F}"/>
                </a:ext>
              </a:extLst>
            </p:cNvPr>
            <p:cNvSpPr txBox="1"/>
            <p:nvPr/>
          </p:nvSpPr>
          <p:spPr>
            <a:xfrm>
              <a:off x="3280582" y="5926897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24/31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A6A185F-63AF-4833-BB69-EBFDD373C1F7}"/>
                </a:ext>
              </a:extLst>
            </p:cNvPr>
            <p:cNvSpPr txBox="1"/>
            <p:nvPr/>
          </p:nvSpPr>
          <p:spPr>
            <a:xfrm>
              <a:off x="3917190" y="5926897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26/31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0D4D24E-A6BA-4A74-B49A-03DC560BC8C9}"/>
                </a:ext>
              </a:extLst>
            </p:cNvPr>
            <p:cNvSpPr txBox="1"/>
            <p:nvPr/>
          </p:nvSpPr>
          <p:spPr>
            <a:xfrm>
              <a:off x="5135926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2/29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27FA9C8-6788-4FB4-A479-DF63595D7943}"/>
                </a:ext>
              </a:extLst>
            </p:cNvPr>
            <p:cNvSpPr txBox="1"/>
            <p:nvPr/>
          </p:nvSpPr>
          <p:spPr>
            <a:xfrm>
              <a:off x="5772532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2/30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2F2B0CED-F40E-48BC-93C3-0CAE4BF7234E}"/>
                </a:ext>
              </a:extLst>
            </p:cNvPr>
            <p:cNvSpPr txBox="1"/>
            <p:nvPr/>
          </p:nvSpPr>
          <p:spPr>
            <a:xfrm>
              <a:off x="6328118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4/31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D8C7796-37A4-466B-8F03-C0DD7B16610C}"/>
                </a:ext>
              </a:extLst>
            </p:cNvPr>
            <p:cNvSpPr txBox="1"/>
            <p:nvPr/>
          </p:nvSpPr>
          <p:spPr>
            <a:xfrm>
              <a:off x="6964726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2/31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699C72F-EF89-46E9-B4B1-71C3EECF3279}"/>
                </a:ext>
              </a:extLst>
            </p:cNvPr>
            <p:cNvSpPr txBox="1"/>
            <p:nvPr/>
          </p:nvSpPr>
          <p:spPr>
            <a:xfrm>
              <a:off x="5128712" y="542532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6.9%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81B5242-E571-4715-B24A-30C142FD79F9}"/>
                </a:ext>
              </a:extLst>
            </p:cNvPr>
            <p:cNvSpPr txBox="1"/>
            <p:nvPr/>
          </p:nvSpPr>
          <p:spPr>
            <a:xfrm>
              <a:off x="5765319" y="542532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6.7%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A60E5A1-E93D-48E3-B864-091192CEEE0C}"/>
                </a:ext>
              </a:extLst>
            </p:cNvPr>
            <p:cNvSpPr txBox="1"/>
            <p:nvPr/>
          </p:nvSpPr>
          <p:spPr>
            <a:xfrm>
              <a:off x="6275220" y="5244082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12.9%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8DB4B77-9A49-48DA-AEFB-BEA1F5D9E82C}"/>
                </a:ext>
              </a:extLst>
            </p:cNvPr>
            <p:cNvSpPr txBox="1"/>
            <p:nvPr/>
          </p:nvSpPr>
          <p:spPr>
            <a:xfrm>
              <a:off x="6957512" y="542532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6.5%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4B7CCEB-F6F8-4492-989D-BFB19F0FCC04}"/>
                </a:ext>
              </a:extLst>
            </p:cNvPr>
            <p:cNvSpPr txBox="1"/>
            <p:nvPr/>
          </p:nvSpPr>
          <p:spPr>
            <a:xfrm>
              <a:off x="2070796" y="3038653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89.7%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8903554-3D79-480B-95E9-217F4705A8DC}"/>
                </a:ext>
              </a:extLst>
            </p:cNvPr>
            <p:cNvSpPr txBox="1"/>
            <p:nvPr/>
          </p:nvSpPr>
          <p:spPr>
            <a:xfrm>
              <a:off x="2778735" y="3038653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90%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365DF1B-8F8C-40EF-B1E8-A10430022E55}"/>
                </a:ext>
              </a:extLst>
            </p:cNvPr>
            <p:cNvSpPr txBox="1"/>
            <p:nvPr/>
          </p:nvSpPr>
          <p:spPr>
            <a:xfrm>
              <a:off x="3322619" y="3410264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77.4%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74BD86E-014C-4DAC-8AEB-B1529AC54F0E}"/>
                </a:ext>
              </a:extLst>
            </p:cNvPr>
            <p:cNvSpPr txBox="1"/>
            <p:nvPr/>
          </p:nvSpPr>
          <p:spPr>
            <a:xfrm>
              <a:off x="3959226" y="3214090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83.9%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1E583A99-224A-4630-A144-ED645D63EA0B}"/>
                </a:ext>
              </a:extLst>
            </p:cNvPr>
            <p:cNvSpPr txBox="1"/>
            <p:nvPr/>
          </p:nvSpPr>
          <p:spPr>
            <a:xfrm>
              <a:off x="8229646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1/29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066BE07C-5F01-498F-BC1A-2AF7E6AF1AF8}"/>
                </a:ext>
              </a:extLst>
            </p:cNvPr>
            <p:cNvSpPr txBox="1"/>
            <p:nvPr/>
          </p:nvSpPr>
          <p:spPr>
            <a:xfrm>
              <a:off x="8866252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1/30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1F1CFB6-8DF1-4DDC-8848-F62E4919943B}"/>
                </a:ext>
              </a:extLst>
            </p:cNvPr>
            <p:cNvSpPr txBox="1"/>
            <p:nvPr/>
          </p:nvSpPr>
          <p:spPr>
            <a:xfrm>
              <a:off x="9421838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3/31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739C7E0-714A-4838-B609-E29E007009FD}"/>
                </a:ext>
              </a:extLst>
            </p:cNvPr>
            <p:cNvSpPr txBox="1"/>
            <p:nvPr/>
          </p:nvSpPr>
          <p:spPr>
            <a:xfrm>
              <a:off x="10058446" y="592689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3/31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5F6E48B-EA47-4F93-BE17-754025E900B9}"/>
                </a:ext>
              </a:extLst>
            </p:cNvPr>
            <p:cNvSpPr txBox="1"/>
            <p:nvPr/>
          </p:nvSpPr>
          <p:spPr>
            <a:xfrm>
              <a:off x="8222432" y="5528498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3.4%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6FC6292C-72E7-4D32-A239-2E30EC860578}"/>
                </a:ext>
              </a:extLst>
            </p:cNvPr>
            <p:cNvSpPr txBox="1"/>
            <p:nvPr/>
          </p:nvSpPr>
          <p:spPr>
            <a:xfrm>
              <a:off x="8859039" y="5528498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3.3%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CE788D5-4037-4413-9E5A-02461FC4373E}"/>
                </a:ext>
              </a:extLst>
            </p:cNvPr>
            <p:cNvSpPr txBox="1"/>
            <p:nvPr/>
          </p:nvSpPr>
          <p:spPr>
            <a:xfrm>
              <a:off x="9414625" y="5347257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9.7%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352193C-92CC-473A-B585-0E2850B17001}"/>
                </a:ext>
              </a:extLst>
            </p:cNvPr>
            <p:cNvSpPr txBox="1"/>
            <p:nvPr/>
          </p:nvSpPr>
          <p:spPr>
            <a:xfrm>
              <a:off x="10000574" y="5371164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9.7%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DDBB594C-A23C-4650-B2FA-5E4DB98500E2}"/>
                </a:ext>
              </a:extLst>
            </p:cNvPr>
            <p:cNvSpPr txBox="1"/>
            <p:nvPr/>
          </p:nvSpPr>
          <p:spPr>
            <a:xfrm>
              <a:off x="8506774" y="2970637"/>
              <a:ext cx="2012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ISL (0.25 mg) + DOR* QD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164B3D3B-9F30-4D32-8E6F-FA1872001D81}"/>
                </a:ext>
              </a:extLst>
            </p:cNvPr>
            <p:cNvSpPr txBox="1"/>
            <p:nvPr/>
          </p:nvSpPr>
          <p:spPr>
            <a:xfrm>
              <a:off x="8506774" y="3332838"/>
              <a:ext cx="2012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ISL (0.75 mg) + DOR* QD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BD16FEE-F407-4808-901B-A99321FAB830}"/>
                </a:ext>
              </a:extLst>
            </p:cNvPr>
            <p:cNvSpPr txBox="1"/>
            <p:nvPr/>
          </p:nvSpPr>
          <p:spPr>
            <a:xfrm>
              <a:off x="8506774" y="3664782"/>
              <a:ext cx="2012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ISL (2.25 mg) + DOR* QD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4227F29C-3D09-4E86-90E3-154A55D9C0AE}"/>
                </a:ext>
              </a:extLst>
            </p:cNvPr>
            <p:cNvSpPr txBox="1"/>
            <p:nvPr/>
          </p:nvSpPr>
          <p:spPr>
            <a:xfrm>
              <a:off x="8506774" y="4048926"/>
              <a:ext cx="15063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chemeClr val="tx1"/>
                  </a:solidFill>
                  <a:latin typeface="+mn-lt"/>
                </a:rPr>
                <a:t>DOR/3TC/TDF QD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2326C3E-0E36-49C6-AC5A-44B00A37034C}"/>
                </a:ext>
              </a:extLst>
            </p:cNvPr>
            <p:cNvSpPr txBox="1"/>
            <p:nvPr/>
          </p:nvSpPr>
          <p:spPr>
            <a:xfrm>
              <a:off x="1458226" y="578720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F55160F-883E-4231-ACE6-A6FEC1472ED3}"/>
                </a:ext>
              </a:extLst>
            </p:cNvPr>
            <p:cNvSpPr txBox="1"/>
            <p:nvPr/>
          </p:nvSpPr>
          <p:spPr>
            <a:xfrm>
              <a:off x="1374870" y="521597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79FCBBA3-E547-4D3F-AA70-FB1AA50BF471}"/>
                </a:ext>
              </a:extLst>
            </p:cNvPr>
            <p:cNvSpPr txBox="1"/>
            <p:nvPr/>
          </p:nvSpPr>
          <p:spPr>
            <a:xfrm>
              <a:off x="1374870" y="462796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40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9B1A10D-495A-46A5-9DE7-17CB9659128A}"/>
                </a:ext>
              </a:extLst>
            </p:cNvPr>
            <p:cNvSpPr txBox="1"/>
            <p:nvPr/>
          </p:nvSpPr>
          <p:spPr>
            <a:xfrm>
              <a:off x="1374870" y="40567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60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70084938-AEF2-4325-9172-3C2ABC7C081D}"/>
                </a:ext>
              </a:extLst>
            </p:cNvPr>
            <p:cNvSpPr txBox="1"/>
            <p:nvPr/>
          </p:nvSpPr>
          <p:spPr>
            <a:xfrm>
              <a:off x="1374870" y="349634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80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D54E478-7BA0-4FEC-A761-7D9A5193F1A2}"/>
                </a:ext>
              </a:extLst>
            </p:cNvPr>
            <p:cNvSpPr txBox="1"/>
            <p:nvPr/>
          </p:nvSpPr>
          <p:spPr>
            <a:xfrm>
              <a:off x="1283499" y="292511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47D9313F-53CE-4BA3-80F9-3A818C35B5AF}"/>
                </a:ext>
              </a:extLst>
            </p:cNvPr>
            <p:cNvSpPr txBox="1"/>
            <p:nvPr/>
          </p:nvSpPr>
          <p:spPr>
            <a:xfrm rot="16200000">
              <a:off x="-92958" y="4181543"/>
              <a:ext cx="21571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Percent (%) of participants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3B889F37-E519-4E6B-BA4D-F093D4DA9A04}"/>
                </a:ext>
              </a:extLst>
            </p:cNvPr>
            <p:cNvSpPr txBox="1"/>
            <p:nvPr/>
          </p:nvSpPr>
          <p:spPr>
            <a:xfrm>
              <a:off x="1999776" y="6266935"/>
              <a:ext cx="2131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HIV-1 RNA &lt; 50 copies/mL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B03B166-6D77-4744-A71F-3AAC94E20BF4}"/>
                </a:ext>
              </a:extLst>
            </p:cNvPr>
            <p:cNvSpPr txBox="1"/>
            <p:nvPr/>
          </p:nvSpPr>
          <p:spPr>
            <a:xfrm>
              <a:off x="5587928" y="6266935"/>
              <a:ext cx="2131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HIV-1 RNA ≥ 50 copies/mL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80C5E1FB-9018-4339-8251-8A523F07208C}"/>
                </a:ext>
              </a:extLst>
            </p:cNvPr>
            <p:cNvSpPr txBox="1"/>
            <p:nvPr/>
          </p:nvSpPr>
          <p:spPr>
            <a:xfrm>
              <a:off x="8402800" y="6266935"/>
              <a:ext cx="2265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No virologic data in window</a:t>
              </a: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1FAC8903-CCF0-42FC-9BE3-E134393F3E6A}"/>
              </a:ext>
            </a:extLst>
          </p:cNvPr>
          <p:cNvSpPr txBox="1"/>
          <p:nvPr/>
        </p:nvSpPr>
        <p:spPr>
          <a:xfrm>
            <a:off x="2324140" y="2250921"/>
            <a:ext cx="696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+mn-lt"/>
              </a:rPr>
              <a:t>Virologic Outcomes Through Week 48 (FDA Snapshot Approach)</a:t>
            </a:r>
          </a:p>
        </p:txBody>
      </p:sp>
    </p:spTree>
    <p:extLst>
      <p:ext uri="{BB962C8B-B14F-4D97-AF65-F5344CB8AC3E}">
        <p14:creationId xmlns:p14="http://schemas.microsoft.com/office/powerpoint/2010/main" val="37539880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ISL + DOR: virologic failure analysis (2)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5B71354-7848-4B6E-98B0-A311620F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87212"/>
            <a:ext cx="10972800" cy="15025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participants with PDVF had confirmatory HIV-1 RNA levels &lt; 80 copies/ml</a:t>
            </a:r>
          </a:p>
          <a:p>
            <a:r>
              <a:rPr lang="en-US" dirty="0"/>
              <a:t>No participants met the criteria for resistance testing (HIV-1 RNA &gt; 400 copies/ml)</a:t>
            </a:r>
          </a:p>
          <a:p>
            <a:r>
              <a:rPr lang="en-US" dirty="0"/>
              <a:t>PK of ISL for participants who experienced PDVF was similar to other participants </a:t>
            </a:r>
            <a:br>
              <a:rPr lang="en-US" dirty="0"/>
            </a:br>
            <a:r>
              <a:rPr lang="en-US" dirty="0"/>
              <a:t>at the same dose level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AB455401-3137-41BF-8A46-0A1FCD573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20490"/>
              </p:ext>
            </p:extLst>
          </p:nvPr>
        </p:nvGraphicFramePr>
        <p:xfrm>
          <a:off x="730180" y="1759615"/>
          <a:ext cx="101239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421">
                  <a:extLst>
                    <a:ext uri="{9D8B030D-6E8A-4147-A177-3AD203B41FA5}">
                      <a16:colId xmlns:a16="http://schemas.microsoft.com/office/drawing/2014/main" val="796456932"/>
                    </a:ext>
                  </a:extLst>
                </a:gridCol>
                <a:gridCol w="1838175">
                  <a:extLst>
                    <a:ext uri="{9D8B030D-6E8A-4147-A177-3AD203B41FA5}">
                      <a16:colId xmlns:a16="http://schemas.microsoft.com/office/drawing/2014/main" val="3917821461"/>
                    </a:ext>
                  </a:extLst>
                </a:gridCol>
                <a:gridCol w="2024798">
                  <a:extLst>
                    <a:ext uri="{9D8B030D-6E8A-4147-A177-3AD203B41FA5}">
                      <a16:colId xmlns:a16="http://schemas.microsoft.com/office/drawing/2014/main" val="3393503383"/>
                    </a:ext>
                  </a:extLst>
                </a:gridCol>
                <a:gridCol w="2024798">
                  <a:extLst>
                    <a:ext uri="{9D8B030D-6E8A-4147-A177-3AD203B41FA5}">
                      <a16:colId xmlns:a16="http://schemas.microsoft.com/office/drawing/2014/main" val="1998525230"/>
                    </a:ext>
                  </a:extLst>
                </a:gridCol>
                <a:gridCol w="2024798">
                  <a:extLst>
                    <a:ext uri="{9D8B030D-6E8A-4147-A177-3AD203B41FA5}">
                      <a16:colId xmlns:a16="http://schemas.microsoft.com/office/drawing/2014/main" val="465547768"/>
                    </a:ext>
                  </a:extLst>
                </a:gridCol>
              </a:tblGrid>
              <a:tr h="439506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ISL (0.25 mg) +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DOR* QD</a:t>
                      </a:r>
                    </a:p>
                  </a:txBody>
                  <a:tcPr anchor="ctr">
                    <a:solidFill>
                      <a:srgbClr val="00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ISL (0.75 mg) +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DOR* QD</a:t>
                      </a:r>
                    </a:p>
                  </a:txBody>
                  <a:tcPr anchor="ctr">
                    <a:solidFill>
                      <a:srgbClr val="67C4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ISL (2.25 mg) +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DOR * QD</a:t>
                      </a:r>
                    </a:p>
                  </a:txBody>
                  <a:tcPr anchor="ctr">
                    <a:solidFill>
                      <a:srgbClr val="035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DOR/3TC/TDF QD</a:t>
                      </a:r>
                    </a:p>
                  </a:txBody>
                  <a:tcPr anchor="ctr">
                    <a:solidFill>
                      <a:srgbClr val="C0B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1613"/>
                  </a:ext>
                </a:extLst>
              </a:tr>
              <a:tr h="259708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N=29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N=31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N=31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849593"/>
                  </a:ext>
                </a:extLst>
              </a:tr>
              <a:tr h="259708">
                <a:tc gridSpan="5">
                  <a:txBody>
                    <a:bodyPr/>
                    <a:lstStyle/>
                    <a:p>
                      <a:pPr algn="l"/>
                      <a:r>
                        <a:rPr lang="en-US" sz="1400" b="1" noProof="0"/>
                        <a:t>Protocol Defined Virologic Failure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822"/>
                  </a:ext>
                </a:extLst>
              </a:tr>
              <a:tr h="439506">
                <a:tc>
                  <a:txBody>
                    <a:bodyPr/>
                    <a:lstStyle/>
                    <a:p>
                      <a:r>
                        <a:rPr lang="en-US" sz="1400" b="1" noProof="0"/>
                        <a:t>Non responder, n (%)</a:t>
                      </a:r>
                      <a:br>
                        <a:rPr lang="en-US" sz="1400" b="1" noProof="0"/>
                      </a:br>
                      <a:r>
                        <a:rPr lang="en-US" sz="1400" b="1" noProof="0"/>
                        <a:t>&gt; 50 copies/mL,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 (3.2)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 (0)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231287"/>
                  </a:ext>
                </a:extLst>
              </a:tr>
              <a:tr h="439506">
                <a:tc>
                  <a:txBody>
                    <a:bodyPr/>
                    <a:lstStyle/>
                    <a:p>
                      <a:r>
                        <a:rPr lang="en-US" sz="1400" b="1" noProof="0"/>
                        <a:t>Rebounder with HIV-1 RNA</a:t>
                      </a:r>
                      <a:br>
                        <a:rPr lang="en-US" sz="1400" b="1" noProof="0"/>
                      </a:br>
                      <a:r>
                        <a:rPr lang="en-US" sz="1400" b="1" noProof="0"/>
                        <a:t>&gt; 200 copies/mL,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 (6.9)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 (6.7)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 (3.2)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797565"/>
                  </a:ext>
                </a:extLst>
              </a:tr>
              <a:tr h="259708">
                <a:tc gridSpan="5">
                  <a:txBody>
                    <a:bodyPr/>
                    <a:lstStyle/>
                    <a:p>
                      <a:r>
                        <a:rPr lang="en-US" sz="1400" b="1" noProof="0"/>
                        <a:t>Details on participants with HIV-1 RNA ≥ 50 copies/mL not classified as PDVF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86720"/>
                  </a:ext>
                </a:extLst>
              </a:tr>
              <a:tr h="259708">
                <a:tc>
                  <a:txBody>
                    <a:bodyPr/>
                    <a:lstStyle/>
                    <a:p>
                      <a:r>
                        <a:rPr lang="en-US" sz="1400" b="1" noProof="0"/>
                        <a:t>Early discontinuation,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 (0)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 (9.7)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 (3.2)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183291"/>
                  </a:ext>
                </a:extLst>
              </a:tr>
              <a:tr h="439506">
                <a:tc>
                  <a:txBody>
                    <a:bodyPr/>
                    <a:lstStyle/>
                    <a:p>
                      <a:r>
                        <a:rPr lang="en-US" sz="1400" b="1" noProof="0"/>
                        <a:t>Reasons for Early discontinuation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 lost to follow-up, 1 participant withdrawal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 protocol violation for exclusionary criteria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24475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BC8C91D-FD10-4C20-8C40-81213AA462E4}"/>
              </a:ext>
            </a:extLst>
          </p:cNvPr>
          <p:cNvSpPr txBox="1"/>
          <p:nvPr/>
        </p:nvSpPr>
        <p:spPr>
          <a:xfrm>
            <a:off x="1612771" y="1262193"/>
            <a:ext cx="835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n-lt"/>
              </a:rPr>
              <a:t>Protocol Defined Virologic Failure (PDVF) at Week 48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354F0-DA6F-471B-8F12-D05E06FBF3A4}"/>
              </a:ext>
            </a:extLst>
          </p:cNvPr>
          <p:cNvSpPr/>
          <p:nvPr/>
        </p:nvSpPr>
        <p:spPr>
          <a:xfrm>
            <a:off x="10962022" y="6481532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OAB0302</a:t>
            </a:r>
          </a:p>
        </p:txBody>
      </p:sp>
    </p:spTree>
    <p:extLst>
      <p:ext uri="{BB962C8B-B14F-4D97-AF65-F5344CB8AC3E}">
        <p14:creationId xmlns:p14="http://schemas.microsoft.com/office/powerpoint/2010/main" val="37466012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  ISL + DOR: safety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48A5870-70C6-4EB2-9996-541C869DA8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165126"/>
            <a:ext cx="10972800" cy="14246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AEs were mild and transient and did not lead to discontinuation</a:t>
            </a:r>
          </a:p>
          <a:p>
            <a:r>
              <a:rPr lang="en-US" dirty="0"/>
              <a:t>Headache (usually mild and transient) was more common with ISL + DOR, whereas diarrhea (usually mild and transient) was more common with DOR/3TC/TDF</a:t>
            </a:r>
          </a:p>
          <a:p>
            <a:r>
              <a:rPr lang="en-US" dirty="0"/>
              <a:t>ISL + DOR demonstrated minimal effects on metabolic parameters and body weight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951244" y="6477614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OAB0305</a:t>
            </a:r>
          </a:p>
        </p:txBody>
      </p:sp>
      <p:graphicFrame>
        <p:nvGraphicFramePr>
          <p:cNvPr id="10" name="Tableau 6">
            <a:extLst>
              <a:ext uri="{FF2B5EF4-FFF2-40B4-BE49-F238E27FC236}">
                <a16:creationId xmlns:a16="http://schemas.microsoft.com/office/drawing/2014/main" id="{2C144562-B86B-48D9-9FAB-875DDCC0F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90114"/>
              </p:ext>
            </p:extLst>
          </p:nvPr>
        </p:nvGraphicFramePr>
        <p:xfrm>
          <a:off x="581910" y="1810002"/>
          <a:ext cx="10235251" cy="31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061">
                  <a:extLst>
                    <a:ext uri="{9D8B030D-6E8A-4147-A177-3AD203B41FA5}">
                      <a16:colId xmlns:a16="http://schemas.microsoft.com/office/drawing/2014/main" val="796456932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3917821461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3393503383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1998525230"/>
                    </a:ext>
                  </a:extLst>
                </a:gridCol>
                <a:gridCol w="1487155">
                  <a:extLst>
                    <a:ext uri="{9D8B030D-6E8A-4147-A177-3AD203B41FA5}">
                      <a16:colId xmlns:a16="http://schemas.microsoft.com/office/drawing/2014/main" val="465547768"/>
                    </a:ext>
                  </a:extLst>
                </a:gridCol>
                <a:gridCol w="1705875">
                  <a:extLst>
                    <a:ext uri="{9D8B030D-6E8A-4147-A177-3AD203B41FA5}">
                      <a16:colId xmlns:a16="http://schemas.microsoft.com/office/drawing/2014/main" val="3145958632"/>
                    </a:ext>
                  </a:extLst>
                </a:gridCol>
              </a:tblGrid>
              <a:tr h="3650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ISL (0.25 mg) +</a:t>
                      </a:r>
                      <a:br>
                        <a:rPr lang="fr-FR" dirty="0"/>
                      </a:br>
                      <a:r>
                        <a:rPr lang="fr-FR" dirty="0"/>
                        <a:t>DOR* QD</a:t>
                      </a:r>
                    </a:p>
                  </a:txBody>
                  <a:tcPr anchor="ctr">
                    <a:solidFill>
                      <a:srgbClr val="007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ISL (0.75 mg) +</a:t>
                      </a:r>
                      <a:br>
                        <a:rPr lang="fr-FR" dirty="0"/>
                      </a:br>
                      <a:r>
                        <a:rPr lang="fr-FR" dirty="0"/>
                        <a:t>DOR* QD</a:t>
                      </a:r>
                    </a:p>
                  </a:txBody>
                  <a:tcPr anchor="ctr">
                    <a:solidFill>
                      <a:srgbClr val="67C4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ISL (2.25 mg) +</a:t>
                      </a:r>
                      <a:br>
                        <a:rPr lang="fr-FR" dirty="0"/>
                      </a:br>
                      <a:r>
                        <a:rPr lang="fr-FR" dirty="0"/>
                        <a:t>DOR * QD</a:t>
                      </a:r>
                    </a:p>
                  </a:txBody>
                  <a:tcPr anchor="ctr">
                    <a:solidFill>
                      <a:srgbClr val="035B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Combined</a:t>
                      </a:r>
                      <a:r>
                        <a:rPr lang="fr-FR" dirty="0"/>
                        <a:t> ISL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DOR/3TC/TDF QD</a:t>
                      </a:r>
                    </a:p>
                  </a:txBody>
                  <a:tcPr anchor="ctr">
                    <a:solidFill>
                      <a:srgbClr val="C0B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71613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fr-FR" b="1" dirty="0" err="1"/>
                        <a:t>Number</a:t>
                      </a:r>
                      <a:r>
                        <a:rPr lang="fr-FR" b="1" dirty="0"/>
                        <a:t> (%) of 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N=29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N=30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N=31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N=90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N=31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849593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en-US" b="1" dirty="0"/>
                        <a:t>with ≥1 AE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 (72.4)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 (86.7)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(61.3)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66 (73.3)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 (77.4)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327174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en-US" b="1" dirty="0"/>
                        <a:t>with drug-related AE 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(0.0)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(10.0)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(12.9)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(7.8)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(19.4)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31927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fr-FR" b="1" dirty="0" err="1"/>
                        <a:t>with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serious</a:t>
                      </a:r>
                      <a:r>
                        <a:rPr lang="fr-FR" b="1" dirty="0"/>
                        <a:t> AE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(3.4)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(6.7)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(0.0)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(3.3)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(6.5)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451815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en-US" b="1" dirty="0"/>
                        <a:t>discontinued due to AE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(0.0)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(0.0)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(7.4)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(2.2)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(3.2)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341681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en-US" b="1" dirty="0"/>
                        <a:t>with moderate or severe AE </a:t>
                      </a:r>
                      <a:endParaRPr lang="fr-FR" b="1" dirty="0"/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(24.1)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 (43.3)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 (38.7)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 (35.6)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 (48.4)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32515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fr-FR" b="1" dirty="0" err="1"/>
                        <a:t>Headache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(13.8)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(6.7)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(12.9)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(11.1)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(6.5)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2951655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fr-FR" b="1" dirty="0" err="1"/>
                        <a:t>Diarrhea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(0.0)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(13.3)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(6.5)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(6.7)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(16.1)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7230463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r>
                        <a:rPr lang="fr-FR" b="1" dirty="0" err="1"/>
                        <a:t>Nausea</a:t>
                      </a:r>
                      <a:endParaRPr lang="fr-FR" b="1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(3.4)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(13.3)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(9.7)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 (8.9) 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(9.7)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68308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C46214F1-D890-415F-B4AD-B862F9AB9B60}"/>
              </a:ext>
            </a:extLst>
          </p:cNvPr>
          <p:cNvSpPr txBox="1"/>
          <p:nvPr/>
        </p:nvSpPr>
        <p:spPr>
          <a:xfrm>
            <a:off x="3730201" y="1170752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n-lt"/>
              </a:rPr>
              <a:t>Cumulative AE Summary. week 0-48</a:t>
            </a:r>
          </a:p>
        </p:txBody>
      </p:sp>
    </p:spTree>
    <p:extLst>
      <p:ext uri="{BB962C8B-B14F-4D97-AF65-F5344CB8AC3E}">
        <p14:creationId xmlns:p14="http://schemas.microsoft.com/office/powerpoint/2010/main" val="301193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 100 mg / ISL 0.75 mg dual therapy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A244B3-CCB2-4954-8A65-E38A283445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0263" y="1428056"/>
            <a:ext cx="7551737" cy="876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70C0"/>
                </a:solidFill>
              </a:rPr>
              <a:t>Clinical Development Program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Comprehensive clinical development program evaluating DOR 100mg/</a:t>
            </a:r>
            <a:r>
              <a:rPr lang="en-US" dirty="0" err="1">
                <a:solidFill>
                  <a:srgbClr val="0070C0"/>
                </a:solidFill>
              </a:rPr>
              <a:t>lSL</a:t>
            </a:r>
            <a:r>
              <a:rPr lang="en-US" dirty="0">
                <a:solidFill>
                  <a:srgbClr val="0070C0"/>
                </a:solidFill>
              </a:rPr>
              <a:t> 0.75 mg across a diverse population of PLWH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B0CCA3-2D7A-4E35-AF4B-311DB06D4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" r="54679" b="86345"/>
          <a:stretch/>
        </p:blipFill>
        <p:spPr>
          <a:xfrm>
            <a:off x="260701" y="1741077"/>
            <a:ext cx="3977640" cy="672019"/>
          </a:xfrm>
          <a:prstGeom prst="rect">
            <a:avLst/>
          </a:prstGeom>
        </p:spPr>
      </p:pic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044C40DA-CDF0-47C9-A2D6-B4E1AD001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46388"/>
              </p:ext>
            </p:extLst>
          </p:nvPr>
        </p:nvGraphicFramePr>
        <p:xfrm>
          <a:off x="505567" y="2479254"/>
          <a:ext cx="11180865" cy="377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873">
                  <a:extLst>
                    <a:ext uri="{9D8B030D-6E8A-4147-A177-3AD203B41FA5}">
                      <a16:colId xmlns:a16="http://schemas.microsoft.com/office/drawing/2014/main" val="796456932"/>
                    </a:ext>
                  </a:extLst>
                </a:gridCol>
                <a:gridCol w="2896080">
                  <a:extLst>
                    <a:ext uri="{9D8B030D-6E8A-4147-A177-3AD203B41FA5}">
                      <a16:colId xmlns:a16="http://schemas.microsoft.com/office/drawing/2014/main" val="3917821461"/>
                    </a:ext>
                  </a:extLst>
                </a:gridCol>
                <a:gridCol w="2727960">
                  <a:extLst>
                    <a:ext uri="{9D8B030D-6E8A-4147-A177-3AD203B41FA5}">
                      <a16:colId xmlns:a16="http://schemas.microsoft.com/office/drawing/2014/main" val="3393503383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1998525230"/>
                    </a:ext>
                  </a:extLst>
                </a:gridCol>
                <a:gridCol w="2009032">
                  <a:extLst>
                    <a:ext uri="{9D8B030D-6E8A-4147-A177-3AD203B41FA5}">
                      <a16:colId xmlns:a16="http://schemas.microsoft.com/office/drawing/2014/main" val="465547768"/>
                    </a:ext>
                  </a:extLst>
                </a:gridCol>
              </a:tblGrid>
              <a:tr h="5972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Trial Name (Protocol Number)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Study Design/ Comparator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ClinTrials.gov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71613"/>
                  </a:ext>
                </a:extLst>
              </a:tr>
              <a:tr h="597292">
                <a:tc rowSpan="4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Phase 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llluminate</a:t>
                      </a:r>
                      <a:r>
                        <a:rPr lang="en-US" sz="1600" noProof="0" dirty="0"/>
                        <a:t> HTE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(P019)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Heavily treatment experienced (HTE)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Double-blind OBT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NCT04233216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849593"/>
                  </a:ext>
                </a:extLst>
              </a:tr>
              <a:tr h="4565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llluminate</a:t>
                      </a:r>
                      <a:r>
                        <a:rPr lang="en-US" sz="1600" noProof="0" dirty="0"/>
                        <a:t> Switch A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(P017)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Virologically suppressed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Open-label Baseline 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NCT04223778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75134"/>
                  </a:ext>
                </a:extLst>
              </a:tr>
              <a:tr h="4565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llluminate</a:t>
                      </a:r>
                      <a:r>
                        <a:rPr lang="en-US" sz="1600" noProof="0" dirty="0"/>
                        <a:t> Switch B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 (P018)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Virologically suppressed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Double-blind BIC/FTC/TAF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NCT04223791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230211"/>
                  </a:ext>
                </a:extLst>
              </a:tr>
              <a:tr h="4565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llluminate</a:t>
                      </a:r>
                      <a:r>
                        <a:rPr lang="en-US" sz="1600" noProof="0" dirty="0"/>
                        <a:t> Naïve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 (P020)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Treatment-naive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Double-blind BIC/FTC/TAF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NCT04233879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967628"/>
                  </a:ext>
                </a:extLst>
              </a:tr>
              <a:tr h="8416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PH 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llluminate Adolescents (P028)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Treatment-naïve or virologically suppressed adolescents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Single arm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NCT04295772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53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5768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951244" y="6474916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OAB0403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BIC/FTC/TAF in individuals ≥ 65 years (1)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ECE8C2F-E2E7-E940-ADB2-847B3943F2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Meta analysis 4 clinical trials (3 randomized, 1 open label): </a:t>
            </a:r>
            <a:br>
              <a:rPr lang="en-US" dirty="0"/>
            </a:br>
            <a:r>
              <a:rPr lang="en-US" dirty="0"/>
              <a:t>switch to BIC/TAF in patients with </a:t>
            </a:r>
            <a:r>
              <a:rPr lang="en-US" dirty="0" err="1"/>
              <a:t>pVL</a:t>
            </a:r>
            <a:r>
              <a:rPr lang="en-US" dirty="0"/>
              <a:t> &lt; 50 c/ml</a:t>
            </a:r>
            <a:br>
              <a:rPr lang="en-US" dirty="0"/>
            </a:br>
            <a:endParaRPr lang="en-US" dirty="0"/>
          </a:p>
          <a:p>
            <a:pPr marL="285750" indent="-285750"/>
            <a:r>
              <a:rPr lang="en-US" dirty="0"/>
              <a:t>140 patients &gt; 65 y (median: 68 y) switched from        </a:t>
            </a:r>
          </a:p>
          <a:p>
            <a:pPr marL="585788" lvl="1" indent="-285750"/>
            <a:r>
              <a:rPr lang="en-US" dirty="0"/>
              <a:t>E/C/F/TAF-TDF = 57%</a:t>
            </a:r>
          </a:p>
          <a:p>
            <a:pPr marL="585788" lvl="1" indent="-285750"/>
            <a:r>
              <a:rPr lang="en-US" dirty="0"/>
              <a:t>DTG/ABC/3TC = 10% </a:t>
            </a:r>
          </a:p>
          <a:p>
            <a:pPr marL="585788" lvl="1" indent="-285750"/>
            <a:r>
              <a:rPr lang="en-US" dirty="0"/>
              <a:t>PI/b = 29%</a:t>
            </a:r>
          </a:p>
          <a:p>
            <a:pPr marL="585788" lvl="1" indent="-285750"/>
            <a:r>
              <a:rPr lang="en-US" dirty="0"/>
              <a:t>NNRTI = 4%</a:t>
            </a:r>
          </a:p>
        </p:txBody>
      </p:sp>
    </p:spTree>
    <p:extLst>
      <p:ext uri="{BB962C8B-B14F-4D97-AF65-F5344CB8AC3E}">
        <p14:creationId xmlns:p14="http://schemas.microsoft.com/office/powerpoint/2010/main" val="255479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99196" y="1185776"/>
            <a:ext cx="4551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Virologic outcome at W48 (ITT, snapshot)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BIC/FTC/TAF in individuals ≥ 65 years (2)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69BF15-2153-7D46-8ECD-91B60BD54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336" y="5272719"/>
            <a:ext cx="10972800" cy="1143001"/>
          </a:xfrm>
        </p:spPr>
        <p:txBody>
          <a:bodyPr/>
          <a:lstStyle/>
          <a:p>
            <a:r>
              <a:rPr lang="en-US" dirty="0"/>
              <a:t>No virologic failure, no resistance</a:t>
            </a:r>
          </a:p>
          <a:p>
            <a:r>
              <a:rPr lang="en-US" dirty="0"/>
              <a:t>5 discontinuation (</a:t>
            </a:r>
            <a:r>
              <a:rPr lang="en-US" dirty="0" err="1"/>
              <a:t>pVL</a:t>
            </a:r>
            <a:r>
              <a:rPr lang="en-US" dirty="0"/>
              <a:t> &lt; 50 c/mL) + 6 missing data: next </a:t>
            </a:r>
            <a:r>
              <a:rPr lang="en-US" dirty="0" err="1"/>
              <a:t>pVL</a:t>
            </a:r>
            <a:r>
              <a:rPr lang="en-US" dirty="0"/>
              <a:t> &lt; 50 c/mL)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267C04C-248F-4F25-A71A-E18C21FAB49F}"/>
              </a:ext>
            </a:extLst>
          </p:cNvPr>
          <p:cNvGrpSpPr/>
          <p:nvPr/>
        </p:nvGrpSpPr>
        <p:grpSpPr>
          <a:xfrm>
            <a:off x="2466338" y="2008800"/>
            <a:ext cx="6408887" cy="3018364"/>
            <a:chOff x="158269" y="1910374"/>
            <a:chExt cx="6077757" cy="2862414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A0F7EF4-3AB2-4367-9486-86BA34DBC9DF}"/>
                </a:ext>
              </a:extLst>
            </p:cNvPr>
            <p:cNvSpPr txBox="1"/>
            <p:nvPr/>
          </p:nvSpPr>
          <p:spPr>
            <a:xfrm>
              <a:off x="257081" y="3599827"/>
              <a:ext cx="372748" cy="32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8C4024C-FD3E-4FE0-8C84-07A5611DF7E3}"/>
                </a:ext>
              </a:extLst>
            </p:cNvPr>
            <p:cNvSpPr txBox="1"/>
            <p:nvPr/>
          </p:nvSpPr>
          <p:spPr>
            <a:xfrm>
              <a:off x="257081" y="3184553"/>
              <a:ext cx="372748" cy="32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A1BA6D4-40B9-4A5C-94FA-4B8C4FF40062}"/>
                </a:ext>
              </a:extLst>
            </p:cNvPr>
            <p:cNvSpPr txBox="1"/>
            <p:nvPr/>
          </p:nvSpPr>
          <p:spPr>
            <a:xfrm>
              <a:off x="257081" y="2765862"/>
              <a:ext cx="372748" cy="32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C05BB35-CDA4-4053-BEFE-29F76444F5B8}"/>
                </a:ext>
              </a:extLst>
            </p:cNvPr>
            <p:cNvSpPr txBox="1"/>
            <p:nvPr/>
          </p:nvSpPr>
          <p:spPr>
            <a:xfrm>
              <a:off x="257081" y="2324575"/>
              <a:ext cx="372748" cy="32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6BBEC01-9BAA-46AB-86CA-421237A14FAE}"/>
                </a:ext>
              </a:extLst>
            </p:cNvPr>
            <p:cNvSpPr txBox="1"/>
            <p:nvPr/>
          </p:nvSpPr>
          <p:spPr>
            <a:xfrm>
              <a:off x="355894" y="4044799"/>
              <a:ext cx="273937" cy="32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2159CCF-4764-42F9-A0B2-9B81B254E68C}"/>
                </a:ext>
              </a:extLst>
            </p:cNvPr>
            <p:cNvSpPr txBox="1"/>
            <p:nvPr/>
          </p:nvSpPr>
          <p:spPr>
            <a:xfrm>
              <a:off x="158269" y="1910374"/>
              <a:ext cx="471560" cy="321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A759B09E-4096-4D47-B7DB-23BAFA199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09" y="2469066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3A0A3649-62F7-4A8C-BD18-F3D63F381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09" y="2909584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41B6E130-D18C-48B3-A81D-9B1DF5CE7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09" y="3326374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0E83F2B0-EADA-4903-A4B3-902C69A02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09" y="374278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3C2C223-E80A-42FE-96FF-0B1660817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09" y="4183299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84A4BE4F-7B5F-4BB6-957A-EF80DD6AB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109" y="2054865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8985B91-7BE9-4A98-93C3-65468666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42" y="1976495"/>
              <a:ext cx="5562684" cy="2206803"/>
            </a:xfrm>
            <a:custGeom>
              <a:avLst/>
              <a:gdLst>
                <a:gd name="T0" fmla="*/ 2683 w 2683"/>
                <a:gd name="T1" fmla="*/ 2010 h 2010"/>
                <a:gd name="T2" fmla="*/ 0 w 2683"/>
                <a:gd name="T3" fmla="*/ 2010 h 2010"/>
                <a:gd name="T4" fmla="*/ 0 w 2683"/>
                <a:gd name="T5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3" h="2010">
                  <a:moveTo>
                    <a:pt x="2683" y="2010"/>
                  </a:moveTo>
                  <a:lnTo>
                    <a:pt x="0" y="201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8" name="TextBox 51">
              <a:extLst>
                <a:ext uri="{FF2B5EF4-FFF2-40B4-BE49-F238E27FC236}">
                  <a16:creationId xmlns:a16="http://schemas.microsoft.com/office/drawing/2014/main" id="{DE1A0781-6C3A-46F0-A763-AF5E4834E83A}"/>
                </a:ext>
              </a:extLst>
            </p:cNvPr>
            <p:cNvSpPr txBox="1"/>
            <p:nvPr/>
          </p:nvSpPr>
          <p:spPr>
            <a:xfrm>
              <a:off x="774682" y="4305787"/>
              <a:ext cx="1638268" cy="46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HIV-1 RNA &lt; 50 c/ml</a:t>
              </a:r>
            </a:p>
            <a:p>
              <a:pPr lvl="0" algn="ctr"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N=129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A2B3F690-5940-4C79-9B9F-B23E5DDF6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159" y="2209800"/>
              <a:ext cx="812310" cy="1973499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TextBox 51">
              <a:extLst>
                <a:ext uri="{FF2B5EF4-FFF2-40B4-BE49-F238E27FC236}">
                  <a16:creationId xmlns:a16="http://schemas.microsoft.com/office/drawing/2014/main" id="{159B5FD5-E000-4ADD-8BDF-765057CD55B9}"/>
                </a:ext>
              </a:extLst>
            </p:cNvPr>
            <p:cNvSpPr txBox="1"/>
            <p:nvPr/>
          </p:nvSpPr>
          <p:spPr>
            <a:xfrm>
              <a:off x="1495006" y="1962531"/>
              <a:ext cx="197624" cy="233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92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1" name="TextBox 51">
              <a:extLst>
                <a:ext uri="{FF2B5EF4-FFF2-40B4-BE49-F238E27FC236}">
                  <a16:creationId xmlns:a16="http://schemas.microsoft.com/office/drawing/2014/main" id="{73AB21ED-2B66-4B34-904F-5FD92142A931}"/>
                </a:ext>
              </a:extLst>
            </p:cNvPr>
            <p:cNvSpPr txBox="1"/>
            <p:nvPr/>
          </p:nvSpPr>
          <p:spPr>
            <a:xfrm>
              <a:off x="2635551" y="4305788"/>
              <a:ext cx="1638268" cy="46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HIV-1 RNA ≥ 50 c/ml</a:t>
              </a:r>
            </a:p>
            <a:p>
              <a:pPr lvl="0" algn="ctr"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N=0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E4937531-2EE7-4DF6-82C4-6B487FEE773F}"/>
                </a:ext>
              </a:extLst>
            </p:cNvPr>
            <p:cNvSpPr txBox="1"/>
            <p:nvPr/>
          </p:nvSpPr>
          <p:spPr>
            <a:xfrm>
              <a:off x="3405278" y="3914022"/>
              <a:ext cx="98812" cy="233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0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3" name="TextBox 51">
              <a:extLst>
                <a:ext uri="{FF2B5EF4-FFF2-40B4-BE49-F238E27FC236}">
                  <a16:creationId xmlns:a16="http://schemas.microsoft.com/office/drawing/2014/main" id="{F1A8ECBF-2314-4E70-9018-82FB7966517E}"/>
                </a:ext>
              </a:extLst>
            </p:cNvPr>
            <p:cNvSpPr txBox="1"/>
            <p:nvPr/>
          </p:nvSpPr>
          <p:spPr>
            <a:xfrm>
              <a:off x="4645883" y="4305788"/>
              <a:ext cx="1366642" cy="46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No </a:t>
              </a:r>
              <a:r>
                <a:rPr lang="fr-FR" sz="1600" b="1" dirty="0" err="1">
                  <a:solidFill>
                    <a:schemeClr val="tx1"/>
                  </a:solidFill>
                  <a:latin typeface="+mj-lt"/>
                </a:rPr>
                <a:t>virologic</a:t>
              </a: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 data</a:t>
              </a:r>
            </a:p>
            <a:p>
              <a:pPr lvl="0" algn="ctr"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N=11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27926B46-77F4-47C5-8563-6BDAC8AF5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199" y="4015740"/>
              <a:ext cx="812310" cy="167559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5" name="TextBox 51">
              <a:extLst>
                <a:ext uri="{FF2B5EF4-FFF2-40B4-BE49-F238E27FC236}">
                  <a16:creationId xmlns:a16="http://schemas.microsoft.com/office/drawing/2014/main" id="{E56DA0FA-463F-432D-AAC5-7A8A6E8EA441}"/>
                </a:ext>
              </a:extLst>
            </p:cNvPr>
            <p:cNvSpPr txBox="1"/>
            <p:nvPr/>
          </p:nvSpPr>
          <p:spPr>
            <a:xfrm>
              <a:off x="5293451" y="3769829"/>
              <a:ext cx="98812" cy="233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8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:a16="http://schemas.microsoft.com/office/drawing/2014/main" id="{B62032EC-4A9B-4F7E-93CC-0034B2EE2B2E}"/>
                </a:ext>
              </a:extLst>
            </p:cNvPr>
            <p:cNvSpPr txBox="1"/>
            <p:nvPr/>
          </p:nvSpPr>
          <p:spPr>
            <a:xfrm>
              <a:off x="4119851" y="2376734"/>
              <a:ext cx="1692143" cy="233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</a:rPr>
                <a:t>BIC/FTC/TAF (N=140)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3EB896C6-1388-4294-9F51-6B84791E5BB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856316" y="2383458"/>
              <a:ext cx="193824" cy="198497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9178F-AD56-4211-9EBD-47FCD29ED284}"/>
              </a:ext>
            </a:extLst>
          </p:cNvPr>
          <p:cNvSpPr/>
          <p:nvPr/>
        </p:nvSpPr>
        <p:spPr>
          <a:xfrm>
            <a:off x="10951244" y="6474916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OAB0403</a:t>
            </a:r>
          </a:p>
        </p:txBody>
      </p:sp>
    </p:spTree>
    <p:extLst>
      <p:ext uri="{BB962C8B-B14F-4D97-AF65-F5344CB8AC3E}">
        <p14:creationId xmlns:p14="http://schemas.microsoft.com/office/powerpoint/2010/main" val="70225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presentation is made in complete editorial freedom </a:t>
            </a:r>
          </a:p>
          <a:p>
            <a:endParaRPr lang="en-US" sz="2800" dirty="0"/>
          </a:p>
          <a:p>
            <a:r>
              <a:rPr lang="en-US" sz="2800" dirty="0"/>
              <a:t>Thanks to </a:t>
            </a:r>
            <a:r>
              <a:rPr lang="en-US" sz="2800" dirty="0" err="1"/>
              <a:t>ViiV</a:t>
            </a:r>
            <a:r>
              <a:rPr lang="en-US" sz="2800" dirty="0"/>
              <a:t> Healthcare and Janssen for their institutional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275641" y="1304059"/>
            <a:ext cx="131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Weight gain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55287" y="1304059"/>
            <a:ext cx="67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+mn-lt"/>
              </a:rPr>
              <a:t>GFRe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90257" y="4144260"/>
            <a:ext cx="220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Lipid changes at W48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BIC/FTC/TAF in individuals ≥ 65 years (3)</a:t>
            </a:r>
          </a:p>
        </p:txBody>
      </p:sp>
      <p:sp>
        <p:nvSpPr>
          <p:cNvPr id="43" name="Line 16">
            <a:extLst>
              <a:ext uri="{FF2B5EF4-FFF2-40B4-BE49-F238E27FC236}">
                <a16:creationId xmlns:a16="http://schemas.microsoft.com/office/drawing/2014/main" id="{AA257DBD-0CDA-402D-A7C9-DBE83D094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5338" y="2562537"/>
            <a:ext cx="311360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D27592AB-A5C7-4C5B-8EE7-B6D307147671}"/>
              </a:ext>
            </a:extLst>
          </p:cNvPr>
          <p:cNvGrpSpPr/>
          <p:nvPr/>
        </p:nvGrpSpPr>
        <p:grpSpPr>
          <a:xfrm>
            <a:off x="3023027" y="4557709"/>
            <a:ext cx="6276052" cy="1920421"/>
            <a:chOff x="4707258" y="4311743"/>
            <a:chExt cx="7394620" cy="2262694"/>
          </a:xfrm>
        </p:grpSpPr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9A947EE0-4506-4FF4-BD4A-42590DB7A9A1}"/>
                </a:ext>
              </a:extLst>
            </p:cNvPr>
            <p:cNvSpPr txBox="1"/>
            <p:nvPr/>
          </p:nvSpPr>
          <p:spPr>
            <a:xfrm>
              <a:off x="5778572" y="4313426"/>
              <a:ext cx="1051630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Total</a:t>
              </a:r>
              <a:br>
                <a:rPr lang="en-US" sz="1200" b="1">
                  <a:solidFill>
                    <a:schemeClr val="tx1"/>
                  </a:solidFill>
                  <a:latin typeface="+mj-lt"/>
                </a:rPr>
              </a:br>
              <a:r>
                <a:rPr lang="en-US" sz="1200" b="1">
                  <a:solidFill>
                    <a:schemeClr val="tx1"/>
                  </a:solidFill>
                  <a:latin typeface="+mj-lt"/>
                </a:rPr>
                <a:t>cholestérol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CF58B9AB-B2D8-4545-9052-B55C3DB67ADC}"/>
                </a:ext>
              </a:extLst>
            </p:cNvPr>
            <p:cNvSpPr txBox="1"/>
            <p:nvPr/>
          </p:nvSpPr>
          <p:spPr>
            <a:xfrm>
              <a:off x="6903737" y="4313426"/>
              <a:ext cx="1051630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LDL</a:t>
              </a:r>
              <a:br>
                <a:rPr lang="en-US" sz="1200" b="1">
                  <a:solidFill>
                    <a:schemeClr val="tx1"/>
                  </a:solidFill>
                  <a:latin typeface="+mj-lt"/>
                </a:rPr>
              </a:br>
              <a:r>
                <a:rPr lang="en-US" sz="1200" b="1">
                  <a:solidFill>
                    <a:schemeClr val="tx1"/>
                  </a:solidFill>
                  <a:latin typeface="+mj-lt"/>
                </a:rPr>
                <a:t>cholesterol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157A72FC-B290-47F5-AA8F-0DA9383C228E}"/>
                </a:ext>
              </a:extLst>
            </p:cNvPr>
            <p:cNvSpPr txBox="1"/>
            <p:nvPr/>
          </p:nvSpPr>
          <p:spPr>
            <a:xfrm>
              <a:off x="8061496" y="4313426"/>
              <a:ext cx="1051630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HDL</a:t>
              </a:r>
              <a:br>
                <a:rPr lang="en-US" sz="1200" b="1">
                  <a:solidFill>
                    <a:schemeClr val="tx1"/>
                  </a:solidFill>
                  <a:latin typeface="+mj-lt"/>
                </a:rPr>
              </a:br>
              <a:r>
                <a:rPr lang="en-US" sz="1200" b="1">
                  <a:solidFill>
                    <a:schemeClr val="tx1"/>
                  </a:solidFill>
                  <a:latin typeface="+mj-lt"/>
                </a:rPr>
                <a:t>cholesterol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21467002-F4C4-4D4B-B3C1-58BCECE8310D}"/>
                </a:ext>
              </a:extLst>
            </p:cNvPr>
            <p:cNvSpPr txBox="1"/>
            <p:nvPr/>
          </p:nvSpPr>
          <p:spPr>
            <a:xfrm>
              <a:off x="9194340" y="4405759"/>
              <a:ext cx="1159815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Triglycerides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4EBBFEE6-B575-4822-92F6-EBB6CF108E47}"/>
                </a:ext>
              </a:extLst>
            </p:cNvPr>
            <p:cNvSpPr txBox="1"/>
            <p:nvPr/>
          </p:nvSpPr>
          <p:spPr>
            <a:xfrm>
              <a:off x="10700838" y="4313426"/>
              <a:ext cx="1401040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Total</a:t>
              </a:r>
              <a:br>
                <a:rPr lang="en-US" sz="1200" b="1">
                  <a:solidFill>
                    <a:schemeClr val="tx1"/>
                  </a:solidFill>
                  <a:latin typeface="+mj-lt"/>
                </a:rPr>
              </a:br>
              <a:r>
                <a:rPr lang="en-US" sz="1200" b="1">
                  <a:solidFill>
                    <a:schemeClr val="tx1"/>
                  </a:solidFill>
                  <a:latin typeface="+mj-lt"/>
                </a:rPr>
                <a:t>cholesterol HDL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5" name="Line 16">
              <a:extLst>
                <a:ext uri="{FF2B5EF4-FFF2-40B4-BE49-F238E27FC236}">
                  <a16:creationId xmlns:a16="http://schemas.microsoft.com/office/drawing/2014/main" id="{D6441CBE-1186-4AAC-B1B3-E984F9F65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7881" y="5215207"/>
              <a:ext cx="462292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A8DAA86C-2942-4887-96B3-8FB70F4239E1}"/>
                </a:ext>
              </a:extLst>
            </p:cNvPr>
            <p:cNvSpPr txBox="1"/>
            <p:nvPr/>
          </p:nvSpPr>
          <p:spPr>
            <a:xfrm>
              <a:off x="5232960" y="4352382"/>
              <a:ext cx="402672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227A6FAA-EBF1-41E2-B2E4-0751B69B28A9}"/>
                </a:ext>
              </a:extLst>
            </p:cNvPr>
            <p:cNvSpPr txBox="1"/>
            <p:nvPr/>
          </p:nvSpPr>
          <p:spPr>
            <a:xfrm>
              <a:off x="5232960" y="4592413"/>
              <a:ext cx="402672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A63D75E1-CE64-4B1B-B2FF-FFB12EF9F52B}"/>
                </a:ext>
              </a:extLst>
            </p:cNvPr>
            <p:cNvSpPr txBox="1"/>
            <p:nvPr/>
          </p:nvSpPr>
          <p:spPr>
            <a:xfrm>
              <a:off x="5232960" y="4843873"/>
              <a:ext cx="402672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EBF74EEC-1E34-43AC-89AF-23AB46838E50}"/>
                </a:ext>
              </a:extLst>
            </p:cNvPr>
            <p:cNvSpPr txBox="1"/>
            <p:nvPr/>
          </p:nvSpPr>
          <p:spPr>
            <a:xfrm>
              <a:off x="5325506" y="5095333"/>
              <a:ext cx="310126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B3B972E0-106C-4CD1-8201-98F643ABD8B6}"/>
                </a:ext>
              </a:extLst>
            </p:cNvPr>
            <p:cNvSpPr txBox="1"/>
            <p:nvPr/>
          </p:nvSpPr>
          <p:spPr>
            <a:xfrm>
              <a:off x="5178187" y="5339173"/>
              <a:ext cx="457445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3207A32E-A595-487A-884D-E4B6BE2CA413}"/>
                </a:ext>
              </a:extLst>
            </p:cNvPr>
            <p:cNvSpPr txBox="1"/>
            <p:nvPr/>
          </p:nvSpPr>
          <p:spPr>
            <a:xfrm>
              <a:off x="5178187" y="5586823"/>
              <a:ext cx="457445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-20</a:t>
              </a:r>
            </a:p>
          </p:txBody>
        </p:sp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517FA120-A0CC-45D0-95AC-57EC3F9C5B4A}"/>
                </a:ext>
              </a:extLst>
            </p:cNvPr>
            <p:cNvGrpSpPr/>
            <p:nvPr/>
          </p:nvGrpSpPr>
          <p:grpSpPr>
            <a:xfrm>
              <a:off x="5609135" y="4475494"/>
              <a:ext cx="60949" cy="1482682"/>
              <a:chOff x="5574672" y="4475494"/>
              <a:chExt cx="89235" cy="1482682"/>
            </a:xfrm>
          </p:grpSpPr>
          <p:sp>
            <p:nvSpPr>
              <p:cNvPr id="181" name="Line 16">
                <a:extLst>
                  <a:ext uri="{FF2B5EF4-FFF2-40B4-BE49-F238E27FC236}">
                    <a16:creationId xmlns:a16="http://schemas.microsoft.com/office/drawing/2014/main" id="{494495D7-9563-4628-AEC8-BD45FCA84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447549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2" name="Line 21">
                <a:extLst>
                  <a:ext uri="{FF2B5EF4-FFF2-40B4-BE49-F238E27FC236}">
                    <a16:creationId xmlns:a16="http://schemas.microsoft.com/office/drawing/2014/main" id="{D88DF920-DE07-4500-8E58-40F96C801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23194" y="5217463"/>
                <a:ext cx="148142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3" name="Line 16">
                <a:extLst>
                  <a:ext uri="{FF2B5EF4-FFF2-40B4-BE49-F238E27FC236}">
                    <a16:creationId xmlns:a16="http://schemas.microsoft.com/office/drawing/2014/main" id="{7A8FE8AA-84E0-4F5C-8656-8A8436001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471552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4" name="Line 16">
                <a:extLst>
                  <a:ext uri="{FF2B5EF4-FFF2-40B4-BE49-F238E27FC236}">
                    <a16:creationId xmlns:a16="http://schemas.microsoft.com/office/drawing/2014/main" id="{1772643D-4EF2-49A9-BF77-D7596A60D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496698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5" name="Line 16">
                <a:extLst>
                  <a:ext uri="{FF2B5EF4-FFF2-40B4-BE49-F238E27FC236}">
                    <a16:creationId xmlns:a16="http://schemas.microsoft.com/office/drawing/2014/main" id="{297D7E97-88FD-448E-8FBE-2B3A1273B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521844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6" name="Line 16">
                <a:extLst>
                  <a:ext uri="{FF2B5EF4-FFF2-40B4-BE49-F238E27FC236}">
                    <a16:creationId xmlns:a16="http://schemas.microsoft.com/office/drawing/2014/main" id="{E074E936-0A22-4754-9462-DF0119E7C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546228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7" name="Line 16">
                <a:extLst>
                  <a:ext uri="{FF2B5EF4-FFF2-40B4-BE49-F238E27FC236}">
                    <a16:creationId xmlns:a16="http://schemas.microsoft.com/office/drawing/2014/main" id="{73EBDD91-9E30-4DC1-A91C-F3537E458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570993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88" name="Line 16">
                <a:extLst>
                  <a:ext uri="{FF2B5EF4-FFF2-40B4-BE49-F238E27FC236}">
                    <a16:creationId xmlns:a16="http://schemas.microsoft.com/office/drawing/2014/main" id="{90D47AB2-F788-4A1E-8D20-21428A76E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4672" y="5953774"/>
                <a:ext cx="8923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DC08F1D1-4377-43F2-ABB1-B565C225426E}"/>
                </a:ext>
              </a:extLst>
            </p:cNvPr>
            <p:cNvSpPr txBox="1"/>
            <p:nvPr/>
          </p:nvSpPr>
          <p:spPr>
            <a:xfrm>
              <a:off x="5178187" y="5830663"/>
              <a:ext cx="457445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-30</a:t>
              </a:r>
            </a:p>
          </p:txBody>
        </p:sp>
        <p:sp>
          <p:nvSpPr>
            <p:cNvPr id="154" name="Freeform 24">
              <a:extLst>
                <a:ext uri="{FF2B5EF4-FFF2-40B4-BE49-F238E27FC236}">
                  <a16:creationId xmlns:a16="http://schemas.microsoft.com/office/drawing/2014/main" id="{61DF6A41-B3DD-4577-BAD8-94EAA8FC7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888" y="5215207"/>
              <a:ext cx="381001" cy="17594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5" name="TextBox 51">
              <a:extLst>
                <a:ext uri="{FF2B5EF4-FFF2-40B4-BE49-F238E27FC236}">
                  <a16:creationId xmlns:a16="http://schemas.microsoft.com/office/drawing/2014/main" id="{0D995570-11B5-4BD3-A622-7E8D2713DA29}"/>
                </a:ext>
              </a:extLst>
            </p:cNvPr>
            <p:cNvSpPr txBox="1"/>
            <p:nvPr/>
          </p:nvSpPr>
          <p:spPr>
            <a:xfrm>
              <a:off x="6230728" y="5408927"/>
              <a:ext cx="147320" cy="2175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-7</a:t>
              </a:r>
              <a:endParaRPr kumimoji="0" lang="en-US" sz="120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792708EC-8102-4EAD-A34D-1289A329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52" y="5215207"/>
              <a:ext cx="381001" cy="4640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7" name="TextBox 51">
              <a:extLst>
                <a:ext uri="{FF2B5EF4-FFF2-40B4-BE49-F238E27FC236}">
                  <a16:creationId xmlns:a16="http://schemas.microsoft.com/office/drawing/2014/main" id="{31E77DAA-562B-433B-82A4-D403B68CCC90}"/>
                </a:ext>
              </a:extLst>
            </p:cNvPr>
            <p:cNvSpPr txBox="1"/>
            <p:nvPr/>
          </p:nvSpPr>
          <p:spPr>
            <a:xfrm>
              <a:off x="7355892" y="5277617"/>
              <a:ext cx="147320" cy="2175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-2</a:t>
              </a:r>
              <a:endParaRPr kumimoji="0" lang="en-US" sz="120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58" name="Freeform 24">
              <a:extLst>
                <a:ext uri="{FF2B5EF4-FFF2-40B4-BE49-F238E27FC236}">
                  <a16:creationId xmlns:a16="http://schemas.microsoft.com/office/drawing/2014/main" id="{C385E206-7AE4-4A97-881C-24175C2F5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748" y="5215207"/>
              <a:ext cx="381001" cy="374063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9" name="TextBox 51">
              <a:extLst>
                <a:ext uri="{FF2B5EF4-FFF2-40B4-BE49-F238E27FC236}">
                  <a16:creationId xmlns:a16="http://schemas.microsoft.com/office/drawing/2014/main" id="{7281EAE7-E1A5-4FC0-8B2E-01F985980849}"/>
                </a:ext>
              </a:extLst>
            </p:cNvPr>
            <p:cNvSpPr txBox="1"/>
            <p:nvPr/>
          </p:nvSpPr>
          <p:spPr>
            <a:xfrm>
              <a:off x="9654314" y="5590122"/>
              <a:ext cx="239866" cy="2175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-15</a:t>
              </a:r>
              <a:endParaRPr kumimoji="0" lang="en-US" sz="120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542DDE7E-B57E-46D4-90DA-1C56AD9FA80C}"/>
                </a:ext>
              </a:extLst>
            </p:cNvPr>
            <p:cNvSpPr txBox="1"/>
            <p:nvPr/>
          </p:nvSpPr>
          <p:spPr>
            <a:xfrm>
              <a:off x="6056779" y="6030489"/>
              <a:ext cx="495219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186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129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E65FE5C5-EB7B-438B-A6C0-1AC939181DC8}"/>
                </a:ext>
              </a:extLst>
            </p:cNvPr>
            <p:cNvSpPr txBox="1"/>
            <p:nvPr/>
          </p:nvSpPr>
          <p:spPr>
            <a:xfrm>
              <a:off x="7181943" y="6030490"/>
              <a:ext cx="495219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112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129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CBA47949-261F-4D84-BD72-7B0C0DBA9A29}"/>
                </a:ext>
              </a:extLst>
            </p:cNvPr>
            <p:cNvSpPr txBox="1"/>
            <p:nvPr/>
          </p:nvSpPr>
          <p:spPr>
            <a:xfrm>
              <a:off x="8339703" y="6030490"/>
              <a:ext cx="495219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51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129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44593ED3-62E2-4A60-8585-8646CD36AF82}"/>
                </a:ext>
              </a:extLst>
            </p:cNvPr>
            <p:cNvSpPr txBox="1"/>
            <p:nvPr/>
          </p:nvSpPr>
          <p:spPr>
            <a:xfrm>
              <a:off x="9526639" y="6030490"/>
              <a:ext cx="495219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127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129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0692AF45-DD1A-4197-89AE-0B400556C24D}"/>
                </a:ext>
              </a:extLst>
            </p:cNvPr>
            <p:cNvSpPr txBox="1"/>
            <p:nvPr/>
          </p:nvSpPr>
          <p:spPr>
            <a:xfrm>
              <a:off x="4707258" y="6030490"/>
              <a:ext cx="1396961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Baseline, mg/dL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N = </a:t>
              </a:r>
            </a:p>
          </p:txBody>
        </p:sp>
        <p:sp>
          <p:nvSpPr>
            <p:cNvPr id="165" name="TextBox 51">
              <a:extLst>
                <a:ext uri="{FF2B5EF4-FFF2-40B4-BE49-F238E27FC236}">
                  <a16:creationId xmlns:a16="http://schemas.microsoft.com/office/drawing/2014/main" id="{67709D68-F92A-486D-9A14-6C3C1515A590}"/>
                </a:ext>
              </a:extLst>
            </p:cNvPr>
            <p:cNvSpPr txBox="1"/>
            <p:nvPr/>
          </p:nvSpPr>
          <p:spPr>
            <a:xfrm>
              <a:off x="8541039" y="5018538"/>
              <a:ext cx="92547" cy="2175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0</a:t>
              </a:r>
              <a:endParaRPr kumimoji="0" lang="en-US" sz="120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66" name="Line 16">
              <a:extLst>
                <a:ext uri="{FF2B5EF4-FFF2-40B4-BE49-F238E27FC236}">
                  <a16:creationId xmlns:a16="http://schemas.microsoft.com/office/drawing/2014/main" id="{08469BCB-F50A-4DAD-97E2-F8CA219EF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6883" y="5211250"/>
              <a:ext cx="138287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7" name="Line 16">
              <a:extLst>
                <a:ext uri="{FF2B5EF4-FFF2-40B4-BE49-F238E27FC236}">
                  <a16:creationId xmlns:a16="http://schemas.microsoft.com/office/drawing/2014/main" id="{CDA04876-640D-4151-BF16-92718E75C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1621" y="4432300"/>
              <a:ext cx="593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8" name="Line 21">
              <a:extLst>
                <a:ext uri="{FF2B5EF4-FFF2-40B4-BE49-F238E27FC236}">
                  <a16:creationId xmlns:a16="http://schemas.microsoft.com/office/drawing/2014/main" id="{C5BC16AC-1A88-43E2-A4F1-5961F528DF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895679" y="5208922"/>
              <a:ext cx="155061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9" name="Line 16">
              <a:extLst>
                <a:ext uri="{FF2B5EF4-FFF2-40B4-BE49-F238E27FC236}">
                  <a16:creationId xmlns:a16="http://schemas.microsoft.com/office/drawing/2014/main" id="{F0179BD4-C5F7-4932-AAD5-08F172F05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1621" y="4820700"/>
              <a:ext cx="593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0" name="Line 16">
              <a:extLst>
                <a:ext uri="{FF2B5EF4-FFF2-40B4-BE49-F238E27FC236}">
                  <a16:creationId xmlns:a16="http://schemas.microsoft.com/office/drawing/2014/main" id="{147F7E0B-CE75-4114-BDDE-AA6F3246F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1621" y="5209949"/>
              <a:ext cx="593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1" name="Line 16">
              <a:extLst>
                <a:ext uri="{FF2B5EF4-FFF2-40B4-BE49-F238E27FC236}">
                  <a16:creationId xmlns:a16="http://schemas.microsoft.com/office/drawing/2014/main" id="{1E831057-4445-45A8-A176-9F483A106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1621" y="5587097"/>
              <a:ext cx="593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2" name="Line 16">
              <a:extLst>
                <a:ext uri="{FF2B5EF4-FFF2-40B4-BE49-F238E27FC236}">
                  <a16:creationId xmlns:a16="http://schemas.microsoft.com/office/drawing/2014/main" id="{D4C6C18F-0E6D-4938-924B-750742617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1621" y="5979621"/>
              <a:ext cx="5936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3309DB0B-47C8-4225-9D3C-D8A9C8EACE82}"/>
                </a:ext>
              </a:extLst>
            </p:cNvPr>
            <p:cNvSpPr txBox="1"/>
            <p:nvPr/>
          </p:nvSpPr>
          <p:spPr>
            <a:xfrm>
              <a:off x="10368441" y="4311743"/>
              <a:ext cx="310126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3508AB5F-3B81-40CE-863C-7DFCB6F428E2}"/>
                </a:ext>
              </a:extLst>
            </p:cNvPr>
            <p:cNvSpPr txBox="1"/>
            <p:nvPr/>
          </p:nvSpPr>
          <p:spPr>
            <a:xfrm>
              <a:off x="10230567" y="4697589"/>
              <a:ext cx="448000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0.5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054969E2-EDE8-4452-A6D0-72AA8E0335EE}"/>
                </a:ext>
              </a:extLst>
            </p:cNvPr>
            <p:cNvSpPr txBox="1"/>
            <p:nvPr/>
          </p:nvSpPr>
          <p:spPr>
            <a:xfrm>
              <a:off x="10368441" y="5093922"/>
              <a:ext cx="310126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BEE6E226-1897-4C2F-8498-7EF4BA2C23A8}"/>
                </a:ext>
              </a:extLst>
            </p:cNvPr>
            <p:cNvSpPr txBox="1"/>
            <p:nvPr/>
          </p:nvSpPr>
          <p:spPr>
            <a:xfrm>
              <a:off x="10175793" y="5464785"/>
              <a:ext cx="502773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-0.5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AC13332B-2E96-443E-ABD9-F419358EAE88}"/>
                </a:ext>
              </a:extLst>
            </p:cNvPr>
            <p:cNvSpPr txBox="1"/>
            <p:nvPr/>
          </p:nvSpPr>
          <p:spPr>
            <a:xfrm>
              <a:off x="10313668" y="5861118"/>
              <a:ext cx="364898" cy="326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</a:t>
              </a:r>
            </a:p>
          </p:txBody>
        </p:sp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83B9CA38-CF77-49CD-B8B5-6908A884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569" y="5215208"/>
              <a:ext cx="449580" cy="154988"/>
            </a:xfrm>
            <a:custGeom>
              <a:avLst/>
              <a:gdLst>
                <a:gd name="T0" fmla="*/ 757 w 757"/>
                <a:gd name="T1" fmla="*/ 539 h 539"/>
                <a:gd name="T2" fmla="*/ 757 w 757"/>
                <a:gd name="T3" fmla="*/ 0 h 539"/>
                <a:gd name="T4" fmla="*/ 0 w 757"/>
                <a:gd name="T5" fmla="*/ 0 h 539"/>
                <a:gd name="T6" fmla="*/ 0 w 757"/>
                <a:gd name="T7" fmla="*/ 539 h 539"/>
                <a:gd name="T8" fmla="*/ 757 w 757"/>
                <a:gd name="T9" fmla="*/ 539 h 539"/>
                <a:gd name="T10" fmla="*/ 757 w 757"/>
                <a:gd name="T11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539">
                  <a:moveTo>
                    <a:pt x="757" y="539"/>
                  </a:moveTo>
                  <a:lnTo>
                    <a:pt x="757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757" y="539"/>
                  </a:lnTo>
                  <a:lnTo>
                    <a:pt x="757" y="539"/>
                  </a:lnTo>
                  <a:close/>
                </a:path>
              </a:pathLst>
            </a:custGeom>
            <a:solidFill>
              <a:srgbClr val="3C8C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9" name="TextBox 51">
              <a:extLst>
                <a:ext uri="{FF2B5EF4-FFF2-40B4-BE49-F238E27FC236}">
                  <a16:creationId xmlns:a16="http://schemas.microsoft.com/office/drawing/2014/main" id="{4E05D9B3-B353-4A11-80E5-930EE3DAA6C6}"/>
                </a:ext>
              </a:extLst>
            </p:cNvPr>
            <p:cNvSpPr txBox="1"/>
            <p:nvPr/>
          </p:nvSpPr>
          <p:spPr>
            <a:xfrm>
              <a:off x="11256873" y="5408927"/>
              <a:ext cx="288972" cy="2175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1200" b="1">
                  <a:solidFill>
                    <a:schemeClr val="tx1"/>
                  </a:solidFill>
                  <a:latin typeface="+mj-lt"/>
                </a:rPr>
                <a:t>-0.1</a:t>
              </a:r>
              <a:endParaRPr kumimoji="0" lang="en-US" sz="120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31DD3ECF-C963-4AD7-9194-F8D37793F4DF}"/>
                </a:ext>
              </a:extLst>
            </p:cNvPr>
            <p:cNvSpPr txBox="1"/>
            <p:nvPr/>
          </p:nvSpPr>
          <p:spPr>
            <a:xfrm>
              <a:off x="11153750" y="6030490"/>
              <a:ext cx="495219" cy="543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3.8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129</a:t>
              </a:r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DFF82FF5-A794-4D33-95C9-29CCE3692818}"/>
              </a:ext>
            </a:extLst>
          </p:cNvPr>
          <p:cNvGrpSpPr/>
          <p:nvPr/>
        </p:nvGrpSpPr>
        <p:grpSpPr>
          <a:xfrm>
            <a:off x="2315472" y="1775615"/>
            <a:ext cx="3299512" cy="2054576"/>
            <a:chOff x="5185902" y="1854094"/>
            <a:chExt cx="3299512" cy="2054576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B66BB7A-68E1-4290-8A59-16FE7F224AA6}"/>
                </a:ext>
              </a:extLst>
            </p:cNvPr>
            <p:cNvSpPr txBox="1"/>
            <p:nvPr/>
          </p:nvSpPr>
          <p:spPr>
            <a:xfrm>
              <a:off x="5232389" y="185409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BDE490EB-6942-4C0C-AFBE-23A85A8DB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1948513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4" name="Line 21">
              <a:extLst>
                <a:ext uri="{FF2B5EF4-FFF2-40B4-BE49-F238E27FC236}">
                  <a16:creationId xmlns:a16="http://schemas.microsoft.com/office/drawing/2014/main" id="{DD82E24D-9253-4125-8A08-41E2BA2EDF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96710" y="3305501"/>
              <a:ext cx="481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A064CF2-98E2-4CCD-9ACB-26034BD756B2}"/>
                </a:ext>
              </a:extLst>
            </p:cNvPr>
            <p:cNvSpPr txBox="1"/>
            <p:nvPr/>
          </p:nvSpPr>
          <p:spPr>
            <a:xfrm>
              <a:off x="5689199" y="33301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0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552710B-3A60-4D4C-955D-BCF77B0E427C}"/>
                </a:ext>
              </a:extLst>
            </p:cNvPr>
            <p:cNvSpPr txBox="1"/>
            <p:nvPr/>
          </p:nvSpPr>
          <p:spPr>
            <a:xfrm>
              <a:off x="6718565" y="3478865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n-lt"/>
                </a:rPr>
                <a:t>Weeks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A67E8A0-5104-4A09-B8EF-21E78A35A384}"/>
                </a:ext>
              </a:extLst>
            </p:cNvPr>
            <p:cNvSpPr txBox="1"/>
            <p:nvPr/>
          </p:nvSpPr>
          <p:spPr>
            <a:xfrm>
              <a:off x="8051581" y="1990243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n-lt"/>
                </a:rPr>
                <a:t>1.0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537E360B-B11C-43C5-A1F0-4DD92DF69E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98602" y="2608165"/>
              <a:ext cx="143095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F9C5CD30-1219-40B0-9BDE-421FE9E61962}"/>
                </a:ext>
              </a:extLst>
            </p:cNvPr>
            <p:cNvSpPr txBox="1"/>
            <p:nvPr/>
          </p:nvSpPr>
          <p:spPr>
            <a:xfrm>
              <a:off x="5232389" y="199666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50" name="Line 16">
              <a:extLst>
                <a:ext uri="{FF2B5EF4-FFF2-40B4-BE49-F238E27FC236}">
                  <a16:creationId xmlns:a16="http://schemas.microsoft.com/office/drawing/2014/main" id="{AE23457F-C18C-4774-ADD8-F1C3BB238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2091087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837AF51-3F0F-4A41-8C6F-0B2661C5C3E7}"/>
                </a:ext>
              </a:extLst>
            </p:cNvPr>
            <p:cNvSpPr txBox="1"/>
            <p:nvPr/>
          </p:nvSpPr>
          <p:spPr>
            <a:xfrm>
              <a:off x="5232389" y="21330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FA33E307-5025-4A83-BBB6-6034C4920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2227490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CFB3BC86-4BEA-4C15-AC95-8F7D3B42A296}"/>
                </a:ext>
              </a:extLst>
            </p:cNvPr>
            <p:cNvSpPr txBox="1"/>
            <p:nvPr/>
          </p:nvSpPr>
          <p:spPr>
            <a:xfrm>
              <a:off x="5232389" y="227564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FEC9F21C-D265-40B4-8A8B-264B5C39B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2370065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C51AA28D-58C9-471B-9409-BCB68E82C5EB}"/>
                </a:ext>
              </a:extLst>
            </p:cNvPr>
            <p:cNvSpPr txBox="1"/>
            <p:nvPr/>
          </p:nvSpPr>
          <p:spPr>
            <a:xfrm>
              <a:off x="5232389" y="240775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CBC37436-B7D2-46AB-A728-391DAA6B3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2502170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9B21DE9-2994-4A7A-AB9C-84D0C432465C}"/>
                </a:ext>
              </a:extLst>
            </p:cNvPr>
            <p:cNvSpPr txBox="1"/>
            <p:nvPr/>
          </p:nvSpPr>
          <p:spPr>
            <a:xfrm>
              <a:off x="5232389" y="25503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44B9D47-9A4C-4E6B-81A5-E98A0FA56D89}"/>
                </a:ext>
              </a:extLst>
            </p:cNvPr>
            <p:cNvSpPr txBox="1"/>
            <p:nvPr/>
          </p:nvSpPr>
          <p:spPr>
            <a:xfrm>
              <a:off x="5185902" y="2678791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-1</a:t>
              </a:r>
            </a:p>
          </p:txBody>
        </p:sp>
        <p:sp>
          <p:nvSpPr>
            <p:cNvPr id="59" name="Line 16">
              <a:extLst>
                <a:ext uri="{FF2B5EF4-FFF2-40B4-BE49-F238E27FC236}">
                  <a16:creationId xmlns:a16="http://schemas.microsoft.com/office/drawing/2014/main" id="{884F65A8-ED61-49E4-8AF2-F38D15046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2773210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72CFABD-AC4F-4106-9EEA-3C0A56D64C66}"/>
                </a:ext>
              </a:extLst>
            </p:cNvPr>
            <p:cNvSpPr txBox="1"/>
            <p:nvPr/>
          </p:nvSpPr>
          <p:spPr>
            <a:xfrm>
              <a:off x="5185903" y="2821366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08ACA5D4-4A2B-4070-BD43-0FF6F03A3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2915785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865ACBDA-69EC-4463-9C3B-EB82D50B2C7A}"/>
                </a:ext>
              </a:extLst>
            </p:cNvPr>
            <p:cNvSpPr txBox="1"/>
            <p:nvPr/>
          </p:nvSpPr>
          <p:spPr>
            <a:xfrm>
              <a:off x="5185903" y="2954217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-3</a:t>
              </a:r>
            </a:p>
          </p:txBody>
        </p:sp>
        <p:sp>
          <p:nvSpPr>
            <p:cNvPr id="63" name="Line 16">
              <a:extLst>
                <a:ext uri="{FF2B5EF4-FFF2-40B4-BE49-F238E27FC236}">
                  <a16:creationId xmlns:a16="http://schemas.microsoft.com/office/drawing/2014/main" id="{0A7A5338-5FFA-4AD0-9645-96CD17665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3048636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6578CA0-C09E-4A80-8958-87744D41A137}"/>
                </a:ext>
              </a:extLst>
            </p:cNvPr>
            <p:cNvSpPr txBox="1"/>
            <p:nvPr/>
          </p:nvSpPr>
          <p:spPr>
            <a:xfrm>
              <a:off x="5185903" y="3096792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65" name="Line 16">
              <a:extLst>
                <a:ext uri="{FF2B5EF4-FFF2-40B4-BE49-F238E27FC236}">
                  <a16:creationId xmlns:a16="http://schemas.microsoft.com/office/drawing/2014/main" id="{07063974-381B-4A05-BA0A-404B11D9B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3191210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CEDE81B-EBF2-46CC-B05B-C34016BAC1DA}"/>
                </a:ext>
              </a:extLst>
            </p:cNvPr>
            <p:cNvSpPr txBox="1"/>
            <p:nvPr/>
          </p:nvSpPr>
          <p:spPr>
            <a:xfrm>
              <a:off x="5185903" y="322922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-5</a:t>
              </a:r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8BDDC849-4AC8-4654-82AA-735518409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769" y="3323642"/>
              <a:ext cx="5831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8" name="Line 21">
              <a:extLst>
                <a:ext uri="{FF2B5EF4-FFF2-40B4-BE49-F238E27FC236}">
                  <a16:creationId xmlns:a16="http://schemas.microsoft.com/office/drawing/2014/main" id="{0CADA31A-1462-42B3-A53B-7E1A9D83FA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407881" y="3305501"/>
              <a:ext cx="481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97E91C5-1172-4578-A114-7BF74136A310}"/>
                </a:ext>
              </a:extLst>
            </p:cNvPr>
            <p:cNvSpPr txBox="1"/>
            <p:nvPr/>
          </p:nvSpPr>
          <p:spPr>
            <a:xfrm>
              <a:off x="6261097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12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024011B0-C2E0-46F6-8B28-BD1423A245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028821" y="3305501"/>
              <a:ext cx="481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3EC1399-7289-4E1D-BE7A-7F97B91129A0}"/>
                </a:ext>
              </a:extLst>
            </p:cNvPr>
            <p:cNvSpPr txBox="1"/>
            <p:nvPr/>
          </p:nvSpPr>
          <p:spPr>
            <a:xfrm>
              <a:off x="6882038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24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C376F4F1-D8AB-4868-8DC4-6EFB847011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639992" y="3305501"/>
              <a:ext cx="481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B874963-56BF-4D5D-ADDD-92E7E2823CDB}"/>
                </a:ext>
              </a:extLst>
            </p:cNvPr>
            <p:cNvSpPr txBox="1"/>
            <p:nvPr/>
          </p:nvSpPr>
          <p:spPr>
            <a:xfrm>
              <a:off x="7493209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</a:t>
              </a:r>
            </a:p>
          </p:txBody>
        </p:sp>
        <p:sp>
          <p:nvSpPr>
            <p:cNvPr id="74" name="Line 21">
              <a:extLst>
                <a:ext uri="{FF2B5EF4-FFF2-40B4-BE49-F238E27FC236}">
                  <a16:creationId xmlns:a16="http://schemas.microsoft.com/office/drawing/2014/main" id="{6533B966-BD5B-40D0-B33D-8D576BF2FA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251162" y="3305501"/>
              <a:ext cx="481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1AD103D-C812-405B-9639-6A4EEF60FC64}"/>
                </a:ext>
              </a:extLst>
            </p:cNvPr>
            <p:cNvSpPr txBox="1"/>
            <p:nvPr/>
          </p:nvSpPr>
          <p:spPr>
            <a:xfrm>
              <a:off x="8104378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48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C3977ABA-4199-4823-B968-72C613AC05EC}"/>
                </a:ext>
              </a:extLst>
            </p:cNvPr>
            <p:cNvSpPr txBox="1"/>
            <p:nvPr/>
          </p:nvSpPr>
          <p:spPr>
            <a:xfrm>
              <a:off x="5610654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140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E50C78B-AAF7-4165-B8CE-FDAF2C62550A}"/>
                </a:ext>
              </a:extLst>
            </p:cNvPr>
            <p:cNvSpPr txBox="1"/>
            <p:nvPr/>
          </p:nvSpPr>
          <p:spPr>
            <a:xfrm>
              <a:off x="6221826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137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C2047AA-4534-4964-ABC9-AB7A8E084FE7}"/>
                </a:ext>
              </a:extLst>
            </p:cNvPr>
            <p:cNvSpPr txBox="1"/>
            <p:nvPr/>
          </p:nvSpPr>
          <p:spPr>
            <a:xfrm>
              <a:off x="6842765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136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16A35B39-C6B2-486A-8361-08DC56B3F7EC}"/>
                </a:ext>
              </a:extLst>
            </p:cNvPr>
            <p:cNvSpPr txBox="1"/>
            <p:nvPr/>
          </p:nvSpPr>
          <p:spPr>
            <a:xfrm>
              <a:off x="7453934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134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4F9D9F0-BCCC-4033-80F8-3D8B74252B53}"/>
                </a:ext>
              </a:extLst>
            </p:cNvPr>
            <p:cNvSpPr txBox="1"/>
            <p:nvPr/>
          </p:nvSpPr>
          <p:spPr>
            <a:xfrm>
              <a:off x="8065106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130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621B71E-E6EA-4F4E-AD7F-8E000A23C40B}"/>
                </a:ext>
              </a:extLst>
            </p:cNvPr>
            <p:cNvSpPr txBox="1"/>
            <p:nvPr/>
          </p:nvSpPr>
          <p:spPr>
            <a:xfrm>
              <a:off x="5444244" y="3631671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N =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55632D43-67ED-4ED8-96E7-258B4A9A31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65748" y="2223575"/>
              <a:ext cx="0" cy="5434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4D9E417C-6B62-4A0A-AC13-12E2A38B4C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2789" y="2120669"/>
              <a:ext cx="0" cy="5733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680FE07C-E6ED-46C4-AC4B-956B511894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5702" y="2312226"/>
              <a:ext cx="0" cy="4697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47DB0D63-031D-4999-850B-467210E966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1975" y="2461606"/>
              <a:ext cx="0" cy="3120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F350832C-95D3-49CF-AE1B-00FB0CD55A13}"/>
                </a:ext>
              </a:extLst>
            </p:cNvPr>
            <p:cNvSpPr/>
            <p:nvPr/>
          </p:nvSpPr>
          <p:spPr bwMode="auto">
            <a:xfrm>
              <a:off x="5820779" y="2504760"/>
              <a:ext cx="2446517" cy="136102"/>
            </a:xfrm>
            <a:custGeom>
              <a:avLst/>
              <a:gdLst>
                <a:gd name="connsiteX0" fmla="*/ 0 w 3743960"/>
                <a:gd name="connsiteY0" fmla="*/ 208280 h 208280"/>
                <a:gd name="connsiteX1" fmla="*/ 939800 w 3743960"/>
                <a:gd name="connsiteY1" fmla="*/ 208280 h 208280"/>
                <a:gd name="connsiteX2" fmla="*/ 1879600 w 3743960"/>
                <a:gd name="connsiteY2" fmla="*/ 106680 h 208280"/>
                <a:gd name="connsiteX3" fmla="*/ 2819400 w 3743960"/>
                <a:gd name="connsiteY3" fmla="*/ 0 h 208280"/>
                <a:gd name="connsiteX4" fmla="*/ 3743960 w 3743960"/>
                <a:gd name="connsiteY4" fmla="*/ 0 h 2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3960" h="208280">
                  <a:moveTo>
                    <a:pt x="0" y="208280"/>
                  </a:moveTo>
                  <a:lnTo>
                    <a:pt x="939800" y="208280"/>
                  </a:lnTo>
                  <a:lnTo>
                    <a:pt x="1879600" y="106680"/>
                  </a:lnTo>
                  <a:lnTo>
                    <a:pt x="2819400" y="0"/>
                  </a:lnTo>
                  <a:lnTo>
                    <a:pt x="3743960" y="0"/>
                  </a:lnTo>
                </a:path>
              </a:pathLst>
            </a:custGeom>
            <a:noFill/>
            <a:ln w="2857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2" name="TextBox 51">
              <a:extLst>
                <a:ext uri="{FF2B5EF4-FFF2-40B4-BE49-F238E27FC236}">
                  <a16:creationId xmlns:a16="http://schemas.microsoft.com/office/drawing/2014/main" id="{08FC7D80-4684-4706-AB99-E36F66BBA8CE}"/>
                </a:ext>
              </a:extLst>
            </p:cNvPr>
            <p:cNvSpPr txBox="1"/>
            <p:nvPr/>
          </p:nvSpPr>
          <p:spPr>
            <a:xfrm>
              <a:off x="6086267" y="1888451"/>
              <a:ext cx="9228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BIC/FTC/TAF</a:t>
              </a:r>
              <a:endPara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9B9E7D12-ACAE-4254-B728-DE88E6340E25}"/>
                </a:ext>
              </a:extLst>
            </p:cNvPr>
            <p:cNvCxnSpPr/>
            <p:nvPr/>
          </p:nvCxnSpPr>
          <p:spPr bwMode="auto">
            <a:xfrm>
              <a:off x="5863811" y="2009228"/>
              <a:ext cx="1641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B5C1B4B5-0E13-4835-8E70-18A3F8025119}"/>
                </a:ext>
              </a:extLst>
            </p:cNvPr>
            <p:cNvSpPr/>
            <p:nvPr/>
          </p:nvSpPr>
          <p:spPr bwMode="auto">
            <a:xfrm>
              <a:off x="5778792" y="2598893"/>
              <a:ext cx="84026" cy="84026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63BC5393-9868-407B-A67F-1060584981CB}"/>
                </a:ext>
              </a:extLst>
            </p:cNvPr>
            <p:cNvSpPr/>
            <p:nvPr/>
          </p:nvSpPr>
          <p:spPr bwMode="auto">
            <a:xfrm>
              <a:off x="6389963" y="2598893"/>
              <a:ext cx="84026" cy="84026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177EA69-288B-4E59-9315-DF48B65E1EDF}"/>
                </a:ext>
              </a:extLst>
            </p:cNvPr>
            <p:cNvSpPr/>
            <p:nvPr/>
          </p:nvSpPr>
          <p:spPr bwMode="auto">
            <a:xfrm>
              <a:off x="7003689" y="2529339"/>
              <a:ext cx="84026" cy="84026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8AD39822-B5E5-4921-8A7B-7D9BC3F55EBD}"/>
                </a:ext>
              </a:extLst>
            </p:cNvPr>
            <p:cNvSpPr/>
            <p:nvPr/>
          </p:nvSpPr>
          <p:spPr bwMode="auto">
            <a:xfrm>
              <a:off x="7610776" y="2463476"/>
              <a:ext cx="84026" cy="84026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0E7B6027-81FA-4EAB-8124-39111FDC8386}"/>
                </a:ext>
              </a:extLst>
            </p:cNvPr>
            <p:cNvSpPr/>
            <p:nvPr/>
          </p:nvSpPr>
          <p:spPr bwMode="auto">
            <a:xfrm>
              <a:off x="8222899" y="2469781"/>
              <a:ext cx="84026" cy="84026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7DE08524-A747-4989-880E-4A9610A88D07}"/>
                </a:ext>
              </a:extLst>
            </p:cNvPr>
            <p:cNvSpPr/>
            <p:nvPr/>
          </p:nvSpPr>
          <p:spPr bwMode="auto">
            <a:xfrm>
              <a:off x="5907871" y="1975635"/>
              <a:ext cx="76387" cy="76387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B154F681-4EF3-4FA6-AAA5-72679AF6F39C}"/>
              </a:ext>
            </a:extLst>
          </p:cNvPr>
          <p:cNvGrpSpPr/>
          <p:nvPr/>
        </p:nvGrpSpPr>
        <p:grpSpPr>
          <a:xfrm>
            <a:off x="5694035" y="1800522"/>
            <a:ext cx="3627267" cy="2029669"/>
            <a:chOff x="8564465" y="1879001"/>
            <a:chExt cx="3627267" cy="2029669"/>
          </a:xfrm>
        </p:grpSpPr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9454C23E-1AFC-43D4-8B58-6E009D049C13}"/>
                </a:ext>
              </a:extLst>
            </p:cNvPr>
            <p:cNvSpPr txBox="1"/>
            <p:nvPr/>
          </p:nvSpPr>
          <p:spPr>
            <a:xfrm>
              <a:off x="8689498" y="208562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8" name="Line 16">
              <a:extLst>
                <a:ext uri="{FF2B5EF4-FFF2-40B4-BE49-F238E27FC236}">
                  <a16:creationId xmlns:a16="http://schemas.microsoft.com/office/drawing/2014/main" id="{B34A80A2-4EE9-48CC-95DE-8D4DAA891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2189" y="2205375"/>
              <a:ext cx="739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E71385F0-A8DC-46B4-BD28-847813849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9440" y="2423731"/>
              <a:ext cx="308191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66CD2228-7DE8-424C-B598-B09571676C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238309" y="3311966"/>
              <a:ext cx="6112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AA44B31F-FD69-4144-A00D-1622EBF123D4}"/>
                </a:ext>
              </a:extLst>
            </p:cNvPr>
            <p:cNvSpPr txBox="1"/>
            <p:nvPr/>
          </p:nvSpPr>
          <p:spPr>
            <a:xfrm>
              <a:off x="9137262" y="33301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0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05B8E413-BFA8-479D-A9B8-9370AA8C2171}"/>
                </a:ext>
              </a:extLst>
            </p:cNvPr>
            <p:cNvSpPr txBox="1"/>
            <p:nvPr/>
          </p:nvSpPr>
          <p:spPr>
            <a:xfrm>
              <a:off x="11684931" y="2504581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n-lt"/>
                </a:rPr>
                <a:t>-2.7</a:t>
              </a:r>
              <a:endPara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70962315-0E68-4D4E-8A71-8E5EB8814E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315143" y="2624796"/>
              <a:ext cx="132200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07267C8F-E116-432B-9467-FE88C75707C3}"/>
                </a:ext>
              </a:extLst>
            </p:cNvPr>
            <p:cNvSpPr txBox="1"/>
            <p:nvPr/>
          </p:nvSpPr>
          <p:spPr>
            <a:xfrm>
              <a:off x="9058715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140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8CABD457-D6E4-4C39-96B3-0BA4FE42D396}"/>
                </a:ext>
              </a:extLst>
            </p:cNvPr>
            <p:cNvSpPr txBox="1"/>
            <p:nvPr/>
          </p:nvSpPr>
          <p:spPr>
            <a:xfrm>
              <a:off x="8791268" y="3631671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N =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816386E2-B2C8-42AD-81FD-602AB1A9F4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00346" y="2338279"/>
              <a:ext cx="0" cy="73784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66E43629-1357-46EE-8CE8-27A895DAAC67}"/>
                </a:ext>
              </a:extLst>
            </p:cNvPr>
            <p:cNvSpPr txBox="1"/>
            <p:nvPr/>
          </p:nvSpPr>
          <p:spPr>
            <a:xfrm>
              <a:off x="8643012" y="2447039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109" name="Line 16">
              <a:extLst>
                <a:ext uri="{FF2B5EF4-FFF2-40B4-BE49-F238E27FC236}">
                  <a16:creationId xmlns:a16="http://schemas.microsoft.com/office/drawing/2014/main" id="{BC7B3316-8A20-4822-BB88-3803E16FB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2189" y="2566792"/>
              <a:ext cx="739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829A7CDB-5FF6-4190-BA3F-93DF137CFCBB}"/>
                </a:ext>
              </a:extLst>
            </p:cNvPr>
            <p:cNvSpPr txBox="1"/>
            <p:nvPr/>
          </p:nvSpPr>
          <p:spPr>
            <a:xfrm>
              <a:off x="8643012" y="2807447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-7</a:t>
              </a:r>
            </a:p>
          </p:txBody>
        </p:sp>
        <p:sp>
          <p:nvSpPr>
            <p:cNvPr id="111" name="Line 16">
              <a:extLst>
                <a:ext uri="{FF2B5EF4-FFF2-40B4-BE49-F238E27FC236}">
                  <a16:creationId xmlns:a16="http://schemas.microsoft.com/office/drawing/2014/main" id="{9D0F5452-9833-456F-82BC-E5C056AA4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2189" y="2927200"/>
              <a:ext cx="739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FF3592B6-F820-43AA-8F2F-710A6C5A681D}"/>
                </a:ext>
              </a:extLst>
            </p:cNvPr>
            <p:cNvSpPr txBox="1"/>
            <p:nvPr/>
          </p:nvSpPr>
          <p:spPr>
            <a:xfrm>
              <a:off x="8564465" y="3167853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-12</a:t>
              </a:r>
            </a:p>
          </p:txBody>
        </p:sp>
        <p:sp>
          <p:nvSpPr>
            <p:cNvPr id="113" name="Line 16">
              <a:extLst>
                <a:ext uri="{FF2B5EF4-FFF2-40B4-BE49-F238E27FC236}">
                  <a16:creationId xmlns:a16="http://schemas.microsoft.com/office/drawing/2014/main" id="{9929AF62-CFA1-49B2-9742-8D5C403AB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2189" y="3287606"/>
              <a:ext cx="739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947C7FAA-B57E-4976-B724-19AE98343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524813" y="2283805"/>
              <a:ext cx="0" cy="66285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E235AA7D-039B-441E-8B58-13F0ADB31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71" y="2296176"/>
              <a:ext cx="0" cy="7799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3AD97C03-1F04-48A1-8FA7-6D004F1EC3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751742" y="2250058"/>
              <a:ext cx="0" cy="8229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TextBox 51">
              <a:extLst>
                <a:ext uri="{FF2B5EF4-FFF2-40B4-BE49-F238E27FC236}">
                  <a16:creationId xmlns:a16="http://schemas.microsoft.com/office/drawing/2014/main" id="{C9234A21-A00A-408E-B2A4-558648B6BBB7}"/>
                </a:ext>
              </a:extLst>
            </p:cNvPr>
            <p:cNvSpPr txBox="1"/>
            <p:nvPr/>
          </p:nvSpPr>
          <p:spPr>
            <a:xfrm>
              <a:off x="11268851" y="1879001"/>
              <a:ext cx="9228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BIC/FTC/TAF</a:t>
              </a:r>
              <a:endPara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2B289482-90D1-4AC3-BE3F-2CFE34F9497A}"/>
                </a:ext>
              </a:extLst>
            </p:cNvPr>
            <p:cNvCxnSpPr/>
            <p:nvPr/>
          </p:nvCxnSpPr>
          <p:spPr bwMode="auto">
            <a:xfrm>
              <a:off x="11038460" y="2006399"/>
              <a:ext cx="2081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C3927E1F-6C3D-448C-A681-C3FAE810C6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879326" y="3311966"/>
              <a:ext cx="6112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E360FE84-0599-4C1E-B65A-429BDF8E7F3C}"/>
                </a:ext>
              </a:extLst>
            </p:cNvPr>
            <p:cNvSpPr txBox="1"/>
            <p:nvPr/>
          </p:nvSpPr>
          <p:spPr>
            <a:xfrm>
              <a:off x="9739007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12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25C324C2-B740-46BC-8191-37F37C47F146}"/>
                </a:ext>
              </a:extLst>
            </p:cNvPr>
            <p:cNvSpPr txBox="1"/>
            <p:nvPr/>
          </p:nvSpPr>
          <p:spPr>
            <a:xfrm>
              <a:off x="9699733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137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26" name="Line 21">
              <a:extLst>
                <a:ext uri="{FF2B5EF4-FFF2-40B4-BE49-F238E27FC236}">
                  <a16:creationId xmlns:a16="http://schemas.microsoft.com/office/drawing/2014/main" id="{FE2EA84A-3232-455D-B5CB-59F2DA4C65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99404" y="3311966"/>
              <a:ext cx="6112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4BBAAB11-319C-4F23-B9D8-D03F27D44FB0}"/>
                </a:ext>
              </a:extLst>
            </p:cNvPr>
            <p:cNvSpPr txBox="1"/>
            <p:nvPr/>
          </p:nvSpPr>
          <p:spPr>
            <a:xfrm>
              <a:off x="10359085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24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923C08AE-EF61-4765-8F46-A8B769B620F2}"/>
                </a:ext>
              </a:extLst>
            </p:cNvPr>
            <p:cNvSpPr txBox="1"/>
            <p:nvPr/>
          </p:nvSpPr>
          <p:spPr>
            <a:xfrm>
              <a:off x="10319812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136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42CE859B-92A9-4A7F-B80E-175A1DD50C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08381" y="3311966"/>
              <a:ext cx="6112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130181D5-05A5-4AF9-B259-34804D465346}"/>
                </a:ext>
              </a:extLst>
            </p:cNvPr>
            <p:cNvSpPr txBox="1"/>
            <p:nvPr/>
          </p:nvSpPr>
          <p:spPr>
            <a:xfrm>
              <a:off x="10968062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36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B7504963-38D1-4FE2-8BBD-EF4E2AC1A4BD}"/>
                </a:ext>
              </a:extLst>
            </p:cNvPr>
            <p:cNvSpPr txBox="1"/>
            <p:nvPr/>
          </p:nvSpPr>
          <p:spPr>
            <a:xfrm>
              <a:off x="10928790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134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32" name="Line 21">
              <a:extLst>
                <a:ext uri="{FF2B5EF4-FFF2-40B4-BE49-F238E27FC236}">
                  <a16:creationId xmlns:a16="http://schemas.microsoft.com/office/drawing/2014/main" id="{088FBFE6-7EC4-44CF-9376-55F8273574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727478" y="3311966"/>
              <a:ext cx="6112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B4248294-267E-4FA1-B3EE-EA152AB5D087}"/>
                </a:ext>
              </a:extLst>
            </p:cNvPr>
            <p:cNvSpPr txBox="1"/>
            <p:nvPr/>
          </p:nvSpPr>
          <p:spPr>
            <a:xfrm>
              <a:off x="11587159" y="3330133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48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54777AA4-C571-4751-AEE5-ABF790EEF4D6}"/>
                </a:ext>
              </a:extLst>
            </p:cNvPr>
            <p:cNvSpPr txBox="1"/>
            <p:nvPr/>
          </p:nvSpPr>
          <p:spPr>
            <a:xfrm>
              <a:off x="11547886" y="363167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130</a:t>
              </a: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61DD2192-0593-4E82-935C-EF2279DE7DA5}"/>
                </a:ext>
              </a:extLst>
            </p:cNvPr>
            <p:cNvSpPr txBox="1"/>
            <p:nvPr/>
          </p:nvSpPr>
          <p:spPr>
            <a:xfrm>
              <a:off x="10266932" y="3486554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schemeClr val="tx1"/>
                  </a:solidFill>
                  <a:latin typeface="+mn-lt"/>
                </a:rPr>
                <a:t>Weeks</a:t>
              </a: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935DD50C-98F9-4EA1-A5D9-B5863983E841}"/>
                </a:ext>
              </a:extLst>
            </p:cNvPr>
            <p:cNvSpPr/>
            <p:nvPr/>
          </p:nvSpPr>
          <p:spPr bwMode="auto">
            <a:xfrm>
              <a:off x="9319896" y="2413733"/>
              <a:ext cx="2446165" cy="307350"/>
            </a:xfrm>
            <a:custGeom>
              <a:avLst/>
              <a:gdLst>
                <a:gd name="connsiteX0" fmla="*/ 0 w 3743960"/>
                <a:gd name="connsiteY0" fmla="*/ 208280 h 208280"/>
                <a:gd name="connsiteX1" fmla="*/ 939800 w 3743960"/>
                <a:gd name="connsiteY1" fmla="*/ 208280 h 208280"/>
                <a:gd name="connsiteX2" fmla="*/ 1879600 w 3743960"/>
                <a:gd name="connsiteY2" fmla="*/ 106680 h 208280"/>
                <a:gd name="connsiteX3" fmla="*/ 2819400 w 3743960"/>
                <a:gd name="connsiteY3" fmla="*/ 0 h 208280"/>
                <a:gd name="connsiteX4" fmla="*/ 3743960 w 3743960"/>
                <a:gd name="connsiteY4" fmla="*/ 0 h 208280"/>
                <a:gd name="connsiteX0" fmla="*/ 0 w 3743960"/>
                <a:gd name="connsiteY0" fmla="*/ 208280 h 470408"/>
                <a:gd name="connsiteX1" fmla="*/ 695960 w 3743960"/>
                <a:gd name="connsiteY1" fmla="*/ 470408 h 470408"/>
                <a:gd name="connsiteX2" fmla="*/ 1879600 w 3743960"/>
                <a:gd name="connsiteY2" fmla="*/ 106680 h 470408"/>
                <a:gd name="connsiteX3" fmla="*/ 2819400 w 3743960"/>
                <a:gd name="connsiteY3" fmla="*/ 0 h 470408"/>
                <a:gd name="connsiteX4" fmla="*/ 3743960 w 3743960"/>
                <a:gd name="connsiteY4" fmla="*/ 0 h 470408"/>
                <a:gd name="connsiteX0" fmla="*/ 0 w 3743960"/>
                <a:gd name="connsiteY0" fmla="*/ 208280 h 478536"/>
                <a:gd name="connsiteX1" fmla="*/ 695960 w 3743960"/>
                <a:gd name="connsiteY1" fmla="*/ 470408 h 478536"/>
                <a:gd name="connsiteX2" fmla="*/ 1458976 w 3743960"/>
                <a:gd name="connsiteY2" fmla="*/ 478536 h 478536"/>
                <a:gd name="connsiteX3" fmla="*/ 2819400 w 3743960"/>
                <a:gd name="connsiteY3" fmla="*/ 0 h 478536"/>
                <a:gd name="connsiteX4" fmla="*/ 3743960 w 3743960"/>
                <a:gd name="connsiteY4" fmla="*/ 0 h 478536"/>
                <a:gd name="connsiteX0" fmla="*/ 0 w 3743960"/>
                <a:gd name="connsiteY0" fmla="*/ 208280 h 579120"/>
                <a:gd name="connsiteX1" fmla="*/ 695960 w 3743960"/>
                <a:gd name="connsiteY1" fmla="*/ 470408 h 579120"/>
                <a:gd name="connsiteX2" fmla="*/ 1458976 w 3743960"/>
                <a:gd name="connsiteY2" fmla="*/ 478536 h 579120"/>
                <a:gd name="connsiteX3" fmla="*/ 2191512 w 3743960"/>
                <a:gd name="connsiteY3" fmla="*/ 579120 h 579120"/>
                <a:gd name="connsiteX4" fmla="*/ 3743960 w 3743960"/>
                <a:gd name="connsiteY4" fmla="*/ 0 h 579120"/>
                <a:gd name="connsiteX0" fmla="*/ 0 w 2951480"/>
                <a:gd name="connsiteY0" fmla="*/ 0 h 370840"/>
                <a:gd name="connsiteX1" fmla="*/ 695960 w 2951480"/>
                <a:gd name="connsiteY1" fmla="*/ 262128 h 370840"/>
                <a:gd name="connsiteX2" fmla="*/ 1458976 w 2951480"/>
                <a:gd name="connsiteY2" fmla="*/ 270256 h 370840"/>
                <a:gd name="connsiteX3" fmla="*/ 2191512 w 2951480"/>
                <a:gd name="connsiteY3" fmla="*/ 370840 h 370840"/>
                <a:gd name="connsiteX4" fmla="*/ 2951480 w 2951480"/>
                <a:gd name="connsiteY4" fmla="*/ 236728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1480" h="370840">
                  <a:moveTo>
                    <a:pt x="0" y="0"/>
                  </a:moveTo>
                  <a:lnTo>
                    <a:pt x="695960" y="262128"/>
                  </a:lnTo>
                  <a:lnTo>
                    <a:pt x="1458976" y="270256"/>
                  </a:lnTo>
                  <a:lnTo>
                    <a:pt x="2191512" y="370840"/>
                  </a:lnTo>
                  <a:lnTo>
                    <a:pt x="2951480" y="236728"/>
                  </a:lnTo>
                </a:path>
              </a:pathLst>
            </a:custGeom>
            <a:noFill/>
            <a:ln w="2857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56C1E9F8-83DF-4CFC-8CAA-B899D7BBB563}"/>
                </a:ext>
              </a:extLst>
            </p:cNvPr>
            <p:cNvSpPr/>
            <p:nvPr/>
          </p:nvSpPr>
          <p:spPr bwMode="auto">
            <a:xfrm>
              <a:off x="9253441" y="2370445"/>
              <a:ext cx="106572" cy="106572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58C9D9B9-02A5-486C-80BD-14147F0E1D5E}"/>
                </a:ext>
              </a:extLst>
            </p:cNvPr>
            <p:cNvSpPr/>
            <p:nvPr/>
          </p:nvSpPr>
          <p:spPr bwMode="auto">
            <a:xfrm>
              <a:off x="9851756" y="2577915"/>
              <a:ext cx="106572" cy="106572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857A4967-7205-4460-9E83-BD013C03B538}"/>
                </a:ext>
              </a:extLst>
            </p:cNvPr>
            <p:cNvSpPr/>
            <p:nvPr/>
          </p:nvSpPr>
          <p:spPr bwMode="auto">
            <a:xfrm>
              <a:off x="10476223" y="2586596"/>
              <a:ext cx="106572" cy="106572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AD9EDEA4-2425-4E65-A1CA-8C2986E47381}"/>
                </a:ext>
              </a:extLst>
            </p:cNvPr>
            <p:cNvSpPr/>
            <p:nvPr/>
          </p:nvSpPr>
          <p:spPr bwMode="auto">
            <a:xfrm>
              <a:off x="11083381" y="2676853"/>
              <a:ext cx="106572" cy="106572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FC2317A0-6F19-471C-A78B-8237F6176275}"/>
                </a:ext>
              </a:extLst>
            </p:cNvPr>
            <p:cNvSpPr/>
            <p:nvPr/>
          </p:nvSpPr>
          <p:spPr bwMode="auto">
            <a:xfrm>
              <a:off x="11094342" y="1963792"/>
              <a:ext cx="96884" cy="96883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E5574985-F4E4-4779-8614-402BA8BB284B}"/>
                </a:ext>
              </a:extLst>
            </p:cNvPr>
            <p:cNvSpPr/>
            <p:nvPr/>
          </p:nvSpPr>
          <p:spPr bwMode="auto">
            <a:xfrm>
              <a:off x="11703152" y="2559712"/>
              <a:ext cx="106572" cy="106572"/>
            </a:xfrm>
            <a:prstGeom prst="ellipse">
              <a:avLst/>
            </a:prstGeom>
            <a:solidFill>
              <a:srgbClr val="3C8C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929D148-FB84-45A4-80DA-F7CE5056202A}"/>
              </a:ext>
            </a:extLst>
          </p:cNvPr>
          <p:cNvSpPr/>
          <p:nvPr/>
        </p:nvSpPr>
        <p:spPr>
          <a:xfrm>
            <a:off x="10951244" y="6474916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OAB0403</a:t>
            </a:r>
          </a:p>
        </p:txBody>
      </p:sp>
    </p:spTree>
    <p:extLst>
      <p:ext uri="{BB962C8B-B14F-4D97-AF65-F5344CB8AC3E}">
        <p14:creationId xmlns:p14="http://schemas.microsoft.com/office/powerpoint/2010/main" val="18479879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to DTG/3TC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114BA-B3CF-417A-BF08-093351C693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10972800" cy="1635105"/>
          </a:xfrm>
        </p:spPr>
        <p:txBody>
          <a:bodyPr/>
          <a:lstStyle/>
          <a:p>
            <a:r>
              <a:rPr lang="en-US" sz="2000" b="1"/>
              <a:t>DOLAM</a:t>
            </a:r>
          </a:p>
          <a:p>
            <a:pPr lvl="1"/>
            <a:r>
              <a:rPr lang="en-US" sz="2000"/>
              <a:t>265 patients, HBs Ag negative, pVL &lt; 50 c/ml, nadir CD4 &gt; 200/mm</a:t>
            </a:r>
            <a:r>
              <a:rPr lang="en-US" sz="2000" baseline="30000"/>
              <a:t>3</a:t>
            </a:r>
            <a:endParaRPr lang="en-US" sz="2000"/>
          </a:p>
          <a:p>
            <a:pPr lvl="1"/>
            <a:r>
              <a:rPr lang="en-US" sz="2000"/>
              <a:t>Randomisation, open label: continuation cART vs switch to DTG + 3TC</a:t>
            </a:r>
          </a:p>
          <a:p>
            <a:pPr lvl="1"/>
            <a:r>
              <a:rPr lang="en-US" sz="2000"/>
              <a:t>Primary endpoint: % pVL ≥ 50 c/mL at W48, Non inferiority margin: 8%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0782"/>
              </p:ext>
            </p:extLst>
          </p:nvPr>
        </p:nvGraphicFramePr>
        <p:xfrm>
          <a:off x="2317046" y="3069954"/>
          <a:ext cx="7057574" cy="151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615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DTG</a:t>
                      </a:r>
                      <a:r>
                        <a:rPr lang="en-US" sz="1600" baseline="0" noProof="0">
                          <a:solidFill>
                            <a:schemeClr val="bg1"/>
                          </a:solidFill>
                        </a:rPr>
                        <a:t> + 3TC</a:t>
                      </a:r>
                      <a:endParaRPr lang="en-US" sz="16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cART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Difference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99">
                <a:tc>
                  <a:txBody>
                    <a:bodyPr/>
                    <a:lstStyle/>
                    <a:p>
                      <a:r>
                        <a:rPr lang="en-US" sz="1600" b="1" noProof="0"/>
                        <a:t>Per protocol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1.6% </a:t>
                      </a:r>
                    </a:p>
                    <a:p>
                      <a:pPr algn="ctr"/>
                      <a:r>
                        <a:rPr lang="en-US" sz="1600" noProof="0"/>
                        <a:t>(-2.3 à 6.1)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99">
                <a:tc>
                  <a:txBody>
                    <a:bodyPr/>
                    <a:lstStyle/>
                    <a:p>
                      <a:r>
                        <a:rPr lang="en-US" sz="1600" b="1" noProof="0"/>
                        <a:t>ITT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1.5% </a:t>
                      </a:r>
                    </a:p>
                    <a:p>
                      <a:pPr algn="ctr"/>
                      <a:r>
                        <a:rPr lang="en-US" sz="1600" noProof="0" dirty="0"/>
                        <a:t>(- 2.1 à 5.8)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89861" y="4688696"/>
            <a:ext cx="1748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Non inferiority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1173" y="2746813"/>
            <a:ext cx="386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0070C0"/>
                </a:solidFill>
                <a:latin typeface="+mn-lt"/>
              </a:rPr>
              <a:t>At W48, % ≥ </a:t>
            </a:r>
            <a:r>
              <a:rPr lang="en-US" sz="2000" b="1" dirty="0" err="1">
                <a:solidFill>
                  <a:srgbClr val="0070C0"/>
                </a:solidFill>
                <a:latin typeface="+mn-lt"/>
              </a:rPr>
              <a:t>pVL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50 c/mL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4AE8207-9030-44E4-B1A6-B59AE0F0B5D1}"/>
              </a:ext>
            </a:extLst>
          </p:cNvPr>
          <p:cNvSpPr txBox="1">
            <a:spLocks/>
          </p:cNvSpPr>
          <p:nvPr/>
        </p:nvSpPr>
        <p:spPr>
          <a:xfrm>
            <a:off x="307682" y="5079984"/>
            <a:ext cx="10972800" cy="163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/>
              <a:buChar char="•"/>
            </a:pPr>
            <a:r>
              <a:rPr lang="en-US" sz="2000" dirty="0"/>
              <a:t>No resistance emergence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No difference in blips incidence (11% vs 7%)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No serious adverse event related to treatment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Mean Weight gain: + 1.55 Kg DTG + 3TC vs 0.08 Kg </a:t>
            </a:r>
            <a:r>
              <a:rPr lang="en-US" sz="2000" dirty="0" err="1"/>
              <a:t>cART</a:t>
            </a:r>
            <a:r>
              <a:rPr lang="en-US" sz="20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7F300F-72D4-4BE4-BDFC-8C96F1549032}"/>
              </a:ext>
            </a:extLst>
          </p:cNvPr>
          <p:cNvSpPr/>
          <p:nvPr/>
        </p:nvSpPr>
        <p:spPr>
          <a:xfrm>
            <a:off x="11000648" y="6466290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Abs. PDB0105</a:t>
            </a:r>
          </a:p>
        </p:txBody>
      </p:sp>
    </p:spTree>
    <p:extLst>
      <p:ext uri="{BB962C8B-B14F-4D97-AF65-F5344CB8AC3E}">
        <p14:creationId xmlns:p14="http://schemas.microsoft.com/office/powerpoint/2010/main" val="427608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DTG monotherapy as maintenance: </a:t>
            </a:r>
            <a:br>
              <a:rPr lang="en-US"/>
            </a:br>
            <a:r>
              <a:rPr lang="en-US"/>
              <a:t>predictive factors of failure (1)</a:t>
            </a:r>
          </a:p>
        </p:txBody>
      </p:sp>
      <p:sp>
        <p:nvSpPr>
          <p:cNvPr id="55" name="Espace réservé du contenu 54">
            <a:extLst>
              <a:ext uri="{FF2B5EF4-FFF2-40B4-BE49-F238E27FC236}">
                <a16:creationId xmlns:a16="http://schemas.microsoft.com/office/drawing/2014/main" id="{529823FD-58A9-49F4-AA69-E9C6EF3D2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063" y="1619250"/>
            <a:ext cx="5751459" cy="4572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/>
              <a:t>Meta analysis 4 RCT of switch to DTG monotherapy vs continuation cART</a:t>
            </a:r>
          </a:p>
          <a:p>
            <a:pPr lvl="1"/>
            <a:r>
              <a:rPr lang="en-US" sz="2000"/>
              <a:t>  	</a:t>
            </a:r>
            <a:r>
              <a:rPr lang="en-US" sz="1800"/>
              <a:t>Early Simplified</a:t>
            </a:r>
          </a:p>
          <a:p>
            <a:pPr lvl="1"/>
            <a:r>
              <a:rPr lang="en-US" sz="1800"/>
              <a:t>  	DOMONO</a:t>
            </a:r>
          </a:p>
          <a:p>
            <a:pPr lvl="1"/>
            <a:r>
              <a:rPr lang="en-US" sz="1800"/>
              <a:t>  	DOLAM</a:t>
            </a:r>
          </a:p>
          <a:p>
            <a:pPr lvl="1"/>
            <a:r>
              <a:rPr lang="en-US" sz="1800"/>
              <a:t>  	MONCAY</a:t>
            </a:r>
          </a:p>
          <a:p>
            <a:pPr marL="285750" indent="-285750"/>
            <a:r>
              <a:rPr lang="en-US" sz="2000"/>
              <a:t>Virologic failure</a:t>
            </a:r>
            <a:br>
              <a:rPr lang="en-US" sz="2000"/>
            </a:br>
            <a:r>
              <a:rPr lang="en-US" sz="2000"/>
              <a:t>at W48</a:t>
            </a:r>
          </a:p>
          <a:p>
            <a:pPr marL="585788" lvl="1" indent="-285750"/>
            <a:r>
              <a:rPr lang="en-US" sz="1800"/>
              <a:t>cART= 0/189</a:t>
            </a:r>
          </a:p>
          <a:p>
            <a:pPr marL="585788" lvl="1" indent="-285750"/>
            <a:r>
              <a:rPr lang="en-US" sz="1800"/>
              <a:t>DTG mono = 16/227</a:t>
            </a:r>
            <a:br>
              <a:rPr lang="en-US" sz="1800"/>
            </a:br>
            <a:r>
              <a:rPr lang="en-US" sz="1800"/>
              <a:t>(7.0%)</a:t>
            </a:r>
          </a:p>
          <a:p>
            <a:pPr marL="342900" lvl="1" indent="0">
              <a:buNone/>
            </a:pPr>
            <a:br>
              <a:rPr lang="en-US" sz="1800"/>
            </a:br>
            <a:r>
              <a:rPr lang="en-US" sz="1800"/>
              <a:t>p = 0.0007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0968301" y="6457660"/>
            <a:ext cx="122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PEB0240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7F86DF7-E462-495A-A132-2E00494C103A}"/>
              </a:ext>
            </a:extLst>
          </p:cNvPr>
          <p:cNvGrpSpPr/>
          <p:nvPr/>
        </p:nvGrpSpPr>
        <p:grpSpPr>
          <a:xfrm>
            <a:off x="5843199" y="2351225"/>
            <a:ext cx="5834307" cy="3771786"/>
            <a:chOff x="5686392" y="1810511"/>
            <a:chExt cx="6383688" cy="412695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3B7DEA13-D351-426F-87E9-6B1251B6CEF7}"/>
                </a:ext>
              </a:extLst>
            </p:cNvPr>
            <p:cNvGrpSpPr/>
            <p:nvPr/>
          </p:nvGrpSpPr>
          <p:grpSpPr>
            <a:xfrm>
              <a:off x="7091680" y="3004820"/>
              <a:ext cx="4792980" cy="1198880"/>
              <a:chOff x="7091680" y="3004820"/>
              <a:chExt cx="4792980" cy="1198880"/>
            </a:xfrm>
          </p:grpSpPr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0E8FC86F-DE09-4918-895E-81C0441D139F}"/>
                  </a:ext>
                </a:extLst>
              </p:cNvPr>
              <p:cNvSpPr/>
              <p:nvPr/>
            </p:nvSpPr>
            <p:spPr bwMode="auto">
              <a:xfrm>
                <a:off x="7091680" y="3004820"/>
                <a:ext cx="4787900" cy="1188720"/>
              </a:xfrm>
              <a:custGeom>
                <a:avLst/>
                <a:gdLst>
                  <a:gd name="connsiteX0" fmla="*/ 0 w 4787900"/>
                  <a:gd name="connsiteY0" fmla="*/ 909320 h 1188720"/>
                  <a:gd name="connsiteX1" fmla="*/ 1993900 w 4787900"/>
                  <a:gd name="connsiteY1" fmla="*/ 909320 h 1188720"/>
                  <a:gd name="connsiteX2" fmla="*/ 1993900 w 4787900"/>
                  <a:gd name="connsiteY2" fmla="*/ 591820 h 1188720"/>
                  <a:gd name="connsiteX3" fmla="*/ 2496820 w 4787900"/>
                  <a:gd name="connsiteY3" fmla="*/ 591820 h 1188720"/>
                  <a:gd name="connsiteX4" fmla="*/ 2496820 w 4787900"/>
                  <a:gd name="connsiteY4" fmla="*/ 528320 h 1188720"/>
                  <a:gd name="connsiteX5" fmla="*/ 3192780 w 4787900"/>
                  <a:gd name="connsiteY5" fmla="*/ 528320 h 1188720"/>
                  <a:gd name="connsiteX6" fmla="*/ 3192780 w 4787900"/>
                  <a:gd name="connsiteY6" fmla="*/ 337820 h 1188720"/>
                  <a:gd name="connsiteX7" fmla="*/ 3390900 w 4787900"/>
                  <a:gd name="connsiteY7" fmla="*/ 337820 h 1188720"/>
                  <a:gd name="connsiteX8" fmla="*/ 3390900 w 4787900"/>
                  <a:gd name="connsiteY8" fmla="*/ 271780 h 1188720"/>
                  <a:gd name="connsiteX9" fmla="*/ 4386580 w 4787900"/>
                  <a:gd name="connsiteY9" fmla="*/ 271780 h 1188720"/>
                  <a:gd name="connsiteX10" fmla="*/ 4386580 w 4787900"/>
                  <a:gd name="connsiteY10" fmla="*/ 0 h 1188720"/>
                  <a:gd name="connsiteX11" fmla="*/ 4787900 w 4787900"/>
                  <a:gd name="connsiteY11" fmla="*/ 0 h 1188720"/>
                  <a:gd name="connsiteX12" fmla="*/ 4787900 w 4787900"/>
                  <a:gd name="connsiteY12" fmla="*/ 731520 h 1188720"/>
                  <a:gd name="connsiteX13" fmla="*/ 4386580 w 4787900"/>
                  <a:gd name="connsiteY13" fmla="*/ 731520 h 1188720"/>
                  <a:gd name="connsiteX14" fmla="*/ 4386580 w 4787900"/>
                  <a:gd name="connsiteY14" fmla="*/ 876300 h 1188720"/>
                  <a:gd name="connsiteX15" fmla="*/ 3393440 w 4787900"/>
                  <a:gd name="connsiteY15" fmla="*/ 876300 h 1188720"/>
                  <a:gd name="connsiteX16" fmla="*/ 3393440 w 4787900"/>
                  <a:gd name="connsiteY16" fmla="*/ 924560 h 1188720"/>
                  <a:gd name="connsiteX17" fmla="*/ 3190240 w 4787900"/>
                  <a:gd name="connsiteY17" fmla="*/ 924560 h 1188720"/>
                  <a:gd name="connsiteX18" fmla="*/ 3190240 w 4787900"/>
                  <a:gd name="connsiteY18" fmla="*/ 1018540 h 1188720"/>
                  <a:gd name="connsiteX19" fmla="*/ 2496820 w 4787900"/>
                  <a:gd name="connsiteY19" fmla="*/ 1018540 h 1188720"/>
                  <a:gd name="connsiteX20" fmla="*/ 2496820 w 4787900"/>
                  <a:gd name="connsiteY20" fmla="*/ 1056640 h 1188720"/>
                  <a:gd name="connsiteX21" fmla="*/ 1993900 w 4787900"/>
                  <a:gd name="connsiteY21" fmla="*/ 1056640 h 1188720"/>
                  <a:gd name="connsiteX22" fmla="*/ 1993900 w 4787900"/>
                  <a:gd name="connsiteY22" fmla="*/ 1188720 h 1188720"/>
                  <a:gd name="connsiteX23" fmla="*/ 0 w 4787900"/>
                  <a:gd name="connsiteY23" fmla="*/ 1188720 h 1188720"/>
                  <a:gd name="connsiteX24" fmla="*/ 0 w 4787900"/>
                  <a:gd name="connsiteY24" fmla="*/ 909320 h 1188720"/>
                  <a:gd name="connsiteX0" fmla="*/ 0 w 4787900"/>
                  <a:gd name="connsiteY0" fmla="*/ 909320 h 1188720"/>
                  <a:gd name="connsiteX1" fmla="*/ 1993900 w 4787900"/>
                  <a:gd name="connsiteY1" fmla="*/ 909320 h 1188720"/>
                  <a:gd name="connsiteX2" fmla="*/ 1993900 w 4787900"/>
                  <a:gd name="connsiteY2" fmla="*/ 591820 h 1188720"/>
                  <a:gd name="connsiteX3" fmla="*/ 2496820 w 4787900"/>
                  <a:gd name="connsiteY3" fmla="*/ 591820 h 1188720"/>
                  <a:gd name="connsiteX4" fmla="*/ 2496820 w 4787900"/>
                  <a:gd name="connsiteY4" fmla="*/ 528320 h 1188720"/>
                  <a:gd name="connsiteX5" fmla="*/ 3192780 w 4787900"/>
                  <a:gd name="connsiteY5" fmla="*/ 528320 h 1188720"/>
                  <a:gd name="connsiteX6" fmla="*/ 3192780 w 4787900"/>
                  <a:gd name="connsiteY6" fmla="*/ 337820 h 1188720"/>
                  <a:gd name="connsiteX7" fmla="*/ 3390900 w 4787900"/>
                  <a:gd name="connsiteY7" fmla="*/ 337820 h 1188720"/>
                  <a:gd name="connsiteX8" fmla="*/ 3390900 w 4787900"/>
                  <a:gd name="connsiteY8" fmla="*/ 271780 h 1188720"/>
                  <a:gd name="connsiteX9" fmla="*/ 4386580 w 4787900"/>
                  <a:gd name="connsiteY9" fmla="*/ 271780 h 1188720"/>
                  <a:gd name="connsiteX10" fmla="*/ 4386580 w 4787900"/>
                  <a:gd name="connsiteY10" fmla="*/ 0 h 1188720"/>
                  <a:gd name="connsiteX11" fmla="*/ 4787900 w 4787900"/>
                  <a:gd name="connsiteY11" fmla="*/ 0 h 1188720"/>
                  <a:gd name="connsiteX12" fmla="*/ 4787900 w 4787900"/>
                  <a:gd name="connsiteY12" fmla="*/ 731520 h 1188720"/>
                  <a:gd name="connsiteX13" fmla="*/ 4386580 w 4787900"/>
                  <a:gd name="connsiteY13" fmla="*/ 731520 h 1188720"/>
                  <a:gd name="connsiteX14" fmla="*/ 4386580 w 4787900"/>
                  <a:gd name="connsiteY14" fmla="*/ 876300 h 1188720"/>
                  <a:gd name="connsiteX15" fmla="*/ 3398520 w 4787900"/>
                  <a:gd name="connsiteY15" fmla="*/ 886460 h 1188720"/>
                  <a:gd name="connsiteX16" fmla="*/ 3393440 w 4787900"/>
                  <a:gd name="connsiteY16" fmla="*/ 924560 h 1188720"/>
                  <a:gd name="connsiteX17" fmla="*/ 3190240 w 4787900"/>
                  <a:gd name="connsiteY17" fmla="*/ 924560 h 1188720"/>
                  <a:gd name="connsiteX18" fmla="*/ 3190240 w 4787900"/>
                  <a:gd name="connsiteY18" fmla="*/ 1018540 h 1188720"/>
                  <a:gd name="connsiteX19" fmla="*/ 2496820 w 4787900"/>
                  <a:gd name="connsiteY19" fmla="*/ 1018540 h 1188720"/>
                  <a:gd name="connsiteX20" fmla="*/ 2496820 w 4787900"/>
                  <a:gd name="connsiteY20" fmla="*/ 1056640 h 1188720"/>
                  <a:gd name="connsiteX21" fmla="*/ 1993900 w 4787900"/>
                  <a:gd name="connsiteY21" fmla="*/ 1056640 h 1188720"/>
                  <a:gd name="connsiteX22" fmla="*/ 1993900 w 4787900"/>
                  <a:gd name="connsiteY22" fmla="*/ 1188720 h 1188720"/>
                  <a:gd name="connsiteX23" fmla="*/ 0 w 4787900"/>
                  <a:gd name="connsiteY23" fmla="*/ 1188720 h 1188720"/>
                  <a:gd name="connsiteX24" fmla="*/ 0 w 4787900"/>
                  <a:gd name="connsiteY24" fmla="*/ 909320 h 1188720"/>
                  <a:gd name="connsiteX0" fmla="*/ 0 w 4787900"/>
                  <a:gd name="connsiteY0" fmla="*/ 909320 h 1188720"/>
                  <a:gd name="connsiteX1" fmla="*/ 1993900 w 4787900"/>
                  <a:gd name="connsiteY1" fmla="*/ 909320 h 1188720"/>
                  <a:gd name="connsiteX2" fmla="*/ 1993900 w 4787900"/>
                  <a:gd name="connsiteY2" fmla="*/ 591820 h 1188720"/>
                  <a:gd name="connsiteX3" fmla="*/ 2496820 w 4787900"/>
                  <a:gd name="connsiteY3" fmla="*/ 591820 h 1188720"/>
                  <a:gd name="connsiteX4" fmla="*/ 2496820 w 4787900"/>
                  <a:gd name="connsiteY4" fmla="*/ 528320 h 1188720"/>
                  <a:gd name="connsiteX5" fmla="*/ 3192780 w 4787900"/>
                  <a:gd name="connsiteY5" fmla="*/ 528320 h 1188720"/>
                  <a:gd name="connsiteX6" fmla="*/ 3192780 w 4787900"/>
                  <a:gd name="connsiteY6" fmla="*/ 337820 h 1188720"/>
                  <a:gd name="connsiteX7" fmla="*/ 3390900 w 4787900"/>
                  <a:gd name="connsiteY7" fmla="*/ 337820 h 1188720"/>
                  <a:gd name="connsiteX8" fmla="*/ 3390900 w 4787900"/>
                  <a:gd name="connsiteY8" fmla="*/ 271780 h 1188720"/>
                  <a:gd name="connsiteX9" fmla="*/ 4386580 w 4787900"/>
                  <a:gd name="connsiteY9" fmla="*/ 271780 h 1188720"/>
                  <a:gd name="connsiteX10" fmla="*/ 4386580 w 4787900"/>
                  <a:gd name="connsiteY10" fmla="*/ 0 h 1188720"/>
                  <a:gd name="connsiteX11" fmla="*/ 4787900 w 4787900"/>
                  <a:gd name="connsiteY11" fmla="*/ 0 h 1188720"/>
                  <a:gd name="connsiteX12" fmla="*/ 4787900 w 4787900"/>
                  <a:gd name="connsiteY12" fmla="*/ 731520 h 1188720"/>
                  <a:gd name="connsiteX13" fmla="*/ 4386580 w 4787900"/>
                  <a:gd name="connsiteY13" fmla="*/ 731520 h 1188720"/>
                  <a:gd name="connsiteX14" fmla="*/ 4381500 w 4787900"/>
                  <a:gd name="connsiteY14" fmla="*/ 883920 h 1188720"/>
                  <a:gd name="connsiteX15" fmla="*/ 3398520 w 4787900"/>
                  <a:gd name="connsiteY15" fmla="*/ 886460 h 1188720"/>
                  <a:gd name="connsiteX16" fmla="*/ 3393440 w 4787900"/>
                  <a:gd name="connsiteY16" fmla="*/ 924560 h 1188720"/>
                  <a:gd name="connsiteX17" fmla="*/ 3190240 w 4787900"/>
                  <a:gd name="connsiteY17" fmla="*/ 924560 h 1188720"/>
                  <a:gd name="connsiteX18" fmla="*/ 3190240 w 4787900"/>
                  <a:gd name="connsiteY18" fmla="*/ 1018540 h 1188720"/>
                  <a:gd name="connsiteX19" fmla="*/ 2496820 w 4787900"/>
                  <a:gd name="connsiteY19" fmla="*/ 1018540 h 1188720"/>
                  <a:gd name="connsiteX20" fmla="*/ 2496820 w 4787900"/>
                  <a:gd name="connsiteY20" fmla="*/ 1056640 h 1188720"/>
                  <a:gd name="connsiteX21" fmla="*/ 1993900 w 4787900"/>
                  <a:gd name="connsiteY21" fmla="*/ 1056640 h 1188720"/>
                  <a:gd name="connsiteX22" fmla="*/ 1993900 w 4787900"/>
                  <a:gd name="connsiteY22" fmla="*/ 1188720 h 1188720"/>
                  <a:gd name="connsiteX23" fmla="*/ 0 w 4787900"/>
                  <a:gd name="connsiteY23" fmla="*/ 1188720 h 1188720"/>
                  <a:gd name="connsiteX24" fmla="*/ 0 w 4787900"/>
                  <a:gd name="connsiteY24" fmla="*/ 909320 h 1188720"/>
                  <a:gd name="connsiteX0" fmla="*/ 0 w 4787900"/>
                  <a:gd name="connsiteY0" fmla="*/ 909320 h 1188720"/>
                  <a:gd name="connsiteX1" fmla="*/ 1993900 w 4787900"/>
                  <a:gd name="connsiteY1" fmla="*/ 909320 h 1188720"/>
                  <a:gd name="connsiteX2" fmla="*/ 1993900 w 4787900"/>
                  <a:gd name="connsiteY2" fmla="*/ 591820 h 1188720"/>
                  <a:gd name="connsiteX3" fmla="*/ 2496820 w 4787900"/>
                  <a:gd name="connsiteY3" fmla="*/ 591820 h 1188720"/>
                  <a:gd name="connsiteX4" fmla="*/ 2496820 w 4787900"/>
                  <a:gd name="connsiteY4" fmla="*/ 528320 h 1188720"/>
                  <a:gd name="connsiteX5" fmla="*/ 3192780 w 4787900"/>
                  <a:gd name="connsiteY5" fmla="*/ 528320 h 1188720"/>
                  <a:gd name="connsiteX6" fmla="*/ 3192780 w 4787900"/>
                  <a:gd name="connsiteY6" fmla="*/ 337820 h 1188720"/>
                  <a:gd name="connsiteX7" fmla="*/ 3390900 w 4787900"/>
                  <a:gd name="connsiteY7" fmla="*/ 337820 h 1188720"/>
                  <a:gd name="connsiteX8" fmla="*/ 3390900 w 4787900"/>
                  <a:gd name="connsiteY8" fmla="*/ 271780 h 1188720"/>
                  <a:gd name="connsiteX9" fmla="*/ 4386580 w 4787900"/>
                  <a:gd name="connsiteY9" fmla="*/ 271780 h 1188720"/>
                  <a:gd name="connsiteX10" fmla="*/ 4386580 w 4787900"/>
                  <a:gd name="connsiteY10" fmla="*/ 0 h 1188720"/>
                  <a:gd name="connsiteX11" fmla="*/ 4787900 w 4787900"/>
                  <a:gd name="connsiteY11" fmla="*/ 0 h 1188720"/>
                  <a:gd name="connsiteX12" fmla="*/ 4787900 w 4787900"/>
                  <a:gd name="connsiteY12" fmla="*/ 731520 h 1188720"/>
                  <a:gd name="connsiteX13" fmla="*/ 4386580 w 4787900"/>
                  <a:gd name="connsiteY13" fmla="*/ 731520 h 1188720"/>
                  <a:gd name="connsiteX14" fmla="*/ 4381500 w 4787900"/>
                  <a:gd name="connsiteY14" fmla="*/ 883920 h 1188720"/>
                  <a:gd name="connsiteX15" fmla="*/ 3398520 w 4787900"/>
                  <a:gd name="connsiteY15" fmla="*/ 886460 h 1188720"/>
                  <a:gd name="connsiteX16" fmla="*/ 3393440 w 4787900"/>
                  <a:gd name="connsiteY16" fmla="*/ 924560 h 1188720"/>
                  <a:gd name="connsiteX17" fmla="*/ 3190240 w 4787900"/>
                  <a:gd name="connsiteY17" fmla="*/ 924560 h 1188720"/>
                  <a:gd name="connsiteX18" fmla="*/ 3190240 w 4787900"/>
                  <a:gd name="connsiteY18" fmla="*/ 1018540 h 1188720"/>
                  <a:gd name="connsiteX19" fmla="*/ 2499360 w 4787900"/>
                  <a:gd name="connsiteY19" fmla="*/ 1021080 h 1188720"/>
                  <a:gd name="connsiteX20" fmla="*/ 2496820 w 4787900"/>
                  <a:gd name="connsiteY20" fmla="*/ 1056640 h 1188720"/>
                  <a:gd name="connsiteX21" fmla="*/ 1993900 w 4787900"/>
                  <a:gd name="connsiteY21" fmla="*/ 1056640 h 1188720"/>
                  <a:gd name="connsiteX22" fmla="*/ 1993900 w 4787900"/>
                  <a:gd name="connsiteY22" fmla="*/ 1188720 h 1188720"/>
                  <a:gd name="connsiteX23" fmla="*/ 0 w 4787900"/>
                  <a:gd name="connsiteY23" fmla="*/ 1188720 h 1188720"/>
                  <a:gd name="connsiteX24" fmla="*/ 0 w 4787900"/>
                  <a:gd name="connsiteY24" fmla="*/ 909320 h 1188720"/>
                  <a:gd name="connsiteX0" fmla="*/ 0 w 4787900"/>
                  <a:gd name="connsiteY0" fmla="*/ 909320 h 1188720"/>
                  <a:gd name="connsiteX1" fmla="*/ 1993900 w 4787900"/>
                  <a:gd name="connsiteY1" fmla="*/ 909320 h 1188720"/>
                  <a:gd name="connsiteX2" fmla="*/ 1993900 w 4787900"/>
                  <a:gd name="connsiteY2" fmla="*/ 591820 h 1188720"/>
                  <a:gd name="connsiteX3" fmla="*/ 2496820 w 4787900"/>
                  <a:gd name="connsiteY3" fmla="*/ 591820 h 1188720"/>
                  <a:gd name="connsiteX4" fmla="*/ 2496820 w 4787900"/>
                  <a:gd name="connsiteY4" fmla="*/ 528320 h 1188720"/>
                  <a:gd name="connsiteX5" fmla="*/ 3192780 w 4787900"/>
                  <a:gd name="connsiteY5" fmla="*/ 528320 h 1188720"/>
                  <a:gd name="connsiteX6" fmla="*/ 3192780 w 4787900"/>
                  <a:gd name="connsiteY6" fmla="*/ 337820 h 1188720"/>
                  <a:gd name="connsiteX7" fmla="*/ 3390900 w 4787900"/>
                  <a:gd name="connsiteY7" fmla="*/ 337820 h 1188720"/>
                  <a:gd name="connsiteX8" fmla="*/ 3390900 w 4787900"/>
                  <a:gd name="connsiteY8" fmla="*/ 271780 h 1188720"/>
                  <a:gd name="connsiteX9" fmla="*/ 4386580 w 4787900"/>
                  <a:gd name="connsiteY9" fmla="*/ 271780 h 1188720"/>
                  <a:gd name="connsiteX10" fmla="*/ 4386580 w 4787900"/>
                  <a:gd name="connsiteY10" fmla="*/ 0 h 1188720"/>
                  <a:gd name="connsiteX11" fmla="*/ 4787900 w 4787900"/>
                  <a:gd name="connsiteY11" fmla="*/ 0 h 1188720"/>
                  <a:gd name="connsiteX12" fmla="*/ 4787900 w 4787900"/>
                  <a:gd name="connsiteY12" fmla="*/ 731520 h 1188720"/>
                  <a:gd name="connsiteX13" fmla="*/ 4386580 w 4787900"/>
                  <a:gd name="connsiteY13" fmla="*/ 731520 h 1188720"/>
                  <a:gd name="connsiteX14" fmla="*/ 4381500 w 4787900"/>
                  <a:gd name="connsiteY14" fmla="*/ 883920 h 1188720"/>
                  <a:gd name="connsiteX15" fmla="*/ 3398520 w 4787900"/>
                  <a:gd name="connsiteY15" fmla="*/ 886460 h 1188720"/>
                  <a:gd name="connsiteX16" fmla="*/ 3393440 w 4787900"/>
                  <a:gd name="connsiteY16" fmla="*/ 924560 h 1188720"/>
                  <a:gd name="connsiteX17" fmla="*/ 3190240 w 4787900"/>
                  <a:gd name="connsiteY17" fmla="*/ 924560 h 1188720"/>
                  <a:gd name="connsiteX18" fmla="*/ 3180080 w 4787900"/>
                  <a:gd name="connsiteY18" fmla="*/ 1023620 h 1188720"/>
                  <a:gd name="connsiteX19" fmla="*/ 2499360 w 4787900"/>
                  <a:gd name="connsiteY19" fmla="*/ 1021080 h 1188720"/>
                  <a:gd name="connsiteX20" fmla="*/ 2496820 w 4787900"/>
                  <a:gd name="connsiteY20" fmla="*/ 1056640 h 1188720"/>
                  <a:gd name="connsiteX21" fmla="*/ 1993900 w 4787900"/>
                  <a:gd name="connsiteY21" fmla="*/ 1056640 h 1188720"/>
                  <a:gd name="connsiteX22" fmla="*/ 1993900 w 4787900"/>
                  <a:gd name="connsiteY22" fmla="*/ 1188720 h 1188720"/>
                  <a:gd name="connsiteX23" fmla="*/ 0 w 4787900"/>
                  <a:gd name="connsiteY23" fmla="*/ 1188720 h 1188720"/>
                  <a:gd name="connsiteX24" fmla="*/ 0 w 4787900"/>
                  <a:gd name="connsiteY24" fmla="*/ 90932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87900" h="1188720">
                    <a:moveTo>
                      <a:pt x="0" y="909320"/>
                    </a:moveTo>
                    <a:lnTo>
                      <a:pt x="1993900" y="909320"/>
                    </a:lnTo>
                    <a:lnTo>
                      <a:pt x="1993900" y="591820"/>
                    </a:lnTo>
                    <a:lnTo>
                      <a:pt x="2496820" y="591820"/>
                    </a:lnTo>
                    <a:lnTo>
                      <a:pt x="2496820" y="528320"/>
                    </a:lnTo>
                    <a:lnTo>
                      <a:pt x="3192780" y="528320"/>
                    </a:lnTo>
                    <a:lnTo>
                      <a:pt x="3192780" y="337820"/>
                    </a:lnTo>
                    <a:lnTo>
                      <a:pt x="3390900" y="337820"/>
                    </a:lnTo>
                    <a:lnTo>
                      <a:pt x="3390900" y="271780"/>
                    </a:lnTo>
                    <a:lnTo>
                      <a:pt x="4386580" y="271780"/>
                    </a:lnTo>
                    <a:lnTo>
                      <a:pt x="4386580" y="0"/>
                    </a:lnTo>
                    <a:lnTo>
                      <a:pt x="4787900" y="0"/>
                    </a:lnTo>
                    <a:lnTo>
                      <a:pt x="4787900" y="731520"/>
                    </a:lnTo>
                    <a:lnTo>
                      <a:pt x="4386580" y="731520"/>
                    </a:lnTo>
                    <a:lnTo>
                      <a:pt x="4381500" y="883920"/>
                    </a:lnTo>
                    <a:lnTo>
                      <a:pt x="3398520" y="886460"/>
                    </a:lnTo>
                    <a:lnTo>
                      <a:pt x="3393440" y="924560"/>
                    </a:lnTo>
                    <a:lnTo>
                      <a:pt x="3190240" y="924560"/>
                    </a:lnTo>
                    <a:lnTo>
                      <a:pt x="3180080" y="1023620"/>
                    </a:lnTo>
                    <a:lnTo>
                      <a:pt x="2499360" y="1021080"/>
                    </a:lnTo>
                    <a:lnTo>
                      <a:pt x="2496820" y="1056640"/>
                    </a:lnTo>
                    <a:lnTo>
                      <a:pt x="1993900" y="1056640"/>
                    </a:lnTo>
                    <a:lnTo>
                      <a:pt x="1993900" y="1188720"/>
                    </a:lnTo>
                    <a:lnTo>
                      <a:pt x="0" y="1188720"/>
                    </a:lnTo>
                    <a:lnTo>
                      <a:pt x="0" y="909320"/>
                    </a:lnTo>
                    <a:close/>
                  </a:path>
                </a:pathLst>
              </a:custGeom>
              <a:solidFill>
                <a:srgbClr val="BBE0E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7E7CACF6-A6D1-4CF9-B294-068D12527291}"/>
                  </a:ext>
                </a:extLst>
              </p:cNvPr>
              <p:cNvSpPr/>
              <p:nvPr/>
            </p:nvSpPr>
            <p:spPr bwMode="auto">
              <a:xfrm>
                <a:off x="7094220" y="3007360"/>
                <a:ext cx="4790440" cy="909320"/>
              </a:xfrm>
              <a:custGeom>
                <a:avLst/>
                <a:gdLst>
                  <a:gd name="connsiteX0" fmla="*/ 4790440 w 4790440"/>
                  <a:gd name="connsiteY0" fmla="*/ 0 h 909320"/>
                  <a:gd name="connsiteX1" fmla="*/ 4381500 w 4790440"/>
                  <a:gd name="connsiteY1" fmla="*/ 0 h 909320"/>
                  <a:gd name="connsiteX2" fmla="*/ 4381500 w 4790440"/>
                  <a:gd name="connsiteY2" fmla="*/ 269240 h 909320"/>
                  <a:gd name="connsiteX3" fmla="*/ 3388360 w 4790440"/>
                  <a:gd name="connsiteY3" fmla="*/ 269240 h 909320"/>
                  <a:gd name="connsiteX4" fmla="*/ 3388360 w 4790440"/>
                  <a:gd name="connsiteY4" fmla="*/ 330200 h 909320"/>
                  <a:gd name="connsiteX5" fmla="*/ 3187700 w 4790440"/>
                  <a:gd name="connsiteY5" fmla="*/ 330200 h 909320"/>
                  <a:gd name="connsiteX6" fmla="*/ 3187700 w 4790440"/>
                  <a:gd name="connsiteY6" fmla="*/ 528320 h 909320"/>
                  <a:gd name="connsiteX7" fmla="*/ 2489200 w 4790440"/>
                  <a:gd name="connsiteY7" fmla="*/ 528320 h 909320"/>
                  <a:gd name="connsiteX8" fmla="*/ 2489200 w 4790440"/>
                  <a:gd name="connsiteY8" fmla="*/ 589280 h 909320"/>
                  <a:gd name="connsiteX9" fmla="*/ 1991360 w 4790440"/>
                  <a:gd name="connsiteY9" fmla="*/ 589280 h 909320"/>
                  <a:gd name="connsiteX10" fmla="*/ 1991360 w 4790440"/>
                  <a:gd name="connsiteY10" fmla="*/ 909320 h 909320"/>
                  <a:gd name="connsiteX11" fmla="*/ 0 w 4790440"/>
                  <a:gd name="connsiteY11" fmla="*/ 909320 h 90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90440" h="909320">
                    <a:moveTo>
                      <a:pt x="4790440" y="0"/>
                    </a:moveTo>
                    <a:lnTo>
                      <a:pt x="4381500" y="0"/>
                    </a:lnTo>
                    <a:lnTo>
                      <a:pt x="4381500" y="269240"/>
                    </a:lnTo>
                    <a:lnTo>
                      <a:pt x="3388360" y="269240"/>
                    </a:lnTo>
                    <a:lnTo>
                      <a:pt x="3388360" y="330200"/>
                    </a:lnTo>
                    <a:lnTo>
                      <a:pt x="3187700" y="330200"/>
                    </a:lnTo>
                    <a:lnTo>
                      <a:pt x="3187700" y="528320"/>
                    </a:lnTo>
                    <a:lnTo>
                      <a:pt x="2489200" y="528320"/>
                    </a:lnTo>
                    <a:lnTo>
                      <a:pt x="2489200" y="589280"/>
                    </a:lnTo>
                    <a:lnTo>
                      <a:pt x="1991360" y="589280"/>
                    </a:lnTo>
                    <a:lnTo>
                      <a:pt x="1991360" y="909320"/>
                    </a:lnTo>
                    <a:lnTo>
                      <a:pt x="0" y="909320"/>
                    </a:lnTo>
                  </a:path>
                </a:pathLst>
              </a:custGeom>
              <a:noFill/>
              <a:ln w="9525" cap="flat" cmpd="sng" algn="ctr">
                <a:solidFill>
                  <a:srgbClr val="193F9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9A0DFD58-5A58-4F7B-A6D5-9FB7D0FF7ECA}"/>
                  </a:ext>
                </a:extLst>
              </p:cNvPr>
              <p:cNvSpPr/>
              <p:nvPr/>
            </p:nvSpPr>
            <p:spPr bwMode="auto">
              <a:xfrm>
                <a:off x="7099300" y="3738880"/>
                <a:ext cx="4777740" cy="464820"/>
              </a:xfrm>
              <a:custGeom>
                <a:avLst/>
                <a:gdLst>
                  <a:gd name="connsiteX0" fmla="*/ 4777740 w 4777740"/>
                  <a:gd name="connsiteY0" fmla="*/ 0 h 464820"/>
                  <a:gd name="connsiteX1" fmla="*/ 4378960 w 4777740"/>
                  <a:gd name="connsiteY1" fmla="*/ 0 h 464820"/>
                  <a:gd name="connsiteX2" fmla="*/ 4378960 w 4777740"/>
                  <a:gd name="connsiteY2" fmla="*/ 154940 h 464820"/>
                  <a:gd name="connsiteX3" fmla="*/ 3383280 w 4777740"/>
                  <a:gd name="connsiteY3" fmla="*/ 154940 h 464820"/>
                  <a:gd name="connsiteX4" fmla="*/ 3383280 w 4777740"/>
                  <a:gd name="connsiteY4" fmla="*/ 198120 h 464820"/>
                  <a:gd name="connsiteX5" fmla="*/ 3182620 w 4777740"/>
                  <a:gd name="connsiteY5" fmla="*/ 198120 h 464820"/>
                  <a:gd name="connsiteX6" fmla="*/ 3182620 w 4777740"/>
                  <a:gd name="connsiteY6" fmla="*/ 294640 h 464820"/>
                  <a:gd name="connsiteX7" fmla="*/ 2486660 w 4777740"/>
                  <a:gd name="connsiteY7" fmla="*/ 294640 h 464820"/>
                  <a:gd name="connsiteX8" fmla="*/ 2486660 w 4777740"/>
                  <a:gd name="connsiteY8" fmla="*/ 327660 h 464820"/>
                  <a:gd name="connsiteX9" fmla="*/ 1983740 w 4777740"/>
                  <a:gd name="connsiteY9" fmla="*/ 327660 h 464820"/>
                  <a:gd name="connsiteX10" fmla="*/ 1983740 w 4777740"/>
                  <a:gd name="connsiteY10" fmla="*/ 464820 h 464820"/>
                  <a:gd name="connsiteX11" fmla="*/ 0 w 4777740"/>
                  <a:gd name="connsiteY11" fmla="*/ 464820 h 46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7740" h="464820">
                    <a:moveTo>
                      <a:pt x="4777740" y="0"/>
                    </a:moveTo>
                    <a:lnTo>
                      <a:pt x="4378960" y="0"/>
                    </a:lnTo>
                    <a:lnTo>
                      <a:pt x="4378960" y="154940"/>
                    </a:lnTo>
                    <a:lnTo>
                      <a:pt x="3383280" y="154940"/>
                    </a:lnTo>
                    <a:lnTo>
                      <a:pt x="3383280" y="198120"/>
                    </a:lnTo>
                    <a:lnTo>
                      <a:pt x="3182620" y="198120"/>
                    </a:lnTo>
                    <a:lnTo>
                      <a:pt x="3182620" y="294640"/>
                    </a:lnTo>
                    <a:lnTo>
                      <a:pt x="2486660" y="294640"/>
                    </a:lnTo>
                    <a:lnTo>
                      <a:pt x="2486660" y="327660"/>
                    </a:lnTo>
                    <a:lnTo>
                      <a:pt x="1983740" y="327660"/>
                    </a:lnTo>
                    <a:lnTo>
                      <a:pt x="1983740" y="464820"/>
                    </a:lnTo>
                    <a:lnTo>
                      <a:pt x="0" y="464820"/>
                    </a:lnTo>
                  </a:path>
                </a:pathLst>
              </a:custGeom>
              <a:noFill/>
              <a:ln w="9525" cap="flat" cmpd="sng" algn="ctr">
                <a:solidFill>
                  <a:srgbClr val="193F9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8BD23D12-D4E3-42C3-A2A3-AC260089BE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067342" y="3063036"/>
              <a:ext cx="250504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C1D876EB-B8B7-4680-8B3A-69E2EF208B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650790" y="4352433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536C6606-F644-4A2C-9B64-205706FC7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8504" y="4315560"/>
              <a:ext cx="575157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23AB296-BF40-4C4E-AAD4-245276C54725}"/>
                </a:ext>
              </a:extLst>
            </p:cNvPr>
            <p:cNvSpPr txBox="1"/>
            <p:nvPr/>
          </p:nvSpPr>
          <p:spPr>
            <a:xfrm>
              <a:off x="7500694" y="4374061"/>
              <a:ext cx="373943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8A64155-C9A1-4895-A451-88458C449BEE}"/>
                </a:ext>
              </a:extLst>
            </p:cNvPr>
            <p:cNvSpPr txBox="1"/>
            <p:nvPr/>
          </p:nvSpPr>
          <p:spPr>
            <a:xfrm>
              <a:off x="5917650" y="2220748"/>
              <a:ext cx="373941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923144AF-4CE2-4F92-8045-3D89F4770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0632" y="2353046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CCC54AB-5140-4FDA-A733-3A2F2F01B79A}"/>
                </a:ext>
              </a:extLst>
            </p:cNvPr>
            <p:cNvSpPr txBox="1"/>
            <p:nvPr/>
          </p:nvSpPr>
          <p:spPr>
            <a:xfrm>
              <a:off x="5917650" y="3139960"/>
              <a:ext cx="373941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17B41153-AEAB-4173-8671-2FFED17D1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0632" y="327225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4B0F3AC-B442-4182-B38B-95867C453124}"/>
                </a:ext>
              </a:extLst>
            </p:cNvPr>
            <p:cNvSpPr txBox="1"/>
            <p:nvPr/>
          </p:nvSpPr>
          <p:spPr>
            <a:xfrm>
              <a:off x="6003592" y="4067428"/>
              <a:ext cx="287999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85BE2B1F-4685-40B1-9667-278139F0E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0632" y="419972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D774E801-A4F0-4F4A-86F2-98BE4D69C6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42739" y="4352433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8AA20FD-AFE2-4F6E-88B7-E56B40DCAB3B}"/>
                </a:ext>
              </a:extLst>
            </p:cNvPr>
            <p:cNvSpPr txBox="1"/>
            <p:nvPr/>
          </p:nvSpPr>
          <p:spPr>
            <a:xfrm>
              <a:off x="6539012" y="4374061"/>
              <a:ext cx="287999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015EB892-8352-4047-B302-435ECDA2D5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642227" y="4352433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D435121-FC7C-4708-9A92-86D85851BE36}"/>
                </a:ext>
              </a:extLst>
            </p:cNvPr>
            <p:cNvSpPr txBox="1"/>
            <p:nvPr/>
          </p:nvSpPr>
          <p:spPr>
            <a:xfrm>
              <a:off x="8492130" y="4374061"/>
              <a:ext cx="373943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DAFCD12C-3D51-4799-B24D-3E6C0D7C0B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641971" y="4352433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EC88A92-24AA-4468-8E0A-A48C3A289EE4}"/>
                </a:ext>
              </a:extLst>
            </p:cNvPr>
            <p:cNvSpPr txBox="1"/>
            <p:nvPr/>
          </p:nvSpPr>
          <p:spPr>
            <a:xfrm>
              <a:off x="9491874" y="4374061"/>
              <a:ext cx="373943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30</a:t>
              </a:r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ADA3BE43-EC1C-4E00-84CA-DAC64BA6AA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629523" y="4352433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B562D95-0187-4AA0-943C-6020D5F9F9D6}"/>
                </a:ext>
              </a:extLst>
            </p:cNvPr>
            <p:cNvSpPr txBox="1"/>
            <p:nvPr/>
          </p:nvSpPr>
          <p:spPr>
            <a:xfrm>
              <a:off x="10479426" y="4374061"/>
              <a:ext cx="373943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40</a:t>
              </a:r>
            </a:p>
          </p:txBody>
        </p:sp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225848BC-087C-4A3B-980E-12AA2727DC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635363" y="4352433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3036A06-B1C6-493D-99C7-720BF28D9C84}"/>
                </a:ext>
              </a:extLst>
            </p:cNvPr>
            <p:cNvSpPr txBox="1"/>
            <p:nvPr/>
          </p:nvSpPr>
          <p:spPr>
            <a:xfrm>
              <a:off x="11485266" y="4374061"/>
              <a:ext cx="373943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50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07B8CC4-BC75-4EC9-8D7C-AF5694CB08C9}"/>
                </a:ext>
              </a:extLst>
            </p:cNvPr>
            <p:cNvSpPr txBox="1"/>
            <p:nvPr/>
          </p:nvSpPr>
          <p:spPr>
            <a:xfrm>
              <a:off x="8018778" y="4524348"/>
              <a:ext cx="2326508" cy="33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Time to follow-up (weeks)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6EB61FA-1C46-436E-B5A9-569C8A83E853}"/>
                </a:ext>
              </a:extLst>
            </p:cNvPr>
            <p:cNvSpPr txBox="1"/>
            <p:nvPr/>
          </p:nvSpPr>
          <p:spPr>
            <a:xfrm rot="16200000">
              <a:off x="5177325" y="2687104"/>
              <a:ext cx="1354891" cy="33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Percentage VF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027A4D9-33B9-4098-8522-C66CE831CFB4}"/>
                </a:ext>
              </a:extLst>
            </p:cNvPr>
            <p:cNvSpPr txBox="1"/>
            <p:nvPr/>
          </p:nvSpPr>
          <p:spPr>
            <a:xfrm>
              <a:off x="9961055" y="2563988"/>
              <a:ext cx="922927" cy="30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p = 0.0007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AC3FF2D-1770-4E20-9D0A-94FADD71CAE5}"/>
                </a:ext>
              </a:extLst>
            </p:cNvPr>
            <p:cNvSpPr/>
            <p:nvPr/>
          </p:nvSpPr>
          <p:spPr bwMode="auto">
            <a:xfrm>
              <a:off x="7094220" y="3449320"/>
              <a:ext cx="4787900" cy="754380"/>
            </a:xfrm>
            <a:custGeom>
              <a:avLst/>
              <a:gdLst>
                <a:gd name="connsiteX0" fmla="*/ 4787900 w 4787900"/>
                <a:gd name="connsiteY0" fmla="*/ 0 h 754380"/>
                <a:gd name="connsiteX1" fmla="*/ 4381500 w 4787900"/>
                <a:gd name="connsiteY1" fmla="*/ 0 h 754380"/>
                <a:gd name="connsiteX2" fmla="*/ 4381500 w 4787900"/>
                <a:gd name="connsiteY2" fmla="*/ 223520 h 754380"/>
                <a:gd name="connsiteX3" fmla="*/ 3393440 w 4787900"/>
                <a:gd name="connsiteY3" fmla="*/ 223520 h 754380"/>
                <a:gd name="connsiteX4" fmla="*/ 3393440 w 4787900"/>
                <a:gd name="connsiteY4" fmla="*/ 274320 h 754380"/>
                <a:gd name="connsiteX5" fmla="*/ 3190240 w 4787900"/>
                <a:gd name="connsiteY5" fmla="*/ 274320 h 754380"/>
                <a:gd name="connsiteX6" fmla="*/ 3190240 w 4787900"/>
                <a:gd name="connsiteY6" fmla="*/ 421640 h 754380"/>
                <a:gd name="connsiteX7" fmla="*/ 2491740 w 4787900"/>
                <a:gd name="connsiteY7" fmla="*/ 421640 h 754380"/>
                <a:gd name="connsiteX8" fmla="*/ 2491740 w 4787900"/>
                <a:gd name="connsiteY8" fmla="*/ 462280 h 754380"/>
                <a:gd name="connsiteX9" fmla="*/ 1988820 w 4787900"/>
                <a:gd name="connsiteY9" fmla="*/ 462280 h 754380"/>
                <a:gd name="connsiteX10" fmla="*/ 1988820 w 4787900"/>
                <a:gd name="connsiteY10" fmla="*/ 713740 h 754380"/>
                <a:gd name="connsiteX11" fmla="*/ 0 w 4787900"/>
                <a:gd name="connsiteY11" fmla="*/ 713740 h 754380"/>
                <a:gd name="connsiteX12" fmla="*/ 0 w 4787900"/>
                <a:gd name="connsiteY12" fmla="*/ 754380 h 754380"/>
                <a:gd name="connsiteX13" fmla="*/ 7620 w 4787900"/>
                <a:gd name="connsiteY13" fmla="*/ 754380 h 754380"/>
                <a:gd name="connsiteX14" fmla="*/ 7620 w 4787900"/>
                <a:gd name="connsiteY14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87900" h="754380">
                  <a:moveTo>
                    <a:pt x="4787900" y="0"/>
                  </a:moveTo>
                  <a:lnTo>
                    <a:pt x="4381500" y="0"/>
                  </a:lnTo>
                  <a:lnTo>
                    <a:pt x="4381500" y="223520"/>
                  </a:lnTo>
                  <a:lnTo>
                    <a:pt x="3393440" y="223520"/>
                  </a:lnTo>
                  <a:lnTo>
                    <a:pt x="3393440" y="274320"/>
                  </a:lnTo>
                  <a:lnTo>
                    <a:pt x="3190240" y="274320"/>
                  </a:lnTo>
                  <a:lnTo>
                    <a:pt x="3190240" y="421640"/>
                  </a:lnTo>
                  <a:lnTo>
                    <a:pt x="2491740" y="421640"/>
                  </a:lnTo>
                  <a:lnTo>
                    <a:pt x="2491740" y="462280"/>
                  </a:lnTo>
                  <a:lnTo>
                    <a:pt x="1988820" y="462280"/>
                  </a:lnTo>
                  <a:lnTo>
                    <a:pt x="1988820" y="713740"/>
                  </a:lnTo>
                  <a:lnTo>
                    <a:pt x="0" y="713740"/>
                  </a:lnTo>
                  <a:lnTo>
                    <a:pt x="0" y="754380"/>
                  </a:lnTo>
                  <a:lnTo>
                    <a:pt x="7620" y="754380"/>
                  </a:lnTo>
                  <a:lnTo>
                    <a:pt x="7620" y="754380"/>
                  </a:lnTo>
                </a:path>
              </a:pathLst>
            </a:custGeom>
            <a:noFill/>
            <a:ln w="19050" cap="flat" cmpd="sng" algn="ctr">
              <a:solidFill>
                <a:srgbClr val="193F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20CA8C6-5A7B-421E-B78D-C436902FDAA9}"/>
                </a:ext>
              </a:extLst>
            </p:cNvPr>
            <p:cNvSpPr txBox="1"/>
            <p:nvPr/>
          </p:nvSpPr>
          <p:spPr>
            <a:xfrm>
              <a:off x="7457719" y="4767547"/>
              <a:ext cx="459886" cy="50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226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186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63A4B8C-E85C-411B-8258-AF758D1DFF4B}"/>
                </a:ext>
              </a:extLst>
            </p:cNvPr>
            <p:cNvSpPr txBox="1"/>
            <p:nvPr/>
          </p:nvSpPr>
          <p:spPr>
            <a:xfrm>
              <a:off x="6453069" y="4767547"/>
              <a:ext cx="459886" cy="50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227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189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D81917D-DCDE-4EE7-9019-1A5013439915}"/>
                </a:ext>
              </a:extLst>
            </p:cNvPr>
            <p:cNvSpPr txBox="1"/>
            <p:nvPr/>
          </p:nvSpPr>
          <p:spPr>
            <a:xfrm>
              <a:off x="8449158" y="4767547"/>
              <a:ext cx="459886" cy="50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221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186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E4D78AE-6F22-446D-B9F6-3C048210ACD1}"/>
                </a:ext>
              </a:extLst>
            </p:cNvPr>
            <p:cNvSpPr txBox="1"/>
            <p:nvPr/>
          </p:nvSpPr>
          <p:spPr>
            <a:xfrm>
              <a:off x="9448902" y="4767547"/>
              <a:ext cx="459886" cy="50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182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109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87E6B14-4950-4E69-9080-41EAF4DF880B}"/>
                </a:ext>
              </a:extLst>
            </p:cNvPr>
            <p:cNvSpPr txBox="1"/>
            <p:nvPr/>
          </p:nvSpPr>
          <p:spPr>
            <a:xfrm>
              <a:off x="10436454" y="4767547"/>
              <a:ext cx="459886" cy="50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175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108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F29F230-8A8A-461F-9148-E2672FB7F6E4}"/>
                </a:ext>
              </a:extLst>
            </p:cNvPr>
            <p:cNvSpPr txBox="1"/>
            <p:nvPr/>
          </p:nvSpPr>
          <p:spPr>
            <a:xfrm>
              <a:off x="11485268" y="4767547"/>
              <a:ext cx="373943" cy="505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11</a:t>
              </a:r>
            </a:p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8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9B6CF7B-22D9-4CE7-861C-7646721E28F6}"/>
                </a:ext>
              </a:extLst>
            </p:cNvPr>
            <p:cNvSpPr txBox="1"/>
            <p:nvPr/>
          </p:nvSpPr>
          <p:spPr>
            <a:xfrm>
              <a:off x="5720029" y="4460466"/>
              <a:ext cx="674148" cy="70719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N risk</a:t>
              </a:r>
            </a:p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DTG-m</a:t>
              </a:r>
            </a:p>
            <a:p>
              <a:pPr algn="r"/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cART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057A5C6-ED16-45D3-BE05-C7D09B375EEE}"/>
                </a:ext>
              </a:extLst>
            </p:cNvPr>
            <p:cNvSpPr txBox="1"/>
            <p:nvPr/>
          </p:nvSpPr>
          <p:spPr>
            <a:xfrm>
              <a:off x="8417069" y="5600705"/>
              <a:ext cx="758618" cy="33675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+mn-lt"/>
                </a:rPr>
                <a:t>DTG-m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55AA717D-FE21-4E35-918C-19A63CBCEA86}"/>
                </a:ext>
              </a:extLst>
            </p:cNvPr>
            <p:cNvSpPr txBox="1"/>
            <p:nvPr/>
          </p:nvSpPr>
          <p:spPr>
            <a:xfrm>
              <a:off x="9925520" y="5600705"/>
              <a:ext cx="608830" cy="33675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+mn-lt"/>
                </a:rPr>
                <a:t>cART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4583ECC-B64E-4A4E-913B-9123B0C3B693}"/>
                </a:ext>
              </a:extLst>
            </p:cNvPr>
            <p:cNvSpPr txBox="1"/>
            <p:nvPr/>
          </p:nvSpPr>
          <p:spPr>
            <a:xfrm>
              <a:off x="8417069" y="5373719"/>
              <a:ext cx="745779" cy="33675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+mn-lt"/>
                </a:rPr>
                <a:t>95% CI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FF64C96-5C3E-46CD-BAED-7405B8020174}"/>
                </a:ext>
              </a:extLst>
            </p:cNvPr>
            <p:cNvSpPr txBox="1"/>
            <p:nvPr/>
          </p:nvSpPr>
          <p:spPr>
            <a:xfrm>
              <a:off x="9925520" y="5373719"/>
              <a:ext cx="745779" cy="336758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+mn-lt"/>
                </a:rPr>
                <a:t>95% CI</a:t>
              </a: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93EBA7D9-6927-4B34-A8B3-BCD900FA20C6}"/>
                </a:ext>
              </a:extLst>
            </p:cNvPr>
            <p:cNvCxnSpPr/>
            <p:nvPr/>
          </p:nvCxnSpPr>
          <p:spPr bwMode="auto">
            <a:xfrm>
              <a:off x="6679613" y="4203700"/>
              <a:ext cx="53051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8F5DD95-E629-423A-A9E1-C1DF002967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070" y="5810505"/>
              <a:ext cx="5784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2DE20039-3754-48BC-9F7C-ECB6D5F2A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8618" y="5810505"/>
              <a:ext cx="5784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3F9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7CD8EB-E39E-432B-9703-93A7E0AF4877}"/>
                </a:ext>
              </a:extLst>
            </p:cNvPr>
            <p:cNvSpPr/>
            <p:nvPr/>
          </p:nvSpPr>
          <p:spPr bwMode="auto">
            <a:xfrm>
              <a:off x="7838618" y="5516562"/>
              <a:ext cx="578450" cy="1669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1277777-5EFE-43A6-A85E-F04B4B75A0BD}"/>
                </a:ext>
              </a:extLst>
            </p:cNvPr>
            <p:cNvSpPr/>
            <p:nvPr/>
          </p:nvSpPr>
          <p:spPr bwMode="auto">
            <a:xfrm>
              <a:off x="9343401" y="5516562"/>
              <a:ext cx="578450" cy="166982"/>
            </a:xfrm>
            <a:prstGeom prst="rect">
              <a:avLst/>
            </a:prstGeom>
            <a:solidFill>
              <a:srgbClr val="F0E5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2A3CD025-0347-481C-BD3F-0FF45F04C85C}"/>
              </a:ext>
            </a:extLst>
          </p:cNvPr>
          <p:cNvSpPr txBox="1"/>
          <p:nvPr/>
        </p:nvSpPr>
        <p:spPr>
          <a:xfrm>
            <a:off x="7623424" y="1966228"/>
            <a:ext cx="29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  <a:cs typeface="Calibri"/>
              </a:rPr>
              <a:t>Time to VF randomized arms</a:t>
            </a:r>
            <a:endParaRPr lang="en-US" b="1" baseline="30000" dirty="0">
              <a:solidFill>
                <a:srgbClr val="0070C0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42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DTG monotherapy as maintenance: </a:t>
            </a:r>
            <a:br>
              <a:rPr lang="en-US" dirty="0"/>
            </a:br>
            <a:r>
              <a:rPr lang="en-US" dirty="0"/>
              <a:t>predictive factors of failure (2)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54B93C01-FD71-4095-A364-2859C5A8E533}"/>
              </a:ext>
            </a:extLst>
          </p:cNvPr>
          <p:cNvSpPr txBox="1"/>
          <p:nvPr/>
        </p:nvSpPr>
        <p:spPr>
          <a:xfrm>
            <a:off x="1038745" y="1428103"/>
            <a:ext cx="1011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+mn-lt"/>
                <a:cs typeface="Calibri"/>
              </a:rPr>
              <a:t>Multivariate Cox model of factors associated with VF among</a:t>
            </a:r>
            <a:br>
              <a:rPr lang="en-US" sz="2000" b="1" dirty="0">
                <a:solidFill>
                  <a:srgbClr val="0070C0"/>
                </a:solidFill>
                <a:latin typeface="+mn-lt"/>
                <a:cs typeface="Calibri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  <a:cs typeface="Calibri"/>
              </a:rPr>
              <a:t>subjects randomized to DTG-m, N=165</a:t>
            </a:r>
            <a:endParaRPr lang="en-US" sz="2000" b="1" baseline="30000" dirty="0">
              <a:solidFill>
                <a:srgbClr val="0070C0"/>
              </a:solidFill>
              <a:latin typeface="+mn-lt"/>
              <a:cs typeface="Calibri"/>
            </a:endParaRPr>
          </a:p>
        </p:txBody>
      </p:sp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8E4B2B43-993E-44AB-A67E-3A67548B7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99390"/>
              </p:ext>
            </p:extLst>
          </p:nvPr>
        </p:nvGraphicFramePr>
        <p:xfrm>
          <a:off x="543464" y="2540407"/>
          <a:ext cx="9532187" cy="36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Hazard ratio</a:t>
                      </a:r>
                      <a:b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p-value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Nadir CD4 ≥ 350/mm</a:t>
                      </a:r>
                      <a:r>
                        <a:rPr kumimoji="0" lang="fr-FR" sz="18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fr-F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Nadir CD4 &lt; 350/mm</a:t>
                      </a:r>
                      <a:r>
                        <a:rPr kumimoji="0" lang="fr-FR" sz="18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fr-F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14.2 (1.8 </a:t>
                      </a:r>
                      <a:r>
                        <a:rPr kumimoji="0" lang="mr-I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109.4)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n-NO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HIV DNA at baseline &lt; 2.7 log/10</a:t>
                      </a:r>
                      <a:r>
                        <a:rPr kumimoji="0" lang="nn-NO" sz="18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nn-NO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PBMCs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n-NO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HIV DNA at baseline </a:t>
                      </a:r>
                      <a:r>
                        <a:rPr kumimoji="0" lang="fr-FR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kumimoji="0" lang="nn-NO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 log/10</a:t>
                      </a:r>
                      <a:r>
                        <a:rPr kumimoji="0" lang="nn-NO" sz="18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nn-NO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PBMCs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 (1.2 </a:t>
                      </a:r>
                      <a:r>
                        <a:rPr kumimoji="0" lang="mr-IN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9.4)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925041101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Absence of a PCR signal at baseline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60848850"/>
                  </a:ext>
                </a:extLst>
              </a:tr>
              <a:tr h="49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Presence of a PCR signal at baseline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 (1.3 </a:t>
                      </a:r>
                      <a:r>
                        <a:rPr kumimoji="0" lang="mr-I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11.5)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4124353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A706B15-AD8C-4171-89EC-6C1523A90AD0}"/>
              </a:ext>
            </a:extLst>
          </p:cNvPr>
          <p:cNvSpPr/>
          <p:nvPr/>
        </p:nvSpPr>
        <p:spPr>
          <a:xfrm>
            <a:off x="10968301" y="6457660"/>
            <a:ext cx="122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PEB0240</a:t>
            </a:r>
          </a:p>
        </p:txBody>
      </p:sp>
    </p:spTree>
    <p:extLst>
      <p:ext uri="{BB962C8B-B14F-4D97-AF65-F5344CB8AC3E}">
        <p14:creationId xmlns:p14="http://schemas.microsoft.com/office/powerpoint/2010/main" val="2777477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ATLAS-2M: CAB + RPV LA IM Q4W vs 8W: </a:t>
            </a:r>
            <a:br>
              <a:rPr lang="en-US"/>
            </a:br>
            <a:r>
              <a:rPr lang="en-US"/>
              <a:t>Patients satisfaction (1)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68301" y="6474916"/>
            <a:ext cx="122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PEB0260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F499845-10B8-4A54-BB50-7FB22544235E}"/>
              </a:ext>
            </a:extLst>
          </p:cNvPr>
          <p:cNvSpPr/>
          <p:nvPr/>
        </p:nvSpPr>
        <p:spPr>
          <a:xfrm>
            <a:off x="972711" y="1374987"/>
            <a:ext cx="10307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Satisfaction (HIVTSQs) Change From Baseline at Weeks 24 and 48 for Participants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Prior CAB + RPV Exposure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AD6F4C-EE68-5C45-A350-C6E73985B699}"/>
              </a:ext>
            </a:extLst>
          </p:cNvPr>
          <p:cNvGrpSpPr/>
          <p:nvPr/>
        </p:nvGrpSpPr>
        <p:grpSpPr>
          <a:xfrm>
            <a:off x="2648607" y="2052638"/>
            <a:ext cx="6217587" cy="4507758"/>
            <a:chOff x="129540" y="2094337"/>
            <a:chExt cx="4891387" cy="359708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9CA2D58-9B9E-4FB3-B7F3-CA2F1935085E}"/>
                </a:ext>
              </a:extLst>
            </p:cNvPr>
            <p:cNvSpPr/>
            <p:nvPr/>
          </p:nvSpPr>
          <p:spPr>
            <a:xfrm>
              <a:off x="129540" y="2094337"/>
              <a:ext cx="4858747" cy="419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C3770EA-4FCA-4AED-8779-7D9F7E4D2E40}"/>
                </a:ext>
              </a:extLst>
            </p:cNvPr>
            <p:cNvSpPr/>
            <p:nvPr/>
          </p:nvSpPr>
          <p:spPr bwMode="auto">
            <a:xfrm>
              <a:off x="997054" y="4419583"/>
              <a:ext cx="1795676" cy="356743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F75E405-2282-48D1-8F5F-B1FF9505CA3C}"/>
                </a:ext>
              </a:extLst>
            </p:cNvPr>
            <p:cNvSpPr/>
            <p:nvPr/>
          </p:nvSpPr>
          <p:spPr bwMode="auto">
            <a:xfrm>
              <a:off x="997055" y="4782806"/>
              <a:ext cx="1159406" cy="3567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04" name="Groupe 103">
              <a:extLst>
                <a:ext uri="{FF2B5EF4-FFF2-40B4-BE49-F238E27FC236}">
                  <a16:creationId xmlns:a16="http://schemas.microsoft.com/office/drawing/2014/main" id="{288DAA92-1DD1-40C4-A5FA-73E6574988F0}"/>
                </a:ext>
              </a:extLst>
            </p:cNvPr>
            <p:cNvGrpSpPr/>
            <p:nvPr/>
          </p:nvGrpSpPr>
          <p:grpSpPr>
            <a:xfrm>
              <a:off x="1979622" y="2122042"/>
              <a:ext cx="1842681" cy="391623"/>
              <a:chOff x="1417134" y="2040762"/>
              <a:chExt cx="2967656" cy="391623"/>
            </a:xfrm>
          </p:grpSpPr>
          <p:sp>
            <p:nvSpPr>
              <p:cNvPr id="102" name="Flèche : droite 101">
                <a:extLst>
                  <a:ext uri="{FF2B5EF4-FFF2-40B4-BE49-F238E27FC236}">
                    <a16:creationId xmlns:a16="http://schemas.microsoft.com/office/drawing/2014/main" id="{056EA641-2442-4BAF-A429-A750B4AAF960}"/>
                  </a:ext>
                </a:extLst>
              </p:cNvPr>
              <p:cNvSpPr/>
              <p:nvPr/>
            </p:nvSpPr>
            <p:spPr bwMode="auto">
              <a:xfrm>
                <a:off x="1417134" y="2040762"/>
                <a:ext cx="2967656" cy="391623"/>
              </a:xfrm>
              <a:prstGeom prst="rightArrow">
                <a:avLst>
                  <a:gd name="adj1" fmla="val 55686"/>
                  <a:gd name="adj2" fmla="val 59950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6CA15DB2-6426-4AE2-B751-09E0EFA908AC}"/>
                  </a:ext>
                </a:extLst>
              </p:cNvPr>
              <p:cNvSpPr txBox="1"/>
              <p:nvPr/>
            </p:nvSpPr>
            <p:spPr>
              <a:xfrm>
                <a:off x="2189519" y="2111592"/>
                <a:ext cx="1308770" cy="22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  <a:latin typeface="+mn-lt"/>
                  </a:rPr>
                  <a:t>Improvement</a:t>
                </a:r>
              </a:p>
            </p:txBody>
          </p:sp>
        </p:grp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A56843CB-FE80-492E-9276-749E7D985FB2}"/>
                </a:ext>
              </a:extLst>
            </p:cNvPr>
            <p:cNvSpPr txBox="1"/>
            <p:nvPr/>
          </p:nvSpPr>
          <p:spPr>
            <a:xfrm>
              <a:off x="190560" y="2106373"/>
              <a:ext cx="692891" cy="36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+mn-lt"/>
                </a:rPr>
                <a:t>HIVTSQs</a:t>
              </a:r>
              <a:br>
                <a:rPr lang="en-US" sz="1200" b="1">
                  <a:solidFill>
                    <a:schemeClr val="tx1"/>
                  </a:solidFill>
                  <a:latin typeface="+mn-lt"/>
                </a:rPr>
              </a:br>
              <a:r>
                <a:rPr lang="en-US" sz="1200" b="1">
                  <a:solidFill>
                    <a:schemeClr val="tx1"/>
                  </a:solidFill>
                  <a:latin typeface="+mn-lt"/>
                </a:rPr>
                <a:t>Total Score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5B992508-34D1-487E-A090-AC4694429184}"/>
                </a:ext>
              </a:extLst>
            </p:cNvPr>
            <p:cNvSpPr txBox="1"/>
            <p:nvPr/>
          </p:nvSpPr>
          <p:spPr>
            <a:xfrm>
              <a:off x="1338389" y="2177493"/>
              <a:ext cx="492076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+mn-lt"/>
                </a:rPr>
                <a:t>57 (BL)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511EB217-1B87-4F5E-9B62-F97315265521}"/>
                </a:ext>
              </a:extLst>
            </p:cNvPr>
            <p:cNvSpPr txBox="1"/>
            <p:nvPr/>
          </p:nvSpPr>
          <p:spPr>
            <a:xfrm>
              <a:off x="3938891" y="2177493"/>
              <a:ext cx="584287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+mn-lt"/>
                </a:rPr>
                <a:t>66 (max)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D0D479E9-7C7A-4B32-BB6E-987586B75D75}"/>
                </a:ext>
              </a:extLst>
            </p:cNvPr>
            <p:cNvSpPr txBox="1"/>
            <p:nvPr/>
          </p:nvSpPr>
          <p:spPr>
            <a:xfrm>
              <a:off x="1870791" y="5445819"/>
              <a:ext cx="1085341" cy="245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CAB + RPV Q8W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A7EBFCF-1601-4909-98E4-68218E91DB88}"/>
                </a:ext>
              </a:extLst>
            </p:cNvPr>
            <p:cNvSpPr/>
            <p:nvPr/>
          </p:nvSpPr>
          <p:spPr bwMode="auto">
            <a:xfrm>
              <a:off x="1837272" y="5527293"/>
              <a:ext cx="83508" cy="83273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235CB7F7-306E-4AF7-8F65-051245927A4D}"/>
                </a:ext>
              </a:extLst>
            </p:cNvPr>
            <p:cNvSpPr txBox="1"/>
            <p:nvPr/>
          </p:nvSpPr>
          <p:spPr>
            <a:xfrm>
              <a:off x="3143258" y="5445819"/>
              <a:ext cx="1085341" cy="245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CAB + RPV Q4W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8F95CD2-D0D6-47DD-BBB6-9A94773F2579}"/>
                </a:ext>
              </a:extLst>
            </p:cNvPr>
            <p:cNvSpPr/>
            <p:nvPr/>
          </p:nvSpPr>
          <p:spPr bwMode="auto">
            <a:xfrm>
              <a:off x="3109738" y="5527293"/>
              <a:ext cx="83508" cy="832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6C6B972-BD62-4876-A25D-3F9D3C4783BD}"/>
                </a:ext>
              </a:extLst>
            </p:cNvPr>
            <p:cNvSpPr/>
            <p:nvPr/>
          </p:nvSpPr>
          <p:spPr bwMode="auto">
            <a:xfrm>
              <a:off x="997054" y="3036693"/>
              <a:ext cx="1888386" cy="356743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AE7C114-D63E-41F6-833B-8A97F544C8FB}"/>
                </a:ext>
              </a:extLst>
            </p:cNvPr>
            <p:cNvSpPr/>
            <p:nvPr/>
          </p:nvSpPr>
          <p:spPr bwMode="auto">
            <a:xfrm>
              <a:off x="997054" y="3399916"/>
              <a:ext cx="1484525" cy="35674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9E64D1E7-1B80-4A29-A2ED-8C0F5C9A21CF}"/>
                </a:ext>
              </a:extLst>
            </p:cNvPr>
            <p:cNvSpPr txBox="1"/>
            <p:nvPr/>
          </p:nvSpPr>
          <p:spPr>
            <a:xfrm>
              <a:off x="3471709" y="2614321"/>
              <a:ext cx="1549218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Adjusted Difference (95% CI)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06C1A30E-83D7-4AA5-BE12-16EE03E517B7}"/>
                </a:ext>
              </a:extLst>
            </p:cNvPr>
            <p:cNvSpPr txBox="1"/>
            <p:nvPr/>
          </p:nvSpPr>
          <p:spPr>
            <a:xfrm>
              <a:off x="287336" y="3234115"/>
              <a:ext cx="653495" cy="245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Week 24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192268BF-BAD2-4149-B21E-2DC018FE4AC1}"/>
                </a:ext>
              </a:extLst>
            </p:cNvPr>
            <p:cNvSpPr txBox="1"/>
            <p:nvPr/>
          </p:nvSpPr>
          <p:spPr>
            <a:xfrm>
              <a:off x="287336" y="4629851"/>
              <a:ext cx="653495" cy="245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+mn-lt"/>
                </a:rPr>
                <a:t>Week 48</a:t>
              </a:r>
            </a:p>
          </p:txBody>
        </p:sp>
        <p:sp>
          <p:nvSpPr>
            <p:cNvPr id="120" name="Forme libre 8">
              <a:extLst>
                <a:ext uri="{FF2B5EF4-FFF2-40B4-BE49-F238E27FC236}">
                  <a16:creationId xmlns:a16="http://schemas.microsoft.com/office/drawing/2014/main" id="{A31C5A4E-A3C9-4B3B-B39B-13CDB8EC0E28}"/>
                </a:ext>
              </a:extLst>
            </p:cNvPr>
            <p:cNvSpPr/>
            <p:nvPr/>
          </p:nvSpPr>
          <p:spPr>
            <a:xfrm rot="5400000">
              <a:off x="2831579" y="2957193"/>
              <a:ext cx="95723" cy="51999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orme libre 8">
              <a:extLst>
                <a:ext uri="{FF2B5EF4-FFF2-40B4-BE49-F238E27FC236}">
                  <a16:creationId xmlns:a16="http://schemas.microsoft.com/office/drawing/2014/main" id="{1DF01261-3CC7-47F9-B56A-386E60D9D8ED}"/>
                </a:ext>
              </a:extLst>
            </p:cNvPr>
            <p:cNvSpPr/>
            <p:nvPr/>
          </p:nvSpPr>
          <p:spPr>
            <a:xfrm rot="5400000">
              <a:off x="2104710" y="4640932"/>
              <a:ext cx="95723" cy="62118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78B09B7C-EE6B-440A-8D61-BE34587BD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300" y="3681523"/>
              <a:ext cx="14757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BC681E26-E278-46B7-9D1D-30AA361F3D2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051560" y="3586397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DF3F27FA-A4CA-42F9-88A3-FFACB96380C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444952" y="3586397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77B57E66-0040-4FEE-AD69-8E682C202EF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836112" y="3586397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0C0B5CF9-5136-4B52-A19A-447E032D8CD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32352" y="3586397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22B3A0B7-87BA-4B12-8722-D43AD3CFD5D4}"/>
                </a:ext>
              </a:extLst>
            </p:cNvPr>
            <p:cNvSpPr txBox="1"/>
            <p:nvPr/>
          </p:nvSpPr>
          <p:spPr>
            <a:xfrm>
              <a:off x="3025975" y="2935616"/>
              <a:ext cx="939762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5.07 (4.36-5.78)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5C1F0887-0FC5-40DB-8718-E26426F31891}"/>
                </a:ext>
              </a:extLst>
            </p:cNvPr>
            <p:cNvSpPr txBox="1"/>
            <p:nvPr/>
          </p:nvSpPr>
          <p:spPr>
            <a:xfrm>
              <a:off x="2702938" y="3445298"/>
              <a:ext cx="939761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+mn-lt"/>
                </a:rPr>
                <a:t>4.00 (3.29-4.70)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7607598D-BD65-4013-9225-D398DAE26C64}"/>
                </a:ext>
              </a:extLst>
            </p:cNvPr>
            <p:cNvSpPr txBox="1"/>
            <p:nvPr/>
          </p:nvSpPr>
          <p:spPr>
            <a:xfrm>
              <a:off x="3869070" y="3262049"/>
              <a:ext cx="929672" cy="36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1.07 (0.07-2.07)</a:t>
              </a:r>
              <a:br>
                <a:rPr lang="en-US" sz="1200">
                  <a:solidFill>
                    <a:schemeClr val="tx1"/>
                  </a:solidFill>
                  <a:latin typeface="+mn-lt"/>
                </a:rPr>
              </a:br>
              <a:r>
                <a:rPr lang="en-US" sz="1200">
                  <a:solidFill>
                    <a:schemeClr val="tx1"/>
                  </a:solidFill>
                  <a:latin typeface="+mn-lt"/>
                </a:rPr>
                <a:t>p=0.036</a:t>
              </a:r>
            </a:p>
          </p:txBody>
        </p:sp>
        <p:sp>
          <p:nvSpPr>
            <p:cNvPr id="132" name="Accolade fermante 131">
              <a:extLst>
                <a:ext uri="{FF2B5EF4-FFF2-40B4-BE49-F238E27FC236}">
                  <a16:creationId xmlns:a16="http://schemas.microsoft.com/office/drawing/2014/main" id="{4FA74A6A-EE8D-40E0-829B-D5C4DAF473B8}"/>
                </a:ext>
              </a:extLst>
            </p:cNvPr>
            <p:cNvSpPr/>
            <p:nvPr/>
          </p:nvSpPr>
          <p:spPr>
            <a:xfrm>
              <a:off x="3797462" y="3169331"/>
              <a:ext cx="150444" cy="564903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3" name="Forme libre 8">
              <a:extLst>
                <a:ext uri="{FF2B5EF4-FFF2-40B4-BE49-F238E27FC236}">
                  <a16:creationId xmlns:a16="http://schemas.microsoft.com/office/drawing/2014/main" id="{D0BD1930-06BC-423B-8143-7A371735E7D8}"/>
                </a:ext>
              </a:extLst>
            </p:cNvPr>
            <p:cNvSpPr/>
            <p:nvPr/>
          </p:nvSpPr>
          <p:spPr>
            <a:xfrm rot="5400000">
              <a:off x="2747406" y="4271566"/>
              <a:ext cx="95723" cy="61467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E17A5D67-34E2-4780-8F1A-87EA345860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300" y="5060437"/>
              <a:ext cx="11531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65056B99-C945-4203-9651-A0E6A92AD8D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051560" y="4965311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0ABB72FF-E821-4198-8EA2-620173AECDF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444952" y="4965311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C5143A52-DF1A-421E-BCEA-D319919C60F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836112" y="4965311"/>
              <a:ext cx="36322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57F21990-3AA5-4F03-A650-D85C0165BD2C}"/>
                </a:ext>
              </a:extLst>
            </p:cNvPr>
            <p:cNvSpPr txBox="1"/>
            <p:nvPr/>
          </p:nvSpPr>
          <p:spPr>
            <a:xfrm>
              <a:off x="2944088" y="4303374"/>
              <a:ext cx="939762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>
                  <a:solidFill>
                    <a:schemeClr val="tx1"/>
                  </a:solidFill>
                  <a:latin typeface="+mn-lt"/>
                </a:rPr>
                <a:t>4.86 (4.02-5.69)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36EAD7C2-B5F5-49F9-A049-A34D8E9F2BEB}"/>
                </a:ext>
              </a:extLst>
            </p:cNvPr>
            <p:cNvSpPr txBox="1"/>
            <p:nvPr/>
          </p:nvSpPr>
          <p:spPr>
            <a:xfrm>
              <a:off x="2463164" y="4828188"/>
              <a:ext cx="939761" cy="221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+mn-lt"/>
                </a:rPr>
                <a:t>3.12 (2.29-3.95)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75FC1EDE-3263-4D08-BB7C-834252DF4C4E}"/>
                </a:ext>
              </a:extLst>
            </p:cNvPr>
            <p:cNvSpPr txBox="1"/>
            <p:nvPr/>
          </p:nvSpPr>
          <p:spPr>
            <a:xfrm>
              <a:off x="3869070" y="4644939"/>
              <a:ext cx="957416" cy="368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1. 74 (0.56-2.91)</a:t>
              </a:r>
              <a:br>
                <a:rPr lang="en-US" sz="1200">
                  <a:solidFill>
                    <a:schemeClr val="tx1"/>
                  </a:solidFill>
                  <a:latin typeface="+mn-lt"/>
                </a:rPr>
              </a:br>
              <a:r>
                <a:rPr lang="en-US" sz="1200">
                  <a:solidFill>
                    <a:schemeClr val="tx1"/>
                  </a:solidFill>
                  <a:latin typeface="+mn-lt"/>
                </a:rPr>
                <a:t>p=0.004</a:t>
              </a:r>
            </a:p>
          </p:txBody>
        </p:sp>
        <p:sp>
          <p:nvSpPr>
            <p:cNvPr id="147" name="Accolade fermante 146">
              <a:extLst>
                <a:ext uri="{FF2B5EF4-FFF2-40B4-BE49-F238E27FC236}">
                  <a16:creationId xmlns:a16="http://schemas.microsoft.com/office/drawing/2014/main" id="{5F1FD790-A28A-4969-A1CC-27BF75F2B6CE}"/>
                </a:ext>
              </a:extLst>
            </p:cNvPr>
            <p:cNvSpPr/>
            <p:nvPr/>
          </p:nvSpPr>
          <p:spPr>
            <a:xfrm>
              <a:off x="3797462" y="4552221"/>
              <a:ext cx="150444" cy="564903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9" name="Connecteur droit 148">
              <a:extLst>
                <a:ext uri="{FF2B5EF4-FFF2-40B4-BE49-F238E27FC236}">
                  <a16:creationId xmlns:a16="http://schemas.microsoft.com/office/drawing/2014/main" id="{9E1EFDB5-2412-48B3-8FF0-FE99D577A7A5}"/>
                </a:ext>
              </a:extLst>
            </p:cNvPr>
            <p:cNvCxnSpPr/>
            <p:nvPr/>
          </p:nvCxnSpPr>
          <p:spPr>
            <a:xfrm>
              <a:off x="1003300" y="2691903"/>
              <a:ext cx="0" cy="27633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51" name="Forme libre 8">
              <a:extLst>
                <a:ext uri="{FF2B5EF4-FFF2-40B4-BE49-F238E27FC236}">
                  <a16:creationId xmlns:a16="http://schemas.microsoft.com/office/drawing/2014/main" id="{AC3B9A88-A46C-4DE2-B6EB-C561920AFA2A}"/>
                </a:ext>
              </a:extLst>
            </p:cNvPr>
            <p:cNvSpPr/>
            <p:nvPr/>
          </p:nvSpPr>
          <p:spPr>
            <a:xfrm rot="5400000">
              <a:off x="2434589" y="3315602"/>
              <a:ext cx="95723" cy="51999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881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ATLAS-2M: CAB + RPV LA IM Q4W vs 8W: </a:t>
            </a:r>
            <a:br>
              <a:rPr lang="en-US"/>
            </a:br>
            <a:r>
              <a:rPr lang="en-US"/>
              <a:t>Patients satisfaction (2)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5EF06-1951-42EA-9B77-906E84B9A829}"/>
              </a:ext>
            </a:extLst>
          </p:cNvPr>
          <p:cNvSpPr/>
          <p:nvPr/>
        </p:nvSpPr>
        <p:spPr>
          <a:xfrm>
            <a:off x="1478902" y="1237103"/>
            <a:ext cx="9254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HIVTSQs Change From Baseline in Those Without Prior CAB + RPV Exposure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CD26899-19C2-4CFE-8193-D265CA6BAF74}"/>
              </a:ext>
            </a:extLst>
          </p:cNvPr>
          <p:cNvGrpSpPr/>
          <p:nvPr/>
        </p:nvGrpSpPr>
        <p:grpSpPr>
          <a:xfrm>
            <a:off x="2452745" y="1689637"/>
            <a:ext cx="6946025" cy="5054774"/>
            <a:chOff x="2452745" y="1689637"/>
            <a:chExt cx="6946025" cy="505477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F18979-2F47-437D-BBC8-8264DA9E4E02}"/>
                </a:ext>
              </a:extLst>
            </p:cNvPr>
            <p:cNvSpPr txBox="1"/>
            <p:nvPr/>
          </p:nvSpPr>
          <p:spPr>
            <a:xfrm>
              <a:off x="2452745" y="1963532"/>
              <a:ext cx="1357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chemeClr val="tx1"/>
                  </a:solidFill>
                  <a:latin typeface="+mn-lt"/>
                </a:rPr>
                <a:t>Satisfaction Items: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B08082-237C-405D-BC4D-9B2D7CEBEB28}"/>
                </a:ext>
              </a:extLst>
            </p:cNvPr>
            <p:cNvSpPr txBox="1"/>
            <p:nvPr/>
          </p:nvSpPr>
          <p:spPr>
            <a:xfrm>
              <a:off x="2452745" y="2271770"/>
              <a:ext cx="3162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Satisfaction with continuing present treatment?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8ED19B-DF2A-41BE-AD27-2954E75078D3}"/>
                </a:ext>
              </a:extLst>
            </p:cNvPr>
            <p:cNvSpPr txBox="1"/>
            <p:nvPr/>
          </p:nvSpPr>
          <p:spPr>
            <a:xfrm>
              <a:off x="2452745" y="2580008"/>
              <a:ext cx="2112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Flexibility of recent treatment?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D63218B-1CBD-47F6-B38D-7D52C0F33B59}"/>
                </a:ext>
              </a:extLst>
            </p:cNvPr>
            <p:cNvSpPr txBox="1"/>
            <p:nvPr/>
          </p:nvSpPr>
          <p:spPr>
            <a:xfrm>
              <a:off x="2452745" y="2888246"/>
              <a:ext cx="2323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Convenience of recent treatment?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133D63-46B6-4E30-8B40-A59FA511F02E}"/>
                </a:ext>
              </a:extLst>
            </p:cNvPr>
            <p:cNvSpPr txBox="1"/>
            <p:nvPr/>
          </p:nvSpPr>
          <p:spPr>
            <a:xfrm>
              <a:off x="2452745" y="3196484"/>
              <a:ext cx="3299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Satisfaction with impact of treatment on lifestyle?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65C55BB-8429-43CE-BF25-D15815F87112}"/>
                </a:ext>
              </a:extLst>
            </p:cNvPr>
            <p:cNvSpPr txBox="1"/>
            <p:nvPr/>
          </p:nvSpPr>
          <p:spPr>
            <a:xfrm>
              <a:off x="2452745" y="3504722"/>
              <a:ext cx="263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Ease or difficulty of recent treatment?*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0919A3-36E3-4041-BA71-41D8EA94A1F1}"/>
                </a:ext>
              </a:extLst>
            </p:cNvPr>
            <p:cNvSpPr txBox="1"/>
            <p:nvPr/>
          </p:nvSpPr>
          <p:spPr>
            <a:xfrm>
              <a:off x="2452745" y="3812960"/>
              <a:ext cx="3706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Willingness to recommend present treatment to others?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4B958E8-93A4-47E1-9E77-56ED647DBC3C}"/>
                </a:ext>
              </a:extLst>
            </p:cNvPr>
            <p:cNvSpPr txBox="1"/>
            <p:nvPr/>
          </p:nvSpPr>
          <p:spPr>
            <a:xfrm>
              <a:off x="2452745" y="4121198"/>
              <a:ext cx="2330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Satisfaction with current regimen?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4D73E2F-10D0-4137-91DE-89ADE0E2F69D}"/>
                </a:ext>
              </a:extLst>
            </p:cNvPr>
            <p:cNvSpPr txBox="1"/>
            <p:nvPr/>
          </p:nvSpPr>
          <p:spPr>
            <a:xfrm>
              <a:off x="2452745" y="4429436"/>
              <a:ext cx="2941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Satisfaction with current regimen demands?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6CB9018-19AA-479E-B5AD-EBDE7A0A7721}"/>
                </a:ext>
              </a:extLst>
            </p:cNvPr>
            <p:cNvSpPr txBox="1"/>
            <p:nvPr/>
          </p:nvSpPr>
          <p:spPr>
            <a:xfrm>
              <a:off x="2452745" y="4737674"/>
              <a:ext cx="2477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Satisfaction with HIV understanding?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45A1059-BA93-4433-801B-8616CB0AE6DE}"/>
                </a:ext>
              </a:extLst>
            </p:cNvPr>
            <p:cNvSpPr txBox="1"/>
            <p:nvPr/>
          </p:nvSpPr>
          <p:spPr>
            <a:xfrm>
              <a:off x="2452745" y="5045912"/>
              <a:ext cx="35974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Satisfaction with the side effects of current treatment?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D2D3AD8-A458-432D-A683-AE236DCF72C5}"/>
                </a:ext>
              </a:extLst>
            </p:cNvPr>
            <p:cNvSpPr txBox="1"/>
            <p:nvPr/>
          </p:nvSpPr>
          <p:spPr>
            <a:xfrm>
              <a:off x="2452745" y="5354150"/>
              <a:ext cx="2265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Perception of recent HIV control?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B0C4840-104F-4322-8AA6-B735AF5294DC}"/>
                </a:ext>
              </a:extLst>
            </p:cNvPr>
            <p:cNvSpPr txBox="1"/>
            <p:nvPr/>
          </p:nvSpPr>
          <p:spPr>
            <a:xfrm>
              <a:off x="2452745" y="5662383"/>
              <a:ext cx="1911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+mn-lt"/>
                </a:rPr>
                <a:t>Satisfaction with amount or</a:t>
              </a:r>
              <a:br>
                <a:rPr lang="en-US" sz="1200">
                  <a:solidFill>
                    <a:schemeClr val="tx1"/>
                  </a:solidFill>
                  <a:latin typeface="+mn-lt"/>
                </a:rPr>
              </a:br>
              <a:r>
                <a:rPr lang="en-US" sz="1200">
                  <a:solidFill>
                    <a:schemeClr val="tx1"/>
                  </a:solidFill>
                  <a:latin typeface="+mn-lt"/>
                </a:rPr>
                <a:t>discomfort/pain on present</a:t>
              </a:r>
              <a:br>
                <a:rPr lang="en-US" sz="1200">
                  <a:solidFill>
                    <a:schemeClr val="tx1"/>
                  </a:solidFill>
                  <a:latin typeface="+mn-lt"/>
                </a:rPr>
              </a:br>
              <a:r>
                <a:rPr lang="en-US" sz="1200">
                  <a:solidFill>
                    <a:schemeClr val="tx1"/>
                  </a:solidFill>
                  <a:latin typeface="+mn-lt"/>
                </a:rPr>
                <a:t>treatment?*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1781BCE-B676-4E7A-9A62-C50220D2BE5F}"/>
                </a:ext>
              </a:extLst>
            </p:cNvPr>
            <p:cNvSpPr txBox="1"/>
            <p:nvPr/>
          </p:nvSpPr>
          <p:spPr>
            <a:xfrm>
              <a:off x="2476362" y="6467412"/>
              <a:ext cx="60379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*HIVTSQ was adapted to include two additional questions relating to injectable treatment.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7D08802-8170-4B3B-8900-1AE55D7C1CFB}"/>
                </a:ext>
              </a:extLst>
            </p:cNvPr>
            <p:cNvSpPr txBox="1"/>
            <p:nvPr/>
          </p:nvSpPr>
          <p:spPr>
            <a:xfrm>
              <a:off x="4849937" y="190257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-0.5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3810BA5-754D-48BA-B43A-C708B4EFDD69}"/>
                </a:ext>
              </a:extLst>
            </p:cNvPr>
            <p:cNvSpPr txBox="1"/>
            <p:nvPr/>
          </p:nvSpPr>
          <p:spPr>
            <a:xfrm>
              <a:off x="7736825" y="217112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0.8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AF071E2-9EEE-458F-9EB4-04893B063264}"/>
                </a:ext>
              </a:extLst>
            </p:cNvPr>
            <p:cNvSpPr txBox="1"/>
            <p:nvPr/>
          </p:nvSpPr>
          <p:spPr>
            <a:xfrm>
              <a:off x="7532787" y="231005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0.7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8BB0A3A-E010-4D3F-9FCC-E19105823C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018032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4FDEBE-1358-42EE-A33A-7924C51FE179}"/>
                </a:ext>
              </a:extLst>
            </p:cNvPr>
            <p:cNvSpPr txBox="1"/>
            <p:nvPr/>
          </p:nvSpPr>
          <p:spPr>
            <a:xfrm>
              <a:off x="5969618" y="19025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5BFFDF5-B629-434B-A151-7CCDAE7EB1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97597" y="2122880"/>
              <a:ext cx="0" cy="3896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0A5A93B-94AC-4A54-8A9D-069B8ADCCF54}"/>
                </a:ext>
              </a:extLst>
            </p:cNvPr>
            <p:cNvSpPr txBox="1"/>
            <p:nvPr/>
          </p:nvSpPr>
          <p:spPr>
            <a:xfrm>
              <a:off x="6952853" y="190257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0.5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7197125-7F07-4BCA-8B3C-B7CFDE86F69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097704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DFDEC7E-ED12-4A3C-B9D2-2F560D23DAC0}"/>
                </a:ext>
              </a:extLst>
            </p:cNvPr>
            <p:cNvSpPr txBox="1"/>
            <p:nvPr/>
          </p:nvSpPr>
          <p:spPr>
            <a:xfrm>
              <a:off x="8053105" y="190257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A690F69-0CBE-46E0-83BD-22BAB119588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39447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AA0164-22F5-4AC3-903B-89CA0B1C847A}"/>
                </a:ext>
              </a:extLst>
            </p:cNvPr>
            <p:cNvSpPr txBox="1"/>
            <p:nvPr/>
          </p:nvSpPr>
          <p:spPr>
            <a:xfrm>
              <a:off x="9018538" y="190257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1.5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605271DD-C80D-4D5F-9F17-F36DD418C99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9186633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1FB348C-0990-4E26-9672-83377925AE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69829" y="2200076"/>
              <a:ext cx="41609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80C5C16-521A-4FEB-BF22-DE940458C628}"/>
                </a:ext>
              </a:extLst>
            </p:cNvPr>
            <p:cNvSpPr txBox="1"/>
            <p:nvPr/>
          </p:nvSpPr>
          <p:spPr>
            <a:xfrm>
              <a:off x="5069829" y="1689637"/>
              <a:ext cx="4268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Mean HIVTSQ change from baseline item scores at S48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AE3E24-A432-4652-B6DB-A8FC99B3F6D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252519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508DDB-6071-4640-8352-86DE3F5B75B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284015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84C40E7-1197-44B2-ABCF-046741C93154}"/>
                </a:ext>
              </a:extLst>
            </p:cNvPr>
            <p:cNvSpPr txBox="1"/>
            <p:nvPr/>
          </p:nvSpPr>
          <p:spPr>
            <a:xfrm>
              <a:off x="7736825" y="247891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0.8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322FE26-5110-4D6F-B31B-5407F0D28C76}"/>
                </a:ext>
              </a:extLst>
            </p:cNvPr>
            <p:cNvSpPr txBox="1"/>
            <p:nvPr/>
          </p:nvSpPr>
          <p:spPr>
            <a:xfrm>
              <a:off x="7736825" y="263348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0.8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99C194C-5AF4-46C7-8AD8-5F7CB9391D9A}"/>
                </a:ext>
              </a:extLst>
            </p:cNvPr>
            <p:cNvSpPr txBox="1"/>
            <p:nvPr/>
          </p:nvSpPr>
          <p:spPr>
            <a:xfrm>
              <a:off x="7532787" y="279545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0.7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02F059B-B21B-453E-AF7E-4607650ED57F}"/>
                </a:ext>
              </a:extLst>
            </p:cNvPr>
            <p:cNvSpPr txBox="1"/>
            <p:nvPr/>
          </p:nvSpPr>
          <p:spPr>
            <a:xfrm>
              <a:off x="7117627" y="294172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0.5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8F0D4C1-39FB-4FD7-BCA7-C49CD5263DB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315970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60AA2F4-6ECF-41A0-AA8B-4D228520679E}"/>
                </a:ext>
              </a:extLst>
            </p:cNvPr>
            <p:cNvSpPr txBox="1"/>
            <p:nvPr/>
          </p:nvSpPr>
          <p:spPr>
            <a:xfrm>
              <a:off x="7117627" y="326126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0.5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5192AA8-AA4C-49D5-B57A-E5AC0E5E3653}"/>
                </a:ext>
              </a:extLst>
            </p:cNvPr>
            <p:cNvSpPr txBox="1"/>
            <p:nvPr/>
          </p:nvSpPr>
          <p:spPr>
            <a:xfrm>
              <a:off x="7117627" y="311338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0.5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9435BB9-1F82-41FC-8FCD-A65F127A700C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3475029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14490D5-D339-4660-A903-500B10340DD8}"/>
                </a:ext>
              </a:extLst>
            </p:cNvPr>
            <p:cNvSpPr txBox="1"/>
            <p:nvPr/>
          </p:nvSpPr>
          <p:spPr>
            <a:xfrm>
              <a:off x="6691207" y="357659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0.3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28CA1E-2D09-48CD-B992-2A9F5681C42F}"/>
                </a:ext>
              </a:extLst>
            </p:cNvPr>
            <p:cNvSpPr txBox="1"/>
            <p:nvPr/>
          </p:nvSpPr>
          <p:spPr>
            <a:xfrm>
              <a:off x="6908077" y="342870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0.4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AADF1FC-5FAE-4571-8D77-76D155E7EF0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379035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5B49F0F-8ADE-456F-A61C-AA343D96DAFC}"/>
                </a:ext>
              </a:extLst>
            </p:cNvPr>
            <p:cNvSpPr txBox="1"/>
            <p:nvPr/>
          </p:nvSpPr>
          <p:spPr>
            <a:xfrm>
              <a:off x="6691207" y="389192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0.3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25FE0B-5F29-430C-9F79-1D113020EA0C}"/>
                </a:ext>
              </a:extLst>
            </p:cNvPr>
            <p:cNvSpPr txBox="1"/>
            <p:nvPr/>
          </p:nvSpPr>
          <p:spPr>
            <a:xfrm>
              <a:off x="6908077" y="37440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0.4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071062ED-1A96-4A47-89E9-4A5218F6EDC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411220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5B1BB0-5BDA-4CF5-9FD0-13DD138E176F}"/>
                </a:ext>
              </a:extLst>
            </p:cNvPr>
            <p:cNvSpPr txBox="1"/>
            <p:nvPr/>
          </p:nvSpPr>
          <p:spPr>
            <a:xfrm>
              <a:off x="6490630" y="421377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0.2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04A835C-6240-4336-8735-B33A955B2E6D}"/>
                </a:ext>
              </a:extLst>
            </p:cNvPr>
            <p:cNvSpPr txBox="1"/>
            <p:nvPr/>
          </p:nvSpPr>
          <p:spPr>
            <a:xfrm>
              <a:off x="6691207" y="406588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0.3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E4CA95A-077E-4617-ACC6-C7AC7C0CA66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442762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D46070D-C33B-45E9-9B41-3E9CE5D8EAD1}"/>
                </a:ext>
              </a:extLst>
            </p:cNvPr>
            <p:cNvSpPr txBox="1"/>
            <p:nvPr/>
          </p:nvSpPr>
          <p:spPr>
            <a:xfrm>
              <a:off x="6490630" y="452918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0.2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13A0887-310E-428F-B1F2-0933CD9F41FA}"/>
                </a:ext>
              </a:extLst>
            </p:cNvPr>
            <p:cNvSpPr txBox="1"/>
            <p:nvPr/>
          </p:nvSpPr>
          <p:spPr>
            <a:xfrm>
              <a:off x="6490630" y="438130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0.2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6794005E-3378-4CBD-8464-12F3EBF79956}"/>
                </a:ext>
              </a:extLst>
            </p:cNvPr>
            <p:cNvGrpSpPr/>
            <p:nvPr/>
          </p:nvGrpSpPr>
          <p:grpSpPr>
            <a:xfrm>
              <a:off x="6096000" y="2236574"/>
              <a:ext cx="1676275" cy="2786005"/>
              <a:chOff x="6732812" y="2236574"/>
              <a:chExt cx="1674588" cy="278600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A49950-B2C6-420D-80F5-DA2ADBF8DA37}"/>
                  </a:ext>
                </a:extLst>
              </p:cNvPr>
              <p:cNvSpPr/>
              <p:nvPr/>
            </p:nvSpPr>
            <p:spPr bwMode="auto">
              <a:xfrm>
                <a:off x="6734561" y="2373630"/>
                <a:ext cx="1460749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A7C8216-BB55-44C5-96FD-73B2B3F29DE0}"/>
                  </a:ext>
                </a:extLst>
              </p:cNvPr>
              <p:cNvSpPr/>
              <p:nvPr/>
            </p:nvSpPr>
            <p:spPr bwMode="auto">
              <a:xfrm>
                <a:off x="6732835" y="2236574"/>
                <a:ext cx="1672026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5B1D767-0E40-4955-9763-B1C801282EF0}"/>
                  </a:ext>
                </a:extLst>
              </p:cNvPr>
              <p:cNvSpPr/>
              <p:nvPr/>
            </p:nvSpPr>
            <p:spPr bwMode="auto">
              <a:xfrm>
                <a:off x="6732812" y="2692093"/>
                <a:ext cx="167458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C272F7C-3D35-4F7A-B19E-9B2FA5A0D5DA}"/>
                  </a:ext>
                </a:extLst>
              </p:cNvPr>
              <p:cNvSpPr/>
              <p:nvPr/>
            </p:nvSpPr>
            <p:spPr bwMode="auto">
              <a:xfrm>
                <a:off x="6732835" y="2555037"/>
                <a:ext cx="1672026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ED70D1-7C07-4F1F-9E78-3F5A712D2B45}"/>
                  </a:ext>
                </a:extLst>
              </p:cNvPr>
              <p:cNvSpPr/>
              <p:nvPr/>
            </p:nvSpPr>
            <p:spPr bwMode="auto">
              <a:xfrm>
                <a:off x="6738002" y="3003102"/>
                <a:ext cx="1040113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6F5B832-8199-4048-97E7-B39DA51F38AC}"/>
                  </a:ext>
                </a:extLst>
              </p:cNvPr>
              <p:cNvSpPr/>
              <p:nvPr/>
            </p:nvSpPr>
            <p:spPr bwMode="auto">
              <a:xfrm>
                <a:off x="6734561" y="2866046"/>
                <a:ext cx="1460748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2E8DD48-92B4-4CEF-A79E-456C029B583F}"/>
                  </a:ext>
                </a:extLst>
              </p:cNvPr>
              <p:cNvSpPr/>
              <p:nvPr/>
            </p:nvSpPr>
            <p:spPr bwMode="auto">
              <a:xfrm>
                <a:off x="6738002" y="3322647"/>
                <a:ext cx="1040113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0E2E78-D04B-495E-8C43-95B78CFB6CD1}"/>
                  </a:ext>
                </a:extLst>
              </p:cNvPr>
              <p:cNvSpPr/>
              <p:nvPr/>
            </p:nvSpPr>
            <p:spPr bwMode="auto">
              <a:xfrm>
                <a:off x="6738002" y="3185591"/>
                <a:ext cx="1040113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708793-20F1-4458-BAE5-353074084132}"/>
                  </a:ext>
                </a:extLst>
              </p:cNvPr>
              <p:cNvSpPr/>
              <p:nvPr/>
            </p:nvSpPr>
            <p:spPr bwMode="auto">
              <a:xfrm>
                <a:off x="6741412" y="3637975"/>
                <a:ext cx="62331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D8D1B-E924-4ABB-92E2-88B56E2715C8}"/>
                  </a:ext>
                </a:extLst>
              </p:cNvPr>
              <p:cNvSpPr/>
              <p:nvPr/>
            </p:nvSpPr>
            <p:spPr bwMode="auto">
              <a:xfrm>
                <a:off x="6739683" y="3500919"/>
                <a:ext cx="834597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2FA92-5FDE-4461-A230-20F82C74D8CD}"/>
                  </a:ext>
                </a:extLst>
              </p:cNvPr>
              <p:cNvSpPr/>
              <p:nvPr/>
            </p:nvSpPr>
            <p:spPr bwMode="auto">
              <a:xfrm>
                <a:off x="6741412" y="3953303"/>
                <a:ext cx="62331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183022-D501-46AD-990D-C72DAB02ED69}"/>
                  </a:ext>
                </a:extLst>
              </p:cNvPr>
              <p:cNvSpPr/>
              <p:nvPr/>
            </p:nvSpPr>
            <p:spPr bwMode="auto">
              <a:xfrm>
                <a:off x="6739683" y="3816247"/>
                <a:ext cx="834597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72DE285-91AA-4F44-9B68-329A16826AE1}"/>
                  </a:ext>
                </a:extLst>
              </p:cNvPr>
              <p:cNvSpPr/>
              <p:nvPr/>
            </p:nvSpPr>
            <p:spPr bwMode="auto">
              <a:xfrm>
                <a:off x="6743125" y="4275150"/>
                <a:ext cx="413961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B6572CB-1257-4337-941A-8DE444C43334}"/>
                  </a:ext>
                </a:extLst>
              </p:cNvPr>
              <p:cNvSpPr/>
              <p:nvPr/>
            </p:nvSpPr>
            <p:spPr bwMode="auto">
              <a:xfrm>
                <a:off x="6741420" y="4138094"/>
                <a:ext cx="622366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97A8709-7D34-4901-8A14-F04F3555A13D}"/>
                  </a:ext>
                </a:extLst>
              </p:cNvPr>
              <p:cNvSpPr/>
              <p:nvPr/>
            </p:nvSpPr>
            <p:spPr bwMode="auto">
              <a:xfrm>
                <a:off x="6743125" y="4590567"/>
                <a:ext cx="41395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3060DA9-BA6A-48D0-9D86-D8749D042055}"/>
                  </a:ext>
                </a:extLst>
              </p:cNvPr>
              <p:cNvSpPr/>
              <p:nvPr/>
            </p:nvSpPr>
            <p:spPr bwMode="auto">
              <a:xfrm>
                <a:off x="6743130" y="4453511"/>
                <a:ext cx="413324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7F3008-B3A9-4500-9E61-3F5DDA17BB12}"/>
                  </a:ext>
                </a:extLst>
              </p:cNvPr>
              <p:cNvSpPr/>
              <p:nvPr/>
            </p:nvSpPr>
            <p:spPr bwMode="auto">
              <a:xfrm>
                <a:off x="6743125" y="4900659"/>
                <a:ext cx="413961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346A098-4361-4BC2-A15B-80EB41ABAC9C}"/>
                  </a:ext>
                </a:extLst>
              </p:cNvPr>
              <p:cNvSpPr/>
              <p:nvPr/>
            </p:nvSpPr>
            <p:spPr bwMode="auto">
              <a:xfrm>
                <a:off x="6743130" y="4763603"/>
                <a:ext cx="413328" cy="121920"/>
              </a:xfrm>
              <a:prstGeom prst="rect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AB2ACC4-E5EC-4FCA-8396-FA7EF664A8B0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4737713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9C023B02-68FF-4D30-9249-4FF33219F012}"/>
                </a:ext>
              </a:extLst>
            </p:cNvPr>
            <p:cNvSpPr txBox="1"/>
            <p:nvPr/>
          </p:nvSpPr>
          <p:spPr>
            <a:xfrm>
              <a:off x="6490630" y="483927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0.2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D9F1E5C-ED64-466E-9581-B22081D85C37}"/>
                </a:ext>
              </a:extLst>
            </p:cNvPr>
            <p:cNvSpPr txBox="1"/>
            <p:nvPr/>
          </p:nvSpPr>
          <p:spPr>
            <a:xfrm>
              <a:off x="6490630" y="469139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0.2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161090B-A84F-446C-B7E2-371E13169FC3}"/>
                </a:ext>
              </a:extLst>
            </p:cNvPr>
            <p:cNvSpPr txBox="1"/>
            <p:nvPr/>
          </p:nvSpPr>
          <p:spPr>
            <a:xfrm>
              <a:off x="6061375" y="516836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5839F90-A32E-47C2-9C96-CB153C56884D}"/>
                </a:ext>
              </a:extLst>
            </p:cNvPr>
            <p:cNvSpPr txBox="1"/>
            <p:nvPr/>
          </p:nvSpPr>
          <p:spPr>
            <a:xfrm>
              <a:off x="6061375" y="502047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21CED4F-33B0-4F24-8282-2EED4DEC94D6}"/>
                </a:ext>
              </a:extLst>
            </p:cNvPr>
            <p:cNvSpPr txBox="1"/>
            <p:nvPr/>
          </p:nvSpPr>
          <p:spPr>
            <a:xfrm>
              <a:off x="6061375" y="54879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241935-107D-4B45-8182-81B3DE62C962}"/>
                </a:ext>
              </a:extLst>
            </p:cNvPr>
            <p:cNvSpPr txBox="1"/>
            <p:nvPr/>
          </p:nvSpPr>
          <p:spPr>
            <a:xfrm>
              <a:off x="6061375" y="53400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4E4411-D45F-4EFA-ACB8-BA4292CA609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506203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FE24B1B-64D7-4CFB-A88E-4458D57C964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537781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2039697-31E1-4CFB-AFD7-10C2865D5D6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568811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19C56EA-669D-4FFE-9048-D4C7578F986B}"/>
                </a:ext>
              </a:extLst>
            </p:cNvPr>
            <p:cNvSpPr/>
            <p:nvPr/>
          </p:nvSpPr>
          <p:spPr bwMode="auto">
            <a:xfrm>
              <a:off x="5062730" y="5859069"/>
              <a:ext cx="1034733" cy="1219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04D3D2-AD36-428A-B90B-B8014A630019}"/>
                </a:ext>
              </a:extLst>
            </p:cNvPr>
            <p:cNvSpPr/>
            <p:nvPr/>
          </p:nvSpPr>
          <p:spPr bwMode="auto">
            <a:xfrm>
              <a:off x="5478019" y="5722013"/>
              <a:ext cx="617981" cy="12192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E59D5ED-8DD5-483C-BABF-2CEE9A366B49}"/>
                </a:ext>
              </a:extLst>
            </p:cNvPr>
            <p:cNvSpPr txBox="1"/>
            <p:nvPr/>
          </p:nvSpPr>
          <p:spPr>
            <a:xfrm>
              <a:off x="4712254" y="5797689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-0.5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E7D1833-279D-484A-B595-EB3268B3A68A}"/>
                </a:ext>
              </a:extLst>
            </p:cNvPr>
            <p:cNvSpPr txBox="1"/>
            <p:nvPr/>
          </p:nvSpPr>
          <p:spPr>
            <a:xfrm>
              <a:off x="5077922" y="5656406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-0.3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8605ACD-6F96-4D2C-94DD-39F1A881061E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045757" y="601133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D31C37D-21EF-40A9-AE6A-454B270727CC}"/>
                </a:ext>
              </a:extLst>
            </p:cNvPr>
            <p:cNvSpPr txBox="1"/>
            <p:nvPr/>
          </p:nvSpPr>
          <p:spPr>
            <a:xfrm>
              <a:off x="8272748" y="5740654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Q8W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AD73C5A-67BD-40A1-BA3A-C55AEBDBDB73}"/>
                </a:ext>
              </a:extLst>
            </p:cNvPr>
            <p:cNvSpPr txBox="1"/>
            <p:nvPr/>
          </p:nvSpPr>
          <p:spPr>
            <a:xfrm>
              <a:off x="8820812" y="5740654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Q4W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4A88A2-FC0F-4C58-B7F0-725009193B3C}"/>
                </a:ext>
              </a:extLst>
            </p:cNvPr>
            <p:cNvSpPr/>
            <p:nvPr/>
          </p:nvSpPr>
          <p:spPr bwMode="auto">
            <a:xfrm>
              <a:off x="8258191" y="5818805"/>
              <a:ext cx="83508" cy="83273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2C2EE9D-1CD3-42F5-92FD-0F6F0263D241}"/>
                </a:ext>
              </a:extLst>
            </p:cNvPr>
            <p:cNvSpPr/>
            <p:nvPr/>
          </p:nvSpPr>
          <p:spPr bwMode="auto">
            <a:xfrm>
              <a:off x="8803793" y="5818805"/>
              <a:ext cx="83508" cy="8327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5" name="Flèche : droite 94">
              <a:extLst>
                <a:ext uri="{FF2B5EF4-FFF2-40B4-BE49-F238E27FC236}">
                  <a16:creationId xmlns:a16="http://schemas.microsoft.com/office/drawing/2014/main" id="{545DA84B-908A-4DA9-915B-07CD48549E00}"/>
                </a:ext>
              </a:extLst>
            </p:cNvPr>
            <p:cNvSpPr/>
            <p:nvPr/>
          </p:nvSpPr>
          <p:spPr bwMode="auto">
            <a:xfrm>
              <a:off x="6135118" y="6017432"/>
              <a:ext cx="2967656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BE8446D7-8695-4C50-B1BB-4E761416A725}"/>
                </a:ext>
              </a:extLst>
            </p:cNvPr>
            <p:cNvSpPr txBox="1"/>
            <p:nvPr/>
          </p:nvSpPr>
          <p:spPr>
            <a:xfrm>
              <a:off x="7045400" y="6088262"/>
              <a:ext cx="1032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Improvement</a:t>
              </a:r>
              <a:endParaRPr lang="fr-FR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lèche : droite 96">
              <a:extLst>
                <a:ext uri="{FF2B5EF4-FFF2-40B4-BE49-F238E27FC236}">
                  <a16:creationId xmlns:a16="http://schemas.microsoft.com/office/drawing/2014/main" id="{E985E712-92E9-4EE3-A92E-AF0F654DE4AF}"/>
                </a:ext>
              </a:extLst>
            </p:cNvPr>
            <p:cNvSpPr/>
            <p:nvPr/>
          </p:nvSpPr>
          <p:spPr bwMode="auto">
            <a:xfrm rot="10800000">
              <a:off x="4805166" y="6017430"/>
              <a:ext cx="1265308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5930144-D693-40FA-95A1-5C4B94397986}"/>
                </a:ext>
              </a:extLst>
            </p:cNvPr>
            <p:cNvSpPr txBox="1"/>
            <p:nvPr/>
          </p:nvSpPr>
          <p:spPr>
            <a:xfrm>
              <a:off x="5015689" y="6088262"/>
              <a:ext cx="9220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Deterioration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FE2F067-D0A9-4CF0-A9DF-A33DE78E10B0}"/>
              </a:ext>
            </a:extLst>
          </p:cNvPr>
          <p:cNvSpPr/>
          <p:nvPr/>
        </p:nvSpPr>
        <p:spPr>
          <a:xfrm>
            <a:off x="10968301" y="6474916"/>
            <a:ext cx="122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PEB0260</a:t>
            </a:r>
          </a:p>
        </p:txBody>
      </p:sp>
    </p:spTree>
    <p:extLst>
      <p:ext uri="{BB962C8B-B14F-4D97-AF65-F5344CB8AC3E}">
        <p14:creationId xmlns:p14="http://schemas.microsoft.com/office/powerpoint/2010/main" val="8962544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Ibalizumab: in vitro activity against HIV-2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68301" y="6474916"/>
            <a:ext cx="122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PEB0122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26E1550-FC84-4AEC-A5F6-B4C70C62968B}"/>
              </a:ext>
            </a:extLst>
          </p:cNvPr>
          <p:cNvGrpSpPr/>
          <p:nvPr/>
        </p:nvGrpSpPr>
        <p:grpSpPr>
          <a:xfrm>
            <a:off x="1664872" y="1812287"/>
            <a:ext cx="8309853" cy="4615288"/>
            <a:chOff x="1664872" y="1812287"/>
            <a:chExt cx="8309853" cy="461528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69C487B-17B7-4220-9C03-D02EEFD17343}"/>
                </a:ext>
              </a:extLst>
            </p:cNvPr>
            <p:cNvSpPr txBox="1"/>
            <p:nvPr/>
          </p:nvSpPr>
          <p:spPr>
            <a:xfrm>
              <a:off x="2227825" y="260901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957CF829-4CD1-48DE-BC01-EBE64B89F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273" y="2753509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7CD4F69E-4755-4A40-ACC5-A9019977F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273" y="5693072"/>
              <a:ext cx="699072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" name="Line 21">
              <a:extLst>
                <a:ext uri="{FF2B5EF4-FFF2-40B4-BE49-F238E27FC236}">
                  <a16:creationId xmlns:a16="http://schemas.microsoft.com/office/drawing/2014/main" id="{33342B13-AEC4-461E-AA2B-A6E0C30410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22889" y="3787330"/>
              <a:ext cx="38012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59936A10-ADC8-4627-92A1-F01FA58917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171840" y="5731532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4A3676B-CD2B-41DF-B357-ED3305D02A3B}"/>
                </a:ext>
              </a:extLst>
            </p:cNvPr>
            <p:cNvSpPr txBox="1"/>
            <p:nvPr/>
          </p:nvSpPr>
          <p:spPr>
            <a:xfrm>
              <a:off x="3066686" y="575345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A7AA2DB-51E3-42D1-B833-F9B4495E6F58}"/>
                </a:ext>
              </a:extLst>
            </p:cNvPr>
            <p:cNvSpPr txBox="1"/>
            <p:nvPr/>
          </p:nvSpPr>
          <p:spPr>
            <a:xfrm>
              <a:off x="2136454" y="1871207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453B7B68-2E96-44DD-8AA6-C600EC6BE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273" y="2015698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1431515-38A0-4A88-9A3D-32A69BC839D3}"/>
                </a:ext>
              </a:extLst>
            </p:cNvPr>
            <p:cNvSpPr txBox="1"/>
            <p:nvPr/>
          </p:nvSpPr>
          <p:spPr>
            <a:xfrm>
              <a:off x="2227825" y="334299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1F05B326-45BE-44C5-8F94-FB791A081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273" y="3487482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BDFA6FD-2AA3-4893-B7BE-D688DF680213}"/>
                </a:ext>
              </a:extLst>
            </p:cNvPr>
            <p:cNvSpPr txBox="1"/>
            <p:nvPr/>
          </p:nvSpPr>
          <p:spPr>
            <a:xfrm>
              <a:off x="2227825" y="407959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25350CA-5503-42C3-873D-2A796AE0A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273" y="422408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68C5B7A-AF9E-4FB9-91D2-1960B1C9E412}"/>
                </a:ext>
              </a:extLst>
            </p:cNvPr>
            <p:cNvSpPr txBox="1"/>
            <p:nvPr/>
          </p:nvSpPr>
          <p:spPr>
            <a:xfrm>
              <a:off x="2227825" y="482521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ED63C363-2459-42B5-AE4E-ACF4484FB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273" y="496970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D2C55FC-3EFC-4B67-AC82-CF76B9F541B7}"/>
                </a:ext>
              </a:extLst>
            </p:cNvPr>
            <p:cNvSpPr txBox="1"/>
            <p:nvPr/>
          </p:nvSpPr>
          <p:spPr>
            <a:xfrm>
              <a:off x="2123275" y="3724977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50%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41F3AFD-02EA-46A4-9AF5-67501F1F7C98}"/>
                </a:ext>
              </a:extLst>
            </p:cNvPr>
            <p:cNvSpPr txBox="1"/>
            <p:nvPr/>
          </p:nvSpPr>
          <p:spPr>
            <a:xfrm rot="16200000">
              <a:off x="918835" y="3499964"/>
              <a:ext cx="1799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HIV-2 viral replication</a:t>
              </a: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E6727F10-5FDC-4D3D-B241-D3A39A0A1F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21376" y="5731532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D67F1C1-81EC-40FB-92CE-FCB75D52A6A5}"/>
                </a:ext>
              </a:extLst>
            </p:cNvPr>
            <p:cNvSpPr txBox="1"/>
            <p:nvPr/>
          </p:nvSpPr>
          <p:spPr>
            <a:xfrm>
              <a:off x="4060730" y="5753452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0.001</a:t>
              </a: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38908DAD-94A0-422D-A72C-BFA30BF39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73520" y="5731532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E7C2413-8F30-4732-B18A-59FFFF6E702C}"/>
                </a:ext>
              </a:extLst>
            </p:cNvPr>
            <p:cNvSpPr txBox="1"/>
            <p:nvPr/>
          </p:nvSpPr>
          <p:spPr>
            <a:xfrm>
              <a:off x="5258560" y="575345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0.01</a:t>
              </a:r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67306FFD-75B8-4361-8129-1BDF7B035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19568" y="5731532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2386FCD-AAA8-4864-9E2C-96CA4FA73EA0}"/>
                </a:ext>
              </a:extLst>
            </p:cNvPr>
            <p:cNvSpPr txBox="1"/>
            <p:nvPr/>
          </p:nvSpPr>
          <p:spPr>
            <a:xfrm>
              <a:off x="6450294" y="575345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30" name="Line 21">
              <a:extLst>
                <a:ext uri="{FF2B5EF4-FFF2-40B4-BE49-F238E27FC236}">
                  <a16:creationId xmlns:a16="http://schemas.microsoft.com/office/drawing/2014/main" id="{C3688FF4-5433-42F1-AEE0-D07399F5F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65616" y="5731532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5324CFA-66EE-4754-A1DA-C70D8FCE014B}"/>
                </a:ext>
              </a:extLst>
            </p:cNvPr>
            <p:cNvSpPr txBox="1"/>
            <p:nvPr/>
          </p:nvSpPr>
          <p:spPr>
            <a:xfrm>
              <a:off x="7660462" y="575345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32" name="Line 21">
              <a:extLst>
                <a:ext uri="{FF2B5EF4-FFF2-40B4-BE49-F238E27FC236}">
                  <a16:creationId xmlns:a16="http://schemas.microsoft.com/office/drawing/2014/main" id="{5B1AD071-E4D0-40A7-97D6-82A34588A6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923856" y="5731532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A4E6AA5-2B2B-4288-BB53-2EECB44A5618}"/>
                </a:ext>
              </a:extLst>
            </p:cNvPr>
            <p:cNvSpPr txBox="1"/>
            <p:nvPr/>
          </p:nvSpPr>
          <p:spPr>
            <a:xfrm>
              <a:off x="8777024" y="57534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3E6D793-DB5C-4F72-B37E-63AAB29EA2A8}"/>
                </a:ext>
              </a:extLst>
            </p:cNvPr>
            <p:cNvSpPr txBox="1"/>
            <p:nvPr/>
          </p:nvSpPr>
          <p:spPr>
            <a:xfrm>
              <a:off x="4414424" y="6119798"/>
              <a:ext cx="2721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Ibalizumab concentration (µg/mL)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0506039-1970-4965-B69A-FB58AA80DE03}"/>
                </a:ext>
              </a:extLst>
            </p:cNvPr>
            <p:cNvSpPr txBox="1"/>
            <p:nvPr/>
          </p:nvSpPr>
          <p:spPr>
            <a:xfrm>
              <a:off x="8552926" y="1951301"/>
              <a:ext cx="1421799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ROD (A; X4)</a:t>
              </a:r>
            </a:p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Isolate #1 (B; X4)</a:t>
              </a:r>
            </a:p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Isolate #2 (B; X4)</a:t>
              </a:r>
            </a:p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Isolate #3 (B; X4)</a:t>
              </a:r>
            </a:p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Isolate #4 (B; R5)</a:t>
              </a:r>
            </a:p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Isolate #5 (A; X4)</a:t>
              </a:r>
            </a:p>
            <a:p>
              <a:r>
                <a:rPr lang="en-US" sz="1400">
                  <a:solidFill>
                    <a:schemeClr val="tx1"/>
                  </a:solidFill>
                  <a:latin typeface="+mn-lt"/>
                </a:rPr>
                <a:t>Isolate #6 (A; R5)</a:t>
              </a: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9AE76FF5-EA02-4FEB-AD24-3FD2961DDEFA}"/>
                </a:ext>
              </a:extLst>
            </p:cNvPr>
            <p:cNvSpPr/>
            <p:nvPr/>
          </p:nvSpPr>
          <p:spPr bwMode="auto">
            <a:xfrm>
              <a:off x="4296116" y="1812287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70B6DE4C-DC5A-43EA-9E61-5C7EDB03E8DD}"/>
                </a:ext>
              </a:extLst>
            </p:cNvPr>
            <p:cNvSpPr/>
            <p:nvPr/>
          </p:nvSpPr>
          <p:spPr bwMode="auto">
            <a:xfrm>
              <a:off x="5443178" y="3682198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Triangle isocèle 37">
              <a:extLst>
                <a:ext uri="{FF2B5EF4-FFF2-40B4-BE49-F238E27FC236}">
                  <a16:creationId xmlns:a16="http://schemas.microsoft.com/office/drawing/2014/main" id="{71AEE2E8-9326-44E3-AF5B-124BA07B32BD}"/>
                </a:ext>
              </a:extLst>
            </p:cNvPr>
            <p:cNvSpPr/>
            <p:nvPr/>
          </p:nvSpPr>
          <p:spPr bwMode="auto">
            <a:xfrm>
              <a:off x="6594306" y="5187826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Triangle isocèle 38">
              <a:extLst>
                <a:ext uri="{FF2B5EF4-FFF2-40B4-BE49-F238E27FC236}">
                  <a16:creationId xmlns:a16="http://schemas.microsoft.com/office/drawing/2014/main" id="{D4252FA2-66D5-46B3-9F29-EE5171DD1444}"/>
                </a:ext>
              </a:extLst>
            </p:cNvPr>
            <p:cNvSpPr/>
            <p:nvPr/>
          </p:nvSpPr>
          <p:spPr bwMode="auto">
            <a:xfrm>
              <a:off x="7740353" y="5223576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Triangle isocèle 39">
              <a:extLst>
                <a:ext uri="{FF2B5EF4-FFF2-40B4-BE49-F238E27FC236}">
                  <a16:creationId xmlns:a16="http://schemas.microsoft.com/office/drawing/2014/main" id="{ADF0DE79-4813-408B-94A8-C13823E2C3BA}"/>
                </a:ext>
              </a:extLst>
            </p:cNvPr>
            <p:cNvSpPr/>
            <p:nvPr/>
          </p:nvSpPr>
          <p:spPr bwMode="auto">
            <a:xfrm>
              <a:off x="8886400" y="5305666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B51A020-A256-4C2B-92BB-2049E3FBE09B}"/>
                </a:ext>
              </a:extLst>
            </p:cNvPr>
            <p:cNvSpPr/>
            <p:nvPr/>
          </p:nvSpPr>
          <p:spPr bwMode="auto">
            <a:xfrm>
              <a:off x="3200400" y="1868424"/>
              <a:ext cx="5750560" cy="3510280"/>
            </a:xfrm>
            <a:custGeom>
              <a:avLst/>
              <a:gdLst>
                <a:gd name="connsiteX0" fmla="*/ 0 w 5750560"/>
                <a:gd name="connsiteY0" fmla="*/ 142240 h 3510280"/>
                <a:gd name="connsiteX1" fmla="*/ 1158240 w 5750560"/>
                <a:gd name="connsiteY1" fmla="*/ 0 h 3510280"/>
                <a:gd name="connsiteX2" fmla="*/ 2311400 w 5750560"/>
                <a:gd name="connsiteY2" fmla="*/ 1894840 h 3510280"/>
                <a:gd name="connsiteX3" fmla="*/ 3464560 w 5750560"/>
                <a:gd name="connsiteY3" fmla="*/ 3403600 h 3510280"/>
                <a:gd name="connsiteX4" fmla="*/ 4607560 w 5750560"/>
                <a:gd name="connsiteY4" fmla="*/ 3423920 h 3510280"/>
                <a:gd name="connsiteX5" fmla="*/ 5750560 w 5750560"/>
                <a:gd name="connsiteY5" fmla="*/ 3510280 h 3510280"/>
                <a:gd name="connsiteX0" fmla="*/ 0 w 5750560"/>
                <a:gd name="connsiteY0" fmla="*/ 142240 h 3510280"/>
                <a:gd name="connsiteX1" fmla="*/ 1158240 w 5750560"/>
                <a:gd name="connsiteY1" fmla="*/ 0 h 3510280"/>
                <a:gd name="connsiteX2" fmla="*/ 2311400 w 5750560"/>
                <a:gd name="connsiteY2" fmla="*/ 1894840 h 3510280"/>
                <a:gd name="connsiteX3" fmla="*/ 3454400 w 5750560"/>
                <a:gd name="connsiteY3" fmla="*/ 3388360 h 3510280"/>
                <a:gd name="connsiteX4" fmla="*/ 4607560 w 5750560"/>
                <a:gd name="connsiteY4" fmla="*/ 3423920 h 3510280"/>
                <a:gd name="connsiteX5" fmla="*/ 5750560 w 5750560"/>
                <a:gd name="connsiteY5" fmla="*/ 3510280 h 351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0560" h="3510280">
                  <a:moveTo>
                    <a:pt x="0" y="142240"/>
                  </a:moveTo>
                  <a:lnTo>
                    <a:pt x="1158240" y="0"/>
                  </a:lnTo>
                  <a:lnTo>
                    <a:pt x="2311400" y="1894840"/>
                  </a:lnTo>
                  <a:lnTo>
                    <a:pt x="3454400" y="3388360"/>
                  </a:lnTo>
                  <a:lnTo>
                    <a:pt x="4607560" y="3423920"/>
                  </a:lnTo>
                  <a:lnTo>
                    <a:pt x="5750560" y="351028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4BD9DE-646F-47AC-AB45-3F5F54B6432F}"/>
                </a:ext>
              </a:extLst>
            </p:cNvPr>
            <p:cNvSpPr/>
            <p:nvPr/>
          </p:nvSpPr>
          <p:spPr bwMode="auto">
            <a:xfrm>
              <a:off x="8897183" y="4700576"/>
              <a:ext cx="102700" cy="9738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C5A20F8-513C-4CFC-A647-E36AB1455052}"/>
                </a:ext>
              </a:extLst>
            </p:cNvPr>
            <p:cNvSpPr/>
            <p:nvPr/>
          </p:nvSpPr>
          <p:spPr bwMode="auto">
            <a:xfrm>
              <a:off x="7756216" y="4582868"/>
              <a:ext cx="102700" cy="9738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D40164-2EFA-489B-8CCD-0AAE00A80D88}"/>
                </a:ext>
              </a:extLst>
            </p:cNvPr>
            <p:cNvSpPr/>
            <p:nvPr/>
          </p:nvSpPr>
          <p:spPr bwMode="auto">
            <a:xfrm>
              <a:off x="6605089" y="3104588"/>
              <a:ext cx="102700" cy="9738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B1905F-8F71-415D-B11E-895774DBDC8D}"/>
                </a:ext>
              </a:extLst>
            </p:cNvPr>
            <p:cNvSpPr/>
            <p:nvPr/>
          </p:nvSpPr>
          <p:spPr bwMode="auto">
            <a:xfrm>
              <a:off x="5454977" y="3325424"/>
              <a:ext cx="102700" cy="9738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E8F3DE-872E-4A5A-8A5C-B7DB8E09ADEC}"/>
                </a:ext>
              </a:extLst>
            </p:cNvPr>
            <p:cNvSpPr/>
            <p:nvPr/>
          </p:nvSpPr>
          <p:spPr bwMode="auto">
            <a:xfrm>
              <a:off x="4304867" y="2002012"/>
              <a:ext cx="102700" cy="9738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F7790121-C543-4580-BA8D-98B9804755F7}"/>
                </a:ext>
              </a:extLst>
            </p:cNvPr>
            <p:cNvSpPr/>
            <p:nvPr/>
          </p:nvSpPr>
          <p:spPr bwMode="auto">
            <a:xfrm rot="10800000">
              <a:off x="4304867" y="2310266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99A2BA1F-5DE1-4D87-B515-C38053D43B97}"/>
                </a:ext>
              </a:extLst>
            </p:cNvPr>
            <p:cNvSpPr/>
            <p:nvPr/>
          </p:nvSpPr>
          <p:spPr bwMode="auto">
            <a:xfrm rot="10800000">
              <a:off x="5443177" y="4357904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9" name="Triangle isocèle 48">
              <a:extLst>
                <a:ext uri="{FF2B5EF4-FFF2-40B4-BE49-F238E27FC236}">
                  <a16:creationId xmlns:a16="http://schemas.microsoft.com/office/drawing/2014/main" id="{73367E01-A849-4F4D-B667-3FE84421175D}"/>
                </a:ext>
              </a:extLst>
            </p:cNvPr>
            <p:cNvSpPr/>
            <p:nvPr/>
          </p:nvSpPr>
          <p:spPr bwMode="auto">
            <a:xfrm rot="10800000">
              <a:off x="6594308" y="5446140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AB9DF4D7-CD01-4A18-9ADB-4B91FC676AC7}"/>
                </a:ext>
              </a:extLst>
            </p:cNvPr>
            <p:cNvSpPr/>
            <p:nvPr/>
          </p:nvSpPr>
          <p:spPr bwMode="auto">
            <a:xfrm rot="10800000">
              <a:off x="7736288" y="5629029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Triangle isocèle 50">
              <a:extLst>
                <a:ext uri="{FF2B5EF4-FFF2-40B4-BE49-F238E27FC236}">
                  <a16:creationId xmlns:a16="http://schemas.microsoft.com/office/drawing/2014/main" id="{89A90B8E-3915-42D4-8C29-AE8A69E16FAA}"/>
                </a:ext>
              </a:extLst>
            </p:cNvPr>
            <p:cNvSpPr/>
            <p:nvPr/>
          </p:nvSpPr>
          <p:spPr bwMode="auto">
            <a:xfrm rot="10800000">
              <a:off x="8888826" y="5629029"/>
              <a:ext cx="124267" cy="11784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99C31586-FC79-4BC3-ACBD-E5F2B93BF678}"/>
                </a:ext>
              </a:extLst>
            </p:cNvPr>
            <p:cNvSpPr/>
            <p:nvPr/>
          </p:nvSpPr>
          <p:spPr bwMode="auto">
            <a:xfrm>
              <a:off x="3205480" y="2010664"/>
              <a:ext cx="5750560" cy="2738120"/>
            </a:xfrm>
            <a:custGeom>
              <a:avLst/>
              <a:gdLst>
                <a:gd name="connsiteX0" fmla="*/ 0 w 5750560"/>
                <a:gd name="connsiteY0" fmla="*/ 0 h 2738120"/>
                <a:gd name="connsiteX1" fmla="*/ 1148080 w 5750560"/>
                <a:gd name="connsiteY1" fmla="*/ 40640 h 2738120"/>
                <a:gd name="connsiteX2" fmla="*/ 2296160 w 5750560"/>
                <a:gd name="connsiteY2" fmla="*/ 1366520 h 2738120"/>
                <a:gd name="connsiteX3" fmla="*/ 3449320 w 5750560"/>
                <a:gd name="connsiteY3" fmla="*/ 1148080 h 2738120"/>
                <a:gd name="connsiteX4" fmla="*/ 4592320 w 5750560"/>
                <a:gd name="connsiteY4" fmla="*/ 2621280 h 2738120"/>
                <a:gd name="connsiteX5" fmla="*/ 5750560 w 5750560"/>
                <a:gd name="connsiteY5" fmla="*/ 2738120 h 273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0560" h="2738120">
                  <a:moveTo>
                    <a:pt x="0" y="0"/>
                  </a:moveTo>
                  <a:lnTo>
                    <a:pt x="1148080" y="40640"/>
                  </a:lnTo>
                  <a:lnTo>
                    <a:pt x="2296160" y="1366520"/>
                  </a:lnTo>
                  <a:lnTo>
                    <a:pt x="3449320" y="1148080"/>
                  </a:lnTo>
                  <a:lnTo>
                    <a:pt x="4592320" y="2621280"/>
                  </a:lnTo>
                  <a:lnTo>
                    <a:pt x="5750560" y="273812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B0AE27B-F3CE-4D11-8413-04A62362E204}"/>
                </a:ext>
              </a:extLst>
            </p:cNvPr>
            <p:cNvSpPr/>
            <p:nvPr/>
          </p:nvSpPr>
          <p:spPr bwMode="auto">
            <a:xfrm>
              <a:off x="3200400" y="2020824"/>
              <a:ext cx="5720080" cy="3652520"/>
            </a:xfrm>
            <a:custGeom>
              <a:avLst/>
              <a:gdLst>
                <a:gd name="connsiteX0" fmla="*/ 0 w 5720080"/>
                <a:gd name="connsiteY0" fmla="*/ 0 h 3652520"/>
                <a:gd name="connsiteX1" fmla="*/ 1168400 w 5720080"/>
                <a:gd name="connsiteY1" fmla="*/ 325120 h 3652520"/>
                <a:gd name="connsiteX2" fmla="*/ 2291080 w 5720080"/>
                <a:gd name="connsiteY2" fmla="*/ 2372360 h 3652520"/>
                <a:gd name="connsiteX3" fmla="*/ 3464560 w 5720080"/>
                <a:gd name="connsiteY3" fmla="*/ 3500120 h 3652520"/>
                <a:gd name="connsiteX4" fmla="*/ 4602480 w 5720080"/>
                <a:gd name="connsiteY4" fmla="*/ 3652520 h 3652520"/>
                <a:gd name="connsiteX5" fmla="*/ 5720080 w 5720080"/>
                <a:gd name="connsiteY5" fmla="*/ 3652520 h 365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0080" h="3652520">
                  <a:moveTo>
                    <a:pt x="0" y="0"/>
                  </a:moveTo>
                  <a:lnTo>
                    <a:pt x="1168400" y="325120"/>
                  </a:lnTo>
                  <a:lnTo>
                    <a:pt x="2291080" y="2372360"/>
                  </a:lnTo>
                  <a:lnTo>
                    <a:pt x="3464560" y="3500120"/>
                  </a:lnTo>
                  <a:lnTo>
                    <a:pt x="4602480" y="3652520"/>
                  </a:lnTo>
                  <a:lnTo>
                    <a:pt x="5720080" y="365252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Losange 53">
              <a:extLst>
                <a:ext uri="{FF2B5EF4-FFF2-40B4-BE49-F238E27FC236}">
                  <a16:creationId xmlns:a16="http://schemas.microsoft.com/office/drawing/2014/main" id="{938FE5D2-B9B7-41D5-B599-7559272F34FE}"/>
                </a:ext>
              </a:extLst>
            </p:cNvPr>
            <p:cNvSpPr/>
            <p:nvPr/>
          </p:nvSpPr>
          <p:spPr bwMode="auto">
            <a:xfrm>
              <a:off x="4304867" y="3459694"/>
              <a:ext cx="124267" cy="117840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5" name="Losange 54">
              <a:extLst>
                <a:ext uri="{FF2B5EF4-FFF2-40B4-BE49-F238E27FC236}">
                  <a16:creationId xmlns:a16="http://schemas.microsoft.com/office/drawing/2014/main" id="{6A9A5593-F077-4599-BF45-31736CE43DD5}"/>
                </a:ext>
              </a:extLst>
            </p:cNvPr>
            <p:cNvSpPr/>
            <p:nvPr/>
          </p:nvSpPr>
          <p:spPr bwMode="auto">
            <a:xfrm>
              <a:off x="5448259" y="3545681"/>
              <a:ext cx="124267" cy="117840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6" name="Losange 55">
              <a:extLst>
                <a:ext uri="{FF2B5EF4-FFF2-40B4-BE49-F238E27FC236}">
                  <a16:creationId xmlns:a16="http://schemas.microsoft.com/office/drawing/2014/main" id="{356328EF-C323-4759-AA4D-94207412E1ED}"/>
                </a:ext>
              </a:extLst>
            </p:cNvPr>
            <p:cNvSpPr/>
            <p:nvPr/>
          </p:nvSpPr>
          <p:spPr bwMode="auto">
            <a:xfrm>
              <a:off x="6603679" y="5415062"/>
              <a:ext cx="124267" cy="117840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7" name="Losange 56">
              <a:extLst>
                <a:ext uri="{FF2B5EF4-FFF2-40B4-BE49-F238E27FC236}">
                  <a16:creationId xmlns:a16="http://schemas.microsoft.com/office/drawing/2014/main" id="{5A9D3E00-02F6-4181-AFE4-8F2BD691BAFE}"/>
                </a:ext>
              </a:extLst>
            </p:cNvPr>
            <p:cNvSpPr/>
            <p:nvPr/>
          </p:nvSpPr>
          <p:spPr bwMode="auto">
            <a:xfrm>
              <a:off x="7741992" y="5606739"/>
              <a:ext cx="124267" cy="117840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Losange 57">
              <a:extLst>
                <a:ext uri="{FF2B5EF4-FFF2-40B4-BE49-F238E27FC236}">
                  <a16:creationId xmlns:a16="http://schemas.microsoft.com/office/drawing/2014/main" id="{9A501AF7-61BB-4477-8B6C-D93351A89A68}"/>
                </a:ext>
              </a:extLst>
            </p:cNvPr>
            <p:cNvSpPr/>
            <p:nvPr/>
          </p:nvSpPr>
          <p:spPr bwMode="auto">
            <a:xfrm>
              <a:off x="8886399" y="5606739"/>
              <a:ext cx="124267" cy="117840"/>
            </a:xfrm>
            <a:prstGeom prst="diamon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79E5D24-5B71-4D0F-9BB4-0C36E9B83EE1}"/>
                </a:ext>
              </a:extLst>
            </p:cNvPr>
            <p:cNvSpPr/>
            <p:nvPr/>
          </p:nvSpPr>
          <p:spPr bwMode="auto">
            <a:xfrm>
              <a:off x="3210560" y="2015744"/>
              <a:ext cx="5740400" cy="3652520"/>
            </a:xfrm>
            <a:custGeom>
              <a:avLst/>
              <a:gdLst>
                <a:gd name="connsiteX0" fmla="*/ 0 w 5740400"/>
                <a:gd name="connsiteY0" fmla="*/ 0 h 3652520"/>
                <a:gd name="connsiteX1" fmla="*/ 1148080 w 5740400"/>
                <a:gd name="connsiteY1" fmla="*/ 1513840 h 3652520"/>
                <a:gd name="connsiteX2" fmla="*/ 2306320 w 5740400"/>
                <a:gd name="connsiteY2" fmla="*/ 1590040 h 3652520"/>
                <a:gd name="connsiteX3" fmla="*/ 3444240 w 5740400"/>
                <a:gd name="connsiteY3" fmla="*/ 3464560 h 3652520"/>
                <a:gd name="connsiteX4" fmla="*/ 4597400 w 5740400"/>
                <a:gd name="connsiteY4" fmla="*/ 3652520 h 3652520"/>
                <a:gd name="connsiteX5" fmla="*/ 5740400 w 5740400"/>
                <a:gd name="connsiteY5" fmla="*/ 3652520 h 365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0400" h="3652520">
                  <a:moveTo>
                    <a:pt x="0" y="0"/>
                  </a:moveTo>
                  <a:lnTo>
                    <a:pt x="1148080" y="1513840"/>
                  </a:lnTo>
                  <a:lnTo>
                    <a:pt x="2306320" y="1590040"/>
                  </a:lnTo>
                  <a:lnTo>
                    <a:pt x="3444240" y="3464560"/>
                  </a:lnTo>
                  <a:lnTo>
                    <a:pt x="4597400" y="3652520"/>
                  </a:lnTo>
                  <a:lnTo>
                    <a:pt x="5740400" y="365252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2C9D988B-23EC-44CA-8D3F-C9C80C02EEE5}"/>
                </a:ext>
              </a:extLst>
            </p:cNvPr>
            <p:cNvSpPr/>
            <p:nvPr/>
          </p:nvSpPr>
          <p:spPr bwMode="auto">
            <a:xfrm>
              <a:off x="4294597" y="2628394"/>
              <a:ext cx="112970" cy="107127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5CE2D39B-1A50-475E-9635-2B7073FB817E}"/>
                </a:ext>
              </a:extLst>
            </p:cNvPr>
            <p:cNvSpPr/>
            <p:nvPr/>
          </p:nvSpPr>
          <p:spPr bwMode="auto">
            <a:xfrm>
              <a:off x="5453908" y="4509149"/>
              <a:ext cx="112970" cy="107127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4556BC3F-32D5-4D9E-A141-CA376536AD11}"/>
                </a:ext>
              </a:extLst>
            </p:cNvPr>
            <p:cNvSpPr/>
            <p:nvPr/>
          </p:nvSpPr>
          <p:spPr bwMode="auto">
            <a:xfrm>
              <a:off x="6594819" y="4762901"/>
              <a:ext cx="112970" cy="107127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DB5A8FBB-4300-435E-B794-96CF9E23C487}"/>
                </a:ext>
              </a:extLst>
            </p:cNvPr>
            <p:cNvSpPr/>
            <p:nvPr/>
          </p:nvSpPr>
          <p:spPr bwMode="auto">
            <a:xfrm>
              <a:off x="7747937" y="5538739"/>
              <a:ext cx="112970" cy="107127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068A48D5-43F8-4884-8EB8-B08374DF306F}"/>
                </a:ext>
              </a:extLst>
            </p:cNvPr>
            <p:cNvSpPr/>
            <p:nvPr/>
          </p:nvSpPr>
          <p:spPr bwMode="auto">
            <a:xfrm>
              <a:off x="8897183" y="5493030"/>
              <a:ext cx="112970" cy="107127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AED6FC2-980C-4EBE-AA9F-460ED4929E97}"/>
                </a:ext>
              </a:extLst>
            </p:cNvPr>
            <p:cNvSpPr/>
            <p:nvPr/>
          </p:nvSpPr>
          <p:spPr bwMode="auto">
            <a:xfrm>
              <a:off x="3220720" y="2020824"/>
              <a:ext cx="5745480" cy="3576320"/>
            </a:xfrm>
            <a:custGeom>
              <a:avLst/>
              <a:gdLst>
                <a:gd name="connsiteX0" fmla="*/ 0 w 5745480"/>
                <a:gd name="connsiteY0" fmla="*/ 0 h 3576320"/>
                <a:gd name="connsiteX1" fmla="*/ 1127760 w 5745480"/>
                <a:gd name="connsiteY1" fmla="*/ 650240 h 3576320"/>
                <a:gd name="connsiteX2" fmla="*/ 2280920 w 5745480"/>
                <a:gd name="connsiteY2" fmla="*/ 2540000 h 3576320"/>
                <a:gd name="connsiteX3" fmla="*/ 3434080 w 5745480"/>
                <a:gd name="connsiteY3" fmla="*/ 2794000 h 3576320"/>
                <a:gd name="connsiteX4" fmla="*/ 4587240 w 5745480"/>
                <a:gd name="connsiteY4" fmla="*/ 3576320 h 3576320"/>
                <a:gd name="connsiteX5" fmla="*/ 5745480 w 5745480"/>
                <a:gd name="connsiteY5" fmla="*/ 3520440 h 357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5480" h="3576320">
                  <a:moveTo>
                    <a:pt x="0" y="0"/>
                  </a:moveTo>
                  <a:lnTo>
                    <a:pt x="1127760" y="650240"/>
                  </a:lnTo>
                  <a:lnTo>
                    <a:pt x="2280920" y="2540000"/>
                  </a:lnTo>
                  <a:lnTo>
                    <a:pt x="3434080" y="2794000"/>
                  </a:lnTo>
                  <a:lnTo>
                    <a:pt x="4587240" y="3576320"/>
                  </a:lnTo>
                  <a:lnTo>
                    <a:pt x="5745480" y="3520440"/>
                  </a:ln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A20AD792-9B79-4D1C-9488-496DA173BFDD}"/>
                </a:ext>
              </a:extLst>
            </p:cNvPr>
            <p:cNvSpPr/>
            <p:nvPr/>
          </p:nvSpPr>
          <p:spPr bwMode="auto">
            <a:xfrm>
              <a:off x="8897183" y="4811162"/>
              <a:ext cx="112970" cy="10712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80D83FC9-97BF-48C6-8FAF-FB40467EAD0C}"/>
                </a:ext>
              </a:extLst>
            </p:cNvPr>
            <p:cNvSpPr/>
            <p:nvPr/>
          </p:nvSpPr>
          <p:spPr bwMode="auto">
            <a:xfrm>
              <a:off x="7753289" y="4652838"/>
              <a:ext cx="112970" cy="10712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AAE6DC1F-B55C-474E-90C6-7ED15DE11D96}"/>
                </a:ext>
              </a:extLst>
            </p:cNvPr>
            <p:cNvSpPr/>
            <p:nvPr/>
          </p:nvSpPr>
          <p:spPr bwMode="auto">
            <a:xfrm>
              <a:off x="6594819" y="3661033"/>
              <a:ext cx="112970" cy="10712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11BD328-0C34-4C2D-8398-8606E10BF53C}"/>
                </a:ext>
              </a:extLst>
            </p:cNvPr>
            <p:cNvSpPr/>
            <p:nvPr/>
          </p:nvSpPr>
          <p:spPr bwMode="auto">
            <a:xfrm>
              <a:off x="5453908" y="3289427"/>
              <a:ext cx="112970" cy="10712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10CCC10A-7350-440A-8C93-30B49AD3AA36}"/>
                </a:ext>
              </a:extLst>
            </p:cNvPr>
            <p:cNvSpPr/>
            <p:nvPr/>
          </p:nvSpPr>
          <p:spPr bwMode="auto">
            <a:xfrm>
              <a:off x="4300923" y="2219100"/>
              <a:ext cx="112970" cy="107127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A40D20-14AE-4582-871B-110781B95433}"/>
                </a:ext>
              </a:extLst>
            </p:cNvPr>
            <p:cNvSpPr/>
            <p:nvPr/>
          </p:nvSpPr>
          <p:spPr bwMode="auto">
            <a:xfrm>
              <a:off x="3164290" y="1967004"/>
              <a:ext cx="102700" cy="9738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BF8D888-65B3-4343-ABD3-E8C211DDC5DB}"/>
                </a:ext>
              </a:extLst>
            </p:cNvPr>
            <p:cNvSpPr/>
            <p:nvPr/>
          </p:nvSpPr>
          <p:spPr bwMode="auto">
            <a:xfrm>
              <a:off x="4299732" y="3589366"/>
              <a:ext cx="102700" cy="9738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8D2B7E8-89C0-4789-8029-2D65A563113A}"/>
                </a:ext>
              </a:extLst>
            </p:cNvPr>
            <p:cNvSpPr/>
            <p:nvPr/>
          </p:nvSpPr>
          <p:spPr bwMode="auto">
            <a:xfrm>
              <a:off x="5453020" y="4803818"/>
              <a:ext cx="102700" cy="9738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4D896B-2675-4060-B4A0-FDCFEDC7A732}"/>
                </a:ext>
              </a:extLst>
            </p:cNvPr>
            <p:cNvSpPr/>
            <p:nvPr/>
          </p:nvSpPr>
          <p:spPr bwMode="auto">
            <a:xfrm>
              <a:off x="6599954" y="4880188"/>
              <a:ext cx="102700" cy="9738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0805622-E3E5-4BFD-949F-B9021A048A85}"/>
                </a:ext>
              </a:extLst>
            </p:cNvPr>
            <p:cNvSpPr/>
            <p:nvPr/>
          </p:nvSpPr>
          <p:spPr bwMode="auto">
            <a:xfrm>
              <a:off x="7763559" y="4908819"/>
              <a:ext cx="102700" cy="9738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2CA64A-2C48-4B9C-9FB2-DEC58918E2FB}"/>
                </a:ext>
              </a:extLst>
            </p:cNvPr>
            <p:cNvSpPr/>
            <p:nvPr/>
          </p:nvSpPr>
          <p:spPr bwMode="auto">
            <a:xfrm>
              <a:off x="8902318" y="5024371"/>
              <a:ext cx="102700" cy="9738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DFDDF644-DA76-4EDA-B88B-D3263E3F8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080" y="4972157"/>
              <a:ext cx="683260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8" name="Line 16">
              <a:extLst>
                <a:ext uri="{FF2B5EF4-FFF2-40B4-BE49-F238E27FC236}">
                  <a16:creationId xmlns:a16="http://schemas.microsoft.com/office/drawing/2014/main" id="{32E1813B-835D-4B10-853D-98AF3527B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080" y="3861731"/>
              <a:ext cx="6832600" cy="0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22F8598-D1C4-44F2-B71F-6720D9E66767}"/>
                </a:ext>
              </a:extLst>
            </p:cNvPr>
            <p:cNvSpPr/>
            <p:nvPr/>
          </p:nvSpPr>
          <p:spPr bwMode="auto">
            <a:xfrm>
              <a:off x="3200400" y="2010664"/>
              <a:ext cx="5765800" cy="2849880"/>
            </a:xfrm>
            <a:custGeom>
              <a:avLst/>
              <a:gdLst>
                <a:gd name="connsiteX0" fmla="*/ 0 w 5765800"/>
                <a:gd name="connsiteY0" fmla="*/ 0 h 2849880"/>
                <a:gd name="connsiteX1" fmla="*/ 1168400 w 5765800"/>
                <a:gd name="connsiteY1" fmla="*/ 269240 h 2849880"/>
                <a:gd name="connsiteX2" fmla="*/ 2321560 w 5765800"/>
                <a:gd name="connsiteY2" fmla="*/ 1341120 h 2849880"/>
                <a:gd name="connsiteX3" fmla="*/ 3464560 w 5765800"/>
                <a:gd name="connsiteY3" fmla="*/ 1711960 h 2849880"/>
                <a:gd name="connsiteX4" fmla="*/ 4597400 w 5765800"/>
                <a:gd name="connsiteY4" fmla="*/ 2697480 h 2849880"/>
                <a:gd name="connsiteX5" fmla="*/ 5765800 w 5765800"/>
                <a:gd name="connsiteY5" fmla="*/ 2849880 h 284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5800" h="2849880">
                  <a:moveTo>
                    <a:pt x="0" y="0"/>
                  </a:moveTo>
                  <a:lnTo>
                    <a:pt x="1168400" y="269240"/>
                  </a:lnTo>
                  <a:lnTo>
                    <a:pt x="2321560" y="1341120"/>
                  </a:lnTo>
                  <a:lnTo>
                    <a:pt x="3464560" y="1711960"/>
                  </a:lnTo>
                  <a:lnTo>
                    <a:pt x="4597400" y="2697480"/>
                  </a:lnTo>
                  <a:lnTo>
                    <a:pt x="5765800" y="2849880"/>
                  </a:lnTo>
                </a:path>
              </a:pathLst>
            </a:cu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D2F97CD8-E96F-4AA9-8362-5F26226B1375}"/>
                </a:ext>
              </a:extLst>
            </p:cNvPr>
            <p:cNvSpPr/>
            <p:nvPr/>
          </p:nvSpPr>
          <p:spPr bwMode="auto">
            <a:xfrm>
              <a:off x="3220720" y="2004485"/>
              <a:ext cx="5755640" cy="3073400"/>
            </a:xfrm>
            <a:custGeom>
              <a:avLst/>
              <a:gdLst>
                <a:gd name="connsiteX0" fmla="*/ 0 w 5765800"/>
                <a:gd name="connsiteY0" fmla="*/ 0 h 2849880"/>
                <a:gd name="connsiteX1" fmla="*/ 1168400 w 5765800"/>
                <a:gd name="connsiteY1" fmla="*/ 269240 h 2849880"/>
                <a:gd name="connsiteX2" fmla="*/ 2321560 w 5765800"/>
                <a:gd name="connsiteY2" fmla="*/ 1341120 h 2849880"/>
                <a:gd name="connsiteX3" fmla="*/ 3464560 w 5765800"/>
                <a:gd name="connsiteY3" fmla="*/ 1711960 h 2849880"/>
                <a:gd name="connsiteX4" fmla="*/ 4597400 w 5765800"/>
                <a:gd name="connsiteY4" fmla="*/ 2697480 h 2849880"/>
                <a:gd name="connsiteX5" fmla="*/ 5765800 w 5765800"/>
                <a:gd name="connsiteY5" fmla="*/ 2849880 h 2849880"/>
                <a:gd name="connsiteX0" fmla="*/ 0 w 5745480"/>
                <a:gd name="connsiteY0" fmla="*/ 0 h 3007360"/>
                <a:gd name="connsiteX1" fmla="*/ 1148080 w 5745480"/>
                <a:gd name="connsiteY1" fmla="*/ 426720 h 3007360"/>
                <a:gd name="connsiteX2" fmla="*/ 2301240 w 5745480"/>
                <a:gd name="connsiteY2" fmla="*/ 1498600 h 3007360"/>
                <a:gd name="connsiteX3" fmla="*/ 3444240 w 5745480"/>
                <a:gd name="connsiteY3" fmla="*/ 1869440 h 3007360"/>
                <a:gd name="connsiteX4" fmla="*/ 4577080 w 5745480"/>
                <a:gd name="connsiteY4" fmla="*/ 2854960 h 3007360"/>
                <a:gd name="connsiteX5" fmla="*/ 5745480 w 5745480"/>
                <a:gd name="connsiteY5" fmla="*/ 3007360 h 3007360"/>
                <a:gd name="connsiteX0" fmla="*/ 0 w 5745480"/>
                <a:gd name="connsiteY0" fmla="*/ 0 h 3007360"/>
                <a:gd name="connsiteX1" fmla="*/ 1122680 w 5745480"/>
                <a:gd name="connsiteY1" fmla="*/ 1620520 h 3007360"/>
                <a:gd name="connsiteX2" fmla="*/ 2301240 w 5745480"/>
                <a:gd name="connsiteY2" fmla="*/ 1498600 h 3007360"/>
                <a:gd name="connsiteX3" fmla="*/ 3444240 w 5745480"/>
                <a:gd name="connsiteY3" fmla="*/ 1869440 h 3007360"/>
                <a:gd name="connsiteX4" fmla="*/ 4577080 w 5745480"/>
                <a:gd name="connsiteY4" fmla="*/ 2854960 h 3007360"/>
                <a:gd name="connsiteX5" fmla="*/ 5745480 w 5745480"/>
                <a:gd name="connsiteY5" fmla="*/ 3007360 h 3007360"/>
                <a:gd name="connsiteX0" fmla="*/ 0 w 5745480"/>
                <a:gd name="connsiteY0" fmla="*/ 0 h 3007360"/>
                <a:gd name="connsiteX1" fmla="*/ 1122680 w 5745480"/>
                <a:gd name="connsiteY1" fmla="*/ 1620520 h 3007360"/>
                <a:gd name="connsiteX2" fmla="*/ 2280920 w 5745480"/>
                <a:gd name="connsiteY2" fmla="*/ 2854960 h 3007360"/>
                <a:gd name="connsiteX3" fmla="*/ 3444240 w 5745480"/>
                <a:gd name="connsiteY3" fmla="*/ 1869440 h 3007360"/>
                <a:gd name="connsiteX4" fmla="*/ 4577080 w 5745480"/>
                <a:gd name="connsiteY4" fmla="*/ 2854960 h 3007360"/>
                <a:gd name="connsiteX5" fmla="*/ 5745480 w 5745480"/>
                <a:gd name="connsiteY5" fmla="*/ 3007360 h 3007360"/>
                <a:gd name="connsiteX0" fmla="*/ 0 w 5745480"/>
                <a:gd name="connsiteY0" fmla="*/ 0 h 3007360"/>
                <a:gd name="connsiteX1" fmla="*/ 1122680 w 5745480"/>
                <a:gd name="connsiteY1" fmla="*/ 1620520 h 3007360"/>
                <a:gd name="connsiteX2" fmla="*/ 2280920 w 5745480"/>
                <a:gd name="connsiteY2" fmla="*/ 2854960 h 3007360"/>
                <a:gd name="connsiteX3" fmla="*/ 3413760 w 5745480"/>
                <a:gd name="connsiteY3" fmla="*/ 2926080 h 3007360"/>
                <a:gd name="connsiteX4" fmla="*/ 4577080 w 5745480"/>
                <a:gd name="connsiteY4" fmla="*/ 2854960 h 3007360"/>
                <a:gd name="connsiteX5" fmla="*/ 5745480 w 5745480"/>
                <a:gd name="connsiteY5" fmla="*/ 3007360 h 3007360"/>
                <a:gd name="connsiteX0" fmla="*/ 0 w 5745480"/>
                <a:gd name="connsiteY0" fmla="*/ 0 h 3007360"/>
                <a:gd name="connsiteX1" fmla="*/ 1122680 w 5745480"/>
                <a:gd name="connsiteY1" fmla="*/ 1620520 h 3007360"/>
                <a:gd name="connsiteX2" fmla="*/ 2280920 w 5745480"/>
                <a:gd name="connsiteY2" fmla="*/ 2854960 h 3007360"/>
                <a:gd name="connsiteX3" fmla="*/ 3413760 w 5745480"/>
                <a:gd name="connsiteY3" fmla="*/ 2926080 h 3007360"/>
                <a:gd name="connsiteX4" fmla="*/ 4587240 w 5745480"/>
                <a:gd name="connsiteY4" fmla="*/ 2961640 h 3007360"/>
                <a:gd name="connsiteX5" fmla="*/ 5745480 w 5745480"/>
                <a:gd name="connsiteY5" fmla="*/ 3007360 h 3007360"/>
                <a:gd name="connsiteX0" fmla="*/ 0 w 5755640"/>
                <a:gd name="connsiteY0" fmla="*/ 0 h 3073400"/>
                <a:gd name="connsiteX1" fmla="*/ 1122680 w 5755640"/>
                <a:gd name="connsiteY1" fmla="*/ 1620520 h 3073400"/>
                <a:gd name="connsiteX2" fmla="*/ 2280920 w 5755640"/>
                <a:gd name="connsiteY2" fmla="*/ 2854960 h 3073400"/>
                <a:gd name="connsiteX3" fmla="*/ 3413760 w 5755640"/>
                <a:gd name="connsiteY3" fmla="*/ 2926080 h 3073400"/>
                <a:gd name="connsiteX4" fmla="*/ 4587240 w 5755640"/>
                <a:gd name="connsiteY4" fmla="*/ 2961640 h 3073400"/>
                <a:gd name="connsiteX5" fmla="*/ 5755640 w 5755640"/>
                <a:gd name="connsiteY5" fmla="*/ 3073400 h 307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5640" h="3073400">
                  <a:moveTo>
                    <a:pt x="0" y="0"/>
                  </a:moveTo>
                  <a:lnTo>
                    <a:pt x="1122680" y="1620520"/>
                  </a:lnTo>
                  <a:lnTo>
                    <a:pt x="2280920" y="2854960"/>
                  </a:lnTo>
                  <a:lnTo>
                    <a:pt x="3413760" y="2926080"/>
                  </a:lnTo>
                  <a:lnTo>
                    <a:pt x="4587240" y="2961640"/>
                  </a:lnTo>
                  <a:lnTo>
                    <a:pt x="5755640" y="3073400"/>
                  </a:lnTo>
                </a:path>
              </a:pathLst>
            </a:cu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C521422A-015B-424B-BF9D-8EEB55F690C8}"/>
                </a:ext>
              </a:extLst>
            </p:cNvPr>
            <p:cNvGrpSpPr/>
            <p:nvPr/>
          </p:nvGrpSpPr>
          <p:grpSpPr>
            <a:xfrm>
              <a:off x="8286807" y="3348935"/>
              <a:ext cx="260957" cy="97388"/>
              <a:chOff x="8759247" y="3720791"/>
              <a:chExt cx="260957" cy="9738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3F3FF63-39A7-4F66-8BC5-B1039CAB71C3}"/>
                  </a:ext>
                </a:extLst>
              </p:cNvPr>
              <p:cNvSpPr/>
              <p:nvPr/>
            </p:nvSpPr>
            <p:spPr bwMode="auto">
              <a:xfrm>
                <a:off x="8838375" y="3720791"/>
                <a:ext cx="102700" cy="97388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83" name="Connecteur droit 82">
                <a:extLst>
                  <a:ext uri="{FF2B5EF4-FFF2-40B4-BE49-F238E27FC236}">
                    <a16:creationId xmlns:a16="http://schemas.microsoft.com/office/drawing/2014/main" id="{714C0BA7-1DB9-42C9-B409-E3B4B35D3B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3779645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C347EC1C-267A-4946-BC19-030FF666EE6D}"/>
                </a:ext>
              </a:extLst>
            </p:cNvPr>
            <p:cNvGrpSpPr/>
            <p:nvPr/>
          </p:nvGrpSpPr>
          <p:grpSpPr>
            <a:xfrm>
              <a:off x="8286807" y="3094029"/>
              <a:ext cx="260957" cy="107127"/>
              <a:chOff x="8759247" y="3465885"/>
              <a:chExt cx="260957" cy="107127"/>
            </a:xfrm>
          </p:grpSpPr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991F4C1D-9C22-4578-9E5D-637DC1F36F53}"/>
                  </a:ext>
                </a:extLst>
              </p:cNvPr>
              <p:cNvSpPr/>
              <p:nvPr/>
            </p:nvSpPr>
            <p:spPr bwMode="auto">
              <a:xfrm>
                <a:off x="8833240" y="3465885"/>
                <a:ext cx="112970" cy="107127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CEDC33C5-266F-4EC9-BFC4-183C0F3619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3519448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D91E7FB4-493B-4194-B44A-6E075E84C3C6}"/>
                </a:ext>
              </a:extLst>
            </p:cNvPr>
            <p:cNvGrpSpPr/>
            <p:nvPr/>
          </p:nvGrpSpPr>
          <p:grpSpPr>
            <a:xfrm>
              <a:off x="8286807" y="2880698"/>
              <a:ext cx="260957" cy="117840"/>
              <a:chOff x="8759247" y="3252554"/>
              <a:chExt cx="260957" cy="117840"/>
            </a:xfrm>
          </p:grpSpPr>
          <p:sp>
            <p:nvSpPr>
              <p:cNvPr id="88" name="Losange 87">
                <a:extLst>
                  <a:ext uri="{FF2B5EF4-FFF2-40B4-BE49-F238E27FC236}">
                    <a16:creationId xmlns:a16="http://schemas.microsoft.com/office/drawing/2014/main" id="{5B95132E-9D41-4FFA-9354-357EC7DECEB8}"/>
                  </a:ext>
                </a:extLst>
              </p:cNvPr>
              <p:cNvSpPr/>
              <p:nvPr/>
            </p:nvSpPr>
            <p:spPr bwMode="auto">
              <a:xfrm>
                <a:off x="8827592" y="3252554"/>
                <a:ext cx="124267" cy="117840"/>
              </a:xfrm>
              <a:prstGeom prst="diamond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B1F29AD2-02D0-4C6D-B5CC-578DD7FD6A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3311474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0B213197-DD12-4099-AEF4-BA0312ECCF37}"/>
                </a:ext>
              </a:extLst>
            </p:cNvPr>
            <p:cNvGrpSpPr/>
            <p:nvPr/>
          </p:nvGrpSpPr>
          <p:grpSpPr>
            <a:xfrm>
              <a:off x="8286807" y="2680547"/>
              <a:ext cx="260957" cy="117840"/>
              <a:chOff x="8759247" y="3052403"/>
              <a:chExt cx="260957" cy="117840"/>
            </a:xfrm>
          </p:grpSpPr>
          <p:sp>
            <p:nvSpPr>
              <p:cNvPr id="91" name="Triangle isocèle 90">
                <a:extLst>
                  <a:ext uri="{FF2B5EF4-FFF2-40B4-BE49-F238E27FC236}">
                    <a16:creationId xmlns:a16="http://schemas.microsoft.com/office/drawing/2014/main" id="{00C584BA-7504-401A-9E2E-2C88B567E069}"/>
                  </a:ext>
                </a:extLst>
              </p:cNvPr>
              <p:cNvSpPr/>
              <p:nvPr/>
            </p:nvSpPr>
            <p:spPr bwMode="auto">
              <a:xfrm rot="10800000">
                <a:off x="8827592" y="3052403"/>
                <a:ext cx="124267" cy="117840"/>
              </a:xfrm>
              <a:prstGeom prst="triangl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A4AD4C2D-C60A-4E0F-AD90-AA1B834CB3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3106691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DB739992-C865-41E3-ACA1-233CB113B864}"/>
                </a:ext>
              </a:extLst>
            </p:cNvPr>
            <p:cNvGrpSpPr/>
            <p:nvPr/>
          </p:nvGrpSpPr>
          <p:grpSpPr>
            <a:xfrm>
              <a:off x="8286807" y="2445275"/>
              <a:ext cx="260957" cy="117840"/>
              <a:chOff x="8759247" y="2817131"/>
              <a:chExt cx="260957" cy="117840"/>
            </a:xfrm>
          </p:grpSpPr>
          <p:sp>
            <p:nvSpPr>
              <p:cNvPr id="94" name="Triangle isocèle 93">
                <a:extLst>
                  <a:ext uri="{FF2B5EF4-FFF2-40B4-BE49-F238E27FC236}">
                    <a16:creationId xmlns:a16="http://schemas.microsoft.com/office/drawing/2014/main" id="{8BD10CF2-4E29-468D-8F8E-FF53B19FDE43}"/>
                  </a:ext>
                </a:extLst>
              </p:cNvPr>
              <p:cNvSpPr/>
              <p:nvPr/>
            </p:nvSpPr>
            <p:spPr bwMode="auto">
              <a:xfrm>
                <a:off x="8827592" y="2817131"/>
                <a:ext cx="124267" cy="117840"/>
              </a:xfrm>
              <a:prstGeom prst="triangl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6521FBC6-FB2D-47DB-AC8A-D78922B99B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2883942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78ADE5F3-01AF-43E2-A501-6C71EFA26592}"/>
                </a:ext>
              </a:extLst>
            </p:cNvPr>
            <p:cNvGrpSpPr/>
            <p:nvPr/>
          </p:nvGrpSpPr>
          <p:grpSpPr>
            <a:xfrm>
              <a:off x="8286807" y="2266388"/>
              <a:ext cx="260957" cy="97388"/>
              <a:chOff x="8759247" y="2638244"/>
              <a:chExt cx="260957" cy="9738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0FF9DE8-4191-4EB3-9F0B-5C08623FA78F}"/>
                  </a:ext>
                </a:extLst>
              </p:cNvPr>
              <p:cNvSpPr/>
              <p:nvPr/>
            </p:nvSpPr>
            <p:spPr bwMode="auto">
              <a:xfrm>
                <a:off x="8838375" y="2638244"/>
                <a:ext cx="102700" cy="97388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90AEEF9F-259D-4E90-92FB-DDF755F8A2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2685704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99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692EBF6B-B1B0-4CE9-BCA0-C6D60E13A386}"/>
                </a:ext>
              </a:extLst>
            </p:cNvPr>
            <p:cNvGrpSpPr/>
            <p:nvPr/>
          </p:nvGrpSpPr>
          <p:grpSpPr>
            <a:xfrm>
              <a:off x="8286807" y="2046699"/>
              <a:ext cx="260957" cy="107127"/>
              <a:chOff x="8759247" y="2418555"/>
              <a:chExt cx="260957" cy="107127"/>
            </a:xfrm>
          </p:grpSpPr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935D46A1-F347-4982-99C6-4A1AE653296E}"/>
                  </a:ext>
                </a:extLst>
              </p:cNvPr>
              <p:cNvSpPr/>
              <p:nvPr/>
            </p:nvSpPr>
            <p:spPr bwMode="auto">
              <a:xfrm>
                <a:off x="8833240" y="2418555"/>
                <a:ext cx="112970" cy="107127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511EE6C1-E700-4EBC-BF23-22D40F33FA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59247" y="2469640"/>
                <a:ext cx="26095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1EB76F4B-6E94-4D78-A594-44386AB530F1}"/>
                </a:ext>
              </a:extLst>
            </p:cNvPr>
            <p:cNvSpPr txBox="1"/>
            <p:nvPr/>
          </p:nvSpPr>
          <p:spPr>
            <a:xfrm>
              <a:off x="2311181" y="557141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B49CB7E-E232-4D68-A4A4-54B6B92EF933}"/>
              </a:ext>
            </a:extLst>
          </p:cNvPr>
          <p:cNvSpPr/>
          <p:nvPr/>
        </p:nvSpPr>
        <p:spPr>
          <a:xfrm>
            <a:off x="4405131" y="1208428"/>
            <a:ext cx="3405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 HIV-2 by ibalizumab</a:t>
            </a:r>
          </a:p>
        </p:txBody>
      </p:sp>
    </p:spTree>
    <p:extLst>
      <p:ext uri="{BB962C8B-B14F-4D97-AF65-F5344CB8AC3E}">
        <p14:creationId xmlns:p14="http://schemas.microsoft.com/office/powerpoint/2010/main" val="24199170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Lenacapavir sustained delivery formulation SC: </a:t>
            </a:r>
            <a:br>
              <a:rPr lang="en-US"/>
            </a:br>
            <a:r>
              <a:rPr lang="en-US"/>
              <a:t>&gt; 6 months active concentrations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849313" y="1420813"/>
            <a:ext cx="11342687" cy="846137"/>
          </a:xfrm>
        </p:spPr>
        <p:txBody>
          <a:bodyPr>
            <a:normAutofit/>
          </a:bodyPr>
          <a:lstStyle/>
          <a:p>
            <a:r>
              <a:rPr lang="en-US" sz="2000"/>
              <a:t>Lenacapavir (GS-6207) SC in healthy volunteers (phase 1): single dose</a:t>
            </a:r>
          </a:p>
          <a:p>
            <a:r>
              <a:rPr lang="en-US" sz="2000"/>
              <a:t>PK up to 56 weeks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68301" y="6474912"/>
            <a:ext cx="1223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PEB0265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9959F80-D216-4A7D-AB21-70245292D2CB}"/>
              </a:ext>
            </a:extLst>
          </p:cNvPr>
          <p:cNvGrpSpPr/>
          <p:nvPr/>
        </p:nvGrpSpPr>
        <p:grpSpPr>
          <a:xfrm>
            <a:off x="247728" y="2637462"/>
            <a:ext cx="7125846" cy="2917944"/>
            <a:chOff x="5073978" y="2578659"/>
            <a:chExt cx="7125846" cy="2917944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39F5BD1-0DBC-4820-B0DD-1BC3B3666D01}"/>
                </a:ext>
              </a:extLst>
            </p:cNvPr>
            <p:cNvGrpSpPr/>
            <p:nvPr/>
          </p:nvGrpSpPr>
          <p:grpSpPr>
            <a:xfrm>
              <a:off x="5731835" y="2731004"/>
              <a:ext cx="5567363" cy="2313936"/>
              <a:chOff x="3490913" y="1630363"/>
              <a:chExt cx="5588000" cy="2322513"/>
            </a:xfrm>
          </p:grpSpPr>
          <p:grpSp>
            <p:nvGrpSpPr>
              <p:cNvPr id="10" name="Group 205">
                <a:extLst>
                  <a:ext uri="{FF2B5EF4-FFF2-40B4-BE49-F238E27FC236}">
                    <a16:creationId xmlns:a16="http://schemas.microsoft.com/office/drawing/2014/main" id="{3FE9E277-C1E3-480F-B2EB-F0CA3ECF3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0913" y="1630363"/>
                <a:ext cx="5588000" cy="2322513"/>
                <a:chOff x="2199" y="1027"/>
                <a:chExt cx="3520" cy="1463"/>
              </a:xfrm>
            </p:grpSpPr>
            <p:sp>
              <p:nvSpPr>
                <p:cNvPr id="60" name="Freeform 5">
                  <a:extLst>
                    <a:ext uri="{FF2B5EF4-FFF2-40B4-BE49-F238E27FC236}">
                      <a16:creationId xmlns:a16="http://schemas.microsoft.com/office/drawing/2014/main" id="{6953922B-58C7-4A62-BF88-B13760A94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4" y="1027"/>
                  <a:ext cx="3475" cy="1419"/>
                </a:xfrm>
                <a:custGeom>
                  <a:avLst/>
                  <a:gdLst>
                    <a:gd name="T0" fmla="*/ 3475 w 3475"/>
                    <a:gd name="T1" fmla="*/ 1419 h 1419"/>
                    <a:gd name="T2" fmla="*/ 1864 w 3475"/>
                    <a:gd name="T3" fmla="*/ 1419 h 1419"/>
                    <a:gd name="T4" fmla="*/ 0 w 3475"/>
                    <a:gd name="T5" fmla="*/ 1419 h 1419"/>
                    <a:gd name="T6" fmla="*/ 0 w 3475"/>
                    <a:gd name="T7" fmla="*/ 0 h 1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75" h="1419">
                      <a:moveTo>
                        <a:pt x="3475" y="1419"/>
                      </a:moveTo>
                      <a:lnTo>
                        <a:pt x="1864" y="1419"/>
                      </a:lnTo>
                      <a:lnTo>
                        <a:pt x="0" y="14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1" name="Line 6">
                  <a:extLst>
                    <a:ext uri="{FF2B5EF4-FFF2-40B4-BE49-F238E27FC236}">
                      <a16:creationId xmlns:a16="http://schemas.microsoft.com/office/drawing/2014/main" id="{A78FDE51-6ABB-401F-8615-8A0DDC7344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95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2" name="Line 7">
                  <a:extLst>
                    <a:ext uri="{FF2B5EF4-FFF2-40B4-BE49-F238E27FC236}">
                      <a16:creationId xmlns:a16="http://schemas.microsoft.com/office/drawing/2014/main" id="{944EAA67-8731-40D5-8EF9-A83E9EF86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82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3" name="Line 8">
                  <a:extLst>
                    <a:ext uri="{FF2B5EF4-FFF2-40B4-BE49-F238E27FC236}">
                      <a16:creationId xmlns:a16="http://schemas.microsoft.com/office/drawing/2014/main" id="{906AC7FF-E1D8-4FDC-8B35-BF7F7F791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7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4" name="Line 9">
                  <a:extLst>
                    <a:ext uri="{FF2B5EF4-FFF2-40B4-BE49-F238E27FC236}">
                      <a16:creationId xmlns:a16="http://schemas.microsoft.com/office/drawing/2014/main" id="{7D64B021-45A8-47AA-B841-5D0119382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17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5" name="Line 10">
                  <a:extLst>
                    <a:ext uri="{FF2B5EF4-FFF2-40B4-BE49-F238E27FC236}">
                      <a16:creationId xmlns:a16="http://schemas.microsoft.com/office/drawing/2014/main" id="{8637A7EB-F8CB-4196-8FE5-C4ABA2839D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88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6" name="Line 11">
                  <a:extLst>
                    <a:ext uri="{FF2B5EF4-FFF2-40B4-BE49-F238E27FC236}">
                      <a16:creationId xmlns:a16="http://schemas.microsoft.com/office/drawing/2014/main" id="{7010ADB6-5E8F-4CF3-90D1-8E03B0020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52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7" name="Line 12">
                  <a:extLst>
                    <a:ext uri="{FF2B5EF4-FFF2-40B4-BE49-F238E27FC236}">
                      <a16:creationId xmlns:a16="http://schemas.microsoft.com/office/drawing/2014/main" id="{937712AA-E5BF-437D-840B-CC0958D69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58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8" name="Line 13">
                  <a:extLst>
                    <a:ext uri="{FF2B5EF4-FFF2-40B4-BE49-F238E27FC236}">
                      <a16:creationId xmlns:a16="http://schemas.microsoft.com/office/drawing/2014/main" id="{D86C39AB-CF94-4363-89DC-BC692F06D8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22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69" name="Line 14">
                  <a:extLst>
                    <a:ext uri="{FF2B5EF4-FFF2-40B4-BE49-F238E27FC236}">
                      <a16:creationId xmlns:a16="http://schemas.microsoft.com/office/drawing/2014/main" id="{F78FD5C5-3AE9-4F0F-AAA0-30BE555BE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5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0" name="Line 15">
                  <a:extLst>
                    <a:ext uri="{FF2B5EF4-FFF2-40B4-BE49-F238E27FC236}">
                      <a16:creationId xmlns:a16="http://schemas.microsoft.com/office/drawing/2014/main" id="{DB4EEB75-CD07-402D-96C1-A01109F3E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1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1" name="Line 16">
                  <a:extLst>
                    <a:ext uri="{FF2B5EF4-FFF2-40B4-BE49-F238E27FC236}">
                      <a16:creationId xmlns:a16="http://schemas.microsoft.com/office/drawing/2014/main" id="{F08C558C-9B6C-4086-B827-918BAD86D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71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2" name="Line 17">
                  <a:extLst>
                    <a:ext uri="{FF2B5EF4-FFF2-40B4-BE49-F238E27FC236}">
                      <a16:creationId xmlns:a16="http://schemas.microsoft.com/office/drawing/2014/main" id="{618CE7EA-161D-454B-8186-C16CB877E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1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3" name="Line 18">
                  <a:extLst>
                    <a:ext uri="{FF2B5EF4-FFF2-40B4-BE49-F238E27FC236}">
                      <a16:creationId xmlns:a16="http://schemas.microsoft.com/office/drawing/2014/main" id="{69D028E5-A488-48F7-B3B4-B4F702F16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05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4" name="Line 19">
                  <a:extLst>
                    <a:ext uri="{FF2B5EF4-FFF2-40B4-BE49-F238E27FC236}">
                      <a16:creationId xmlns:a16="http://schemas.microsoft.com/office/drawing/2014/main" id="{D576B1C2-1F5A-4C9B-8F5B-9B863476D6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1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5" name="Line 20">
                  <a:extLst>
                    <a:ext uri="{FF2B5EF4-FFF2-40B4-BE49-F238E27FC236}">
                      <a16:creationId xmlns:a16="http://schemas.microsoft.com/office/drawing/2014/main" id="{21C86A7F-2A6F-4659-955C-017A6F99C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76" y="2446"/>
                  <a:ext cx="0" cy="44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6" name="Line 21">
                  <a:extLst>
                    <a:ext uri="{FF2B5EF4-FFF2-40B4-BE49-F238E27FC236}">
                      <a16:creationId xmlns:a16="http://schemas.microsoft.com/office/drawing/2014/main" id="{C5A8249D-33DE-4499-9441-FE1E4EF6BA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9" y="1585"/>
                  <a:ext cx="45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7" name="Line 22">
                  <a:extLst>
                    <a:ext uri="{FF2B5EF4-FFF2-40B4-BE49-F238E27FC236}">
                      <a16:creationId xmlns:a16="http://schemas.microsoft.com/office/drawing/2014/main" id="{51D82728-0727-4A68-BF2B-E5B233D2C8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9" y="2015"/>
                  <a:ext cx="45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8" name="Line 23">
                  <a:extLst>
                    <a:ext uri="{FF2B5EF4-FFF2-40B4-BE49-F238E27FC236}">
                      <a16:creationId xmlns:a16="http://schemas.microsoft.com/office/drawing/2014/main" id="{4DA82696-3881-455C-B414-FA90A5E1BD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9" y="2446"/>
                  <a:ext cx="45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79" name="Line 24">
                  <a:extLst>
                    <a:ext uri="{FF2B5EF4-FFF2-40B4-BE49-F238E27FC236}">
                      <a16:creationId xmlns:a16="http://schemas.microsoft.com/office/drawing/2014/main" id="{5F4B06D5-902B-471E-AF37-6C0CE1382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9" y="1155"/>
                  <a:ext cx="45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0" name="Line 25">
                  <a:extLst>
                    <a:ext uri="{FF2B5EF4-FFF2-40B4-BE49-F238E27FC236}">
                      <a16:creationId xmlns:a16="http://schemas.microsoft.com/office/drawing/2014/main" id="{D521A11D-1919-46D1-BD8D-541083F904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44" y="1430"/>
                  <a:ext cx="3462" cy="0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1" name="Line 26">
                  <a:extLst>
                    <a:ext uri="{FF2B5EF4-FFF2-40B4-BE49-F238E27FC236}">
                      <a16:creationId xmlns:a16="http://schemas.microsoft.com/office/drawing/2014/main" id="{69CEE8BD-C4D8-4752-84DC-B59AD36D01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4" y="1119"/>
                  <a:ext cx="0" cy="1327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2" name="Line 27">
                  <a:extLst>
                    <a:ext uri="{FF2B5EF4-FFF2-40B4-BE49-F238E27FC236}">
                      <a16:creationId xmlns:a16="http://schemas.microsoft.com/office/drawing/2014/main" id="{24C45660-0574-46EA-BC4A-16044C7FA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05" y="1430"/>
                  <a:ext cx="0" cy="224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3" name="Line 28">
                  <a:extLst>
                    <a:ext uri="{FF2B5EF4-FFF2-40B4-BE49-F238E27FC236}">
                      <a16:creationId xmlns:a16="http://schemas.microsoft.com/office/drawing/2014/main" id="{800DB820-51C0-4B75-8A94-68F6C6E34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0" y="1499"/>
                  <a:ext cx="0" cy="119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4" name="Line 29">
                  <a:extLst>
                    <a:ext uri="{FF2B5EF4-FFF2-40B4-BE49-F238E27FC236}">
                      <a16:creationId xmlns:a16="http://schemas.microsoft.com/office/drawing/2014/main" id="{493ADF51-100A-4EED-A948-5BAE493E8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74" y="1512"/>
                  <a:ext cx="0" cy="151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5" name="Line 30">
                  <a:extLst>
                    <a:ext uri="{FF2B5EF4-FFF2-40B4-BE49-F238E27FC236}">
                      <a16:creationId xmlns:a16="http://schemas.microsoft.com/office/drawing/2014/main" id="{B6F06B57-D98E-4B90-B1A1-66EBA070A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6" y="1567"/>
                  <a:ext cx="0" cy="172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6" name="Line 31">
                  <a:extLst>
                    <a:ext uri="{FF2B5EF4-FFF2-40B4-BE49-F238E27FC236}">
                      <a16:creationId xmlns:a16="http://schemas.microsoft.com/office/drawing/2014/main" id="{C178B96B-A4F9-4596-8ED1-1E1EF9D4D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3" y="1517"/>
                  <a:ext cx="0" cy="248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7" name="Line 32">
                  <a:extLst>
                    <a:ext uri="{FF2B5EF4-FFF2-40B4-BE49-F238E27FC236}">
                      <a16:creationId xmlns:a16="http://schemas.microsoft.com/office/drawing/2014/main" id="{E8356EAD-B132-4A1D-82D0-47E3097EB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71" y="1423"/>
                  <a:ext cx="0" cy="302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8" name="Line 33">
                  <a:extLst>
                    <a:ext uri="{FF2B5EF4-FFF2-40B4-BE49-F238E27FC236}">
                      <a16:creationId xmlns:a16="http://schemas.microsoft.com/office/drawing/2014/main" id="{FE7ED9B8-598A-4EDE-BCAA-8DFBB7541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8" y="1438"/>
                  <a:ext cx="0" cy="241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89" name="Line 34">
                  <a:extLst>
                    <a:ext uri="{FF2B5EF4-FFF2-40B4-BE49-F238E27FC236}">
                      <a16:creationId xmlns:a16="http://schemas.microsoft.com/office/drawing/2014/main" id="{A54E763C-7934-421F-B24A-3E4776811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2" y="1814"/>
                  <a:ext cx="0" cy="170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0" name="Line 35">
                  <a:extLst>
                    <a:ext uri="{FF2B5EF4-FFF2-40B4-BE49-F238E27FC236}">
                      <a16:creationId xmlns:a16="http://schemas.microsoft.com/office/drawing/2014/main" id="{0B4CD1AA-A867-4704-99A6-77B0042332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25" y="1795"/>
                  <a:ext cx="0" cy="143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1" name="Line 36">
                  <a:extLst>
                    <a:ext uri="{FF2B5EF4-FFF2-40B4-BE49-F238E27FC236}">
                      <a16:creationId xmlns:a16="http://schemas.microsoft.com/office/drawing/2014/main" id="{3C5B146D-1357-471F-B9DE-F49E226C7B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1" y="1750"/>
                  <a:ext cx="0" cy="177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2" name="Line 37">
                  <a:extLst>
                    <a:ext uri="{FF2B5EF4-FFF2-40B4-BE49-F238E27FC236}">
                      <a16:creationId xmlns:a16="http://schemas.microsoft.com/office/drawing/2014/main" id="{B4E67F4A-7A66-4976-92A3-3043534473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9" y="1720"/>
                  <a:ext cx="0" cy="194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3" name="Line 38">
                  <a:extLst>
                    <a:ext uri="{FF2B5EF4-FFF2-40B4-BE49-F238E27FC236}">
                      <a16:creationId xmlns:a16="http://schemas.microsoft.com/office/drawing/2014/main" id="{32698F84-2B0D-487C-AFA6-4279298C0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5" y="1711"/>
                  <a:ext cx="0" cy="176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4" name="Line 39">
                  <a:extLst>
                    <a:ext uri="{FF2B5EF4-FFF2-40B4-BE49-F238E27FC236}">
                      <a16:creationId xmlns:a16="http://schemas.microsoft.com/office/drawing/2014/main" id="{CF87B8C1-B301-49C5-8E50-11559B4280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17" y="1715"/>
                  <a:ext cx="0" cy="166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5" name="Line 40">
                  <a:extLst>
                    <a:ext uri="{FF2B5EF4-FFF2-40B4-BE49-F238E27FC236}">
                      <a16:creationId xmlns:a16="http://schemas.microsoft.com/office/drawing/2014/main" id="{A7510F20-B4DD-4D53-890E-EEA1CD050D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7" y="1698"/>
                  <a:ext cx="0" cy="161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6" name="Line 41">
                  <a:extLst>
                    <a:ext uri="{FF2B5EF4-FFF2-40B4-BE49-F238E27FC236}">
                      <a16:creationId xmlns:a16="http://schemas.microsoft.com/office/drawing/2014/main" id="{EA1A8B04-5055-48D2-8F70-69C5677CA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5" y="1644"/>
                  <a:ext cx="0" cy="190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7" name="Line 42">
                  <a:extLst>
                    <a:ext uri="{FF2B5EF4-FFF2-40B4-BE49-F238E27FC236}">
                      <a16:creationId xmlns:a16="http://schemas.microsoft.com/office/drawing/2014/main" id="{0F9094E1-B5BB-4FAF-BB78-09B4ED733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07" y="2095"/>
                  <a:ext cx="136" cy="0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8" name="Line 43">
                  <a:extLst>
                    <a:ext uri="{FF2B5EF4-FFF2-40B4-BE49-F238E27FC236}">
                      <a16:creationId xmlns:a16="http://schemas.microsoft.com/office/drawing/2014/main" id="{4D174DA4-5AA8-4527-9606-248EC10B72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07" y="2339"/>
                  <a:ext cx="136" cy="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99" name="Line 44">
                  <a:extLst>
                    <a:ext uri="{FF2B5EF4-FFF2-40B4-BE49-F238E27FC236}">
                      <a16:creationId xmlns:a16="http://schemas.microsoft.com/office/drawing/2014/main" id="{80AF8A67-C52B-45E9-9CE5-80D5791512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07" y="2217"/>
                  <a:ext cx="136" cy="0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0" name="Line 45">
                  <a:extLst>
                    <a:ext uri="{FF2B5EF4-FFF2-40B4-BE49-F238E27FC236}">
                      <a16:creationId xmlns:a16="http://schemas.microsoft.com/office/drawing/2014/main" id="{10CA2AD4-21C6-41B2-B648-DD4FA4849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88" y="1400"/>
                  <a:ext cx="0" cy="76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1" name="Line 46">
                  <a:extLst>
                    <a:ext uri="{FF2B5EF4-FFF2-40B4-BE49-F238E27FC236}">
                      <a16:creationId xmlns:a16="http://schemas.microsoft.com/office/drawing/2014/main" id="{ADD0BF45-DCA8-440B-A007-1BB660856F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2" y="1364"/>
                  <a:ext cx="0" cy="73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2" name="Freeform 47">
                  <a:extLst>
                    <a:ext uri="{FF2B5EF4-FFF2-40B4-BE49-F238E27FC236}">
                      <a16:creationId xmlns:a16="http://schemas.microsoft.com/office/drawing/2014/main" id="{31A9C04A-0C68-49E4-AD42-0697C5435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1437"/>
                  <a:ext cx="236" cy="39"/>
                </a:xfrm>
                <a:custGeom>
                  <a:avLst/>
                  <a:gdLst>
                    <a:gd name="T0" fmla="*/ 236 w 236"/>
                    <a:gd name="T1" fmla="*/ 39 h 39"/>
                    <a:gd name="T2" fmla="*/ 1 w 236"/>
                    <a:gd name="T3" fmla="*/ 0 h 39"/>
                    <a:gd name="T4" fmla="*/ 0 w 236"/>
                    <a:gd name="T5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6" h="39">
                      <a:moveTo>
                        <a:pt x="236" y="39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3" name="Line 48">
                  <a:extLst>
                    <a:ext uri="{FF2B5EF4-FFF2-40B4-BE49-F238E27FC236}">
                      <a16:creationId xmlns:a16="http://schemas.microsoft.com/office/drawing/2014/main" id="{A509CD1F-9041-4DCE-8B7C-05227A8D0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2" y="1437"/>
                  <a:ext cx="0" cy="88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4" name="Line 49">
                  <a:extLst>
                    <a:ext uri="{FF2B5EF4-FFF2-40B4-BE49-F238E27FC236}">
                      <a16:creationId xmlns:a16="http://schemas.microsoft.com/office/drawing/2014/main" id="{36910EB4-FC2F-40A5-8E1A-D198703EC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88" y="1476"/>
                  <a:ext cx="0" cy="11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5" name="Line 50">
                  <a:extLst>
                    <a:ext uri="{FF2B5EF4-FFF2-40B4-BE49-F238E27FC236}">
                      <a16:creationId xmlns:a16="http://schemas.microsoft.com/office/drawing/2014/main" id="{E51945DE-3B1E-4C7F-B65C-FAC8AA63F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24" y="1444"/>
                  <a:ext cx="0" cy="192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6" name="Line 51">
                  <a:extLst>
                    <a:ext uri="{FF2B5EF4-FFF2-40B4-BE49-F238E27FC236}">
                      <a16:creationId xmlns:a16="http://schemas.microsoft.com/office/drawing/2014/main" id="{60D7E739-6C59-4A80-B95C-5FE39D90C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88" y="1476"/>
                  <a:ext cx="231" cy="43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7" name="Line 52">
                  <a:extLst>
                    <a:ext uri="{FF2B5EF4-FFF2-40B4-BE49-F238E27FC236}">
                      <a16:creationId xmlns:a16="http://schemas.microsoft.com/office/drawing/2014/main" id="{4609EED1-5778-437F-A5BC-ABA538391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0" y="1217"/>
                  <a:ext cx="0" cy="44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8" name="Freeform 53">
                  <a:extLst>
                    <a:ext uri="{FF2B5EF4-FFF2-40B4-BE49-F238E27FC236}">
                      <a16:creationId xmlns:a16="http://schemas.microsoft.com/office/drawing/2014/main" id="{4F5ECC38-976E-44DA-9560-BE03CB836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0" y="1261"/>
                  <a:ext cx="120" cy="25"/>
                </a:xfrm>
                <a:custGeom>
                  <a:avLst/>
                  <a:gdLst>
                    <a:gd name="T0" fmla="*/ 120 w 120"/>
                    <a:gd name="T1" fmla="*/ 0 h 25"/>
                    <a:gd name="T2" fmla="*/ 117 w 120"/>
                    <a:gd name="T3" fmla="*/ 0 h 25"/>
                    <a:gd name="T4" fmla="*/ 0 w 120"/>
                    <a:gd name="T5" fmla="*/ 25 h 25"/>
                    <a:gd name="T6" fmla="*/ 0 w 120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" h="25">
                      <a:moveTo>
                        <a:pt x="120" y="0"/>
                      </a:moveTo>
                      <a:lnTo>
                        <a:pt x="117" y="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09" name="Line 54">
                  <a:extLst>
                    <a:ext uri="{FF2B5EF4-FFF2-40B4-BE49-F238E27FC236}">
                      <a16:creationId xmlns:a16="http://schemas.microsoft.com/office/drawing/2014/main" id="{5E296298-D7BC-4723-BBF8-31146393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1" y="1198"/>
                  <a:ext cx="0" cy="63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0" name="Freeform 55">
                  <a:extLst>
                    <a:ext uri="{FF2B5EF4-FFF2-40B4-BE49-F238E27FC236}">
                      <a16:creationId xmlns:a16="http://schemas.microsoft.com/office/drawing/2014/main" id="{E5E8B949-3985-4C87-95D1-C289E7553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1" y="1261"/>
                  <a:ext cx="238" cy="69"/>
                </a:xfrm>
                <a:custGeom>
                  <a:avLst/>
                  <a:gdLst>
                    <a:gd name="T0" fmla="*/ 238 w 238"/>
                    <a:gd name="T1" fmla="*/ 69 h 69"/>
                    <a:gd name="T2" fmla="*/ 5 w 238"/>
                    <a:gd name="T3" fmla="*/ 0 h 69"/>
                    <a:gd name="T4" fmla="*/ 0 w 238"/>
                    <a:gd name="T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8" h="69">
                      <a:moveTo>
                        <a:pt x="238" y="69"/>
                      </a:move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1" name="Line 56">
                  <a:extLst>
                    <a:ext uri="{FF2B5EF4-FFF2-40B4-BE49-F238E27FC236}">
                      <a16:creationId xmlns:a16="http://schemas.microsoft.com/office/drawing/2014/main" id="{3F263085-B2E1-42D0-94DB-6686CED6AE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10" y="1261"/>
                  <a:ext cx="231" cy="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2" name="Line 57">
                  <a:extLst>
                    <a:ext uri="{FF2B5EF4-FFF2-40B4-BE49-F238E27FC236}">
                      <a16:creationId xmlns:a16="http://schemas.microsoft.com/office/drawing/2014/main" id="{C0C5F9B9-806A-4551-974C-3AA818994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5" y="1374"/>
                  <a:ext cx="0" cy="96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3" name="Line 58">
                  <a:extLst>
                    <a:ext uri="{FF2B5EF4-FFF2-40B4-BE49-F238E27FC236}">
                      <a16:creationId xmlns:a16="http://schemas.microsoft.com/office/drawing/2014/main" id="{DDE5C756-E55A-4ADD-9173-D96DF0DECC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15" y="1307"/>
                  <a:ext cx="0" cy="6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4" name="Line 59">
                  <a:extLst>
                    <a:ext uri="{FF2B5EF4-FFF2-40B4-BE49-F238E27FC236}">
                      <a16:creationId xmlns:a16="http://schemas.microsoft.com/office/drawing/2014/main" id="{E938696F-F832-4BA2-8F7D-8AB3E517E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79" y="1330"/>
                  <a:ext cx="0" cy="48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5" name="Line 60">
                  <a:extLst>
                    <a:ext uri="{FF2B5EF4-FFF2-40B4-BE49-F238E27FC236}">
                      <a16:creationId xmlns:a16="http://schemas.microsoft.com/office/drawing/2014/main" id="{8C793DF0-C2F8-4B75-B98D-0DA62B623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79" y="1330"/>
                  <a:ext cx="236" cy="44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6" name="Line 61">
                  <a:extLst>
                    <a:ext uri="{FF2B5EF4-FFF2-40B4-BE49-F238E27FC236}">
                      <a16:creationId xmlns:a16="http://schemas.microsoft.com/office/drawing/2014/main" id="{CBC2DD2F-E808-4371-8EAB-D7882D52E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0" y="1261"/>
                  <a:ext cx="0" cy="69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7" name="Line 62">
                  <a:extLst>
                    <a:ext uri="{FF2B5EF4-FFF2-40B4-BE49-F238E27FC236}">
                      <a16:creationId xmlns:a16="http://schemas.microsoft.com/office/drawing/2014/main" id="{04431538-8BEA-479B-A2C0-001CEF1B8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1" y="1261"/>
                  <a:ext cx="0" cy="8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8" name="Line 63">
                  <a:extLst>
                    <a:ext uri="{FF2B5EF4-FFF2-40B4-BE49-F238E27FC236}">
                      <a16:creationId xmlns:a16="http://schemas.microsoft.com/office/drawing/2014/main" id="{9FF5CFE7-6006-457E-BE61-10051CBA8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79" y="1263"/>
                  <a:ext cx="0" cy="6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19" name="Line 64">
                  <a:extLst>
                    <a:ext uri="{FF2B5EF4-FFF2-40B4-BE49-F238E27FC236}">
                      <a16:creationId xmlns:a16="http://schemas.microsoft.com/office/drawing/2014/main" id="{389BAD49-A0DC-4C31-BCA7-AAFB7CB9D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5" y="1423"/>
                  <a:ext cx="0" cy="7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0" name="Line 65">
                  <a:extLst>
                    <a:ext uri="{FF2B5EF4-FFF2-40B4-BE49-F238E27FC236}">
                      <a16:creationId xmlns:a16="http://schemas.microsoft.com/office/drawing/2014/main" id="{E8808430-97C0-45EA-A03A-8405BE2EC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5" y="1500"/>
                  <a:ext cx="0" cy="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1" name="Line 66">
                  <a:extLst>
                    <a:ext uri="{FF2B5EF4-FFF2-40B4-BE49-F238E27FC236}">
                      <a16:creationId xmlns:a16="http://schemas.microsoft.com/office/drawing/2014/main" id="{A53C83B6-1E98-456A-9389-8B3A5423C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500"/>
                  <a:ext cx="1" cy="1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2" name="Line 67">
                  <a:extLst>
                    <a:ext uri="{FF2B5EF4-FFF2-40B4-BE49-F238E27FC236}">
                      <a16:creationId xmlns:a16="http://schemas.microsoft.com/office/drawing/2014/main" id="{F4C3C025-5E13-486D-8BD7-044F57B44E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5" y="1499"/>
                  <a:ext cx="3" cy="1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3" name="Line 68">
                  <a:extLst>
                    <a:ext uri="{FF2B5EF4-FFF2-40B4-BE49-F238E27FC236}">
                      <a16:creationId xmlns:a16="http://schemas.microsoft.com/office/drawing/2014/main" id="{1119B200-4495-4157-9804-A76955A91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500"/>
                  <a:ext cx="1" cy="1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4" name="Line 69">
                  <a:extLst>
                    <a:ext uri="{FF2B5EF4-FFF2-40B4-BE49-F238E27FC236}">
                      <a16:creationId xmlns:a16="http://schemas.microsoft.com/office/drawing/2014/main" id="{961C59AA-13A2-456C-A612-9D36F4221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9" y="1674"/>
                  <a:ext cx="0" cy="36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5" name="Line 70">
                  <a:extLst>
                    <a:ext uri="{FF2B5EF4-FFF2-40B4-BE49-F238E27FC236}">
                      <a16:creationId xmlns:a16="http://schemas.microsoft.com/office/drawing/2014/main" id="{CC333ADA-C0F7-4C1F-881B-2A3851F6F0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29" y="1660"/>
                  <a:ext cx="24" cy="5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6" name="Line 71">
                  <a:extLst>
                    <a:ext uri="{FF2B5EF4-FFF2-40B4-BE49-F238E27FC236}">
                      <a16:creationId xmlns:a16="http://schemas.microsoft.com/office/drawing/2014/main" id="{6EDF488C-9BC9-4353-8034-A84B662D9B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2" y="1710"/>
                  <a:ext cx="17" cy="35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7" name="Line 72">
                  <a:extLst>
                    <a:ext uri="{FF2B5EF4-FFF2-40B4-BE49-F238E27FC236}">
                      <a16:creationId xmlns:a16="http://schemas.microsoft.com/office/drawing/2014/main" id="{ED3889CF-0904-4BF6-924F-19FEB367B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618"/>
                  <a:ext cx="0" cy="42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8" name="Line 73">
                  <a:extLst>
                    <a:ext uri="{FF2B5EF4-FFF2-40B4-BE49-F238E27FC236}">
                      <a16:creationId xmlns:a16="http://schemas.microsoft.com/office/drawing/2014/main" id="{C1DA0C4F-446D-436D-A366-1B6F1DD485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660"/>
                  <a:ext cx="0" cy="75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29" name="Freeform 74">
                  <a:extLst>
                    <a:ext uri="{FF2B5EF4-FFF2-40B4-BE49-F238E27FC236}">
                      <a16:creationId xmlns:a16="http://schemas.microsoft.com/office/drawing/2014/main" id="{2E98A5C9-6A34-43BD-9723-30A6030C9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611"/>
                  <a:ext cx="25" cy="49"/>
                </a:xfrm>
                <a:custGeom>
                  <a:avLst/>
                  <a:gdLst>
                    <a:gd name="T0" fmla="*/ 25 w 25"/>
                    <a:gd name="T1" fmla="*/ 0 h 49"/>
                    <a:gd name="T2" fmla="*/ 21 w 25"/>
                    <a:gd name="T3" fmla="*/ 1 h 49"/>
                    <a:gd name="T4" fmla="*/ 0 w 25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49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0" name="Freeform 75">
                  <a:extLst>
                    <a:ext uri="{FF2B5EF4-FFF2-40B4-BE49-F238E27FC236}">
                      <a16:creationId xmlns:a16="http://schemas.microsoft.com/office/drawing/2014/main" id="{0FF731E4-F986-446E-9D42-0577E0658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6" y="1501"/>
                  <a:ext cx="58" cy="46"/>
                </a:xfrm>
                <a:custGeom>
                  <a:avLst/>
                  <a:gdLst>
                    <a:gd name="T0" fmla="*/ 58 w 58"/>
                    <a:gd name="T1" fmla="*/ 0 h 46"/>
                    <a:gd name="T2" fmla="*/ 0 w 58"/>
                    <a:gd name="T3" fmla="*/ 46 h 46"/>
                    <a:gd name="T4" fmla="*/ 0 w 58"/>
                    <a:gd name="T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46">
                      <a:moveTo>
                        <a:pt x="58" y="0"/>
                      </a:moveTo>
                      <a:lnTo>
                        <a:pt x="0" y="46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1" name="Line 76">
                  <a:extLst>
                    <a:ext uri="{FF2B5EF4-FFF2-40B4-BE49-F238E27FC236}">
                      <a16:creationId xmlns:a16="http://schemas.microsoft.com/office/drawing/2014/main" id="{0EA67BB2-59FA-4E33-BE4F-AC59C395D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6" y="1547"/>
                  <a:ext cx="0" cy="85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2" name="Line 77">
                  <a:extLst>
                    <a:ext uri="{FF2B5EF4-FFF2-40B4-BE49-F238E27FC236}">
                      <a16:creationId xmlns:a16="http://schemas.microsoft.com/office/drawing/2014/main" id="{E168328B-D860-45EE-A16C-A4C773E9C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7" y="1547"/>
                  <a:ext cx="59" cy="3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3" name="Line 78">
                  <a:extLst>
                    <a:ext uri="{FF2B5EF4-FFF2-40B4-BE49-F238E27FC236}">
                      <a16:creationId xmlns:a16="http://schemas.microsoft.com/office/drawing/2014/main" id="{FEFC5CC8-9EC2-4645-AE9E-81998FE5E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534"/>
                  <a:ext cx="0" cy="5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4" name="Line 79">
                  <a:extLst>
                    <a:ext uri="{FF2B5EF4-FFF2-40B4-BE49-F238E27FC236}">
                      <a16:creationId xmlns:a16="http://schemas.microsoft.com/office/drawing/2014/main" id="{BC2A1602-636E-417A-90F7-519C0329E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8" y="1584"/>
                  <a:ext cx="39" cy="2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5" name="Line 80">
                  <a:extLst>
                    <a:ext uri="{FF2B5EF4-FFF2-40B4-BE49-F238E27FC236}">
                      <a16:creationId xmlns:a16="http://schemas.microsoft.com/office/drawing/2014/main" id="{394947EB-2706-46C1-B48E-7CFC2BD5D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8" y="1555"/>
                  <a:ext cx="0" cy="56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6" name="Line 81">
                  <a:extLst>
                    <a:ext uri="{FF2B5EF4-FFF2-40B4-BE49-F238E27FC236}">
                      <a16:creationId xmlns:a16="http://schemas.microsoft.com/office/drawing/2014/main" id="{BA5A11ED-0587-4909-B99A-ACE5CA1AB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7" y="1584"/>
                  <a:ext cx="0" cy="72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7" name="Line 82">
                  <a:extLst>
                    <a:ext uri="{FF2B5EF4-FFF2-40B4-BE49-F238E27FC236}">
                      <a16:creationId xmlns:a16="http://schemas.microsoft.com/office/drawing/2014/main" id="{44278000-9B94-4003-AED4-9FA992C6A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8" y="1611"/>
                  <a:ext cx="0" cy="92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8" name="Line 83">
                  <a:extLst>
                    <a:ext uri="{FF2B5EF4-FFF2-40B4-BE49-F238E27FC236}">
                      <a16:creationId xmlns:a16="http://schemas.microsoft.com/office/drawing/2014/main" id="{3F0432C8-3DD6-4332-816B-BEBC844D3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6" y="1490"/>
                  <a:ext cx="0" cy="5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39" name="Line 84">
                  <a:extLst>
                    <a:ext uri="{FF2B5EF4-FFF2-40B4-BE49-F238E27FC236}">
                      <a16:creationId xmlns:a16="http://schemas.microsoft.com/office/drawing/2014/main" id="{22DB80D0-1FE7-4C0E-9626-056927656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5" y="1500"/>
                  <a:ext cx="0" cy="10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0" name="Line 85">
                  <a:extLst>
                    <a:ext uri="{FF2B5EF4-FFF2-40B4-BE49-F238E27FC236}">
                      <a16:creationId xmlns:a16="http://schemas.microsoft.com/office/drawing/2014/main" id="{744EEFE1-78D3-406B-A0AB-0F1A6F161D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0" y="1286"/>
                  <a:ext cx="0" cy="57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1" name="Freeform 86">
                  <a:extLst>
                    <a:ext uri="{FF2B5EF4-FFF2-40B4-BE49-F238E27FC236}">
                      <a16:creationId xmlns:a16="http://schemas.microsoft.com/office/drawing/2014/main" id="{E5EA9E01-DAD8-4D89-B1F2-9AD26E020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1286"/>
                  <a:ext cx="115" cy="53"/>
                </a:xfrm>
                <a:custGeom>
                  <a:avLst/>
                  <a:gdLst>
                    <a:gd name="T0" fmla="*/ 115 w 115"/>
                    <a:gd name="T1" fmla="*/ 0 h 53"/>
                    <a:gd name="T2" fmla="*/ 114 w 115"/>
                    <a:gd name="T3" fmla="*/ 0 h 53"/>
                    <a:gd name="T4" fmla="*/ 0 w 115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53">
                      <a:moveTo>
                        <a:pt x="115" y="0"/>
                      </a:moveTo>
                      <a:lnTo>
                        <a:pt x="114" y="0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2" name="Line 87">
                  <a:extLst>
                    <a:ext uri="{FF2B5EF4-FFF2-40B4-BE49-F238E27FC236}">
                      <a16:creationId xmlns:a16="http://schemas.microsoft.com/office/drawing/2014/main" id="{27F0969A-F495-4199-8F1F-2416FF8B5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1" y="1286"/>
                  <a:ext cx="0" cy="10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3" name="Freeform 88">
                  <a:extLst>
                    <a:ext uri="{FF2B5EF4-FFF2-40B4-BE49-F238E27FC236}">
                      <a16:creationId xmlns:a16="http://schemas.microsoft.com/office/drawing/2014/main" id="{5494955C-1923-43D9-BEF2-D78010EA0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1339"/>
                  <a:ext cx="59" cy="62"/>
                </a:xfrm>
                <a:custGeom>
                  <a:avLst/>
                  <a:gdLst>
                    <a:gd name="T0" fmla="*/ 59 w 59"/>
                    <a:gd name="T1" fmla="*/ 0 h 62"/>
                    <a:gd name="T2" fmla="*/ 53 w 59"/>
                    <a:gd name="T3" fmla="*/ 2 h 62"/>
                    <a:gd name="T4" fmla="*/ 0 w 59"/>
                    <a:gd name="T5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62">
                      <a:moveTo>
                        <a:pt x="59" y="0"/>
                      </a:moveTo>
                      <a:lnTo>
                        <a:pt x="53" y="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4" name="Line 89">
                  <a:extLst>
                    <a:ext uri="{FF2B5EF4-FFF2-40B4-BE49-F238E27FC236}">
                      <a16:creationId xmlns:a16="http://schemas.microsoft.com/office/drawing/2014/main" id="{BF0DE907-D036-4A26-8370-74D369149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6" y="1288"/>
                  <a:ext cx="0" cy="51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5" name="Freeform 90">
                  <a:extLst>
                    <a:ext uri="{FF2B5EF4-FFF2-40B4-BE49-F238E27FC236}">
                      <a16:creationId xmlns:a16="http://schemas.microsoft.com/office/drawing/2014/main" id="{A3AF16B6-F167-4362-9F19-3CBB9F808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" y="1401"/>
                  <a:ext cx="62" cy="99"/>
                </a:xfrm>
                <a:custGeom>
                  <a:avLst/>
                  <a:gdLst>
                    <a:gd name="T0" fmla="*/ 62 w 62"/>
                    <a:gd name="T1" fmla="*/ 0 h 99"/>
                    <a:gd name="T2" fmla="*/ 61 w 62"/>
                    <a:gd name="T3" fmla="*/ 1 h 99"/>
                    <a:gd name="T4" fmla="*/ 0 w 62"/>
                    <a:gd name="T5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99">
                      <a:moveTo>
                        <a:pt x="62" y="0"/>
                      </a:moveTo>
                      <a:lnTo>
                        <a:pt x="61" y="1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6" name="Line 91">
                  <a:extLst>
                    <a:ext uri="{FF2B5EF4-FFF2-40B4-BE49-F238E27FC236}">
                      <a16:creationId xmlns:a16="http://schemas.microsoft.com/office/drawing/2014/main" id="{5A4F356E-739C-44F2-8598-96286842B7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6" y="1339"/>
                  <a:ext cx="0" cy="123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7" name="Line 92">
                  <a:extLst>
                    <a:ext uri="{FF2B5EF4-FFF2-40B4-BE49-F238E27FC236}">
                      <a16:creationId xmlns:a16="http://schemas.microsoft.com/office/drawing/2014/main" id="{878C143D-3CE8-4F67-A0C5-886AD853C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7" y="1333"/>
                  <a:ext cx="0" cy="68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8" name="Line 93">
                  <a:extLst>
                    <a:ext uri="{FF2B5EF4-FFF2-40B4-BE49-F238E27FC236}">
                      <a16:creationId xmlns:a16="http://schemas.microsoft.com/office/drawing/2014/main" id="{D4BAC1FA-A6CB-4291-8181-E0BFF3AA60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7" y="1401"/>
                  <a:ext cx="0" cy="144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49" name="Line 94">
                  <a:extLst>
                    <a:ext uri="{FF2B5EF4-FFF2-40B4-BE49-F238E27FC236}">
                      <a16:creationId xmlns:a16="http://schemas.microsoft.com/office/drawing/2014/main" id="{0AB87810-EF8E-45E5-B266-E8BE69966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71" y="1286"/>
                  <a:ext cx="119" cy="0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0" name="Line 95">
                  <a:extLst>
                    <a:ext uri="{FF2B5EF4-FFF2-40B4-BE49-F238E27FC236}">
                      <a16:creationId xmlns:a16="http://schemas.microsoft.com/office/drawing/2014/main" id="{CDD6F2C9-D080-4873-BCE2-BFE21821A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1" y="1218"/>
                  <a:ext cx="0" cy="68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1" name="Line 96">
                  <a:extLst>
                    <a:ext uri="{FF2B5EF4-FFF2-40B4-BE49-F238E27FC236}">
                      <a16:creationId xmlns:a16="http://schemas.microsoft.com/office/drawing/2014/main" id="{51FE546B-B284-47A2-A074-EC1377A22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0" y="1245"/>
                  <a:ext cx="0" cy="41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2" name="Line 97">
                  <a:extLst>
                    <a:ext uri="{FF2B5EF4-FFF2-40B4-BE49-F238E27FC236}">
                      <a16:creationId xmlns:a16="http://schemas.microsoft.com/office/drawing/2014/main" id="{2BD992C0-C133-4BCC-9781-A83A903EE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8" y="1707"/>
                  <a:ext cx="0" cy="95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3" name="Line 98">
                  <a:extLst>
                    <a:ext uri="{FF2B5EF4-FFF2-40B4-BE49-F238E27FC236}">
                      <a16:creationId xmlns:a16="http://schemas.microsoft.com/office/drawing/2014/main" id="{941BAAB3-4B30-4F0E-88C6-8E3666347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9" y="1710"/>
                  <a:ext cx="0" cy="68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4" name="Line 99">
                  <a:extLst>
                    <a:ext uri="{FF2B5EF4-FFF2-40B4-BE49-F238E27FC236}">
                      <a16:creationId xmlns:a16="http://schemas.microsoft.com/office/drawing/2014/main" id="{35103EF7-BECF-42B5-8550-1346A2B245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15" y="1374"/>
                  <a:ext cx="237" cy="63"/>
                </a:xfrm>
                <a:prstGeom prst="line">
                  <a:avLst/>
                </a:prstGeom>
                <a:noFill/>
                <a:ln w="15875" cap="rnd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5" name="Freeform 100">
                  <a:extLst>
                    <a:ext uri="{FF2B5EF4-FFF2-40B4-BE49-F238E27FC236}">
                      <a16:creationId xmlns:a16="http://schemas.microsoft.com/office/drawing/2014/main" id="{35B29F0D-3632-4F5D-A0BD-EF9CBD5A9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505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8 w 22"/>
                    <a:gd name="T9" fmla="*/ 19 h 22"/>
                    <a:gd name="T10" fmla="*/ 22 w 22"/>
                    <a:gd name="T11" fmla="*/ 11 h 22"/>
                    <a:gd name="T12" fmla="*/ 18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6" name="Freeform 101">
                  <a:extLst>
                    <a:ext uri="{FF2B5EF4-FFF2-40B4-BE49-F238E27FC236}">
                      <a16:creationId xmlns:a16="http://schemas.microsoft.com/office/drawing/2014/main" id="{C2C02106-226B-4C42-AECC-6D195C911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4" y="1462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8 h 22"/>
                    <a:gd name="T6" fmla="*/ 11 w 22"/>
                    <a:gd name="T7" fmla="*/ 22 h 22"/>
                    <a:gd name="T8" fmla="*/ 19 w 22"/>
                    <a:gd name="T9" fmla="*/ 18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7" name="Freeform 102">
                  <a:extLst>
                    <a:ext uri="{FF2B5EF4-FFF2-40B4-BE49-F238E27FC236}">
                      <a16:creationId xmlns:a16="http://schemas.microsoft.com/office/drawing/2014/main" id="{2194DFE2-02C9-4EDB-B12F-2BC4228B1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8" y="1423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8 h 22"/>
                    <a:gd name="T6" fmla="*/ 11 w 22"/>
                    <a:gd name="T7" fmla="*/ 22 h 22"/>
                    <a:gd name="T8" fmla="*/ 19 w 22"/>
                    <a:gd name="T9" fmla="*/ 18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8" name="Freeform 103">
                  <a:extLst>
                    <a:ext uri="{FF2B5EF4-FFF2-40B4-BE49-F238E27FC236}">
                      <a16:creationId xmlns:a16="http://schemas.microsoft.com/office/drawing/2014/main" id="{6C2EC9C3-E105-408F-8299-CC8BCF86E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1" y="1360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8 w 22"/>
                    <a:gd name="T9" fmla="*/ 19 h 22"/>
                    <a:gd name="T10" fmla="*/ 22 w 22"/>
                    <a:gd name="T11" fmla="*/ 11 h 22"/>
                    <a:gd name="T12" fmla="*/ 18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9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59" name="Freeform 104">
                  <a:extLst>
                    <a:ext uri="{FF2B5EF4-FFF2-40B4-BE49-F238E27FC236}">
                      <a16:creationId xmlns:a16="http://schemas.microsoft.com/office/drawing/2014/main" id="{4FACEF6E-3B19-489A-813F-1503C8815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1316"/>
                  <a:ext cx="28" cy="28"/>
                </a:xfrm>
                <a:custGeom>
                  <a:avLst/>
                  <a:gdLst>
                    <a:gd name="T0" fmla="*/ 4 w 22"/>
                    <a:gd name="T1" fmla="*/ 3 h 22"/>
                    <a:gd name="T2" fmla="*/ 0 w 22"/>
                    <a:gd name="T3" fmla="*/ 11 h 22"/>
                    <a:gd name="T4" fmla="*/ 4 w 22"/>
                    <a:gd name="T5" fmla="*/ 18 h 22"/>
                    <a:gd name="T6" fmla="*/ 11 w 22"/>
                    <a:gd name="T7" fmla="*/ 22 h 22"/>
                    <a:gd name="T8" fmla="*/ 19 w 22"/>
                    <a:gd name="T9" fmla="*/ 18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4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4" y="18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0" name="Freeform 105">
                  <a:extLst>
                    <a:ext uri="{FF2B5EF4-FFF2-40B4-BE49-F238E27FC236}">
                      <a16:creationId xmlns:a16="http://schemas.microsoft.com/office/drawing/2014/main" id="{696F6C1E-BDD9-4B58-9AE4-F39444EB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247"/>
                  <a:ext cx="28" cy="28"/>
                </a:xfrm>
                <a:custGeom>
                  <a:avLst/>
                  <a:gdLst>
                    <a:gd name="T0" fmla="*/ 4 w 22"/>
                    <a:gd name="T1" fmla="*/ 4 h 22"/>
                    <a:gd name="T2" fmla="*/ 0 w 22"/>
                    <a:gd name="T3" fmla="*/ 11 h 22"/>
                    <a:gd name="T4" fmla="*/ 4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4 h 22"/>
                    <a:gd name="T14" fmla="*/ 11 w 22"/>
                    <a:gd name="T15" fmla="*/ 0 h 22"/>
                    <a:gd name="T16" fmla="*/ 4 w 22"/>
                    <a:gd name="T17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4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4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106">
                  <a:extLst>
                    <a:ext uri="{FF2B5EF4-FFF2-40B4-BE49-F238E27FC236}">
                      <a16:creationId xmlns:a16="http://schemas.microsoft.com/office/drawing/2014/main" id="{322B2F38-5F88-45D6-9DA5-133305FF0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" y="1247"/>
                  <a:ext cx="27" cy="28"/>
                </a:xfrm>
                <a:custGeom>
                  <a:avLst/>
                  <a:gdLst>
                    <a:gd name="T0" fmla="*/ 3 w 22"/>
                    <a:gd name="T1" fmla="*/ 4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4 h 22"/>
                    <a:gd name="T14" fmla="*/ 11 w 22"/>
                    <a:gd name="T15" fmla="*/ 0 h 22"/>
                    <a:gd name="T16" fmla="*/ 3 w 22"/>
                    <a:gd name="T17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4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3" y="4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107">
                  <a:extLst>
                    <a:ext uri="{FF2B5EF4-FFF2-40B4-BE49-F238E27FC236}">
                      <a16:creationId xmlns:a16="http://schemas.microsoft.com/office/drawing/2014/main" id="{C859BEE6-2EB8-4C7F-BFD1-133901A59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6" y="1272"/>
                  <a:ext cx="28" cy="28"/>
                </a:xfrm>
                <a:custGeom>
                  <a:avLst/>
                  <a:gdLst>
                    <a:gd name="T0" fmla="*/ 3 w 22"/>
                    <a:gd name="T1" fmla="*/ 4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4 h 22"/>
                    <a:gd name="T14" fmla="*/ 11 w 22"/>
                    <a:gd name="T15" fmla="*/ 0 h 22"/>
                    <a:gd name="T16" fmla="*/ 3 w 22"/>
                    <a:gd name="T17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4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4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3" name="Freeform 108">
                  <a:extLst>
                    <a:ext uri="{FF2B5EF4-FFF2-40B4-BE49-F238E27FC236}">
                      <a16:creationId xmlns:a16="http://schemas.microsoft.com/office/drawing/2014/main" id="{FBB78EA4-BE6C-4AFF-815E-12C3BF842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1272"/>
                  <a:ext cx="28" cy="28"/>
                </a:xfrm>
                <a:custGeom>
                  <a:avLst/>
                  <a:gdLst>
                    <a:gd name="T0" fmla="*/ 4 w 22"/>
                    <a:gd name="T1" fmla="*/ 4 h 22"/>
                    <a:gd name="T2" fmla="*/ 0 w 22"/>
                    <a:gd name="T3" fmla="*/ 11 h 22"/>
                    <a:gd name="T4" fmla="*/ 4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4 h 22"/>
                    <a:gd name="T14" fmla="*/ 11 w 22"/>
                    <a:gd name="T15" fmla="*/ 0 h 22"/>
                    <a:gd name="T16" fmla="*/ 4 w 22"/>
                    <a:gd name="T17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4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4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4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109">
                  <a:extLst>
                    <a:ext uri="{FF2B5EF4-FFF2-40B4-BE49-F238E27FC236}">
                      <a16:creationId xmlns:a16="http://schemas.microsoft.com/office/drawing/2014/main" id="{64F0743E-F7A2-4DA9-98C9-8018A9689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2" y="1325"/>
                  <a:ext cx="27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110">
                  <a:extLst>
                    <a:ext uri="{FF2B5EF4-FFF2-40B4-BE49-F238E27FC236}">
                      <a16:creationId xmlns:a16="http://schemas.microsoft.com/office/drawing/2014/main" id="{414C2C5E-630D-4DD0-BFF8-4FFFAFF70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393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111">
                  <a:extLst>
                    <a:ext uri="{FF2B5EF4-FFF2-40B4-BE49-F238E27FC236}">
                      <a16:creationId xmlns:a16="http://schemas.microsoft.com/office/drawing/2014/main" id="{BA720509-D976-4AA4-82D5-D23FF21563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1" y="1486"/>
                  <a:ext cx="28" cy="28"/>
                </a:xfrm>
                <a:custGeom>
                  <a:avLst/>
                  <a:gdLst>
                    <a:gd name="T0" fmla="*/ 4 w 22"/>
                    <a:gd name="T1" fmla="*/ 3 h 22"/>
                    <a:gd name="T2" fmla="*/ 0 w 22"/>
                    <a:gd name="T3" fmla="*/ 11 h 22"/>
                    <a:gd name="T4" fmla="*/ 4 w 22"/>
                    <a:gd name="T5" fmla="*/ 18 h 22"/>
                    <a:gd name="T6" fmla="*/ 11 w 22"/>
                    <a:gd name="T7" fmla="*/ 22 h 22"/>
                    <a:gd name="T8" fmla="*/ 19 w 22"/>
                    <a:gd name="T9" fmla="*/ 18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4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4" y="18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7" name="Freeform 112">
                  <a:extLst>
                    <a:ext uri="{FF2B5EF4-FFF2-40B4-BE49-F238E27FC236}">
                      <a16:creationId xmlns:a16="http://schemas.microsoft.com/office/drawing/2014/main" id="{4AD61F9D-5986-433A-82F3-02F7971DB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" y="1533"/>
                  <a:ext cx="28" cy="28"/>
                </a:xfrm>
                <a:custGeom>
                  <a:avLst/>
                  <a:gdLst>
                    <a:gd name="T0" fmla="*/ 3 w 22"/>
                    <a:gd name="T1" fmla="*/ 4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8 w 22"/>
                    <a:gd name="T9" fmla="*/ 19 h 22"/>
                    <a:gd name="T10" fmla="*/ 22 w 22"/>
                    <a:gd name="T11" fmla="*/ 11 h 22"/>
                    <a:gd name="T12" fmla="*/ 18 w 22"/>
                    <a:gd name="T13" fmla="*/ 4 h 22"/>
                    <a:gd name="T14" fmla="*/ 11 w 22"/>
                    <a:gd name="T15" fmla="*/ 0 h 22"/>
                    <a:gd name="T16" fmla="*/ 3 w 22"/>
                    <a:gd name="T17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4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8" y="4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4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113">
                  <a:extLst>
                    <a:ext uri="{FF2B5EF4-FFF2-40B4-BE49-F238E27FC236}">
                      <a16:creationId xmlns:a16="http://schemas.microsoft.com/office/drawing/2014/main" id="{4895EF3D-7999-4F99-B7CD-9BDF4F16A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570"/>
                  <a:ext cx="28" cy="28"/>
                </a:xfrm>
                <a:custGeom>
                  <a:avLst/>
                  <a:gdLst>
                    <a:gd name="T0" fmla="*/ 4 w 22"/>
                    <a:gd name="T1" fmla="*/ 3 h 22"/>
                    <a:gd name="T2" fmla="*/ 0 w 22"/>
                    <a:gd name="T3" fmla="*/ 11 h 22"/>
                    <a:gd name="T4" fmla="*/ 4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4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3"/>
                      </a:move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4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114">
                  <a:extLst>
                    <a:ext uri="{FF2B5EF4-FFF2-40B4-BE49-F238E27FC236}">
                      <a16:creationId xmlns:a16="http://schemas.microsoft.com/office/drawing/2014/main" id="{7ECA4B35-5013-4153-B2F2-9374B7DCE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598"/>
                  <a:ext cx="28" cy="28"/>
                </a:xfrm>
                <a:custGeom>
                  <a:avLst/>
                  <a:gdLst>
                    <a:gd name="T0" fmla="*/ 4 w 22"/>
                    <a:gd name="T1" fmla="*/ 3 h 22"/>
                    <a:gd name="T2" fmla="*/ 0 w 22"/>
                    <a:gd name="T3" fmla="*/ 11 h 22"/>
                    <a:gd name="T4" fmla="*/ 4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4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4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115">
                  <a:extLst>
                    <a:ext uri="{FF2B5EF4-FFF2-40B4-BE49-F238E27FC236}">
                      <a16:creationId xmlns:a16="http://schemas.microsoft.com/office/drawing/2014/main" id="{9DE4953C-1AF2-4868-BFE6-DD012DB93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1656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1" name="Freeform 116">
                  <a:extLst>
                    <a:ext uri="{FF2B5EF4-FFF2-40B4-BE49-F238E27FC236}">
                      <a16:creationId xmlns:a16="http://schemas.microsoft.com/office/drawing/2014/main" id="{2B5E9AEA-0AF1-43F0-AADA-98E0BD2C5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704"/>
                  <a:ext cx="27" cy="28"/>
                </a:xfrm>
                <a:custGeom>
                  <a:avLst/>
                  <a:gdLst>
                    <a:gd name="T0" fmla="*/ 4 w 22"/>
                    <a:gd name="T1" fmla="*/ 3 h 22"/>
                    <a:gd name="T2" fmla="*/ 0 w 22"/>
                    <a:gd name="T3" fmla="*/ 11 h 22"/>
                    <a:gd name="T4" fmla="*/ 4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4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4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4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ubicBezTo>
                        <a:pt x="8" y="0"/>
                        <a:pt x="6" y="1"/>
                        <a:pt x="4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2" name="Freeform 117">
                  <a:extLst>
                    <a:ext uri="{FF2B5EF4-FFF2-40B4-BE49-F238E27FC236}">
                      <a16:creationId xmlns:a16="http://schemas.microsoft.com/office/drawing/2014/main" id="{34B51669-A8C1-45A8-B322-A06A32E73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4" y="1725"/>
                  <a:ext cx="28" cy="28"/>
                </a:xfrm>
                <a:custGeom>
                  <a:avLst/>
                  <a:gdLst>
                    <a:gd name="T0" fmla="*/ 3 w 22"/>
                    <a:gd name="T1" fmla="*/ 3 h 22"/>
                    <a:gd name="T2" fmla="*/ 0 w 22"/>
                    <a:gd name="T3" fmla="*/ 11 h 22"/>
                    <a:gd name="T4" fmla="*/ 3 w 22"/>
                    <a:gd name="T5" fmla="*/ 19 h 22"/>
                    <a:gd name="T6" fmla="*/ 11 w 22"/>
                    <a:gd name="T7" fmla="*/ 22 h 22"/>
                    <a:gd name="T8" fmla="*/ 19 w 22"/>
                    <a:gd name="T9" fmla="*/ 19 h 22"/>
                    <a:gd name="T10" fmla="*/ 22 w 22"/>
                    <a:gd name="T11" fmla="*/ 11 h 22"/>
                    <a:gd name="T12" fmla="*/ 19 w 22"/>
                    <a:gd name="T13" fmla="*/ 3 h 22"/>
                    <a:gd name="T14" fmla="*/ 11 w 22"/>
                    <a:gd name="T15" fmla="*/ 0 h 22"/>
                    <a:gd name="T16" fmla="*/ 3 w 22"/>
                    <a:gd name="T17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3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3" name="Line 118">
                  <a:extLst>
                    <a:ext uri="{FF2B5EF4-FFF2-40B4-BE49-F238E27FC236}">
                      <a16:creationId xmlns:a16="http://schemas.microsoft.com/office/drawing/2014/main" id="{3CB04F76-695A-4B4B-86FA-540CDBC3F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56" y="1692"/>
                  <a:ext cx="0" cy="6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4" name="Line 119">
                  <a:extLst>
                    <a:ext uri="{FF2B5EF4-FFF2-40B4-BE49-F238E27FC236}">
                      <a16:creationId xmlns:a16="http://schemas.microsoft.com/office/drawing/2014/main" id="{6BBB4B38-1330-41CB-949D-FF68F5743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56" y="1641"/>
                  <a:ext cx="0" cy="5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5" name="Freeform 120">
                  <a:extLst>
                    <a:ext uri="{FF2B5EF4-FFF2-40B4-BE49-F238E27FC236}">
                      <a16:creationId xmlns:a16="http://schemas.microsoft.com/office/drawing/2014/main" id="{43401EFD-6BE9-4EFC-8656-C28194CC3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1" y="1604"/>
                  <a:ext cx="235" cy="88"/>
                </a:xfrm>
                <a:custGeom>
                  <a:avLst/>
                  <a:gdLst>
                    <a:gd name="T0" fmla="*/ 235 w 235"/>
                    <a:gd name="T1" fmla="*/ 88 h 88"/>
                    <a:gd name="T2" fmla="*/ 232 w 235"/>
                    <a:gd name="T3" fmla="*/ 86 h 88"/>
                    <a:gd name="T4" fmla="*/ 0 w 235"/>
                    <a:gd name="T5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5" h="88">
                      <a:moveTo>
                        <a:pt x="235" y="88"/>
                      </a:moveTo>
                      <a:lnTo>
                        <a:pt x="232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6" name="Line 121">
                  <a:extLst>
                    <a:ext uri="{FF2B5EF4-FFF2-40B4-BE49-F238E27FC236}">
                      <a16:creationId xmlns:a16="http://schemas.microsoft.com/office/drawing/2014/main" id="{9DC01DBF-0803-440A-BC86-3F3459795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89" y="1750"/>
                  <a:ext cx="0" cy="2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7" name="Line 122">
                  <a:extLst>
                    <a:ext uri="{FF2B5EF4-FFF2-40B4-BE49-F238E27FC236}">
                      <a16:creationId xmlns:a16="http://schemas.microsoft.com/office/drawing/2014/main" id="{8DB49B09-2C7B-4AB8-8D2D-295C732D5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89" y="1721"/>
                  <a:ext cx="0" cy="29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8" name="Line 123">
                  <a:extLst>
                    <a:ext uri="{FF2B5EF4-FFF2-40B4-BE49-F238E27FC236}">
                      <a16:creationId xmlns:a16="http://schemas.microsoft.com/office/drawing/2014/main" id="{F7806249-355C-4C8D-B64C-FF5F408DAE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1692"/>
                  <a:ext cx="233" cy="58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79" name="Line 124">
                  <a:extLst>
                    <a:ext uri="{FF2B5EF4-FFF2-40B4-BE49-F238E27FC236}">
                      <a16:creationId xmlns:a16="http://schemas.microsoft.com/office/drawing/2014/main" id="{17B84F83-B1A5-4AD9-9506-93586D75A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1" y="1437"/>
                  <a:ext cx="0" cy="4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0" name="Line 125">
                  <a:extLst>
                    <a:ext uri="{FF2B5EF4-FFF2-40B4-BE49-F238E27FC236}">
                      <a16:creationId xmlns:a16="http://schemas.microsoft.com/office/drawing/2014/main" id="{F8B7C53A-FD17-4952-8005-E437B062D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5" y="1555"/>
                  <a:ext cx="0" cy="6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1" name="Freeform 126">
                  <a:extLst>
                    <a:ext uri="{FF2B5EF4-FFF2-40B4-BE49-F238E27FC236}">
                      <a16:creationId xmlns:a16="http://schemas.microsoft.com/office/drawing/2014/main" id="{BE063B3B-6478-45E3-AEB1-01278AEF1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1479"/>
                  <a:ext cx="234" cy="76"/>
                </a:xfrm>
                <a:custGeom>
                  <a:avLst/>
                  <a:gdLst>
                    <a:gd name="T0" fmla="*/ 234 w 234"/>
                    <a:gd name="T1" fmla="*/ 76 h 76"/>
                    <a:gd name="T2" fmla="*/ 232 w 234"/>
                    <a:gd name="T3" fmla="*/ 74 h 76"/>
                    <a:gd name="T4" fmla="*/ 0 w 234"/>
                    <a:gd name="T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4" h="76">
                      <a:moveTo>
                        <a:pt x="234" y="76"/>
                      </a:moveTo>
                      <a:lnTo>
                        <a:pt x="232" y="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2" name="Line 127">
                  <a:extLst>
                    <a:ext uri="{FF2B5EF4-FFF2-40B4-BE49-F238E27FC236}">
                      <a16:creationId xmlns:a16="http://schemas.microsoft.com/office/drawing/2014/main" id="{7878A312-640F-4D43-A656-35367502A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1" y="1479"/>
                  <a:ext cx="0" cy="7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3" name="Line 128">
                  <a:extLst>
                    <a:ext uri="{FF2B5EF4-FFF2-40B4-BE49-F238E27FC236}">
                      <a16:creationId xmlns:a16="http://schemas.microsoft.com/office/drawing/2014/main" id="{F117A099-1BFC-4A31-A9A9-9A2B12844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5" y="1513"/>
                  <a:ext cx="0" cy="4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4" name="Line 129">
                  <a:extLst>
                    <a:ext uri="{FF2B5EF4-FFF2-40B4-BE49-F238E27FC236}">
                      <a16:creationId xmlns:a16="http://schemas.microsoft.com/office/drawing/2014/main" id="{F342A150-CD84-4F32-ADE5-4D8AFF3C2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21" y="1604"/>
                  <a:ext cx="0" cy="5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5" name="Line 130">
                  <a:extLst>
                    <a:ext uri="{FF2B5EF4-FFF2-40B4-BE49-F238E27FC236}">
                      <a16:creationId xmlns:a16="http://schemas.microsoft.com/office/drawing/2014/main" id="{12E38FBC-81C9-402E-9BE0-A3E785060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21" y="1558"/>
                  <a:ext cx="0" cy="46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6" name="Freeform 131">
                  <a:extLst>
                    <a:ext uri="{FF2B5EF4-FFF2-40B4-BE49-F238E27FC236}">
                      <a16:creationId xmlns:a16="http://schemas.microsoft.com/office/drawing/2014/main" id="{776D3CC2-7D7B-43BF-B7DD-B3876A867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1555"/>
                  <a:ext cx="236" cy="49"/>
                </a:xfrm>
                <a:custGeom>
                  <a:avLst/>
                  <a:gdLst>
                    <a:gd name="T0" fmla="*/ 236 w 236"/>
                    <a:gd name="T1" fmla="*/ 49 h 49"/>
                    <a:gd name="T2" fmla="*/ 235 w 236"/>
                    <a:gd name="T3" fmla="*/ 48 h 49"/>
                    <a:gd name="T4" fmla="*/ 0 w 236"/>
                    <a:gd name="T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6" h="49">
                      <a:moveTo>
                        <a:pt x="236" y="49"/>
                      </a:moveTo>
                      <a:lnTo>
                        <a:pt x="23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7" name="Line 132">
                  <a:extLst>
                    <a:ext uri="{FF2B5EF4-FFF2-40B4-BE49-F238E27FC236}">
                      <a16:creationId xmlns:a16="http://schemas.microsoft.com/office/drawing/2014/main" id="{6CDB29D5-9F1A-4E29-B319-579ECB48B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26" y="1800"/>
                  <a:ext cx="0" cy="49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8" name="Line 133">
                  <a:extLst>
                    <a:ext uri="{FF2B5EF4-FFF2-40B4-BE49-F238E27FC236}">
                      <a16:creationId xmlns:a16="http://schemas.microsoft.com/office/drawing/2014/main" id="{74495B4E-4333-4D55-8A03-180CDDE57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89" y="1750"/>
                  <a:ext cx="237" cy="50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89" name="Line 134">
                  <a:extLst>
                    <a:ext uri="{FF2B5EF4-FFF2-40B4-BE49-F238E27FC236}">
                      <a16:creationId xmlns:a16="http://schemas.microsoft.com/office/drawing/2014/main" id="{D51E9751-1500-493C-83D9-B7955F91E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26" y="1758"/>
                  <a:ext cx="0" cy="4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0" name="Line 135">
                  <a:extLst>
                    <a:ext uri="{FF2B5EF4-FFF2-40B4-BE49-F238E27FC236}">
                      <a16:creationId xmlns:a16="http://schemas.microsoft.com/office/drawing/2014/main" id="{36DA37A3-A362-45A0-B35D-9FA5219E6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04" y="1148"/>
                  <a:ext cx="0" cy="7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136">
                  <a:extLst>
                    <a:ext uri="{FF2B5EF4-FFF2-40B4-BE49-F238E27FC236}">
                      <a16:creationId xmlns:a16="http://schemas.microsoft.com/office/drawing/2014/main" id="{51A5D359-F081-4663-8A54-D8C4B21CD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4" y="1221"/>
                  <a:ext cx="233" cy="67"/>
                </a:xfrm>
                <a:custGeom>
                  <a:avLst/>
                  <a:gdLst>
                    <a:gd name="T0" fmla="*/ 233 w 233"/>
                    <a:gd name="T1" fmla="*/ 67 h 67"/>
                    <a:gd name="T2" fmla="*/ 232 w 233"/>
                    <a:gd name="T3" fmla="*/ 67 h 67"/>
                    <a:gd name="T4" fmla="*/ 4 w 233"/>
                    <a:gd name="T5" fmla="*/ 0 h 67"/>
                    <a:gd name="T6" fmla="*/ 0 w 233"/>
                    <a:gd name="T7" fmla="*/ 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3" h="67">
                      <a:moveTo>
                        <a:pt x="233" y="67"/>
                      </a:moveTo>
                      <a:lnTo>
                        <a:pt x="232" y="67"/>
                      </a:ln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2" name="Line 137">
                  <a:extLst>
                    <a:ext uri="{FF2B5EF4-FFF2-40B4-BE49-F238E27FC236}">
                      <a16:creationId xmlns:a16="http://schemas.microsoft.com/office/drawing/2014/main" id="{EE280519-DFF7-4151-8D48-725B5DFE3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7" y="1288"/>
                  <a:ext cx="0" cy="88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3" name="Line 138">
                  <a:extLst>
                    <a:ext uri="{FF2B5EF4-FFF2-40B4-BE49-F238E27FC236}">
                      <a16:creationId xmlns:a16="http://schemas.microsoft.com/office/drawing/2014/main" id="{2465C9DF-81CB-4B92-8DAD-E5B2F45EB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3" y="1344"/>
                  <a:ext cx="0" cy="57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4" name="Line 139">
                  <a:extLst>
                    <a:ext uri="{FF2B5EF4-FFF2-40B4-BE49-F238E27FC236}">
                      <a16:creationId xmlns:a16="http://schemas.microsoft.com/office/drawing/2014/main" id="{3CD68FF6-943E-4606-B43D-9196461CFC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3" y="1401"/>
                  <a:ext cx="0" cy="95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5" name="Line 140">
                  <a:extLst>
                    <a:ext uri="{FF2B5EF4-FFF2-40B4-BE49-F238E27FC236}">
                      <a16:creationId xmlns:a16="http://schemas.microsoft.com/office/drawing/2014/main" id="{4C356E13-0243-4868-A3FE-53ED080E7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7" y="1278"/>
                  <a:ext cx="0" cy="46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6" name="Line 141">
                  <a:extLst>
                    <a:ext uri="{FF2B5EF4-FFF2-40B4-BE49-F238E27FC236}">
                      <a16:creationId xmlns:a16="http://schemas.microsoft.com/office/drawing/2014/main" id="{5789D91F-4745-4A08-9CD4-FA49545BF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7" y="1324"/>
                  <a:ext cx="0" cy="113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142">
                  <a:extLst>
                    <a:ext uri="{FF2B5EF4-FFF2-40B4-BE49-F238E27FC236}">
                      <a16:creationId xmlns:a16="http://schemas.microsoft.com/office/drawing/2014/main" id="{DBD91FE5-A638-4409-AAE6-5AAFE7154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1288"/>
                  <a:ext cx="240" cy="36"/>
                </a:xfrm>
                <a:custGeom>
                  <a:avLst/>
                  <a:gdLst>
                    <a:gd name="T0" fmla="*/ 240 w 240"/>
                    <a:gd name="T1" fmla="*/ 36 h 36"/>
                    <a:gd name="T2" fmla="*/ 237 w 240"/>
                    <a:gd name="T3" fmla="*/ 36 h 36"/>
                    <a:gd name="T4" fmla="*/ 0 w 240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0" h="36">
                      <a:moveTo>
                        <a:pt x="240" y="36"/>
                      </a:moveTo>
                      <a:lnTo>
                        <a:pt x="237" y="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8" name="Line 143">
                  <a:extLst>
                    <a:ext uri="{FF2B5EF4-FFF2-40B4-BE49-F238E27FC236}">
                      <a16:creationId xmlns:a16="http://schemas.microsoft.com/office/drawing/2014/main" id="{479F1225-A8F9-4296-91CA-1E590AEDB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77" y="1324"/>
                  <a:ext cx="236" cy="77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199" name="Line 144">
                  <a:extLst>
                    <a:ext uri="{FF2B5EF4-FFF2-40B4-BE49-F238E27FC236}">
                      <a16:creationId xmlns:a16="http://schemas.microsoft.com/office/drawing/2014/main" id="{0E11D633-9CB6-47D8-BA18-5A9C94108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04" y="1222"/>
                  <a:ext cx="0" cy="11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0" name="Line 145">
                  <a:extLst>
                    <a:ext uri="{FF2B5EF4-FFF2-40B4-BE49-F238E27FC236}">
                      <a16:creationId xmlns:a16="http://schemas.microsoft.com/office/drawing/2014/main" id="{8C516670-7EEE-4055-A5FB-06ED3226E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7" y="1235"/>
                  <a:ext cx="0" cy="53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1" name="Line 146">
                  <a:extLst>
                    <a:ext uri="{FF2B5EF4-FFF2-40B4-BE49-F238E27FC236}">
                      <a16:creationId xmlns:a16="http://schemas.microsoft.com/office/drawing/2014/main" id="{1E1C9542-4C6A-4B04-B0B8-33E578FDD3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6" y="1169"/>
                  <a:ext cx="0" cy="70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147">
                  <a:extLst>
                    <a:ext uri="{FF2B5EF4-FFF2-40B4-BE49-F238E27FC236}">
                      <a16:creationId xmlns:a16="http://schemas.microsoft.com/office/drawing/2014/main" id="{99BE4F91-1205-4DE1-9BF0-7EB16BFA1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1222"/>
                  <a:ext cx="118" cy="17"/>
                </a:xfrm>
                <a:custGeom>
                  <a:avLst/>
                  <a:gdLst>
                    <a:gd name="T0" fmla="*/ 118 w 118"/>
                    <a:gd name="T1" fmla="*/ 0 h 17"/>
                    <a:gd name="T2" fmla="*/ 4 w 118"/>
                    <a:gd name="T3" fmla="*/ 14 h 17"/>
                    <a:gd name="T4" fmla="*/ 0 w 118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8" h="17">
                      <a:moveTo>
                        <a:pt x="118" y="0"/>
                      </a:moveTo>
                      <a:lnTo>
                        <a:pt x="4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3" name="Line 148">
                  <a:extLst>
                    <a:ext uri="{FF2B5EF4-FFF2-40B4-BE49-F238E27FC236}">
                      <a16:creationId xmlns:a16="http://schemas.microsoft.com/office/drawing/2014/main" id="{9C10CA5C-EBAA-462A-AC74-7B84A260F9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4" y="1445"/>
                  <a:ext cx="0" cy="6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4" name="Freeform 149">
                  <a:extLst>
                    <a:ext uri="{FF2B5EF4-FFF2-40B4-BE49-F238E27FC236}">
                      <a16:creationId xmlns:a16="http://schemas.microsoft.com/office/drawing/2014/main" id="{0F2D096D-69CD-4777-899B-42888145F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4" y="1419"/>
                  <a:ext cx="62" cy="87"/>
                </a:xfrm>
                <a:custGeom>
                  <a:avLst/>
                  <a:gdLst>
                    <a:gd name="T0" fmla="*/ 62 w 62"/>
                    <a:gd name="T1" fmla="*/ 0 h 87"/>
                    <a:gd name="T2" fmla="*/ 59 w 62"/>
                    <a:gd name="T3" fmla="*/ 2 h 87"/>
                    <a:gd name="T4" fmla="*/ 0 w 62"/>
                    <a:gd name="T5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87">
                      <a:moveTo>
                        <a:pt x="62" y="0"/>
                      </a:moveTo>
                      <a:lnTo>
                        <a:pt x="59" y="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150">
                  <a:extLst>
                    <a:ext uri="{FF2B5EF4-FFF2-40B4-BE49-F238E27FC236}">
                      <a16:creationId xmlns:a16="http://schemas.microsoft.com/office/drawing/2014/main" id="{16160F45-B210-4A55-916E-B2EB2D5A4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" y="1506"/>
                  <a:ext cx="58" cy="51"/>
                </a:xfrm>
                <a:custGeom>
                  <a:avLst/>
                  <a:gdLst>
                    <a:gd name="T0" fmla="*/ 58 w 58"/>
                    <a:gd name="T1" fmla="*/ 0 h 51"/>
                    <a:gd name="T2" fmla="*/ 58 w 58"/>
                    <a:gd name="T3" fmla="*/ 2 h 51"/>
                    <a:gd name="T4" fmla="*/ 0 w 58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51">
                      <a:moveTo>
                        <a:pt x="58" y="0"/>
                      </a:moveTo>
                      <a:lnTo>
                        <a:pt x="58" y="2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6" name="Line 151">
                  <a:extLst>
                    <a:ext uri="{FF2B5EF4-FFF2-40B4-BE49-F238E27FC236}">
                      <a16:creationId xmlns:a16="http://schemas.microsoft.com/office/drawing/2014/main" id="{1B48C6C5-C551-4BC5-9ECD-93BE96327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6" y="1345"/>
                  <a:ext cx="0" cy="7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7" name="Line 152">
                  <a:extLst>
                    <a:ext uri="{FF2B5EF4-FFF2-40B4-BE49-F238E27FC236}">
                      <a16:creationId xmlns:a16="http://schemas.microsoft.com/office/drawing/2014/main" id="{CA9A3A0C-2D46-4DE2-960E-C34EC3BEA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3" y="1531"/>
                  <a:ext cx="0" cy="7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8" name="Freeform 153">
                  <a:extLst>
                    <a:ext uri="{FF2B5EF4-FFF2-40B4-BE49-F238E27FC236}">
                      <a16:creationId xmlns:a16="http://schemas.microsoft.com/office/drawing/2014/main" id="{7F03A776-15FC-4BED-A863-618E309E7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1622"/>
                  <a:ext cx="29" cy="65"/>
                </a:xfrm>
                <a:custGeom>
                  <a:avLst/>
                  <a:gdLst>
                    <a:gd name="T0" fmla="*/ 29 w 29"/>
                    <a:gd name="T1" fmla="*/ 0 h 65"/>
                    <a:gd name="T2" fmla="*/ 23 w 29"/>
                    <a:gd name="T3" fmla="*/ 8 h 65"/>
                    <a:gd name="T4" fmla="*/ 0 w 29"/>
                    <a:gd name="T5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65">
                      <a:moveTo>
                        <a:pt x="29" y="0"/>
                      </a:moveTo>
                      <a:lnTo>
                        <a:pt x="23" y="8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09" name="Line 154">
                  <a:extLst>
                    <a:ext uri="{FF2B5EF4-FFF2-40B4-BE49-F238E27FC236}">
                      <a16:creationId xmlns:a16="http://schemas.microsoft.com/office/drawing/2014/main" id="{CA18A23D-6166-4831-985C-8A8F14D59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4" y="1602"/>
                  <a:ext cx="19" cy="20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0" name="Line 155">
                  <a:extLst>
                    <a:ext uri="{FF2B5EF4-FFF2-40B4-BE49-F238E27FC236}">
                      <a16:creationId xmlns:a16="http://schemas.microsoft.com/office/drawing/2014/main" id="{0C32D116-94A7-47BF-BC0A-0629F3F9E4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4" y="1578"/>
                  <a:ext cx="0" cy="4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1" name="Line 156">
                  <a:extLst>
                    <a:ext uri="{FF2B5EF4-FFF2-40B4-BE49-F238E27FC236}">
                      <a16:creationId xmlns:a16="http://schemas.microsoft.com/office/drawing/2014/main" id="{DB732ABC-E2BE-4899-A39C-F182D4FD6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3" y="1682"/>
                  <a:ext cx="0" cy="68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2" name="Freeform 157">
                  <a:extLst>
                    <a:ext uri="{FF2B5EF4-FFF2-40B4-BE49-F238E27FC236}">
                      <a16:creationId xmlns:a16="http://schemas.microsoft.com/office/drawing/2014/main" id="{C4017879-EFF5-4F28-BA1B-CA79AD5FF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3" y="1687"/>
                  <a:ext cx="22" cy="63"/>
                </a:xfrm>
                <a:custGeom>
                  <a:avLst/>
                  <a:gdLst>
                    <a:gd name="T0" fmla="*/ 22 w 22"/>
                    <a:gd name="T1" fmla="*/ 0 h 63"/>
                    <a:gd name="T2" fmla="*/ 0 w 22"/>
                    <a:gd name="T3" fmla="*/ 56 h 63"/>
                    <a:gd name="T4" fmla="*/ 0 w 22"/>
                    <a:gd name="T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0" y="56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3" name="Line 158">
                  <a:extLst>
                    <a:ext uri="{FF2B5EF4-FFF2-40B4-BE49-F238E27FC236}">
                      <a16:creationId xmlns:a16="http://schemas.microsoft.com/office/drawing/2014/main" id="{2EDE280D-340D-4C5A-A7D5-701D16134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25" y="1687"/>
                  <a:ext cx="0" cy="47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4" name="Line 159">
                  <a:extLst>
                    <a:ext uri="{FF2B5EF4-FFF2-40B4-BE49-F238E27FC236}">
                      <a16:creationId xmlns:a16="http://schemas.microsoft.com/office/drawing/2014/main" id="{525DA83C-5FA2-49FF-A146-883D182EE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3" y="1602"/>
                  <a:ext cx="0" cy="6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5" name="Line 160">
                  <a:extLst>
                    <a:ext uri="{FF2B5EF4-FFF2-40B4-BE49-F238E27FC236}">
                      <a16:creationId xmlns:a16="http://schemas.microsoft.com/office/drawing/2014/main" id="{C42A4E03-6FC2-4DA1-A6EC-3139DE021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4" y="1622"/>
                  <a:ext cx="0" cy="63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6" name="Line 161">
                  <a:extLst>
                    <a:ext uri="{FF2B5EF4-FFF2-40B4-BE49-F238E27FC236}">
                      <a16:creationId xmlns:a16="http://schemas.microsoft.com/office/drawing/2014/main" id="{0053285C-768F-4311-9005-4CE6F716DB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25" y="1631"/>
                  <a:ext cx="0" cy="56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7" name="Line 162">
                  <a:extLst>
                    <a:ext uri="{FF2B5EF4-FFF2-40B4-BE49-F238E27FC236}">
                      <a16:creationId xmlns:a16="http://schemas.microsoft.com/office/drawing/2014/main" id="{94BE77CE-7103-4610-ADCD-577CFE3E36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16" y="1557"/>
                  <a:ext cx="0" cy="7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8" name="Line 163">
                  <a:extLst>
                    <a:ext uri="{FF2B5EF4-FFF2-40B4-BE49-F238E27FC236}">
                      <a16:creationId xmlns:a16="http://schemas.microsoft.com/office/drawing/2014/main" id="{FCFFB34A-862A-48C1-922C-31E1460C6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73" y="1557"/>
                  <a:ext cx="43" cy="45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19" name="Line 164">
                  <a:extLst>
                    <a:ext uri="{FF2B5EF4-FFF2-40B4-BE49-F238E27FC236}">
                      <a16:creationId xmlns:a16="http://schemas.microsoft.com/office/drawing/2014/main" id="{8DA95AE9-4A1F-4204-AEAC-25A6A64E5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16" y="1505"/>
                  <a:ext cx="0" cy="5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0" name="Line 165">
                  <a:extLst>
                    <a:ext uri="{FF2B5EF4-FFF2-40B4-BE49-F238E27FC236}">
                      <a16:creationId xmlns:a16="http://schemas.microsoft.com/office/drawing/2014/main" id="{260C3197-A2B7-4F16-B113-0D4DF395BF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4" y="1506"/>
                  <a:ext cx="0" cy="9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1" name="Line 166">
                  <a:extLst>
                    <a:ext uri="{FF2B5EF4-FFF2-40B4-BE49-F238E27FC236}">
                      <a16:creationId xmlns:a16="http://schemas.microsoft.com/office/drawing/2014/main" id="{E40227A6-95F7-4C54-9657-505D0D6B1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6" y="1419"/>
                  <a:ext cx="0" cy="138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2" name="Line 167">
                  <a:extLst>
                    <a:ext uri="{FF2B5EF4-FFF2-40B4-BE49-F238E27FC236}">
                      <a16:creationId xmlns:a16="http://schemas.microsoft.com/office/drawing/2014/main" id="{FD3DC5AA-CBB0-466C-BA53-8EA0ED410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2" y="1283"/>
                  <a:ext cx="0" cy="85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3" name="Line 168">
                  <a:extLst>
                    <a:ext uri="{FF2B5EF4-FFF2-40B4-BE49-F238E27FC236}">
                      <a16:creationId xmlns:a16="http://schemas.microsoft.com/office/drawing/2014/main" id="{15F1C7C2-2A85-481B-A2A6-ADA23BA2F3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0" y="1324"/>
                  <a:ext cx="0" cy="42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4" name="Freeform 169">
                  <a:extLst>
                    <a:ext uri="{FF2B5EF4-FFF2-40B4-BE49-F238E27FC236}">
                      <a16:creationId xmlns:a16="http://schemas.microsoft.com/office/drawing/2014/main" id="{CAA3026E-E0D5-41A5-9898-C0E041DF5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1294"/>
                  <a:ext cx="120" cy="30"/>
                </a:xfrm>
                <a:custGeom>
                  <a:avLst/>
                  <a:gdLst>
                    <a:gd name="T0" fmla="*/ 120 w 120"/>
                    <a:gd name="T1" fmla="*/ 0 h 30"/>
                    <a:gd name="T2" fmla="*/ 4 w 120"/>
                    <a:gd name="T3" fmla="*/ 27 h 30"/>
                    <a:gd name="T4" fmla="*/ 0 w 120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30">
                      <a:moveTo>
                        <a:pt x="120" y="0"/>
                      </a:moveTo>
                      <a:lnTo>
                        <a:pt x="4" y="27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5" name="Line 170">
                  <a:extLst>
                    <a:ext uri="{FF2B5EF4-FFF2-40B4-BE49-F238E27FC236}">
                      <a16:creationId xmlns:a16="http://schemas.microsoft.com/office/drawing/2014/main" id="{6D25BEF4-3A40-4F49-B8B1-15ACBF880F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2" y="1324"/>
                  <a:ext cx="58" cy="4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6" name="Line 171">
                  <a:extLst>
                    <a:ext uri="{FF2B5EF4-FFF2-40B4-BE49-F238E27FC236}">
                      <a16:creationId xmlns:a16="http://schemas.microsoft.com/office/drawing/2014/main" id="{4EC2E2DC-6ABC-4A7B-A872-B1F76BA74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70" y="1294"/>
                  <a:ext cx="0" cy="88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7" name="Freeform 172">
                  <a:extLst>
                    <a:ext uri="{FF2B5EF4-FFF2-40B4-BE49-F238E27FC236}">
                      <a16:creationId xmlns:a16="http://schemas.microsoft.com/office/drawing/2014/main" id="{38B03A17-60FC-4C83-AC0B-E0F6A17C3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" y="1239"/>
                  <a:ext cx="116" cy="55"/>
                </a:xfrm>
                <a:custGeom>
                  <a:avLst/>
                  <a:gdLst>
                    <a:gd name="T0" fmla="*/ 116 w 116"/>
                    <a:gd name="T1" fmla="*/ 0 h 55"/>
                    <a:gd name="T2" fmla="*/ 5 w 116"/>
                    <a:gd name="T3" fmla="*/ 54 h 55"/>
                    <a:gd name="T4" fmla="*/ 0 w 116"/>
                    <a:gd name="T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6" h="55">
                      <a:moveTo>
                        <a:pt x="116" y="0"/>
                      </a:moveTo>
                      <a:lnTo>
                        <a:pt x="5" y="54"/>
                      </a:lnTo>
                      <a:lnTo>
                        <a:pt x="0" y="55"/>
                      </a:lnTo>
                    </a:path>
                  </a:pathLst>
                </a:cu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8" name="Line 173">
                  <a:extLst>
                    <a:ext uri="{FF2B5EF4-FFF2-40B4-BE49-F238E27FC236}">
                      <a16:creationId xmlns:a16="http://schemas.microsoft.com/office/drawing/2014/main" id="{1F8228F5-1AE8-4BA1-A65E-42D48F04BB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2" y="1368"/>
                  <a:ext cx="0" cy="160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29" name="Line 174">
                  <a:extLst>
                    <a:ext uri="{FF2B5EF4-FFF2-40B4-BE49-F238E27FC236}">
                      <a16:creationId xmlns:a16="http://schemas.microsoft.com/office/drawing/2014/main" id="{53C25C09-DCC2-4A25-9370-5C70E0D16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6" y="1368"/>
                  <a:ext cx="56" cy="51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0" name="Line 175">
                  <a:extLst>
                    <a:ext uri="{FF2B5EF4-FFF2-40B4-BE49-F238E27FC236}">
                      <a16:creationId xmlns:a16="http://schemas.microsoft.com/office/drawing/2014/main" id="{EA74F08A-6C80-49CB-B3E4-12DC41D76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50" y="1237"/>
                  <a:ext cx="0" cy="87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1" name="Line 176">
                  <a:extLst>
                    <a:ext uri="{FF2B5EF4-FFF2-40B4-BE49-F238E27FC236}">
                      <a16:creationId xmlns:a16="http://schemas.microsoft.com/office/drawing/2014/main" id="{586D7622-9B47-4590-A672-4E13A12DF8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70" y="1221"/>
                  <a:ext cx="0" cy="73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2" name="Line 177">
                  <a:extLst>
                    <a:ext uri="{FF2B5EF4-FFF2-40B4-BE49-F238E27FC236}">
                      <a16:creationId xmlns:a16="http://schemas.microsoft.com/office/drawing/2014/main" id="{FAB1464C-2CD2-441B-AD9E-1D1AF35E0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86" y="1239"/>
                  <a:ext cx="0" cy="90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3" name="Line 178">
                  <a:extLst>
                    <a:ext uri="{FF2B5EF4-FFF2-40B4-BE49-F238E27FC236}">
                      <a16:creationId xmlns:a16="http://schemas.microsoft.com/office/drawing/2014/main" id="{4532AB71-8B9A-4481-9260-798448D30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3" y="1750"/>
                  <a:ext cx="0" cy="194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4" name="Line 179">
                  <a:extLst>
                    <a:ext uri="{FF2B5EF4-FFF2-40B4-BE49-F238E27FC236}">
                      <a16:creationId xmlns:a16="http://schemas.microsoft.com/office/drawing/2014/main" id="{65F73E8D-A0D9-4751-B545-B284B11E6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713" y="1401"/>
                  <a:ext cx="238" cy="78"/>
                </a:xfrm>
                <a:prstGeom prst="line">
                  <a:avLst/>
                </a:prstGeom>
                <a:noFill/>
                <a:ln w="1587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180">
                  <a:extLst>
                    <a:ext uri="{FF2B5EF4-FFF2-40B4-BE49-F238E27FC236}">
                      <a16:creationId xmlns:a16="http://schemas.microsoft.com/office/drawing/2014/main" id="{97E28A36-DBAA-4082-8ABB-A2264582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1718"/>
                  <a:ext cx="27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9 w 22"/>
                    <a:gd name="T11" fmla="*/ 18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181">
                  <a:extLst>
                    <a:ext uri="{FF2B5EF4-FFF2-40B4-BE49-F238E27FC236}">
                      <a16:creationId xmlns:a16="http://schemas.microsoft.com/office/drawing/2014/main" id="{691AD8AD-1200-44F1-AD2A-3860A069D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1666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7" name="Freeform 182">
                  <a:extLst>
                    <a:ext uri="{FF2B5EF4-FFF2-40B4-BE49-F238E27FC236}">
                      <a16:creationId xmlns:a16="http://schemas.microsoft.com/office/drawing/2014/main" id="{8E44FFDA-E9D1-420E-9E05-3DBA318CA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7" y="1605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4 w 22"/>
                    <a:gd name="T3" fmla="*/ 3 h 22"/>
                    <a:gd name="T4" fmla="*/ 0 w 22"/>
                    <a:gd name="T5" fmla="*/ 11 h 22"/>
                    <a:gd name="T6" fmla="*/ 4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4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8" name="Freeform 183">
                  <a:extLst>
                    <a:ext uri="{FF2B5EF4-FFF2-40B4-BE49-F238E27FC236}">
                      <a16:creationId xmlns:a16="http://schemas.microsoft.com/office/drawing/2014/main" id="{AE65D7EC-8F59-401B-BA08-DAD1A1B35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578"/>
                  <a:ext cx="28" cy="27"/>
                </a:xfrm>
                <a:custGeom>
                  <a:avLst/>
                  <a:gdLst>
                    <a:gd name="T0" fmla="*/ 11 w 22"/>
                    <a:gd name="T1" fmla="*/ 0 h 22"/>
                    <a:gd name="T2" fmla="*/ 4 w 22"/>
                    <a:gd name="T3" fmla="*/ 3 h 22"/>
                    <a:gd name="T4" fmla="*/ 0 w 22"/>
                    <a:gd name="T5" fmla="*/ 11 h 22"/>
                    <a:gd name="T6" fmla="*/ 4 w 22"/>
                    <a:gd name="T7" fmla="*/ 18 h 22"/>
                    <a:gd name="T8" fmla="*/ 11 w 22"/>
                    <a:gd name="T9" fmla="*/ 22 h 22"/>
                    <a:gd name="T10" fmla="*/ 19 w 22"/>
                    <a:gd name="T11" fmla="*/ 18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4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4" y="18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184">
                  <a:extLst>
                    <a:ext uri="{FF2B5EF4-FFF2-40B4-BE49-F238E27FC236}">
                      <a16:creationId xmlns:a16="http://schemas.microsoft.com/office/drawing/2014/main" id="{F44DE2F5-993E-4457-97ED-A476AB7FA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536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4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4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4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185">
                  <a:extLst>
                    <a:ext uri="{FF2B5EF4-FFF2-40B4-BE49-F238E27FC236}">
                      <a16:creationId xmlns:a16="http://schemas.microsoft.com/office/drawing/2014/main" id="{E25C2D98-6EFB-4A15-9628-BDF6FD104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" y="1487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9 w 22"/>
                    <a:gd name="T11" fmla="*/ 18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186">
                  <a:extLst>
                    <a:ext uri="{FF2B5EF4-FFF2-40B4-BE49-F238E27FC236}">
                      <a16:creationId xmlns:a16="http://schemas.microsoft.com/office/drawing/2014/main" id="{1121F535-C50B-479C-A774-1810E4927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4" y="1399"/>
                  <a:ext cx="28" cy="27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2" name="Freeform 187">
                  <a:extLst>
                    <a:ext uri="{FF2B5EF4-FFF2-40B4-BE49-F238E27FC236}">
                      <a16:creationId xmlns:a16="http://schemas.microsoft.com/office/drawing/2014/main" id="{BBBED2D4-AE08-438B-9A0C-A0F8FCA08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348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8 w 22"/>
                    <a:gd name="T11" fmla="*/ 19 h 22"/>
                    <a:gd name="T12" fmla="*/ 22 w 22"/>
                    <a:gd name="T13" fmla="*/ 11 h 22"/>
                    <a:gd name="T14" fmla="*/ 18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3" name="Freeform 188">
                  <a:extLst>
                    <a:ext uri="{FF2B5EF4-FFF2-40B4-BE49-F238E27FC236}">
                      <a16:creationId xmlns:a16="http://schemas.microsoft.com/office/drawing/2014/main" id="{1F6E8E07-E4E7-4BC4-936D-9FBA1957C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" y="1303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8 w 22"/>
                    <a:gd name="T11" fmla="*/ 18 h 22"/>
                    <a:gd name="T12" fmla="*/ 22 w 22"/>
                    <a:gd name="T13" fmla="*/ 11 h 22"/>
                    <a:gd name="T14" fmla="*/ 18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189">
                  <a:extLst>
                    <a:ext uri="{FF2B5EF4-FFF2-40B4-BE49-F238E27FC236}">
                      <a16:creationId xmlns:a16="http://schemas.microsoft.com/office/drawing/2014/main" id="{3F988474-F9F5-4A92-B71C-489298823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274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190">
                  <a:extLst>
                    <a:ext uri="{FF2B5EF4-FFF2-40B4-BE49-F238E27FC236}">
                      <a16:creationId xmlns:a16="http://schemas.microsoft.com/office/drawing/2014/main" id="{0B8D45FC-44E0-49E2-AE7C-722960094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1218"/>
                  <a:ext cx="27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8 w 22"/>
                    <a:gd name="T11" fmla="*/ 18 h 22"/>
                    <a:gd name="T12" fmla="*/ 22 w 22"/>
                    <a:gd name="T13" fmla="*/ 11 h 22"/>
                    <a:gd name="T14" fmla="*/ 18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6" name="Freeform 191">
                  <a:extLst>
                    <a:ext uri="{FF2B5EF4-FFF2-40B4-BE49-F238E27FC236}">
                      <a16:creationId xmlns:a16="http://schemas.microsoft.com/office/drawing/2014/main" id="{0AB1B434-B5C4-4C8E-8D22-42E1B8D2D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1" y="1202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8 w 22"/>
                    <a:gd name="T11" fmla="*/ 18 h 22"/>
                    <a:gd name="T12" fmla="*/ 22 w 22"/>
                    <a:gd name="T13" fmla="*/ 11 h 22"/>
                    <a:gd name="T14" fmla="*/ 18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192">
                  <a:extLst>
                    <a:ext uri="{FF2B5EF4-FFF2-40B4-BE49-F238E27FC236}">
                      <a16:creationId xmlns:a16="http://schemas.microsoft.com/office/drawing/2014/main" id="{ECEF66B4-6739-40A9-A2FB-CDE17BEB3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5" y="1268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193">
                  <a:extLst>
                    <a:ext uri="{FF2B5EF4-FFF2-40B4-BE49-F238E27FC236}">
                      <a16:creationId xmlns:a16="http://schemas.microsoft.com/office/drawing/2014/main" id="{08C2050E-0376-4D90-B805-B976E74FD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" y="1302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4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4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194">
                  <a:extLst>
                    <a:ext uri="{FF2B5EF4-FFF2-40B4-BE49-F238E27FC236}">
                      <a16:creationId xmlns:a16="http://schemas.microsoft.com/office/drawing/2014/main" id="{D86D5F22-6593-43BA-990A-C5E91D125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1" y="1381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8 w 22"/>
                    <a:gd name="T11" fmla="*/ 19 h 22"/>
                    <a:gd name="T12" fmla="*/ 22 w 22"/>
                    <a:gd name="T13" fmla="*/ 11 h 22"/>
                    <a:gd name="T14" fmla="*/ 18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9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0" name="Freeform 195">
                  <a:extLst>
                    <a:ext uri="{FF2B5EF4-FFF2-40B4-BE49-F238E27FC236}">
                      <a16:creationId xmlns:a16="http://schemas.microsoft.com/office/drawing/2014/main" id="{DAA0975E-976D-4492-A365-527FC1162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8" y="1458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9 w 22"/>
                    <a:gd name="T11" fmla="*/ 18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196">
                  <a:extLst>
                    <a:ext uri="{FF2B5EF4-FFF2-40B4-BE49-F238E27FC236}">
                      <a16:creationId xmlns:a16="http://schemas.microsoft.com/office/drawing/2014/main" id="{A59F77CF-C128-4FE2-BB4C-460116281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3" y="1534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9 w 22"/>
                    <a:gd name="T11" fmla="*/ 18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197">
                  <a:extLst>
                    <a:ext uri="{FF2B5EF4-FFF2-40B4-BE49-F238E27FC236}">
                      <a16:creationId xmlns:a16="http://schemas.microsoft.com/office/drawing/2014/main" id="{C9CF7919-8FEA-486B-A003-9DAA9F5EC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" y="1583"/>
                  <a:ext cx="27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4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4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4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198">
                  <a:extLst>
                    <a:ext uri="{FF2B5EF4-FFF2-40B4-BE49-F238E27FC236}">
                      <a16:creationId xmlns:a16="http://schemas.microsoft.com/office/drawing/2014/main" id="{FBB8752D-82E0-4B6B-BCE6-00525AA49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" y="1671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8 h 22"/>
                    <a:gd name="T8" fmla="*/ 11 w 22"/>
                    <a:gd name="T9" fmla="*/ 22 h 22"/>
                    <a:gd name="T10" fmla="*/ 19 w 22"/>
                    <a:gd name="T11" fmla="*/ 18 h 22"/>
                    <a:gd name="T12" fmla="*/ 22 w 22"/>
                    <a:gd name="T13" fmla="*/ 11 h 22"/>
                    <a:gd name="T14" fmla="*/ 19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8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9" y="18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4" name="Freeform 199">
                  <a:extLst>
                    <a:ext uri="{FF2B5EF4-FFF2-40B4-BE49-F238E27FC236}">
                      <a16:creationId xmlns:a16="http://schemas.microsoft.com/office/drawing/2014/main" id="{F12533BB-F0CD-4F73-A309-D42F3BC2F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" y="1730"/>
                  <a:ext cx="28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4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9 w 22"/>
                    <a:gd name="T11" fmla="*/ 19 h 22"/>
                    <a:gd name="T12" fmla="*/ 22 w 22"/>
                    <a:gd name="T13" fmla="*/ 11 h 22"/>
                    <a:gd name="T14" fmla="*/ 19 w 22"/>
                    <a:gd name="T15" fmla="*/ 4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6" y="1"/>
                        <a:pt x="3" y="4"/>
                      </a:cubicBezTo>
                      <a:cubicBezTo>
                        <a:pt x="1" y="6"/>
                        <a:pt x="0" y="8"/>
                        <a:pt x="0" y="11"/>
                      </a:cubicBezTo>
                      <a:cubicBezTo>
                        <a:pt x="0" y="14"/>
                        <a:pt x="1" y="17"/>
                        <a:pt x="3" y="19"/>
                      </a:cubicBezTo>
                      <a:cubicBezTo>
                        <a:pt x="6" y="21"/>
                        <a:pt x="8" y="22"/>
                        <a:pt x="11" y="22"/>
                      </a:cubicBezTo>
                      <a:cubicBezTo>
                        <a:pt x="14" y="22"/>
                        <a:pt x="17" y="21"/>
                        <a:pt x="19" y="19"/>
                      </a:cubicBezTo>
                      <a:cubicBezTo>
                        <a:pt x="21" y="17"/>
                        <a:pt x="22" y="14"/>
                        <a:pt x="22" y="11"/>
                      </a:cubicBezTo>
                      <a:cubicBezTo>
                        <a:pt x="22" y="8"/>
                        <a:pt x="21" y="6"/>
                        <a:pt x="19" y="4"/>
                      </a:cubicBezTo>
                      <a:cubicBezTo>
                        <a:pt x="17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5" name="Freeform 200">
                  <a:extLst>
                    <a:ext uri="{FF2B5EF4-FFF2-40B4-BE49-F238E27FC236}">
                      <a16:creationId xmlns:a16="http://schemas.microsoft.com/office/drawing/2014/main" id="{849277DF-8082-49C8-810F-5AECC5B41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1779"/>
                  <a:ext cx="27" cy="28"/>
                </a:xfrm>
                <a:custGeom>
                  <a:avLst/>
                  <a:gdLst>
                    <a:gd name="T0" fmla="*/ 11 w 22"/>
                    <a:gd name="T1" fmla="*/ 0 h 22"/>
                    <a:gd name="T2" fmla="*/ 3 w 22"/>
                    <a:gd name="T3" fmla="*/ 3 h 22"/>
                    <a:gd name="T4" fmla="*/ 0 w 22"/>
                    <a:gd name="T5" fmla="*/ 11 h 22"/>
                    <a:gd name="T6" fmla="*/ 3 w 22"/>
                    <a:gd name="T7" fmla="*/ 19 h 22"/>
                    <a:gd name="T8" fmla="*/ 11 w 22"/>
                    <a:gd name="T9" fmla="*/ 22 h 22"/>
                    <a:gd name="T10" fmla="*/ 18 w 22"/>
                    <a:gd name="T11" fmla="*/ 19 h 22"/>
                    <a:gd name="T12" fmla="*/ 22 w 22"/>
                    <a:gd name="T13" fmla="*/ 11 h 22"/>
                    <a:gd name="T14" fmla="*/ 18 w 22"/>
                    <a:gd name="T15" fmla="*/ 3 h 22"/>
                    <a:gd name="T16" fmla="*/ 11 w 22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4"/>
                        <a:pt x="1" y="16"/>
                        <a:pt x="3" y="19"/>
                      </a:cubicBezTo>
                      <a:cubicBezTo>
                        <a:pt x="5" y="21"/>
                        <a:pt x="8" y="22"/>
                        <a:pt x="11" y="22"/>
                      </a:cubicBezTo>
                      <a:cubicBezTo>
                        <a:pt x="14" y="22"/>
                        <a:pt x="16" y="21"/>
                        <a:pt x="18" y="19"/>
                      </a:cubicBezTo>
                      <a:cubicBezTo>
                        <a:pt x="21" y="16"/>
                        <a:pt x="22" y="14"/>
                        <a:pt x="22" y="11"/>
                      </a:cubicBezTo>
                      <a:cubicBezTo>
                        <a:pt x="22" y="8"/>
                        <a:pt x="21" y="5"/>
                        <a:pt x="18" y="3"/>
                      </a:cubicBezTo>
                      <a:cubicBezTo>
                        <a:pt x="16" y="1"/>
                        <a:pt x="14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6" name="Line 201">
                  <a:extLst>
                    <a:ext uri="{FF2B5EF4-FFF2-40B4-BE49-F238E27FC236}">
                      <a16:creationId xmlns:a16="http://schemas.microsoft.com/office/drawing/2014/main" id="{A4810410-3D5C-466F-A57E-FF07B8086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99" y="1882"/>
                  <a:ext cx="0" cy="70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7" name="Line 202">
                  <a:extLst>
                    <a:ext uri="{FF2B5EF4-FFF2-40B4-BE49-F238E27FC236}">
                      <a16:creationId xmlns:a16="http://schemas.microsoft.com/office/drawing/2014/main" id="{AC2F6315-FD20-4D43-8C03-710119CD49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99" y="1952"/>
                  <a:ext cx="0" cy="123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8" name="Line 203">
                  <a:extLst>
                    <a:ext uri="{FF2B5EF4-FFF2-40B4-BE49-F238E27FC236}">
                      <a16:creationId xmlns:a16="http://schemas.microsoft.com/office/drawing/2014/main" id="{599F44AA-2FF7-413A-8211-DC80260F98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0" y="1580"/>
                  <a:ext cx="0" cy="83"/>
                </a:xfrm>
                <a:prstGeom prst="line">
                  <a:avLst/>
                </a:pr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  <p:sp>
              <p:nvSpPr>
                <p:cNvPr id="259" name="Freeform 204">
                  <a:extLst>
                    <a:ext uri="{FF2B5EF4-FFF2-40B4-BE49-F238E27FC236}">
                      <a16:creationId xmlns:a16="http://schemas.microsoft.com/office/drawing/2014/main" id="{9992D8D4-356D-419E-B26E-EA9E0306C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1663"/>
                  <a:ext cx="239" cy="21"/>
                </a:xfrm>
                <a:custGeom>
                  <a:avLst/>
                  <a:gdLst>
                    <a:gd name="T0" fmla="*/ 239 w 239"/>
                    <a:gd name="T1" fmla="*/ 21 h 21"/>
                    <a:gd name="T2" fmla="*/ 2 w 239"/>
                    <a:gd name="T3" fmla="*/ 1 h 21"/>
                    <a:gd name="T4" fmla="*/ 0 w 239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9" h="21">
                      <a:moveTo>
                        <a:pt x="239" y="21"/>
                      </a:move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1" name="Line 206">
                <a:extLst>
                  <a:ext uri="{FF2B5EF4-FFF2-40B4-BE49-F238E27FC236}">
                    <a16:creationId xmlns:a16="http://schemas.microsoft.com/office/drawing/2014/main" id="{12BFE89B-BC76-4CB7-B231-2310D98FA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0038" y="2532063"/>
                <a:ext cx="0" cy="141288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" name="Freeform 207">
                <a:extLst>
                  <a:ext uri="{FF2B5EF4-FFF2-40B4-BE49-F238E27FC236}">
                    <a16:creationId xmlns:a16="http://schemas.microsoft.com/office/drawing/2014/main" id="{D6E5504E-7391-4BA6-8DF4-E0D012B0E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038" y="2673350"/>
                <a:ext cx="374650" cy="106363"/>
              </a:xfrm>
              <a:custGeom>
                <a:avLst/>
                <a:gdLst>
                  <a:gd name="T0" fmla="*/ 236 w 236"/>
                  <a:gd name="T1" fmla="*/ 67 h 67"/>
                  <a:gd name="T2" fmla="*/ 230 w 236"/>
                  <a:gd name="T3" fmla="*/ 66 h 67"/>
                  <a:gd name="T4" fmla="*/ 3 w 236"/>
                  <a:gd name="T5" fmla="*/ 0 h 67"/>
                  <a:gd name="T6" fmla="*/ 0 w 236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67">
                    <a:moveTo>
                      <a:pt x="236" y="67"/>
                    </a:moveTo>
                    <a:lnTo>
                      <a:pt x="230" y="6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Line 208">
                <a:extLst>
                  <a:ext uri="{FF2B5EF4-FFF2-40B4-BE49-F238E27FC236}">
                    <a16:creationId xmlns:a16="http://schemas.microsoft.com/office/drawing/2014/main" id="{8DB51364-B58B-4A29-968C-B2A8A83C2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24688" y="2641600"/>
                <a:ext cx="0" cy="138113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" name="Line 209">
                <a:extLst>
                  <a:ext uri="{FF2B5EF4-FFF2-40B4-BE49-F238E27FC236}">
                    <a16:creationId xmlns:a16="http://schemas.microsoft.com/office/drawing/2014/main" id="{F2A5B946-B1EB-4ECF-B092-BD62882C4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7413" y="2951163"/>
                <a:ext cx="0" cy="109538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Freeform 210">
                <a:extLst>
                  <a:ext uri="{FF2B5EF4-FFF2-40B4-BE49-F238E27FC236}">
                    <a16:creationId xmlns:a16="http://schemas.microsoft.com/office/drawing/2014/main" id="{4C4B2BBC-0423-4364-812F-418A95B1D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7413" y="3060700"/>
                <a:ext cx="381000" cy="38100"/>
              </a:xfrm>
              <a:custGeom>
                <a:avLst/>
                <a:gdLst>
                  <a:gd name="T0" fmla="*/ 240 w 240"/>
                  <a:gd name="T1" fmla="*/ 24 h 24"/>
                  <a:gd name="T2" fmla="*/ 4 w 240"/>
                  <a:gd name="T3" fmla="*/ 0 h 24"/>
                  <a:gd name="T4" fmla="*/ 0 w 2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24">
                    <a:moveTo>
                      <a:pt x="240" y="24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Line 211">
                <a:extLst>
                  <a:ext uri="{FF2B5EF4-FFF2-40B4-BE49-F238E27FC236}">
                    <a16:creationId xmlns:a16="http://schemas.microsoft.com/office/drawing/2014/main" id="{92CD3FE4-C603-41D9-9454-D46480671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3875" y="2859088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Line 212">
                <a:extLst>
                  <a:ext uri="{FF2B5EF4-FFF2-40B4-BE49-F238E27FC236}">
                    <a16:creationId xmlns:a16="http://schemas.microsoft.com/office/drawing/2014/main" id="{22BC8A82-59DC-4631-91B4-DE9FA203B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3875" y="2987675"/>
                <a:ext cx="0" cy="222250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Line 213">
                <a:extLst>
                  <a:ext uri="{FF2B5EF4-FFF2-40B4-BE49-F238E27FC236}">
                    <a16:creationId xmlns:a16="http://schemas.microsoft.com/office/drawing/2014/main" id="{67EB2180-4F37-463C-B40D-8FC60E199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43875" y="2987675"/>
                <a:ext cx="363538" cy="73025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Line 214">
                <a:extLst>
                  <a:ext uri="{FF2B5EF4-FFF2-40B4-BE49-F238E27FC236}">
                    <a16:creationId xmlns:a16="http://schemas.microsoft.com/office/drawing/2014/main" id="{39358070-ED18-4BB5-9EC1-32BB18C4B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7413" y="3060700"/>
                <a:ext cx="0" cy="200025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Line 215">
                <a:extLst>
                  <a:ext uri="{FF2B5EF4-FFF2-40B4-BE49-F238E27FC236}">
                    <a16:creationId xmlns:a16="http://schemas.microsoft.com/office/drawing/2014/main" id="{4BA37E6A-F288-40E7-B745-060C556C0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67638" y="2890838"/>
                <a:ext cx="0" cy="265113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Freeform 216">
                <a:extLst>
                  <a:ext uri="{FF2B5EF4-FFF2-40B4-BE49-F238E27FC236}">
                    <a16:creationId xmlns:a16="http://schemas.microsoft.com/office/drawing/2014/main" id="{93035AF5-8CE7-4549-9AE2-A01A365AD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7638" y="2890838"/>
                <a:ext cx="376238" cy="96838"/>
              </a:xfrm>
              <a:custGeom>
                <a:avLst/>
                <a:gdLst>
                  <a:gd name="T0" fmla="*/ 237 w 237"/>
                  <a:gd name="T1" fmla="*/ 61 h 61"/>
                  <a:gd name="T2" fmla="*/ 2 w 237"/>
                  <a:gd name="T3" fmla="*/ 0 h 61"/>
                  <a:gd name="T4" fmla="*/ 0 w 237"/>
                  <a:gd name="T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7" h="61">
                    <a:moveTo>
                      <a:pt x="237" y="6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Line 217">
                <a:extLst>
                  <a:ext uri="{FF2B5EF4-FFF2-40B4-BE49-F238E27FC236}">
                    <a16:creationId xmlns:a16="http://schemas.microsoft.com/office/drawing/2014/main" id="{4C94D280-6FD7-427E-857F-01BD956B2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4575" y="2859088"/>
                <a:ext cx="0" cy="260350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Freeform 218">
                <a:extLst>
                  <a:ext uri="{FF2B5EF4-FFF2-40B4-BE49-F238E27FC236}">
                    <a16:creationId xmlns:a16="http://schemas.microsoft.com/office/drawing/2014/main" id="{AB1AAFF7-3092-4F1F-86C6-F7B84A8BB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4688" y="2779713"/>
                <a:ext cx="369888" cy="79375"/>
              </a:xfrm>
              <a:custGeom>
                <a:avLst/>
                <a:gdLst>
                  <a:gd name="T0" fmla="*/ 233 w 233"/>
                  <a:gd name="T1" fmla="*/ 50 h 50"/>
                  <a:gd name="T2" fmla="*/ 229 w 233"/>
                  <a:gd name="T3" fmla="*/ 50 h 50"/>
                  <a:gd name="T4" fmla="*/ 0 w 233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3" h="50">
                    <a:moveTo>
                      <a:pt x="233" y="50"/>
                    </a:moveTo>
                    <a:lnTo>
                      <a:pt x="229" y="50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Line 219">
                <a:extLst>
                  <a:ext uri="{FF2B5EF4-FFF2-40B4-BE49-F238E27FC236}">
                    <a16:creationId xmlns:a16="http://schemas.microsoft.com/office/drawing/2014/main" id="{A816B3D7-F237-416B-8840-E677025EC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94575" y="2859088"/>
                <a:ext cx="373063" cy="31750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Line 220">
                <a:extLst>
                  <a:ext uri="{FF2B5EF4-FFF2-40B4-BE49-F238E27FC236}">
                    <a16:creationId xmlns:a16="http://schemas.microsoft.com/office/drawing/2014/main" id="{C20ACEAF-898F-43F3-8C19-FD31F0C81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0625" y="2640013"/>
                <a:ext cx="0" cy="244475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Line 221">
                <a:extLst>
                  <a:ext uri="{FF2B5EF4-FFF2-40B4-BE49-F238E27FC236}">
                    <a16:creationId xmlns:a16="http://schemas.microsoft.com/office/drawing/2014/main" id="{18D1B9EA-06C3-406B-B223-04AB014A5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0038" y="2673350"/>
                <a:ext cx="0" cy="258763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Line 222">
                <a:extLst>
                  <a:ext uri="{FF2B5EF4-FFF2-40B4-BE49-F238E27FC236}">
                    <a16:creationId xmlns:a16="http://schemas.microsoft.com/office/drawing/2014/main" id="{5047A7A3-C6C9-4CF8-84D4-616255EF8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24688" y="2779713"/>
                <a:ext cx="0" cy="323850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Line 223">
                <a:extLst>
                  <a:ext uri="{FF2B5EF4-FFF2-40B4-BE49-F238E27FC236}">
                    <a16:creationId xmlns:a16="http://schemas.microsoft.com/office/drawing/2014/main" id="{287A8DBC-4B48-4577-9F3B-6A50F315A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4575" y="2717800"/>
                <a:ext cx="0" cy="141288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9" name="Line 224">
                <a:extLst>
                  <a:ext uri="{FF2B5EF4-FFF2-40B4-BE49-F238E27FC236}">
                    <a16:creationId xmlns:a16="http://schemas.microsoft.com/office/drawing/2014/main" id="{2846FA98-09C2-4C38-9694-91FF1450D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67638" y="2749550"/>
                <a:ext cx="0" cy="141288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Freeform 225">
                <a:extLst>
                  <a:ext uri="{FF2B5EF4-FFF2-40B4-BE49-F238E27FC236}">
                    <a16:creationId xmlns:a16="http://schemas.microsoft.com/office/drawing/2014/main" id="{0FA243BF-2137-4C8E-AEEC-635105F91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425" y="2400300"/>
                <a:ext cx="2244725" cy="1033463"/>
              </a:xfrm>
              <a:custGeom>
                <a:avLst/>
                <a:gdLst>
                  <a:gd name="T0" fmla="*/ 1414 w 1414"/>
                  <a:gd name="T1" fmla="*/ 100 h 651"/>
                  <a:gd name="T2" fmla="*/ 1174 w 1414"/>
                  <a:gd name="T3" fmla="*/ 62 h 651"/>
                  <a:gd name="T4" fmla="*/ 935 w 1414"/>
                  <a:gd name="T5" fmla="*/ 35 h 651"/>
                  <a:gd name="T6" fmla="*/ 707 w 1414"/>
                  <a:gd name="T7" fmla="*/ 0 h 651"/>
                  <a:gd name="T8" fmla="*/ 591 w 1414"/>
                  <a:gd name="T9" fmla="*/ 11 h 651"/>
                  <a:gd name="T10" fmla="*/ 468 w 1414"/>
                  <a:gd name="T11" fmla="*/ 3 h 651"/>
                  <a:gd name="T12" fmla="*/ 356 w 1414"/>
                  <a:gd name="T13" fmla="*/ 88 h 651"/>
                  <a:gd name="T14" fmla="*/ 295 w 1414"/>
                  <a:gd name="T15" fmla="*/ 121 h 651"/>
                  <a:gd name="T16" fmla="*/ 234 w 1414"/>
                  <a:gd name="T17" fmla="*/ 200 h 651"/>
                  <a:gd name="T18" fmla="*/ 175 w 1414"/>
                  <a:gd name="T19" fmla="*/ 248 h 651"/>
                  <a:gd name="T20" fmla="*/ 117 w 1414"/>
                  <a:gd name="T21" fmla="*/ 270 h 651"/>
                  <a:gd name="T22" fmla="*/ 73 w 1414"/>
                  <a:gd name="T23" fmla="*/ 264 h 651"/>
                  <a:gd name="T24" fmla="*/ 9 w 1414"/>
                  <a:gd name="T25" fmla="*/ 335 h 651"/>
                  <a:gd name="T26" fmla="*/ 0 w 1414"/>
                  <a:gd name="T27" fmla="*/ 472 h 651"/>
                  <a:gd name="T28" fmla="*/ 4 w 1414"/>
                  <a:gd name="T29" fmla="*/ 651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4" h="651">
                    <a:moveTo>
                      <a:pt x="1414" y="100"/>
                    </a:moveTo>
                    <a:lnTo>
                      <a:pt x="1174" y="62"/>
                    </a:lnTo>
                    <a:lnTo>
                      <a:pt x="935" y="35"/>
                    </a:lnTo>
                    <a:lnTo>
                      <a:pt x="707" y="0"/>
                    </a:lnTo>
                    <a:lnTo>
                      <a:pt x="591" y="11"/>
                    </a:lnTo>
                    <a:lnTo>
                      <a:pt x="468" y="3"/>
                    </a:lnTo>
                    <a:lnTo>
                      <a:pt x="356" y="88"/>
                    </a:lnTo>
                    <a:lnTo>
                      <a:pt x="295" y="121"/>
                    </a:lnTo>
                    <a:lnTo>
                      <a:pt x="234" y="200"/>
                    </a:lnTo>
                    <a:lnTo>
                      <a:pt x="175" y="248"/>
                    </a:lnTo>
                    <a:lnTo>
                      <a:pt x="117" y="270"/>
                    </a:lnTo>
                    <a:lnTo>
                      <a:pt x="73" y="264"/>
                    </a:lnTo>
                    <a:lnTo>
                      <a:pt x="9" y="335"/>
                    </a:lnTo>
                    <a:lnTo>
                      <a:pt x="0" y="472"/>
                    </a:lnTo>
                    <a:lnTo>
                      <a:pt x="4" y="651"/>
                    </a:lnTo>
                  </a:path>
                </a:pathLst>
              </a:cu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Line 226">
                <a:extLst>
                  <a:ext uri="{FF2B5EF4-FFF2-40B4-BE49-F238E27FC236}">
                    <a16:creationId xmlns:a16="http://schemas.microsoft.com/office/drawing/2014/main" id="{B8205454-B9D6-4104-8333-767164E59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9150" y="2559050"/>
                <a:ext cx="0" cy="239713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Line 227">
                <a:extLst>
                  <a:ext uri="{FF2B5EF4-FFF2-40B4-BE49-F238E27FC236}">
                    <a16:creationId xmlns:a16="http://schemas.microsoft.com/office/drawing/2014/main" id="{520F94D3-33E2-4542-8D18-3B9C926A5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9150" y="2430463"/>
                <a:ext cx="0" cy="128588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3" name="Line 228">
                <a:extLst>
                  <a:ext uri="{FF2B5EF4-FFF2-40B4-BE49-F238E27FC236}">
                    <a16:creationId xmlns:a16="http://schemas.microsoft.com/office/drawing/2014/main" id="{84D80FA5-3898-46CE-A57E-25F31FE16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99150" y="2559050"/>
                <a:ext cx="371475" cy="80963"/>
              </a:xfrm>
              <a:prstGeom prst="line">
                <a:avLst/>
              </a:prstGeom>
              <a:noFill/>
              <a:ln w="15875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Freeform 229">
                <a:extLst>
                  <a:ext uri="{FF2B5EF4-FFF2-40B4-BE49-F238E27FC236}">
                    <a16:creationId xmlns:a16="http://schemas.microsoft.com/office/drawing/2014/main" id="{F5CC9530-B8BC-4D86-8112-02F1EB6BE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3411538"/>
                <a:ext cx="44450" cy="44450"/>
              </a:xfrm>
              <a:custGeom>
                <a:avLst/>
                <a:gdLst>
                  <a:gd name="T0" fmla="*/ 18 w 22"/>
                  <a:gd name="T1" fmla="*/ 4 h 22"/>
                  <a:gd name="T2" fmla="*/ 11 w 22"/>
                  <a:gd name="T3" fmla="*/ 0 h 22"/>
                  <a:gd name="T4" fmla="*/ 3 w 22"/>
                  <a:gd name="T5" fmla="*/ 4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4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4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5" name="Freeform 230">
                <a:extLst>
                  <a:ext uri="{FF2B5EF4-FFF2-40B4-BE49-F238E27FC236}">
                    <a16:creationId xmlns:a16="http://schemas.microsoft.com/office/drawing/2014/main" id="{8BC51DBB-DAC8-4590-8539-DD1AEC8FF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200" y="2921000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8 h 22"/>
                  <a:gd name="T10" fmla="*/ 11 w 22"/>
                  <a:gd name="T11" fmla="*/ 22 h 22"/>
                  <a:gd name="T12" fmla="*/ 19 w 22"/>
                  <a:gd name="T13" fmla="*/ 18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6" name="Freeform 231">
                <a:extLst>
                  <a:ext uri="{FF2B5EF4-FFF2-40B4-BE49-F238E27FC236}">
                    <a16:creationId xmlns:a16="http://schemas.microsoft.com/office/drawing/2014/main" id="{F19E55D9-2913-40B5-A1AD-46342E99F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950" y="2889250"/>
                <a:ext cx="44450" cy="44450"/>
              </a:xfrm>
              <a:custGeom>
                <a:avLst/>
                <a:gdLst>
                  <a:gd name="T0" fmla="*/ 19 w 22"/>
                  <a:gd name="T1" fmla="*/ 4 h 22"/>
                  <a:gd name="T2" fmla="*/ 11 w 22"/>
                  <a:gd name="T3" fmla="*/ 0 h 22"/>
                  <a:gd name="T4" fmla="*/ 3 w 22"/>
                  <a:gd name="T5" fmla="*/ 4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4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4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7" name="Freeform 232">
                <a:extLst>
                  <a:ext uri="{FF2B5EF4-FFF2-40B4-BE49-F238E27FC236}">
                    <a16:creationId xmlns:a16="http://schemas.microsoft.com/office/drawing/2014/main" id="{449C18B9-E08D-431D-87B4-9A98A59AD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938" y="2860675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8" name="Freeform 233">
                <a:extLst>
                  <a:ext uri="{FF2B5EF4-FFF2-40B4-BE49-F238E27FC236}">
                    <a16:creationId xmlns:a16="http://schemas.microsoft.com/office/drawing/2014/main" id="{77226A32-9E98-4145-95BC-709F84174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75" y="2852738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9" name="Freeform 234">
                <a:extLst>
                  <a:ext uri="{FF2B5EF4-FFF2-40B4-BE49-F238E27FC236}">
                    <a16:creationId xmlns:a16="http://schemas.microsoft.com/office/drawing/2014/main" id="{0998A43F-26D8-4A28-B2E8-4EF164E3B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2824163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0" name="Freeform 235">
                <a:extLst>
                  <a:ext uri="{FF2B5EF4-FFF2-40B4-BE49-F238E27FC236}">
                    <a16:creationId xmlns:a16="http://schemas.microsoft.com/office/drawing/2014/main" id="{B432D390-BCD3-487E-BB36-0918C539C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088" y="2797175"/>
                <a:ext cx="44450" cy="42863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8 h 22"/>
                  <a:gd name="T10" fmla="*/ 11 w 22"/>
                  <a:gd name="T11" fmla="*/ 22 h 22"/>
                  <a:gd name="T12" fmla="*/ 19 w 22"/>
                  <a:gd name="T13" fmla="*/ 18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1" name="Freeform 236">
                <a:extLst>
                  <a:ext uri="{FF2B5EF4-FFF2-40B4-BE49-F238E27FC236}">
                    <a16:creationId xmlns:a16="http://schemas.microsoft.com/office/drawing/2014/main" id="{38F58228-00E7-4241-B385-32CE43CE7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2806700"/>
                <a:ext cx="42863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Freeform 237">
                <a:extLst>
                  <a:ext uri="{FF2B5EF4-FFF2-40B4-BE49-F238E27FC236}">
                    <a16:creationId xmlns:a16="http://schemas.microsoft.com/office/drawing/2014/main" id="{ED6C941A-E9D8-40FE-A2E8-FA90D445B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013" y="2771775"/>
                <a:ext cx="44450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8 h 22"/>
                  <a:gd name="T10" fmla="*/ 11 w 22"/>
                  <a:gd name="T11" fmla="*/ 22 h 22"/>
                  <a:gd name="T12" fmla="*/ 18 w 22"/>
                  <a:gd name="T13" fmla="*/ 18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3" name="Freeform 238">
                <a:extLst>
                  <a:ext uri="{FF2B5EF4-FFF2-40B4-BE49-F238E27FC236}">
                    <a16:creationId xmlns:a16="http://schemas.microsoft.com/office/drawing/2014/main" id="{2196D712-D4DC-4D1A-B27F-733472A64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913" y="2701925"/>
                <a:ext cx="44450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4" name="Freeform 239">
                <a:extLst>
                  <a:ext uri="{FF2B5EF4-FFF2-40B4-BE49-F238E27FC236}">
                    <a16:creationId xmlns:a16="http://schemas.microsoft.com/office/drawing/2014/main" id="{53487176-19D2-4594-8190-30EA94686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2570163"/>
                <a:ext cx="44450" cy="44450"/>
              </a:xfrm>
              <a:custGeom>
                <a:avLst/>
                <a:gdLst>
                  <a:gd name="T0" fmla="*/ 19 w 22"/>
                  <a:gd name="T1" fmla="*/ 4 h 22"/>
                  <a:gd name="T2" fmla="*/ 11 w 22"/>
                  <a:gd name="T3" fmla="*/ 0 h 22"/>
                  <a:gd name="T4" fmla="*/ 3 w 22"/>
                  <a:gd name="T5" fmla="*/ 4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4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4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5" name="Freeform 240">
                <a:extLst>
                  <a:ext uri="{FF2B5EF4-FFF2-40B4-BE49-F238E27FC236}">
                    <a16:creationId xmlns:a16="http://schemas.microsoft.com/office/drawing/2014/main" id="{9D7D94A4-4BA9-4154-9ACE-820E3E0A2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413" y="2520950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4 w 22"/>
                  <a:gd name="T5" fmla="*/ 3 h 22"/>
                  <a:gd name="T6" fmla="*/ 0 w 22"/>
                  <a:gd name="T7" fmla="*/ 11 h 22"/>
                  <a:gd name="T8" fmla="*/ 4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4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6" name="Freeform 241">
                <a:extLst>
                  <a:ext uri="{FF2B5EF4-FFF2-40B4-BE49-F238E27FC236}">
                    <a16:creationId xmlns:a16="http://schemas.microsoft.com/office/drawing/2014/main" id="{C26F7AB5-112A-4F47-A73B-D3881933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150" y="2382838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4 w 22"/>
                  <a:gd name="T5" fmla="*/ 3 h 22"/>
                  <a:gd name="T6" fmla="*/ 0 w 22"/>
                  <a:gd name="T7" fmla="*/ 11 h 22"/>
                  <a:gd name="T8" fmla="*/ 4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4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7" name="Freeform 242">
                <a:extLst>
                  <a:ext uri="{FF2B5EF4-FFF2-40B4-BE49-F238E27FC236}">
                    <a16:creationId xmlns:a16="http://schemas.microsoft.com/office/drawing/2014/main" id="{202762B0-8D6B-450E-B0AF-FDBD8D72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475" y="2393950"/>
                <a:ext cx="42863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8" name="Freeform 243">
                <a:extLst>
                  <a:ext uri="{FF2B5EF4-FFF2-40B4-BE49-F238E27FC236}">
                    <a16:creationId xmlns:a16="http://schemas.microsoft.com/office/drawing/2014/main" id="{2581EE28-1736-4D21-9055-5B3622F07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213" y="2379663"/>
                <a:ext cx="44450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Freeform 244">
                <a:extLst>
                  <a:ext uri="{FF2B5EF4-FFF2-40B4-BE49-F238E27FC236}">
                    <a16:creationId xmlns:a16="http://schemas.microsoft.com/office/drawing/2014/main" id="{D5182930-8DEB-4542-B22A-E500C3F4D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513" y="2433638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Freeform 245">
                <a:extLst>
                  <a:ext uri="{FF2B5EF4-FFF2-40B4-BE49-F238E27FC236}">
                    <a16:creationId xmlns:a16="http://schemas.microsoft.com/office/drawing/2014/main" id="{34E5EF82-55DC-4AD2-869A-B55B41F5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0" y="2470150"/>
                <a:ext cx="44450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Freeform 246">
                <a:extLst>
                  <a:ext uri="{FF2B5EF4-FFF2-40B4-BE49-F238E27FC236}">
                    <a16:creationId xmlns:a16="http://schemas.microsoft.com/office/drawing/2014/main" id="{0469919C-0704-4F7E-8184-78C5DEF9E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513" y="2536825"/>
                <a:ext cx="42863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Freeform 247">
                <a:extLst>
                  <a:ext uri="{FF2B5EF4-FFF2-40B4-BE49-F238E27FC236}">
                    <a16:creationId xmlns:a16="http://schemas.microsoft.com/office/drawing/2014/main" id="{11350DA4-D493-48B9-AF0C-5B7DF4ED7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8400" y="2617788"/>
                <a:ext cx="44450" cy="44450"/>
              </a:xfrm>
              <a:custGeom>
                <a:avLst/>
                <a:gdLst>
                  <a:gd name="T0" fmla="*/ 19 w 22"/>
                  <a:gd name="T1" fmla="*/ 4 h 22"/>
                  <a:gd name="T2" fmla="*/ 11 w 22"/>
                  <a:gd name="T3" fmla="*/ 0 h 22"/>
                  <a:gd name="T4" fmla="*/ 4 w 22"/>
                  <a:gd name="T5" fmla="*/ 4 h 22"/>
                  <a:gd name="T6" fmla="*/ 0 w 22"/>
                  <a:gd name="T7" fmla="*/ 11 h 22"/>
                  <a:gd name="T8" fmla="*/ 4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4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4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4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9" y="4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3" name="Freeform 248">
                <a:extLst>
                  <a:ext uri="{FF2B5EF4-FFF2-40B4-BE49-F238E27FC236}">
                    <a16:creationId xmlns:a16="http://schemas.microsoft.com/office/drawing/2014/main" id="{249E9EAC-9CEC-4C34-9926-8E5C71B8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2651125"/>
                <a:ext cx="44450" cy="44450"/>
              </a:xfrm>
              <a:custGeom>
                <a:avLst/>
                <a:gdLst>
                  <a:gd name="T0" fmla="*/ 18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8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4" name="Freeform 249">
                <a:extLst>
                  <a:ext uri="{FF2B5EF4-FFF2-40B4-BE49-F238E27FC236}">
                    <a16:creationId xmlns:a16="http://schemas.microsoft.com/office/drawing/2014/main" id="{50BD9373-EB87-42FF-8D79-879114BD9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463" y="2757488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5" name="Freeform 250">
                <a:extLst>
                  <a:ext uri="{FF2B5EF4-FFF2-40B4-BE49-F238E27FC236}">
                    <a16:creationId xmlns:a16="http://schemas.microsoft.com/office/drawing/2014/main" id="{C25F3D45-271B-488C-B158-A2291D504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2350" y="2836863"/>
                <a:ext cx="44450" cy="44450"/>
              </a:xfrm>
              <a:custGeom>
                <a:avLst/>
                <a:gdLst>
                  <a:gd name="T0" fmla="*/ 18 w 22"/>
                  <a:gd name="T1" fmla="*/ 4 h 22"/>
                  <a:gd name="T2" fmla="*/ 11 w 22"/>
                  <a:gd name="T3" fmla="*/ 0 h 22"/>
                  <a:gd name="T4" fmla="*/ 3 w 22"/>
                  <a:gd name="T5" fmla="*/ 4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4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4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6" name="Freeform 251">
                <a:extLst>
                  <a:ext uri="{FF2B5EF4-FFF2-40B4-BE49-F238E27FC236}">
                    <a16:creationId xmlns:a16="http://schemas.microsoft.com/office/drawing/2014/main" id="{3E6D8890-6E3B-4C1B-BDB3-B4B14DED6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413" y="2868613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9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7" name="Freeform 252">
                <a:extLst>
                  <a:ext uri="{FF2B5EF4-FFF2-40B4-BE49-F238E27FC236}">
                    <a16:creationId xmlns:a16="http://schemas.microsoft.com/office/drawing/2014/main" id="{465A50F6-C780-461C-A5F0-33B4DDEB7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650" y="2965450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8 h 22"/>
                  <a:gd name="T10" fmla="*/ 11 w 22"/>
                  <a:gd name="T11" fmla="*/ 22 h 22"/>
                  <a:gd name="T12" fmla="*/ 19 w 22"/>
                  <a:gd name="T13" fmla="*/ 18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8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8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Freeform 253">
                <a:extLst>
                  <a:ext uri="{FF2B5EF4-FFF2-40B4-BE49-F238E27FC236}">
                    <a16:creationId xmlns:a16="http://schemas.microsoft.com/office/drawing/2014/main" id="{B857E910-0BA8-4FC4-A807-D54E33209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188" y="3038475"/>
                <a:ext cx="44450" cy="44450"/>
              </a:xfrm>
              <a:custGeom>
                <a:avLst/>
                <a:gdLst>
                  <a:gd name="T0" fmla="*/ 19 w 22"/>
                  <a:gd name="T1" fmla="*/ 3 h 22"/>
                  <a:gd name="T2" fmla="*/ 11 w 22"/>
                  <a:gd name="T3" fmla="*/ 0 h 22"/>
                  <a:gd name="T4" fmla="*/ 3 w 22"/>
                  <a:gd name="T5" fmla="*/ 3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9 w 22"/>
                  <a:gd name="T13" fmla="*/ 19 h 22"/>
                  <a:gd name="T14" fmla="*/ 22 w 22"/>
                  <a:gd name="T15" fmla="*/ 11 h 22"/>
                  <a:gd name="T16" fmla="*/ 19 w 22"/>
                  <a:gd name="T1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3"/>
                    </a:move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4"/>
                      <a:pt x="1" y="16"/>
                      <a:pt x="3" y="19"/>
                    </a:cubicBezTo>
                    <a:cubicBezTo>
                      <a:pt x="6" y="21"/>
                      <a:pt x="8" y="22"/>
                      <a:pt x="11" y="22"/>
                    </a:cubicBezTo>
                    <a:cubicBezTo>
                      <a:pt x="14" y="22"/>
                      <a:pt x="17" y="21"/>
                      <a:pt x="19" y="19"/>
                    </a:cubicBezTo>
                    <a:cubicBezTo>
                      <a:pt x="21" y="16"/>
                      <a:pt x="22" y="14"/>
                      <a:pt x="22" y="11"/>
                    </a:cubicBezTo>
                    <a:cubicBezTo>
                      <a:pt x="22" y="8"/>
                      <a:pt x="21" y="5"/>
                      <a:pt x="19" y="3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9" name="Freeform 254">
                <a:extLst>
                  <a:ext uri="{FF2B5EF4-FFF2-40B4-BE49-F238E27FC236}">
                    <a16:creationId xmlns:a16="http://schemas.microsoft.com/office/drawing/2014/main" id="{65719205-463F-4CC2-AB8E-59529AC84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188" y="3076575"/>
                <a:ext cx="44450" cy="44450"/>
              </a:xfrm>
              <a:custGeom>
                <a:avLst/>
                <a:gdLst>
                  <a:gd name="T0" fmla="*/ 18 w 22"/>
                  <a:gd name="T1" fmla="*/ 4 h 22"/>
                  <a:gd name="T2" fmla="*/ 11 w 22"/>
                  <a:gd name="T3" fmla="*/ 0 h 22"/>
                  <a:gd name="T4" fmla="*/ 3 w 22"/>
                  <a:gd name="T5" fmla="*/ 4 h 22"/>
                  <a:gd name="T6" fmla="*/ 0 w 22"/>
                  <a:gd name="T7" fmla="*/ 11 h 22"/>
                  <a:gd name="T8" fmla="*/ 3 w 22"/>
                  <a:gd name="T9" fmla="*/ 19 h 22"/>
                  <a:gd name="T10" fmla="*/ 11 w 22"/>
                  <a:gd name="T11" fmla="*/ 22 h 22"/>
                  <a:gd name="T12" fmla="*/ 18 w 22"/>
                  <a:gd name="T13" fmla="*/ 19 h 22"/>
                  <a:gd name="T14" fmla="*/ 22 w 22"/>
                  <a:gd name="T15" fmla="*/ 11 h 22"/>
                  <a:gd name="T16" fmla="*/ 18 w 22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8" y="4"/>
                    </a:moveTo>
                    <a:cubicBezTo>
                      <a:pt x="16" y="1"/>
                      <a:pt x="14" y="0"/>
                      <a:pt x="11" y="0"/>
                    </a:cubicBezTo>
                    <a:cubicBezTo>
                      <a:pt x="8" y="0"/>
                      <a:pt x="5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3" y="19"/>
                    </a:cubicBezTo>
                    <a:cubicBezTo>
                      <a:pt x="5" y="21"/>
                      <a:pt x="8" y="22"/>
                      <a:pt x="11" y="22"/>
                    </a:cubicBezTo>
                    <a:cubicBezTo>
                      <a:pt x="14" y="22"/>
                      <a:pt x="16" y="21"/>
                      <a:pt x="18" y="19"/>
                    </a:cubicBezTo>
                    <a:cubicBezTo>
                      <a:pt x="21" y="17"/>
                      <a:pt x="22" y="14"/>
                      <a:pt x="22" y="11"/>
                    </a:cubicBezTo>
                    <a:cubicBezTo>
                      <a:pt x="22" y="8"/>
                      <a:pt x="21" y="6"/>
                      <a:pt x="18" y="4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id="{92798F0C-D91B-4A07-9880-8D113C764D1D}"/>
                </a:ext>
              </a:extLst>
            </p:cNvPr>
            <p:cNvSpPr txBox="1"/>
            <p:nvPr/>
          </p:nvSpPr>
          <p:spPr>
            <a:xfrm>
              <a:off x="5768024" y="500867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261" name="ZoneTexte 260">
              <a:extLst>
                <a:ext uri="{FF2B5EF4-FFF2-40B4-BE49-F238E27FC236}">
                  <a16:creationId xmlns:a16="http://schemas.microsoft.com/office/drawing/2014/main" id="{00CFC983-2952-4B2D-A7DB-31F5914353A8}"/>
                </a:ext>
              </a:extLst>
            </p:cNvPr>
            <p:cNvSpPr txBox="1"/>
            <p:nvPr/>
          </p:nvSpPr>
          <p:spPr>
            <a:xfrm>
              <a:off x="6140018" y="500867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262" name="ZoneTexte 261">
              <a:extLst>
                <a:ext uri="{FF2B5EF4-FFF2-40B4-BE49-F238E27FC236}">
                  <a16:creationId xmlns:a16="http://schemas.microsoft.com/office/drawing/2014/main" id="{153005AD-E21C-42F5-ABA5-7E596CD2201C}"/>
                </a:ext>
              </a:extLst>
            </p:cNvPr>
            <p:cNvSpPr txBox="1"/>
            <p:nvPr/>
          </p:nvSpPr>
          <p:spPr>
            <a:xfrm>
              <a:off x="6512012" y="500867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8</a:t>
              </a:r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8C923519-AE84-4DAF-B21A-342E0CC990B3}"/>
                </a:ext>
              </a:extLst>
            </p:cNvPr>
            <p:cNvSpPr txBox="1"/>
            <p:nvPr/>
          </p:nvSpPr>
          <p:spPr>
            <a:xfrm>
              <a:off x="6841527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12</a:t>
              </a:r>
            </a:p>
          </p:txBody>
        </p:sp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CCE0E3EA-ACA8-41B7-BA6E-BAB717AFDA5C}"/>
                </a:ext>
              </a:extLst>
            </p:cNvPr>
            <p:cNvSpPr txBox="1"/>
            <p:nvPr/>
          </p:nvSpPr>
          <p:spPr>
            <a:xfrm>
              <a:off x="7213521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16</a:t>
              </a:r>
            </a:p>
          </p:txBody>
        </p:sp>
        <p:sp>
          <p:nvSpPr>
            <p:cNvPr id="265" name="ZoneTexte 264">
              <a:extLst>
                <a:ext uri="{FF2B5EF4-FFF2-40B4-BE49-F238E27FC236}">
                  <a16:creationId xmlns:a16="http://schemas.microsoft.com/office/drawing/2014/main" id="{34A87423-0C48-4608-A704-545700136EC5}"/>
                </a:ext>
              </a:extLst>
            </p:cNvPr>
            <p:cNvSpPr txBox="1"/>
            <p:nvPr/>
          </p:nvSpPr>
          <p:spPr>
            <a:xfrm>
              <a:off x="7585515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A99E8F05-3C0F-459E-80E0-5A7B9CC385E9}"/>
                </a:ext>
              </a:extLst>
            </p:cNvPr>
            <p:cNvSpPr txBox="1"/>
            <p:nvPr/>
          </p:nvSpPr>
          <p:spPr>
            <a:xfrm>
              <a:off x="7957509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24</a:t>
              </a:r>
            </a:p>
          </p:txBody>
        </p:sp>
        <p:sp>
          <p:nvSpPr>
            <p:cNvPr id="267" name="ZoneTexte 266">
              <a:extLst>
                <a:ext uri="{FF2B5EF4-FFF2-40B4-BE49-F238E27FC236}">
                  <a16:creationId xmlns:a16="http://schemas.microsoft.com/office/drawing/2014/main" id="{8B5A4C12-7951-412D-A6BF-4074D81C85D0}"/>
                </a:ext>
              </a:extLst>
            </p:cNvPr>
            <p:cNvSpPr txBox="1"/>
            <p:nvPr/>
          </p:nvSpPr>
          <p:spPr>
            <a:xfrm>
              <a:off x="8329503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28</a:t>
              </a:r>
            </a:p>
          </p:txBody>
        </p:sp>
        <p:sp>
          <p:nvSpPr>
            <p:cNvPr id="268" name="ZoneTexte 267">
              <a:extLst>
                <a:ext uri="{FF2B5EF4-FFF2-40B4-BE49-F238E27FC236}">
                  <a16:creationId xmlns:a16="http://schemas.microsoft.com/office/drawing/2014/main" id="{DB580651-9BBC-4A3D-9AC8-3A8209696A5D}"/>
                </a:ext>
              </a:extLst>
            </p:cNvPr>
            <p:cNvSpPr txBox="1"/>
            <p:nvPr/>
          </p:nvSpPr>
          <p:spPr>
            <a:xfrm>
              <a:off x="8701497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32</a:t>
              </a:r>
            </a:p>
          </p:txBody>
        </p:sp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6B6E6339-D2B0-45EA-B0D8-416EB17B6103}"/>
                </a:ext>
              </a:extLst>
            </p:cNvPr>
            <p:cNvSpPr txBox="1"/>
            <p:nvPr/>
          </p:nvSpPr>
          <p:spPr>
            <a:xfrm>
              <a:off x="9073491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36</a:t>
              </a:r>
            </a:p>
          </p:txBody>
        </p:sp>
        <p:sp>
          <p:nvSpPr>
            <p:cNvPr id="270" name="ZoneTexte 269">
              <a:extLst>
                <a:ext uri="{FF2B5EF4-FFF2-40B4-BE49-F238E27FC236}">
                  <a16:creationId xmlns:a16="http://schemas.microsoft.com/office/drawing/2014/main" id="{4CDC60FA-2A20-4775-B94E-53EA3A622659}"/>
                </a:ext>
              </a:extLst>
            </p:cNvPr>
            <p:cNvSpPr txBox="1"/>
            <p:nvPr/>
          </p:nvSpPr>
          <p:spPr>
            <a:xfrm>
              <a:off x="9445485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40</a:t>
              </a:r>
            </a:p>
          </p:txBody>
        </p:sp>
        <p:sp>
          <p:nvSpPr>
            <p:cNvPr id="271" name="ZoneTexte 270">
              <a:extLst>
                <a:ext uri="{FF2B5EF4-FFF2-40B4-BE49-F238E27FC236}">
                  <a16:creationId xmlns:a16="http://schemas.microsoft.com/office/drawing/2014/main" id="{5B871718-7E03-4880-8F92-63B1B874DDC9}"/>
                </a:ext>
              </a:extLst>
            </p:cNvPr>
            <p:cNvSpPr txBox="1"/>
            <p:nvPr/>
          </p:nvSpPr>
          <p:spPr>
            <a:xfrm>
              <a:off x="9817479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44</a:t>
              </a:r>
            </a:p>
          </p:txBody>
        </p:sp>
        <p:sp>
          <p:nvSpPr>
            <p:cNvPr id="272" name="ZoneTexte 271">
              <a:extLst>
                <a:ext uri="{FF2B5EF4-FFF2-40B4-BE49-F238E27FC236}">
                  <a16:creationId xmlns:a16="http://schemas.microsoft.com/office/drawing/2014/main" id="{4D683625-51AA-4684-9807-14D140278AB4}"/>
                </a:ext>
              </a:extLst>
            </p:cNvPr>
            <p:cNvSpPr txBox="1"/>
            <p:nvPr/>
          </p:nvSpPr>
          <p:spPr>
            <a:xfrm>
              <a:off x="10189473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48</a:t>
              </a:r>
            </a:p>
          </p:txBody>
        </p:sp>
        <p:sp>
          <p:nvSpPr>
            <p:cNvPr id="273" name="ZoneTexte 272">
              <a:extLst>
                <a:ext uri="{FF2B5EF4-FFF2-40B4-BE49-F238E27FC236}">
                  <a16:creationId xmlns:a16="http://schemas.microsoft.com/office/drawing/2014/main" id="{9967FE8A-D706-4B8E-A583-C530752E9C2F}"/>
                </a:ext>
              </a:extLst>
            </p:cNvPr>
            <p:cNvSpPr txBox="1"/>
            <p:nvPr/>
          </p:nvSpPr>
          <p:spPr>
            <a:xfrm>
              <a:off x="10561467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52</a:t>
              </a:r>
            </a:p>
          </p:txBody>
        </p:sp>
        <p:sp>
          <p:nvSpPr>
            <p:cNvPr id="274" name="ZoneTexte 273">
              <a:extLst>
                <a:ext uri="{FF2B5EF4-FFF2-40B4-BE49-F238E27FC236}">
                  <a16:creationId xmlns:a16="http://schemas.microsoft.com/office/drawing/2014/main" id="{9BA7195E-6881-4831-B657-0166F8C1A0D2}"/>
                </a:ext>
              </a:extLst>
            </p:cNvPr>
            <p:cNvSpPr txBox="1"/>
            <p:nvPr/>
          </p:nvSpPr>
          <p:spPr>
            <a:xfrm>
              <a:off x="10933465" y="500867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56</a:t>
              </a:r>
            </a:p>
          </p:txBody>
        </p:sp>
        <p:sp>
          <p:nvSpPr>
            <p:cNvPr id="275" name="ZoneTexte 274">
              <a:extLst>
                <a:ext uri="{FF2B5EF4-FFF2-40B4-BE49-F238E27FC236}">
                  <a16:creationId xmlns:a16="http://schemas.microsoft.com/office/drawing/2014/main" id="{30E5AC5B-67D0-4E05-91C0-A8565E1C3831}"/>
                </a:ext>
              </a:extLst>
            </p:cNvPr>
            <p:cNvSpPr txBox="1"/>
            <p:nvPr/>
          </p:nvSpPr>
          <p:spPr>
            <a:xfrm>
              <a:off x="6457059" y="4280861"/>
              <a:ext cx="1649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LEN 300 mg (1 x 10 </a:t>
              </a: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mL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sp>
          <p:nvSpPr>
            <p:cNvPr id="276" name="ZoneTexte 275">
              <a:extLst>
                <a:ext uri="{FF2B5EF4-FFF2-40B4-BE49-F238E27FC236}">
                  <a16:creationId xmlns:a16="http://schemas.microsoft.com/office/drawing/2014/main" id="{77CC1088-C0A0-495A-A98F-77C7BA44D18A}"/>
                </a:ext>
              </a:extLst>
            </p:cNvPr>
            <p:cNvSpPr txBox="1"/>
            <p:nvPr/>
          </p:nvSpPr>
          <p:spPr>
            <a:xfrm>
              <a:off x="6457059" y="4488094"/>
              <a:ext cx="1649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LEN 900 mg (3 x 10 </a:t>
              </a: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mL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sp>
          <p:nvSpPr>
            <p:cNvPr id="277" name="ZoneTexte 276">
              <a:extLst>
                <a:ext uri="{FF2B5EF4-FFF2-40B4-BE49-F238E27FC236}">
                  <a16:creationId xmlns:a16="http://schemas.microsoft.com/office/drawing/2014/main" id="{9A51479E-91D3-427D-821C-401D1C93C6A6}"/>
                </a:ext>
              </a:extLst>
            </p:cNvPr>
            <p:cNvSpPr txBox="1"/>
            <p:nvPr/>
          </p:nvSpPr>
          <p:spPr>
            <a:xfrm>
              <a:off x="6457059" y="4684845"/>
              <a:ext cx="1686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LEN *00 mg (2 x 1.5 </a:t>
              </a: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mL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sp>
          <p:nvSpPr>
            <p:cNvPr id="278" name="ZoneTexte 277">
              <a:extLst>
                <a:ext uri="{FF2B5EF4-FFF2-40B4-BE49-F238E27FC236}">
                  <a16:creationId xmlns:a16="http://schemas.microsoft.com/office/drawing/2014/main" id="{87BA3136-12F0-43A6-8E85-51915DB9B9EE}"/>
                </a:ext>
              </a:extLst>
            </p:cNvPr>
            <p:cNvSpPr txBox="1"/>
            <p:nvPr/>
          </p:nvSpPr>
          <p:spPr>
            <a:xfrm>
              <a:off x="7813247" y="5219604"/>
              <a:ext cx="12597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tx1"/>
                  </a:solidFill>
                  <a:latin typeface="+mn-lt"/>
                </a:rPr>
                <a:t>Weeks</a:t>
              </a:r>
              <a:r>
                <a:rPr lang="fr-FR" sz="1200" b="1" dirty="0">
                  <a:solidFill>
                    <a:schemeClr val="tx1"/>
                  </a:solidFill>
                  <a:latin typeface="+mn-lt"/>
                </a:rPr>
                <a:t> post dose</a:t>
              </a:r>
            </a:p>
          </p:txBody>
        </p:sp>
        <p:sp>
          <p:nvSpPr>
            <p:cNvPr id="279" name="ZoneTexte 278">
              <a:extLst>
                <a:ext uri="{FF2B5EF4-FFF2-40B4-BE49-F238E27FC236}">
                  <a16:creationId xmlns:a16="http://schemas.microsoft.com/office/drawing/2014/main" id="{72B0BC92-8375-4E8A-B509-B212AC85940B}"/>
                </a:ext>
              </a:extLst>
            </p:cNvPr>
            <p:cNvSpPr txBox="1"/>
            <p:nvPr/>
          </p:nvSpPr>
          <p:spPr>
            <a:xfrm>
              <a:off x="5384261" y="48427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0.1</a:t>
              </a:r>
            </a:p>
          </p:txBody>
        </p:sp>
        <p:sp>
          <p:nvSpPr>
            <p:cNvPr id="280" name="ZoneTexte 279">
              <a:extLst>
                <a:ext uri="{FF2B5EF4-FFF2-40B4-BE49-F238E27FC236}">
                  <a16:creationId xmlns:a16="http://schemas.microsoft.com/office/drawing/2014/main" id="{9C6034C0-03CD-43DF-A746-876C6712E574}"/>
                </a:ext>
              </a:extLst>
            </p:cNvPr>
            <p:cNvSpPr txBox="1"/>
            <p:nvPr/>
          </p:nvSpPr>
          <p:spPr>
            <a:xfrm>
              <a:off x="5494867" y="415634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9E6C8D5A-269C-4812-B048-C6DFA25F7ECF}"/>
                </a:ext>
              </a:extLst>
            </p:cNvPr>
            <p:cNvSpPr txBox="1"/>
            <p:nvPr/>
          </p:nvSpPr>
          <p:spPr>
            <a:xfrm>
              <a:off x="5409909" y="346994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10</a:t>
              </a:r>
            </a:p>
          </p:txBody>
        </p:sp>
        <p:sp>
          <p:nvSpPr>
            <p:cNvPr id="282" name="ZoneTexte 281">
              <a:extLst>
                <a:ext uri="{FF2B5EF4-FFF2-40B4-BE49-F238E27FC236}">
                  <a16:creationId xmlns:a16="http://schemas.microsoft.com/office/drawing/2014/main" id="{6087AC4A-B544-4C53-AEE6-68144823550B}"/>
                </a:ext>
              </a:extLst>
            </p:cNvPr>
            <p:cNvSpPr txBox="1"/>
            <p:nvPr/>
          </p:nvSpPr>
          <p:spPr>
            <a:xfrm>
              <a:off x="5344185" y="2783545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283" name="ZoneTexte 282">
              <a:extLst>
                <a:ext uri="{FF2B5EF4-FFF2-40B4-BE49-F238E27FC236}">
                  <a16:creationId xmlns:a16="http://schemas.microsoft.com/office/drawing/2014/main" id="{E32FB487-CD0B-4388-9570-37DB50392F66}"/>
                </a:ext>
              </a:extLst>
            </p:cNvPr>
            <p:cNvSpPr txBox="1"/>
            <p:nvPr/>
          </p:nvSpPr>
          <p:spPr>
            <a:xfrm rot="16200000">
              <a:off x="4398954" y="3713459"/>
              <a:ext cx="1627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tx1"/>
                  </a:solidFill>
                  <a:latin typeface="+mn-lt"/>
                </a:rPr>
                <a:t>Mean</a:t>
              </a:r>
              <a:r>
                <a:rPr lang="fr-FR" sz="1200" b="1" dirty="0">
                  <a:solidFill>
                    <a:schemeClr val="tx1"/>
                  </a:solidFill>
                  <a:latin typeface="+mn-lt"/>
                </a:rPr>
                <a:t> LEN, </a:t>
              </a:r>
              <a:r>
                <a:rPr lang="fr-FR" sz="1200" b="1" dirty="0" err="1">
                  <a:solidFill>
                    <a:schemeClr val="tx1"/>
                  </a:solidFill>
                  <a:latin typeface="+mn-lt"/>
                </a:rPr>
                <a:t>ng</a:t>
              </a:r>
              <a:r>
                <a:rPr lang="fr-FR" sz="1200" b="1" dirty="0">
                  <a:solidFill>
                    <a:schemeClr val="tx1"/>
                  </a:solidFill>
                  <a:latin typeface="+mn-lt"/>
                </a:rPr>
                <a:t>/</a:t>
              </a:r>
              <a:r>
                <a:rPr lang="fr-FR" sz="1200" b="1" dirty="0" err="1">
                  <a:solidFill>
                    <a:schemeClr val="tx1"/>
                  </a:solidFill>
                  <a:latin typeface="+mn-lt"/>
                </a:rPr>
                <a:t>mL</a:t>
              </a:r>
              <a:r>
                <a:rPr lang="fr-FR" sz="1200" b="1" dirty="0">
                  <a:solidFill>
                    <a:schemeClr val="tx1"/>
                  </a:solidFill>
                  <a:latin typeface="+mn-lt"/>
                </a:rPr>
                <a:t> (SD)</a:t>
              </a:r>
            </a:p>
          </p:txBody>
        </p:sp>
        <p:sp>
          <p:nvSpPr>
            <p:cNvPr id="284" name="ZoneTexte 283">
              <a:extLst>
                <a:ext uri="{FF2B5EF4-FFF2-40B4-BE49-F238E27FC236}">
                  <a16:creationId xmlns:a16="http://schemas.microsoft.com/office/drawing/2014/main" id="{3ABCE07E-36DA-46BB-8F5A-2B9D57F9421C}"/>
                </a:ext>
              </a:extLst>
            </p:cNvPr>
            <p:cNvSpPr txBox="1"/>
            <p:nvPr/>
          </p:nvSpPr>
          <p:spPr>
            <a:xfrm>
              <a:off x="7783418" y="2578659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6 mon (26 </a:t>
              </a: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wk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)</a:t>
              </a:r>
            </a:p>
          </p:txBody>
        </p:sp>
        <p:sp>
          <p:nvSpPr>
            <p:cNvPr id="285" name="ZoneTexte 284">
              <a:extLst>
                <a:ext uri="{FF2B5EF4-FFF2-40B4-BE49-F238E27FC236}">
                  <a16:creationId xmlns:a16="http://schemas.microsoft.com/office/drawing/2014/main" id="{12667741-F3D1-4ADB-AEE3-78B5A1B5D2F7}"/>
                </a:ext>
              </a:extLst>
            </p:cNvPr>
            <p:cNvSpPr txBox="1"/>
            <p:nvPr/>
          </p:nvSpPr>
          <p:spPr>
            <a:xfrm>
              <a:off x="11256937" y="3156637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24 </a:t>
              </a: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ng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/</a:t>
              </a: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mL</a:t>
              </a:r>
              <a:br>
                <a:rPr lang="fr-FR" sz="1200" dirty="0">
                  <a:solidFill>
                    <a:schemeClr val="tx1"/>
                  </a:solidFill>
                  <a:latin typeface="+mn-lt"/>
                </a:rPr>
              </a:br>
              <a:r>
                <a:rPr lang="fr-FR" sz="1200" dirty="0" err="1">
                  <a:solidFill>
                    <a:schemeClr val="tx1"/>
                  </a:solidFill>
                  <a:latin typeface="+mn-lt"/>
                </a:rPr>
                <a:t>mean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 IQ </a:t>
              </a:r>
              <a:r>
                <a:rPr lang="fr-FR" sz="1200" u="sng" dirty="0">
                  <a:solidFill>
                    <a:schemeClr val="tx1"/>
                  </a:solidFill>
                  <a:latin typeface="+mn-lt"/>
                </a:rPr>
                <a:t>&gt;</a:t>
              </a:r>
              <a:r>
                <a:rPr lang="fr-FR" sz="1200" dirty="0">
                  <a:solidFill>
                    <a:schemeClr val="tx1"/>
                  </a:solidFill>
                  <a:latin typeface="+mn-lt"/>
                </a:rPr>
                <a:t> 6</a:t>
              </a:r>
            </a:p>
          </p:txBody>
        </p:sp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EF47CECA-2327-4CBF-B851-F0995709F447}"/>
              </a:ext>
            </a:extLst>
          </p:cNvPr>
          <p:cNvSpPr/>
          <p:nvPr/>
        </p:nvSpPr>
        <p:spPr>
          <a:xfrm>
            <a:off x="833772" y="2181556"/>
            <a:ext cx="568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LEN single-dose plasma concentration-time profiles</a:t>
            </a:r>
          </a:p>
        </p:txBody>
      </p:sp>
      <p:sp>
        <p:nvSpPr>
          <p:cNvPr id="287" name="Espace réservé du contenu 5">
            <a:extLst>
              <a:ext uri="{FF2B5EF4-FFF2-40B4-BE49-F238E27FC236}">
                <a16:creationId xmlns:a16="http://schemas.microsoft.com/office/drawing/2014/main" id="{70F3E5A3-9635-4904-A7D2-8425F95FF888}"/>
              </a:ext>
            </a:extLst>
          </p:cNvPr>
          <p:cNvSpPr txBox="1">
            <a:spLocks/>
          </p:cNvSpPr>
          <p:nvPr/>
        </p:nvSpPr>
        <p:spPr bwMode="auto">
          <a:xfrm>
            <a:off x="7674139" y="2066758"/>
            <a:ext cx="4270132" cy="35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Good safety profile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Moderate ISR, grade 1 (80%)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Headache 30%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 grade ≥ 2 AE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Following administration of LEN 900 mg, concentrations were ≥ 24 ng/mL for 26 week, corresponding to a mean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IQ ≥ 6 (range 6.2-20.3 across in vitro assays) throughout a 26-wk (6-mon) dosing interval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8" name="Espace réservé du contenu 5">
            <a:extLst>
              <a:ext uri="{FF2B5EF4-FFF2-40B4-BE49-F238E27FC236}">
                <a16:creationId xmlns:a16="http://schemas.microsoft.com/office/drawing/2014/main" id="{44A76E53-582B-47B7-888D-787B9B0B997D}"/>
              </a:ext>
            </a:extLst>
          </p:cNvPr>
          <p:cNvSpPr txBox="1">
            <a:spLocks/>
          </p:cNvSpPr>
          <p:nvPr/>
        </p:nvSpPr>
        <p:spPr>
          <a:xfrm>
            <a:off x="609601" y="5945253"/>
            <a:ext cx="11343217" cy="84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506465-AAA3-4F38-B63D-C3F41FA9CD24}"/>
              </a:ext>
            </a:extLst>
          </p:cNvPr>
          <p:cNvSpPr txBox="1"/>
          <p:nvPr/>
        </p:nvSpPr>
        <p:spPr>
          <a:xfrm>
            <a:off x="718471" y="5565200"/>
            <a:ext cx="5626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+mn-lt"/>
              </a:rPr>
              <a:t>*Protein-adjusted EC</a:t>
            </a:r>
            <a:r>
              <a:rPr lang="en-US" sz="1000" baseline="-25000">
                <a:solidFill>
                  <a:schemeClr val="tx1"/>
                </a:solidFill>
                <a:latin typeface="+mn-lt"/>
              </a:rPr>
              <a:t>95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: macrophages, 1.16 ng/mL; CD4+ T cells, 2.32 ng/mL; and MT-4 cells, 3.87 ng/mL.</a:t>
            </a:r>
            <a:br>
              <a:rPr lang="en-US" sz="1000">
                <a:solidFill>
                  <a:schemeClr val="tx1"/>
                </a:solidFill>
                <a:latin typeface="+mn-lt"/>
              </a:rPr>
            </a:br>
            <a:r>
              <a:rPr lang="en-US" sz="1000" baseline="30000">
                <a:solidFill>
                  <a:schemeClr val="tx1"/>
                </a:solidFill>
                <a:latin typeface="+mn-lt"/>
              </a:rPr>
              <a:t>2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IQ ratio of LEN plasma concentration/EC</a:t>
            </a:r>
            <a:r>
              <a:rPr lang="en-US" sz="1000" baseline="-25000">
                <a:solidFill>
                  <a:schemeClr val="tx1"/>
                </a:solidFill>
                <a:latin typeface="+mn-lt"/>
              </a:rPr>
              <a:t>95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; SD, standard deviation.</a:t>
            </a:r>
          </a:p>
        </p:txBody>
      </p:sp>
      <p:sp>
        <p:nvSpPr>
          <p:cNvPr id="289" name="ZoneTexte 288">
            <a:extLst>
              <a:ext uri="{FF2B5EF4-FFF2-40B4-BE49-F238E27FC236}">
                <a16:creationId xmlns:a16="http://schemas.microsoft.com/office/drawing/2014/main" id="{EDAFC4A3-AEEA-4413-8367-195A2056E28E}"/>
              </a:ext>
            </a:extLst>
          </p:cNvPr>
          <p:cNvSpPr txBox="1"/>
          <p:nvPr/>
        </p:nvSpPr>
        <p:spPr>
          <a:xfrm>
            <a:off x="540377" y="6069274"/>
            <a:ext cx="1042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PK simulation for phase 2/3 studies dosing regimen: oral loading 600 mg D1 + D2 + 300 mg D8 +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From D15 900 mg SC every 6 months</a:t>
            </a:r>
          </a:p>
        </p:txBody>
      </p:sp>
    </p:spTree>
    <p:extLst>
      <p:ext uri="{BB962C8B-B14F-4D97-AF65-F5344CB8AC3E}">
        <p14:creationId xmlns:p14="http://schemas.microsoft.com/office/powerpoint/2010/main" val="33717644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E718E-3192-4CA7-A9B5-CFF3B39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Baseline NRTI Resistance in Suppressed Participants Did Not Lead to Viral blips on B/F/TAF or DTG + F/TAF through Week 48 in Study 380-4030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D29C346-F15D-4845-B14A-F7C342C1F1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024" y="1790700"/>
            <a:ext cx="4408744" cy="37453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Adults with HIV RNA &lt; 50 c/mL on </a:t>
            </a:r>
            <a:br>
              <a:rPr lang="en-US" dirty="0"/>
            </a:br>
            <a:r>
              <a:rPr lang="en-US" dirty="0"/>
              <a:t>DTG + F/TAF-TDF N=565 </a:t>
            </a:r>
          </a:p>
          <a:p>
            <a:endParaRPr lang="en-US" dirty="0"/>
          </a:p>
          <a:p>
            <a:r>
              <a:rPr lang="en-US" dirty="0"/>
              <a:t>Randomized double blind, double placebo:</a:t>
            </a:r>
          </a:p>
          <a:p>
            <a:pPr lvl="1"/>
            <a:r>
              <a:rPr lang="en-US" sz="2300" dirty="0"/>
              <a:t>Continuation DTG + F/TAF-TDF</a:t>
            </a:r>
          </a:p>
          <a:p>
            <a:pPr lvl="1"/>
            <a:r>
              <a:rPr lang="en-US" sz="2300" dirty="0"/>
              <a:t>Vs switch to B/F/TAF</a:t>
            </a:r>
          </a:p>
          <a:p>
            <a:endParaRPr lang="en-US" dirty="0"/>
          </a:p>
          <a:p>
            <a:r>
              <a:rPr lang="en-US" dirty="0"/>
              <a:t>Historical resistance</a:t>
            </a:r>
          </a:p>
          <a:p>
            <a:r>
              <a:rPr lang="en-US" dirty="0"/>
              <a:t>allowed (except to INSTI)</a:t>
            </a:r>
          </a:p>
          <a:p>
            <a:endParaRPr lang="en-US" dirty="0"/>
          </a:p>
          <a:p>
            <a:r>
              <a:rPr lang="en-US" dirty="0"/>
              <a:t>At W48: non inferiority</a:t>
            </a:r>
          </a:p>
          <a:p>
            <a:r>
              <a:rPr lang="en-US" dirty="0"/>
              <a:t>No virologic failure with</a:t>
            </a:r>
          </a:p>
          <a:p>
            <a:r>
              <a:rPr lang="en-US" dirty="0"/>
              <a:t>resistance emergence</a:t>
            </a:r>
          </a:p>
          <a:p>
            <a:endParaRPr lang="en-US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4F648BDD-A6A6-46B3-97C5-846EDEEEB6E0}"/>
              </a:ext>
            </a:extLst>
          </p:cNvPr>
          <p:cNvSpPr txBox="1">
            <a:spLocks/>
          </p:cNvSpPr>
          <p:nvPr/>
        </p:nvSpPr>
        <p:spPr>
          <a:xfrm>
            <a:off x="262183" y="5291896"/>
            <a:ext cx="11151140" cy="1372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Conclusion: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Viral blips were infrequent and similar among participants switching to B/F/TAF and DTG + F/ TAF </a:t>
            </a:r>
            <a:br>
              <a:rPr lang="en-US" dirty="0"/>
            </a:br>
            <a:r>
              <a:rPr lang="en-US" dirty="0"/>
              <a:t>0.5% and 0.4% with 2:1 blip/visit, respectively)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Baseline NRTI resistance did not result in higher incidence of blips</a:t>
            </a:r>
          </a:p>
          <a:p>
            <a:pPr lvl="2">
              <a:buFont typeface="Calibri" panose="020F0502020204030204" pitchFamily="34" charset="0"/>
              <a:buChar char="‒"/>
            </a:pPr>
            <a:r>
              <a:rPr lang="en-US" dirty="0"/>
              <a:t>Of 47 B/F/TAF participants with preexisting M184V/I, 1 (2%) experienced a viral blip and all maintained suppression through 48 </a:t>
            </a:r>
            <a:r>
              <a:rPr lang="en-US" dirty="0" err="1"/>
              <a:t>wk</a:t>
            </a:r>
            <a:r>
              <a:rPr lang="en-US" dirty="0"/>
              <a:t>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Slips did not lead to virologic failure or emergence of resistance using these triple-therapy regimens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0050D08-A86C-441D-9BB6-B0EAEA322327}"/>
              </a:ext>
            </a:extLst>
          </p:cNvPr>
          <p:cNvGrpSpPr/>
          <p:nvPr/>
        </p:nvGrpSpPr>
        <p:grpSpPr>
          <a:xfrm>
            <a:off x="4609217" y="1980283"/>
            <a:ext cx="6804106" cy="3334013"/>
            <a:chOff x="4829756" y="1746201"/>
            <a:chExt cx="6804106" cy="3334013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656DA64-C622-4E12-B315-82B2974277C8}"/>
                </a:ext>
              </a:extLst>
            </p:cNvPr>
            <p:cNvGrpSpPr/>
            <p:nvPr/>
          </p:nvGrpSpPr>
          <p:grpSpPr>
            <a:xfrm>
              <a:off x="5424878" y="1878834"/>
              <a:ext cx="5600700" cy="2798763"/>
              <a:chOff x="5688013" y="1790700"/>
              <a:chExt cx="5600700" cy="2798763"/>
            </a:xfrm>
          </p:grpSpPr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46A7FA0B-55C8-47C2-BC80-D7FC41FA9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138" y="3997325"/>
                <a:ext cx="309563" cy="592137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C6C48261-D91F-4553-B1DD-1176B9A3E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700" y="4200525"/>
                <a:ext cx="304800" cy="388937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A4F30C23-06F8-4ACB-A5DF-13BC55DF5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0538" y="4378325"/>
                <a:ext cx="306388" cy="211137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Rectangle 8">
                <a:extLst>
                  <a:ext uri="{FF2B5EF4-FFF2-40B4-BE49-F238E27FC236}">
                    <a16:creationId xmlns:a16="http://schemas.microsoft.com/office/drawing/2014/main" id="{C2948E27-BD7E-4BDA-96A2-A80CC80F9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4395788"/>
                <a:ext cx="307975" cy="193675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94B40E7A-B1A7-454C-838C-68F44725E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6925" y="4378325"/>
                <a:ext cx="307975" cy="211137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16E51D5A-A5D9-473C-9D3A-0FC3DA234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7438" y="4378325"/>
                <a:ext cx="309563" cy="211137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F68653D3-950D-4D84-87D5-879886919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000" y="4164013"/>
                <a:ext cx="304800" cy="425450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1032D94A-B879-4478-971D-B9F75D716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4063" y="4192588"/>
                <a:ext cx="304800" cy="396875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9A570762-2920-45A0-8610-FDB7DDABF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1163" y="4391025"/>
                <a:ext cx="309563" cy="198437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E31B7DBE-D61B-4CC8-A860-4FF01D0C8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8863" y="4164013"/>
                <a:ext cx="309563" cy="425450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C3B9E085-319B-4156-9D4A-1E145716B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2888" y="2120900"/>
                <a:ext cx="136525" cy="136525"/>
              </a:xfrm>
              <a:prstGeom prst="rect">
                <a:avLst/>
              </a:prstGeom>
              <a:solidFill>
                <a:srgbClr val="32B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B33A102A-D351-488A-ACAE-DF3D4833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8238" y="2120900"/>
                <a:ext cx="131763" cy="136525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468CAB8F-F8C6-4E0D-BD98-8A6F9270F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5800" y="4589463"/>
                <a:ext cx="5522913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5A859885-99BC-4540-8CB4-21687CDF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5800" y="1790700"/>
                <a:ext cx="0" cy="2798762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FE3692AB-BA31-4EE6-8A31-52E11E11D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4589463"/>
                <a:ext cx="77788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00BAB932-00BF-4A9B-BDF8-0B0D56053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4035425"/>
                <a:ext cx="77788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498A8B99-3638-4EFD-BF0C-73C3D9A36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3467100"/>
                <a:ext cx="77788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7DEB604C-A3B7-44C2-92AF-C9FDA08A3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2913063"/>
                <a:ext cx="77788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344E7C90-B858-45E4-BF39-9B1E178C6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2344738"/>
                <a:ext cx="77788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Line 24">
                <a:extLst>
                  <a:ext uri="{FF2B5EF4-FFF2-40B4-BE49-F238E27FC236}">
                    <a16:creationId xmlns:a16="http://schemas.microsoft.com/office/drawing/2014/main" id="{13D7244A-FA15-43C8-A64C-33859D1EF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1790700"/>
                <a:ext cx="77788" cy="0"/>
              </a:xfrm>
              <a:prstGeom prst="lin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3" name="Line 25">
                <a:extLst>
                  <a:ext uri="{FF2B5EF4-FFF2-40B4-BE49-F238E27FC236}">
                    <a16:creationId xmlns:a16="http://schemas.microsoft.com/office/drawing/2014/main" id="{4C842856-892B-4CDE-98DD-22907936F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5800" y="4378325"/>
                <a:ext cx="5522913" cy="0"/>
              </a:xfrm>
              <a:prstGeom prst="line">
                <a:avLst/>
              </a:prstGeom>
              <a:noFill/>
              <a:ln w="17463" cap="flat">
                <a:solidFill>
                  <a:srgbClr val="7D7D7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Line 26">
                <a:extLst>
                  <a:ext uri="{FF2B5EF4-FFF2-40B4-BE49-F238E27FC236}">
                    <a16:creationId xmlns:a16="http://schemas.microsoft.com/office/drawing/2014/main" id="{3884CC4D-578D-465A-8A0E-588146B02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5800" y="4303713"/>
                <a:ext cx="5522913" cy="0"/>
              </a:xfrm>
              <a:prstGeom prst="line">
                <a:avLst/>
              </a:prstGeom>
              <a:noFill/>
              <a:ln w="17463" cap="flat">
                <a:solidFill>
                  <a:srgbClr val="32B39B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22FC40C-03A6-488B-9EA5-D438F4688430}"/>
                </a:ext>
              </a:extLst>
            </p:cNvPr>
            <p:cNvSpPr txBox="1"/>
            <p:nvPr/>
          </p:nvSpPr>
          <p:spPr>
            <a:xfrm>
              <a:off x="5072648" y="4539642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0.0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524AC32-8D0A-4D5D-8B8C-0EE5FFB02203}"/>
                </a:ext>
              </a:extLst>
            </p:cNvPr>
            <p:cNvSpPr txBox="1"/>
            <p:nvPr/>
          </p:nvSpPr>
          <p:spPr>
            <a:xfrm>
              <a:off x="5072648" y="3976934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1.0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0F1F9D5-634A-46DB-B617-1696C1806645}"/>
                </a:ext>
              </a:extLst>
            </p:cNvPr>
            <p:cNvSpPr txBox="1"/>
            <p:nvPr/>
          </p:nvSpPr>
          <p:spPr>
            <a:xfrm>
              <a:off x="5072648" y="3444372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2.0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985AD04-0456-4152-BEA1-5165B5A73FFE}"/>
                </a:ext>
              </a:extLst>
            </p:cNvPr>
            <p:cNvSpPr txBox="1"/>
            <p:nvPr/>
          </p:nvSpPr>
          <p:spPr>
            <a:xfrm>
              <a:off x="5072648" y="2881664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3.0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CF7CD8E-467C-49F6-8E6F-25AA7D5FC86A}"/>
                </a:ext>
              </a:extLst>
            </p:cNvPr>
            <p:cNvSpPr txBox="1"/>
            <p:nvPr/>
          </p:nvSpPr>
          <p:spPr>
            <a:xfrm>
              <a:off x="5072648" y="2308909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4.0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7C458E9-4280-423D-89B3-D250CD697BD0}"/>
                </a:ext>
              </a:extLst>
            </p:cNvPr>
            <p:cNvSpPr txBox="1"/>
            <p:nvPr/>
          </p:nvSpPr>
          <p:spPr>
            <a:xfrm>
              <a:off x="5072648" y="1746201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5.0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528F7BF-BFC9-4BB8-A6EF-B8448AA7D1DD}"/>
                </a:ext>
              </a:extLst>
            </p:cNvPr>
            <p:cNvSpPr txBox="1"/>
            <p:nvPr/>
          </p:nvSpPr>
          <p:spPr>
            <a:xfrm rot="16200000">
              <a:off x="3832977" y="3151892"/>
              <a:ext cx="227055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% Participants with ≥ 1 Blip/Visit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F96DBAB5-0F24-4F59-9BE2-B45C55E9633E}"/>
                </a:ext>
              </a:extLst>
            </p:cNvPr>
            <p:cNvSpPr txBox="1"/>
            <p:nvPr/>
          </p:nvSpPr>
          <p:spPr>
            <a:xfrm>
              <a:off x="5837753" y="4642284"/>
              <a:ext cx="26962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E7AD060-FABC-4EDD-B4A5-3052CFC99FDF}"/>
                </a:ext>
              </a:extLst>
            </p:cNvPr>
            <p:cNvSpPr txBox="1"/>
            <p:nvPr/>
          </p:nvSpPr>
          <p:spPr>
            <a:xfrm>
              <a:off x="6771358" y="4642284"/>
              <a:ext cx="26962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6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BC5E477-856F-4427-883D-BFE392641F09}"/>
                </a:ext>
              </a:extLst>
            </p:cNvPr>
            <p:cNvSpPr txBox="1"/>
            <p:nvPr/>
          </p:nvSpPr>
          <p:spPr>
            <a:xfrm>
              <a:off x="7642969" y="4642284"/>
              <a:ext cx="3545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12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2E605F01-0A32-4F40-A12C-F0BAE66E2D58}"/>
                </a:ext>
              </a:extLst>
            </p:cNvPr>
            <p:cNvSpPr txBox="1"/>
            <p:nvPr/>
          </p:nvSpPr>
          <p:spPr>
            <a:xfrm>
              <a:off x="8577521" y="4642284"/>
              <a:ext cx="3954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24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0D1E60FC-D5C6-4EBB-99EA-6DA6A8D4F1BC}"/>
                </a:ext>
              </a:extLst>
            </p:cNvPr>
            <p:cNvSpPr txBox="1"/>
            <p:nvPr/>
          </p:nvSpPr>
          <p:spPr>
            <a:xfrm>
              <a:off x="9527639" y="4642284"/>
              <a:ext cx="3954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36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83E8E4D-354D-44EC-8E04-1E412DEBD515}"/>
                </a:ext>
              </a:extLst>
            </p:cNvPr>
            <p:cNvSpPr txBox="1"/>
            <p:nvPr/>
          </p:nvSpPr>
          <p:spPr>
            <a:xfrm>
              <a:off x="10462809" y="4642284"/>
              <a:ext cx="3954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6EBD617-8B03-4DA6-AD98-6912A7DDA582}"/>
                </a:ext>
              </a:extLst>
            </p:cNvPr>
            <p:cNvSpPr txBox="1"/>
            <p:nvPr/>
          </p:nvSpPr>
          <p:spPr>
            <a:xfrm>
              <a:off x="10956916" y="4230911"/>
              <a:ext cx="49083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0.5%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EAA7152-8FA0-4C83-8D2F-0A1AFAF5D65A}"/>
                </a:ext>
              </a:extLst>
            </p:cNvPr>
            <p:cNvSpPr txBox="1"/>
            <p:nvPr/>
          </p:nvSpPr>
          <p:spPr>
            <a:xfrm>
              <a:off x="10956916" y="4357144"/>
              <a:ext cx="49083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r>
                <a:rPr lang="en-US" dirty="0">
                  <a:solidFill>
                    <a:schemeClr val="tx1"/>
                  </a:solidFill>
                  <a:latin typeface="+mn-lt"/>
                </a:rPr>
                <a:t>0.4%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5BB39DE2-03BB-423A-AC6E-53BDEFC517E5}"/>
                </a:ext>
              </a:extLst>
            </p:cNvPr>
            <p:cNvSpPr txBox="1"/>
            <p:nvPr/>
          </p:nvSpPr>
          <p:spPr>
            <a:xfrm>
              <a:off x="10660519" y="3790482"/>
              <a:ext cx="97334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1200"/>
              </a:lvl1pPr>
            </a:lstStyle>
            <a:p>
              <a:pPr algn="r"/>
              <a:r>
                <a:rPr lang="en-US" dirty="0">
                  <a:solidFill>
                    <a:schemeClr val="tx1"/>
                  </a:solidFill>
                  <a:latin typeface="+mn-lt"/>
                </a:rPr>
                <a:t>Mean with </a:t>
              </a:r>
              <a:br>
                <a:rPr lang="en-US" dirty="0">
                  <a:solidFill>
                    <a:schemeClr val="tx1"/>
                  </a:solidFill>
                  <a:latin typeface="+mn-lt"/>
                </a:rPr>
              </a:br>
              <a:r>
                <a:rPr lang="en-US" dirty="0">
                  <a:solidFill>
                    <a:schemeClr val="tx1"/>
                  </a:solidFill>
                  <a:latin typeface="+mn-lt"/>
                </a:rPr>
                <a:t>≥ 1 Blip/Visit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0A26F03-E39D-4580-83FF-DFECB37A61F8}"/>
                </a:ext>
              </a:extLst>
            </p:cNvPr>
            <p:cNvSpPr txBox="1"/>
            <p:nvPr/>
          </p:nvSpPr>
          <p:spPr>
            <a:xfrm>
              <a:off x="7832477" y="4803215"/>
              <a:ext cx="90370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Visit, Week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1AA62D0-ED8B-47DF-8987-88ECB298BCB0}"/>
                </a:ext>
              </a:extLst>
            </p:cNvPr>
            <p:cNvSpPr txBox="1"/>
            <p:nvPr/>
          </p:nvSpPr>
          <p:spPr>
            <a:xfrm>
              <a:off x="7701043" y="2136895"/>
              <a:ext cx="7813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B/F/TAF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8050F6E-F755-4921-9E76-6D061FA96811}"/>
                </a:ext>
              </a:extLst>
            </p:cNvPr>
            <p:cNvSpPr txBox="1"/>
            <p:nvPr/>
          </p:nvSpPr>
          <p:spPr>
            <a:xfrm>
              <a:off x="8634995" y="2136895"/>
              <a:ext cx="108157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DTG + F/TAF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0B83AB32-54AC-40A2-9AB6-B79B9FC41CEC}"/>
              </a:ext>
            </a:extLst>
          </p:cNvPr>
          <p:cNvSpPr txBox="1"/>
          <p:nvPr/>
        </p:nvSpPr>
        <p:spPr>
          <a:xfrm>
            <a:off x="5335267" y="1204601"/>
            <a:ext cx="55128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Frequency of Viral Blips by Study Visit Through Week 48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9D1C57-B55C-430D-A1B4-B4FE65D85F0C}"/>
              </a:ext>
            </a:extLst>
          </p:cNvPr>
          <p:cNvSpPr/>
          <p:nvPr/>
        </p:nvSpPr>
        <p:spPr>
          <a:xfrm>
            <a:off x="11008663" y="6474915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Abs. PEB0257</a:t>
            </a:r>
          </a:p>
        </p:txBody>
      </p:sp>
    </p:spTree>
    <p:extLst>
      <p:ext uri="{BB962C8B-B14F-4D97-AF65-F5344CB8AC3E}">
        <p14:creationId xmlns:p14="http://schemas.microsoft.com/office/powerpoint/2010/main" val="225106991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5305" y="160334"/>
            <a:ext cx="11831348" cy="1143000"/>
          </a:xfrm>
        </p:spPr>
        <p:txBody>
          <a:bodyPr>
            <a:normAutofit/>
          </a:bodyPr>
          <a:lstStyle/>
          <a:p>
            <a:r>
              <a:rPr lang="en-US" sz="3200"/>
              <a:t>TANGO: Switch to DTG/3TC vs continuation of TAF-containing cART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1003853" y="1484313"/>
            <a:ext cx="10972800" cy="519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% with </a:t>
            </a:r>
            <a:r>
              <a:rPr lang="en-US" sz="2000" b="1" dirty="0" err="1">
                <a:solidFill>
                  <a:srgbClr val="0070C0"/>
                </a:solidFill>
              </a:rPr>
              <a:t>pVL</a:t>
            </a:r>
            <a:r>
              <a:rPr lang="en-US" sz="2000" b="1" dirty="0">
                <a:solidFill>
                  <a:srgbClr val="0070C0"/>
                </a:solidFill>
              </a:rPr>
              <a:t> &lt; 40 c/mL and TND, </a:t>
            </a:r>
            <a:r>
              <a:rPr lang="en-US" sz="2000" b="1" dirty="0" err="1">
                <a:solidFill>
                  <a:srgbClr val="0070C0"/>
                </a:solidFill>
              </a:rPr>
              <a:t>pVL</a:t>
            </a:r>
            <a:r>
              <a:rPr lang="en-US" sz="2000" b="1" dirty="0">
                <a:solidFill>
                  <a:srgbClr val="0070C0"/>
                </a:solidFill>
              </a:rPr>
              <a:t> &lt; 40 c/mL and TD, </a:t>
            </a:r>
            <a:r>
              <a:rPr lang="en-US" sz="2000" b="1" dirty="0" err="1">
                <a:solidFill>
                  <a:srgbClr val="0070C0"/>
                </a:solidFill>
              </a:rPr>
              <a:t>pVL</a:t>
            </a:r>
            <a:r>
              <a:rPr lang="en-US" sz="2000" b="1" dirty="0">
                <a:solidFill>
                  <a:srgbClr val="0070C0"/>
                </a:solidFill>
              </a:rPr>
              <a:t> ≥ 40 c/mL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5948E67-4DC5-4350-9784-A7A981082589}"/>
              </a:ext>
            </a:extLst>
          </p:cNvPr>
          <p:cNvGrpSpPr/>
          <p:nvPr/>
        </p:nvGrpSpPr>
        <p:grpSpPr>
          <a:xfrm>
            <a:off x="1041591" y="2042672"/>
            <a:ext cx="10802730" cy="4254278"/>
            <a:chOff x="1148244" y="2690254"/>
            <a:chExt cx="9988394" cy="362667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F608B6E-9BA4-4CA4-8B3F-584DBBD083DC}"/>
                </a:ext>
              </a:extLst>
            </p:cNvPr>
            <p:cNvSpPr txBox="1"/>
            <p:nvPr/>
          </p:nvSpPr>
          <p:spPr>
            <a:xfrm>
              <a:off x="1473692" y="3288039"/>
              <a:ext cx="315997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9861A61B-6309-40FE-A33C-1CA3C7F7C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729" y="342414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CA025892-B972-44D7-8415-597A90EF4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729" y="5790369"/>
              <a:ext cx="759118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DA86881F-C460-469A-ACCF-3D67E6BA6B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4255" y="4291536"/>
              <a:ext cx="298741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95541F5-B879-43A9-8D9C-AEF3845A38F2}"/>
                </a:ext>
              </a:extLst>
            </p:cNvPr>
            <p:cNvSpPr txBox="1"/>
            <p:nvPr/>
          </p:nvSpPr>
          <p:spPr>
            <a:xfrm>
              <a:off x="1401065" y="2690254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EC3E5787-0ED7-44F3-8631-1DCD2766B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729" y="2826356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ED698A8-9180-41E5-A9D0-EB4445E85BF8}"/>
                </a:ext>
              </a:extLst>
            </p:cNvPr>
            <p:cNvSpPr txBox="1"/>
            <p:nvPr/>
          </p:nvSpPr>
          <p:spPr>
            <a:xfrm>
              <a:off x="1473692" y="3880388"/>
              <a:ext cx="315997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F2050223-130C-4C23-B849-63F51C00D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729" y="4016490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A4C9D2E-6217-434A-8217-0D7EFAD07790}"/>
                </a:ext>
              </a:extLst>
            </p:cNvPr>
            <p:cNvSpPr txBox="1"/>
            <p:nvPr/>
          </p:nvSpPr>
          <p:spPr>
            <a:xfrm>
              <a:off x="1473692" y="4471044"/>
              <a:ext cx="315997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9EEA062D-4C8F-4552-9FC3-88A550BE2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729" y="4607146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CD5B66D-979C-4EC8-A231-85A62A40AD68}"/>
                </a:ext>
              </a:extLst>
            </p:cNvPr>
            <p:cNvSpPr txBox="1"/>
            <p:nvPr/>
          </p:nvSpPr>
          <p:spPr>
            <a:xfrm>
              <a:off x="1473692" y="5066998"/>
              <a:ext cx="315997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0981489C-6150-4577-812A-5D38A5E26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729" y="5211489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FFF1FCB-7B1B-4F8E-B8FA-B5ECA14729B2}"/>
                </a:ext>
              </a:extLst>
            </p:cNvPr>
            <p:cNvSpPr txBox="1"/>
            <p:nvPr/>
          </p:nvSpPr>
          <p:spPr>
            <a:xfrm rot="16200000">
              <a:off x="385904" y="4167842"/>
              <a:ext cx="1780798" cy="256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Proportion of participants (%)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A77E971-A662-4B20-8409-6CBE6B7F7368}"/>
                </a:ext>
              </a:extLst>
            </p:cNvPr>
            <p:cNvSpPr txBox="1"/>
            <p:nvPr/>
          </p:nvSpPr>
          <p:spPr>
            <a:xfrm>
              <a:off x="1546318" y="5668708"/>
              <a:ext cx="243371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E67BEDE-DAEC-4E64-9C19-A86A2FEE3C97}"/>
                </a:ext>
              </a:extLst>
            </p:cNvPr>
            <p:cNvSpPr txBox="1"/>
            <p:nvPr/>
          </p:nvSpPr>
          <p:spPr>
            <a:xfrm>
              <a:off x="1576114" y="5783637"/>
              <a:ext cx="348605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n =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B45A138-9F90-437F-8CDB-124C29996966}"/>
                </a:ext>
              </a:extLst>
            </p:cNvPr>
            <p:cNvSpPr txBox="1"/>
            <p:nvPr/>
          </p:nvSpPr>
          <p:spPr>
            <a:xfrm>
              <a:off x="1909458" y="6028317"/>
              <a:ext cx="830309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Baseline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46B07B8-90DF-4C9B-9255-3176F22A7C79}"/>
                </a:ext>
              </a:extLst>
            </p:cNvPr>
            <p:cNvSpPr txBox="1"/>
            <p:nvPr/>
          </p:nvSpPr>
          <p:spPr>
            <a:xfrm>
              <a:off x="3038110" y="6028317"/>
              <a:ext cx="755371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 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51E41F7-E6C8-402E-82C3-9466AB623EAA}"/>
                </a:ext>
              </a:extLst>
            </p:cNvPr>
            <p:cNvSpPr txBox="1"/>
            <p:nvPr/>
          </p:nvSpPr>
          <p:spPr>
            <a:xfrm>
              <a:off x="4150986" y="6028317"/>
              <a:ext cx="755371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 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30A47DC-7E80-4E78-8253-7EE07037A395}"/>
                </a:ext>
              </a:extLst>
            </p:cNvPr>
            <p:cNvSpPr txBox="1"/>
            <p:nvPr/>
          </p:nvSpPr>
          <p:spPr>
            <a:xfrm>
              <a:off x="5215693" y="6028317"/>
              <a:ext cx="851712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 12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9C60BD8-D1BB-4CBD-ADC7-341A9501A708}"/>
                </a:ext>
              </a:extLst>
            </p:cNvPr>
            <p:cNvSpPr txBox="1"/>
            <p:nvPr/>
          </p:nvSpPr>
          <p:spPr>
            <a:xfrm>
              <a:off x="6239237" y="6028317"/>
              <a:ext cx="851712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 24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9D53C44-DDDF-48F6-B72D-953BB7C8821C}"/>
                </a:ext>
              </a:extLst>
            </p:cNvPr>
            <p:cNvSpPr txBox="1"/>
            <p:nvPr/>
          </p:nvSpPr>
          <p:spPr>
            <a:xfrm>
              <a:off x="7318341" y="6028317"/>
              <a:ext cx="851712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 36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89EAD19-153B-40FB-A82E-73AA120FD257}"/>
                </a:ext>
              </a:extLst>
            </p:cNvPr>
            <p:cNvSpPr txBox="1"/>
            <p:nvPr/>
          </p:nvSpPr>
          <p:spPr>
            <a:xfrm>
              <a:off x="8397449" y="6028317"/>
              <a:ext cx="851712" cy="28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 48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FB80A21-C4EF-4766-ADA7-9D6BD0B12F99}"/>
                </a:ext>
              </a:extLst>
            </p:cNvPr>
            <p:cNvSpPr txBox="1"/>
            <p:nvPr/>
          </p:nvSpPr>
          <p:spPr>
            <a:xfrm>
              <a:off x="1928990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369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64F3D26-602B-406D-BF72-1DE88445FDBC}"/>
                </a:ext>
              </a:extLst>
            </p:cNvPr>
            <p:cNvSpPr txBox="1"/>
            <p:nvPr/>
          </p:nvSpPr>
          <p:spPr>
            <a:xfrm>
              <a:off x="2380369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372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7E593DA-9EFF-4672-ACE7-338A2B47B41B}"/>
                </a:ext>
              </a:extLst>
            </p:cNvPr>
            <p:cNvSpPr txBox="1"/>
            <p:nvPr/>
          </p:nvSpPr>
          <p:spPr>
            <a:xfrm>
              <a:off x="3032362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7EEF600-CC0E-4E98-B771-2667B2013B24}"/>
                </a:ext>
              </a:extLst>
            </p:cNvPr>
            <p:cNvSpPr txBox="1"/>
            <p:nvPr/>
          </p:nvSpPr>
          <p:spPr>
            <a:xfrm>
              <a:off x="3483741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366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CFEE2B4-2401-44CC-9E4F-5753EB827A96}"/>
                </a:ext>
              </a:extLst>
            </p:cNvPr>
            <p:cNvSpPr txBox="1"/>
            <p:nvPr/>
          </p:nvSpPr>
          <p:spPr>
            <a:xfrm>
              <a:off x="4095545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355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0C982BD-D51C-4DB1-BF28-CFC38A53C8B1}"/>
                </a:ext>
              </a:extLst>
            </p:cNvPr>
            <p:cNvSpPr txBox="1"/>
            <p:nvPr/>
          </p:nvSpPr>
          <p:spPr>
            <a:xfrm>
              <a:off x="4546923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364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A8791BC-6F9A-450E-AA64-3758139AA404}"/>
                </a:ext>
              </a:extLst>
            </p:cNvPr>
            <p:cNvSpPr txBox="1"/>
            <p:nvPr/>
          </p:nvSpPr>
          <p:spPr>
            <a:xfrm>
              <a:off x="5187152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356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5E29389-EEA0-40AC-839D-2F6B33D9D2F7}"/>
                </a:ext>
              </a:extLst>
            </p:cNvPr>
            <p:cNvSpPr txBox="1"/>
            <p:nvPr/>
          </p:nvSpPr>
          <p:spPr>
            <a:xfrm>
              <a:off x="5638530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363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431F9A1-23E3-457C-9A3A-877908ECF412}"/>
                </a:ext>
              </a:extLst>
            </p:cNvPr>
            <p:cNvSpPr txBox="1"/>
            <p:nvPr/>
          </p:nvSpPr>
          <p:spPr>
            <a:xfrm>
              <a:off x="6268852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352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D808F96-AF68-4B7C-9D14-C8952AC66ADA}"/>
                </a:ext>
              </a:extLst>
            </p:cNvPr>
            <p:cNvSpPr txBox="1"/>
            <p:nvPr/>
          </p:nvSpPr>
          <p:spPr>
            <a:xfrm>
              <a:off x="6720230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362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C3304B4-4BEA-45FA-9DCB-9EB9FD88EEB2}"/>
                </a:ext>
              </a:extLst>
            </p:cNvPr>
            <p:cNvSpPr txBox="1"/>
            <p:nvPr/>
          </p:nvSpPr>
          <p:spPr>
            <a:xfrm>
              <a:off x="7339918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348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F200A50-DE6D-4F02-824F-1C89C08D0988}"/>
                </a:ext>
              </a:extLst>
            </p:cNvPr>
            <p:cNvSpPr txBox="1"/>
            <p:nvPr/>
          </p:nvSpPr>
          <p:spPr>
            <a:xfrm>
              <a:off x="7791296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356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E59B200-8A43-47A4-9EC1-FD171F7212A0}"/>
                </a:ext>
              </a:extLst>
            </p:cNvPr>
            <p:cNvSpPr txBox="1"/>
            <p:nvPr/>
          </p:nvSpPr>
          <p:spPr>
            <a:xfrm>
              <a:off x="8464067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346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4FDB3BA8-1138-47F3-80BE-06F92FA428F9}"/>
                </a:ext>
              </a:extLst>
            </p:cNvPr>
            <p:cNvSpPr txBox="1"/>
            <p:nvPr/>
          </p:nvSpPr>
          <p:spPr>
            <a:xfrm>
              <a:off x="8915445" y="5783637"/>
              <a:ext cx="388624" cy="236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351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EE115C50-A35F-43A7-9AB1-37FE9CAEECF6}"/>
                </a:ext>
              </a:extLst>
            </p:cNvPr>
            <p:cNvGrpSpPr/>
            <p:nvPr/>
          </p:nvGrpSpPr>
          <p:grpSpPr>
            <a:xfrm>
              <a:off x="1897926" y="2827732"/>
              <a:ext cx="7383463" cy="2957513"/>
              <a:chOff x="16648113" y="2511425"/>
              <a:chExt cx="7383463" cy="2957513"/>
            </a:xfrm>
          </p:grpSpPr>
          <p:sp>
            <p:nvSpPr>
              <p:cNvPr id="44" name="Rectangle 6">
                <a:extLst>
                  <a:ext uri="{FF2B5EF4-FFF2-40B4-BE49-F238E27FC236}">
                    <a16:creationId xmlns:a16="http://schemas.microsoft.com/office/drawing/2014/main" id="{CA830B3E-35C5-4B4F-86C8-144B6C05C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8113" y="3011488"/>
                <a:ext cx="427038" cy="2457450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5" name="Rectangle 7">
                <a:extLst>
                  <a:ext uri="{FF2B5EF4-FFF2-40B4-BE49-F238E27FC236}">
                    <a16:creationId xmlns:a16="http://schemas.microsoft.com/office/drawing/2014/main" id="{67FB64B9-3A44-46AC-BDCA-71929524E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8113" y="2587625"/>
                <a:ext cx="427038" cy="423863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C16CB346-D818-4D05-B646-D26DD7DE7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8113" y="2511425"/>
                <a:ext cx="427038" cy="762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82CB91D7-EC37-49C3-BEFD-22F7D9C3A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6901" y="2582863"/>
                <a:ext cx="425450" cy="4699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0258A6CC-223C-47CE-BFF0-F452F3F58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6901" y="2511425"/>
                <a:ext cx="425450" cy="7143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Rectangle 11">
                <a:extLst>
                  <a:ext uri="{FF2B5EF4-FFF2-40B4-BE49-F238E27FC236}">
                    <a16:creationId xmlns:a16="http://schemas.microsoft.com/office/drawing/2014/main" id="{A240A565-057E-4518-B6A7-17AC5CFD5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6901" y="3052763"/>
                <a:ext cx="425450" cy="241617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Rectangle 12">
                <a:extLst>
                  <a:ext uri="{FF2B5EF4-FFF2-40B4-BE49-F238E27FC236}">
                    <a16:creationId xmlns:a16="http://schemas.microsoft.com/office/drawing/2014/main" id="{A954D08C-FF8F-4A14-B8C8-092FD1269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2376" y="2511425"/>
                <a:ext cx="425450" cy="46038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Rectangle 13">
                <a:extLst>
                  <a:ext uri="{FF2B5EF4-FFF2-40B4-BE49-F238E27FC236}">
                    <a16:creationId xmlns:a16="http://schemas.microsoft.com/office/drawing/2014/main" id="{DD898B45-464E-4396-AAEB-B8B6576FF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2376" y="2557463"/>
                <a:ext cx="425450" cy="549275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Rectangle 14">
                <a:extLst>
                  <a:ext uri="{FF2B5EF4-FFF2-40B4-BE49-F238E27FC236}">
                    <a16:creationId xmlns:a16="http://schemas.microsoft.com/office/drawing/2014/main" id="{BA6A9BB8-7055-4BDE-BC13-23E54C418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2376" y="3106738"/>
                <a:ext cx="425450" cy="2362200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3" name="Rectangle 15">
                <a:extLst>
                  <a:ext uri="{FF2B5EF4-FFF2-40B4-BE49-F238E27FC236}">
                    <a16:creationId xmlns:a16="http://schemas.microsoft.com/office/drawing/2014/main" id="{977C00BE-07C6-4241-9B7D-3E60B9135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9576" y="2511425"/>
                <a:ext cx="425450" cy="6350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4" name="Rectangle 16">
                <a:extLst>
                  <a:ext uri="{FF2B5EF4-FFF2-40B4-BE49-F238E27FC236}">
                    <a16:creationId xmlns:a16="http://schemas.microsoft.com/office/drawing/2014/main" id="{DD5F512A-1BEA-4EF4-9C20-982BD4C94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9576" y="3132138"/>
                <a:ext cx="425450" cy="233680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5" name="Rectangle 17">
                <a:extLst>
                  <a:ext uri="{FF2B5EF4-FFF2-40B4-BE49-F238E27FC236}">
                    <a16:creationId xmlns:a16="http://schemas.microsoft.com/office/drawing/2014/main" id="{9C52A40B-1B02-4130-B70D-24590EDFF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89576" y="2574925"/>
                <a:ext cx="425450" cy="557213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6" name="Rectangle 18">
                <a:extLst>
                  <a:ext uri="{FF2B5EF4-FFF2-40B4-BE49-F238E27FC236}">
                    <a16:creationId xmlns:a16="http://schemas.microsoft.com/office/drawing/2014/main" id="{EE2658C3-0763-41EF-80A2-158B87A3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9338" y="2511425"/>
                <a:ext cx="425450" cy="30163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7" name="Rectangle 19">
                <a:extLst>
                  <a:ext uri="{FF2B5EF4-FFF2-40B4-BE49-F238E27FC236}">
                    <a16:creationId xmlns:a16="http://schemas.microsoft.com/office/drawing/2014/main" id="{DF9EEB78-FCCF-45AE-B04D-83C622CD2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9338" y="2541588"/>
                <a:ext cx="425450" cy="600075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Rectangle 20">
                <a:extLst>
                  <a:ext uri="{FF2B5EF4-FFF2-40B4-BE49-F238E27FC236}">
                    <a16:creationId xmlns:a16="http://schemas.microsoft.com/office/drawing/2014/main" id="{E75722F4-0114-43F3-A563-3FC5713D3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9338" y="3141663"/>
                <a:ext cx="425450" cy="2327275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9" name="Rectangle 21">
                <a:extLst>
                  <a:ext uri="{FF2B5EF4-FFF2-40B4-BE49-F238E27FC236}">
                    <a16:creationId xmlns:a16="http://schemas.microsoft.com/office/drawing/2014/main" id="{B5228B4B-0319-4597-B3D4-24E6B750F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6538" y="2574925"/>
                <a:ext cx="425450" cy="508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0" name="Rectangle 22">
                <a:extLst>
                  <a:ext uri="{FF2B5EF4-FFF2-40B4-BE49-F238E27FC236}">
                    <a16:creationId xmlns:a16="http://schemas.microsoft.com/office/drawing/2014/main" id="{78607F90-F953-4458-A6D4-64E4F24AD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6538" y="2511425"/>
                <a:ext cx="425450" cy="6350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1" name="Rectangle 23">
                <a:extLst>
                  <a:ext uri="{FF2B5EF4-FFF2-40B4-BE49-F238E27FC236}">
                    <a16:creationId xmlns:a16="http://schemas.microsoft.com/office/drawing/2014/main" id="{218FFFA6-CCE6-46D8-BE63-4DF9B03DA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6538" y="3082925"/>
                <a:ext cx="425450" cy="23860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2" name="Rectangle 24">
                <a:extLst>
                  <a:ext uri="{FF2B5EF4-FFF2-40B4-BE49-F238E27FC236}">
                    <a16:creationId xmlns:a16="http://schemas.microsoft.com/office/drawing/2014/main" id="{E8F96E7A-30A2-4B8F-82AA-60CD51244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7251" y="2543175"/>
                <a:ext cx="427038" cy="427038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3" name="Rectangle 25">
                <a:extLst>
                  <a:ext uri="{FF2B5EF4-FFF2-40B4-BE49-F238E27FC236}">
                    <a16:creationId xmlns:a16="http://schemas.microsoft.com/office/drawing/2014/main" id="{A6A7994D-B216-4B71-9D23-C2CE77786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7251" y="2970213"/>
                <a:ext cx="427038" cy="2498725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4" name="Rectangle 26">
                <a:extLst>
                  <a:ext uri="{FF2B5EF4-FFF2-40B4-BE49-F238E27FC236}">
                    <a16:creationId xmlns:a16="http://schemas.microsoft.com/office/drawing/2014/main" id="{CBAC02B2-E647-424B-8E20-6DB4542F2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7251" y="2511425"/>
                <a:ext cx="427038" cy="3175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5" name="Rectangle 27">
                <a:extLst>
                  <a:ext uri="{FF2B5EF4-FFF2-40B4-BE49-F238E27FC236}">
                    <a16:creationId xmlns:a16="http://schemas.microsoft.com/office/drawing/2014/main" id="{B83883DD-7E7C-41F9-856E-A02987C6C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4451" y="2511425"/>
                <a:ext cx="427038" cy="4762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6" name="Rectangle 28">
                <a:extLst>
                  <a:ext uri="{FF2B5EF4-FFF2-40B4-BE49-F238E27FC236}">
                    <a16:creationId xmlns:a16="http://schemas.microsoft.com/office/drawing/2014/main" id="{6592920F-4798-4921-BCA7-3654F6EF9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4451" y="2559050"/>
                <a:ext cx="427038" cy="582613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7" name="Rectangle 29">
                <a:extLst>
                  <a:ext uri="{FF2B5EF4-FFF2-40B4-BE49-F238E27FC236}">
                    <a16:creationId xmlns:a16="http://schemas.microsoft.com/office/drawing/2014/main" id="{9A120C2A-9948-4E61-B7CA-97534888D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4451" y="3141663"/>
                <a:ext cx="427038" cy="232727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8" name="Rectangle 30">
                <a:extLst>
                  <a:ext uri="{FF2B5EF4-FFF2-40B4-BE49-F238E27FC236}">
                    <a16:creationId xmlns:a16="http://schemas.microsoft.com/office/drawing/2014/main" id="{7C0C8061-0AE3-4DCA-B723-884FBF426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4688" y="3067050"/>
                <a:ext cx="427038" cy="2401888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9" name="Rectangle 31">
                <a:extLst>
                  <a:ext uri="{FF2B5EF4-FFF2-40B4-BE49-F238E27FC236}">
                    <a16:creationId xmlns:a16="http://schemas.microsoft.com/office/drawing/2014/main" id="{79B97088-286D-45F8-B36C-312C5DC67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4688" y="2511425"/>
                <a:ext cx="427038" cy="34925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0" name="Rectangle 32">
                <a:extLst>
                  <a:ext uri="{FF2B5EF4-FFF2-40B4-BE49-F238E27FC236}">
                    <a16:creationId xmlns:a16="http://schemas.microsoft.com/office/drawing/2014/main" id="{5F531391-5230-49B4-A7DB-5A16B5127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4688" y="2546350"/>
                <a:ext cx="427038" cy="52070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1" name="Rectangle 33">
                <a:extLst>
                  <a:ext uri="{FF2B5EF4-FFF2-40B4-BE49-F238E27FC236}">
                    <a16:creationId xmlns:a16="http://schemas.microsoft.com/office/drawing/2014/main" id="{28008990-0F7C-4D90-9DD3-A768A08D6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1888" y="2511425"/>
                <a:ext cx="427038" cy="55563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2" name="Rectangle 34">
                <a:extLst>
                  <a:ext uri="{FF2B5EF4-FFF2-40B4-BE49-F238E27FC236}">
                    <a16:creationId xmlns:a16="http://schemas.microsoft.com/office/drawing/2014/main" id="{3A49F9A8-FEB9-4A15-B4AF-9DCE2186F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1888" y="2566988"/>
                <a:ext cx="427038" cy="4445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3" name="Rectangle 35">
                <a:extLst>
                  <a:ext uri="{FF2B5EF4-FFF2-40B4-BE49-F238E27FC236}">
                    <a16:creationId xmlns:a16="http://schemas.microsoft.com/office/drawing/2014/main" id="{BC599389-9D02-4E92-BEFC-F97DF80BC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1888" y="3011488"/>
                <a:ext cx="427038" cy="24574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4" name="Rectangle 36">
                <a:extLst>
                  <a:ext uri="{FF2B5EF4-FFF2-40B4-BE49-F238E27FC236}">
                    <a16:creationId xmlns:a16="http://schemas.microsoft.com/office/drawing/2014/main" id="{74DC0A54-9EF7-4C0C-8300-FEAACA23D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4188" y="2543175"/>
                <a:ext cx="425450" cy="44450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5" name="Rectangle 37">
                <a:extLst>
                  <a:ext uri="{FF2B5EF4-FFF2-40B4-BE49-F238E27FC236}">
                    <a16:creationId xmlns:a16="http://schemas.microsoft.com/office/drawing/2014/main" id="{FC69AF4C-E136-432C-8C2E-59CF18399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4188" y="2511425"/>
                <a:ext cx="425450" cy="3175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6" name="Rectangle 38">
                <a:extLst>
                  <a:ext uri="{FF2B5EF4-FFF2-40B4-BE49-F238E27FC236}">
                    <a16:creationId xmlns:a16="http://schemas.microsoft.com/office/drawing/2014/main" id="{3ECCF6CC-B4C3-4C41-B96E-CCA05B6F6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4188" y="2987675"/>
                <a:ext cx="425450" cy="2481263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7" name="Rectangle 39">
                <a:extLst>
                  <a:ext uri="{FF2B5EF4-FFF2-40B4-BE49-F238E27FC236}">
                    <a16:creationId xmlns:a16="http://schemas.microsoft.com/office/drawing/2014/main" id="{0A243587-B6A8-46AB-8666-B38C093FF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1388" y="2511425"/>
                <a:ext cx="425450" cy="5080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8" name="Rectangle 40">
                <a:extLst>
                  <a:ext uri="{FF2B5EF4-FFF2-40B4-BE49-F238E27FC236}">
                    <a16:creationId xmlns:a16="http://schemas.microsoft.com/office/drawing/2014/main" id="{0796FFD7-B650-4BC5-8FD8-08982E35A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1388" y="2562225"/>
                <a:ext cx="425450" cy="45402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9" name="Rectangle 41">
                <a:extLst>
                  <a:ext uri="{FF2B5EF4-FFF2-40B4-BE49-F238E27FC236}">
                    <a16:creationId xmlns:a16="http://schemas.microsoft.com/office/drawing/2014/main" id="{60F664FD-64FB-42F1-803C-358B1DABF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1388" y="3016250"/>
                <a:ext cx="425450" cy="24526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0" name="Rectangle 42">
                <a:extLst>
                  <a:ext uri="{FF2B5EF4-FFF2-40B4-BE49-F238E27FC236}">
                    <a16:creationId xmlns:a16="http://schemas.microsoft.com/office/drawing/2014/main" id="{B6966F65-0DD1-43E6-8F99-A6B4C30FC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8926" y="2549525"/>
                <a:ext cx="425450" cy="43180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1" name="Rectangle 43">
                <a:extLst>
                  <a:ext uri="{FF2B5EF4-FFF2-40B4-BE49-F238E27FC236}">
                    <a16:creationId xmlns:a16="http://schemas.microsoft.com/office/drawing/2014/main" id="{42C492E1-9CA1-491C-92AE-A012BD08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8926" y="2511425"/>
                <a:ext cx="425450" cy="38100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2" name="Rectangle 44">
                <a:extLst>
                  <a:ext uri="{FF2B5EF4-FFF2-40B4-BE49-F238E27FC236}">
                    <a16:creationId xmlns:a16="http://schemas.microsoft.com/office/drawing/2014/main" id="{90A8D0AE-E3DA-4F38-86FF-637079B9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8926" y="2981325"/>
                <a:ext cx="425450" cy="2487613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3" name="Rectangle 45">
                <a:extLst>
                  <a:ext uri="{FF2B5EF4-FFF2-40B4-BE49-F238E27FC236}">
                    <a16:creationId xmlns:a16="http://schemas.microsoft.com/office/drawing/2014/main" id="{C5C3B648-8D82-4560-BA19-46B889374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6126" y="2511425"/>
                <a:ext cx="425450" cy="47625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4" name="Rectangle 46">
                <a:extLst>
                  <a:ext uri="{FF2B5EF4-FFF2-40B4-BE49-F238E27FC236}">
                    <a16:creationId xmlns:a16="http://schemas.microsoft.com/office/drawing/2014/main" id="{61EC7C82-9ACD-4F52-8F5E-D2B44D7CE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6126" y="2559050"/>
                <a:ext cx="425450" cy="508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5" name="Rectangle 47">
                <a:extLst>
                  <a:ext uri="{FF2B5EF4-FFF2-40B4-BE49-F238E27FC236}">
                    <a16:creationId xmlns:a16="http://schemas.microsoft.com/office/drawing/2014/main" id="{CE4E9AC6-FA74-47DD-8DF7-9BF189741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6126" y="3067050"/>
                <a:ext cx="425450" cy="24018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0A1391B5-8C26-4698-8006-BD4FECE8E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6126" y="2511425"/>
                <a:ext cx="425450" cy="555625"/>
              </a:xfrm>
              <a:custGeom>
                <a:avLst/>
                <a:gdLst>
                  <a:gd name="T0" fmla="*/ 805 w 805"/>
                  <a:gd name="T1" fmla="*/ 1049 h 1049"/>
                  <a:gd name="T2" fmla="*/ 805 w 805"/>
                  <a:gd name="T3" fmla="*/ 90 h 1049"/>
                  <a:gd name="T4" fmla="*/ 805 w 805"/>
                  <a:gd name="T5" fmla="*/ 0 h 1049"/>
                  <a:gd name="T6" fmla="*/ 0 w 805"/>
                  <a:gd name="T7" fmla="*/ 0 h 1049"/>
                  <a:gd name="T8" fmla="*/ 0 w 805"/>
                  <a:gd name="T9" fmla="*/ 90 h 1049"/>
                  <a:gd name="T10" fmla="*/ 0 w 805"/>
                  <a:gd name="T11" fmla="*/ 1049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5" h="1049">
                    <a:moveTo>
                      <a:pt x="805" y="1049"/>
                    </a:moveTo>
                    <a:lnTo>
                      <a:pt x="805" y="90"/>
                    </a:lnTo>
                    <a:lnTo>
                      <a:pt x="805" y="0"/>
                    </a:lnTo>
                    <a:lnTo>
                      <a:pt x="0" y="0"/>
                    </a:lnTo>
                    <a:lnTo>
                      <a:pt x="0" y="90"/>
                    </a:lnTo>
                    <a:lnTo>
                      <a:pt x="0" y="1049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7" name="Line 49">
                <a:extLst>
                  <a:ext uri="{FF2B5EF4-FFF2-40B4-BE49-F238E27FC236}">
                    <a16:creationId xmlns:a16="http://schemas.microsoft.com/office/drawing/2014/main" id="{A1E0F2D3-F57F-4C85-B561-8E5834A28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74376" y="2549525"/>
                <a:ext cx="0" cy="4318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09304F80-AE0A-4DB4-9C15-429C95EA2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8926" y="2511425"/>
                <a:ext cx="425450" cy="38100"/>
              </a:xfrm>
              <a:custGeom>
                <a:avLst/>
                <a:gdLst>
                  <a:gd name="T0" fmla="*/ 805 w 805"/>
                  <a:gd name="T1" fmla="*/ 71 h 71"/>
                  <a:gd name="T2" fmla="*/ 805 w 805"/>
                  <a:gd name="T3" fmla="*/ 0 h 71"/>
                  <a:gd name="T4" fmla="*/ 0 w 805"/>
                  <a:gd name="T5" fmla="*/ 0 h 71"/>
                  <a:gd name="T6" fmla="*/ 0 w 805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71">
                    <a:moveTo>
                      <a:pt x="805" y="71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71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89" name="Line 51">
                <a:extLst>
                  <a:ext uri="{FF2B5EF4-FFF2-40B4-BE49-F238E27FC236}">
                    <a16:creationId xmlns:a16="http://schemas.microsoft.com/office/drawing/2014/main" id="{83C13B20-0F07-4374-B86B-571F6CC05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48926" y="254952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0" name="Line 52">
                <a:extLst>
                  <a:ext uri="{FF2B5EF4-FFF2-40B4-BE49-F238E27FC236}">
                    <a16:creationId xmlns:a16="http://schemas.microsoft.com/office/drawing/2014/main" id="{96D44CA0-9969-4FA4-B748-CF78C3FD0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06126" y="3067050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1084839F-63FB-4291-8852-1C419F663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6126" y="3067050"/>
                <a:ext cx="425450" cy="2401888"/>
              </a:xfrm>
              <a:custGeom>
                <a:avLst/>
                <a:gdLst>
                  <a:gd name="T0" fmla="*/ 0 w 805"/>
                  <a:gd name="T1" fmla="*/ 0 h 4539"/>
                  <a:gd name="T2" fmla="*/ 0 w 805"/>
                  <a:gd name="T3" fmla="*/ 4539 h 4539"/>
                  <a:gd name="T4" fmla="*/ 805 w 805"/>
                  <a:gd name="T5" fmla="*/ 4539 h 4539"/>
                  <a:gd name="T6" fmla="*/ 805 w 805"/>
                  <a:gd name="T7" fmla="*/ 0 h 4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539">
                    <a:moveTo>
                      <a:pt x="0" y="0"/>
                    </a:moveTo>
                    <a:lnTo>
                      <a:pt x="0" y="4539"/>
                    </a:lnTo>
                    <a:lnTo>
                      <a:pt x="805" y="4539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13D5E588-901F-40C0-9DC5-BA3F6348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8926" y="2981325"/>
                <a:ext cx="425450" cy="2487613"/>
              </a:xfrm>
              <a:custGeom>
                <a:avLst/>
                <a:gdLst>
                  <a:gd name="T0" fmla="*/ 0 w 805"/>
                  <a:gd name="T1" fmla="*/ 0 h 4702"/>
                  <a:gd name="T2" fmla="*/ 0 w 805"/>
                  <a:gd name="T3" fmla="*/ 4702 h 4702"/>
                  <a:gd name="T4" fmla="*/ 805 w 805"/>
                  <a:gd name="T5" fmla="*/ 4702 h 4702"/>
                  <a:gd name="T6" fmla="*/ 805 w 805"/>
                  <a:gd name="T7" fmla="*/ 0 h 4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702">
                    <a:moveTo>
                      <a:pt x="0" y="0"/>
                    </a:moveTo>
                    <a:lnTo>
                      <a:pt x="0" y="4702"/>
                    </a:lnTo>
                    <a:lnTo>
                      <a:pt x="805" y="4702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7BC1901F-60BC-48B5-BE16-8B399A6D8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1388" y="2511425"/>
                <a:ext cx="425450" cy="50800"/>
              </a:xfrm>
              <a:custGeom>
                <a:avLst/>
                <a:gdLst>
                  <a:gd name="T0" fmla="*/ 805 w 805"/>
                  <a:gd name="T1" fmla="*/ 96 h 96"/>
                  <a:gd name="T2" fmla="*/ 805 w 805"/>
                  <a:gd name="T3" fmla="*/ 0 h 96"/>
                  <a:gd name="T4" fmla="*/ 0 w 805"/>
                  <a:gd name="T5" fmla="*/ 0 h 96"/>
                  <a:gd name="T6" fmla="*/ 0 w 805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96">
                    <a:moveTo>
                      <a:pt x="805" y="96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4" name="Line 57">
                <a:extLst>
                  <a:ext uri="{FF2B5EF4-FFF2-40B4-BE49-F238E27FC236}">
                    <a16:creationId xmlns:a16="http://schemas.microsoft.com/office/drawing/2014/main" id="{A29BD79E-E5CA-4414-8335-F606BA2F5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1388" y="2562225"/>
                <a:ext cx="0" cy="45402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5" name="Line 58">
                <a:extLst>
                  <a:ext uri="{FF2B5EF4-FFF2-40B4-BE49-F238E27FC236}">
                    <a16:creationId xmlns:a16="http://schemas.microsoft.com/office/drawing/2014/main" id="{00882588-1D81-4AF3-842F-65E150DC6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99638" y="2543175"/>
                <a:ext cx="0" cy="4445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149783DC-A7B4-488C-9C94-E80AED311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4188" y="2511425"/>
                <a:ext cx="425450" cy="31750"/>
              </a:xfrm>
              <a:custGeom>
                <a:avLst/>
                <a:gdLst>
                  <a:gd name="T0" fmla="*/ 805 w 805"/>
                  <a:gd name="T1" fmla="*/ 59 h 59"/>
                  <a:gd name="T2" fmla="*/ 805 w 805"/>
                  <a:gd name="T3" fmla="*/ 0 h 59"/>
                  <a:gd name="T4" fmla="*/ 0 w 805"/>
                  <a:gd name="T5" fmla="*/ 0 h 59"/>
                  <a:gd name="T6" fmla="*/ 0 w 805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59">
                    <a:moveTo>
                      <a:pt x="805" y="59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59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7" name="Line 60">
                <a:extLst>
                  <a:ext uri="{FF2B5EF4-FFF2-40B4-BE49-F238E27FC236}">
                    <a16:creationId xmlns:a16="http://schemas.microsoft.com/office/drawing/2014/main" id="{17320121-30E9-4C26-A054-0D8A32F9B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48926" y="2549525"/>
                <a:ext cx="0" cy="4318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8" name="Line 61">
                <a:extLst>
                  <a:ext uri="{FF2B5EF4-FFF2-40B4-BE49-F238E27FC236}">
                    <a16:creationId xmlns:a16="http://schemas.microsoft.com/office/drawing/2014/main" id="{31A47B7E-B031-4C70-86CB-A71B7E53E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56838" y="2562225"/>
                <a:ext cx="0" cy="45402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9" name="Line 62">
                <a:extLst>
                  <a:ext uri="{FF2B5EF4-FFF2-40B4-BE49-F238E27FC236}">
                    <a16:creationId xmlns:a16="http://schemas.microsoft.com/office/drawing/2014/main" id="{58727DF0-7D20-4A4D-BE2B-0B3F56839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1388" y="256222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0" name="Line 63">
                <a:extLst>
                  <a:ext uri="{FF2B5EF4-FFF2-40B4-BE49-F238E27FC236}">
                    <a16:creationId xmlns:a16="http://schemas.microsoft.com/office/drawing/2014/main" id="{E5726D82-58D2-4B29-AAFE-61BCBC6AC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1388" y="3016250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13B13906-1831-40CA-9D30-F83149F05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1888" y="2511425"/>
                <a:ext cx="427038" cy="55563"/>
              </a:xfrm>
              <a:custGeom>
                <a:avLst/>
                <a:gdLst>
                  <a:gd name="T0" fmla="*/ 805 w 805"/>
                  <a:gd name="T1" fmla="*/ 105 h 105"/>
                  <a:gd name="T2" fmla="*/ 805 w 805"/>
                  <a:gd name="T3" fmla="*/ 0 h 105"/>
                  <a:gd name="T4" fmla="*/ 0 w 805"/>
                  <a:gd name="T5" fmla="*/ 0 h 105"/>
                  <a:gd name="T6" fmla="*/ 0 w 805"/>
                  <a:gd name="T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105">
                    <a:moveTo>
                      <a:pt x="805" y="105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105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3A0DC02E-771B-43DE-B731-BC84B75B0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4688" y="2511425"/>
                <a:ext cx="427038" cy="34925"/>
              </a:xfrm>
              <a:custGeom>
                <a:avLst/>
                <a:gdLst>
                  <a:gd name="T0" fmla="*/ 805 w 805"/>
                  <a:gd name="T1" fmla="*/ 66 h 66"/>
                  <a:gd name="T2" fmla="*/ 805 w 805"/>
                  <a:gd name="T3" fmla="*/ 0 h 66"/>
                  <a:gd name="T4" fmla="*/ 0 w 805"/>
                  <a:gd name="T5" fmla="*/ 0 h 66"/>
                  <a:gd name="T6" fmla="*/ 0 w 805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66">
                    <a:moveTo>
                      <a:pt x="805" y="66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3" name="Line 66">
                <a:extLst>
                  <a:ext uri="{FF2B5EF4-FFF2-40B4-BE49-F238E27FC236}">
                    <a16:creationId xmlns:a16="http://schemas.microsoft.com/office/drawing/2014/main" id="{3D4AE536-02B7-49FE-A271-724D6D75E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51888" y="2566988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4" name="Line 67">
                <a:extLst>
                  <a:ext uri="{FF2B5EF4-FFF2-40B4-BE49-F238E27FC236}">
                    <a16:creationId xmlns:a16="http://schemas.microsoft.com/office/drawing/2014/main" id="{26E1F957-ACD9-4CFD-BF6B-852DEC332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78926" y="2566988"/>
                <a:ext cx="0" cy="4445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5" name="Line 68">
                <a:extLst>
                  <a:ext uri="{FF2B5EF4-FFF2-40B4-BE49-F238E27FC236}">
                    <a16:creationId xmlns:a16="http://schemas.microsoft.com/office/drawing/2014/main" id="{C7583AE6-95F4-4513-B648-A0EC3967D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51888" y="2566988"/>
                <a:ext cx="0" cy="4445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6" name="Line 69">
                <a:extLst>
                  <a:ext uri="{FF2B5EF4-FFF2-40B4-BE49-F238E27FC236}">
                    <a16:creationId xmlns:a16="http://schemas.microsoft.com/office/drawing/2014/main" id="{1630717E-54DC-4917-BC23-10834B19F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51888" y="3011488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7" name="Line 70">
                <a:extLst>
                  <a:ext uri="{FF2B5EF4-FFF2-40B4-BE49-F238E27FC236}">
                    <a16:creationId xmlns:a16="http://schemas.microsoft.com/office/drawing/2014/main" id="{72A54442-2AF1-4CA2-9E90-0ADC248CA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21726" y="2546350"/>
                <a:ext cx="0" cy="5207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8" name="Line 71">
                <a:extLst>
                  <a:ext uri="{FF2B5EF4-FFF2-40B4-BE49-F238E27FC236}">
                    <a16:creationId xmlns:a16="http://schemas.microsoft.com/office/drawing/2014/main" id="{CB63A104-9DFB-45C8-81A7-011000028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4188" y="2543175"/>
                <a:ext cx="0" cy="4445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09" name="Line 72">
                <a:extLst>
                  <a:ext uri="{FF2B5EF4-FFF2-40B4-BE49-F238E27FC236}">
                    <a16:creationId xmlns:a16="http://schemas.microsoft.com/office/drawing/2014/main" id="{7D26DE33-AD0E-42D3-9973-5040F4909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74188" y="254317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0" name="Line 73">
                <a:extLst>
                  <a:ext uri="{FF2B5EF4-FFF2-40B4-BE49-F238E27FC236}">
                    <a16:creationId xmlns:a16="http://schemas.microsoft.com/office/drawing/2014/main" id="{23AFD6EA-833E-4F5D-AF76-5C5A4EE25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74188" y="298767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1" name="Line 74">
                <a:extLst>
                  <a:ext uri="{FF2B5EF4-FFF2-40B4-BE49-F238E27FC236}">
                    <a16:creationId xmlns:a16="http://schemas.microsoft.com/office/drawing/2014/main" id="{B967FB2C-1C53-4A66-A14E-008BE6944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64451" y="2559050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26B1F17E-CEF5-456A-ABB3-3C752830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4451" y="2511425"/>
                <a:ext cx="427038" cy="47625"/>
              </a:xfrm>
              <a:custGeom>
                <a:avLst/>
                <a:gdLst>
                  <a:gd name="T0" fmla="*/ 805 w 805"/>
                  <a:gd name="T1" fmla="*/ 90 h 90"/>
                  <a:gd name="T2" fmla="*/ 805 w 805"/>
                  <a:gd name="T3" fmla="*/ 0 h 90"/>
                  <a:gd name="T4" fmla="*/ 0 w 805"/>
                  <a:gd name="T5" fmla="*/ 0 h 90"/>
                  <a:gd name="T6" fmla="*/ 0 w 805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90">
                    <a:moveTo>
                      <a:pt x="805" y="90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3" name="Line 76">
                <a:extLst>
                  <a:ext uri="{FF2B5EF4-FFF2-40B4-BE49-F238E27FC236}">
                    <a16:creationId xmlns:a16="http://schemas.microsoft.com/office/drawing/2014/main" id="{2C7A4722-0062-4E8C-BC3B-64F7381C7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94688" y="2546350"/>
                <a:ext cx="0" cy="5207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4" name="Line 77">
                <a:extLst>
                  <a:ext uri="{FF2B5EF4-FFF2-40B4-BE49-F238E27FC236}">
                    <a16:creationId xmlns:a16="http://schemas.microsoft.com/office/drawing/2014/main" id="{7B873D5D-E3AC-4D7F-B8F7-0713E5F9D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11988" y="2574925"/>
                <a:ext cx="0" cy="5080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E8C1E241-0F57-4CFE-915C-321D6E36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6538" y="2511425"/>
                <a:ext cx="425450" cy="63500"/>
              </a:xfrm>
              <a:custGeom>
                <a:avLst/>
                <a:gdLst>
                  <a:gd name="T0" fmla="*/ 805 w 805"/>
                  <a:gd name="T1" fmla="*/ 120 h 120"/>
                  <a:gd name="T2" fmla="*/ 805 w 805"/>
                  <a:gd name="T3" fmla="*/ 0 h 120"/>
                  <a:gd name="T4" fmla="*/ 0 w 805"/>
                  <a:gd name="T5" fmla="*/ 0 h 120"/>
                  <a:gd name="T6" fmla="*/ 0 w 805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120">
                    <a:moveTo>
                      <a:pt x="805" y="120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12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6" name="Line 79">
                <a:extLst>
                  <a:ext uri="{FF2B5EF4-FFF2-40B4-BE49-F238E27FC236}">
                    <a16:creationId xmlns:a16="http://schemas.microsoft.com/office/drawing/2014/main" id="{5A2F70F5-D8DF-4059-AE5E-34F1FD822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07251" y="2970213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id="{2F85A3AE-2E49-4532-B57C-70F736FD0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34288" y="2543175"/>
                <a:ext cx="0" cy="4270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8" name="Line 81">
                <a:extLst>
                  <a:ext uri="{FF2B5EF4-FFF2-40B4-BE49-F238E27FC236}">
                    <a16:creationId xmlns:a16="http://schemas.microsoft.com/office/drawing/2014/main" id="{DA92673C-60DF-45A5-A018-AFA197EC1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07251" y="2543175"/>
                <a:ext cx="0" cy="4270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9" name="Line 82">
                <a:extLst>
                  <a:ext uri="{FF2B5EF4-FFF2-40B4-BE49-F238E27FC236}">
                    <a16:creationId xmlns:a16="http://schemas.microsoft.com/office/drawing/2014/main" id="{B33EC1B9-C164-406A-AF35-9FA9DB6A8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07251" y="2543175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0" name="Freeform 83">
                <a:extLst>
                  <a:ext uri="{FF2B5EF4-FFF2-40B4-BE49-F238E27FC236}">
                    <a16:creationId xmlns:a16="http://schemas.microsoft.com/office/drawing/2014/main" id="{5D7B843B-97CE-4812-807A-CE2D7E76F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7251" y="2511425"/>
                <a:ext cx="427038" cy="31750"/>
              </a:xfrm>
              <a:custGeom>
                <a:avLst/>
                <a:gdLst>
                  <a:gd name="T0" fmla="*/ 806 w 806"/>
                  <a:gd name="T1" fmla="*/ 60 h 60"/>
                  <a:gd name="T2" fmla="*/ 806 w 806"/>
                  <a:gd name="T3" fmla="*/ 0 h 60"/>
                  <a:gd name="T4" fmla="*/ 0 w 806"/>
                  <a:gd name="T5" fmla="*/ 0 h 60"/>
                  <a:gd name="T6" fmla="*/ 0 w 806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6" h="60">
                    <a:moveTo>
                      <a:pt x="806" y="60"/>
                    </a:moveTo>
                    <a:lnTo>
                      <a:pt x="806" y="0"/>
                    </a:lnTo>
                    <a:lnTo>
                      <a:pt x="0" y="0"/>
                    </a:lnTo>
                    <a:lnTo>
                      <a:pt x="0" y="6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1" name="Line 84">
                <a:extLst>
                  <a:ext uri="{FF2B5EF4-FFF2-40B4-BE49-F238E27FC236}">
                    <a16:creationId xmlns:a16="http://schemas.microsoft.com/office/drawing/2014/main" id="{DC27E330-72F0-4ABF-A74B-45CF642F6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64451" y="3141663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2" name="Line 85">
                <a:extLst>
                  <a:ext uri="{FF2B5EF4-FFF2-40B4-BE49-F238E27FC236}">
                    <a16:creationId xmlns:a16="http://schemas.microsoft.com/office/drawing/2014/main" id="{805CB0AA-2E49-4ACC-92D9-A9C46E928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91488" y="2559050"/>
                <a:ext cx="0" cy="5826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3" name="Line 86">
                <a:extLst>
                  <a:ext uri="{FF2B5EF4-FFF2-40B4-BE49-F238E27FC236}">
                    <a16:creationId xmlns:a16="http://schemas.microsoft.com/office/drawing/2014/main" id="{955A6503-0F8C-44D9-8984-928B3B843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64451" y="2559050"/>
                <a:ext cx="0" cy="5826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4" name="Freeform 87">
                <a:extLst>
                  <a:ext uri="{FF2B5EF4-FFF2-40B4-BE49-F238E27FC236}">
                    <a16:creationId xmlns:a16="http://schemas.microsoft.com/office/drawing/2014/main" id="{16A4A448-7F2A-402B-AA81-4A961DD3E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4451" y="3141663"/>
                <a:ext cx="427038" cy="2327275"/>
              </a:xfrm>
              <a:custGeom>
                <a:avLst/>
                <a:gdLst>
                  <a:gd name="T0" fmla="*/ 0 w 805"/>
                  <a:gd name="T1" fmla="*/ 0 h 4399"/>
                  <a:gd name="T2" fmla="*/ 0 w 805"/>
                  <a:gd name="T3" fmla="*/ 4399 h 4399"/>
                  <a:gd name="T4" fmla="*/ 805 w 805"/>
                  <a:gd name="T5" fmla="*/ 4399 h 4399"/>
                  <a:gd name="T6" fmla="*/ 805 w 805"/>
                  <a:gd name="T7" fmla="*/ 0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399">
                    <a:moveTo>
                      <a:pt x="0" y="0"/>
                    </a:moveTo>
                    <a:lnTo>
                      <a:pt x="0" y="4399"/>
                    </a:lnTo>
                    <a:lnTo>
                      <a:pt x="805" y="4399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5" name="Freeform 88">
                <a:extLst>
                  <a:ext uri="{FF2B5EF4-FFF2-40B4-BE49-F238E27FC236}">
                    <a16:creationId xmlns:a16="http://schemas.microsoft.com/office/drawing/2014/main" id="{3889C6C6-9117-4DAA-9820-5397FBE82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7251" y="2970213"/>
                <a:ext cx="427038" cy="2498725"/>
              </a:xfrm>
              <a:custGeom>
                <a:avLst/>
                <a:gdLst>
                  <a:gd name="T0" fmla="*/ 0 w 806"/>
                  <a:gd name="T1" fmla="*/ 0 h 4722"/>
                  <a:gd name="T2" fmla="*/ 0 w 806"/>
                  <a:gd name="T3" fmla="*/ 4722 h 4722"/>
                  <a:gd name="T4" fmla="*/ 806 w 806"/>
                  <a:gd name="T5" fmla="*/ 4722 h 4722"/>
                  <a:gd name="T6" fmla="*/ 806 w 806"/>
                  <a:gd name="T7" fmla="*/ 0 h 4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6" h="4722">
                    <a:moveTo>
                      <a:pt x="0" y="0"/>
                    </a:moveTo>
                    <a:lnTo>
                      <a:pt x="0" y="4722"/>
                    </a:lnTo>
                    <a:lnTo>
                      <a:pt x="806" y="4722"/>
                    </a:lnTo>
                    <a:lnTo>
                      <a:pt x="806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6" name="Freeform 89">
                <a:extLst>
                  <a:ext uri="{FF2B5EF4-FFF2-40B4-BE49-F238E27FC236}">
                    <a16:creationId xmlns:a16="http://schemas.microsoft.com/office/drawing/2014/main" id="{E64FF235-2704-478E-A8C2-381134BB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1388" y="3016250"/>
                <a:ext cx="425450" cy="2452688"/>
              </a:xfrm>
              <a:custGeom>
                <a:avLst/>
                <a:gdLst>
                  <a:gd name="T0" fmla="*/ 0 w 805"/>
                  <a:gd name="T1" fmla="*/ 0 h 4636"/>
                  <a:gd name="T2" fmla="*/ 0 w 805"/>
                  <a:gd name="T3" fmla="*/ 4636 h 4636"/>
                  <a:gd name="T4" fmla="*/ 805 w 805"/>
                  <a:gd name="T5" fmla="*/ 4636 h 4636"/>
                  <a:gd name="T6" fmla="*/ 805 w 805"/>
                  <a:gd name="T7" fmla="*/ 0 h 4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636">
                    <a:moveTo>
                      <a:pt x="0" y="0"/>
                    </a:moveTo>
                    <a:lnTo>
                      <a:pt x="0" y="4636"/>
                    </a:lnTo>
                    <a:lnTo>
                      <a:pt x="805" y="4636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7" name="Freeform 90">
                <a:extLst>
                  <a:ext uri="{FF2B5EF4-FFF2-40B4-BE49-F238E27FC236}">
                    <a16:creationId xmlns:a16="http://schemas.microsoft.com/office/drawing/2014/main" id="{29A41529-0A44-4B82-96CA-864C01AD6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1888" y="3011488"/>
                <a:ext cx="427038" cy="2457450"/>
              </a:xfrm>
              <a:custGeom>
                <a:avLst/>
                <a:gdLst>
                  <a:gd name="T0" fmla="*/ 0 w 805"/>
                  <a:gd name="T1" fmla="*/ 0 h 4643"/>
                  <a:gd name="T2" fmla="*/ 0 w 805"/>
                  <a:gd name="T3" fmla="*/ 4643 h 4643"/>
                  <a:gd name="T4" fmla="*/ 805 w 805"/>
                  <a:gd name="T5" fmla="*/ 4643 h 4643"/>
                  <a:gd name="T6" fmla="*/ 805 w 805"/>
                  <a:gd name="T7" fmla="*/ 0 h 4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643">
                    <a:moveTo>
                      <a:pt x="0" y="0"/>
                    </a:moveTo>
                    <a:lnTo>
                      <a:pt x="0" y="4643"/>
                    </a:lnTo>
                    <a:lnTo>
                      <a:pt x="805" y="4643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5DDBE325-2944-4493-8A03-FA87C5B9D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4188" y="2987675"/>
                <a:ext cx="425450" cy="2481263"/>
              </a:xfrm>
              <a:custGeom>
                <a:avLst/>
                <a:gdLst>
                  <a:gd name="T0" fmla="*/ 0 w 805"/>
                  <a:gd name="T1" fmla="*/ 0 h 4690"/>
                  <a:gd name="T2" fmla="*/ 0 w 805"/>
                  <a:gd name="T3" fmla="*/ 4690 h 4690"/>
                  <a:gd name="T4" fmla="*/ 805 w 805"/>
                  <a:gd name="T5" fmla="*/ 4690 h 4690"/>
                  <a:gd name="T6" fmla="*/ 805 w 805"/>
                  <a:gd name="T7" fmla="*/ 0 h 4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690">
                    <a:moveTo>
                      <a:pt x="0" y="0"/>
                    </a:moveTo>
                    <a:lnTo>
                      <a:pt x="0" y="4690"/>
                    </a:lnTo>
                    <a:lnTo>
                      <a:pt x="805" y="4690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9" name="Line 92">
                <a:extLst>
                  <a:ext uri="{FF2B5EF4-FFF2-40B4-BE49-F238E27FC236}">
                    <a16:creationId xmlns:a16="http://schemas.microsoft.com/office/drawing/2014/main" id="{D3A2B21B-6C05-4FA3-BEA5-14794149D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94688" y="2546350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0" name="Line 93">
                <a:extLst>
                  <a:ext uri="{FF2B5EF4-FFF2-40B4-BE49-F238E27FC236}">
                    <a16:creationId xmlns:a16="http://schemas.microsoft.com/office/drawing/2014/main" id="{ADDA6603-90BD-4598-BF88-EA5F91A71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94688" y="3067050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C91FAD45-6E9B-4BEA-9A32-4EE311FC3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4688" y="3067050"/>
                <a:ext cx="427038" cy="2401888"/>
              </a:xfrm>
              <a:custGeom>
                <a:avLst/>
                <a:gdLst>
                  <a:gd name="T0" fmla="*/ 0 w 805"/>
                  <a:gd name="T1" fmla="*/ 0 h 4540"/>
                  <a:gd name="T2" fmla="*/ 0 w 805"/>
                  <a:gd name="T3" fmla="*/ 4540 h 4540"/>
                  <a:gd name="T4" fmla="*/ 805 w 805"/>
                  <a:gd name="T5" fmla="*/ 4540 h 4540"/>
                  <a:gd name="T6" fmla="*/ 805 w 805"/>
                  <a:gd name="T7" fmla="*/ 0 h 4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540">
                    <a:moveTo>
                      <a:pt x="0" y="0"/>
                    </a:moveTo>
                    <a:lnTo>
                      <a:pt x="0" y="4540"/>
                    </a:lnTo>
                    <a:lnTo>
                      <a:pt x="805" y="4540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BBEB97BD-B2CE-4B46-BDC2-C98836D13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6538" y="3082925"/>
                <a:ext cx="425450" cy="2386013"/>
              </a:xfrm>
              <a:custGeom>
                <a:avLst/>
                <a:gdLst>
                  <a:gd name="T0" fmla="*/ 0 w 805"/>
                  <a:gd name="T1" fmla="*/ 0 h 4510"/>
                  <a:gd name="T2" fmla="*/ 0 w 805"/>
                  <a:gd name="T3" fmla="*/ 4510 h 4510"/>
                  <a:gd name="T4" fmla="*/ 805 w 805"/>
                  <a:gd name="T5" fmla="*/ 4510 h 4510"/>
                  <a:gd name="T6" fmla="*/ 805 w 805"/>
                  <a:gd name="T7" fmla="*/ 0 h 4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510">
                    <a:moveTo>
                      <a:pt x="0" y="0"/>
                    </a:moveTo>
                    <a:lnTo>
                      <a:pt x="0" y="4510"/>
                    </a:lnTo>
                    <a:lnTo>
                      <a:pt x="805" y="4510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20617D65-7C95-4280-AEA2-988A119C1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9576" y="2511425"/>
                <a:ext cx="425450" cy="63500"/>
              </a:xfrm>
              <a:custGeom>
                <a:avLst/>
                <a:gdLst>
                  <a:gd name="T0" fmla="*/ 805 w 805"/>
                  <a:gd name="T1" fmla="*/ 119 h 119"/>
                  <a:gd name="T2" fmla="*/ 805 w 805"/>
                  <a:gd name="T3" fmla="*/ 0 h 119"/>
                  <a:gd name="T4" fmla="*/ 0 w 805"/>
                  <a:gd name="T5" fmla="*/ 0 h 119"/>
                  <a:gd name="T6" fmla="*/ 0 w 805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119">
                    <a:moveTo>
                      <a:pt x="805" y="119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119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4" name="Line 97">
                <a:extLst>
                  <a:ext uri="{FF2B5EF4-FFF2-40B4-BE49-F238E27FC236}">
                    <a16:creationId xmlns:a16="http://schemas.microsoft.com/office/drawing/2014/main" id="{047E393B-1F59-43CD-A47D-D783C527A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6538" y="2574925"/>
                <a:ext cx="0" cy="5080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5" name="Line 98">
                <a:extLst>
                  <a:ext uri="{FF2B5EF4-FFF2-40B4-BE49-F238E27FC236}">
                    <a16:creationId xmlns:a16="http://schemas.microsoft.com/office/drawing/2014/main" id="{569E5118-E3E8-4D1E-97E7-D40C1DA5D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29338" y="2541588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C66134E3-4FEA-4A5D-9EDE-108F6D378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9338" y="2511425"/>
                <a:ext cx="425450" cy="30163"/>
              </a:xfrm>
              <a:custGeom>
                <a:avLst/>
                <a:gdLst>
                  <a:gd name="T0" fmla="*/ 805 w 805"/>
                  <a:gd name="T1" fmla="*/ 56 h 56"/>
                  <a:gd name="T2" fmla="*/ 805 w 805"/>
                  <a:gd name="T3" fmla="*/ 0 h 56"/>
                  <a:gd name="T4" fmla="*/ 0 w 805"/>
                  <a:gd name="T5" fmla="*/ 0 h 56"/>
                  <a:gd name="T6" fmla="*/ 0 w 805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56">
                    <a:moveTo>
                      <a:pt x="805" y="56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56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31805FB8-BA0E-4C5E-8439-055E7B3A5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2376" y="2511425"/>
                <a:ext cx="425450" cy="46038"/>
              </a:xfrm>
              <a:custGeom>
                <a:avLst/>
                <a:gdLst>
                  <a:gd name="T0" fmla="*/ 805 w 805"/>
                  <a:gd name="T1" fmla="*/ 87 h 87"/>
                  <a:gd name="T2" fmla="*/ 805 w 805"/>
                  <a:gd name="T3" fmla="*/ 0 h 87"/>
                  <a:gd name="T4" fmla="*/ 0 w 805"/>
                  <a:gd name="T5" fmla="*/ 0 h 87"/>
                  <a:gd name="T6" fmla="*/ 0 w 805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87">
                    <a:moveTo>
                      <a:pt x="805" y="87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8" name="Line 101">
                <a:extLst>
                  <a:ext uri="{FF2B5EF4-FFF2-40B4-BE49-F238E27FC236}">
                    <a16:creationId xmlns:a16="http://schemas.microsoft.com/office/drawing/2014/main" id="{7FDE6174-B55A-45E7-BB65-E6BF7E55E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32351" y="2582863"/>
                <a:ext cx="0" cy="4699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376B8CFF-909A-461D-BDA1-8CC692FE1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6901" y="2511425"/>
                <a:ext cx="425450" cy="71438"/>
              </a:xfrm>
              <a:custGeom>
                <a:avLst/>
                <a:gdLst>
                  <a:gd name="T0" fmla="*/ 805 w 805"/>
                  <a:gd name="T1" fmla="*/ 135 h 135"/>
                  <a:gd name="T2" fmla="*/ 805 w 805"/>
                  <a:gd name="T3" fmla="*/ 0 h 135"/>
                  <a:gd name="T4" fmla="*/ 0 w 805"/>
                  <a:gd name="T5" fmla="*/ 0 h 135"/>
                  <a:gd name="T6" fmla="*/ 0 w 805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135">
                    <a:moveTo>
                      <a:pt x="805" y="135"/>
                    </a:moveTo>
                    <a:lnTo>
                      <a:pt x="805" y="0"/>
                    </a:lnTo>
                    <a:lnTo>
                      <a:pt x="0" y="0"/>
                    </a:lnTo>
                    <a:lnTo>
                      <a:pt x="0" y="135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0" name="Line 103">
                <a:extLst>
                  <a:ext uri="{FF2B5EF4-FFF2-40B4-BE49-F238E27FC236}">
                    <a16:creationId xmlns:a16="http://schemas.microsoft.com/office/drawing/2014/main" id="{F93C3F8E-4377-49AD-BBD1-00F1AA5C5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32376" y="2557463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1" name="Line 104">
                <a:extLst>
                  <a:ext uri="{FF2B5EF4-FFF2-40B4-BE49-F238E27FC236}">
                    <a16:creationId xmlns:a16="http://schemas.microsoft.com/office/drawing/2014/main" id="{F4FE9596-F04A-4CCD-ACB0-084E45954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32376" y="3106738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2" name="Line 105">
                <a:extLst>
                  <a:ext uri="{FF2B5EF4-FFF2-40B4-BE49-F238E27FC236}">
                    <a16:creationId xmlns:a16="http://schemas.microsoft.com/office/drawing/2014/main" id="{55DC3646-613C-497D-A2A6-C93A272FA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29338" y="3141663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3" name="Line 106">
                <a:extLst>
                  <a:ext uri="{FF2B5EF4-FFF2-40B4-BE49-F238E27FC236}">
                    <a16:creationId xmlns:a16="http://schemas.microsoft.com/office/drawing/2014/main" id="{66A58445-59F2-486E-BEEC-046046E2C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54788" y="2541588"/>
                <a:ext cx="0" cy="60007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4" name="Line 107">
                <a:extLst>
                  <a:ext uri="{FF2B5EF4-FFF2-40B4-BE49-F238E27FC236}">
                    <a16:creationId xmlns:a16="http://schemas.microsoft.com/office/drawing/2014/main" id="{6F916032-61DF-47E8-8870-F679C6470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29338" y="2541588"/>
                <a:ext cx="0" cy="60007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5" name="Line 108">
                <a:extLst>
                  <a:ext uri="{FF2B5EF4-FFF2-40B4-BE49-F238E27FC236}">
                    <a16:creationId xmlns:a16="http://schemas.microsoft.com/office/drawing/2014/main" id="{550D183D-2230-41E3-AC67-5F12A2D19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9576" y="3132138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6" name="Line 109">
                <a:extLst>
                  <a:ext uri="{FF2B5EF4-FFF2-40B4-BE49-F238E27FC236}">
                    <a16:creationId xmlns:a16="http://schemas.microsoft.com/office/drawing/2014/main" id="{77C36D50-A1B4-47A5-A72B-B053A5277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9576" y="2574925"/>
                <a:ext cx="0" cy="5572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7" name="Line 110">
                <a:extLst>
                  <a:ext uri="{FF2B5EF4-FFF2-40B4-BE49-F238E27FC236}">
                    <a16:creationId xmlns:a16="http://schemas.microsoft.com/office/drawing/2014/main" id="{CBB602B7-1ACE-431C-9B90-AEE7841B0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15026" y="2574925"/>
                <a:ext cx="0" cy="5572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8" name="Line 111">
                <a:extLst>
                  <a:ext uri="{FF2B5EF4-FFF2-40B4-BE49-F238E27FC236}">
                    <a16:creationId xmlns:a16="http://schemas.microsoft.com/office/drawing/2014/main" id="{10D81FE4-9855-4DD5-B478-FF2C45BAF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9576" y="257492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9" name="Line 112">
                <a:extLst>
                  <a:ext uri="{FF2B5EF4-FFF2-40B4-BE49-F238E27FC236}">
                    <a16:creationId xmlns:a16="http://schemas.microsoft.com/office/drawing/2014/main" id="{C6ECD265-B8FD-4E8B-BA1B-40BBDCB37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57826" y="2557463"/>
                <a:ext cx="0" cy="54927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0" name="Line 113">
                <a:extLst>
                  <a:ext uri="{FF2B5EF4-FFF2-40B4-BE49-F238E27FC236}">
                    <a16:creationId xmlns:a16="http://schemas.microsoft.com/office/drawing/2014/main" id="{3C8676A1-E3D3-4C41-A449-1708D9602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32376" y="2557463"/>
                <a:ext cx="0" cy="54927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1" name="Line 114">
                <a:extLst>
                  <a:ext uri="{FF2B5EF4-FFF2-40B4-BE49-F238E27FC236}">
                    <a16:creationId xmlns:a16="http://schemas.microsoft.com/office/drawing/2014/main" id="{B1B51408-4391-4935-92AE-36FDD1B1D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48113" y="2587625"/>
                <a:ext cx="0" cy="42386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90877268-FA3C-4C91-9C0A-2CCF7809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8113" y="2511425"/>
                <a:ext cx="427038" cy="76200"/>
              </a:xfrm>
              <a:custGeom>
                <a:avLst/>
                <a:gdLst>
                  <a:gd name="T0" fmla="*/ 806 w 806"/>
                  <a:gd name="T1" fmla="*/ 143 h 143"/>
                  <a:gd name="T2" fmla="*/ 806 w 806"/>
                  <a:gd name="T3" fmla="*/ 0 h 143"/>
                  <a:gd name="T4" fmla="*/ 0 w 806"/>
                  <a:gd name="T5" fmla="*/ 0 h 143"/>
                  <a:gd name="T6" fmla="*/ 0 w 806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6" h="143">
                    <a:moveTo>
                      <a:pt x="806" y="143"/>
                    </a:moveTo>
                    <a:lnTo>
                      <a:pt x="806" y="0"/>
                    </a:lnTo>
                    <a:lnTo>
                      <a:pt x="0" y="0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3" name="Line 116">
                <a:extLst>
                  <a:ext uri="{FF2B5EF4-FFF2-40B4-BE49-F238E27FC236}">
                    <a16:creationId xmlns:a16="http://schemas.microsoft.com/office/drawing/2014/main" id="{6535F5E6-25BC-429E-A945-CA116D811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6901" y="2582863"/>
                <a:ext cx="0" cy="4699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4" name="Line 117">
                <a:extLst>
                  <a:ext uri="{FF2B5EF4-FFF2-40B4-BE49-F238E27FC236}">
                    <a16:creationId xmlns:a16="http://schemas.microsoft.com/office/drawing/2014/main" id="{D9F13217-F18A-441A-9506-FECDB733A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75151" y="2587625"/>
                <a:ext cx="0" cy="42386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5" name="Line 118">
                <a:extLst>
                  <a:ext uri="{FF2B5EF4-FFF2-40B4-BE49-F238E27FC236}">
                    <a16:creationId xmlns:a16="http://schemas.microsoft.com/office/drawing/2014/main" id="{05308683-D828-4AE6-8847-DB233EB70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48113" y="3011488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6" name="Line 119">
                <a:extLst>
                  <a:ext uri="{FF2B5EF4-FFF2-40B4-BE49-F238E27FC236}">
                    <a16:creationId xmlns:a16="http://schemas.microsoft.com/office/drawing/2014/main" id="{27AF09FF-9D9B-4CA5-AC11-CF17AFBE6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48113" y="2587625"/>
                <a:ext cx="42703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7" name="Freeform 120">
                <a:extLst>
                  <a:ext uri="{FF2B5EF4-FFF2-40B4-BE49-F238E27FC236}">
                    <a16:creationId xmlns:a16="http://schemas.microsoft.com/office/drawing/2014/main" id="{2C14B0AD-C05B-4328-880A-3B132D8C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8113" y="3011488"/>
                <a:ext cx="427038" cy="2457450"/>
              </a:xfrm>
              <a:custGeom>
                <a:avLst/>
                <a:gdLst>
                  <a:gd name="T0" fmla="*/ 0 w 806"/>
                  <a:gd name="T1" fmla="*/ 0 h 4643"/>
                  <a:gd name="T2" fmla="*/ 0 w 806"/>
                  <a:gd name="T3" fmla="*/ 4643 h 4643"/>
                  <a:gd name="T4" fmla="*/ 806 w 806"/>
                  <a:gd name="T5" fmla="*/ 4643 h 4643"/>
                  <a:gd name="T6" fmla="*/ 806 w 806"/>
                  <a:gd name="T7" fmla="*/ 0 h 4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6" h="4643">
                    <a:moveTo>
                      <a:pt x="0" y="0"/>
                    </a:moveTo>
                    <a:lnTo>
                      <a:pt x="0" y="4643"/>
                    </a:lnTo>
                    <a:lnTo>
                      <a:pt x="806" y="4643"/>
                    </a:lnTo>
                    <a:lnTo>
                      <a:pt x="806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8" name="Freeform 121">
                <a:extLst>
                  <a:ext uri="{FF2B5EF4-FFF2-40B4-BE49-F238E27FC236}">
                    <a16:creationId xmlns:a16="http://schemas.microsoft.com/office/drawing/2014/main" id="{368F4D4B-3433-49C2-A597-3C13C7887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9338" y="3141663"/>
                <a:ext cx="425450" cy="2327275"/>
              </a:xfrm>
              <a:custGeom>
                <a:avLst/>
                <a:gdLst>
                  <a:gd name="T0" fmla="*/ 0 w 805"/>
                  <a:gd name="T1" fmla="*/ 0 h 4399"/>
                  <a:gd name="T2" fmla="*/ 0 w 805"/>
                  <a:gd name="T3" fmla="*/ 4399 h 4399"/>
                  <a:gd name="T4" fmla="*/ 805 w 805"/>
                  <a:gd name="T5" fmla="*/ 4399 h 4399"/>
                  <a:gd name="T6" fmla="*/ 805 w 805"/>
                  <a:gd name="T7" fmla="*/ 0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399">
                    <a:moveTo>
                      <a:pt x="0" y="0"/>
                    </a:moveTo>
                    <a:lnTo>
                      <a:pt x="0" y="4399"/>
                    </a:lnTo>
                    <a:lnTo>
                      <a:pt x="805" y="4399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9" name="Freeform 122">
                <a:extLst>
                  <a:ext uri="{FF2B5EF4-FFF2-40B4-BE49-F238E27FC236}">
                    <a16:creationId xmlns:a16="http://schemas.microsoft.com/office/drawing/2014/main" id="{0BF21D61-B92B-47B0-9A51-8879A4521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2376" y="3106738"/>
                <a:ext cx="425450" cy="2362200"/>
              </a:xfrm>
              <a:custGeom>
                <a:avLst/>
                <a:gdLst>
                  <a:gd name="T0" fmla="*/ 0 w 805"/>
                  <a:gd name="T1" fmla="*/ 0 h 4463"/>
                  <a:gd name="T2" fmla="*/ 0 w 805"/>
                  <a:gd name="T3" fmla="*/ 4463 h 4463"/>
                  <a:gd name="T4" fmla="*/ 805 w 805"/>
                  <a:gd name="T5" fmla="*/ 4463 h 4463"/>
                  <a:gd name="T6" fmla="*/ 805 w 805"/>
                  <a:gd name="T7" fmla="*/ 0 h 4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463">
                    <a:moveTo>
                      <a:pt x="0" y="0"/>
                    </a:moveTo>
                    <a:lnTo>
                      <a:pt x="0" y="4463"/>
                    </a:lnTo>
                    <a:lnTo>
                      <a:pt x="805" y="4463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0" name="Freeform 123">
                <a:extLst>
                  <a:ext uri="{FF2B5EF4-FFF2-40B4-BE49-F238E27FC236}">
                    <a16:creationId xmlns:a16="http://schemas.microsoft.com/office/drawing/2014/main" id="{68F39E42-1525-422E-BE9D-A8F883128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9576" y="3132138"/>
                <a:ext cx="425450" cy="2336800"/>
              </a:xfrm>
              <a:custGeom>
                <a:avLst/>
                <a:gdLst>
                  <a:gd name="T0" fmla="*/ 0 w 805"/>
                  <a:gd name="T1" fmla="*/ 0 h 4415"/>
                  <a:gd name="T2" fmla="*/ 0 w 805"/>
                  <a:gd name="T3" fmla="*/ 4415 h 4415"/>
                  <a:gd name="T4" fmla="*/ 805 w 805"/>
                  <a:gd name="T5" fmla="*/ 4415 h 4415"/>
                  <a:gd name="T6" fmla="*/ 805 w 805"/>
                  <a:gd name="T7" fmla="*/ 0 h 4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415">
                    <a:moveTo>
                      <a:pt x="0" y="0"/>
                    </a:moveTo>
                    <a:lnTo>
                      <a:pt x="0" y="4415"/>
                    </a:lnTo>
                    <a:lnTo>
                      <a:pt x="805" y="4415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1" name="Line 124">
                <a:extLst>
                  <a:ext uri="{FF2B5EF4-FFF2-40B4-BE49-F238E27FC236}">
                    <a16:creationId xmlns:a16="http://schemas.microsoft.com/office/drawing/2014/main" id="{08FA9FE1-21F2-4A23-A9A2-D74CCF8A4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6901" y="3052763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2" name="Freeform 125">
                <a:extLst>
                  <a:ext uri="{FF2B5EF4-FFF2-40B4-BE49-F238E27FC236}">
                    <a16:creationId xmlns:a16="http://schemas.microsoft.com/office/drawing/2014/main" id="{68556023-27FE-4F67-AD91-348D90B42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6901" y="3052763"/>
                <a:ext cx="425450" cy="2416175"/>
              </a:xfrm>
              <a:custGeom>
                <a:avLst/>
                <a:gdLst>
                  <a:gd name="T0" fmla="*/ 0 w 805"/>
                  <a:gd name="T1" fmla="*/ 0 h 4565"/>
                  <a:gd name="T2" fmla="*/ 0 w 805"/>
                  <a:gd name="T3" fmla="*/ 4565 h 4565"/>
                  <a:gd name="T4" fmla="*/ 805 w 805"/>
                  <a:gd name="T5" fmla="*/ 4565 h 4565"/>
                  <a:gd name="T6" fmla="*/ 805 w 805"/>
                  <a:gd name="T7" fmla="*/ 0 h 4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5" h="4565">
                    <a:moveTo>
                      <a:pt x="0" y="0"/>
                    </a:moveTo>
                    <a:lnTo>
                      <a:pt x="0" y="4565"/>
                    </a:lnTo>
                    <a:lnTo>
                      <a:pt x="805" y="4565"/>
                    </a:lnTo>
                    <a:lnTo>
                      <a:pt x="80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3" name="Line 126">
                <a:extLst>
                  <a:ext uri="{FF2B5EF4-FFF2-40B4-BE49-F238E27FC236}">
                    <a16:creationId xmlns:a16="http://schemas.microsoft.com/office/drawing/2014/main" id="{7213829B-3DB2-468F-9CC6-21781B34B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6901" y="2582863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4" name="Line 127">
                <a:extLst>
                  <a:ext uri="{FF2B5EF4-FFF2-40B4-BE49-F238E27FC236}">
                    <a16:creationId xmlns:a16="http://schemas.microsoft.com/office/drawing/2014/main" id="{1372B7CB-2B83-45B7-A7B8-AFC94833F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6538" y="308292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5" name="Line 128">
                <a:extLst>
                  <a:ext uri="{FF2B5EF4-FFF2-40B4-BE49-F238E27FC236}">
                    <a16:creationId xmlns:a16="http://schemas.microsoft.com/office/drawing/2014/main" id="{B56DD90A-863C-4EE3-946A-3323A2C65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6538" y="257492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6" name="Line 129">
                <a:extLst>
                  <a:ext uri="{FF2B5EF4-FFF2-40B4-BE49-F238E27FC236}">
                    <a16:creationId xmlns:a16="http://schemas.microsoft.com/office/drawing/2014/main" id="{E4E6332A-0D88-4A78-853A-30B582622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48926" y="2981325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7" name="Line 130">
                <a:extLst>
                  <a:ext uri="{FF2B5EF4-FFF2-40B4-BE49-F238E27FC236}">
                    <a16:creationId xmlns:a16="http://schemas.microsoft.com/office/drawing/2014/main" id="{7E70703E-51A4-475D-A3FA-D03A1422A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06126" y="2559050"/>
                <a:ext cx="42545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5C9A9BD-0421-4F55-85C5-5FB716F72422}"/>
                </a:ext>
              </a:extLst>
            </p:cNvPr>
            <p:cNvSpPr/>
            <p:nvPr/>
          </p:nvSpPr>
          <p:spPr bwMode="auto">
            <a:xfrm>
              <a:off x="9595509" y="4052808"/>
              <a:ext cx="188975" cy="188975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99ECF00-EAD1-4FB9-B7FB-A855AD4F25D3}"/>
                </a:ext>
              </a:extLst>
            </p:cNvPr>
            <p:cNvSpPr/>
            <p:nvPr/>
          </p:nvSpPr>
          <p:spPr bwMode="auto">
            <a:xfrm>
              <a:off x="9595509" y="4309998"/>
              <a:ext cx="188975" cy="188975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46F1D1E4-1B73-4742-AECD-89649D2B6209}"/>
                </a:ext>
              </a:extLst>
            </p:cNvPr>
            <p:cNvSpPr/>
            <p:nvPr/>
          </p:nvSpPr>
          <p:spPr bwMode="auto">
            <a:xfrm>
              <a:off x="9595509" y="4557038"/>
              <a:ext cx="188975" cy="188975"/>
            </a:xfrm>
            <a:prstGeom prst="rect">
              <a:avLst/>
            </a:prstGeom>
            <a:solidFill>
              <a:srgbClr val="0033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E7F0E20-E86E-4456-B7FF-12A4B69A3E11}"/>
                </a:ext>
              </a:extLst>
            </p:cNvPr>
            <p:cNvSpPr/>
            <p:nvPr/>
          </p:nvSpPr>
          <p:spPr bwMode="auto">
            <a:xfrm>
              <a:off x="9859465" y="4052808"/>
              <a:ext cx="188975" cy="188975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245926C-054A-4A5A-ACC9-CFD4DB4E619B}"/>
                </a:ext>
              </a:extLst>
            </p:cNvPr>
            <p:cNvSpPr/>
            <p:nvPr/>
          </p:nvSpPr>
          <p:spPr bwMode="auto">
            <a:xfrm>
              <a:off x="9859465" y="4309998"/>
              <a:ext cx="188975" cy="18897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5D82243-379B-4D57-919B-CE424531C512}"/>
                </a:ext>
              </a:extLst>
            </p:cNvPr>
            <p:cNvSpPr/>
            <p:nvPr/>
          </p:nvSpPr>
          <p:spPr bwMode="auto">
            <a:xfrm>
              <a:off x="9859465" y="4557038"/>
              <a:ext cx="188975" cy="18897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699E1AC6-C4E6-454C-901F-751A72818DE8}"/>
                </a:ext>
              </a:extLst>
            </p:cNvPr>
            <p:cNvSpPr txBox="1"/>
            <p:nvPr/>
          </p:nvSpPr>
          <p:spPr>
            <a:xfrm>
              <a:off x="10095862" y="4031627"/>
              <a:ext cx="661342" cy="262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VL ≥ 40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40124E6A-889E-4FFA-88BB-B3C472C2D4B1}"/>
                </a:ext>
              </a:extLst>
            </p:cNvPr>
            <p:cNvSpPr txBox="1"/>
            <p:nvPr/>
          </p:nvSpPr>
          <p:spPr>
            <a:xfrm>
              <a:off x="10095862" y="4288816"/>
              <a:ext cx="923685" cy="262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VL &lt; 40, TD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B55C8C3D-BFB8-44F7-A035-C6F3580EC180}"/>
                </a:ext>
              </a:extLst>
            </p:cNvPr>
            <p:cNvSpPr txBox="1"/>
            <p:nvPr/>
          </p:nvSpPr>
          <p:spPr>
            <a:xfrm>
              <a:off x="10095862" y="4535856"/>
              <a:ext cx="1040776" cy="262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VL &lt; 40, TND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AFC5112E-1604-4DA4-80C0-1D917D829472}"/>
                </a:ext>
              </a:extLst>
            </p:cNvPr>
            <p:cNvSpPr txBox="1"/>
            <p:nvPr/>
          </p:nvSpPr>
          <p:spPr>
            <a:xfrm rot="18900000">
              <a:off x="9471108" y="3542139"/>
              <a:ext cx="776714" cy="262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DTG/3TC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17B5E0C3-4595-476A-B515-F7B8DB12D13B}"/>
                </a:ext>
              </a:extLst>
            </p:cNvPr>
            <p:cNvSpPr txBox="1"/>
            <p:nvPr/>
          </p:nvSpPr>
          <p:spPr>
            <a:xfrm rot="18900000">
              <a:off x="9828444" y="3652654"/>
              <a:ext cx="439018" cy="262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TBR</a:t>
              </a: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F0699BF-ED3C-4B87-AF9C-BE67EB572FCD}"/>
              </a:ext>
            </a:extLst>
          </p:cNvPr>
          <p:cNvSpPr/>
          <p:nvPr/>
        </p:nvSpPr>
        <p:spPr>
          <a:xfrm>
            <a:off x="11008663" y="6474916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Abs. PEB0238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0527EE-F051-49A6-ADB1-518731136BFF}"/>
              </a:ext>
            </a:extLst>
          </p:cNvPr>
          <p:cNvSpPr txBox="1"/>
          <p:nvPr/>
        </p:nvSpPr>
        <p:spPr>
          <a:xfrm>
            <a:off x="145305" y="6253399"/>
            <a:ext cx="205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TND: Target Not Detected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tx1"/>
                </a:solidFill>
                <a:latin typeface="+mn-lt"/>
              </a:rPr>
              <a:t>TD: Target Detected</a:t>
            </a:r>
            <a:endParaRPr kumimoji="0" lang="en-US" sz="1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9638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Faculty 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Pedro Cahn</a:t>
            </a:r>
            <a:r>
              <a:rPr lang="en-US" sz="2800" dirty="0"/>
              <a:t> has received research support for research grants: </a:t>
            </a:r>
            <a:r>
              <a:rPr lang="en-US" sz="2800" dirty="0" err="1"/>
              <a:t>ViiV</a:t>
            </a:r>
            <a:r>
              <a:rPr lang="en-US" sz="2800" dirty="0"/>
              <a:t> Healthcare, Merck, </a:t>
            </a:r>
            <a:r>
              <a:rPr lang="en-US" sz="2800" dirty="0" err="1"/>
              <a:t>Abbvie</a:t>
            </a:r>
            <a:r>
              <a:rPr lang="en-US" sz="2800" dirty="0"/>
              <a:t> and for ad boards: </a:t>
            </a:r>
            <a:r>
              <a:rPr lang="en-US" sz="2800" dirty="0" err="1"/>
              <a:t>ViiV</a:t>
            </a:r>
            <a:r>
              <a:rPr lang="en-US" sz="2800" dirty="0"/>
              <a:t> Healthcare - Merck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Anton </a:t>
            </a:r>
            <a:r>
              <a:rPr lang="en-US" sz="2800" b="1" dirty="0" err="1"/>
              <a:t>Pozniak</a:t>
            </a:r>
            <a:r>
              <a:rPr lang="en-US" sz="2800" dirty="0"/>
              <a:t> has received research support and/or honoraria for consulting and/or advisory boards from </a:t>
            </a:r>
            <a:r>
              <a:rPr lang="en-US" sz="2800" dirty="0" err="1"/>
              <a:t>ViiV</a:t>
            </a:r>
            <a:r>
              <a:rPr lang="en-US" sz="2800" dirty="0"/>
              <a:t> Healthcare, Merck, Gilead, Janssen, </a:t>
            </a:r>
            <a:r>
              <a:rPr lang="en-US" sz="2800" dirty="0" err="1"/>
              <a:t>Theratechnologies</a:t>
            </a:r>
            <a:br>
              <a:rPr lang="en-US" sz="2800" dirty="0"/>
            </a:br>
            <a:endParaRPr lang="en-US" sz="2800" dirty="0"/>
          </a:p>
          <a:p>
            <a:r>
              <a:rPr lang="en-US" sz="2800" b="1" dirty="0"/>
              <a:t>François Raffi</a:t>
            </a:r>
            <a:r>
              <a:rPr lang="en-US" sz="2800" dirty="0"/>
              <a:t> has received research support and/or honoraria for consulting and/or advisory boards from </a:t>
            </a:r>
            <a:r>
              <a:rPr lang="en-US" sz="2800" dirty="0" err="1"/>
              <a:t>Correvio</a:t>
            </a:r>
            <a:r>
              <a:rPr lang="en-US" sz="2800" dirty="0"/>
              <a:t>, Gilead Sciences, Janssen, Merck, MSD, Pfizer, </a:t>
            </a:r>
            <a:r>
              <a:rPr lang="en-US" sz="2800" dirty="0" err="1"/>
              <a:t>Theratechnologies</a:t>
            </a:r>
            <a:r>
              <a:rPr lang="en-US" sz="2800" dirty="0"/>
              <a:t> and </a:t>
            </a: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01863" y="191163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Lipids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1863" y="4895965"/>
            <a:ext cx="1024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+mn-lt"/>
              </a:rPr>
              <a:t>Glucose</a:t>
            </a:r>
          </a:p>
          <a:p>
            <a:r>
              <a:rPr lang="en-US" sz="2000" b="1">
                <a:solidFill>
                  <a:srgbClr val="0070C0"/>
                </a:solidFill>
                <a:latin typeface="+mn-lt"/>
              </a:rPr>
              <a:t>Insulin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B2BFB01D-ABA3-4A35-A6CE-F06A2AA1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116" y="1143907"/>
            <a:ext cx="1534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Boosted subgroup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E866A4B-B35E-454A-AC04-660AB754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142" y="1143907"/>
            <a:ext cx="17428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Unboosted subgroup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6091D33-36EC-40F2-A9F9-2D4EA6D69624}"/>
              </a:ext>
            </a:extLst>
          </p:cNvPr>
          <p:cNvGrpSpPr/>
          <p:nvPr/>
        </p:nvGrpSpPr>
        <p:grpSpPr>
          <a:xfrm>
            <a:off x="2595132" y="1340548"/>
            <a:ext cx="7925757" cy="2724916"/>
            <a:chOff x="3960935" y="1604541"/>
            <a:chExt cx="7925757" cy="2724916"/>
          </a:xfrm>
        </p:grpSpPr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1DA376A4-B9C0-43E7-9307-8A8C45DF2D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28821" y="2543501"/>
              <a:ext cx="14534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B861931-5A37-4F3F-BC2F-F96444ABB59C}"/>
                </a:ext>
              </a:extLst>
            </p:cNvPr>
            <p:cNvSpPr txBox="1"/>
            <p:nvPr/>
          </p:nvSpPr>
          <p:spPr>
            <a:xfrm>
              <a:off x="4212959" y="167378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15</a:t>
              </a: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1EAD79FF-C7F2-4953-87AC-D71A3D859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1818274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5F4FE57-70DE-4E89-B722-0FC6F32464CF}"/>
                </a:ext>
              </a:extLst>
            </p:cNvPr>
            <p:cNvSpPr txBox="1"/>
            <p:nvPr/>
          </p:nvSpPr>
          <p:spPr>
            <a:xfrm>
              <a:off x="4212959" y="186529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9D132002-803D-4027-A4A8-89AA632D0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2009789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4379E6F-B258-479A-8679-ECA280365405}"/>
                </a:ext>
              </a:extLst>
            </p:cNvPr>
            <p:cNvSpPr txBox="1"/>
            <p:nvPr/>
          </p:nvSpPr>
          <p:spPr>
            <a:xfrm>
              <a:off x="4283491" y="207889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B190ED68-9311-49B8-9B18-CC99F1762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2223382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1DC19B1-556C-4CE4-A661-2DF5A207121E}"/>
                </a:ext>
              </a:extLst>
            </p:cNvPr>
            <p:cNvSpPr txBox="1"/>
            <p:nvPr/>
          </p:nvSpPr>
          <p:spPr>
            <a:xfrm>
              <a:off x="4283491" y="230723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2D32894-2C43-4815-93A2-ADD10A86B50C}"/>
                </a:ext>
              </a:extLst>
            </p:cNvPr>
            <p:cNvSpPr txBox="1"/>
            <p:nvPr/>
          </p:nvSpPr>
          <p:spPr>
            <a:xfrm>
              <a:off x="4240209" y="2493670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-5</a:t>
              </a: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3C014DD2-42BE-4429-8433-24382614B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2638161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4C8FC8F-606D-40C8-9A69-EB791630B568}"/>
                </a:ext>
              </a:extLst>
            </p:cNvPr>
            <p:cNvSpPr txBox="1"/>
            <p:nvPr/>
          </p:nvSpPr>
          <p:spPr>
            <a:xfrm>
              <a:off x="4184105" y="2711855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B8431D0F-DADF-41CA-8434-C4D2303CD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2856346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1D7223D-BCC3-4D77-B7E4-114B98594EC1}"/>
                </a:ext>
              </a:extLst>
            </p:cNvPr>
            <p:cNvSpPr txBox="1"/>
            <p:nvPr/>
          </p:nvSpPr>
          <p:spPr>
            <a:xfrm>
              <a:off x="4184105" y="2925320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-15</a:t>
              </a:r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67B0247A-E7F0-465E-BA83-E291A5A34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3069811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7BE0345-9EB3-4D05-AC74-7AFD71A4DC82}"/>
                </a:ext>
              </a:extLst>
            </p:cNvPr>
            <p:cNvSpPr txBox="1"/>
            <p:nvPr/>
          </p:nvSpPr>
          <p:spPr>
            <a:xfrm>
              <a:off x="4184105" y="3135885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-20</a:t>
              </a: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F34A83B2-D81D-4236-9F5E-2E01850FA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3270216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819501A-A97B-4B33-AB26-1EA286A76714}"/>
                </a:ext>
              </a:extLst>
            </p:cNvPr>
            <p:cNvSpPr txBox="1"/>
            <p:nvPr/>
          </p:nvSpPr>
          <p:spPr>
            <a:xfrm rot="16200000">
              <a:off x="3314444" y="2376096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Change from baseline</a:t>
              </a:r>
              <a:r>
                <a:rPr lang="en-US" sz="1000" b="1">
                  <a:solidFill>
                    <a:schemeClr val="tx1"/>
                  </a:solidFill>
                  <a:latin typeface="+mj-lt"/>
                </a:rPr>
                <a:t> (%)</a:t>
              </a:r>
              <a:endParaRPr kumimoji="0" lang="en-US" sz="10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A9E7FD3-35B4-47CB-877F-D92BDCAEF0EE}"/>
                </a:ext>
              </a:extLst>
            </p:cNvPr>
            <p:cNvSpPr txBox="1"/>
            <p:nvPr/>
          </p:nvSpPr>
          <p:spPr>
            <a:xfrm>
              <a:off x="4515005" y="3470846"/>
              <a:ext cx="7088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Total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7658F20-396C-4A90-B02C-601DC4995319}"/>
                </a:ext>
              </a:extLst>
            </p:cNvPr>
            <p:cNvSpPr txBox="1"/>
            <p:nvPr/>
          </p:nvSpPr>
          <p:spPr>
            <a:xfrm>
              <a:off x="5254159" y="3470846"/>
              <a:ext cx="7088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HDL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0BF9756-E765-495A-B641-5D6394E173FA}"/>
                </a:ext>
              </a:extLst>
            </p:cNvPr>
            <p:cNvSpPr txBox="1"/>
            <p:nvPr/>
          </p:nvSpPr>
          <p:spPr>
            <a:xfrm>
              <a:off x="5908716" y="3470846"/>
              <a:ext cx="7088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LDL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8195397-9673-4056-83D4-9F3825136F14}"/>
                </a:ext>
              </a:extLst>
            </p:cNvPr>
            <p:cNvSpPr txBox="1"/>
            <p:nvPr/>
          </p:nvSpPr>
          <p:spPr>
            <a:xfrm>
              <a:off x="7222498" y="3342606"/>
              <a:ext cx="774571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Total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cholestérol/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HDL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ratio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F71D874-77E0-4366-8DD7-F092BFC37762}"/>
                </a:ext>
              </a:extLst>
            </p:cNvPr>
            <p:cNvSpPr txBox="1"/>
            <p:nvPr/>
          </p:nvSpPr>
          <p:spPr>
            <a:xfrm>
              <a:off x="6546327" y="3534967"/>
              <a:ext cx="779380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Triglycérides</a:t>
              </a:r>
              <a:b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5803D6F-E152-424D-9E3B-5DCABEADA5A0}"/>
                </a:ext>
              </a:extLst>
            </p:cNvPr>
            <p:cNvSpPr txBox="1"/>
            <p:nvPr/>
          </p:nvSpPr>
          <p:spPr>
            <a:xfrm>
              <a:off x="4627625" y="4083236"/>
              <a:ext cx="1117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DTG/3TC (N=202)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8F70E2-A584-4813-A2A5-EFB6F44A09C9}"/>
                </a:ext>
              </a:extLst>
            </p:cNvPr>
            <p:cNvSpPr/>
            <p:nvPr/>
          </p:nvSpPr>
          <p:spPr bwMode="auto">
            <a:xfrm>
              <a:off x="4530308" y="4140306"/>
              <a:ext cx="132080" cy="1320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990610B-D4DE-4F88-ACB2-58A6CC852D1E}"/>
                </a:ext>
              </a:extLst>
            </p:cNvPr>
            <p:cNvSpPr txBox="1"/>
            <p:nvPr/>
          </p:nvSpPr>
          <p:spPr>
            <a:xfrm>
              <a:off x="6208438" y="4083236"/>
              <a:ext cx="17203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TAF-based regimen (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N</a:t>
              </a: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=203)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E106D9-5842-4585-AAC7-FCD5567409C6}"/>
                </a:ext>
              </a:extLst>
            </p:cNvPr>
            <p:cNvSpPr/>
            <p:nvPr/>
          </p:nvSpPr>
          <p:spPr bwMode="auto">
            <a:xfrm>
              <a:off x="6111121" y="4140306"/>
              <a:ext cx="132080" cy="13208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043714-D691-4BAD-9C10-182FB9BC202B}"/>
                </a:ext>
              </a:extLst>
            </p:cNvPr>
            <p:cNvSpPr/>
            <p:nvPr/>
          </p:nvSpPr>
          <p:spPr bwMode="auto">
            <a:xfrm>
              <a:off x="4661974" y="2447925"/>
              <a:ext cx="233989" cy="2324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7C6C096-D790-4EE2-AE04-0B8DAE63B9BC}"/>
                </a:ext>
              </a:extLst>
            </p:cNvPr>
            <p:cNvSpPr/>
            <p:nvPr/>
          </p:nvSpPr>
          <p:spPr bwMode="auto">
            <a:xfrm>
              <a:off x="4897674" y="2337435"/>
              <a:ext cx="233989" cy="11049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Forme libre 8">
              <a:extLst>
                <a:ext uri="{FF2B5EF4-FFF2-40B4-BE49-F238E27FC236}">
                  <a16:creationId xmlns:a16="http://schemas.microsoft.com/office/drawing/2014/main" id="{F4111695-B6B1-45DC-86B1-573E7D7E8B8A}"/>
                </a:ext>
              </a:extLst>
            </p:cNvPr>
            <p:cNvSpPr/>
            <p:nvPr/>
          </p:nvSpPr>
          <p:spPr>
            <a:xfrm rot="10800000">
              <a:off x="4745908" y="2593721"/>
              <a:ext cx="65380" cy="16090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Forme libre 8">
              <a:extLst>
                <a:ext uri="{FF2B5EF4-FFF2-40B4-BE49-F238E27FC236}">
                  <a16:creationId xmlns:a16="http://schemas.microsoft.com/office/drawing/2014/main" id="{965AD01D-9C07-4394-86A1-7EB586528831}"/>
                </a:ext>
              </a:extLst>
            </p:cNvPr>
            <p:cNvSpPr/>
            <p:nvPr/>
          </p:nvSpPr>
          <p:spPr>
            <a:xfrm rot="10800000">
              <a:off x="4978318" y="2277490"/>
              <a:ext cx="65380" cy="13423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3" name="Forme libre 8">
              <a:extLst>
                <a:ext uri="{FF2B5EF4-FFF2-40B4-BE49-F238E27FC236}">
                  <a16:creationId xmlns:a16="http://schemas.microsoft.com/office/drawing/2014/main" id="{0268AC34-DE1E-4CF6-93C0-2D809E2351C5}"/>
                </a:ext>
              </a:extLst>
            </p:cNvPr>
            <p:cNvSpPr/>
            <p:nvPr/>
          </p:nvSpPr>
          <p:spPr>
            <a:xfrm rot="10800000">
              <a:off x="7639956" y="2345054"/>
              <a:ext cx="65380" cy="1808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86A4A0D-57D7-43E8-81E1-3DC5FCECA0DC}"/>
                </a:ext>
              </a:extLst>
            </p:cNvPr>
            <p:cNvSpPr txBox="1"/>
            <p:nvPr/>
          </p:nvSpPr>
          <p:spPr>
            <a:xfrm>
              <a:off x="4832178" y="2083797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8A4381B-AE54-4B50-A726-0612632D9FCE}"/>
                </a:ext>
              </a:extLst>
            </p:cNvPr>
            <p:cNvSpPr txBox="1"/>
            <p:nvPr/>
          </p:nvSpPr>
          <p:spPr>
            <a:xfrm>
              <a:off x="4556959" y="2722492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-5.7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1BDCE49-E192-407B-94B7-F448CB9EAEBD}"/>
                </a:ext>
              </a:extLst>
            </p:cNvPr>
            <p:cNvSpPr txBox="1"/>
            <p:nvPr/>
          </p:nvSpPr>
          <p:spPr>
            <a:xfrm>
              <a:off x="5430448" y="2013265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1.02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E55F1EA-1D23-439E-BE69-1485693E2C6C}"/>
                </a:ext>
              </a:extLst>
            </p:cNvPr>
            <p:cNvSpPr txBox="1"/>
            <p:nvPr/>
          </p:nvSpPr>
          <p:spPr>
            <a:xfrm>
              <a:off x="5220351" y="2568900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-0.8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BB51A6CF-D7E0-4A2E-AE7B-EB1F355AF05E}"/>
                </a:ext>
              </a:extLst>
            </p:cNvPr>
            <p:cNvSpPr txBox="1"/>
            <p:nvPr/>
          </p:nvSpPr>
          <p:spPr>
            <a:xfrm>
              <a:off x="6160206" y="2018688"/>
              <a:ext cx="3609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D98B0BE-843B-4A36-81F2-AB06A35E96EC}"/>
                </a:ext>
              </a:extLst>
            </p:cNvPr>
            <p:cNvSpPr txBox="1"/>
            <p:nvPr/>
          </p:nvSpPr>
          <p:spPr>
            <a:xfrm>
              <a:off x="5911894" y="2793452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-6.6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9FDE7BD-72EB-4BCF-AF70-700C8A939D73}"/>
                </a:ext>
              </a:extLst>
            </p:cNvPr>
            <p:cNvSpPr txBox="1"/>
            <p:nvPr/>
          </p:nvSpPr>
          <p:spPr>
            <a:xfrm>
              <a:off x="6805013" y="1811097"/>
              <a:ext cx="360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4.0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A051E4E-C191-4AC2-A53E-B67FB933EAFB}"/>
                </a:ext>
              </a:extLst>
            </p:cNvPr>
            <p:cNvSpPr txBox="1"/>
            <p:nvPr/>
          </p:nvSpPr>
          <p:spPr>
            <a:xfrm>
              <a:off x="6536092" y="3155728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-14.1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C3E773D-BD0A-459F-B967-3F546016795A}"/>
                </a:ext>
              </a:extLst>
            </p:cNvPr>
            <p:cNvSpPr txBox="1"/>
            <p:nvPr/>
          </p:nvSpPr>
          <p:spPr>
            <a:xfrm>
              <a:off x="7507382" y="2125443"/>
              <a:ext cx="360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B96355B-497B-4659-A0C5-04F10EC257B8}"/>
                </a:ext>
              </a:extLst>
            </p:cNvPr>
            <p:cNvSpPr txBox="1"/>
            <p:nvPr/>
          </p:nvSpPr>
          <p:spPr>
            <a:xfrm>
              <a:off x="7414475" y="1954055"/>
              <a:ext cx="360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3E13E28-8AE3-4E03-B584-FB72BED0A9EE}"/>
                </a:ext>
              </a:extLst>
            </p:cNvPr>
            <p:cNvSpPr txBox="1"/>
            <p:nvPr/>
          </p:nvSpPr>
          <p:spPr>
            <a:xfrm>
              <a:off x="6705809" y="1666712"/>
              <a:ext cx="360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**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DFA54E3-0EB3-4B92-A84E-0DA342E49E1B}"/>
                </a:ext>
              </a:extLst>
            </p:cNvPr>
            <p:cNvSpPr txBox="1"/>
            <p:nvPr/>
          </p:nvSpPr>
          <p:spPr>
            <a:xfrm>
              <a:off x="6053793" y="1849035"/>
              <a:ext cx="360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**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291872F-3BA8-496E-A7D4-07F59D0C2CCF}"/>
                </a:ext>
              </a:extLst>
            </p:cNvPr>
            <p:cNvSpPr txBox="1"/>
            <p:nvPr/>
          </p:nvSpPr>
          <p:spPr>
            <a:xfrm>
              <a:off x="4708029" y="1930171"/>
              <a:ext cx="3609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**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7DCA884-B940-4276-83F1-1F1CEF0801F2}"/>
                </a:ext>
              </a:extLst>
            </p:cNvPr>
            <p:cNvSpPr/>
            <p:nvPr/>
          </p:nvSpPr>
          <p:spPr bwMode="auto">
            <a:xfrm>
              <a:off x="5327005" y="2447925"/>
              <a:ext cx="233989" cy="4571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6C44375-35AF-4442-B213-04D582472EFD}"/>
                </a:ext>
              </a:extLst>
            </p:cNvPr>
            <p:cNvSpPr/>
            <p:nvPr/>
          </p:nvSpPr>
          <p:spPr bwMode="auto">
            <a:xfrm>
              <a:off x="5562705" y="2337435"/>
              <a:ext cx="233989" cy="11049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A6008D-3504-4F38-A823-5C8BC4EFF8D1}"/>
                </a:ext>
              </a:extLst>
            </p:cNvPr>
            <p:cNvSpPr/>
            <p:nvPr/>
          </p:nvSpPr>
          <p:spPr bwMode="auto">
            <a:xfrm>
              <a:off x="6001495" y="2447925"/>
              <a:ext cx="233989" cy="2667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35409C9-EE12-49EA-8B21-0E7D8DFAC143}"/>
                </a:ext>
              </a:extLst>
            </p:cNvPr>
            <p:cNvSpPr/>
            <p:nvPr/>
          </p:nvSpPr>
          <p:spPr bwMode="auto">
            <a:xfrm>
              <a:off x="6221955" y="2305050"/>
              <a:ext cx="233989" cy="14287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B8F7838-AEE8-4CDA-834A-32190BFA3EFE}"/>
                </a:ext>
              </a:extLst>
            </p:cNvPr>
            <p:cNvSpPr/>
            <p:nvPr/>
          </p:nvSpPr>
          <p:spPr bwMode="auto">
            <a:xfrm>
              <a:off x="6668680" y="2447924"/>
              <a:ext cx="233989" cy="58102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B7BE5E5-FF16-4747-8538-A54AD767F6E8}"/>
                </a:ext>
              </a:extLst>
            </p:cNvPr>
            <p:cNvSpPr/>
            <p:nvPr/>
          </p:nvSpPr>
          <p:spPr bwMode="auto">
            <a:xfrm>
              <a:off x="6889140" y="2272666"/>
              <a:ext cx="233989" cy="17526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6E2979F-59D8-43BC-B345-984A24D9DBE9}"/>
                </a:ext>
              </a:extLst>
            </p:cNvPr>
            <p:cNvSpPr/>
            <p:nvPr/>
          </p:nvSpPr>
          <p:spPr bwMode="auto">
            <a:xfrm>
              <a:off x="7334483" y="2447924"/>
              <a:ext cx="233989" cy="20193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91FDC6F-C589-48F7-8326-12A450236F6C}"/>
                </a:ext>
              </a:extLst>
            </p:cNvPr>
            <p:cNvSpPr/>
            <p:nvPr/>
          </p:nvSpPr>
          <p:spPr bwMode="auto">
            <a:xfrm>
              <a:off x="7554943" y="2421921"/>
              <a:ext cx="233989" cy="2153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5" name="Parenthèse fermante 64">
              <a:extLst>
                <a:ext uri="{FF2B5EF4-FFF2-40B4-BE49-F238E27FC236}">
                  <a16:creationId xmlns:a16="http://schemas.microsoft.com/office/drawing/2014/main" id="{0E585473-B878-461D-8250-F65A7A847D56}"/>
                </a:ext>
              </a:extLst>
            </p:cNvPr>
            <p:cNvSpPr/>
            <p:nvPr/>
          </p:nvSpPr>
          <p:spPr bwMode="auto">
            <a:xfrm rot="16200000">
              <a:off x="4867495" y="1992212"/>
              <a:ext cx="59255" cy="233680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Parenthèse fermante 65">
              <a:extLst>
                <a:ext uri="{FF2B5EF4-FFF2-40B4-BE49-F238E27FC236}">
                  <a16:creationId xmlns:a16="http://schemas.microsoft.com/office/drawing/2014/main" id="{1A4EC8B0-CACE-4BC1-94F1-AEA98E672C6A}"/>
                </a:ext>
              </a:extLst>
            </p:cNvPr>
            <p:cNvSpPr/>
            <p:nvPr/>
          </p:nvSpPr>
          <p:spPr bwMode="auto">
            <a:xfrm rot="16200000">
              <a:off x="6203385" y="1937229"/>
              <a:ext cx="59255" cy="233680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Parenthèse fermante 66">
              <a:extLst>
                <a:ext uri="{FF2B5EF4-FFF2-40B4-BE49-F238E27FC236}">
                  <a16:creationId xmlns:a16="http://schemas.microsoft.com/office/drawing/2014/main" id="{1DD38F00-8395-403B-8178-B698DA4CE7C6}"/>
                </a:ext>
              </a:extLst>
            </p:cNvPr>
            <p:cNvSpPr/>
            <p:nvPr/>
          </p:nvSpPr>
          <p:spPr bwMode="auto">
            <a:xfrm rot="16200000">
              <a:off x="6861388" y="1725604"/>
              <a:ext cx="59255" cy="233680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8" name="Parenthèse fermante 67">
              <a:extLst>
                <a:ext uri="{FF2B5EF4-FFF2-40B4-BE49-F238E27FC236}">
                  <a16:creationId xmlns:a16="http://schemas.microsoft.com/office/drawing/2014/main" id="{A6AC57D8-0F56-488A-A272-3C3A5400F9B5}"/>
                </a:ext>
              </a:extLst>
            </p:cNvPr>
            <p:cNvSpPr/>
            <p:nvPr/>
          </p:nvSpPr>
          <p:spPr bwMode="auto">
            <a:xfrm rot="16200000">
              <a:off x="7558619" y="2029924"/>
              <a:ext cx="59255" cy="233680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30FC0EDA-61B8-4525-B14D-93607A0B3A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11910" y="2543731"/>
              <a:ext cx="144510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46418CC-8B08-4809-994D-DE2D83820C5F}"/>
                </a:ext>
              </a:extLst>
            </p:cNvPr>
            <p:cNvSpPr txBox="1"/>
            <p:nvPr/>
          </p:nvSpPr>
          <p:spPr>
            <a:xfrm>
              <a:off x="8091886" y="198620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15</a:t>
              </a:r>
            </a:p>
          </p:txBody>
        </p:sp>
        <p:sp>
          <p:nvSpPr>
            <p:cNvPr id="71" name="Line 16">
              <a:extLst>
                <a:ext uri="{FF2B5EF4-FFF2-40B4-BE49-F238E27FC236}">
                  <a16:creationId xmlns:a16="http://schemas.microsoft.com/office/drawing/2014/main" id="{F829B034-7CBC-4CE0-851B-10001F19B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2130694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A5C04F6-F32B-465C-821E-D352FDE94139}"/>
                </a:ext>
              </a:extLst>
            </p:cNvPr>
            <p:cNvSpPr txBox="1"/>
            <p:nvPr/>
          </p:nvSpPr>
          <p:spPr>
            <a:xfrm>
              <a:off x="8091886" y="2152318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B4360EA1-3340-4422-B1EC-8CF17BBE0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2296809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8A5A6239-C034-47C1-A4A1-ADA4E3DFD987}"/>
                </a:ext>
              </a:extLst>
            </p:cNvPr>
            <p:cNvSpPr txBox="1"/>
            <p:nvPr/>
          </p:nvSpPr>
          <p:spPr>
            <a:xfrm>
              <a:off x="8162418" y="231511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75" name="Line 16">
              <a:extLst>
                <a:ext uri="{FF2B5EF4-FFF2-40B4-BE49-F238E27FC236}">
                  <a16:creationId xmlns:a16="http://schemas.microsoft.com/office/drawing/2014/main" id="{AB95159D-AEF5-48D8-8688-523CB8FF4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2459602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35300431-11F1-4232-962A-783F8E4E3296}"/>
                </a:ext>
              </a:extLst>
            </p:cNvPr>
            <p:cNvSpPr txBox="1"/>
            <p:nvPr/>
          </p:nvSpPr>
          <p:spPr>
            <a:xfrm>
              <a:off x="8162418" y="248503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7361E49-EE41-4BF4-97F3-5EF77FDC18DF}"/>
                </a:ext>
              </a:extLst>
            </p:cNvPr>
            <p:cNvSpPr txBox="1"/>
            <p:nvPr/>
          </p:nvSpPr>
          <p:spPr>
            <a:xfrm>
              <a:off x="8119136" y="2643434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-5</a:t>
              </a:r>
            </a:p>
          </p:txBody>
        </p:sp>
        <p:sp>
          <p:nvSpPr>
            <p:cNvPr id="78" name="Line 16">
              <a:extLst>
                <a:ext uri="{FF2B5EF4-FFF2-40B4-BE49-F238E27FC236}">
                  <a16:creationId xmlns:a16="http://schemas.microsoft.com/office/drawing/2014/main" id="{CEB2C9FA-47A4-4F33-8CAA-70DDEB7EE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2787925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A8A8AE0E-D57E-46B6-A66A-324D7737CA07}"/>
                </a:ext>
              </a:extLst>
            </p:cNvPr>
            <p:cNvSpPr txBox="1"/>
            <p:nvPr/>
          </p:nvSpPr>
          <p:spPr>
            <a:xfrm>
              <a:off x="8063032" y="2805582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0" name="Line 16">
              <a:extLst>
                <a:ext uri="{FF2B5EF4-FFF2-40B4-BE49-F238E27FC236}">
                  <a16:creationId xmlns:a16="http://schemas.microsoft.com/office/drawing/2014/main" id="{CB326C0D-32E7-43E5-964A-D48589A10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2950073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BEB37560-7531-411F-817F-3280090273D2}"/>
                </a:ext>
              </a:extLst>
            </p:cNvPr>
            <p:cNvSpPr txBox="1"/>
            <p:nvPr/>
          </p:nvSpPr>
          <p:spPr>
            <a:xfrm>
              <a:off x="8063032" y="2952029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-15</a:t>
              </a:r>
            </a:p>
          </p:txBody>
        </p:sp>
        <p:sp>
          <p:nvSpPr>
            <p:cNvPr id="82" name="Line 16">
              <a:extLst>
                <a:ext uri="{FF2B5EF4-FFF2-40B4-BE49-F238E27FC236}">
                  <a16:creationId xmlns:a16="http://schemas.microsoft.com/office/drawing/2014/main" id="{B4BD48C2-CD3F-4B76-A114-2AE574EA7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3096520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15A97A00-6FC6-480F-98CE-0620BCC31829}"/>
                </a:ext>
              </a:extLst>
            </p:cNvPr>
            <p:cNvSpPr txBox="1"/>
            <p:nvPr/>
          </p:nvSpPr>
          <p:spPr>
            <a:xfrm>
              <a:off x="8063032" y="3133294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-20</a:t>
              </a:r>
            </a:p>
          </p:txBody>
        </p:sp>
        <p:sp>
          <p:nvSpPr>
            <p:cNvPr id="84" name="Line 16">
              <a:extLst>
                <a:ext uri="{FF2B5EF4-FFF2-40B4-BE49-F238E27FC236}">
                  <a16:creationId xmlns:a16="http://schemas.microsoft.com/office/drawing/2014/main" id="{9E99804C-285A-4F6C-9CF0-BC3842EC4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3267625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1E4E915-6684-40F5-82F7-F43BDD581765}"/>
                </a:ext>
              </a:extLst>
            </p:cNvPr>
            <p:cNvSpPr/>
            <p:nvPr/>
          </p:nvSpPr>
          <p:spPr bwMode="auto">
            <a:xfrm>
              <a:off x="8540901" y="2625725"/>
              <a:ext cx="233989" cy="4571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31A1B58-EBA5-4D07-96BE-7604CD57FF40}"/>
                </a:ext>
              </a:extLst>
            </p:cNvPr>
            <p:cNvSpPr/>
            <p:nvPr/>
          </p:nvSpPr>
          <p:spPr bwMode="auto">
            <a:xfrm>
              <a:off x="8776601" y="2552699"/>
              <a:ext cx="233989" cy="7302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7" name="Forme libre 8">
              <a:extLst>
                <a:ext uri="{FF2B5EF4-FFF2-40B4-BE49-F238E27FC236}">
                  <a16:creationId xmlns:a16="http://schemas.microsoft.com/office/drawing/2014/main" id="{CC016CB2-BFF0-47AF-B5F0-562E48083CAD}"/>
                </a:ext>
              </a:extLst>
            </p:cNvPr>
            <p:cNvSpPr/>
            <p:nvPr/>
          </p:nvSpPr>
          <p:spPr>
            <a:xfrm rot="10800000">
              <a:off x="8624835" y="2543174"/>
              <a:ext cx="65380" cy="21145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8" name="Forme libre 8">
              <a:extLst>
                <a:ext uri="{FF2B5EF4-FFF2-40B4-BE49-F238E27FC236}">
                  <a16:creationId xmlns:a16="http://schemas.microsoft.com/office/drawing/2014/main" id="{8C717133-CD93-45F7-BA6C-0008A1A7E019}"/>
                </a:ext>
              </a:extLst>
            </p:cNvPr>
            <p:cNvSpPr/>
            <p:nvPr/>
          </p:nvSpPr>
          <p:spPr>
            <a:xfrm rot="10800000">
              <a:off x="8857245" y="2455289"/>
              <a:ext cx="65380" cy="20218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E8680A16-AE52-4FCA-9922-15F5EF939736}"/>
                </a:ext>
              </a:extLst>
            </p:cNvPr>
            <p:cNvSpPr txBox="1"/>
            <p:nvPr/>
          </p:nvSpPr>
          <p:spPr>
            <a:xfrm>
              <a:off x="8711105" y="2244452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2.0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6CF79D10-3196-4D3A-972C-1618C634AACC}"/>
                </a:ext>
              </a:extLst>
            </p:cNvPr>
            <p:cNvSpPr txBox="1"/>
            <p:nvPr/>
          </p:nvSpPr>
          <p:spPr>
            <a:xfrm>
              <a:off x="8091885" y="1832304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19D10040-2B8F-435E-8596-BCC53B5FC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1976795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97F0FE1-C447-4550-9210-815AE1119819}"/>
                </a:ext>
              </a:extLst>
            </p:cNvPr>
            <p:cNvSpPr txBox="1"/>
            <p:nvPr/>
          </p:nvSpPr>
          <p:spPr>
            <a:xfrm>
              <a:off x="8091885" y="1672297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25</a:t>
              </a:r>
            </a:p>
          </p:txBody>
        </p:sp>
        <p:sp>
          <p:nvSpPr>
            <p:cNvPr id="93" name="Line 16">
              <a:extLst>
                <a:ext uri="{FF2B5EF4-FFF2-40B4-BE49-F238E27FC236}">
                  <a16:creationId xmlns:a16="http://schemas.microsoft.com/office/drawing/2014/main" id="{FFB61533-C9B1-4EF5-8774-9B7AD6899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1816788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C7717ED-87F8-4A2D-8D1B-92433E4BB7DB}"/>
                </a:ext>
              </a:extLst>
            </p:cNvPr>
            <p:cNvSpPr txBox="1"/>
            <p:nvPr/>
          </p:nvSpPr>
          <p:spPr>
            <a:xfrm>
              <a:off x="8442810" y="2752455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-0.8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2D04EB2-700B-4607-977D-EDD698216930}"/>
                </a:ext>
              </a:extLst>
            </p:cNvPr>
            <p:cNvSpPr/>
            <p:nvPr/>
          </p:nvSpPr>
          <p:spPr bwMode="auto">
            <a:xfrm>
              <a:off x="9210515" y="2625725"/>
              <a:ext cx="233989" cy="7556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6" name="Forme libre 8">
              <a:extLst>
                <a:ext uri="{FF2B5EF4-FFF2-40B4-BE49-F238E27FC236}">
                  <a16:creationId xmlns:a16="http://schemas.microsoft.com/office/drawing/2014/main" id="{324F3E5F-D6A1-48B2-AC33-7E118896D86A}"/>
                </a:ext>
              </a:extLst>
            </p:cNvPr>
            <p:cNvSpPr/>
            <p:nvPr/>
          </p:nvSpPr>
          <p:spPr>
            <a:xfrm rot="10800000">
              <a:off x="9294449" y="2560562"/>
              <a:ext cx="65380" cy="2759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" name="Forme libre 8">
              <a:extLst>
                <a:ext uri="{FF2B5EF4-FFF2-40B4-BE49-F238E27FC236}">
                  <a16:creationId xmlns:a16="http://schemas.microsoft.com/office/drawing/2014/main" id="{D4B41D78-25B2-4363-ACA2-C7AAA9DE4F2F}"/>
                </a:ext>
              </a:extLst>
            </p:cNvPr>
            <p:cNvSpPr/>
            <p:nvPr/>
          </p:nvSpPr>
          <p:spPr>
            <a:xfrm rot="10800000">
              <a:off x="9521144" y="2493388"/>
              <a:ext cx="65380" cy="26314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0BB507D-63EA-48A4-B39A-F374474B2E27}"/>
                </a:ext>
              </a:extLst>
            </p:cNvPr>
            <p:cNvSpPr txBox="1"/>
            <p:nvPr/>
          </p:nvSpPr>
          <p:spPr>
            <a:xfrm>
              <a:off x="9380719" y="2244452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A73068FD-2E96-450A-834A-BEFEDB23CA70}"/>
                </a:ext>
              </a:extLst>
            </p:cNvPr>
            <p:cNvSpPr txBox="1"/>
            <p:nvPr/>
          </p:nvSpPr>
          <p:spPr>
            <a:xfrm>
              <a:off x="9112424" y="2791941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-2.3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C16C2C6-D141-4F66-8ECF-8E3A60B49BC1}"/>
                </a:ext>
              </a:extLst>
            </p:cNvPr>
            <p:cNvSpPr/>
            <p:nvPr/>
          </p:nvSpPr>
          <p:spPr bwMode="auto">
            <a:xfrm>
              <a:off x="9866788" y="2625725"/>
              <a:ext cx="233989" cy="7556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Forme libre 8">
              <a:extLst>
                <a:ext uri="{FF2B5EF4-FFF2-40B4-BE49-F238E27FC236}">
                  <a16:creationId xmlns:a16="http://schemas.microsoft.com/office/drawing/2014/main" id="{25216A96-6A7C-434C-AEDB-DCFF444A759A}"/>
                </a:ext>
              </a:extLst>
            </p:cNvPr>
            <p:cNvSpPr/>
            <p:nvPr/>
          </p:nvSpPr>
          <p:spPr>
            <a:xfrm rot="10800000">
              <a:off x="9950722" y="2524125"/>
              <a:ext cx="65380" cy="3124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2" name="Forme libre 8">
              <a:extLst>
                <a:ext uri="{FF2B5EF4-FFF2-40B4-BE49-F238E27FC236}">
                  <a16:creationId xmlns:a16="http://schemas.microsoft.com/office/drawing/2014/main" id="{6B10B221-1E83-4A21-ADE3-0FDC556DBEA3}"/>
                </a:ext>
              </a:extLst>
            </p:cNvPr>
            <p:cNvSpPr/>
            <p:nvPr/>
          </p:nvSpPr>
          <p:spPr>
            <a:xfrm rot="10800000">
              <a:off x="10177417" y="2459354"/>
              <a:ext cx="65380" cy="33147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6FD746AC-0664-4883-8901-9F721793254D}"/>
                </a:ext>
              </a:extLst>
            </p:cNvPr>
            <p:cNvSpPr txBox="1"/>
            <p:nvPr/>
          </p:nvSpPr>
          <p:spPr>
            <a:xfrm>
              <a:off x="10023367" y="2244452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-0.3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C3351CF4-7DC1-4C78-B443-E26304A1D0BD}"/>
                </a:ext>
              </a:extLst>
            </p:cNvPr>
            <p:cNvSpPr txBox="1"/>
            <p:nvPr/>
          </p:nvSpPr>
          <p:spPr>
            <a:xfrm>
              <a:off x="9768697" y="2791941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-2.0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9B75BE9-84D0-4943-A6C2-7B69F792BE6E}"/>
                </a:ext>
              </a:extLst>
            </p:cNvPr>
            <p:cNvSpPr/>
            <p:nvPr/>
          </p:nvSpPr>
          <p:spPr bwMode="auto">
            <a:xfrm>
              <a:off x="10100777" y="2625725"/>
              <a:ext cx="233989" cy="2648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17B4EC3-613D-4763-9451-192625793805}"/>
                </a:ext>
              </a:extLst>
            </p:cNvPr>
            <p:cNvSpPr/>
            <p:nvPr/>
          </p:nvSpPr>
          <p:spPr bwMode="auto">
            <a:xfrm>
              <a:off x="10545653" y="2625725"/>
              <a:ext cx="233989" cy="5461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2B6B12-519F-4AAB-A0CF-5D0FEB95D02B}"/>
                </a:ext>
              </a:extLst>
            </p:cNvPr>
            <p:cNvSpPr/>
            <p:nvPr/>
          </p:nvSpPr>
          <p:spPr bwMode="auto">
            <a:xfrm>
              <a:off x="10784066" y="2223135"/>
              <a:ext cx="233989" cy="40258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8" name="Forme libre 8">
              <a:extLst>
                <a:ext uri="{FF2B5EF4-FFF2-40B4-BE49-F238E27FC236}">
                  <a16:creationId xmlns:a16="http://schemas.microsoft.com/office/drawing/2014/main" id="{CC7F1F26-55FE-404E-BDE9-C2E7998C8925}"/>
                </a:ext>
              </a:extLst>
            </p:cNvPr>
            <p:cNvSpPr/>
            <p:nvPr/>
          </p:nvSpPr>
          <p:spPr>
            <a:xfrm rot="10800000">
              <a:off x="10629587" y="2375535"/>
              <a:ext cx="65380" cy="57721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C4CCB065-C745-4C58-A609-7D881CFB724E}"/>
                </a:ext>
              </a:extLst>
            </p:cNvPr>
            <p:cNvSpPr txBox="1"/>
            <p:nvPr/>
          </p:nvSpPr>
          <p:spPr>
            <a:xfrm>
              <a:off x="10680592" y="1604541"/>
              <a:ext cx="4315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12.2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BF884799-6D3F-4825-9A4F-FAF55D27356B}"/>
                </a:ext>
              </a:extLst>
            </p:cNvPr>
            <p:cNvSpPr txBox="1"/>
            <p:nvPr/>
          </p:nvSpPr>
          <p:spPr>
            <a:xfrm>
              <a:off x="10447562" y="2924870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-1.5</a:t>
              </a:r>
            </a:p>
          </p:txBody>
        </p:sp>
        <p:sp>
          <p:nvSpPr>
            <p:cNvPr id="111" name="Forme libre 8">
              <a:extLst>
                <a:ext uri="{FF2B5EF4-FFF2-40B4-BE49-F238E27FC236}">
                  <a16:creationId xmlns:a16="http://schemas.microsoft.com/office/drawing/2014/main" id="{08EFA1CE-07D3-461A-93E3-CEB8B2FFC93B}"/>
                </a:ext>
              </a:extLst>
            </p:cNvPr>
            <p:cNvSpPr/>
            <p:nvPr/>
          </p:nvSpPr>
          <p:spPr>
            <a:xfrm rot="10800000">
              <a:off x="10861997" y="1832610"/>
              <a:ext cx="65380" cy="76009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4036F87-F434-4B1A-8E91-285079E334F4}"/>
                </a:ext>
              </a:extLst>
            </p:cNvPr>
            <p:cNvSpPr/>
            <p:nvPr/>
          </p:nvSpPr>
          <p:spPr bwMode="auto">
            <a:xfrm>
              <a:off x="11206092" y="2571750"/>
              <a:ext cx="233989" cy="5397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3" name="Forme libre 8">
              <a:extLst>
                <a:ext uri="{FF2B5EF4-FFF2-40B4-BE49-F238E27FC236}">
                  <a16:creationId xmlns:a16="http://schemas.microsoft.com/office/drawing/2014/main" id="{7639F931-8AE4-4040-9A4D-13B65B6E243E}"/>
                </a:ext>
              </a:extLst>
            </p:cNvPr>
            <p:cNvSpPr/>
            <p:nvPr/>
          </p:nvSpPr>
          <p:spPr>
            <a:xfrm rot="10800000">
              <a:off x="11286736" y="2428875"/>
              <a:ext cx="65380" cy="29336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B7A226EA-D06A-4F40-A099-F74BD6806E3B}"/>
                </a:ext>
              </a:extLst>
            </p:cNvPr>
            <p:cNvSpPr txBox="1"/>
            <p:nvPr/>
          </p:nvSpPr>
          <p:spPr>
            <a:xfrm>
              <a:off x="11140596" y="2234927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1.4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F365F67-8883-47EC-A6B7-DC11F902AB94}"/>
                </a:ext>
              </a:extLst>
            </p:cNvPr>
            <p:cNvSpPr/>
            <p:nvPr/>
          </p:nvSpPr>
          <p:spPr bwMode="auto">
            <a:xfrm>
              <a:off x="11443349" y="2571750"/>
              <a:ext cx="233989" cy="53974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6" name="Forme libre 8">
              <a:extLst>
                <a:ext uri="{FF2B5EF4-FFF2-40B4-BE49-F238E27FC236}">
                  <a16:creationId xmlns:a16="http://schemas.microsoft.com/office/drawing/2014/main" id="{5EC1B691-09F2-417D-8D2D-A1355C2E2F65}"/>
                </a:ext>
              </a:extLst>
            </p:cNvPr>
            <p:cNvSpPr/>
            <p:nvPr/>
          </p:nvSpPr>
          <p:spPr>
            <a:xfrm rot="10800000">
              <a:off x="11523993" y="2428874"/>
              <a:ext cx="65380" cy="27241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AE248392-3406-415C-A7D2-C2086CAE55C0}"/>
                </a:ext>
              </a:extLst>
            </p:cNvPr>
            <p:cNvSpPr txBox="1"/>
            <p:nvPr/>
          </p:nvSpPr>
          <p:spPr>
            <a:xfrm>
              <a:off x="11377853" y="2231117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1.8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B9729482-985C-4EFB-A946-1F72971DE5FA}"/>
                </a:ext>
              </a:extLst>
            </p:cNvPr>
            <p:cNvSpPr txBox="1"/>
            <p:nvPr/>
          </p:nvSpPr>
          <p:spPr>
            <a:xfrm>
              <a:off x="8545720" y="4083236"/>
              <a:ext cx="10518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DTG/3TC (N=97)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558C9AA-C47A-49A6-9743-E6B3C348FD34}"/>
                </a:ext>
              </a:extLst>
            </p:cNvPr>
            <p:cNvSpPr/>
            <p:nvPr/>
          </p:nvSpPr>
          <p:spPr bwMode="auto">
            <a:xfrm>
              <a:off x="8448403" y="4140306"/>
              <a:ext cx="132080" cy="1320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0EF25756-105F-4EAA-A557-9CCEB914E566}"/>
                </a:ext>
              </a:extLst>
            </p:cNvPr>
            <p:cNvSpPr txBox="1"/>
            <p:nvPr/>
          </p:nvSpPr>
          <p:spPr>
            <a:xfrm>
              <a:off x="10126533" y="4083236"/>
              <a:ext cx="16546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TAF-based regimen (N=94)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9494F01-53CB-444A-8CC5-FCE58AA6469E}"/>
                </a:ext>
              </a:extLst>
            </p:cNvPr>
            <p:cNvSpPr/>
            <p:nvPr/>
          </p:nvSpPr>
          <p:spPr bwMode="auto">
            <a:xfrm>
              <a:off x="10029216" y="4140306"/>
              <a:ext cx="132080" cy="13208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2" name="Forme libre 8">
              <a:extLst>
                <a:ext uri="{FF2B5EF4-FFF2-40B4-BE49-F238E27FC236}">
                  <a16:creationId xmlns:a16="http://schemas.microsoft.com/office/drawing/2014/main" id="{AB0BCAA1-0E28-40E7-BEB8-D3B05993D977}"/>
                </a:ext>
              </a:extLst>
            </p:cNvPr>
            <p:cNvSpPr/>
            <p:nvPr/>
          </p:nvSpPr>
          <p:spPr>
            <a:xfrm rot="10800000">
              <a:off x="5650783" y="2244090"/>
              <a:ext cx="65380" cy="19935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3" name="Forme libre 8">
              <a:extLst>
                <a:ext uri="{FF2B5EF4-FFF2-40B4-BE49-F238E27FC236}">
                  <a16:creationId xmlns:a16="http://schemas.microsoft.com/office/drawing/2014/main" id="{7DF5321B-1D3B-4C67-8390-359679F80431}"/>
                </a:ext>
              </a:extLst>
            </p:cNvPr>
            <p:cNvSpPr/>
            <p:nvPr/>
          </p:nvSpPr>
          <p:spPr>
            <a:xfrm rot="10800000">
              <a:off x="6094826" y="2590800"/>
              <a:ext cx="65380" cy="24619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4" name="Forme libre 8">
              <a:extLst>
                <a:ext uri="{FF2B5EF4-FFF2-40B4-BE49-F238E27FC236}">
                  <a16:creationId xmlns:a16="http://schemas.microsoft.com/office/drawing/2014/main" id="{35EB79EA-087B-43AC-B229-0AA1FDC45D31}"/>
                </a:ext>
              </a:extLst>
            </p:cNvPr>
            <p:cNvSpPr/>
            <p:nvPr/>
          </p:nvSpPr>
          <p:spPr>
            <a:xfrm rot="10800000">
              <a:off x="6309137" y="2196465"/>
              <a:ext cx="65380" cy="22793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5" name="Forme libre 8">
              <a:extLst>
                <a:ext uri="{FF2B5EF4-FFF2-40B4-BE49-F238E27FC236}">
                  <a16:creationId xmlns:a16="http://schemas.microsoft.com/office/drawing/2014/main" id="{C47698C6-B346-42E0-98B6-12E684E3AD96}"/>
                </a:ext>
              </a:extLst>
            </p:cNvPr>
            <p:cNvSpPr/>
            <p:nvPr/>
          </p:nvSpPr>
          <p:spPr>
            <a:xfrm rot="10800000">
              <a:off x="6981602" y="2011680"/>
              <a:ext cx="65380" cy="49911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6" name="Forme libre 8">
              <a:extLst>
                <a:ext uri="{FF2B5EF4-FFF2-40B4-BE49-F238E27FC236}">
                  <a16:creationId xmlns:a16="http://schemas.microsoft.com/office/drawing/2014/main" id="{F811C124-9E3C-4744-B6D6-92ECFDE56B96}"/>
                </a:ext>
              </a:extLst>
            </p:cNvPr>
            <p:cNvSpPr/>
            <p:nvPr/>
          </p:nvSpPr>
          <p:spPr>
            <a:xfrm rot="10800000">
              <a:off x="6747654" y="2820256"/>
              <a:ext cx="65380" cy="39728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465B8B38-D473-4249-8B51-AB3F884E8483}"/>
                </a:ext>
              </a:extLst>
            </p:cNvPr>
            <p:cNvSpPr txBox="1"/>
            <p:nvPr/>
          </p:nvSpPr>
          <p:spPr>
            <a:xfrm>
              <a:off x="7240525" y="2718556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-4.8</a:t>
              </a:r>
            </a:p>
          </p:txBody>
        </p:sp>
        <p:sp>
          <p:nvSpPr>
            <p:cNvPr id="128" name="Line 16">
              <a:extLst>
                <a:ext uri="{FF2B5EF4-FFF2-40B4-BE49-F238E27FC236}">
                  <a16:creationId xmlns:a16="http://schemas.microsoft.com/office/drawing/2014/main" id="{99B00536-1C58-4C14-9DBD-C420D3855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825" y="2446021"/>
              <a:ext cx="341565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9" name="Forme libre 8">
              <a:extLst>
                <a:ext uri="{FF2B5EF4-FFF2-40B4-BE49-F238E27FC236}">
                  <a16:creationId xmlns:a16="http://schemas.microsoft.com/office/drawing/2014/main" id="{1D8D9236-7CF8-43E1-B985-77891DF9B59E}"/>
                </a:ext>
              </a:extLst>
            </p:cNvPr>
            <p:cNvSpPr/>
            <p:nvPr/>
          </p:nvSpPr>
          <p:spPr>
            <a:xfrm rot="10800000">
              <a:off x="5421706" y="2360295"/>
              <a:ext cx="65380" cy="2157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0" name="Forme libre 8">
              <a:extLst>
                <a:ext uri="{FF2B5EF4-FFF2-40B4-BE49-F238E27FC236}">
                  <a16:creationId xmlns:a16="http://schemas.microsoft.com/office/drawing/2014/main" id="{2682738A-D453-41FF-96C5-70D22B761D2F}"/>
                </a:ext>
              </a:extLst>
            </p:cNvPr>
            <p:cNvSpPr/>
            <p:nvPr/>
          </p:nvSpPr>
          <p:spPr>
            <a:xfrm rot="10800000">
              <a:off x="7414475" y="2524033"/>
              <a:ext cx="65380" cy="21535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1" name="Line 16">
              <a:extLst>
                <a:ext uri="{FF2B5EF4-FFF2-40B4-BE49-F238E27FC236}">
                  <a16:creationId xmlns:a16="http://schemas.microsoft.com/office/drawing/2014/main" id="{4CD72F45-3F9D-4E90-A651-0F66FC0A1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752" y="2623821"/>
              <a:ext cx="3415655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44932FEB-AC62-4E7B-BF7E-6922DBECBC80}"/>
                </a:ext>
              </a:extLst>
            </p:cNvPr>
            <p:cNvSpPr txBox="1"/>
            <p:nvPr/>
          </p:nvSpPr>
          <p:spPr>
            <a:xfrm>
              <a:off x="8404628" y="3470846"/>
              <a:ext cx="7088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Total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AF12DF7C-023E-47E3-A52F-8F60CCF8C9C8}"/>
                </a:ext>
              </a:extLst>
            </p:cNvPr>
            <p:cNvSpPr txBox="1"/>
            <p:nvPr/>
          </p:nvSpPr>
          <p:spPr>
            <a:xfrm>
              <a:off x="9143782" y="3470846"/>
              <a:ext cx="7088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HDL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4646E648-4FD0-41D7-839D-C20686F30F76}"/>
                </a:ext>
              </a:extLst>
            </p:cNvPr>
            <p:cNvSpPr txBox="1"/>
            <p:nvPr/>
          </p:nvSpPr>
          <p:spPr>
            <a:xfrm>
              <a:off x="9798339" y="3470846"/>
              <a:ext cx="70884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LDL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C5862867-C431-4ED9-8EB1-4D26E9CA128E}"/>
                </a:ext>
              </a:extLst>
            </p:cNvPr>
            <p:cNvSpPr txBox="1"/>
            <p:nvPr/>
          </p:nvSpPr>
          <p:spPr>
            <a:xfrm>
              <a:off x="11112121" y="3342606"/>
              <a:ext cx="774571" cy="733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Total</a:t>
              </a:r>
            </a:p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cholestérol/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HDL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cholestérol</a:t>
              </a:r>
              <a:br>
                <a:rPr lang="en-US" sz="900">
                  <a:solidFill>
                    <a:schemeClr val="tx1"/>
                  </a:solidFill>
                  <a:latin typeface="+mj-lt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ratio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45A961E4-015F-4FDF-9433-BD0F72D01C5A}"/>
                </a:ext>
              </a:extLst>
            </p:cNvPr>
            <p:cNvSpPr txBox="1"/>
            <p:nvPr/>
          </p:nvSpPr>
          <p:spPr>
            <a:xfrm>
              <a:off x="10435950" y="3534967"/>
              <a:ext cx="779380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Triglycérides</a:t>
              </a:r>
              <a:br>
                <a:rPr kumimoji="0" lang="en-US" sz="9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lang="en-US" sz="900">
                  <a:solidFill>
                    <a:schemeClr val="tx1"/>
                  </a:solidFill>
                  <a:latin typeface="+mj-lt"/>
                </a:rPr>
                <a:t>(mmol/l)</a:t>
              </a:r>
              <a:endParaRPr kumimoji="0" lang="en-US" sz="9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BAEC133-2944-4FC9-8E81-7D0B72CFDBE9}"/>
              </a:ext>
            </a:extLst>
          </p:cNvPr>
          <p:cNvGrpSpPr/>
          <p:nvPr/>
        </p:nvGrpSpPr>
        <p:grpSpPr>
          <a:xfrm>
            <a:off x="2506254" y="4287144"/>
            <a:ext cx="7841579" cy="2167679"/>
            <a:chOff x="3872057" y="4377512"/>
            <a:chExt cx="7841579" cy="2167679"/>
          </a:xfrm>
        </p:grpSpPr>
        <p:sp>
          <p:nvSpPr>
            <p:cNvPr id="138" name="Text Box 2">
              <a:extLst>
                <a:ext uri="{FF2B5EF4-FFF2-40B4-BE49-F238E27FC236}">
                  <a16:creationId xmlns:a16="http://schemas.microsoft.com/office/drawing/2014/main" id="{C3C91300-D2DD-463A-B0BE-FAD65493F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489" y="4377512"/>
              <a:ext cx="31146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Change from baseline in fasting glucose</a:t>
              </a:r>
            </a:p>
          </p:txBody>
        </p:sp>
        <p:sp>
          <p:nvSpPr>
            <p:cNvPr id="139" name="Text Box 2">
              <a:extLst>
                <a:ext uri="{FF2B5EF4-FFF2-40B4-BE49-F238E27FC236}">
                  <a16:creationId xmlns:a16="http://schemas.microsoft.com/office/drawing/2014/main" id="{D180E590-1EC3-4C1B-B41C-9D6273D4A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9083" y="4377512"/>
              <a:ext cx="30514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400" b="1">
                  <a:solidFill>
                    <a:srgbClr val="0070C0"/>
                  </a:solidFill>
                  <a:latin typeface="+mj-lt"/>
                  <a:ea typeface="ＭＳ Ｐゴシック" pitchFamily="34" charset="-128"/>
                </a:rPr>
                <a:t>Change from baseline in fasting insulin</a:t>
              </a:r>
            </a:p>
          </p:txBody>
        </p:sp>
        <p:sp>
          <p:nvSpPr>
            <p:cNvPr id="140" name="Line 21">
              <a:extLst>
                <a:ext uri="{FF2B5EF4-FFF2-40B4-BE49-F238E27FC236}">
                  <a16:creationId xmlns:a16="http://schemas.microsoft.com/office/drawing/2014/main" id="{F3A39E0F-3637-437A-9AD2-A81D4B776A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20125" y="5304683"/>
              <a:ext cx="9006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707B9EB4-A8D9-483F-998A-1B8B92D52FB0}"/>
                </a:ext>
              </a:extLst>
            </p:cNvPr>
            <p:cNvSpPr txBox="1"/>
            <p:nvPr/>
          </p:nvSpPr>
          <p:spPr>
            <a:xfrm>
              <a:off x="4124081" y="470951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142" name="Line 16">
              <a:extLst>
                <a:ext uri="{FF2B5EF4-FFF2-40B4-BE49-F238E27FC236}">
                  <a16:creationId xmlns:a16="http://schemas.microsoft.com/office/drawing/2014/main" id="{19F30B2B-27D8-4D6F-B481-61199E0A8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947" y="4854004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29D30CC6-1C9C-4AF3-8F85-2EE8032C00D7}"/>
                </a:ext>
              </a:extLst>
            </p:cNvPr>
            <p:cNvSpPr txBox="1"/>
            <p:nvPr/>
          </p:nvSpPr>
          <p:spPr>
            <a:xfrm>
              <a:off x="4194613" y="492310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</a:t>
              </a:r>
            </a:p>
          </p:txBody>
        </p:sp>
        <p:sp>
          <p:nvSpPr>
            <p:cNvPr id="144" name="Line 16">
              <a:extLst>
                <a:ext uri="{FF2B5EF4-FFF2-40B4-BE49-F238E27FC236}">
                  <a16:creationId xmlns:a16="http://schemas.microsoft.com/office/drawing/2014/main" id="{96A0CFBE-976C-4470-BF93-2ABF5E10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947" y="5067597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ADA83277-E677-43FD-8FEE-B6C81260AAD5}"/>
                </a:ext>
              </a:extLst>
            </p:cNvPr>
            <p:cNvSpPr txBox="1"/>
            <p:nvPr/>
          </p:nvSpPr>
          <p:spPr>
            <a:xfrm>
              <a:off x="4194613" y="515145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1B1197B9-D6A9-4ABA-92BA-DE919888ECD1}"/>
                </a:ext>
              </a:extLst>
            </p:cNvPr>
            <p:cNvSpPr txBox="1"/>
            <p:nvPr/>
          </p:nvSpPr>
          <p:spPr>
            <a:xfrm>
              <a:off x="4151331" y="5391225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-5</a:t>
              </a:r>
            </a:p>
          </p:txBody>
        </p:sp>
        <p:sp>
          <p:nvSpPr>
            <p:cNvPr id="147" name="Line 16">
              <a:extLst>
                <a:ext uri="{FF2B5EF4-FFF2-40B4-BE49-F238E27FC236}">
                  <a16:creationId xmlns:a16="http://schemas.microsoft.com/office/drawing/2014/main" id="{1DBDE6C7-BAAD-4DD7-B4D3-3F09354ED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947" y="5535716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C4AB542A-405D-4689-8442-D7FAF6F82B48}"/>
                </a:ext>
              </a:extLst>
            </p:cNvPr>
            <p:cNvSpPr txBox="1"/>
            <p:nvPr/>
          </p:nvSpPr>
          <p:spPr>
            <a:xfrm>
              <a:off x="4095227" y="5609410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49" name="Line 16">
              <a:extLst>
                <a:ext uri="{FF2B5EF4-FFF2-40B4-BE49-F238E27FC236}">
                  <a16:creationId xmlns:a16="http://schemas.microsoft.com/office/drawing/2014/main" id="{C17851D2-B582-405B-993E-CBF12A7BD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947" y="5753901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0833E671-3FD1-433F-8C8F-BDED207E39A6}"/>
                </a:ext>
              </a:extLst>
            </p:cNvPr>
            <p:cNvSpPr txBox="1"/>
            <p:nvPr/>
          </p:nvSpPr>
          <p:spPr>
            <a:xfrm rot="16200000">
              <a:off x="3225566" y="5227931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Change from baseline</a:t>
              </a:r>
              <a:r>
                <a:rPr lang="en-US" sz="1000" b="1">
                  <a:solidFill>
                    <a:schemeClr val="tx1"/>
                  </a:solidFill>
                  <a:latin typeface="+mj-lt"/>
                </a:rPr>
                <a:t> (%)</a:t>
              </a:r>
              <a:endParaRPr kumimoji="0" lang="en-US" sz="10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51" name="Text Box 2">
              <a:extLst>
                <a:ext uri="{FF2B5EF4-FFF2-40B4-BE49-F238E27FC236}">
                  <a16:creationId xmlns:a16="http://schemas.microsoft.com/office/drawing/2014/main" id="{F399A951-BB18-499A-8473-30839A220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5427" y="5844355"/>
              <a:ext cx="66556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Boosted</a:t>
              </a:r>
            </a:p>
          </p:txBody>
        </p:sp>
        <p:sp>
          <p:nvSpPr>
            <p:cNvPr id="152" name="Text Box 2">
              <a:extLst>
                <a:ext uri="{FF2B5EF4-FFF2-40B4-BE49-F238E27FC236}">
                  <a16:creationId xmlns:a16="http://schemas.microsoft.com/office/drawing/2014/main" id="{DBED5067-0502-40C1-90DB-DE918BB95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661" y="5844355"/>
              <a:ext cx="8290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Unb</a:t>
              </a:r>
              <a:r>
                <a:rPr kumimoji="0" lang="en-US" sz="11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oosted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6C69A55-611A-41EF-88F7-79C396A71EA9}"/>
                </a:ext>
              </a:extLst>
            </p:cNvPr>
            <p:cNvSpPr/>
            <p:nvPr/>
          </p:nvSpPr>
          <p:spPr bwMode="auto">
            <a:xfrm>
              <a:off x="5228210" y="5126234"/>
              <a:ext cx="509130" cy="166084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5E915C1C-809B-4068-81A8-3F5FC53EF8E9}"/>
                </a:ext>
              </a:extLst>
            </p:cNvPr>
            <p:cNvSpPr txBox="1"/>
            <p:nvPr/>
          </p:nvSpPr>
          <p:spPr>
            <a:xfrm>
              <a:off x="4785156" y="4829709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2.3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2D63F7D-2937-4AEA-B26F-F637D41C1A8A}"/>
                </a:ext>
              </a:extLst>
            </p:cNvPr>
            <p:cNvSpPr/>
            <p:nvPr/>
          </p:nvSpPr>
          <p:spPr bwMode="auto">
            <a:xfrm>
              <a:off x="4711090" y="5183524"/>
              <a:ext cx="509130" cy="10879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6" name="Forme libre 8">
              <a:extLst>
                <a:ext uri="{FF2B5EF4-FFF2-40B4-BE49-F238E27FC236}">
                  <a16:creationId xmlns:a16="http://schemas.microsoft.com/office/drawing/2014/main" id="{06E108DA-9C05-47D6-AA79-48136C2F4CFD}"/>
                </a:ext>
              </a:extLst>
            </p:cNvPr>
            <p:cNvSpPr/>
            <p:nvPr/>
          </p:nvSpPr>
          <p:spPr>
            <a:xfrm rot="10800000">
              <a:off x="4936190" y="5130184"/>
              <a:ext cx="65380" cy="13716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7" name="Forme libre 8">
              <a:extLst>
                <a:ext uri="{FF2B5EF4-FFF2-40B4-BE49-F238E27FC236}">
                  <a16:creationId xmlns:a16="http://schemas.microsoft.com/office/drawing/2014/main" id="{7AAE5BF4-D49B-4D2D-B721-3E4B9903BF18}"/>
                </a:ext>
              </a:extLst>
            </p:cNvPr>
            <p:cNvSpPr/>
            <p:nvPr/>
          </p:nvSpPr>
          <p:spPr>
            <a:xfrm rot="10800000">
              <a:off x="5454396" y="5049741"/>
              <a:ext cx="65380" cy="14521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96A53B1A-3455-4E8A-8EBC-C5B93EC632B7}"/>
                </a:ext>
              </a:extLst>
            </p:cNvPr>
            <p:cNvSpPr txBox="1"/>
            <p:nvPr/>
          </p:nvSpPr>
          <p:spPr>
            <a:xfrm>
              <a:off x="5297227" y="4766642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3.8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85999A0C-28AB-4B54-BB33-78066A77F8C6}"/>
                </a:ext>
              </a:extLst>
            </p:cNvPr>
            <p:cNvSpPr txBox="1"/>
            <p:nvPr/>
          </p:nvSpPr>
          <p:spPr>
            <a:xfrm>
              <a:off x="6270180" y="5415445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-0.2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EF6B904-FAE3-413E-AA51-B5081560E267}"/>
                </a:ext>
              </a:extLst>
            </p:cNvPr>
            <p:cNvSpPr/>
            <p:nvPr/>
          </p:nvSpPr>
          <p:spPr bwMode="auto">
            <a:xfrm>
              <a:off x="6208388" y="5293848"/>
              <a:ext cx="509130" cy="3122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26C3663-377D-4F98-8459-316F409FF351}"/>
                </a:ext>
              </a:extLst>
            </p:cNvPr>
            <p:cNvSpPr/>
            <p:nvPr/>
          </p:nvSpPr>
          <p:spPr bwMode="auto">
            <a:xfrm>
              <a:off x="6717518" y="5194954"/>
              <a:ext cx="509130" cy="9736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2" name="Forme libre 8">
              <a:extLst>
                <a:ext uri="{FF2B5EF4-FFF2-40B4-BE49-F238E27FC236}">
                  <a16:creationId xmlns:a16="http://schemas.microsoft.com/office/drawing/2014/main" id="{BDD934D4-DA1D-440E-B897-0A54D842CDD6}"/>
                </a:ext>
              </a:extLst>
            </p:cNvPr>
            <p:cNvSpPr/>
            <p:nvPr/>
          </p:nvSpPr>
          <p:spPr>
            <a:xfrm rot="10800000">
              <a:off x="6935102" y="5064981"/>
              <a:ext cx="65380" cy="27856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75A0269B-879C-4638-92F7-14035A60A682}"/>
                </a:ext>
              </a:extLst>
            </p:cNvPr>
            <p:cNvSpPr txBox="1"/>
            <p:nvPr/>
          </p:nvSpPr>
          <p:spPr>
            <a:xfrm>
              <a:off x="6791584" y="4829709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2.1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8B5A7817-0143-4762-8CD6-04206BA21FD1}"/>
                </a:ext>
              </a:extLst>
            </p:cNvPr>
            <p:cNvSpPr txBox="1"/>
            <p:nvPr/>
          </p:nvSpPr>
          <p:spPr>
            <a:xfrm>
              <a:off x="4358090" y="6108366"/>
              <a:ext cx="27077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DTG/3TC (boosted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(N</a:t>
              </a: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=222) ; </a:t>
              </a:r>
              <a:r>
                <a:rPr kumimoji="0" lang="en-US" sz="1000" b="1" i="0" u="none" strike="noStrike" kern="1200" cap="none" spc="0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unboosted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(N=82)</a:t>
              </a:r>
              <a:endParaRPr kumimoji="0" lang="en-US" sz="1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5644199-3B4A-4F44-84D9-B1AE6FEADBC8}"/>
                </a:ext>
              </a:extLst>
            </p:cNvPr>
            <p:cNvSpPr/>
            <p:nvPr/>
          </p:nvSpPr>
          <p:spPr bwMode="auto">
            <a:xfrm>
              <a:off x="4260773" y="6165436"/>
              <a:ext cx="132080" cy="1320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A3B6FE84-ACBB-4C66-BC3F-E4E4541ABDFA}"/>
                </a:ext>
              </a:extLst>
            </p:cNvPr>
            <p:cNvSpPr txBox="1"/>
            <p:nvPr/>
          </p:nvSpPr>
          <p:spPr>
            <a:xfrm>
              <a:off x="4350192" y="6298970"/>
              <a:ext cx="3252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TAF-based regimen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(boosted (N=221) ; </a:t>
              </a:r>
              <a:r>
                <a:rPr lang="en-US" sz="1000" b="1" dirty="0" err="1">
                  <a:solidFill>
                    <a:schemeClr val="tx1"/>
                  </a:solidFill>
                  <a:latin typeface="+mj-lt"/>
                </a:rPr>
                <a:t>unboosted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(N=60)</a:t>
              </a:r>
              <a:endParaRPr kumimoji="0" lang="en-US" sz="1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628B19B-2DF5-4DF1-BEBA-591B18835571}"/>
                </a:ext>
              </a:extLst>
            </p:cNvPr>
            <p:cNvSpPr/>
            <p:nvPr/>
          </p:nvSpPr>
          <p:spPr bwMode="auto">
            <a:xfrm>
              <a:off x="4260773" y="6348174"/>
              <a:ext cx="132080" cy="13208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8" name="Line 21">
              <a:extLst>
                <a:ext uri="{FF2B5EF4-FFF2-40B4-BE49-F238E27FC236}">
                  <a16:creationId xmlns:a16="http://schemas.microsoft.com/office/drawing/2014/main" id="{2E37116C-86DE-4956-934E-52DA645DEB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153481" y="5298554"/>
              <a:ext cx="91294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FB95CCA0-8B27-4FF7-B865-F1EC1B423100}"/>
                </a:ext>
              </a:extLst>
            </p:cNvPr>
            <p:cNvSpPr txBox="1"/>
            <p:nvPr/>
          </p:nvSpPr>
          <p:spPr>
            <a:xfrm>
              <a:off x="8263565" y="469427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70" name="Line 16">
              <a:extLst>
                <a:ext uri="{FF2B5EF4-FFF2-40B4-BE49-F238E27FC236}">
                  <a16:creationId xmlns:a16="http://schemas.microsoft.com/office/drawing/2014/main" id="{56BFC818-34A5-4631-8A1C-7F2F1E25D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9432" y="4838764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B4BA75AE-CAE0-4055-BF56-7762C51F615C}"/>
                </a:ext>
              </a:extLst>
            </p:cNvPr>
            <p:cNvSpPr txBox="1"/>
            <p:nvPr/>
          </p:nvSpPr>
          <p:spPr>
            <a:xfrm>
              <a:off x="8263565" y="493580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172" name="Line 16">
              <a:extLst>
                <a:ext uri="{FF2B5EF4-FFF2-40B4-BE49-F238E27FC236}">
                  <a16:creationId xmlns:a16="http://schemas.microsoft.com/office/drawing/2014/main" id="{B6C17578-B538-4F1B-B629-C712B08E5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9432" y="5067597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C6AD89AF-E2B1-4EC0-AD63-4F11DAC452BB}"/>
                </a:ext>
              </a:extLst>
            </p:cNvPr>
            <p:cNvSpPr txBox="1"/>
            <p:nvPr/>
          </p:nvSpPr>
          <p:spPr>
            <a:xfrm>
              <a:off x="8334098" y="516415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95CC3AFB-9FFA-437C-ABFF-5C7FF83832EA}"/>
                </a:ext>
              </a:extLst>
            </p:cNvPr>
            <p:cNvSpPr txBox="1"/>
            <p:nvPr/>
          </p:nvSpPr>
          <p:spPr>
            <a:xfrm>
              <a:off x="8234712" y="5391225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75" name="Line 16">
              <a:extLst>
                <a:ext uri="{FF2B5EF4-FFF2-40B4-BE49-F238E27FC236}">
                  <a16:creationId xmlns:a16="http://schemas.microsoft.com/office/drawing/2014/main" id="{492BCAA7-B0B9-415C-89C2-87FA270EE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9432" y="5523016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6" name="Line 16">
              <a:extLst>
                <a:ext uri="{FF2B5EF4-FFF2-40B4-BE49-F238E27FC236}">
                  <a16:creationId xmlns:a16="http://schemas.microsoft.com/office/drawing/2014/main" id="{C755038D-A853-4F31-883F-3D37393D1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9432" y="5753901"/>
              <a:ext cx="670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7" name="Text Box 2">
              <a:extLst>
                <a:ext uri="{FF2B5EF4-FFF2-40B4-BE49-F238E27FC236}">
                  <a16:creationId xmlns:a16="http://schemas.microsoft.com/office/drawing/2014/main" id="{2714D6D4-E718-464F-8F62-F9811E267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4912" y="5844355"/>
              <a:ext cx="66556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Boosted</a:t>
              </a:r>
            </a:p>
          </p:txBody>
        </p:sp>
        <p:sp>
          <p:nvSpPr>
            <p:cNvPr id="178" name="Text Box 2">
              <a:extLst>
                <a:ext uri="{FF2B5EF4-FFF2-40B4-BE49-F238E27FC236}">
                  <a16:creationId xmlns:a16="http://schemas.microsoft.com/office/drawing/2014/main" id="{17589A47-388F-4B02-97D0-5D25F5A7C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9146" y="5844355"/>
              <a:ext cx="8290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Unb</a:t>
              </a:r>
              <a:r>
                <a:rPr kumimoji="0" lang="en-US" sz="11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oosted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DE0D2C13-2927-40F7-A1D4-2EDC2D271784}"/>
                </a:ext>
              </a:extLst>
            </p:cNvPr>
            <p:cNvSpPr/>
            <p:nvPr/>
          </p:nvSpPr>
          <p:spPr bwMode="auto">
            <a:xfrm>
              <a:off x="9353456" y="5259902"/>
              <a:ext cx="509130" cy="3435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348329CA-126E-4381-9CAC-707958FDFDAD}"/>
                </a:ext>
              </a:extLst>
            </p:cNvPr>
            <p:cNvSpPr txBox="1"/>
            <p:nvPr/>
          </p:nvSpPr>
          <p:spPr>
            <a:xfrm>
              <a:off x="8877692" y="5675388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-11.7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A45C1E4-E578-4D7A-AA11-817D043E09A9}"/>
                </a:ext>
              </a:extLst>
            </p:cNvPr>
            <p:cNvSpPr/>
            <p:nvPr/>
          </p:nvSpPr>
          <p:spPr bwMode="auto">
            <a:xfrm>
              <a:off x="8844462" y="5293848"/>
              <a:ext cx="509130" cy="268772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2" name="Forme libre 8">
              <a:extLst>
                <a:ext uri="{FF2B5EF4-FFF2-40B4-BE49-F238E27FC236}">
                  <a16:creationId xmlns:a16="http://schemas.microsoft.com/office/drawing/2014/main" id="{CC4CFC34-504C-4621-88A4-25B95D585A9A}"/>
                </a:ext>
              </a:extLst>
            </p:cNvPr>
            <p:cNvSpPr/>
            <p:nvPr/>
          </p:nvSpPr>
          <p:spPr>
            <a:xfrm rot="10800000">
              <a:off x="9077919" y="5414901"/>
              <a:ext cx="65380" cy="28106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3" name="Forme libre 8">
              <a:extLst>
                <a:ext uri="{FF2B5EF4-FFF2-40B4-BE49-F238E27FC236}">
                  <a16:creationId xmlns:a16="http://schemas.microsoft.com/office/drawing/2014/main" id="{3D395B33-EFBC-4FDE-B322-049B3F1E2457}"/>
                </a:ext>
              </a:extLst>
            </p:cNvPr>
            <p:cNvSpPr/>
            <p:nvPr/>
          </p:nvSpPr>
          <p:spPr>
            <a:xfrm rot="10800000">
              <a:off x="9565886" y="5111135"/>
              <a:ext cx="65380" cy="30864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6AB6A378-EF72-4FB1-A903-06BAE29EA2BE}"/>
                </a:ext>
              </a:extLst>
            </p:cNvPr>
            <p:cNvSpPr txBox="1"/>
            <p:nvPr/>
          </p:nvSpPr>
          <p:spPr>
            <a:xfrm>
              <a:off x="9406854" y="4905230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0.9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63B898AE-AC7F-4BF0-BEBF-638F8B0A493B}"/>
                </a:ext>
              </a:extLst>
            </p:cNvPr>
            <p:cNvSpPr txBox="1"/>
            <p:nvPr/>
          </p:nvSpPr>
          <p:spPr>
            <a:xfrm>
              <a:off x="10409665" y="5657615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-7.2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8B63A23-864D-41E2-BCE9-32A8E42C1066}"/>
                </a:ext>
              </a:extLst>
            </p:cNvPr>
            <p:cNvSpPr/>
            <p:nvPr/>
          </p:nvSpPr>
          <p:spPr bwMode="auto">
            <a:xfrm>
              <a:off x="10347873" y="5293848"/>
              <a:ext cx="509130" cy="16399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76586DF-6787-4B3B-A5DB-C1D510F3E1D7}"/>
                </a:ext>
              </a:extLst>
            </p:cNvPr>
            <p:cNvSpPr/>
            <p:nvPr/>
          </p:nvSpPr>
          <p:spPr bwMode="auto">
            <a:xfrm>
              <a:off x="10857003" y="5166380"/>
              <a:ext cx="509130" cy="125937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8" name="Forme libre 8">
              <a:extLst>
                <a:ext uri="{FF2B5EF4-FFF2-40B4-BE49-F238E27FC236}">
                  <a16:creationId xmlns:a16="http://schemas.microsoft.com/office/drawing/2014/main" id="{FA271165-586B-465F-9418-09285D637FBF}"/>
                </a:ext>
              </a:extLst>
            </p:cNvPr>
            <p:cNvSpPr/>
            <p:nvPr/>
          </p:nvSpPr>
          <p:spPr>
            <a:xfrm rot="10800000">
              <a:off x="11074587" y="4853959"/>
              <a:ext cx="65380" cy="59436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EF8C331E-3236-43E0-9A04-C6AC60C36B6A}"/>
                </a:ext>
              </a:extLst>
            </p:cNvPr>
            <p:cNvSpPr txBox="1"/>
            <p:nvPr/>
          </p:nvSpPr>
          <p:spPr>
            <a:xfrm>
              <a:off x="10931069" y="4643531"/>
              <a:ext cx="3609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5.1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F1ACE945-8EEF-4C62-AF4B-34F06670396F}"/>
                </a:ext>
              </a:extLst>
            </p:cNvPr>
            <p:cNvSpPr txBox="1"/>
            <p:nvPr/>
          </p:nvSpPr>
          <p:spPr>
            <a:xfrm>
              <a:off x="8497575" y="6108366"/>
              <a:ext cx="26789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DTG/3TC (boosted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(N</a:t>
              </a: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=222) ; </a:t>
              </a:r>
              <a:r>
                <a:rPr kumimoji="0" lang="en-US" sz="1000" b="1" i="0" u="none" strike="noStrike" kern="1200" cap="none" spc="0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unboosted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(N=83)</a:t>
              </a:r>
              <a:endParaRPr kumimoji="0" lang="en-US" sz="1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1F9A0D0-CC8C-47B3-9B73-582E67AF4C57}"/>
                </a:ext>
              </a:extLst>
            </p:cNvPr>
            <p:cNvSpPr/>
            <p:nvPr/>
          </p:nvSpPr>
          <p:spPr bwMode="auto">
            <a:xfrm>
              <a:off x="8400258" y="6165436"/>
              <a:ext cx="132080" cy="1320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1313FA79-08CF-49D4-8820-2161643269F2}"/>
                </a:ext>
              </a:extLst>
            </p:cNvPr>
            <p:cNvSpPr txBox="1"/>
            <p:nvPr/>
          </p:nvSpPr>
          <p:spPr>
            <a:xfrm>
              <a:off x="8489677" y="6298970"/>
              <a:ext cx="3223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TAF-based regimen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(boosted (N=218) ; </a:t>
              </a:r>
              <a:r>
                <a:rPr lang="en-US" sz="1000" b="1" dirty="0" err="1">
                  <a:solidFill>
                    <a:schemeClr val="tx1"/>
                  </a:solidFill>
                  <a:latin typeface="+mj-lt"/>
                </a:rPr>
                <a:t>unboosted</a:t>
              </a:r>
              <a:r>
                <a:rPr lang="en-US" sz="1000" b="1" dirty="0">
                  <a:solidFill>
                    <a:schemeClr val="tx1"/>
                  </a:solidFill>
                  <a:latin typeface="+mj-lt"/>
                </a:rPr>
                <a:t> (N=61)</a:t>
              </a:r>
              <a:endParaRPr kumimoji="0" lang="en-US" sz="1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66F40B3-18D6-434C-9216-687558CD3A81}"/>
                </a:ext>
              </a:extLst>
            </p:cNvPr>
            <p:cNvSpPr/>
            <p:nvPr/>
          </p:nvSpPr>
          <p:spPr bwMode="auto">
            <a:xfrm>
              <a:off x="8400258" y="6348174"/>
              <a:ext cx="132080" cy="13208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734B88BB-FA78-457D-A6D7-EB01EC1FAFA7}"/>
                </a:ext>
              </a:extLst>
            </p:cNvPr>
            <p:cNvSpPr txBox="1"/>
            <p:nvPr/>
          </p:nvSpPr>
          <p:spPr>
            <a:xfrm>
              <a:off x="8234712" y="5634167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-20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5BA0CBAD-9982-430D-B9D7-14771CBBBEFB}"/>
                </a:ext>
              </a:extLst>
            </p:cNvPr>
            <p:cNvSpPr txBox="1"/>
            <p:nvPr/>
          </p:nvSpPr>
          <p:spPr>
            <a:xfrm>
              <a:off x="9256326" y="4735361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*</a:t>
              </a:r>
            </a:p>
          </p:txBody>
        </p:sp>
        <p:sp>
          <p:nvSpPr>
            <p:cNvPr id="196" name="Parenthèse fermante 195">
              <a:extLst>
                <a:ext uri="{FF2B5EF4-FFF2-40B4-BE49-F238E27FC236}">
                  <a16:creationId xmlns:a16="http://schemas.microsoft.com/office/drawing/2014/main" id="{40E39296-6D8F-46E9-8AE9-32E21C39524A}"/>
                </a:ext>
              </a:extLst>
            </p:cNvPr>
            <p:cNvSpPr/>
            <p:nvPr/>
          </p:nvSpPr>
          <p:spPr bwMode="auto">
            <a:xfrm rot="16200000">
              <a:off x="9334912" y="4690585"/>
              <a:ext cx="45719" cy="457508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7" name="Forme libre 8">
              <a:extLst>
                <a:ext uri="{FF2B5EF4-FFF2-40B4-BE49-F238E27FC236}">
                  <a16:creationId xmlns:a16="http://schemas.microsoft.com/office/drawing/2014/main" id="{C0B94B04-F512-43F3-B035-1B2F05755A62}"/>
                </a:ext>
              </a:extLst>
            </p:cNvPr>
            <p:cNvSpPr/>
            <p:nvPr/>
          </p:nvSpPr>
          <p:spPr>
            <a:xfrm rot="10800000">
              <a:off x="10571100" y="5204477"/>
              <a:ext cx="65380" cy="47244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8" name="Forme libre 8">
              <a:extLst>
                <a:ext uri="{FF2B5EF4-FFF2-40B4-BE49-F238E27FC236}">
                  <a16:creationId xmlns:a16="http://schemas.microsoft.com/office/drawing/2014/main" id="{786372F1-3284-4362-B807-D6F4F405C5C0}"/>
                </a:ext>
              </a:extLst>
            </p:cNvPr>
            <p:cNvSpPr/>
            <p:nvPr/>
          </p:nvSpPr>
          <p:spPr>
            <a:xfrm rot="10800000">
              <a:off x="6810624" y="5204477"/>
              <a:ext cx="65380" cy="47244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9" name="Line 16">
              <a:extLst>
                <a:ext uri="{FF2B5EF4-FFF2-40B4-BE49-F238E27FC236}">
                  <a16:creationId xmlns:a16="http://schemas.microsoft.com/office/drawing/2014/main" id="{7C417BC3-3E74-4C58-8E02-8428D6077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947" y="5297856"/>
              <a:ext cx="30638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0" name="Line 16">
              <a:extLst>
                <a:ext uri="{FF2B5EF4-FFF2-40B4-BE49-F238E27FC236}">
                  <a16:creationId xmlns:a16="http://schemas.microsoft.com/office/drawing/2014/main" id="{C735D0AB-A995-489E-BC0E-DCFCA02F4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9432" y="5297856"/>
              <a:ext cx="306384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1" name="Forme libre 8">
              <a:extLst>
                <a:ext uri="{FF2B5EF4-FFF2-40B4-BE49-F238E27FC236}">
                  <a16:creationId xmlns:a16="http://schemas.microsoft.com/office/drawing/2014/main" id="{F729C62A-626D-4542-AABB-5D653C8166A1}"/>
                </a:ext>
              </a:extLst>
            </p:cNvPr>
            <p:cNvSpPr/>
            <p:nvPr/>
          </p:nvSpPr>
          <p:spPr>
            <a:xfrm rot="10800000">
              <a:off x="6431615" y="5204478"/>
              <a:ext cx="65380" cy="21336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3AD5FDE-4991-4392-BCB5-73F1E9A7C5BE}"/>
              </a:ext>
            </a:extLst>
          </p:cNvPr>
          <p:cNvSpPr/>
          <p:nvPr/>
        </p:nvSpPr>
        <p:spPr>
          <a:xfrm>
            <a:off x="11113756" y="6483542"/>
            <a:ext cx="1078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OAB0606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7EC239-710E-4719-8A2C-921C8F0A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TANGO – metabolic changes at W48 (1)</a:t>
            </a:r>
          </a:p>
        </p:txBody>
      </p:sp>
    </p:spTree>
    <p:extLst>
      <p:ext uri="{BB962C8B-B14F-4D97-AF65-F5344CB8AC3E}">
        <p14:creationId xmlns:p14="http://schemas.microsoft.com/office/powerpoint/2010/main" val="25816072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773790" y="1191549"/>
            <a:ext cx="5957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sz="2000"/>
              <a:t>Baseline factors associated with HOMA-IR ≥ 2 at W48, </a:t>
            </a:r>
          </a:p>
          <a:p>
            <a:r>
              <a:rPr lang="en-US" sz="2000"/>
              <a:t>in addition to treatment effects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6B71F509-CA71-4954-A9BC-7920BB69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42" y="1182272"/>
            <a:ext cx="2843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Insulin resistance at W48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156FF82-EE43-4C45-9299-01025C676EB9}"/>
              </a:ext>
            </a:extLst>
          </p:cNvPr>
          <p:cNvGrpSpPr/>
          <p:nvPr/>
        </p:nvGrpSpPr>
        <p:grpSpPr>
          <a:xfrm>
            <a:off x="482521" y="1674879"/>
            <a:ext cx="4587692" cy="2704009"/>
            <a:chOff x="482521" y="1674879"/>
            <a:chExt cx="4587692" cy="2704009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65DBCAF-D4B9-41E8-AE3E-7FF37AFD7DBF}"/>
                </a:ext>
              </a:extLst>
            </p:cNvPr>
            <p:cNvSpPr txBox="1"/>
            <p:nvPr/>
          </p:nvSpPr>
          <p:spPr>
            <a:xfrm>
              <a:off x="1634411" y="1674879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DTG/3TC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FAE8E4-5725-4031-96CF-ADF08DDB7B49}"/>
                </a:ext>
              </a:extLst>
            </p:cNvPr>
            <p:cNvSpPr/>
            <p:nvPr/>
          </p:nvSpPr>
          <p:spPr bwMode="auto">
            <a:xfrm>
              <a:off x="1537094" y="1731949"/>
              <a:ext cx="132080" cy="13208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5A4B9CD-2ECA-4FB2-8C57-D65C8A1D1D68}"/>
                </a:ext>
              </a:extLst>
            </p:cNvPr>
            <p:cNvSpPr txBox="1"/>
            <p:nvPr/>
          </p:nvSpPr>
          <p:spPr>
            <a:xfrm>
              <a:off x="2561938" y="1674879"/>
              <a:ext cx="13099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TAF-based regimen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3FEEC30-1D61-4CDA-9810-9EA797FBDCA2}"/>
                </a:ext>
              </a:extLst>
            </p:cNvPr>
            <p:cNvSpPr/>
            <p:nvPr/>
          </p:nvSpPr>
          <p:spPr bwMode="auto">
            <a:xfrm>
              <a:off x="2464621" y="1731949"/>
              <a:ext cx="132080" cy="13208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53D763B0-139B-426A-A307-4D3825EFAB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82079" y="2913251"/>
              <a:ext cx="1914903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C97794E-72C0-47F5-8CA6-4407F049D00B}"/>
                </a:ext>
              </a:extLst>
            </p:cNvPr>
            <p:cNvSpPr txBox="1"/>
            <p:nvPr/>
          </p:nvSpPr>
          <p:spPr>
            <a:xfrm>
              <a:off x="1304718" y="3857241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D879A4EB-6A18-4E5C-9855-DA16E03697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9531" y="3804311"/>
              <a:ext cx="342202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A440D325-C845-42A1-8D67-8E6A6B2C8A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84515" y="3837507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3A40DA8-CB49-42FE-86B9-60EDB72882AB}"/>
                </a:ext>
              </a:extLst>
            </p:cNvPr>
            <p:cNvSpPr txBox="1"/>
            <p:nvPr/>
          </p:nvSpPr>
          <p:spPr>
            <a:xfrm>
              <a:off x="1940419" y="385724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9EF019EB-B0DD-4A1C-970F-F2F68ED208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76585" y="3837507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09875287-7A23-454A-BB63-3581562066C8}"/>
                </a:ext>
              </a:extLst>
            </p:cNvPr>
            <p:cNvSpPr txBox="1"/>
            <p:nvPr/>
          </p:nvSpPr>
          <p:spPr>
            <a:xfrm>
              <a:off x="2632489" y="385724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2B4DE354-625D-4E39-9682-CDE9E3D69A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471195" y="3837507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26AC7BA-AEAA-4C8E-88F1-7019B5DF425A}"/>
                </a:ext>
              </a:extLst>
            </p:cNvPr>
            <p:cNvSpPr txBox="1"/>
            <p:nvPr/>
          </p:nvSpPr>
          <p:spPr>
            <a:xfrm>
              <a:off x="3327099" y="385724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62" name="Line 21">
              <a:extLst>
                <a:ext uri="{FF2B5EF4-FFF2-40B4-BE49-F238E27FC236}">
                  <a16:creationId xmlns:a16="http://schemas.microsoft.com/office/drawing/2014/main" id="{EDCE8016-CD55-47F2-B991-BF4C505467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33965" y="3837507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72E224D0-1F21-4B38-A7E3-13542AAC7E97}"/>
                </a:ext>
              </a:extLst>
            </p:cNvPr>
            <p:cNvSpPr txBox="1"/>
            <p:nvPr/>
          </p:nvSpPr>
          <p:spPr>
            <a:xfrm>
              <a:off x="3989869" y="385724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E3418A4D-A0E6-441E-BD23-9AC83BF559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2042" y="3837507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0311736F-9A29-47BB-9C02-E1CBE77E9D53}"/>
                </a:ext>
              </a:extLst>
            </p:cNvPr>
            <p:cNvSpPr txBox="1"/>
            <p:nvPr/>
          </p:nvSpPr>
          <p:spPr>
            <a:xfrm>
              <a:off x="4649906" y="3857241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38C2393-F5BC-409A-A877-BF8AB10712CC}"/>
                </a:ext>
              </a:extLst>
            </p:cNvPr>
            <p:cNvSpPr txBox="1"/>
            <p:nvPr/>
          </p:nvSpPr>
          <p:spPr>
            <a:xfrm>
              <a:off x="2469664" y="4101889"/>
              <a:ext cx="12586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HOMA-IR ≥ 2 (%)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E0529E6F-8B2D-482B-BCC0-FDDEE8153165}"/>
                </a:ext>
              </a:extLst>
            </p:cNvPr>
            <p:cNvSpPr txBox="1"/>
            <p:nvPr/>
          </p:nvSpPr>
          <p:spPr>
            <a:xfrm>
              <a:off x="732205" y="2122311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Overall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56B768B-A7C7-482E-A299-39BA220C8C35}"/>
                </a:ext>
              </a:extLst>
            </p:cNvPr>
            <p:cNvSpPr txBox="1"/>
            <p:nvPr/>
          </p:nvSpPr>
          <p:spPr>
            <a:xfrm>
              <a:off x="663661" y="2740448"/>
              <a:ext cx="708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Boosted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121F1AF-20BE-4916-8D90-B7DD4E255294}"/>
                </a:ext>
              </a:extLst>
            </p:cNvPr>
            <p:cNvSpPr txBox="1"/>
            <p:nvPr/>
          </p:nvSpPr>
          <p:spPr>
            <a:xfrm>
              <a:off x="482521" y="3351759"/>
              <a:ext cx="889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chemeClr val="tx1"/>
                  </a:solidFill>
                  <a:latin typeface="+mn-lt"/>
                </a:rPr>
                <a:t>Unb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oosted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58B39C2-A2C5-4D13-AB4B-DCAF8CF1F497}"/>
                </a:ext>
              </a:extLst>
            </p:cNvPr>
            <p:cNvSpPr/>
            <p:nvPr/>
          </p:nvSpPr>
          <p:spPr bwMode="auto">
            <a:xfrm>
              <a:off x="1431925" y="2049023"/>
              <a:ext cx="2229122" cy="20971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12F0FE56-1AEF-4DD1-A785-C0DA7AE7223F}"/>
                </a:ext>
              </a:extLst>
            </p:cNvPr>
            <p:cNvSpPr txBox="1"/>
            <p:nvPr/>
          </p:nvSpPr>
          <p:spPr>
            <a:xfrm>
              <a:off x="1395764" y="2015380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196/303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6770B1AF-A517-4E76-935A-BE7A35E1D8B6}"/>
                </a:ext>
              </a:extLst>
            </p:cNvPr>
            <p:cNvSpPr txBox="1"/>
            <p:nvPr/>
          </p:nvSpPr>
          <p:spPr>
            <a:xfrm>
              <a:off x="3632022" y="201538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65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B6F1A5E-A505-4F2A-8BF7-0FF21D626DC0}"/>
                </a:ext>
              </a:extLst>
            </p:cNvPr>
            <p:cNvSpPr/>
            <p:nvPr/>
          </p:nvSpPr>
          <p:spPr bwMode="auto">
            <a:xfrm>
              <a:off x="1431925" y="2671426"/>
              <a:ext cx="2200275" cy="20971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57B1AAF-A4A2-4132-B010-62B1A73FA8C1}"/>
                </a:ext>
              </a:extLst>
            </p:cNvPr>
            <p:cNvSpPr txBox="1"/>
            <p:nvPr/>
          </p:nvSpPr>
          <p:spPr>
            <a:xfrm>
              <a:off x="1395764" y="2637783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141/221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0A00CE37-ED53-49B6-A9A9-58C5E44088B3}"/>
                </a:ext>
              </a:extLst>
            </p:cNvPr>
            <p:cNvSpPr txBox="1"/>
            <p:nvPr/>
          </p:nvSpPr>
          <p:spPr>
            <a:xfrm>
              <a:off x="3632022" y="263778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64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D3BF72D-F77D-49A0-8443-F609FF36D541}"/>
                </a:ext>
              </a:extLst>
            </p:cNvPr>
            <p:cNvSpPr/>
            <p:nvPr/>
          </p:nvSpPr>
          <p:spPr bwMode="auto">
            <a:xfrm>
              <a:off x="1431924" y="3291638"/>
              <a:ext cx="2306955" cy="20971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DBD60D7-29DC-4217-9F0B-893C0718994C}"/>
                </a:ext>
              </a:extLst>
            </p:cNvPr>
            <p:cNvSpPr txBox="1"/>
            <p:nvPr/>
          </p:nvSpPr>
          <p:spPr>
            <a:xfrm>
              <a:off x="1395764" y="3257995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55/82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73F3027-D440-4E57-9897-1B7C830C3FD6}"/>
                </a:ext>
              </a:extLst>
            </p:cNvPr>
            <p:cNvSpPr txBox="1"/>
            <p:nvPr/>
          </p:nvSpPr>
          <p:spPr>
            <a:xfrm>
              <a:off x="3709688" y="325799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67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BB8812C-7B38-4242-B055-702EB17A245A}"/>
                </a:ext>
              </a:extLst>
            </p:cNvPr>
            <p:cNvSpPr/>
            <p:nvPr/>
          </p:nvSpPr>
          <p:spPr bwMode="auto">
            <a:xfrm>
              <a:off x="1431924" y="2260835"/>
              <a:ext cx="2551468" cy="20971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03E9902-AF28-40CB-B385-25B40DDD2C2B}"/>
                </a:ext>
              </a:extLst>
            </p:cNvPr>
            <p:cNvSpPr txBox="1"/>
            <p:nvPr/>
          </p:nvSpPr>
          <p:spPr>
            <a:xfrm>
              <a:off x="1395764" y="2227192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215/290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C6CE89AA-9CF0-4327-9A7E-E0C81B793EF3}"/>
                </a:ext>
              </a:extLst>
            </p:cNvPr>
            <p:cNvSpPr txBox="1"/>
            <p:nvPr/>
          </p:nvSpPr>
          <p:spPr>
            <a:xfrm>
              <a:off x="3983392" y="222719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74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D240DEC-6C76-4FC9-86C3-099DA9CE0684}"/>
                </a:ext>
              </a:extLst>
            </p:cNvPr>
            <p:cNvSpPr/>
            <p:nvPr/>
          </p:nvSpPr>
          <p:spPr bwMode="auto">
            <a:xfrm>
              <a:off x="1431924" y="2879117"/>
              <a:ext cx="2616836" cy="20971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8AF1B892-12A8-4A8D-9C38-4C24E46C2DD8}"/>
                </a:ext>
              </a:extLst>
            </p:cNvPr>
            <p:cNvSpPr txBox="1"/>
            <p:nvPr/>
          </p:nvSpPr>
          <p:spPr>
            <a:xfrm>
              <a:off x="1395764" y="2845474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171/226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376B2BC-3568-43B9-B8AC-81115B6F43E9}"/>
                </a:ext>
              </a:extLst>
            </p:cNvPr>
            <p:cNvSpPr txBox="1"/>
            <p:nvPr/>
          </p:nvSpPr>
          <p:spPr>
            <a:xfrm>
              <a:off x="4050798" y="284547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76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7C828D-DD8E-489A-85B1-D3C4BB51B36E}"/>
                </a:ext>
              </a:extLst>
            </p:cNvPr>
            <p:cNvSpPr/>
            <p:nvPr/>
          </p:nvSpPr>
          <p:spPr bwMode="auto">
            <a:xfrm>
              <a:off x="1431924" y="3500513"/>
              <a:ext cx="2378076" cy="20971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2821225C-4876-471C-9B22-C238CF773896}"/>
                </a:ext>
              </a:extLst>
            </p:cNvPr>
            <p:cNvSpPr txBox="1"/>
            <p:nvPr/>
          </p:nvSpPr>
          <p:spPr>
            <a:xfrm>
              <a:off x="1395764" y="3466870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44/64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19C265A-277F-47BC-9E37-78E31CCD78C0}"/>
                </a:ext>
              </a:extLst>
            </p:cNvPr>
            <p:cNvSpPr txBox="1"/>
            <p:nvPr/>
          </p:nvSpPr>
          <p:spPr>
            <a:xfrm>
              <a:off x="3802383" y="346687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69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A87B6A34-7805-42F3-9BA4-D7D4FFED6808}"/>
              </a:ext>
            </a:extLst>
          </p:cNvPr>
          <p:cNvGrpSpPr/>
          <p:nvPr/>
        </p:nvGrpSpPr>
        <p:grpSpPr>
          <a:xfrm>
            <a:off x="5456787" y="2138291"/>
            <a:ext cx="6344499" cy="3151377"/>
            <a:chOff x="5814670" y="1744980"/>
            <a:chExt cx="6344499" cy="2861561"/>
          </a:xfrm>
        </p:grpSpPr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6B2D5BD2-B59D-4CE9-A18F-C57240F73AE8}"/>
                </a:ext>
              </a:extLst>
            </p:cNvPr>
            <p:cNvSpPr txBox="1"/>
            <p:nvPr/>
          </p:nvSpPr>
          <p:spPr>
            <a:xfrm>
              <a:off x="5814670" y="1751140"/>
              <a:ext cx="447558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BMI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0C1DB2FB-0FD1-476D-97E6-3FD3AC86F51C}"/>
                </a:ext>
              </a:extLst>
            </p:cNvPr>
            <p:cNvSpPr txBox="1"/>
            <p:nvPr/>
          </p:nvSpPr>
          <p:spPr>
            <a:xfrm>
              <a:off x="5814670" y="2049023"/>
              <a:ext cx="788999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HOMA-IR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0C4125C8-0D4D-4C04-BF7F-37E9C2B922EA}"/>
                </a:ext>
              </a:extLst>
            </p:cNvPr>
            <p:cNvSpPr txBox="1"/>
            <p:nvPr/>
          </p:nvSpPr>
          <p:spPr>
            <a:xfrm>
              <a:off x="5814670" y="2326022"/>
              <a:ext cx="426655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Age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05A367D1-27BD-497A-8FBD-BE76B0938D34}"/>
                </a:ext>
              </a:extLst>
            </p:cNvPr>
            <p:cNvSpPr txBox="1"/>
            <p:nvPr/>
          </p:nvSpPr>
          <p:spPr>
            <a:xfrm>
              <a:off x="5814670" y="2636252"/>
              <a:ext cx="1173142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CD4+ cell count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E577870A-3175-4349-9EF7-23C4D3C08CF1}"/>
                </a:ext>
              </a:extLst>
            </p:cNvPr>
            <p:cNvSpPr txBox="1"/>
            <p:nvPr/>
          </p:nvSpPr>
          <p:spPr>
            <a:xfrm>
              <a:off x="5814670" y="3040916"/>
              <a:ext cx="1152175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Race (vs white)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602BA0B6-6DAB-4854-809C-F19B275EB2CB}"/>
                </a:ext>
              </a:extLst>
            </p:cNvPr>
            <p:cNvSpPr txBox="1"/>
            <p:nvPr/>
          </p:nvSpPr>
          <p:spPr>
            <a:xfrm>
              <a:off x="5814670" y="3388234"/>
              <a:ext cx="1463799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Hypertension status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C47096AC-6FEF-4273-B107-50D3F2E3F194}"/>
                </a:ext>
              </a:extLst>
            </p:cNvPr>
            <p:cNvSpPr txBox="1"/>
            <p:nvPr/>
          </p:nvSpPr>
          <p:spPr>
            <a:xfrm>
              <a:off x="5814670" y="3643609"/>
              <a:ext cx="1016945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Sex (vs male)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F7942598-4D8C-4F7B-9E9B-C0295A8DC1BC}"/>
                </a:ext>
              </a:extLst>
            </p:cNvPr>
            <p:cNvSpPr txBox="1"/>
            <p:nvPr/>
          </p:nvSpPr>
          <p:spPr>
            <a:xfrm>
              <a:off x="7356889" y="1751140"/>
              <a:ext cx="2072747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Continuous (per unit increase)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FF3BD11A-7BA1-4751-9085-DF0597359457}"/>
                </a:ext>
              </a:extLst>
            </p:cNvPr>
            <p:cNvSpPr txBox="1"/>
            <p:nvPr/>
          </p:nvSpPr>
          <p:spPr>
            <a:xfrm>
              <a:off x="7356889" y="2049023"/>
              <a:ext cx="2072747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Continuous (per unit increase)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8FCF829-933B-4450-8129-054A3A84386F}"/>
                </a:ext>
              </a:extLst>
            </p:cNvPr>
            <p:cNvSpPr txBox="1"/>
            <p:nvPr/>
          </p:nvSpPr>
          <p:spPr>
            <a:xfrm>
              <a:off x="7356889" y="2326022"/>
              <a:ext cx="2072747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Continuous (per unit increase)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BB8875EA-0BD2-41F0-9D61-EBF9315BE707}"/>
                </a:ext>
              </a:extLst>
            </p:cNvPr>
            <p:cNvSpPr txBox="1"/>
            <p:nvPr/>
          </p:nvSpPr>
          <p:spPr>
            <a:xfrm>
              <a:off x="7356889" y="2636252"/>
              <a:ext cx="2072747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Continuous (per unit increase)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E5967454-1503-42B3-9E18-D14571B759D7}"/>
                </a:ext>
              </a:extLst>
            </p:cNvPr>
            <p:cNvSpPr txBox="1"/>
            <p:nvPr/>
          </p:nvSpPr>
          <p:spPr>
            <a:xfrm>
              <a:off x="7356889" y="2967176"/>
              <a:ext cx="1793120" cy="419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Black or African American</a:t>
              </a:r>
              <a:b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</a:b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Other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D6A363C9-B0ED-448B-B05A-82582E8CA423}"/>
                </a:ext>
              </a:extLst>
            </p:cNvPr>
            <p:cNvSpPr txBox="1"/>
            <p:nvPr/>
          </p:nvSpPr>
          <p:spPr>
            <a:xfrm>
              <a:off x="7356889" y="3388234"/>
              <a:ext cx="386837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Yes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AE5642B4-CFF4-48E5-9B9E-71DD4AE21567}"/>
                </a:ext>
              </a:extLst>
            </p:cNvPr>
            <p:cNvSpPr txBox="1"/>
            <p:nvPr/>
          </p:nvSpPr>
          <p:spPr>
            <a:xfrm>
              <a:off x="7356889" y="3643609"/>
              <a:ext cx="639278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Female</a:t>
              </a: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71441FC3-5B41-47B7-9999-34D12A0542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122097" y="2924810"/>
              <a:ext cx="235966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4" name="Content Placeholder 1">
              <a:extLst>
                <a:ext uri="{FF2B5EF4-FFF2-40B4-BE49-F238E27FC236}">
                  <a16:creationId xmlns:a16="http://schemas.microsoft.com/office/drawing/2014/main" id="{18C96E56-B74B-44D0-9E4A-465F35F2B0CA}"/>
                </a:ext>
              </a:extLst>
            </p:cNvPr>
            <p:cNvSpPr txBox="1">
              <a:spLocks/>
            </p:cNvSpPr>
            <p:nvPr/>
          </p:nvSpPr>
          <p:spPr>
            <a:xfrm>
              <a:off x="9299039" y="4355016"/>
              <a:ext cx="2024913" cy="25152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lang="en-US" sz="1200" b="1" kern="0">
                  <a:latin typeface="+mn-lt"/>
                </a:rPr>
                <a:t>Adjusted odds ratio, </a:t>
              </a: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IC 95%*</a:t>
              </a:r>
            </a:p>
          </p:txBody>
        </p:sp>
        <p:sp>
          <p:nvSpPr>
            <p:cNvPr id="105" name="TextBox 52">
              <a:extLst>
                <a:ext uri="{FF2B5EF4-FFF2-40B4-BE49-F238E27FC236}">
                  <a16:creationId xmlns:a16="http://schemas.microsoft.com/office/drawing/2014/main" id="{F485561A-7BA0-4E60-835F-E3A8259F5100}"/>
                </a:ext>
              </a:extLst>
            </p:cNvPr>
            <p:cNvSpPr txBox="1"/>
            <p:nvPr/>
          </p:nvSpPr>
          <p:spPr>
            <a:xfrm>
              <a:off x="10438920" y="1810266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1.10</a:t>
              </a:r>
            </a:p>
          </p:txBody>
        </p: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20A455A2-30C2-4B36-9704-EAA7D751F7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217843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1D81831-6302-4CE2-97CB-11FFDA82F785}"/>
                </a:ext>
              </a:extLst>
            </p:cNvPr>
            <p:cNvSpPr txBox="1"/>
            <p:nvPr/>
          </p:nvSpPr>
          <p:spPr>
            <a:xfrm>
              <a:off x="9060923" y="4175048"/>
              <a:ext cx="380232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108" name="Line 21">
              <a:extLst>
                <a:ext uri="{FF2B5EF4-FFF2-40B4-BE49-F238E27FC236}">
                  <a16:creationId xmlns:a16="http://schemas.microsoft.com/office/drawing/2014/main" id="{189DEAD9-C840-4E6F-9D49-E6AC19F500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532163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9" name="Line 21">
              <a:extLst>
                <a:ext uri="{FF2B5EF4-FFF2-40B4-BE49-F238E27FC236}">
                  <a16:creationId xmlns:a16="http://schemas.microsoft.com/office/drawing/2014/main" id="{F65FFF91-C37D-41F5-AB2D-B93D2BD9B0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17591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0" name="Line 21">
              <a:extLst>
                <a:ext uri="{FF2B5EF4-FFF2-40B4-BE49-F238E27FC236}">
                  <a16:creationId xmlns:a16="http://schemas.microsoft.com/office/drawing/2014/main" id="{D1A9BED9-862D-4FC1-89BD-0C24E3DE61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849369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58A6D13F-2ED8-451F-8F55-03F3F7B375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948058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2" name="Line 21">
              <a:extLst>
                <a:ext uri="{FF2B5EF4-FFF2-40B4-BE49-F238E27FC236}">
                  <a16:creationId xmlns:a16="http://schemas.microsoft.com/office/drawing/2014/main" id="{C0BB7F78-CDEA-4611-BDB2-FC7A3C7C86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270078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DCF1CD78-5573-42EF-93C9-36E85290E651}"/>
                </a:ext>
              </a:extLst>
            </p:cNvPr>
            <p:cNvSpPr txBox="1"/>
            <p:nvPr/>
          </p:nvSpPr>
          <p:spPr>
            <a:xfrm>
              <a:off x="10171667" y="4175048"/>
              <a:ext cx="263214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114" name="Line 21">
              <a:extLst>
                <a:ext uri="{FF2B5EF4-FFF2-40B4-BE49-F238E27FC236}">
                  <a16:creationId xmlns:a16="http://schemas.microsoft.com/office/drawing/2014/main" id="{8C166312-C5C9-4440-B063-5B7B499316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326148" y="4155314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4F777176-4063-4E39-9505-98E5663F884E}"/>
                </a:ext>
              </a:extLst>
            </p:cNvPr>
            <p:cNvSpPr txBox="1"/>
            <p:nvPr/>
          </p:nvSpPr>
          <p:spPr>
            <a:xfrm>
              <a:off x="11188463" y="4175048"/>
              <a:ext cx="341760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E9F2EF21-D1D4-4119-9F3B-10A041821E81}"/>
                </a:ext>
              </a:extLst>
            </p:cNvPr>
            <p:cNvCxnSpPr/>
            <p:nvPr/>
          </p:nvCxnSpPr>
          <p:spPr bwMode="auto">
            <a:xfrm>
              <a:off x="9251039" y="4122118"/>
              <a:ext cx="21083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Forme libre 93">
              <a:extLst>
                <a:ext uri="{FF2B5EF4-FFF2-40B4-BE49-F238E27FC236}">
                  <a16:creationId xmlns:a16="http://schemas.microsoft.com/office/drawing/2014/main" id="{97F5EFD7-C443-4772-A00F-8703F0EA6440}"/>
                </a:ext>
              </a:extLst>
            </p:cNvPr>
            <p:cNvSpPr/>
            <p:nvPr/>
          </p:nvSpPr>
          <p:spPr>
            <a:xfrm rot="5400000">
              <a:off x="10550118" y="2110420"/>
              <a:ext cx="94794" cy="17907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Losange 117">
              <a:extLst>
                <a:ext uri="{FF2B5EF4-FFF2-40B4-BE49-F238E27FC236}">
                  <a16:creationId xmlns:a16="http://schemas.microsoft.com/office/drawing/2014/main" id="{68E9B7B3-93DE-4804-B1BA-0C51C67B876B}"/>
                </a:ext>
              </a:extLst>
            </p:cNvPr>
            <p:cNvSpPr/>
            <p:nvPr/>
          </p:nvSpPr>
          <p:spPr bwMode="auto">
            <a:xfrm>
              <a:off x="10309626" y="1861076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01C6FC5D-76E5-4F4C-A155-B7787AB64A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36165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0" name="Line 21">
              <a:extLst>
                <a:ext uri="{FF2B5EF4-FFF2-40B4-BE49-F238E27FC236}">
                  <a16:creationId xmlns:a16="http://schemas.microsoft.com/office/drawing/2014/main" id="{99FC1E04-618B-4062-A7DF-8D2F858F61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06291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1" name="Line 21">
              <a:extLst>
                <a:ext uri="{FF2B5EF4-FFF2-40B4-BE49-F238E27FC236}">
                  <a16:creationId xmlns:a16="http://schemas.microsoft.com/office/drawing/2014/main" id="{77A8D0B5-D052-411D-94D3-F1FF9E9173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64878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2" name="Line 21">
              <a:extLst>
                <a:ext uri="{FF2B5EF4-FFF2-40B4-BE49-F238E27FC236}">
                  <a16:creationId xmlns:a16="http://schemas.microsoft.com/office/drawing/2014/main" id="{A9509E71-B2A7-4D0D-A0F9-C3216A4A94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211619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8D089D92-F8BA-4283-8D5D-C8576B2A21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583539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4" name="Line 21">
              <a:extLst>
                <a:ext uri="{FF2B5EF4-FFF2-40B4-BE49-F238E27FC236}">
                  <a16:creationId xmlns:a16="http://schemas.microsoft.com/office/drawing/2014/main" id="{7B1CACEE-C551-4A5A-864C-68959D4697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70765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25B697C5-EA92-47C2-9AB4-5B1B474A84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902542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6" name="Line 21">
              <a:extLst>
                <a:ext uri="{FF2B5EF4-FFF2-40B4-BE49-F238E27FC236}">
                  <a16:creationId xmlns:a16="http://schemas.microsoft.com/office/drawing/2014/main" id="{7C885446-EE74-4A30-8CD9-4BE82BAB83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01231" y="4155315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7" name="Line 21">
              <a:extLst>
                <a:ext uri="{FF2B5EF4-FFF2-40B4-BE49-F238E27FC236}">
                  <a16:creationId xmlns:a16="http://schemas.microsoft.com/office/drawing/2014/main" id="{C932A6AC-4D89-463B-B1E5-D1C083C7C5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89338" y="4155316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8" name="Line 21">
              <a:extLst>
                <a:ext uri="{FF2B5EF4-FFF2-40B4-BE49-F238E27FC236}">
                  <a16:creationId xmlns:a16="http://schemas.microsoft.com/office/drawing/2014/main" id="{6F35958F-A132-45F6-AB3F-5DF7965B53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59464" y="4155316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7D5523A5-E7B1-41B7-97B4-19F5313056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218051" y="4155316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0" name="Line 21">
              <a:extLst>
                <a:ext uri="{FF2B5EF4-FFF2-40B4-BE49-F238E27FC236}">
                  <a16:creationId xmlns:a16="http://schemas.microsoft.com/office/drawing/2014/main" id="{BB3C2A7C-0DD2-4DA2-A7CB-7A14447483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273782" y="4155316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1" name="Losange 130">
              <a:extLst>
                <a:ext uri="{FF2B5EF4-FFF2-40B4-BE49-F238E27FC236}">
                  <a16:creationId xmlns:a16="http://schemas.microsoft.com/office/drawing/2014/main" id="{9EB8EA6F-D060-46A5-BDDC-B912DD616354}"/>
                </a:ext>
              </a:extLst>
            </p:cNvPr>
            <p:cNvSpPr/>
            <p:nvPr/>
          </p:nvSpPr>
          <p:spPr bwMode="auto">
            <a:xfrm>
              <a:off x="10555200" y="2157242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2" name="TextBox 52">
              <a:extLst>
                <a:ext uri="{FF2B5EF4-FFF2-40B4-BE49-F238E27FC236}">
                  <a16:creationId xmlns:a16="http://schemas.microsoft.com/office/drawing/2014/main" id="{82DD8A64-0FCB-44E6-9E57-CE5BE18A3A80}"/>
                </a:ext>
              </a:extLst>
            </p:cNvPr>
            <p:cNvSpPr txBox="1"/>
            <p:nvPr/>
          </p:nvSpPr>
          <p:spPr>
            <a:xfrm>
              <a:off x="10754442" y="2116375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1.88</a:t>
              </a:r>
            </a:p>
          </p:txBody>
        </p:sp>
        <p:sp>
          <p:nvSpPr>
            <p:cNvPr id="133" name="TextBox 52">
              <a:extLst>
                <a:ext uri="{FF2B5EF4-FFF2-40B4-BE49-F238E27FC236}">
                  <a16:creationId xmlns:a16="http://schemas.microsoft.com/office/drawing/2014/main" id="{F4D10E9C-94CE-49AF-8E0B-DFCEAEBCBA6E}"/>
                </a:ext>
              </a:extLst>
            </p:cNvPr>
            <p:cNvSpPr txBox="1"/>
            <p:nvPr/>
          </p:nvSpPr>
          <p:spPr>
            <a:xfrm>
              <a:off x="10376451" y="2428054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1.00</a:t>
              </a:r>
            </a:p>
          </p:txBody>
        </p:sp>
        <p:sp>
          <p:nvSpPr>
            <p:cNvPr id="134" name="Losange 133">
              <a:extLst>
                <a:ext uri="{FF2B5EF4-FFF2-40B4-BE49-F238E27FC236}">
                  <a16:creationId xmlns:a16="http://schemas.microsoft.com/office/drawing/2014/main" id="{F8DA5193-E7B5-4ABB-9BD9-FD400FA054FA}"/>
                </a:ext>
              </a:extLst>
            </p:cNvPr>
            <p:cNvSpPr/>
            <p:nvPr/>
          </p:nvSpPr>
          <p:spPr bwMode="auto">
            <a:xfrm>
              <a:off x="10255340" y="2457390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5" name="TextBox 52">
              <a:extLst>
                <a:ext uri="{FF2B5EF4-FFF2-40B4-BE49-F238E27FC236}">
                  <a16:creationId xmlns:a16="http://schemas.microsoft.com/office/drawing/2014/main" id="{7FCE7F79-3131-4454-AB64-45A72C325B9F}"/>
                </a:ext>
              </a:extLst>
            </p:cNvPr>
            <p:cNvSpPr txBox="1"/>
            <p:nvPr/>
          </p:nvSpPr>
          <p:spPr>
            <a:xfrm>
              <a:off x="10376451" y="2699440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1.00</a:t>
              </a:r>
            </a:p>
          </p:txBody>
        </p:sp>
        <p:sp>
          <p:nvSpPr>
            <p:cNvPr id="136" name="Losange 135">
              <a:extLst>
                <a:ext uri="{FF2B5EF4-FFF2-40B4-BE49-F238E27FC236}">
                  <a16:creationId xmlns:a16="http://schemas.microsoft.com/office/drawing/2014/main" id="{8880EB82-9AB0-431E-A386-FC6B0007433E}"/>
                </a:ext>
              </a:extLst>
            </p:cNvPr>
            <p:cNvSpPr/>
            <p:nvPr/>
          </p:nvSpPr>
          <p:spPr bwMode="auto">
            <a:xfrm>
              <a:off x="10255340" y="2728776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7" name="TextBox 52">
              <a:extLst>
                <a:ext uri="{FF2B5EF4-FFF2-40B4-BE49-F238E27FC236}">
                  <a16:creationId xmlns:a16="http://schemas.microsoft.com/office/drawing/2014/main" id="{EEE8FD42-3600-4370-A6B1-98E339D13DB9}"/>
                </a:ext>
              </a:extLst>
            </p:cNvPr>
            <p:cNvSpPr txBox="1"/>
            <p:nvPr/>
          </p:nvSpPr>
          <p:spPr>
            <a:xfrm>
              <a:off x="10382475" y="2909254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1.10</a:t>
              </a:r>
            </a:p>
          </p:txBody>
        </p:sp>
        <p:sp>
          <p:nvSpPr>
            <p:cNvPr id="138" name="Losange 137">
              <a:extLst>
                <a:ext uri="{FF2B5EF4-FFF2-40B4-BE49-F238E27FC236}">
                  <a16:creationId xmlns:a16="http://schemas.microsoft.com/office/drawing/2014/main" id="{4FC11D12-FC9F-4EF8-A7AC-C37119489F3C}"/>
                </a:ext>
              </a:extLst>
            </p:cNvPr>
            <p:cNvSpPr/>
            <p:nvPr/>
          </p:nvSpPr>
          <p:spPr bwMode="auto">
            <a:xfrm>
              <a:off x="10305535" y="3054819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9" name="TextBox 52">
              <a:extLst>
                <a:ext uri="{FF2B5EF4-FFF2-40B4-BE49-F238E27FC236}">
                  <a16:creationId xmlns:a16="http://schemas.microsoft.com/office/drawing/2014/main" id="{1B90BDEE-158B-4BD0-A8F4-48DBBE95357B}"/>
                </a:ext>
              </a:extLst>
            </p:cNvPr>
            <p:cNvSpPr txBox="1"/>
            <p:nvPr/>
          </p:nvSpPr>
          <p:spPr>
            <a:xfrm>
              <a:off x="10382474" y="3089410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1.05</a:t>
              </a:r>
            </a:p>
          </p:txBody>
        </p:sp>
        <p:sp>
          <p:nvSpPr>
            <p:cNvPr id="140" name="Losange 139">
              <a:extLst>
                <a:ext uri="{FF2B5EF4-FFF2-40B4-BE49-F238E27FC236}">
                  <a16:creationId xmlns:a16="http://schemas.microsoft.com/office/drawing/2014/main" id="{B09BB9A0-DD80-4DDF-BFE9-79A5362F7867}"/>
                </a:ext>
              </a:extLst>
            </p:cNvPr>
            <p:cNvSpPr/>
            <p:nvPr/>
          </p:nvSpPr>
          <p:spPr bwMode="auto">
            <a:xfrm>
              <a:off x="10282675" y="3235840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1" name="TextBox 52">
              <a:extLst>
                <a:ext uri="{FF2B5EF4-FFF2-40B4-BE49-F238E27FC236}">
                  <a16:creationId xmlns:a16="http://schemas.microsoft.com/office/drawing/2014/main" id="{C50A5CD0-DA7B-4F71-ABEF-0645B88A5EF5}"/>
                </a:ext>
              </a:extLst>
            </p:cNvPr>
            <p:cNvSpPr txBox="1"/>
            <p:nvPr/>
          </p:nvSpPr>
          <p:spPr>
            <a:xfrm>
              <a:off x="10467750" y="3363879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1.29</a:t>
              </a:r>
            </a:p>
          </p:txBody>
        </p:sp>
        <p:sp>
          <p:nvSpPr>
            <p:cNvPr id="142" name="Losange 141">
              <a:extLst>
                <a:ext uri="{FF2B5EF4-FFF2-40B4-BE49-F238E27FC236}">
                  <a16:creationId xmlns:a16="http://schemas.microsoft.com/office/drawing/2014/main" id="{3DA5CF81-C19D-47BC-AA71-49F4099D43A2}"/>
                </a:ext>
              </a:extLst>
            </p:cNvPr>
            <p:cNvSpPr/>
            <p:nvPr/>
          </p:nvSpPr>
          <p:spPr bwMode="auto">
            <a:xfrm>
              <a:off x="10384534" y="3506940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3" name="TextBox 52">
              <a:extLst>
                <a:ext uri="{FF2B5EF4-FFF2-40B4-BE49-F238E27FC236}">
                  <a16:creationId xmlns:a16="http://schemas.microsoft.com/office/drawing/2014/main" id="{BED113F8-39A6-4906-9D86-0D468088D81F}"/>
                </a:ext>
              </a:extLst>
            </p:cNvPr>
            <p:cNvSpPr txBox="1"/>
            <p:nvPr/>
          </p:nvSpPr>
          <p:spPr>
            <a:xfrm>
              <a:off x="9724583" y="3569216"/>
              <a:ext cx="277320" cy="1676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0.51</a:t>
              </a:r>
            </a:p>
          </p:txBody>
        </p:sp>
        <p:sp>
          <p:nvSpPr>
            <p:cNvPr id="144" name="Losange 143">
              <a:extLst>
                <a:ext uri="{FF2B5EF4-FFF2-40B4-BE49-F238E27FC236}">
                  <a16:creationId xmlns:a16="http://schemas.microsoft.com/office/drawing/2014/main" id="{6252709B-444A-405A-8514-7AC8B9363D0A}"/>
                </a:ext>
              </a:extLst>
            </p:cNvPr>
            <p:cNvSpPr/>
            <p:nvPr/>
          </p:nvSpPr>
          <p:spPr bwMode="auto">
            <a:xfrm>
              <a:off x="9964141" y="3739575"/>
              <a:ext cx="93174" cy="90213"/>
            </a:xfrm>
            <a:prstGeom prst="diamond">
              <a:avLst/>
            </a:prstGeom>
            <a:solidFill>
              <a:srgbClr val="3C8C93"/>
            </a:solidFill>
            <a:ln w="9525" cap="flat" cmpd="sng" algn="ctr">
              <a:solidFill>
                <a:srgbClr val="3C8C9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5" name="Forme libre 93">
              <a:extLst>
                <a:ext uri="{FF2B5EF4-FFF2-40B4-BE49-F238E27FC236}">
                  <a16:creationId xmlns:a16="http://schemas.microsoft.com/office/drawing/2014/main" id="{F6A9E685-F473-4508-8FDC-C0EAAEB4E112}"/>
                </a:ext>
              </a:extLst>
            </p:cNvPr>
            <p:cNvSpPr/>
            <p:nvPr/>
          </p:nvSpPr>
          <p:spPr>
            <a:xfrm rot="5400000">
              <a:off x="10309674" y="2793410"/>
              <a:ext cx="94794" cy="61423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orme libre 93">
              <a:extLst>
                <a:ext uri="{FF2B5EF4-FFF2-40B4-BE49-F238E27FC236}">
                  <a16:creationId xmlns:a16="http://schemas.microsoft.com/office/drawing/2014/main" id="{319CA274-9069-4E53-A564-80397A96A319}"/>
                </a:ext>
              </a:extLst>
            </p:cNvPr>
            <p:cNvSpPr/>
            <p:nvPr/>
          </p:nvSpPr>
          <p:spPr>
            <a:xfrm rot="5400000">
              <a:off x="10283418" y="2916964"/>
              <a:ext cx="94794" cy="73533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orme libre 93">
              <a:extLst>
                <a:ext uri="{FF2B5EF4-FFF2-40B4-BE49-F238E27FC236}">
                  <a16:creationId xmlns:a16="http://schemas.microsoft.com/office/drawing/2014/main" id="{B946F786-C982-476C-B243-E8346A8752B7}"/>
                </a:ext>
              </a:extLst>
            </p:cNvPr>
            <p:cNvSpPr/>
            <p:nvPr/>
          </p:nvSpPr>
          <p:spPr>
            <a:xfrm rot="5400000">
              <a:off x="10376128" y="3220097"/>
              <a:ext cx="94794" cy="67310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Forme libre 93">
              <a:extLst>
                <a:ext uri="{FF2B5EF4-FFF2-40B4-BE49-F238E27FC236}">
                  <a16:creationId xmlns:a16="http://schemas.microsoft.com/office/drawing/2014/main" id="{C66E17A1-E8D3-4AA0-ADA7-0C194B705089}"/>
                </a:ext>
              </a:extLst>
            </p:cNvPr>
            <p:cNvSpPr/>
            <p:nvPr/>
          </p:nvSpPr>
          <p:spPr>
            <a:xfrm rot="5400000">
              <a:off x="9951422" y="3408555"/>
              <a:ext cx="94794" cy="75924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rgbClr val="3C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DC8E1B36-F6EF-438E-AE2A-95FE99910D2C}"/>
                </a:ext>
              </a:extLst>
            </p:cNvPr>
            <p:cNvSpPr txBox="1"/>
            <p:nvPr/>
          </p:nvSpPr>
          <p:spPr>
            <a:xfrm>
              <a:off x="11394216" y="1751140"/>
              <a:ext cx="764953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p = 0.001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02B3082A-5F1E-4A5D-B90A-45CB5AA3A054}"/>
                </a:ext>
              </a:extLst>
            </p:cNvPr>
            <p:cNvSpPr txBox="1"/>
            <p:nvPr/>
          </p:nvSpPr>
          <p:spPr>
            <a:xfrm>
              <a:off x="11394213" y="2049023"/>
              <a:ext cx="764953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&lt; 0.001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2A4078CF-398E-4E11-A8F1-BFC2E47D5B95}"/>
                </a:ext>
              </a:extLst>
            </p:cNvPr>
            <p:cNvSpPr txBox="1"/>
            <p:nvPr/>
          </p:nvSpPr>
          <p:spPr>
            <a:xfrm>
              <a:off x="11394214" y="2326022"/>
              <a:ext cx="764953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= 0.944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29C9E141-387D-4656-9B26-BC42C645F4E5}"/>
                </a:ext>
              </a:extLst>
            </p:cNvPr>
            <p:cNvSpPr txBox="1"/>
            <p:nvPr/>
          </p:nvSpPr>
          <p:spPr>
            <a:xfrm>
              <a:off x="11394214" y="2636252"/>
              <a:ext cx="764953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= 0.553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63159837-AB14-4441-B986-F997BDB0D844}"/>
                </a:ext>
              </a:extLst>
            </p:cNvPr>
            <p:cNvSpPr txBox="1"/>
            <p:nvPr/>
          </p:nvSpPr>
          <p:spPr>
            <a:xfrm>
              <a:off x="11394213" y="2967176"/>
              <a:ext cx="764953" cy="419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= 0.771</a:t>
              </a:r>
            </a:p>
            <a:p>
              <a:pPr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= 0.899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BC0CBFC3-8E13-4D60-843D-A64B2936F50A}"/>
                </a:ext>
              </a:extLst>
            </p:cNvPr>
            <p:cNvSpPr txBox="1"/>
            <p:nvPr/>
          </p:nvSpPr>
          <p:spPr>
            <a:xfrm>
              <a:off x="11394214" y="3397112"/>
              <a:ext cx="764953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= 0.496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DCB40A67-1E68-4093-BBF7-C9CD675FAB9E}"/>
                </a:ext>
              </a:extLst>
            </p:cNvPr>
            <p:cNvSpPr txBox="1"/>
            <p:nvPr/>
          </p:nvSpPr>
          <p:spPr>
            <a:xfrm>
              <a:off x="11394213" y="3649348"/>
              <a:ext cx="764953" cy="25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200">
                  <a:solidFill>
                    <a:schemeClr val="tx1"/>
                  </a:solidFill>
                  <a:latin typeface="+mn-lt"/>
                </a:rPr>
                <a:t>p = 0.108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DE9D997-6DDA-459D-B303-BB01B80B9032}"/>
              </a:ext>
            </a:extLst>
          </p:cNvPr>
          <p:cNvGrpSpPr/>
          <p:nvPr/>
        </p:nvGrpSpPr>
        <p:grpSpPr>
          <a:xfrm>
            <a:off x="1269798" y="4407905"/>
            <a:ext cx="3353083" cy="2328527"/>
            <a:chOff x="1269798" y="4407905"/>
            <a:chExt cx="3353083" cy="2328527"/>
          </a:xfrm>
        </p:grpSpPr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A0D535EB-46AF-4334-910E-032C78616C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38630" y="5508419"/>
              <a:ext cx="138342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0BA53909-AC9C-413C-A82B-17C42173AE05}"/>
                </a:ext>
              </a:extLst>
            </p:cNvPr>
            <p:cNvSpPr txBox="1">
              <a:spLocks/>
            </p:cNvSpPr>
            <p:nvPr/>
          </p:nvSpPr>
          <p:spPr>
            <a:xfrm>
              <a:off x="1409509" y="6459433"/>
              <a:ext cx="31117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lang="en-US" sz="1200" b="1" kern="0">
                  <a:latin typeface="+mn-lt"/>
                </a:rPr>
                <a:t>Adjusted odds ratio for HOMA-IR ≥ 2, </a:t>
              </a: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IC 95%*</a:t>
              </a:r>
            </a:p>
          </p:txBody>
        </p:sp>
        <p:sp>
          <p:nvSpPr>
            <p:cNvPr id="14" name="TextBox 52">
              <a:extLst>
                <a:ext uri="{FF2B5EF4-FFF2-40B4-BE49-F238E27FC236}">
                  <a16:creationId xmlns:a16="http://schemas.microsoft.com/office/drawing/2014/main" id="{F2916843-0AD2-4ECF-84F3-BF6F11F51A1E}"/>
                </a:ext>
              </a:extLst>
            </p:cNvPr>
            <p:cNvSpPr txBox="1"/>
            <p:nvPr/>
          </p:nvSpPr>
          <p:spPr>
            <a:xfrm>
              <a:off x="2386588" y="5249205"/>
              <a:ext cx="42960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0.59**</a:t>
              </a:r>
            </a:p>
          </p:txBody>
        </p:sp>
        <p:sp>
          <p:nvSpPr>
            <p:cNvPr id="15" name="Down Arrow 10">
              <a:extLst>
                <a:ext uri="{FF2B5EF4-FFF2-40B4-BE49-F238E27FC236}">
                  <a16:creationId xmlns:a16="http://schemas.microsoft.com/office/drawing/2014/main" id="{A1A8B897-46EC-4F00-AAA9-94A36BDB58E5}"/>
                </a:ext>
              </a:extLst>
            </p:cNvPr>
            <p:cNvSpPr/>
            <p:nvPr/>
          </p:nvSpPr>
          <p:spPr>
            <a:xfrm rot="16200000">
              <a:off x="3361958" y="3964128"/>
              <a:ext cx="775216" cy="1662769"/>
            </a:xfrm>
            <a:prstGeom prst="downArrow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DE5CF8FD-7037-4296-B209-023EC7AEC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1189" y="4562693"/>
              <a:ext cx="1605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Favors TAF-</a:t>
              </a:r>
              <a:br>
                <a:rPr kumimoji="0" lang="en-US" altLang="en-US" sz="12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</a:br>
              <a:r>
                <a:rPr kumimoji="0" lang="en-US" altLang="en-US" sz="12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regimens</a:t>
              </a:r>
            </a:p>
          </p:txBody>
        </p:sp>
        <p:sp>
          <p:nvSpPr>
            <p:cNvPr id="17" name="Down Arrow 11">
              <a:extLst>
                <a:ext uri="{FF2B5EF4-FFF2-40B4-BE49-F238E27FC236}">
                  <a16:creationId xmlns:a16="http://schemas.microsoft.com/office/drawing/2014/main" id="{17E2ACCF-899E-4072-BF71-98BB81C92B68}"/>
                </a:ext>
              </a:extLst>
            </p:cNvPr>
            <p:cNvSpPr/>
            <p:nvPr/>
          </p:nvSpPr>
          <p:spPr>
            <a:xfrm rot="5400000">
              <a:off x="1706381" y="3971331"/>
              <a:ext cx="775216" cy="1648381"/>
            </a:xfrm>
            <a:prstGeom prst="downArrow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2C133FD4-42A6-4FB0-98C6-66DD17C49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906" y="4651744"/>
              <a:ext cx="1706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Favors DTG/3TC</a:t>
              </a: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41AB3597-C223-4E53-9982-CC7AD69D00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34173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DB2772E-1A0D-4DD1-A5CA-8F41EED77BA1}"/>
                </a:ext>
              </a:extLst>
            </p:cNvPr>
            <p:cNvSpPr txBox="1"/>
            <p:nvPr/>
          </p:nvSpPr>
          <p:spPr>
            <a:xfrm>
              <a:off x="1277253" y="627946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CE5FF01-21F0-4E72-AA66-A2834A923B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78186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8D972599-58B6-467C-BB23-9CCAF5C9C0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140124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0E5E4E62-0A81-4B1A-B4AE-B16E03E97B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26275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E4EEC05E-99D6-4E2E-A194-0330E145BF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465684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674C795F-F002-4EA9-BAAB-0852DF813D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20574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6A62350-7E61-415A-BEC0-19DCA22EEA26}"/>
                </a:ext>
              </a:extLst>
            </p:cNvPr>
            <p:cNvSpPr txBox="1"/>
            <p:nvPr/>
          </p:nvSpPr>
          <p:spPr>
            <a:xfrm>
              <a:off x="2818958" y="627946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6B7CB31C-AA5F-4425-A2B3-A8F38F2527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412393" y="6259731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D9C9A75-ECD5-4386-A3B7-2EDA041314DC}"/>
                </a:ext>
              </a:extLst>
            </p:cNvPr>
            <p:cNvSpPr txBox="1"/>
            <p:nvPr/>
          </p:nvSpPr>
          <p:spPr>
            <a:xfrm>
              <a:off x="4268297" y="627946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AD4035BB-27D2-4781-9E2E-1E8B0C899AD9}"/>
                </a:ext>
              </a:extLst>
            </p:cNvPr>
            <p:cNvCxnSpPr/>
            <p:nvPr/>
          </p:nvCxnSpPr>
          <p:spPr bwMode="auto">
            <a:xfrm>
              <a:off x="1467369" y="6226535"/>
              <a:ext cx="29782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Forme libre 93">
              <a:extLst>
                <a:ext uri="{FF2B5EF4-FFF2-40B4-BE49-F238E27FC236}">
                  <a16:creationId xmlns:a16="http://schemas.microsoft.com/office/drawing/2014/main" id="{CB0C2813-BC45-497E-9293-312D4D2CF0BF}"/>
                </a:ext>
              </a:extLst>
            </p:cNvPr>
            <p:cNvSpPr/>
            <p:nvPr/>
          </p:nvSpPr>
          <p:spPr>
            <a:xfrm rot="5400000">
              <a:off x="2539145" y="4903666"/>
              <a:ext cx="126170" cy="49022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52">
              <a:extLst>
                <a:ext uri="{FF2B5EF4-FFF2-40B4-BE49-F238E27FC236}">
                  <a16:creationId xmlns:a16="http://schemas.microsoft.com/office/drawing/2014/main" id="{7448FD75-E864-450D-882C-24C41AC46E60}"/>
                </a:ext>
              </a:extLst>
            </p:cNvPr>
            <p:cNvSpPr txBox="1"/>
            <p:nvPr/>
          </p:nvSpPr>
          <p:spPr>
            <a:xfrm>
              <a:off x="2522697" y="5654161"/>
              <a:ext cx="35746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0.56*</a:t>
              </a: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id="{9F9B0C99-F373-4904-A8A6-A5D8F8D979E8}"/>
                </a:ext>
              </a:extLst>
            </p:cNvPr>
            <p:cNvSpPr txBox="1"/>
            <p:nvPr/>
          </p:nvSpPr>
          <p:spPr>
            <a:xfrm>
              <a:off x="2422655" y="6037777"/>
              <a:ext cx="35747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0.70*</a:t>
              </a:r>
            </a:p>
          </p:txBody>
        </p:sp>
        <p:sp>
          <p:nvSpPr>
            <p:cNvPr id="33" name="Forme libre 93">
              <a:extLst>
                <a:ext uri="{FF2B5EF4-FFF2-40B4-BE49-F238E27FC236}">
                  <a16:creationId xmlns:a16="http://schemas.microsoft.com/office/drawing/2014/main" id="{3B38C219-F96C-4AC0-8B58-8D7CD1516EC9}"/>
                </a:ext>
              </a:extLst>
            </p:cNvPr>
            <p:cNvSpPr/>
            <p:nvPr/>
          </p:nvSpPr>
          <p:spPr>
            <a:xfrm rot="5400000">
              <a:off x="2512475" y="5276198"/>
              <a:ext cx="126170" cy="58928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Losange 33">
              <a:extLst>
                <a:ext uri="{FF2B5EF4-FFF2-40B4-BE49-F238E27FC236}">
                  <a16:creationId xmlns:a16="http://schemas.microsoft.com/office/drawing/2014/main" id="{4B4D1A64-7459-41FD-86DA-D41419A004E4}"/>
                </a:ext>
              </a:extLst>
            </p:cNvPr>
            <p:cNvSpPr/>
            <p:nvPr/>
          </p:nvSpPr>
          <p:spPr bwMode="auto">
            <a:xfrm>
              <a:off x="2495931" y="5493921"/>
              <a:ext cx="159258" cy="14528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5" name="Forme libre 93">
              <a:extLst>
                <a:ext uri="{FF2B5EF4-FFF2-40B4-BE49-F238E27FC236}">
                  <a16:creationId xmlns:a16="http://schemas.microsoft.com/office/drawing/2014/main" id="{4CD2D3A3-FE9A-4951-8DE5-2D0AB998930E}"/>
                </a:ext>
              </a:extLst>
            </p:cNvPr>
            <p:cNvSpPr/>
            <p:nvPr/>
          </p:nvSpPr>
          <p:spPr>
            <a:xfrm rot="5400000">
              <a:off x="2652175" y="5461818"/>
              <a:ext cx="126170" cy="103632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osange 35">
              <a:extLst>
                <a:ext uri="{FF2B5EF4-FFF2-40B4-BE49-F238E27FC236}">
                  <a16:creationId xmlns:a16="http://schemas.microsoft.com/office/drawing/2014/main" id="{16CD3CF2-C44A-4968-B3FA-C54CC6BA1636}"/>
                </a:ext>
              </a:extLst>
            </p:cNvPr>
            <p:cNvSpPr/>
            <p:nvPr/>
          </p:nvSpPr>
          <p:spPr bwMode="auto">
            <a:xfrm>
              <a:off x="2642825" y="5903061"/>
              <a:ext cx="159258" cy="14528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Line 21">
              <a:extLst>
                <a:ext uri="{FF2B5EF4-FFF2-40B4-BE49-F238E27FC236}">
                  <a16:creationId xmlns:a16="http://schemas.microsoft.com/office/drawing/2014/main" id="{1B41BAE4-6787-4E05-B28D-F6E60D025D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90145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89397B6A-9F5E-467D-81B1-E45915AC99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89206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533C0A7C-AC21-4B9C-8C37-A386C221B8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71967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E19823A9-EBBA-41E8-9839-59023EC28C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37994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C080E414-FE46-47B8-9FF4-04C7D3A834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63373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FAC09E80-D4C1-4382-BAAD-2E9B169FDE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27851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EECFBBD4-E6B7-4F47-A053-52595AD754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14002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4" name="Line 21">
              <a:extLst>
                <a:ext uri="{FF2B5EF4-FFF2-40B4-BE49-F238E27FC236}">
                  <a16:creationId xmlns:a16="http://schemas.microsoft.com/office/drawing/2014/main" id="{49EEB1F0-7B67-4F8C-83E0-20A855147D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953411" y="6259732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CEE3EB51-6581-41FB-B154-ABDAD60387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77872" y="6259733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DE9172BD-32D1-4F13-986B-E40A715F31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76933" y="6259733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F242A4EA-DFB8-4BAA-B26D-8F9AB2FE9E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59694" y="6259733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164E2958-5859-4084-A7FF-DB6E163759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38421" y="6259733"/>
              <a:ext cx="6639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6" name="Losange 155">
              <a:extLst>
                <a:ext uri="{FF2B5EF4-FFF2-40B4-BE49-F238E27FC236}">
                  <a16:creationId xmlns:a16="http://schemas.microsoft.com/office/drawing/2014/main" id="{4BF6EFCA-B932-4EA9-9E9A-222B539D93C3}"/>
                </a:ext>
              </a:extLst>
            </p:cNvPr>
            <p:cNvSpPr/>
            <p:nvPr/>
          </p:nvSpPr>
          <p:spPr bwMode="auto">
            <a:xfrm>
              <a:off x="2523363" y="5082699"/>
              <a:ext cx="159258" cy="14528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60F2C28-FF13-452E-BCCD-125E19A2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TANGO – metabolic changes at W48 (2)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91F5224-769D-4A29-8569-F6204A824292}"/>
              </a:ext>
            </a:extLst>
          </p:cNvPr>
          <p:cNvSpPr/>
          <p:nvPr/>
        </p:nvSpPr>
        <p:spPr>
          <a:xfrm>
            <a:off x="11113756" y="6483542"/>
            <a:ext cx="1078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OAB0606</a:t>
            </a:r>
          </a:p>
        </p:txBody>
      </p:sp>
    </p:spTree>
    <p:extLst>
      <p:ext uri="{BB962C8B-B14F-4D97-AF65-F5344CB8AC3E}">
        <p14:creationId xmlns:p14="http://schemas.microsoft.com/office/powerpoint/2010/main" val="260289223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Impact of NNRTI mutations in ARV-naïve individuals </a:t>
            </a:r>
            <a:br>
              <a:rPr lang="en-US" sz="3200"/>
            </a:br>
            <a:r>
              <a:rPr lang="en-US" sz="3200"/>
              <a:t>on DOR susceptibility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408146" y="1619250"/>
            <a:ext cx="10564654" cy="527050"/>
          </a:xfrm>
        </p:spPr>
        <p:txBody>
          <a:bodyPr/>
          <a:lstStyle/>
          <a:p>
            <a:r>
              <a:rPr lang="en-US"/>
              <a:t>Samples from 4070 patients, 2018-2019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F3782E-8297-4DB8-A27C-A8FC657D1997}"/>
              </a:ext>
            </a:extLst>
          </p:cNvPr>
          <p:cNvSpPr txBox="1"/>
          <p:nvPr/>
        </p:nvSpPr>
        <p:spPr>
          <a:xfrm>
            <a:off x="362462" y="2456037"/>
            <a:ext cx="52895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Prevalence and DOR Susceptibility of Patient Samples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5191CB-C6C2-4767-848C-E0396E4B5213}"/>
              </a:ext>
            </a:extLst>
          </p:cNvPr>
          <p:cNvSpPr txBox="1"/>
          <p:nvPr/>
        </p:nvSpPr>
        <p:spPr>
          <a:xfrm>
            <a:off x="6823105" y="2456037"/>
            <a:ext cx="459112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+mn-lt"/>
              </a:rPr>
              <a:t>Cross Resistance of Patient Samples to NNRTIs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0D91F18B-76F7-4D2E-9232-CBEE40CBA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21007"/>
              </p:ext>
            </p:extLst>
          </p:nvPr>
        </p:nvGraphicFramePr>
        <p:xfrm>
          <a:off x="408146" y="3005628"/>
          <a:ext cx="4881484" cy="293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371">
                  <a:extLst>
                    <a:ext uri="{9D8B030D-6E8A-4147-A177-3AD203B41FA5}">
                      <a16:colId xmlns:a16="http://schemas.microsoft.com/office/drawing/2014/main" val="652098268"/>
                    </a:ext>
                  </a:extLst>
                </a:gridCol>
                <a:gridCol w="1220371">
                  <a:extLst>
                    <a:ext uri="{9D8B030D-6E8A-4147-A177-3AD203B41FA5}">
                      <a16:colId xmlns:a16="http://schemas.microsoft.com/office/drawing/2014/main" val="1489286760"/>
                    </a:ext>
                  </a:extLst>
                </a:gridCol>
                <a:gridCol w="1220371">
                  <a:extLst>
                    <a:ext uri="{9D8B030D-6E8A-4147-A177-3AD203B41FA5}">
                      <a16:colId xmlns:a16="http://schemas.microsoft.com/office/drawing/2014/main" val="4020043389"/>
                    </a:ext>
                  </a:extLst>
                </a:gridCol>
                <a:gridCol w="1220371">
                  <a:extLst>
                    <a:ext uri="{9D8B030D-6E8A-4147-A177-3AD203B41FA5}">
                      <a16:colId xmlns:a16="http://schemas.microsoft.com/office/drawing/2014/main" val="1623521628"/>
                    </a:ext>
                  </a:extLst>
                </a:gridCol>
              </a:tblGrid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NNRTI Substitution*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Prevalence, N (%)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DOR Median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Fold-Shift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Interquartile range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627912017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K103N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580 (14.3%)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1.25 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0.81 -2.42 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3942655625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V106I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218 (5.4%)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1.28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0.75- 2.69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2061508453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Y181C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214 (5.3%)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2.23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1.19-4.56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657022110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V108I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126 (3.1%)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2.15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1.29-5.46 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4158052267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K101E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123 (3.0%)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1.46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0.98- 2.34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1059768863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G190A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99 (2.4%)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1.82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0.96-4.07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1971595199"/>
                  </a:ext>
                </a:extLst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E138K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56 (1.4%)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1.64 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0.86-2.37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1467889594"/>
                  </a:ext>
                </a:extLst>
              </a:tr>
              <a:tr h="411147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K103N + Y181C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53 (1.3%) 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3.06</a:t>
                      </a:r>
                    </a:p>
                  </a:txBody>
                  <a:tcPr marL="72741" marR="72741" marT="36371" marB="363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1.2-5.1</a:t>
                      </a:r>
                    </a:p>
                  </a:txBody>
                  <a:tcPr marL="72741" marR="72741" marT="36371" marB="36371" anchor="ctr"/>
                </a:tc>
                <a:extLst>
                  <a:ext uri="{0D108BD9-81ED-4DB2-BD59-A6C34878D82A}">
                    <a16:rowId xmlns:a16="http://schemas.microsoft.com/office/drawing/2014/main" val="467152187"/>
                  </a:ext>
                </a:extLst>
              </a:tr>
            </a:tbl>
          </a:graphicData>
        </a:graphic>
      </p:graphicFrame>
      <p:graphicFrame>
        <p:nvGraphicFramePr>
          <p:cNvPr id="15" name="Tableau 12">
            <a:extLst>
              <a:ext uri="{FF2B5EF4-FFF2-40B4-BE49-F238E27FC236}">
                <a16:creationId xmlns:a16="http://schemas.microsoft.com/office/drawing/2014/main" id="{B0D31E54-B8CA-4A79-B0CE-3DBABB60A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20052"/>
              </p:ext>
            </p:extLst>
          </p:nvPr>
        </p:nvGraphicFramePr>
        <p:xfrm>
          <a:off x="6073422" y="3005626"/>
          <a:ext cx="5710434" cy="292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249">
                  <a:extLst>
                    <a:ext uri="{9D8B030D-6E8A-4147-A177-3AD203B41FA5}">
                      <a16:colId xmlns:a16="http://schemas.microsoft.com/office/drawing/2014/main" val="652098268"/>
                    </a:ext>
                  </a:extLst>
                </a:gridCol>
                <a:gridCol w="863637">
                  <a:extLst>
                    <a:ext uri="{9D8B030D-6E8A-4147-A177-3AD203B41FA5}">
                      <a16:colId xmlns:a16="http://schemas.microsoft.com/office/drawing/2014/main" val="1489286760"/>
                    </a:ext>
                  </a:extLst>
                </a:gridCol>
                <a:gridCol w="863637">
                  <a:extLst>
                    <a:ext uri="{9D8B030D-6E8A-4147-A177-3AD203B41FA5}">
                      <a16:colId xmlns:a16="http://schemas.microsoft.com/office/drawing/2014/main" val="4020043389"/>
                    </a:ext>
                  </a:extLst>
                </a:gridCol>
                <a:gridCol w="863637">
                  <a:extLst>
                    <a:ext uri="{9D8B030D-6E8A-4147-A177-3AD203B41FA5}">
                      <a16:colId xmlns:a16="http://schemas.microsoft.com/office/drawing/2014/main" val="1623521628"/>
                    </a:ext>
                  </a:extLst>
                </a:gridCol>
                <a:gridCol w="863637">
                  <a:extLst>
                    <a:ext uri="{9D8B030D-6E8A-4147-A177-3AD203B41FA5}">
                      <a16:colId xmlns:a16="http://schemas.microsoft.com/office/drawing/2014/main" val="1109535154"/>
                    </a:ext>
                  </a:extLst>
                </a:gridCol>
                <a:gridCol w="863637">
                  <a:extLst>
                    <a:ext uri="{9D8B030D-6E8A-4147-A177-3AD203B41FA5}">
                      <a16:colId xmlns:a16="http://schemas.microsoft.com/office/drawing/2014/main" val="3409640602"/>
                    </a:ext>
                  </a:extLst>
                </a:gridCol>
              </a:tblGrid>
              <a:tr h="33623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bg1"/>
                          </a:solidFill>
                        </a:rPr>
                        <a:t>Susceptible NNRTI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% of Resistant Samples Susceptible to Other NNRTI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01394"/>
                  </a:ext>
                </a:extLst>
              </a:tr>
              <a:tr h="336230">
                <a:tc v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bg1"/>
                          </a:solidFill>
                        </a:rPr>
                        <a:t>Resistant NNRTI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12017"/>
                  </a:ext>
                </a:extLst>
              </a:tr>
              <a:tr h="336230">
                <a:tc v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bg1"/>
                          </a:solidFill>
                        </a:rPr>
                        <a:t>EFV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bg1"/>
                          </a:solidFill>
                        </a:rPr>
                        <a:t>NVP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bg1"/>
                          </a:solidFill>
                        </a:rPr>
                        <a:t>RPV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bg1"/>
                          </a:solidFill>
                        </a:rPr>
                        <a:t>ETR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solidFill>
                            <a:schemeClr val="bg1"/>
                          </a:solidFill>
                        </a:rPr>
                        <a:t>DOR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55625"/>
                  </a:ext>
                </a:extLst>
              </a:tr>
              <a:tr h="57071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Doravirine (DOR)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62.17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65.79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44.96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44.74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08453"/>
                  </a:ext>
                </a:extLst>
              </a:tr>
              <a:tr h="33623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Etravirine (ETR)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68.78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65.03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24.36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45.22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022110"/>
                  </a:ext>
                </a:extLst>
              </a:tr>
              <a:tr h="33623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Rilpivirine (RPV)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59.40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57.38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5.56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31.88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52267"/>
                  </a:ext>
                </a:extLst>
              </a:tr>
              <a:tr h="33623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Nevirapine (NVP)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1.59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8.67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6.04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9.28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768863"/>
                  </a:ext>
                </a:extLst>
              </a:tr>
              <a:tr h="33623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Efavirenz (EFV)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18.69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28.10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31.00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17.10</a:t>
                      </a:r>
                    </a:p>
                  </a:txBody>
                  <a:tcPr marL="72741" marR="72741" marT="36371" marB="3637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15951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7A569C8-D67B-4F75-A723-BCF102F94AF7}"/>
              </a:ext>
            </a:extLst>
          </p:cNvPr>
          <p:cNvSpPr/>
          <p:nvPr/>
        </p:nvSpPr>
        <p:spPr>
          <a:xfrm>
            <a:off x="11113756" y="6474913"/>
            <a:ext cx="1078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PDB0406</a:t>
            </a:r>
          </a:p>
        </p:txBody>
      </p:sp>
    </p:spTree>
    <p:extLst>
      <p:ext uri="{BB962C8B-B14F-4D97-AF65-F5344CB8AC3E}">
        <p14:creationId xmlns:p14="http://schemas.microsoft.com/office/powerpoint/2010/main" val="36438542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2566" y="2385950"/>
            <a:ext cx="10972800" cy="1143000"/>
          </a:xfrm>
        </p:spPr>
        <p:txBody>
          <a:bodyPr>
            <a:normAutofit/>
          </a:bodyPr>
          <a:lstStyle/>
          <a:p>
            <a:r>
              <a:rPr lang="fr-FR" sz="4400" dirty="0"/>
              <a:t>Cure</a:t>
            </a:r>
          </a:p>
        </p:txBody>
      </p:sp>
    </p:spTree>
    <p:extLst>
      <p:ext uri="{BB962C8B-B14F-4D97-AF65-F5344CB8AC3E}">
        <p14:creationId xmlns:p14="http://schemas.microsoft.com/office/powerpoint/2010/main" val="41972280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Vesatolimod with early antiretroviral therapy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09600" y="1429472"/>
            <a:ext cx="10972800" cy="4572000"/>
          </a:xfrm>
        </p:spPr>
        <p:txBody>
          <a:bodyPr>
            <a:noAutofit/>
          </a:bodyPr>
          <a:lstStyle/>
          <a:p>
            <a:r>
              <a:rPr lang="en-US" sz="2000" dirty="0" err="1"/>
              <a:t>Vesatolimod</a:t>
            </a:r>
            <a:r>
              <a:rPr lang="en-US" sz="2000" dirty="0"/>
              <a:t>, oral TLR7 agonist</a:t>
            </a:r>
          </a:p>
          <a:p>
            <a:pPr lvl="1"/>
            <a:r>
              <a:rPr lang="en-US" sz="1800" dirty="0"/>
              <a:t>Immunostimulatory and antiviral activity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Currently evaluated as latency reversing agent in clinical trials</a:t>
            </a:r>
          </a:p>
          <a:p>
            <a:r>
              <a:rPr lang="en-US" sz="2000" dirty="0"/>
              <a:t>Study in 2 groups of 4 Rhesus macaques infected with SHIV:</a:t>
            </a:r>
          </a:p>
          <a:p>
            <a:pPr lvl="1"/>
            <a:r>
              <a:rPr lang="en-US" sz="1800" dirty="0"/>
              <a:t>1 group with early (D5) treatment with TAF/FTC 6 months + CAB LA + RPV IM </a:t>
            </a:r>
            <a:r>
              <a:rPr lang="en-US" sz="1800" dirty="0" err="1"/>
              <a:t>Qmonthly</a:t>
            </a:r>
            <a:r>
              <a:rPr lang="en-US" sz="1800" dirty="0"/>
              <a:t> 12 months</a:t>
            </a:r>
          </a:p>
          <a:p>
            <a:pPr lvl="1"/>
            <a:r>
              <a:rPr lang="en-US" sz="1800" dirty="0"/>
              <a:t>1 group with early TAF/FTC + CAB LA + RPC LA x 4 months + oral VES 1 weekly for 3 months </a:t>
            </a:r>
          </a:p>
          <a:p>
            <a:pPr lvl="1"/>
            <a:r>
              <a:rPr lang="en-US" sz="1800" dirty="0"/>
              <a:t>In both groups: </a:t>
            </a:r>
          </a:p>
          <a:p>
            <a:pPr lvl="2"/>
            <a:r>
              <a:rPr lang="en-US" sz="1600" dirty="0"/>
              <a:t>Reduction of acute viremia (faster suppression of viremia with VES, with no blips)</a:t>
            </a:r>
          </a:p>
          <a:p>
            <a:pPr lvl="2"/>
            <a:r>
              <a:rPr lang="en-US" sz="1600" dirty="0"/>
              <a:t>Limited serologic response (lower gp140 response with VES) </a:t>
            </a:r>
          </a:p>
          <a:p>
            <a:pPr lvl="2"/>
            <a:r>
              <a:rPr lang="en-US" sz="1600" dirty="0"/>
              <a:t>Viral suppression maintained &gt;12 months in group 1, &gt; 7 months in group 2</a:t>
            </a:r>
          </a:p>
          <a:p>
            <a:pPr lvl="1"/>
            <a:r>
              <a:rPr lang="en-US" sz="1800" dirty="0"/>
              <a:t>Additional information needed</a:t>
            </a:r>
          </a:p>
          <a:p>
            <a:pPr lvl="2"/>
            <a:r>
              <a:rPr lang="en-US" sz="1600" dirty="0"/>
              <a:t>Maintenance of viral suppression on long-term ?</a:t>
            </a:r>
          </a:p>
          <a:p>
            <a:pPr lvl="2"/>
            <a:r>
              <a:rPr lang="en-US" sz="1600" dirty="0"/>
              <a:t>Serologic response on long-term ?</a:t>
            </a:r>
          </a:p>
          <a:p>
            <a:pPr lvl="2"/>
            <a:r>
              <a:rPr lang="en-US" sz="1600" dirty="0"/>
              <a:t>CD8 depletion</a:t>
            </a:r>
          </a:p>
          <a:p>
            <a:pPr lvl="2"/>
            <a:r>
              <a:rPr lang="en-US" sz="1600" dirty="0"/>
              <a:t>Dynamics of CD8 responses</a:t>
            </a:r>
          </a:p>
          <a:p>
            <a:pPr lvl="2"/>
            <a:r>
              <a:rPr lang="en-US" sz="1600" dirty="0"/>
              <a:t>Characterization of viral reservoir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90151-4388-433B-A9EA-07FCCC8DC87B}"/>
              </a:ext>
            </a:extLst>
          </p:cNvPr>
          <p:cNvSpPr/>
          <p:nvPr/>
        </p:nvSpPr>
        <p:spPr>
          <a:xfrm>
            <a:off x="11113756" y="6483542"/>
            <a:ext cx="1078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OAA0203</a:t>
            </a:r>
          </a:p>
        </p:txBody>
      </p:sp>
    </p:spTree>
    <p:extLst>
      <p:ext uri="{BB962C8B-B14F-4D97-AF65-F5344CB8AC3E}">
        <p14:creationId xmlns:p14="http://schemas.microsoft.com/office/powerpoint/2010/main" val="1809250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242113" y="1985735"/>
            <a:ext cx="1707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+mn-lt"/>
              </a:rPr>
              <a:t>Intensification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87345B-80A0-4678-AA9E-8CF70E5C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Prolonged remission without myeloablation (1)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8267D76-138A-472A-86B1-7A2F6BC427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Study in 30 patients</a:t>
            </a:r>
          </a:p>
          <a:p>
            <a:endParaRPr lang="en-US"/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54AFA782-999A-45C9-A026-C070FBDE7E36}"/>
              </a:ext>
            </a:extLst>
          </p:cNvPr>
          <p:cNvSpPr txBox="1">
            <a:spLocks/>
          </p:cNvSpPr>
          <p:nvPr/>
        </p:nvSpPr>
        <p:spPr>
          <a:xfrm>
            <a:off x="609600" y="4622543"/>
            <a:ext cx="10972800" cy="2007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Nicotinamide potential mechanim of action</a:t>
            </a:r>
          </a:p>
          <a:p>
            <a:pPr lvl="1"/>
            <a:r>
              <a:rPr lang="en-US"/>
              <a:t>inhibition of immune exhaustion-related lymphocyte apoptosis related to its inhibitory effects on PARPs, </a:t>
            </a:r>
          </a:p>
          <a:p>
            <a:pPr lvl="1"/>
            <a:r>
              <a:rPr lang="en-US"/>
              <a:t>and potential multiple mechanisms of antilatency such as Class III HDACs inhibition and SUV39 Deacetylation </a:t>
            </a:r>
          </a:p>
          <a:p>
            <a:r>
              <a:rPr lang="en-US"/>
              <a:t>Maraviroc: potential HIV antilatency property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E8F4339-19B3-457D-9A6E-836E1FBD97B2}"/>
              </a:ext>
            </a:extLst>
          </p:cNvPr>
          <p:cNvGrpSpPr/>
          <p:nvPr/>
        </p:nvGrpSpPr>
        <p:grpSpPr>
          <a:xfrm>
            <a:off x="219918" y="2569935"/>
            <a:ext cx="11701003" cy="1470542"/>
            <a:chOff x="219918" y="2569935"/>
            <a:chExt cx="11701003" cy="1470542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32097B6-D83B-48D6-BA07-24BB8ECCBEC2}"/>
                </a:ext>
              </a:extLst>
            </p:cNvPr>
            <p:cNvSpPr/>
            <p:nvPr/>
          </p:nvSpPr>
          <p:spPr>
            <a:xfrm>
              <a:off x="219918" y="2569935"/>
              <a:ext cx="3368233" cy="14705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Inclusion Criteria</a:t>
              </a:r>
            </a:p>
            <a:p>
              <a:r>
                <a:rPr lang="en-US" sz="1400" b="1"/>
                <a:t>Male Adults, 18-65 yo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First line ART, VL BDL &gt; 2 years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CD4 nadir &gt;350 cells/mm3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/>
                <a:t>R5 strains by genotropism on PBMCs 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5B4711F-956A-4962-B82B-F96D7C09A68E}"/>
                </a:ext>
              </a:extLst>
            </p:cNvPr>
            <p:cNvSpPr/>
            <p:nvPr/>
          </p:nvSpPr>
          <p:spPr>
            <a:xfrm>
              <a:off x="4646140" y="2569935"/>
              <a:ext cx="2639029" cy="14705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Original ART+</a:t>
              </a:r>
              <a:br>
                <a:rPr lang="en-US" sz="1400" b="1"/>
              </a:br>
              <a:r>
                <a:rPr lang="en-US" sz="1400" b="1"/>
                <a:t> Dolutegravir 50 mg QD Maraviroc BID </a:t>
              </a:r>
              <a:br>
                <a:rPr lang="en-US" sz="1400" b="1"/>
              </a:br>
              <a:r>
                <a:rPr lang="en-US" sz="1400" b="1"/>
                <a:t>Nicotinamide 500 mg BID</a:t>
              </a:r>
              <a:br>
                <a:rPr lang="en-US" sz="1400" b="1"/>
              </a:br>
              <a:r>
                <a:rPr lang="en-US" sz="1400" b="1"/>
                <a:t> 48 weeks </a:t>
              </a:r>
              <a:endParaRPr lang="en-US" sz="1400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2B3D4BA-A7B1-457F-B7B1-62A094931907}"/>
                </a:ext>
              </a:extLst>
            </p:cNvPr>
            <p:cNvSpPr/>
            <p:nvPr/>
          </p:nvSpPr>
          <p:spPr>
            <a:xfrm>
              <a:off x="8102278" y="3241967"/>
              <a:ext cx="1632031" cy="2815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Original ART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CD45599-1640-43E9-988E-24BAD4E98990}"/>
                </a:ext>
              </a:extLst>
            </p:cNvPr>
            <p:cNvSpPr/>
            <p:nvPr/>
          </p:nvSpPr>
          <p:spPr>
            <a:xfrm>
              <a:off x="10694004" y="3241967"/>
              <a:ext cx="1226917" cy="28150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ATI</a:t>
              </a:r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00E95E70-CBCC-4D66-A4C2-AC628386E62C}"/>
                </a:ext>
              </a:extLst>
            </p:cNvPr>
            <p:cNvSpPr/>
            <p:nvPr/>
          </p:nvSpPr>
          <p:spPr>
            <a:xfrm>
              <a:off x="9986240" y="3290105"/>
              <a:ext cx="455833" cy="21826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 : droite 17">
              <a:extLst>
                <a:ext uri="{FF2B5EF4-FFF2-40B4-BE49-F238E27FC236}">
                  <a16:creationId xmlns:a16="http://schemas.microsoft.com/office/drawing/2014/main" id="{7210ADC0-A567-4B26-BBC0-7942CDC1D31F}"/>
                </a:ext>
              </a:extLst>
            </p:cNvPr>
            <p:cNvSpPr/>
            <p:nvPr/>
          </p:nvSpPr>
          <p:spPr>
            <a:xfrm>
              <a:off x="7474533" y="3290105"/>
              <a:ext cx="455833" cy="21826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 : droite 18">
              <a:extLst>
                <a:ext uri="{FF2B5EF4-FFF2-40B4-BE49-F238E27FC236}">
                  <a16:creationId xmlns:a16="http://schemas.microsoft.com/office/drawing/2014/main" id="{3023B149-1B18-4467-A5E5-066CD4CC043D}"/>
                </a:ext>
              </a:extLst>
            </p:cNvPr>
            <p:cNvSpPr/>
            <p:nvPr/>
          </p:nvSpPr>
          <p:spPr>
            <a:xfrm>
              <a:off x="3816933" y="3290105"/>
              <a:ext cx="455833" cy="21826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468C732-F88A-46BA-A1E7-B2811311B75D}"/>
              </a:ext>
            </a:extLst>
          </p:cNvPr>
          <p:cNvSpPr/>
          <p:nvPr/>
        </p:nvSpPr>
        <p:spPr>
          <a:xfrm>
            <a:off x="10975897" y="6466286"/>
            <a:ext cx="1216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OAXLB0105</a:t>
            </a:r>
          </a:p>
        </p:txBody>
      </p:sp>
    </p:spTree>
    <p:extLst>
      <p:ext uri="{BB962C8B-B14F-4D97-AF65-F5344CB8AC3E}">
        <p14:creationId xmlns:p14="http://schemas.microsoft.com/office/powerpoint/2010/main" val="4134727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re 75">
            <a:extLst>
              <a:ext uri="{FF2B5EF4-FFF2-40B4-BE49-F238E27FC236}">
                <a16:creationId xmlns:a16="http://schemas.microsoft.com/office/drawing/2014/main" id="{1DC44B3F-E4EE-42AD-8F92-7A822835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Prolonged remission without myeloablation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827A10-8151-434E-BEB7-A898ADDC9E5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" y="5683250"/>
            <a:ext cx="9639300" cy="1120775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Mathematical modelling: </a:t>
            </a:r>
          </a:p>
          <a:p>
            <a:pPr lvl="1"/>
            <a:r>
              <a:rPr lang="en-US" sz="1800" dirty="0"/>
              <a:t>The antiapoptotic and antiproliferative effects might improve clearance of productively infected cells, but only the additional contribution of the antilatency effect might induce long-term remission</a:t>
            </a:r>
          </a:p>
          <a:p>
            <a:endParaRPr lang="en-US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341614E-CDE0-4BE7-ABA4-A7E1B4192073}"/>
              </a:ext>
            </a:extLst>
          </p:cNvPr>
          <p:cNvGrpSpPr/>
          <p:nvPr/>
        </p:nvGrpSpPr>
        <p:grpSpPr>
          <a:xfrm>
            <a:off x="1025459" y="1144975"/>
            <a:ext cx="10385094" cy="4576458"/>
            <a:chOff x="219890" y="1144975"/>
            <a:chExt cx="10385094" cy="4576458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98E3C022-D56C-4629-87EC-DE8638C02986}"/>
                </a:ext>
              </a:extLst>
            </p:cNvPr>
            <p:cNvGrpSpPr/>
            <p:nvPr/>
          </p:nvGrpSpPr>
          <p:grpSpPr>
            <a:xfrm>
              <a:off x="1093787" y="1908175"/>
              <a:ext cx="8199438" cy="3171826"/>
              <a:chOff x="1093787" y="1908175"/>
              <a:chExt cx="8199438" cy="3171826"/>
            </a:xfrm>
          </p:grpSpPr>
          <p:cxnSp>
            <p:nvCxnSpPr>
              <p:cNvPr id="8" name="Connecteur droit avec flèche 7"/>
              <p:cNvCxnSpPr/>
              <p:nvPr/>
            </p:nvCxnSpPr>
            <p:spPr bwMode="auto">
              <a:xfrm>
                <a:off x="7983592" y="4368264"/>
                <a:ext cx="0" cy="2799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61BA9378-26C1-48FF-8D90-0CF46C3BA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413" y="1949450"/>
                <a:ext cx="3127375" cy="3068638"/>
              </a:xfrm>
              <a:prstGeom prst="rect">
                <a:avLst/>
              </a:prstGeom>
              <a:solidFill>
                <a:srgbClr val="BDD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Rectangle 6">
                <a:extLst>
                  <a:ext uri="{FF2B5EF4-FFF2-40B4-BE49-F238E27FC236}">
                    <a16:creationId xmlns:a16="http://schemas.microsoft.com/office/drawing/2014/main" id="{15001023-12BE-4838-BDC4-93BEC8264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4525" y="1908175"/>
                <a:ext cx="3568700" cy="3065463"/>
              </a:xfrm>
              <a:prstGeom prst="rect">
                <a:avLst/>
              </a:prstGeom>
              <a:solidFill>
                <a:srgbClr val="FD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0B92DBCD-9693-4203-9F47-EBDE4E159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875" y="2422525"/>
                <a:ext cx="101600" cy="101600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Oval 8">
                <a:extLst>
                  <a:ext uri="{FF2B5EF4-FFF2-40B4-BE49-F238E27FC236}">
                    <a16:creationId xmlns:a16="http://schemas.microsoft.com/office/drawing/2014/main" id="{79342B4E-D4CA-457B-8651-3942E102D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525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Oval 9">
                <a:extLst>
                  <a:ext uri="{FF2B5EF4-FFF2-40B4-BE49-F238E27FC236}">
                    <a16:creationId xmlns:a16="http://schemas.microsoft.com/office/drawing/2014/main" id="{15CEC116-23D6-44C1-857E-AEF01229D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813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77DCBCA1-346B-4AA3-BB12-07414008B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163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A89FD6FB-F5B1-4DF9-BA03-6157B0AE0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575" y="4618038"/>
                <a:ext cx="104775" cy="106363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Oval 12">
                <a:extLst>
                  <a:ext uri="{FF2B5EF4-FFF2-40B4-BE49-F238E27FC236}">
                    <a16:creationId xmlns:a16="http://schemas.microsoft.com/office/drawing/2014/main" id="{FD3DDB3A-78BD-48E2-B77C-EB031AA88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4450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BEA19D9B-D9B1-4132-B911-69FD6F81B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4800" y="4386263"/>
                <a:ext cx="101600" cy="101600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21F21E82-98F0-4CC4-BA9C-4C35EC6BC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5150" y="4724400"/>
                <a:ext cx="104775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22C26FC3-8D1E-4435-86A0-2F9CC2D76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413" y="4724400"/>
                <a:ext cx="104775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929F4276-6A64-4243-9527-69535E9DE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175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Oval 17">
                <a:extLst>
                  <a:ext uri="{FF2B5EF4-FFF2-40B4-BE49-F238E27FC236}">
                    <a16:creationId xmlns:a16="http://schemas.microsoft.com/office/drawing/2014/main" id="{3BACB3D3-A917-47B8-A1B3-343629198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9525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5E8F4F18-6AE8-40AC-8204-51748A5EC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9875" y="4724400"/>
                <a:ext cx="104775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550DDA8A-9093-4FA1-B780-71F14AC3F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700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19E6683F-835C-42D6-9B37-2AB021DE8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300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8F6870FD-A06A-4E48-A20D-A956DAD41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3600" y="4724400"/>
                <a:ext cx="104775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328B9604-C146-465C-959F-10E58567E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6313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Oval 23">
                <a:extLst>
                  <a:ext uri="{FF2B5EF4-FFF2-40B4-BE49-F238E27FC236}">
                    <a16:creationId xmlns:a16="http://schemas.microsoft.com/office/drawing/2014/main" id="{127333F3-66F5-4EAA-BA8F-C3330ED70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9825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3" name="Oval 24">
                <a:extLst>
                  <a:ext uri="{FF2B5EF4-FFF2-40B4-BE49-F238E27FC236}">
                    <a16:creationId xmlns:a16="http://schemas.microsoft.com/office/drawing/2014/main" id="{9A96F4C9-3C12-4D3F-8D06-1C92C1535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1750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Oval 25">
                <a:extLst>
                  <a:ext uri="{FF2B5EF4-FFF2-40B4-BE49-F238E27FC236}">
                    <a16:creationId xmlns:a16="http://schemas.microsoft.com/office/drawing/2014/main" id="{0538C3A6-F267-47D3-9F0A-56A5A7C6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9225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5" name="Oval 26">
                <a:extLst>
                  <a:ext uri="{FF2B5EF4-FFF2-40B4-BE49-F238E27FC236}">
                    <a16:creationId xmlns:a16="http://schemas.microsoft.com/office/drawing/2014/main" id="{A5067E10-2A41-456C-9913-CCE5E11C6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8300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6" name="Oval 27">
                <a:extLst>
                  <a:ext uri="{FF2B5EF4-FFF2-40B4-BE49-F238E27FC236}">
                    <a16:creationId xmlns:a16="http://schemas.microsoft.com/office/drawing/2014/main" id="{7A51338E-75FD-457F-92FF-E9E407C25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4525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7" name="Oval 28">
                <a:extLst>
                  <a:ext uri="{FF2B5EF4-FFF2-40B4-BE49-F238E27FC236}">
                    <a16:creationId xmlns:a16="http://schemas.microsoft.com/office/drawing/2014/main" id="{410F4851-94A1-411C-95A1-CF66EC9CE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7725" y="4724400"/>
                <a:ext cx="10636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76F556F6-FC9F-4F70-BD27-A4B90D4FD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63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91F2A08C-218E-49F8-8350-33E9A04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4013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0" name="Oval 31">
                <a:extLst>
                  <a:ext uri="{FF2B5EF4-FFF2-40B4-BE49-F238E27FC236}">
                    <a16:creationId xmlns:a16="http://schemas.microsoft.com/office/drawing/2014/main" id="{6A7713A4-8679-4799-9745-602A7760C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9450" y="4724400"/>
                <a:ext cx="104775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1" name="Oval 32">
                <a:extLst>
                  <a:ext uri="{FF2B5EF4-FFF2-40B4-BE49-F238E27FC236}">
                    <a16:creationId xmlns:a16="http://schemas.microsoft.com/office/drawing/2014/main" id="{BEEA22C2-F84F-4EF8-90CA-F8E74DB9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0300" y="4724400"/>
                <a:ext cx="100013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Oval 33">
                <a:extLst>
                  <a:ext uri="{FF2B5EF4-FFF2-40B4-BE49-F238E27FC236}">
                    <a16:creationId xmlns:a16="http://schemas.microsoft.com/office/drawing/2014/main" id="{22D128D5-EBCE-4834-ADB9-A295EE268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4613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id="{6C73D897-BB5B-46FA-A9AF-5AFE3DAAD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688" y="4724400"/>
                <a:ext cx="101600" cy="103188"/>
              </a:xfrm>
              <a:prstGeom prst="ellipse">
                <a:avLst/>
              </a:prstGeom>
              <a:solidFill>
                <a:srgbClr val="EE2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id="{3344EC50-524B-49E8-B1A7-DE74C674B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088" y="2474913"/>
                <a:ext cx="3176588" cy="2298700"/>
              </a:xfrm>
              <a:custGeom>
                <a:avLst/>
                <a:gdLst>
                  <a:gd name="T0" fmla="*/ 0 w 2001"/>
                  <a:gd name="T1" fmla="*/ 0 h 1448"/>
                  <a:gd name="T2" fmla="*/ 159 w 2001"/>
                  <a:gd name="T3" fmla="*/ 1448 h 1448"/>
                  <a:gd name="T4" fmla="*/ 328 w 2001"/>
                  <a:gd name="T5" fmla="*/ 1448 h 1448"/>
                  <a:gd name="T6" fmla="*/ 491 w 2001"/>
                  <a:gd name="T7" fmla="*/ 1448 h 1448"/>
                  <a:gd name="T8" fmla="*/ 650 w 2001"/>
                  <a:gd name="T9" fmla="*/ 1384 h 1448"/>
                  <a:gd name="T10" fmla="*/ 901 w 2001"/>
                  <a:gd name="T11" fmla="*/ 1448 h 1448"/>
                  <a:gd name="T12" fmla="*/ 1064 w 2001"/>
                  <a:gd name="T13" fmla="*/ 1237 h 1448"/>
                  <a:gd name="T14" fmla="*/ 1228 w 2001"/>
                  <a:gd name="T15" fmla="*/ 1448 h 1448"/>
                  <a:gd name="T16" fmla="*/ 2001 w 2001"/>
                  <a:gd name="T17" fmla="*/ 144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1" h="1448">
                    <a:moveTo>
                      <a:pt x="0" y="0"/>
                    </a:moveTo>
                    <a:lnTo>
                      <a:pt x="159" y="1448"/>
                    </a:lnTo>
                    <a:lnTo>
                      <a:pt x="328" y="1448"/>
                    </a:lnTo>
                    <a:lnTo>
                      <a:pt x="491" y="1448"/>
                    </a:lnTo>
                    <a:lnTo>
                      <a:pt x="650" y="1384"/>
                    </a:lnTo>
                    <a:lnTo>
                      <a:pt x="901" y="1448"/>
                    </a:lnTo>
                    <a:lnTo>
                      <a:pt x="1064" y="1237"/>
                    </a:lnTo>
                    <a:lnTo>
                      <a:pt x="1228" y="1448"/>
                    </a:lnTo>
                    <a:lnTo>
                      <a:pt x="2001" y="1448"/>
                    </a:lnTo>
                  </a:path>
                </a:pathLst>
              </a:custGeom>
              <a:noFill/>
              <a:ln w="15875" cap="flat">
                <a:solidFill>
                  <a:srgbClr val="EE29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5" name="Line 36">
                <a:extLst>
                  <a:ext uri="{FF2B5EF4-FFF2-40B4-BE49-F238E27FC236}">
                    <a16:creationId xmlns:a16="http://schemas.microsoft.com/office/drawing/2014/main" id="{5F98417C-F092-43A2-BED0-07D8C01BA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4525" y="4773613"/>
                <a:ext cx="3511550" cy="0"/>
              </a:xfrm>
              <a:prstGeom prst="line">
                <a:avLst/>
              </a:prstGeom>
              <a:noFill/>
              <a:ln w="15875" cap="flat">
                <a:solidFill>
                  <a:srgbClr val="EE29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6" name="Line 37">
                <a:extLst>
                  <a:ext uri="{FF2B5EF4-FFF2-40B4-BE49-F238E27FC236}">
                    <a16:creationId xmlns:a16="http://schemas.microsoft.com/office/drawing/2014/main" id="{5B5C5A54-31B4-41D3-ADB3-17F8B0548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8088" y="5018088"/>
                <a:ext cx="31877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EC850A86-1E18-4CA1-81B6-E017E8AF9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8088" y="1949450"/>
                <a:ext cx="0" cy="30686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8" name="Line 39">
                <a:extLst>
                  <a:ext uri="{FF2B5EF4-FFF2-40B4-BE49-F238E27FC236}">
                    <a16:creationId xmlns:a16="http://schemas.microsoft.com/office/drawing/2014/main" id="{E2EB0A84-0218-4E97-9B76-3C1CC6446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8413" y="1949450"/>
                <a:ext cx="0" cy="30686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Line 40">
                <a:extLst>
                  <a:ext uri="{FF2B5EF4-FFF2-40B4-BE49-F238E27FC236}">
                    <a16:creationId xmlns:a16="http://schemas.microsoft.com/office/drawing/2014/main" id="{9EAC01B7-9F47-4074-9959-EB6218031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5788" y="1949450"/>
                <a:ext cx="0" cy="30686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Line 41">
                <a:extLst>
                  <a:ext uri="{FF2B5EF4-FFF2-40B4-BE49-F238E27FC236}">
                    <a16:creationId xmlns:a16="http://schemas.microsoft.com/office/drawing/2014/main" id="{7A1509B9-3C28-48B1-9143-4E2A6891F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4525" y="5018088"/>
                <a:ext cx="35687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Line 42">
                <a:extLst>
                  <a:ext uri="{FF2B5EF4-FFF2-40B4-BE49-F238E27FC236}">
                    <a16:creationId xmlns:a16="http://schemas.microsoft.com/office/drawing/2014/main" id="{3E23A32D-6E1D-4FAB-9609-EB70C20C9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4525" y="1949450"/>
                <a:ext cx="0" cy="30686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Line 43">
                <a:extLst>
                  <a:ext uri="{FF2B5EF4-FFF2-40B4-BE49-F238E27FC236}">
                    <a16:creationId xmlns:a16="http://schemas.microsoft.com/office/drawing/2014/main" id="{6749E581-D25C-4C73-B2A5-A7B409533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3225" y="1949450"/>
                <a:ext cx="0" cy="3068638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3" name="Line 44">
                <a:extLst>
                  <a:ext uri="{FF2B5EF4-FFF2-40B4-BE49-F238E27FC236}">
                    <a16:creationId xmlns:a16="http://schemas.microsoft.com/office/drawing/2014/main" id="{8358ACEE-108E-404F-A776-3DB5724C3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5018088"/>
                <a:ext cx="1143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4" name="Line 45">
                <a:extLst>
                  <a:ext uri="{FF2B5EF4-FFF2-40B4-BE49-F238E27FC236}">
                    <a16:creationId xmlns:a16="http://schemas.microsoft.com/office/drawing/2014/main" id="{03B614FB-9840-4726-9C93-F07DA86D2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4243388"/>
                <a:ext cx="1143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5" name="Line 46">
                <a:extLst>
                  <a:ext uri="{FF2B5EF4-FFF2-40B4-BE49-F238E27FC236}">
                    <a16:creationId xmlns:a16="http://schemas.microsoft.com/office/drawing/2014/main" id="{D8E12426-55F0-41E3-9E41-8DF791DDF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3484563"/>
                <a:ext cx="1143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6" name="Line 47">
                <a:extLst>
                  <a:ext uri="{FF2B5EF4-FFF2-40B4-BE49-F238E27FC236}">
                    <a16:creationId xmlns:a16="http://schemas.microsoft.com/office/drawing/2014/main" id="{8105C1BE-2F17-41A6-B453-E88DF4314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2708275"/>
                <a:ext cx="1143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7" name="Line 48">
                <a:extLst>
                  <a:ext uri="{FF2B5EF4-FFF2-40B4-BE49-F238E27FC236}">
                    <a16:creationId xmlns:a16="http://schemas.microsoft.com/office/drawing/2014/main" id="{6D87D571-C74D-47F0-B0E6-0916C9B8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1949450"/>
                <a:ext cx="11430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Line 49">
                <a:extLst>
                  <a:ext uri="{FF2B5EF4-FFF2-40B4-BE49-F238E27FC236}">
                    <a16:creationId xmlns:a16="http://schemas.microsoft.com/office/drawing/2014/main" id="{7A63DAB3-5853-4B1D-9754-564257942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4525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9" name="Line 50">
                <a:extLst>
                  <a:ext uri="{FF2B5EF4-FFF2-40B4-BE49-F238E27FC236}">
                    <a16:creationId xmlns:a16="http://schemas.microsoft.com/office/drawing/2014/main" id="{C2761ADB-26A2-4AD6-B873-46DB1ACDC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9038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0" name="Line 51">
                <a:extLst>
                  <a:ext uri="{FF2B5EF4-FFF2-40B4-BE49-F238E27FC236}">
                    <a16:creationId xmlns:a16="http://schemas.microsoft.com/office/drawing/2014/main" id="{F41B8F17-79D9-4DC6-81D6-622ED21E7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9900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1" name="Line 52">
                <a:extLst>
                  <a:ext uri="{FF2B5EF4-FFF2-40B4-BE49-F238E27FC236}">
                    <a16:creationId xmlns:a16="http://schemas.microsoft.com/office/drawing/2014/main" id="{F05176D9-DE0C-4A8D-B7F6-1CFE63760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2" name="Line 53">
                <a:extLst>
                  <a:ext uri="{FF2B5EF4-FFF2-40B4-BE49-F238E27FC236}">
                    <a16:creationId xmlns:a16="http://schemas.microsoft.com/office/drawing/2014/main" id="{B1CC8BD5-5771-40A6-B04E-025A8D497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1625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3" name="Line 54">
                <a:extLst>
                  <a:ext uri="{FF2B5EF4-FFF2-40B4-BE49-F238E27FC236}">
                    <a16:creationId xmlns:a16="http://schemas.microsoft.com/office/drawing/2014/main" id="{EA931992-5293-4E46-90ED-FE674AAB9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9313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4" name="Line 55">
                <a:extLst>
                  <a:ext uri="{FF2B5EF4-FFF2-40B4-BE49-F238E27FC236}">
                    <a16:creationId xmlns:a16="http://schemas.microsoft.com/office/drawing/2014/main" id="{338CB4BE-2BE8-4C28-B6ED-0D5DE365E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17000" y="5018088"/>
                <a:ext cx="0" cy="61913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988A4D8F-519B-4DD4-8243-93D963344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005" y="1908175"/>
                <a:ext cx="1187133" cy="30654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9368299" y="2453697"/>
              <a:ext cx="1236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HIV DNA PBMC: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Undetectable D0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and W57 ATI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81992" y="3857744"/>
              <a:ext cx="9723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Negative EIA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rapid test</a:t>
              </a:r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13797E06-D810-43BB-B2E5-329668DE2EB8}"/>
                </a:ext>
              </a:extLst>
            </p:cNvPr>
            <p:cNvCxnSpPr/>
            <p:nvPr/>
          </p:nvCxnSpPr>
          <p:spPr bwMode="auto">
            <a:xfrm>
              <a:off x="8045133" y="4358104"/>
              <a:ext cx="0" cy="2799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CDCBB71-332A-4661-92C4-EC7452E88C62}"/>
                </a:ext>
              </a:extLst>
            </p:cNvPr>
            <p:cNvSpPr txBox="1"/>
            <p:nvPr/>
          </p:nvSpPr>
          <p:spPr>
            <a:xfrm>
              <a:off x="776359" y="1776259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10</a:t>
              </a:r>
              <a:r>
                <a:rPr lang="en-US" sz="1200" baseline="30000" dirty="0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D4A6DC3B-79AB-4CC2-B187-B65176DF3B8A}"/>
                </a:ext>
              </a:extLst>
            </p:cNvPr>
            <p:cNvSpPr txBox="1"/>
            <p:nvPr/>
          </p:nvSpPr>
          <p:spPr>
            <a:xfrm>
              <a:off x="776359" y="2546197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10</a:t>
              </a:r>
              <a:r>
                <a:rPr lang="en-US" sz="1200" baseline="30000" dirty="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910C0BC8-A1DA-4E1A-B652-68EE91D8C6E2}"/>
                </a:ext>
              </a:extLst>
            </p:cNvPr>
            <p:cNvSpPr txBox="1"/>
            <p:nvPr/>
          </p:nvSpPr>
          <p:spPr>
            <a:xfrm>
              <a:off x="776359" y="3340451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10</a:t>
              </a:r>
              <a:r>
                <a:rPr lang="en-US" sz="1200" baseline="30000" dirty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78F2AD8-AEAD-4412-ABEA-5DA7D182878E}"/>
                </a:ext>
              </a:extLst>
            </p:cNvPr>
            <p:cNvSpPr txBox="1"/>
            <p:nvPr/>
          </p:nvSpPr>
          <p:spPr>
            <a:xfrm>
              <a:off x="776359" y="4110389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10</a:t>
              </a:r>
              <a:r>
                <a:rPr lang="en-US" sz="1200" baseline="30000" dirty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071AB938-1E0C-4651-907B-2173D64EE746}"/>
                </a:ext>
              </a:extLst>
            </p:cNvPr>
            <p:cNvSpPr txBox="1"/>
            <p:nvPr/>
          </p:nvSpPr>
          <p:spPr>
            <a:xfrm>
              <a:off x="776359" y="4842043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10</a:t>
              </a:r>
              <a:r>
                <a:rPr lang="en-US" sz="1200" baseline="30000" dirty="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9B11A16E-0528-4678-AF61-066DEC64CA53}"/>
                </a:ext>
              </a:extLst>
            </p:cNvPr>
            <p:cNvSpPr txBox="1"/>
            <p:nvPr/>
          </p:nvSpPr>
          <p:spPr>
            <a:xfrm rot="16200000">
              <a:off x="-645925" y="3090212"/>
              <a:ext cx="2254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Viral Load</a:t>
              </a:r>
              <a:br>
                <a:rPr lang="en-US" sz="14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(log10 copies/ml of plasma)</a:t>
              </a:r>
              <a:endParaRPr lang="en-US" sz="1400" b="1" baseline="30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1909930-2710-4EE2-98F9-E8B45AF47869}"/>
                </a:ext>
              </a:extLst>
            </p:cNvPr>
            <p:cNvSpPr/>
            <p:nvPr/>
          </p:nvSpPr>
          <p:spPr>
            <a:xfrm>
              <a:off x="1387070" y="5208588"/>
              <a:ext cx="2394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Weeks post-therapy initiation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7FB94E-83D1-4126-B6AD-E51997436993}"/>
                </a:ext>
              </a:extLst>
            </p:cNvPr>
            <p:cNvSpPr/>
            <p:nvPr/>
          </p:nvSpPr>
          <p:spPr>
            <a:xfrm>
              <a:off x="6141537" y="5208588"/>
              <a:ext cx="26243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Weeks post-therapy interruption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22F08DD-0DDA-4976-B1FC-470EC177D3F5}"/>
                </a:ext>
              </a:extLst>
            </p:cNvPr>
            <p:cNvSpPr/>
            <p:nvPr/>
          </p:nvSpPr>
          <p:spPr>
            <a:xfrm rot="16200000">
              <a:off x="819800" y="5233318"/>
              <a:ext cx="6992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pre-ART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8AB1E65-DD91-4F0A-8530-223CFEE26B48}"/>
                </a:ext>
              </a:extLst>
            </p:cNvPr>
            <p:cNvSpPr/>
            <p:nvPr/>
          </p:nvSpPr>
          <p:spPr>
            <a:xfrm>
              <a:off x="1340722" y="5008229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F2000B5-0DCB-4A49-A72D-B6BE64FB0252}"/>
                </a:ext>
              </a:extLst>
            </p:cNvPr>
            <p:cNvSpPr/>
            <p:nvPr/>
          </p:nvSpPr>
          <p:spPr>
            <a:xfrm>
              <a:off x="1583913" y="5008229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7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6A81148-B42B-4AF6-BE81-B88879108A4E}"/>
                </a:ext>
              </a:extLst>
            </p:cNvPr>
            <p:cNvSpPr/>
            <p:nvPr/>
          </p:nvSpPr>
          <p:spPr>
            <a:xfrm>
              <a:off x="1855925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55C543-B71F-4DFE-8F6E-768FD97F5CB6}"/>
                </a:ext>
              </a:extLst>
            </p:cNvPr>
            <p:cNvSpPr/>
            <p:nvPr/>
          </p:nvSpPr>
          <p:spPr>
            <a:xfrm>
              <a:off x="2099116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6E639D3-236B-4823-B8FB-DB5135944973}"/>
                </a:ext>
              </a:extLst>
            </p:cNvPr>
            <p:cNvSpPr/>
            <p:nvPr/>
          </p:nvSpPr>
          <p:spPr>
            <a:xfrm>
              <a:off x="2468767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22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CB17C92-3BB4-4B18-86F9-9BBB957298C0}"/>
                </a:ext>
              </a:extLst>
            </p:cNvPr>
            <p:cNvSpPr/>
            <p:nvPr/>
          </p:nvSpPr>
          <p:spPr>
            <a:xfrm>
              <a:off x="2711958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28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C7654A3-65FC-4DA4-A85F-3FE0C916E346}"/>
                </a:ext>
              </a:extLst>
            </p:cNvPr>
            <p:cNvSpPr/>
            <p:nvPr/>
          </p:nvSpPr>
          <p:spPr>
            <a:xfrm>
              <a:off x="2974605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BE8C2F3-CFA8-485C-9D1F-D0F6A9A3A5E6}"/>
                </a:ext>
              </a:extLst>
            </p:cNvPr>
            <p:cNvSpPr/>
            <p:nvPr/>
          </p:nvSpPr>
          <p:spPr>
            <a:xfrm>
              <a:off x="3217796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33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806F8DB-F22D-4131-BB1C-7BE643F22F58}"/>
                </a:ext>
              </a:extLst>
            </p:cNvPr>
            <p:cNvSpPr/>
            <p:nvPr/>
          </p:nvSpPr>
          <p:spPr>
            <a:xfrm>
              <a:off x="3460988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37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4526CA5-AF82-4637-B8A6-0B6FD13A2EC3}"/>
                </a:ext>
              </a:extLst>
            </p:cNvPr>
            <p:cNvSpPr/>
            <p:nvPr/>
          </p:nvSpPr>
          <p:spPr>
            <a:xfrm>
              <a:off x="3704179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048CD42-B008-4EEC-BFBB-3F34A669E5DE}"/>
                </a:ext>
              </a:extLst>
            </p:cNvPr>
            <p:cNvSpPr/>
            <p:nvPr/>
          </p:nvSpPr>
          <p:spPr>
            <a:xfrm>
              <a:off x="3966826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45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0410301-6220-4EB9-8702-94E2B5A58B50}"/>
                </a:ext>
              </a:extLst>
            </p:cNvPr>
            <p:cNvSpPr/>
            <p:nvPr/>
          </p:nvSpPr>
          <p:spPr>
            <a:xfrm>
              <a:off x="4210017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49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2921268-5DD9-45CB-B211-C190844F17C3}"/>
                </a:ext>
              </a:extLst>
            </p:cNvPr>
            <p:cNvSpPr/>
            <p:nvPr/>
          </p:nvSpPr>
          <p:spPr>
            <a:xfrm>
              <a:off x="5601435" y="5008229"/>
              <a:ext cx="263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4A8A872-C77C-42FA-A8A9-0846E45C5FEE}"/>
                </a:ext>
              </a:extLst>
            </p:cNvPr>
            <p:cNvSpPr/>
            <p:nvPr/>
          </p:nvSpPr>
          <p:spPr>
            <a:xfrm>
              <a:off x="6097183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10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5CC9D65-0FE5-4268-883F-59B8429BC668}"/>
                </a:ext>
              </a:extLst>
            </p:cNvPr>
            <p:cNvSpPr/>
            <p:nvPr/>
          </p:nvSpPr>
          <p:spPr>
            <a:xfrm>
              <a:off x="6651660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20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E6EED9E-8F1D-47A9-A9BC-C800A0167729}"/>
                </a:ext>
              </a:extLst>
            </p:cNvPr>
            <p:cNvSpPr/>
            <p:nvPr/>
          </p:nvSpPr>
          <p:spPr>
            <a:xfrm>
              <a:off x="7186681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30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C2D6DB8-04F7-4DC9-9DE2-A5F336B1726F}"/>
                </a:ext>
              </a:extLst>
            </p:cNvPr>
            <p:cNvSpPr/>
            <p:nvPr/>
          </p:nvSpPr>
          <p:spPr>
            <a:xfrm>
              <a:off x="7760613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40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9167E7A-8CE0-495F-87A5-926D737F7616}"/>
                </a:ext>
              </a:extLst>
            </p:cNvPr>
            <p:cNvSpPr/>
            <p:nvPr/>
          </p:nvSpPr>
          <p:spPr>
            <a:xfrm>
              <a:off x="8295634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50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B58CB86-B978-4030-BF74-53DE6D93269A}"/>
                </a:ext>
              </a:extLst>
            </p:cNvPr>
            <p:cNvSpPr/>
            <p:nvPr/>
          </p:nvSpPr>
          <p:spPr>
            <a:xfrm>
              <a:off x="8850111" y="5008229"/>
              <a:ext cx="341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60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B4C9F7E-97B0-4D26-B3E1-BED026DC55F2}"/>
                </a:ext>
              </a:extLst>
            </p:cNvPr>
            <p:cNvSpPr/>
            <p:nvPr/>
          </p:nvSpPr>
          <p:spPr>
            <a:xfrm>
              <a:off x="1623929" y="1144975"/>
              <a:ext cx="27686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TDF/3TC/EFV + Intervention</a:t>
              </a:r>
              <a:br>
                <a:rPr lang="en-US" sz="12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 err="1">
                  <a:solidFill>
                    <a:schemeClr val="tx1"/>
                  </a:solidFill>
                  <a:latin typeface="+mn-lt"/>
                </a:rPr>
                <a:t>Dolutagravir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Maraviroc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Nicotinamide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2C07C5C-99AD-4B72-AB3B-C1D862BFC8CF}"/>
                </a:ext>
              </a:extLst>
            </p:cNvPr>
            <p:cNvSpPr/>
            <p:nvPr/>
          </p:nvSpPr>
          <p:spPr>
            <a:xfrm>
              <a:off x="4437380" y="1367099"/>
              <a:ext cx="14316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ART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46DD236-B996-4154-8B98-3118FC792214}"/>
                </a:ext>
              </a:extLst>
            </p:cNvPr>
            <p:cNvSpPr/>
            <p:nvPr/>
          </p:nvSpPr>
          <p:spPr>
            <a:xfrm>
              <a:off x="5724524" y="1367099"/>
              <a:ext cx="35686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ATI: ARV Treatment Interruption</a:t>
              </a: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2E2F899-9205-4F82-9971-DF5D108217A1}"/>
              </a:ext>
            </a:extLst>
          </p:cNvPr>
          <p:cNvSpPr/>
          <p:nvPr/>
        </p:nvSpPr>
        <p:spPr>
          <a:xfrm>
            <a:off x="10975897" y="6466286"/>
            <a:ext cx="1216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OAXLB0105</a:t>
            </a:r>
          </a:p>
        </p:txBody>
      </p:sp>
    </p:spTree>
    <p:extLst>
      <p:ext uri="{BB962C8B-B14F-4D97-AF65-F5344CB8AC3E}">
        <p14:creationId xmlns:p14="http://schemas.microsoft.com/office/powerpoint/2010/main" val="16982094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186905" y="2748258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Various studies on weight gain</a:t>
            </a:r>
          </a:p>
        </p:txBody>
      </p:sp>
    </p:spTree>
    <p:extLst>
      <p:ext uri="{BB962C8B-B14F-4D97-AF65-F5344CB8AC3E}">
        <p14:creationId xmlns:p14="http://schemas.microsoft.com/office/powerpoint/2010/main" val="231578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B4F28-1C84-471E-8F64-6A3D248D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Changes in BMI over time: HIV+ vs HIV negative (1)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516832" y="1619250"/>
            <a:ext cx="4919197" cy="4572000"/>
          </a:xfrm>
        </p:spPr>
        <p:txBody>
          <a:bodyPr/>
          <a:lstStyle/>
          <a:p>
            <a:r>
              <a:rPr lang="en-US" sz="2000" dirty="0"/>
              <a:t>Kaiser Permanente Cohort</a:t>
            </a:r>
          </a:p>
          <a:p>
            <a:pPr lvl="1"/>
            <a:r>
              <a:rPr lang="en-US" sz="2000" dirty="0"/>
              <a:t>HIV+ adults ≥ 21 years (88% male, mean age 41 years), follow-up 2005 to 2016 (after ART initiation)</a:t>
            </a:r>
          </a:p>
          <a:p>
            <a:pPr lvl="1"/>
            <a:r>
              <a:rPr lang="en-US" sz="2000" dirty="0"/>
              <a:t>Uninfected population matched 1:10 by age, sex, race/ethnicity, clinic, year</a:t>
            </a:r>
          </a:p>
          <a:p>
            <a:endParaRPr lang="en-US" sz="2000" dirty="0"/>
          </a:p>
          <a:p>
            <a:r>
              <a:rPr lang="en-US" sz="2000" dirty="0"/>
              <a:t>Linear mixed effect models measuring changes in BMI over 12 years by HIV status</a:t>
            </a:r>
          </a:p>
          <a:p>
            <a:pPr lvl="1"/>
            <a:r>
              <a:rPr lang="en-US" sz="1800" dirty="0"/>
              <a:t>Adjustment for age, ethnicity, sex, year, substance use disorders, smoking, education/income, insurance type, common comorbiditie</a:t>
            </a:r>
            <a:r>
              <a:rPr lang="en-US" sz="2000" dirty="0"/>
              <a:t>s</a:t>
            </a:r>
          </a:p>
          <a:p>
            <a:endParaRPr lang="en-US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B3DE67D-5B42-4C9F-B550-DFD64DA4995A}"/>
              </a:ext>
            </a:extLst>
          </p:cNvPr>
          <p:cNvGrpSpPr/>
          <p:nvPr/>
        </p:nvGrpSpPr>
        <p:grpSpPr>
          <a:xfrm>
            <a:off x="5522780" y="1418742"/>
            <a:ext cx="6145896" cy="5231962"/>
            <a:chOff x="5522780" y="1418742"/>
            <a:chExt cx="6145896" cy="5231962"/>
          </a:xfrm>
        </p:grpSpPr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B696A040-FC70-4F1B-B385-FB8ACEB258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97543" y="3939427"/>
              <a:ext cx="404184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6B70965B-58E0-4315-A412-E855241F8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7100" y="5960346"/>
              <a:ext cx="575157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673D680-BBE2-4F9C-BEB3-0FAD56029CB4}"/>
                </a:ext>
              </a:extLst>
            </p:cNvPr>
            <p:cNvSpPr txBox="1"/>
            <p:nvPr/>
          </p:nvSpPr>
          <p:spPr>
            <a:xfrm>
              <a:off x="5522780" y="192700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32</a:t>
              </a: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977EAA20-688C-4905-8BEA-2BA69BBF3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228" y="2059304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" name="Line 21">
              <a:extLst>
                <a:ext uri="{FF2B5EF4-FFF2-40B4-BE49-F238E27FC236}">
                  <a16:creationId xmlns:a16="http://schemas.microsoft.com/office/drawing/2014/main" id="{82E9AF51-EF31-4E8F-8FF5-CED81E35E6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76463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A9A600D-EDD4-4F52-9C39-60A0BC8C69C1}"/>
                </a:ext>
              </a:extLst>
            </p:cNvPr>
            <p:cNvSpPr txBox="1"/>
            <p:nvPr/>
          </p:nvSpPr>
          <p:spPr>
            <a:xfrm>
              <a:off x="6063948" y="601884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96081E0E-C7C8-4355-A05C-863BC2408F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038067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37FA503-7B95-42DE-A25F-1AB6257A42B9}"/>
                </a:ext>
              </a:extLst>
            </p:cNvPr>
            <p:cNvSpPr txBox="1"/>
            <p:nvPr/>
          </p:nvSpPr>
          <p:spPr>
            <a:xfrm>
              <a:off x="6925552" y="601884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D6CFBE56-70A0-43E1-B629-C2D17728DB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899669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A759D4-DBF9-43D0-BCB7-1AE352B203D2}"/>
                </a:ext>
              </a:extLst>
            </p:cNvPr>
            <p:cNvSpPr txBox="1"/>
            <p:nvPr/>
          </p:nvSpPr>
          <p:spPr>
            <a:xfrm>
              <a:off x="7787154" y="601884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445B2B51-88C7-4F53-A355-480DB44045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61270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A9F8B8C-9074-4E4C-9635-FCF1950DEFEC}"/>
                </a:ext>
              </a:extLst>
            </p:cNvPr>
            <p:cNvSpPr txBox="1"/>
            <p:nvPr/>
          </p:nvSpPr>
          <p:spPr>
            <a:xfrm>
              <a:off x="8648755" y="601884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4407FF54-AAA1-4247-A062-E95F8C1E35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624730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038EFA9-9212-4760-A0EA-E5C9C78F36AD}"/>
                </a:ext>
              </a:extLst>
            </p:cNvPr>
            <p:cNvSpPr txBox="1"/>
            <p:nvPr/>
          </p:nvSpPr>
          <p:spPr>
            <a:xfrm>
              <a:off x="9512215" y="601884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8</a:t>
              </a: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1C0A02A1-A943-46D1-BFB3-CC2063E87C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90362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0E8D59E-2BB8-4005-BE97-B0BAC2184D68}"/>
                </a:ext>
              </a:extLst>
            </p:cNvPr>
            <p:cNvSpPr txBox="1"/>
            <p:nvPr/>
          </p:nvSpPr>
          <p:spPr>
            <a:xfrm>
              <a:off x="10330708" y="601884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AFB7C000-E5F3-427C-9A49-68E2B6373A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344781" y="599721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C428583-BF3B-4A0D-B5E2-145D6DB66C6C}"/>
                </a:ext>
              </a:extLst>
            </p:cNvPr>
            <p:cNvSpPr txBox="1"/>
            <p:nvPr/>
          </p:nvSpPr>
          <p:spPr>
            <a:xfrm>
              <a:off x="11185127" y="601884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+mj-lt"/>
                </a:rPr>
                <a:t>12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5EDFF47-D729-4CC9-95D0-7D92E0450E18}"/>
                </a:ext>
              </a:extLst>
            </p:cNvPr>
            <p:cNvSpPr txBox="1"/>
            <p:nvPr/>
          </p:nvSpPr>
          <p:spPr>
            <a:xfrm>
              <a:off x="5522780" y="286567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6C2ABD4F-EB24-4292-86CF-7ED0DCE78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228" y="2997974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E345101-F243-40F6-AF28-B12B91C52319}"/>
                </a:ext>
              </a:extLst>
            </p:cNvPr>
            <p:cNvSpPr txBox="1"/>
            <p:nvPr/>
          </p:nvSpPr>
          <p:spPr>
            <a:xfrm>
              <a:off x="5522780" y="380583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28</a:t>
              </a:r>
            </a:p>
          </p:txBody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ADDF7792-2B09-4782-A120-D3F0C5420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228" y="3938138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B180E27-20A1-4499-BFDB-7F4E66F6A592}"/>
                </a:ext>
              </a:extLst>
            </p:cNvPr>
            <p:cNvSpPr txBox="1"/>
            <p:nvPr/>
          </p:nvSpPr>
          <p:spPr>
            <a:xfrm>
              <a:off x="5522780" y="47474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26</a:t>
              </a:r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id="{33A94DEB-BE26-4D9A-9FA1-C1FC2C904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228" y="4879796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3A84DE8-075D-4E46-B70E-1729AE25DD48}"/>
                </a:ext>
              </a:extLst>
            </p:cNvPr>
            <p:cNvSpPr txBox="1"/>
            <p:nvPr/>
          </p:nvSpPr>
          <p:spPr>
            <a:xfrm>
              <a:off x="5522780" y="568501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AF97319B-8FBC-49CC-AD6A-B219910A3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228" y="581731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F8D7D89-8F28-4EAC-B13E-F4053449B701}"/>
                </a:ext>
              </a:extLst>
            </p:cNvPr>
            <p:cNvSpPr txBox="1"/>
            <p:nvPr/>
          </p:nvSpPr>
          <p:spPr>
            <a:xfrm>
              <a:off x="6430167" y="1980875"/>
              <a:ext cx="21162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HIV negative (N=129 966)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001BF11-FD97-4C58-9A52-1986AA2E4BEA}"/>
                </a:ext>
              </a:extLst>
            </p:cNvPr>
            <p:cNvSpPr txBox="1"/>
            <p:nvPr/>
          </p:nvSpPr>
          <p:spPr>
            <a:xfrm>
              <a:off x="6430167" y="2243545"/>
              <a:ext cx="2796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HIV positive starting ART (N=8 256)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E97A910-52F1-481A-9B87-F27C4D518FD3}"/>
                </a:ext>
              </a:extLst>
            </p:cNvPr>
            <p:cNvSpPr txBox="1"/>
            <p:nvPr/>
          </p:nvSpPr>
          <p:spPr>
            <a:xfrm>
              <a:off x="7865874" y="2681322"/>
              <a:ext cx="18405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600">
                  <a:solidFill>
                    <a:srgbClr val="7030A0"/>
                  </a:solidFill>
                  <a:latin typeface="+mj-lt"/>
                </a:rPr>
                <a:t>0.06 kg/m</a:t>
              </a:r>
              <a:r>
                <a:rPr lang="en-US" sz="16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600">
                  <a:solidFill>
                    <a:srgbClr val="7030A0"/>
                  </a:solidFill>
                  <a:latin typeface="+mj-lt"/>
                </a:rPr>
                <a:t> per year</a:t>
              </a:r>
              <a:endPara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76793D2-630B-4677-82E4-3725AB5CDBF2}"/>
                </a:ext>
              </a:extLst>
            </p:cNvPr>
            <p:cNvSpPr txBox="1"/>
            <p:nvPr/>
          </p:nvSpPr>
          <p:spPr>
            <a:xfrm>
              <a:off x="5961165" y="3003684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 b="1">
                  <a:solidFill>
                    <a:srgbClr val="7030A0"/>
                  </a:solidFill>
                  <a:latin typeface="+mj-lt"/>
                </a:rPr>
                <a:t>28.7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76B8EB1-1DC2-4219-88E1-08FCD6811443}"/>
                </a:ext>
              </a:extLst>
            </p:cNvPr>
            <p:cNvSpPr txBox="1"/>
            <p:nvPr/>
          </p:nvSpPr>
          <p:spPr>
            <a:xfrm>
              <a:off x="11106980" y="265740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 b="1">
                  <a:solidFill>
                    <a:srgbClr val="7030A0"/>
                  </a:solidFill>
                  <a:latin typeface="+mj-lt"/>
                </a:rPr>
                <a:t>29.4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84B22BD-912B-44E8-9B46-C148791ADA65}"/>
                </a:ext>
              </a:extLst>
            </p:cNvPr>
            <p:cNvSpPr txBox="1"/>
            <p:nvPr/>
          </p:nvSpPr>
          <p:spPr>
            <a:xfrm>
              <a:off x="11108583" y="406480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 b="1">
                  <a:solidFill>
                    <a:srgbClr val="008000"/>
                  </a:solidFill>
                  <a:latin typeface="+mj-lt"/>
                </a:rPr>
                <a:t>28.4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E734C10-9D1A-4471-A9EB-3A6E0FECAF7A}"/>
                </a:ext>
              </a:extLst>
            </p:cNvPr>
            <p:cNvSpPr txBox="1"/>
            <p:nvPr/>
          </p:nvSpPr>
          <p:spPr>
            <a:xfrm>
              <a:off x="5961165" y="524440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 b="1">
                  <a:solidFill>
                    <a:srgbClr val="008000"/>
                  </a:solidFill>
                  <a:latin typeface="+mj-lt"/>
                </a:rPr>
                <a:t>25.8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EACAE23-B70D-4CC8-8B94-0CF74F19600C}"/>
                </a:ext>
              </a:extLst>
            </p:cNvPr>
            <p:cNvSpPr txBox="1"/>
            <p:nvPr/>
          </p:nvSpPr>
          <p:spPr>
            <a:xfrm>
              <a:off x="7394596" y="5097329"/>
              <a:ext cx="2783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600">
                  <a:solidFill>
                    <a:srgbClr val="008000"/>
                  </a:solidFill>
                  <a:latin typeface="+mj-lt"/>
                </a:rPr>
                <a:t>0.22 kg/m</a:t>
              </a:r>
              <a:r>
                <a:rPr lang="en-US" sz="1600" baseline="30000">
                  <a:solidFill>
                    <a:srgbClr val="008000"/>
                  </a:solidFill>
                  <a:latin typeface="+mj-lt"/>
                </a:rPr>
                <a:t>2</a:t>
              </a:r>
              <a:r>
                <a:rPr lang="en-US" sz="1600">
                  <a:solidFill>
                    <a:srgbClr val="008000"/>
                  </a:solidFill>
                  <a:latin typeface="+mj-lt"/>
                </a:rPr>
                <a:t> per year (p &lt; 0.001)</a:t>
              </a:r>
              <a:endPara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2DD7B0B-8242-48AB-BB22-77C7721477BE}"/>
                </a:ext>
              </a:extLst>
            </p:cNvPr>
            <p:cNvSpPr txBox="1"/>
            <p:nvPr/>
          </p:nvSpPr>
          <p:spPr>
            <a:xfrm>
              <a:off x="7916352" y="6312150"/>
              <a:ext cx="1720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Years of follow-up</a:t>
              </a: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44D9039-FE80-419B-A570-3061537E52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07168" y="3285027"/>
              <a:ext cx="5176520" cy="3352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16410200-9D0E-4933-BFC9-E886968782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12248" y="3737148"/>
              <a:ext cx="5166360" cy="122427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Forme libre 8">
              <a:extLst>
                <a:ext uri="{FF2B5EF4-FFF2-40B4-BE49-F238E27FC236}">
                  <a16:creationId xmlns:a16="http://schemas.microsoft.com/office/drawing/2014/main" id="{2C95243A-D5A8-4040-94EC-8C2E2CA582D3}"/>
                </a:ext>
              </a:extLst>
            </p:cNvPr>
            <p:cNvSpPr/>
            <p:nvPr/>
          </p:nvSpPr>
          <p:spPr>
            <a:xfrm rot="10800000">
              <a:off x="11325774" y="3011838"/>
              <a:ext cx="115825" cy="5373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Forme libre 8">
              <a:extLst>
                <a:ext uri="{FF2B5EF4-FFF2-40B4-BE49-F238E27FC236}">
                  <a16:creationId xmlns:a16="http://schemas.microsoft.com/office/drawing/2014/main" id="{A0AEC800-7DA4-40AD-BAD0-9400587C779F}"/>
                </a:ext>
              </a:extLst>
            </p:cNvPr>
            <p:cNvSpPr/>
            <p:nvPr/>
          </p:nvSpPr>
          <p:spPr>
            <a:xfrm rot="10800000">
              <a:off x="11325773" y="3426747"/>
              <a:ext cx="115825" cy="62027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Forme libre 8">
              <a:extLst>
                <a:ext uri="{FF2B5EF4-FFF2-40B4-BE49-F238E27FC236}">
                  <a16:creationId xmlns:a16="http://schemas.microsoft.com/office/drawing/2014/main" id="{ECFE3811-F952-499D-9D24-BE1E5D4067D8}"/>
                </a:ext>
              </a:extLst>
            </p:cNvPr>
            <p:cNvSpPr/>
            <p:nvPr/>
          </p:nvSpPr>
          <p:spPr>
            <a:xfrm rot="10800000">
              <a:off x="10467625" y="3073657"/>
              <a:ext cx="115825" cy="5373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Forme libre 8">
              <a:extLst>
                <a:ext uri="{FF2B5EF4-FFF2-40B4-BE49-F238E27FC236}">
                  <a16:creationId xmlns:a16="http://schemas.microsoft.com/office/drawing/2014/main" id="{6AF28363-B7F0-41EC-A5C4-88306E546DBB}"/>
                </a:ext>
              </a:extLst>
            </p:cNvPr>
            <p:cNvSpPr/>
            <p:nvPr/>
          </p:nvSpPr>
          <p:spPr>
            <a:xfrm rot="10800000">
              <a:off x="10467623" y="3643166"/>
              <a:ext cx="115825" cy="58781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Forme libre 8">
              <a:extLst>
                <a:ext uri="{FF2B5EF4-FFF2-40B4-BE49-F238E27FC236}">
                  <a16:creationId xmlns:a16="http://schemas.microsoft.com/office/drawing/2014/main" id="{C7CE13D5-37D4-49FF-959F-E87AA56BEF10}"/>
                </a:ext>
              </a:extLst>
            </p:cNvPr>
            <p:cNvSpPr/>
            <p:nvPr/>
          </p:nvSpPr>
          <p:spPr>
            <a:xfrm rot="10800000">
              <a:off x="9609474" y="3124998"/>
              <a:ext cx="115825" cy="5373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8" name="Forme libre 8">
              <a:extLst>
                <a:ext uri="{FF2B5EF4-FFF2-40B4-BE49-F238E27FC236}">
                  <a16:creationId xmlns:a16="http://schemas.microsoft.com/office/drawing/2014/main" id="{8D60B92C-F8F4-40EE-B1B1-AC0C49FC6211}"/>
                </a:ext>
              </a:extLst>
            </p:cNvPr>
            <p:cNvSpPr/>
            <p:nvPr/>
          </p:nvSpPr>
          <p:spPr>
            <a:xfrm rot="10800000">
              <a:off x="9609471" y="3861606"/>
              <a:ext cx="115825" cy="56847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9" name="Forme libre 8">
              <a:extLst>
                <a:ext uri="{FF2B5EF4-FFF2-40B4-BE49-F238E27FC236}">
                  <a16:creationId xmlns:a16="http://schemas.microsoft.com/office/drawing/2014/main" id="{EAE29D5E-4450-48F3-959D-CC06649C81DB}"/>
                </a:ext>
              </a:extLst>
            </p:cNvPr>
            <p:cNvSpPr/>
            <p:nvPr/>
          </p:nvSpPr>
          <p:spPr>
            <a:xfrm rot="10800000">
              <a:off x="8746220" y="3183429"/>
              <a:ext cx="115825" cy="52577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0" name="Forme libre 8">
              <a:extLst>
                <a:ext uri="{FF2B5EF4-FFF2-40B4-BE49-F238E27FC236}">
                  <a16:creationId xmlns:a16="http://schemas.microsoft.com/office/drawing/2014/main" id="{0D6469F5-C0D9-4848-95D6-3C42A8E1964F}"/>
                </a:ext>
              </a:extLst>
            </p:cNvPr>
            <p:cNvSpPr/>
            <p:nvPr/>
          </p:nvSpPr>
          <p:spPr>
            <a:xfrm rot="10800000">
              <a:off x="8746217" y="4064807"/>
              <a:ext cx="115825" cy="55442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" name="Forme libre 8">
              <a:extLst>
                <a:ext uri="{FF2B5EF4-FFF2-40B4-BE49-F238E27FC236}">
                  <a16:creationId xmlns:a16="http://schemas.microsoft.com/office/drawing/2014/main" id="{82B58806-44F2-4A97-AD04-FFBEF2EC934E}"/>
                </a:ext>
              </a:extLst>
            </p:cNvPr>
            <p:cNvSpPr/>
            <p:nvPr/>
          </p:nvSpPr>
          <p:spPr>
            <a:xfrm rot="10800000">
              <a:off x="7885517" y="3246890"/>
              <a:ext cx="115825" cy="52577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2" name="Forme libre 8">
              <a:extLst>
                <a:ext uri="{FF2B5EF4-FFF2-40B4-BE49-F238E27FC236}">
                  <a16:creationId xmlns:a16="http://schemas.microsoft.com/office/drawing/2014/main" id="{9718DB6D-36E2-4A18-ABEF-CAA52DB63A89}"/>
                </a:ext>
              </a:extLst>
            </p:cNvPr>
            <p:cNvSpPr/>
            <p:nvPr/>
          </p:nvSpPr>
          <p:spPr>
            <a:xfrm rot="10800000">
              <a:off x="7885513" y="4280707"/>
              <a:ext cx="115825" cy="54462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Forme libre 8">
              <a:extLst>
                <a:ext uri="{FF2B5EF4-FFF2-40B4-BE49-F238E27FC236}">
                  <a16:creationId xmlns:a16="http://schemas.microsoft.com/office/drawing/2014/main" id="{C40A243C-8F8D-4698-A453-2135B857BA90}"/>
                </a:ext>
              </a:extLst>
            </p:cNvPr>
            <p:cNvSpPr/>
            <p:nvPr/>
          </p:nvSpPr>
          <p:spPr>
            <a:xfrm rot="10800000">
              <a:off x="7017029" y="3295187"/>
              <a:ext cx="115825" cy="53649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4" name="Forme libre 8">
              <a:extLst>
                <a:ext uri="{FF2B5EF4-FFF2-40B4-BE49-F238E27FC236}">
                  <a16:creationId xmlns:a16="http://schemas.microsoft.com/office/drawing/2014/main" id="{6A7BFC8B-A67E-41DC-9C2C-D8869F73A470}"/>
                </a:ext>
              </a:extLst>
            </p:cNvPr>
            <p:cNvSpPr/>
            <p:nvPr/>
          </p:nvSpPr>
          <p:spPr>
            <a:xfrm rot="10800000">
              <a:off x="7017026" y="4478827"/>
              <a:ext cx="115825" cy="54110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5" name="Forme libre 8">
              <a:extLst>
                <a:ext uri="{FF2B5EF4-FFF2-40B4-BE49-F238E27FC236}">
                  <a16:creationId xmlns:a16="http://schemas.microsoft.com/office/drawing/2014/main" id="{24057D86-46EE-4BBA-90C9-433B7F80E676}"/>
                </a:ext>
              </a:extLst>
            </p:cNvPr>
            <p:cNvSpPr/>
            <p:nvPr/>
          </p:nvSpPr>
          <p:spPr>
            <a:xfrm rot="10800000">
              <a:off x="6155427" y="3358166"/>
              <a:ext cx="115825" cy="52577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Forme libre 8">
              <a:extLst>
                <a:ext uri="{FF2B5EF4-FFF2-40B4-BE49-F238E27FC236}">
                  <a16:creationId xmlns:a16="http://schemas.microsoft.com/office/drawing/2014/main" id="{58538D1F-886D-41D1-8A26-E47EEE57196B}"/>
                </a:ext>
              </a:extLst>
            </p:cNvPr>
            <p:cNvSpPr/>
            <p:nvPr/>
          </p:nvSpPr>
          <p:spPr>
            <a:xfrm rot="10800000">
              <a:off x="6155423" y="4687107"/>
              <a:ext cx="115825" cy="53479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74E6B242-0491-4187-93E9-AD6EC9B6CDA6}"/>
                </a:ext>
              </a:extLst>
            </p:cNvPr>
            <p:cNvCxnSpPr/>
            <p:nvPr/>
          </p:nvCxnSpPr>
          <p:spPr bwMode="auto">
            <a:xfrm>
              <a:off x="6081730" y="2142027"/>
              <a:ext cx="3362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2B10296D-02C8-405C-B4CB-CA754CFB909C}"/>
                </a:ext>
              </a:extLst>
            </p:cNvPr>
            <p:cNvCxnSpPr/>
            <p:nvPr/>
          </p:nvCxnSpPr>
          <p:spPr bwMode="auto">
            <a:xfrm>
              <a:off x="6081730" y="2401207"/>
              <a:ext cx="33625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7704545" y="1418742"/>
              <a:ext cx="23149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70C0"/>
                  </a:solidFill>
                  <a:latin typeface="+mj-lt"/>
                  <a:ea typeface="ＭＳ Ｐゴシック" pitchFamily="34" charset="-128"/>
                </a:rPr>
                <a:t>BMI change (kg/m</a:t>
              </a:r>
              <a:r>
                <a:rPr lang="en-US" sz="2000" b="1" baseline="30000">
                  <a:solidFill>
                    <a:srgbClr val="0070C0"/>
                  </a:solidFill>
                  <a:latin typeface="+mj-lt"/>
                  <a:ea typeface="ＭＳ Ｐゴシック" pitchFamily="34" charset="-128"/>
                </a:rPr>
                <a:t>2</a:t>
              </a:r>
              <a:r>
                <a:rPr lang="en-US" sz="2000" b="1">
                  <a:solidFill>
                    <a:srgbClr val="0070C0"/>
                  </a:solidFill>
                  <a:latin typeface="+mj-lt"/>
                  <a:ea typeface="ＭＳ Ｐゴシック" pitchFamily="34" charset="-128"/>
                </a:rPr>
                <a:t>)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13133763-BF29-413F-90AB-5817FE3151A2}"/>
              </a:ext>
            </a:extLst>
          </p:cNvPr>
          <p:cNvSpPr/>
          <p:nvPr/>
        </p:nvSpPr>
        <p:spPr>
          <a:xfrm>
            <a:off x="11120168" y="6492168"/>
            <a:ext cx="1071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Abs.OAB0603</a:t>
            </a:r>
          </a:p>
        </p:txBody>
      </p:sp>
    </p:spTree>
    <p:extLst>
      <p:ext uri="{BB962C8B-B14F-4D97-AF65-F5344CB8AC3E}">
        <p14:creationId xmlns:p14="http://schemas.microsoft.com/office/powerpoint/2010/main" val="75204402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B3B9E5D-BCAC-4668-90FC-59A16FBBC8CC}"/>
              </a:ext>
            </a:extLst>
          </p:cNvPr>
          <p:cNvGrpSpPr/>
          <p:nvPr/>
        </p:nvGrpSpPr>
        <p:grpSpPr>
          <a:xfrm>
            <a:off x="299914" y="2219826"/>
            <a:ext cx="11380283" cy="3277788"/>
            <a:chOff x="299914" y="2219826"/>
            <a:chExt cx="11380283" cy="3277788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090E626-99C2-4416-A405-B26AD68F8F66}"/>
                </a:ext>
              </a:extLst>
            </p:cNvPr>
            <p:cNvSpPr txBox="1"/>
            <p:nvPr/>
          </p:nvSpPr>
          <p:spPr>
            <a:xfrm>
              <a:off x="299914" y="267433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26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AB8D920-8623-4FE5-9652-B5226B4FDC6F}"/>
                </a:ext>
              </a:extLst>
            </p:cNvPr>
            <p:cNvSpPr txBox="1"/>
            <p:nvPr/>
          </p:nvSpPr>
          <p:spPr>
            <a:xfrm>
              <a:off x="299914" y="333401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CEB7A96-97C1-4CE0-8ACC-80EBEF2679ED}"/>
                </a:ext>
              </a:extLst>
            </p:cNvPr>
            <p:cNvSpPr txBox="1"/>
            <p:nvPr/>
          </p:nvSpPr>
          <p:spPr>
            <a:xfrm>
              <a:off x="299914" y="399349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B275161-6EF9-4AC2-8E09-DA8115523F2C}"/>
                </a:ext>
              </a:extLst>
            </p:cNvPr>
            <p:cNvSpPr txBox="1"/>
            <p:nvPr/>
          </p:nvSpPr>
          <p:spPr>
            <a:xfrm>
              <a:off x="299914" y="464429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5" name="Line 21">
              <a:extLst>
                <a:ext uri="{FF2B5EF4-FFF2-40B4-BE49-F238E27FC236}">
                  <a16:creationId xmlns:a16="http://schemas.microsoft.com/office/drawing/2014/main" id="{02BB1D4E-F33C-4602-82FE-478C1173CA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497318" y="3717815"/>
              <a:ext cx="236152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" name="Line 16">
              <a:extLst>
                <a:ext uri="{FF2B5EF4-FFF2-40B4-BE49-F238E27FC236}">
                  <a16:creationId xmlns:a16="http://schemas.microsoft.com/office/drawing/2014/main" id="{05F194BA-1A5B-44CB-9FDA-3A7E48841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668" y="4898579"/>
              <a:ext cx="33894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" name="Line 21">
              <a:extLst>
                <a:ext uri="{FF2B5EF4-FFF2-40B4-BE49-F238E27FC236}">
                  <a16:creationId xmlns:a16="http://schemas.microsoft.com/office/drawing/2014/main" id="{8DA9D868-D4EE-4E7B-A3DD-8691B3F7EA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16744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0E39E2D-B93B-4525-9066-1164AA625FD1}"/>
                </a:ext>
              </a:extLst>
            </p:cNvPr>
            <p:cNvSpPr txBox="1"/>
            <p:nvPr/>
          </p:nvSpPr>
          <p:spPr>
            <a:xfrm>
              <a:off x="804623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11" name="Line 21">
              <a:extLst>
                <a:ext uri="{FF2B5EF4-FFF2-40B4-BE49-F238E27FC236}">
                  <a16:creationId xmlns:a16="http://schemas.microsoft.com/office/drawing/2014/main" id="{923E9CB9-68FB-4264-A177-FAD6FD63A1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08058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1287C2A-C4D8-48B9-994F-5B94B6CF375B}"/>
                </a:ext>
              </a:extLst>
            </p:cNvPr>
            <p:cNvSpPr txBox="1"/>
            <p:nvPr/>
          </p:nvSpPr>
          <p:spPr>
            <a:xfrm>
              <a:off x="1295937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CB0D43D0-3C45-4E29-851F-ED037AB254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72880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FDF169D-046D-4339-9BE9-D4D85C4C4D34}"/>
                </a:ext>
              </a:extLst>
            </p:cNvPr>
            <p:cNvSpPr txBox="1"/>
            <p:nvPr/>
          </p:nvSpPr>
          <p:spPr>
            <a:xfrm>
              <a:off x="1823730" y="4939662"/>
              <a:ext cx="150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A39569F2-8E91-436E-9A58-BA57FA3190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45355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AFBFD13-CF6C-4470-81E6-8C0C2CB6A442}"/>
                </a:ext>
              </a:extLst>
            </p:cNvPr>
            <p:cNvSpPr txBox="1"/>
            <p:nvPr/>
          </p:nvSpPr>
          <p:spPr>
            <a:xfrm>
              <a:off x="2233234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EAB33C06-A9FE-48E8-BA15-1D3BD8893D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22488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D1628EC-CA3B-4958-AE6F-003822A168B3}"/>
                </a:ext>
              </a:extLst>
            </p:cNvPr>
            <p:cNvSpPr txBox="1"/>
            <p:nvPr/>
          </p:nvSpPr>
          <p:spPr>
            <a:xfrm>
              <a:off x="2710366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8</a:t>
              </a: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B7A65FF4-DDC5-4327-9D11-FC1DD5C45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2341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A973C77-A91A-4A86-A697-CEBAE724E78E}"/>
                </a:ext>
              </a:extLst>
            </p:cNvPr>
            <p:cNvSpPr txBox="1"/>
            <p:nvPr/>
          </p:nvSpPr>
          <p:spPr>
            <a:xfrm>
              <a:off x="3144532" y="4939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286FF956-11C0-4580-B794-7A8B006A7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72836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2C3A0D9-FC8C-4687-9716-188A1D332D14}"/>
                </a:ext>
              </a:extLst>
            </p:cNvPr>
            <p:cNvSpPr txBox="1"/>
            <p:nvPr/>
          </p:nvSpPr>
          <p:spPr>
            <a:xfrm>
              <a:off x="3615027" y="4939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12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91C88FC-EBA1-4169-BBE4-6DAB97E98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561" y="2828227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41586589-C852-45C9-89AB-E1238CB72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561" y="3487628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87912CA6-EB9B-4E30-AC34-C3342AE78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561" y="4138734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4F531862-9327-48C2-9ED4-A72077FD0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561" y="4798133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CC15F4F-4169-4B9C-B1C7-82E6D4087AFD}"/>
                </a:ext>
              </a:extLst>
            </p:cNvPr>
            <p:cNvSpPr txBox="1"/>
            <p:nvPr/>
          </p:nvSpPr>
          <p:spPr>
            <a:xfrm>
              <a:off x="909866" y="2219826"/>
              <a:ext cx="1984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HIV negative (N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=32 038)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E2EDAF1-BE95-4077-AD3C-F247A4DE7C32}"/>
                </a:ext>
              </a:extLst>
            </p:cNvPr>
            <p:cNvSpPr txBox="1"/>
            <p:nvPr/>
          </p:nvSpPr>
          <p:spPr>
            <a:xfrm>
              <a:off x="909866" y="2404291"/>
              <a:ext cx="28369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HIV positive starting ART 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(</a:t>
              </a: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N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=3 852)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AFE121A-2C6F-4B78-B02F-86723FC6F27F}"/>
                </a:ext>
              </a:extLst>
            </p:cNvPr>
            <p:cNvSpPr txBox="1"/>
            <p:nvPr/>
          </p:nvSpPr>
          <p:spPr>
            <a:xfrm>
              <a:off x="1670867" y="4189442"/>
              <a:ext cx="1634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0.20 kg/m</a:t>
              </a:r>
              <a:r>
                <a:rPr lang="en-US" sz="14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rgbClr val="7030A0"/>
                  </a:solidFill>
                  <a:latin typeface="+mj-lt"/>
                </a:rPr>
                <a:t> per year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344940A-620F-49AE-8A8E-64F41DB2B910}"/>
                </a:ext>
              </a:extLst>
            </p:cNvPr>
            <p:cNvSpPr txBox="1"/>
            <p:nvPr/>
          </p:nvSpPr>
          <p:spPr>
            <a:xfrm>
              <a:off x="3372233" y="270610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25.1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0153537-8C83-45B0-878E-21A3B9595E5B}"/>
                </a:ext>
              </a:extLst>
            </p:cNvPr>
            <p:cNvSpPr txBox="1"/>
            <p:nvPr/>
          </p:nvSpPr>
          <p:spPr>
            <a:xfrm>
              <a:off x="673091" y="4432297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21.6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9DEA391-0688-4240-92A3-3A8A072116EB}"/>
                </a:ext>
              </a:extLst>
            </p:cNvPr>
            <p:cNvSpPr txBox="1"/>
            <p:nvPr/>
          </p:nvSpPr>
          <p:spPr>
            <a:xfrm>
              <a:off x="865004" y="2931654"/>
              <a:ext cx="2458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0.31 kg/m</a:t>
              </a:r>
              <a:r>
                <a:rPr lang="en-US" sz="1400" baseline="30000">
                  <a:solidFill>
                    <a:srgbClr val="008000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rgbClr val="008000"/>
                  </a:solidFill>
                  <a:latin typeface="+mj-lt"/>
                </a:rPr>
                <a:t> per year (p &lt; 0.001)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B89DAF40-85B5-4FE2-9B3D-2706C58B3E6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42638" y="3413092"/>
              <a:ext cx="2703962" cy="7385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781A8D0-B163-476F-A6EB-781E258BFB8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42640" y="3119305"/>
              <a:ext cx="2703960" cy="11418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Forme libre 8">
              <a:extLst>
                <a:ext uri="{FF2B5EF4-FFF2-40B4-BE49-F238E27FC236}">
                  <a16:creationId xmlns:a16="http://schemas.microsoft.com/office/drawing/2014/main" id="{E1340EAA-92D8-4A50-84A4-6A63320A2ED1}"/>
                </a:ext>
              </a:extLst>
            </p:cNvPr>
            <p:cNvSpPr/>
            <p:nvPr/>
          </p:nvSpPr>
          <p:spPr>
            <a:xfrm rot="10800000">
              <a:off x="909615" y="4117093"/>
              <a:ext cx="66047" cy="2858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346E220-C6C6-48A7-A6C6-8EF90AA6DE97}"/>
                </a:ext>
              </a:extLst>
            </p:cNvPr>
            <p:cNvCxnSpPr/>
            <p:nvPr/>
          </p:nvCxnSpPr>
          <p:spPr bwMode="auto">
            <a:xfrm>
              <a:off x="776546" y="2380979"/>
              <a:ext cx="19174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6E1AE582-F721-44B6-8D5C-9717C7A1D41D}"/>
                </a:ext>
              </a:extLst>
            </p:cNvPr>
            <p:cNvCxnSpPr/>
            <p:nvPr/>
          </p:nvCxnSpPr>
          <p:spPr bwMode="auto">
            <a:xfrm>
              <a:off x="776546" y="2564305"/>
              <a:ext cx="19174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C0F9334-FBB9-4895-9218-8737E90204F5}"/>
                </a:ext>
              </a:extLst>
            </p:cNvPr>
            <p:cNvSpPr txBox="1"/>
            <p:nvPr/>
          </p:nvSpPr>
          <p:spPr>
            <a:xfrm>
              <a:off x="690807" y="3746214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22.0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7DE84BA9-6166-437A-BE0C-6C235E911723}"/>
                </a:ext>
              </a:extLst>
            </p:cNvPr>
            <p:cNvSpPr txBox="1"/>
            <p:nvPr/>
          </p:nvSpPr>
          <p:spPr>
            <a:xfrm>
              <a:off x="3381125" y="3586823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24.2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6" name="Forme libre 8">
              <a:extLst>
                <a:ext uri="{FF2B5EF4-FFF2-40B4-BE49-F238E27FC236}">
                  <a16:creationId xmlns:a16="http://schemas.microsoft.com/office/drawing/2014/main" id="{AA0B1D17-8B42-42FD-B318-45D3816F0381}"/>
                </a:ext>
              </a:extLst>
            </p:cNvPr>
            <p:cNvSpPr/>
            <p:nvPr/>
          </p:nvSpPr>
          <p:spPr>
            <a:xfrm rot="10800000">
              <a:off x="909615" y="4012555"/>
              <a:ext cx="66047" cy="2858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7" name="Forme libre 8">
              <a:extLst>
                <a:ext uri="{FF2B5EF4-FFF2-40B4-BE49-F238E27FC236}">
                  <a16:creationId xmlns:a16="http://schemas.microsoft.com/office/drawing/2014/main" id="{D30A6BF9-9AC8-4196-9FE6-B1A84066CD08}"/>
                </a:ext>
              </a:extLst>
            </p:cNvPr>
            <p:cNvSpPr/>
            <p:nvPr/>
          </p:nvSpPr>
          <p:spPr>
            <a:xfrm rot="10800000">
              <a:off x="1391099" y="3909772"/>
              <a:ext cx="66047" cy="2858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8" name="Forme libre 8">
              <a:extLst>
                <a:ext uri="{FF2B5EF4-FFF2-40B4-BE49-F238E27FC236}">
                  <a16:creationId xmlns:a16="http://schemas.microsoft.com/office/drawing/2014/main" id="{AD8B06B3-28DB-46F0-A97A-78D5DBE15FB8}"/>
                </a:ext>
              </a:extLst>
            </p:cNvPr>
            <p:cNvSpPr/>
            <p:nvPr/>
          </p:nvSpPr>
          <p:spPr>
            <a:xfrm rot="10800000">
              <a:off x="1391099" y="3880033"/>
              <a:ext cx="66047" cy="2858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9" name="Forme libre 8">
              <a:extLst>
                <a:ext uri="{FF2B5EF4-FFF2-40B4-BE49-F238E27FC236}">
                  <a16:creationId xmlns:a16="http://schemas.microsoft.com/office/drawing/2014/main" id="{6B0F77A2-B4B6-4114-AED9-D17A4021CFD6}"/>
                </a:ext>
              </a:extLst>
            </p:cNvPr>
            <p:cNvSpPr/>
            <p:nvPr/>
          </p:nvSpPr>
          <p:spPr>
            <a:xfrm rot="10800000">
              <a:off x="1863194" y="3716223"/>
              <a:ext cx="66047" cy="2858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0" name="Forme libre 8">
              <a:extLst>
                <a:ext uri="{FF2B5EF4-FFF2-40B4-BE49-F238E27FC236}">
                  <a16:creationId xmlns:a16="http://schemas.microsoft.com/office/drawing/2014/main" id="{C5125D10-8212-4BE0-A31C-BFCF1E4CF93D}"/>
                </a:ext>
              </a:extLst>
            </p:cNvPr>
            <p:cNvSpPr/>
            <p:nvPr/>
          </p:nvSpPr>
          <p:spPr>
            <a:xfrm rot="10800000">
              <a:off x="1863194" y="3745653"/>
              <a:ext cx="66047" cy="28588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Forme libre 8">
              <a:extLst>
                <a:ext uri="{FF2B5EF4-FFF2-40B4-BE49-F238E27FC236}">
                  <a16:creationId xmlns:a16="http://schemas.microsoft.com/office/drawing/2014/main" id="{0778B287-9B6C-49CB-8C16-57B8E5F77544}"/>
                </a:ext>
              </a:extLst>
            </p:cNvPr>
            <p:cNvSpPr/>
            <p:nvPr/>
          </p:nvSpPr>
          <p:spPr>
            <a:xfrm rot="10800000">
              <a:off x="2334606" y="3508784"/>
              <a:ext cx="66047" cy="2898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2" name="Forme libre 8">
              <a:extLst>
                <a:ext uri="{FF2B5EF4-FFF2-40B4-BE49-F238E27FC236}">
                  <a16:creationId xmlns:a16="http://schemas.microsoft.com/office/drawing/2014/main" id="{0A6C2344-9DF1-425F-9270-DCCBD74DB806}"/>
                </a:ext>
              </a:extLst>
            </p:cNvPr>
            <p:cNvSpPr/>
            <p:nvPr/>
          </p:nvSpPr>
          <p:spPr>
            <a:xfrm rot="10800000">
              <a:off x="2334606" y="3613956"/>
              <a:ext cx="66047" cy="29082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3" name="Forme libre 8">
              <a:extLst>
                <a:ext uri="{FF2B5EF4-FFF2-40B4-BE49-F238E27FC236}">
                  <a16:creationId xmlns:a16="http://schemas.microsoft.com/office/drawing/2014/main" id="{C38059D1-B4BC-42E2-993C-9A22C9AA1DDE}"/>
                </a:ext>
              </a:extLst>
            </p:cNvPr>
            <p:cNvSpPr/>
            <p:nvPr/>
          </p:nvSpPr>
          <p:spPr>
            <a:xfrm rot="10800000">
              <a:off x="2814517" y="3308588"/>
              <a:ext cx="66047" cy="2898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4" name="Forme libre 8">
              <a:extLst>
                <a:ext uri="{FF2B5EF4-FFF2-40B4-BE49-F238E27FC236}">
                  <a16:creationId xmlns:a16="http://schemas.microsoft.com/office/drawing/2014/main" id="{53AC7327-254F-4618-8EE9-579BC14C2D46}"/>
                </a:ext>
              </a:extLst>
            </p:cNvPr>
            <p:cNvSpPr/>
            <p:nvPr/>
          </p:nvSpPr>
          <p:spPr>
            <a:xfrm rot="10800000">
              <a:off x="2814517" y="3483371"/>
              <a:ext cx="66047" cy="29082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5" name="Forme libre 8">
              <a:extLst>
                <a:ext uri="{FF2B5EF4-FFF2-40B4-BE49-F238E27FC236}">
                  <a16:creationId xmlns:a16="http://schemas.microsoft.com/office/drawing/2014/main" id="{FEF527BF-A0F8-41BD-82EE-9252D734FB9E}"/>
                </a:ext>
              </a:extLst>
            </p:cNvPr>
            <p:cNvSpPr/>
            <p:nvPr/>
          </p:nvSpPr>
          <p:spPr>
            <a:xfrm rot="10800000">
              <a:off x="3289200" y="3102525"/>
              <a:ext cx="66047" cy="30280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Forme libre 8">
              <a:extLst>
                <a:ext uri="{FF2B5EF4-FFF2-40B4-BE49-F238E27FC236}">
                  <a16:creationId xmlns:a16="http://schemas.microsoft.com/office/drawing/2014/main" id="{AF8064F1-9DB6-4F40-8AA4-681E664A6AF7}"/>
                </a:ext>
              </a:extLst>
            </p:cNvPr>
            <p:cNvSpPr/>
            <p:nvPr/>
          </p:nvSpPr>
          <p:spPr>
            <a:xfrm rot="10800000">
              <a:off x="3289202" y="3356605"/>
              <a:ext cx="66047" cy="29082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" name="Forme libre 8">
              <a:extLst>
                <a:ext uri="{FF2B5EF4-FFF2-40B4-BE49-F238E27FC236}">
                  <a16:creationId xmlns:a16="http://schemas.microsoft.com/office/drawing/2014/main" id="{6485699D-A07C-430F-9867-44BC32AAC540}"/>
                </a:ext>
              </a:extLst>
            </p:cNvPr>
            <p:cNvSpPr/>
            <p:nvPr/>
          </p:nvSpPr>
          <p:spPr>
            <a:xfrm rot="10800000">
              <a:off x="3598979" y="2968485"/>
              <a:ext cx="66047" cy="30284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8" name="Forme libre 8">
              <a:extLst>
                <a:ext uri="{FF2B5EF4-FFF2-40B4-BE49-F238E27FC236}">
                  <a16:creationId xmlns:a16="http://schemas.microsoft.com/office/drawing/2014/main" id="{FC716651-6BD2-4141-BC18-48F315D2F6B0}"/>
                </a:ext>
              </a:extLst>
            </p:cNvPr>
            <p:cNvSpPr/>
            <p:nvPr/>
          </p:nvSpPr>
          <p:spPr>
            <a:xfrm rot="10800000">
              <a:off x="3598982" y="3265983"/>
              <a:ext cx="66047" cy="29082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0" name="Line 21">
              <a:extLst>
                <a:ext uri="{FF2B5EF4-FFF2-40B4-BE49-F238E27FC236}">
                  <a16:creationId xmlns:a16="http://schemas.microsoft.com/office/drawing/2014/main" id="{A58F7201-72A2-434E-B4FD-EBD42A65E6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6011" y="3717815"/>
              <a:ext cx="236152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1" name="Line 16">
              <a:extLst>
                <a:ext uri="{FF2B5EF4-FFF2-40B4-BE49-F238E27FC236}">
                  <a16:creationId xmlns:a16="http://schemas.microsoft.com/office/drawing/2014/main" id="{E84E71F7-FA1A-4403-A195-C43107063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997" y="4898579"/>
              <a:ext cx="33894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889B4624-E99C-4303-A9C2-7A4E30AB2E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20073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2F1B25C9-E604-44F6-B21F-F282827F5225}"/>
                </a:ext>
              </a:extLst>
            </p:cNvPr>
            <p:cNvSpPr txBox="1"/>
            <p:nvPr/>
          </p:nvSpPr>
          <p:spPr>
            <a:xfrm>
              <a:off x="4607952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22F08E84-F2FF-4AE9-B7EA-01D5D5C11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11387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A3BCC139-C136-4AE3-A3EE-69F8902F72F9}"/>
                </a:ext>
              </a:extLst>
            </p:cNvPr>
            <p:cNvSpPr txBox="1"/>
            <p:nvPr/>
          </p:nvSpPr>
          <p:spPr>
            <a:xfrm>
              <a:off x="5099266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A5F0763D-F820-4275-A2E7-8B4D33B852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676209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55372375-6D41-4098-8F14-80AA42775DFF}"/>
                </a:ext>
              </a:extLst>
            </p:cNvPr>
            <p:cNvSpPr txBox="1"/>
            <p:nvPr/>
          </p:nvSpPr>
          <p:spPr>
            <a:xfrm>
              <a:off x="5627059" y="4939662"/>
              <a:ext cx="150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8061BB7C-43EE-4B3A-ADF5-24BD94BF80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48684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4AD53002-A996-45A9-84F7-EC95E72D0DE4}"/>
                </a:ext>
              </a:extLst>
            </p:cNvPr>
            <p:cNvSpPr txBox="1"/>
            <p:nvPr/>
          </p:nvSpPr>
          <p:spPr>
            <a:xfrm>
              <a:off x="6036563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D691C1D8-49AB-4C32-B4A3-38C92782F0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25817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C635A4C-C315-4D93-AD7E-E22D6274E91A}"/>
                </a:ext>
              </a:extLst>
            </p:cNvPr>
            <p:cNvSpPr txBox="1"/>
            <p:nvPr/>
          </p:nvSpPr>
          <p:spPr>
            <a:xfrm>
              <a:off x="6513695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8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447AF7EA-1692-4E14-BC81-E680F2E34D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05670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FDC8BA49-A6A8-447F-9E0D-641B6403C467}"/>
                </a:ext>
              </a:extLst>
            </p:cNvPr>
            <p:cNvSpPr txBox="1"/>
            <p:nvPr/>
          </p:nvSpPr>
          <p:spPr>
            <a:xfrm>
              <a:off x="6947861" y="4939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F0B5A5F4-D641-4598-B1EB-1E7B4ED71B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576165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0905221E-07CA-49EB-A0D6-89A5C8F23126}"/>
                </a:ext>
              </a:extLst>
            </p:cNvPr>
            <p:cNvSpPr txBox="1"/>
            <p:nvPr/>
          </p:nvSpPr>
          <p:spPr>
            <a:xfrm>
              <a:off x="7418356" y="4939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12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2E6E8EFA-6393-4142-9DE6-F4AEF8887501}"/>
                </a:ext>
              </a:extLst>
            </p:cNvPr>
            <p:cNvSpPr txBox="1"/>
            <p:nvPr/>
          </p:nvSpPr>
          <p:spPr>
            <a:xfrm>
              <a:off x="4103243" y="266434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35151A87-B3BE-48A4-99FE-A4C6BD588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5890" y="2828227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7D230128-BC1A-48FB-A453-73B76F1149D2}"/>
                </a:ext>
              </a:extLst>
            </p:cNvPr>
            <p:cNvSpPr txBox="1"/>
            <p:nvPr/>
          </p:nvSpPr>
          <p:spPr>
            <a:xfrm>
              <a:off x="4103243" y="332374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28</a:t>
              </a:r>
            </a:p>
          </p:txBody>
        </p:sp>
        <p:sp>
          <p:nvSpPr>
            <p:cNvPr id="101" name="Line 16">
              <a:extLst>
                <a:ext uri="{FF2B5EF4-FFF2-40B4-BE49-F238E27FC236}">
                  <a16:creationId xmlns:a16="http://schemas.microsoft.com/office/drawing/2014/main" id="{250A71E4-5B6E-4946-9739-2D968A6D9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5890" y="3487628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F1145D5-4850-422F-A63E-0FBEAE77CE2D}"/>
                </a:ext>
              </a:extLst>
            </p:cNvPr>
            <p:cNvSpPr txBox="1"/>
            <p:nvPr/>
          </p:nvSpPr>
          <p:spPr>
            <a:xfrm>
              <a:off x="4103243" y="39748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26</a:t>
              </a:r>
            </a:p>
          </p:txBody>
        </p:sp>
        <p:sp>
          <p:nvSpPr>
            <p:cNvPr id="103" name="Line 16">
              <a:extLst>
                <a:ext uri="{FF2B5EF4-FFF2-40B4-BE49-F238E27FC236}">
                  <a16:creationId xmlns:a16="http://schemas.microsoft.com/office/drawing/2014/main" id="{E91FD77A-1A87-4280-92AF-7A580562B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5890" y="4138734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07B62E4F-8801-49DA-B55D-CFDA74F28157}"/>
                </a:ext>
              </a:extLst>
            </p:cNvPr>
            <p:cNvSpPr txBox="1"/>
            <p:nvPr/>
          </p:nvSpPr>
          <p:spPr>
            <a:xfrm>
              <a:off x="4103243" y="46342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105" name="Line 16">
              <a:extLst>
                <a:ext uri="{FF2B5EF4-FFF2-40B4-BE49-F238E27FC236}">
                  <a16:creationId xmlns:a16="http://schemas.microsoft.com/office/drawing/2014/main" id="{FC61BDCB-0B3B-42DF-85DF-3A3B2A03E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5890" y="4798133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D161A852-1B7A-4332-BE56-AD22401AE955}"/>
                </a:ext>
              </a:extLst>
            </p:cNvPr>
            <p:cNvSpPr txBox="1"/>
            <p:nvPr/>
          </p:nvSpPr>
          <p:spPr>
            <a:xfrm>
              <a:off x="4713195" y="2219826"/>
              <a:ext cx="2042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HIV negative 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(N=49 602)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9D8F87D8-1FB4-43BC-8C0A-D48E498907CC}"/>
                </a:ext>
              </a:extLst>
            </p:cNvPr>
            <p:cNvSpPr txBox="1"/>
            <p:nvPr/>
          </p:nvSpPr>
          <p:spPr>
            <a:xfrm>
              <a:off x="4713195" y="2404291"/>
              <a:ext cx="2796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HIV positive starting ART 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(N=2 927)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F0AD46CA-1145-43C2-B986-43D3CBE7FB4C}"/>
                </a:ext>
              </a:extLst>
            </p:cNvPr>
            <p:cNvSpPr txBox="1"/>
            <p:nvPr/>
          </p:nvSpPr>
          <p:spPr>
            <a:xfrm>
              <a:off x="5454158" y="4106305"/>
              <a:ext cx="16748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0.09 kg/m</a:t>
              </a:r>
              <a:r>
                <a:rPr lang="en-US" sz="14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rgbClr val="7030A0"/>
                  </a:solidFill>
                  <a:latin typeface="+mj-lt"/>
                </a:rPr>
                <a:t> per year 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A97DAC26-C58B-4319-9CCE-3BCC62C18650}"/>
                </a:ext>
              </a:extLst>
            </p:cNvPr>
            <p:cNvSpPr txBox="1"/>
            <p:nvPr/>
          </p:nvSpPr>
          <p:spPr>
            <a:xfrm>
              <a:off x="7268303" y="2998201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28.3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297AE3E4-F8FB-4642-9501-8A7631DA0528}"/>
                </a:ext>
              </a:extLst>
            </p:cNvPr>
            <p:cNvSpPr txBox="1"/>
            <p:nvPr/>
          </p:nvSpPr>
          <p:spPr>
            <a:xfrm>
              <a:off x="4476421" y="4213957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26.2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805315E5-60F2-4297-AB30-3328C5CD5DBD}"/>
                </a:ext>
              </a:extLst>
            </p:cNvPr>
            <p:cNvSpPr txBox="1"/>
            <p:nvPr/>
          </p:nvSpPr>
          <p:spPr>
            <a:xfrm>
              <a:off x="4740430" y="3027427"/>
              <a:ext cx="2458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0.18 kg/m</a:t>
              </a:r>
              <a:r>
                <a:rPr lang="en-US" sz="1400" baseline="30000">
                  <a:solidFill>
                    <a:srgbClr val="008000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rgbClr val="008000"/>
                  </a:solidFill>
                  <a:latin typeface="+mj-lt"/>
                </a:rPr>
                <a:t> per year (p &lt; 0.001)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66927ED8-73F8-4F48-B362-ECB99F61ECEC}"/>
                </a:ext>
              </a:extLst>
            </p:cNvPr>
            <p:cNvSpPr txBox="1"/>
            <p:nvPr/>
          </p:nvSpPr>
          <p:spPr>
            <a:xfrm>
              <a:off x="5343522" y="5189837"/>
              <a:ext cx="1637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j-lt"/>
                </a:rPr>
                <a:t>Years from baseline</a:t>
              </a:r>
            </a:p>
          </p:txBody>
        </p: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891B60CF-5155-49BA-ABD4-7514E213CBE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2975" y="3680290"/>
              <a:ext cx="2779395" cy="3532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FCC09A57-5295-40A8-B5B4-070FD91CDB8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2975" y="3370525"/>
              <a:ext cx="2775585" cy="7082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Forme libre 8">
              <a:extLst>
                <a:ext uri="{FF2B5EF4-FFF2-40B4-BE49-F238E27FC236}">
                  <a16:creationId xmlns:a16="http://schemas.microsoft.com/office/drawing/2014/main" id="{1A8ADD95-EF9A-433A-B111-9643C3F92EA5}"/>
                </a:ext>
              </a:extLst>
            </p:cNvPr>
            <p:cNvSpPr/>
            <p:nvPr/>
          </p:nvSpPr>
          <p:spPr>
            <a:xfrm rot="10800000">
              <a:off x="4712943" y="3972344"/>
              <a:ext cx="66047" cy="20913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1BA61255-D21D-4F4E-81C8-0ABD004E4927}"/>
                </a:ext>
              </a:extLst>
            </p:cNvPr>
            <p:cNvCxnSpPr/>
            <p:nvPr/>
          </p:nvCxnSpPr>
          <p:spPr bwMode="auto">
            <a:xfrm>
              <a:off x="4579875" y="2380979"/>
              <a:ext cx="19174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3FFB4CA-7D57-4719-92A1-D0474115398D}"/>
                </a:ext>
              </a:extLst>
            </p:cNvPr>
            <p:cNvCxnSpPr/>
            <p:nvPr/>
          </p:nvCxnSpPr>
          <p:spPr bwMode="auto">
            <a:xfrm>
              <a:off x="4579875" y="2564305"/>
              <a:ext cx="19174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D5147212-9384-4D6E-AA54-644A42F6F9FB}"/>
                </a:ext>
              </a:extLst>
            </p:cNvPr>
            <p:cNvSpPr txBox="1"/>
            <p:nvPr/>
          </p:nvSpPr>
          <p:spPr>
            <a:xfrm>
              <a:off x="4494137" y="3645278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26.3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359E9571-42B4-4B29-B62C-A01CB8AC2106}"/>
                </a:ext>
              </a:extLst>
            </p:cNvPr>
            <p:cNvSpPr txBox="1"/>
            <p:nvPr/>
          </p:nvSpPr>
          <p:spPr>
            <a:xfrm>
              <a:off x="7268304" y="3787172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27.4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0" name="Forme libre 8">
              <a:extLst>
                <a:ext uri="{FF2B5EF4-FFF2-40B4-BE49-F238E27FC236}">
                  <a16:creationId xmlns:a16="http://schemas.microsoft.com/office/drawing/2014/main" id="{D04D0308-8FC5-4AAE-A78B-0D642898D292}"/>
                </a:ext>
              </a:extLst>
            </p:cNvPr>
            <p:cNvSpPr/>
            <p:nvPr/>
          </p:nvSpPr>
          <p:spPr>
            <a:xfrm rot="10800000">
              <a:off x="4712943" y="3926135"/>
              <a:ext cx="66047" cy="21010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1" name="Forme libre 8">
              <a:extLst>
                <a:ext uri="{FF2B5EF4-FFF2-40B4-BE49-F238E27FC236}">
                  <a16:creationId xmlns:a16="http://schemas.microsoft.com/office/drawing/2014/main" id="{D17C44AF-72B1-4F06-B0DA-E1794660FEED}"/>
                </a:ext>
              </a:extLst>
            </p:cNvPr>
            <p:cNvSpPr/>
            <p:nvPr/>
          </p:nvSpPr>
          <p:spPr>
            <a:xfrm rot="10800000">
              <a:off x="5194427" y="3848899"/>
              <a:ext cx="66047" cy="21250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2" name="Forme libre 8">
              <a:extLst>
                <a:ext uri="{FF2B5EF4-FFF2-40B4-BE49-F238E27FC236}">
                  <a16:creationId xmlns:a16="http://schemas.microsoft.com/office/drawing/2014/main" id="{3728B90C-FA8E-45B0-9AF5-EA586D80D94C}"/>
                </a:ext>
              </a:extLst>
            </p:cNvPr>
            <p:cNvSpPr/>
            <p:nvPr/>
          </p:nvSpPr>
          <p:spPr>
            <a:xfrm rot="10800000">
              <a:off x="5194427" y="3865711"/>
              <a:ext cx="66047" cy="21135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3" name="Forme libre 8">
              <a:extLst>
                <a:ext uri="{FF2B5EF4-FFF2-40B4-BE49-F238E27FC236}">
                  <a16:creationId xmlns:a16="http://schemas.microsoft.com/office/drawing/2014/main" id="{3FA42EC2-A64F-457D-AD0F-F4DF2DCB99FC}"/>
                </a:ext>
              </a:extLst>
            </p:cNvPr>
            <p:cNvSpPr/>
            <p:nvPr/>
          </p:nvSpPr>
          <p:spPr>
            <a:xfrm rot="10800000">
              <a:off x="5666522" y="3728404"/>
              <a:ext cx="66047" cy="21466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4" name="Forme libre 8">
              <a:extLst>
                <a:ext uri="{FF2B5EF4-FFF2-40B4-BE49-F238E27FC236}">
                  <a16:creationId xmlns:a16="http://schemas.microsoft.com/office/drawing/2014/main" id="{5870DEE7-5E6D-4F9D-B45D-16094071F4E1}"/>
                </a:ext>
              </a:extLst>
            </p:cNvPr>
            <p:cNvSpPr/>
            <p:nvPr/>
          </p:nvSpPr>
          <p:spPr>
            <a:xfrm rot="10800000">
              <a:off x="5666521" y="3805587"/>
              <a:ext cx="66047" cy="21231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5" name="Forme libre 8">
              <a:extLst>
                <a:ext uri="{FF2B5EF4-FFF2-40B4-BE49-F238E27FC236}">
                  <a16:creationId xmlns:a16="http://schemas.microsoft.com/office/drawing/2014/main" id="{8D20C26D-31E9-4A9F-8184-1AAA1974716F}"/>
                </a:ext>
              </a:extLst>
            </p:cNvPr>
            <p:cNvSpPr/>
            <p:nvPr/>
          </p:nvSpPr>
          <p:spPr>
            <a:xfrm rot="10800000">
              <a:off x="6137934" y="3606284"/>
              <a:ext cx="66047" cy="21322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6" name="Forme libre 8">
              <a:extLst>
                <a:ext uri="{FF2B5EF4-FFF2-40B4-BE49-F238E27FC236}">
                  <a16:creationId xmlns:a16="http://schemas.microsoft.com/office/drawing/2014/main" id="{FD7C7ED1-0670-484E-84DF-8C1C84286581}"/>
                </a:ext>
              </a:extLst>
            </p:cNvPr>
            <p:cNvSpPr/>
            <p:nvPr/>
          </p:nvSpPr>
          <p:spPr>
            <a:xfrm rot="10800000">
              <a:off x="6137934" y="3741198"/>
              <a:ext cx="66047" cy="21540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7" name="Forme libre 8">
              <a:extLst>
                <a:ext uri="{FF2B5EF4-FFF2-40B4-BE49-F238E27FC236}">
                  <a16:creationId xmlns:a16="http://schemas.microsoft.com/office/drawing/2014/main" id="{CE02BF73-8AFE-4FF2-A548-3A7984066DC0}"/>
                </a:ext>
              </a:extLst>
            </p:cNvPr>
            <p:cNvSpPr/>
            <p:nvPr/>
          </p:nvSpPr>
          <p:spPr>
            <a:xfrm rot="10800000">
              <a:off x="6617845" y="3485380"/>
              <a:ext cx="66047" cy="21906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8" name="Forme libre 8">
              <a:extLst>
                <a:ext uri="{FF2B5EF4-FFF2-40B4-BE49-F238E27FC236}">
                  <a16:creationId xmlns:a16="http://schemas.microsoft.com/office/drawing/2014/main" id="{3DD74D90-B3DB-4B63-B2CC-9B0FE515C328}"/>
                </a:ext>
              </a:extLst>
            </p:cNvPr>
            <p:cNvSpPr/>
            <p:nvPr/>
          </p:nvSpPr>
          <p:spPr>
            <a:xfrm rot="10800000">
              <a:off x="6617845" y="3682029"/>
              <a:ext cx="66047" cy="21409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9" name="Forme libre 8">
              <a:extLst>
                <a:ext uri="{FF2B5EF4-FFF2-40B4-BE49-F238E27FC236}">
                  <a16:creationId xmlns:a16="http://schemas.microsoft.com/office/drawing/2014/main" id="{BC9CA0F2-606A-4679-B979-71001957B67D}"/>
                </a:ext>
              </a:extLst>
            </p:cNvPr>
            <p:cNvSpPr/>
            <p:nvPr/>
          </p:nvSpPr>
          <p:spPr>
            <a:xfrm rot="10800000">
              <a:off x="7092528" y="3360083"/>
              <a:ext cx="66047" cy="23310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0" name="Forme libre 8">
              <a:extLst>
                <a:ext uri="{FF2B5EF4-FFF2-40B4-BE49-F238E27FC236}">
                  <a16:creationId xmlns:a16="http://schemas.microsoft.com/office/drawing/2014/main" id="{2DF6BCC7-595E-49FD-8FCF-0AFB71661FF5}"/>
                </a:ext>
              </a:extLst>
            </p:cNvPr>
            <p:cNvSpPr/>
            <p:nvPr/>
          </p:nvSpPr>
          <p:spPr>
            <a:xfrm rot="10800000">
              <a:off x="7092530" y="3622861"/>
              <a:ext cx="66047" cy="21279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1" name="Forme libre 8">
              <a:extLst>
                <a:ext uri="{FF2B5EF4-FFF2-40B4-BE49-F238E27FC236}">
                  <a16:creationId xmlns:a16="http://schemas.microsoft.com/office/drawing/2014/main" id="{FBF7C21C-0E0E-4D6C-92F2-4D25D195606D}"/>
                </a:ext>
              </a:extLst>
            </p:cNvPr>
            <p:cNvSpPr/>
            <p:nvPr/>
          </p:nvSpPr>
          <p:spPr>
            <a:xfrm rot="10800000">
              <a:off x="7497764" y="3252186"/>
              <a:ext cx="66047" cy="24010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2" name="Forme libre 8">
              <a:extLst>
                <a:ext uri="{FF2B5EF4-FFF2-40B4-BE49-F238E27FC236}">
                  <a16:creationId xmlns:a16="http://schemas.microsoft.com/office/drawing/2014/main" id="{43C6D39D-18D6-43E2-BAF3-DE759CD3FCFE}"/>
                </a:ext>
              </a:extLst>
            </p:cNvPr>
            <p:cNvSpPr/>
            <p:nvPr/>
          </p:nvSpPr>
          <p:spPr>
            <a:xfrm rot="10800000">
              <a:off x="7497764" y="3579355"/>
              <a:ext cx="66047" cy="20187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7" name="Line 21">
              <a:extLst>
                <a:ext uri="{FF2B5EF4-FFF2-40B4-BE49-F238E27FC236}">
                  <a16:creationId xmlns:a16="http://schemas.microsoft.com/office/drawing/2014/main" id="{7C381C3D-B533-43EA-9B42-B88E0880EA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10751" y="3717815"/>
              <a:ext cx="236152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8" name="Line 16">
              <a:extLst>
                <a:ext uri="{FF2B5EF4-FFF2-40B4-BE49-F238E27FC236}">
                  <a16:creationId xmlns:a16="http://schemas.microsoft.com/office/drawing/2014/main" id="{C5E73544-E857-47D5-9F02-F5CF924AC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0737" y="4898579"/>
              <a:ext cx="33894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1" name="Line 21">
              <a:extLst>
                <a:ext uri="{FF2B5EF4-FFF2-40B4-BE49-F238E27FC236}">
                  <a16:creationId xmlns:a16="http://schemas.microsoft.com/office/drawing/2014/main" id="{45A6A7E2-A961-4DD6-B54A-2A737CC72B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524813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2F2DBC88-32B2-488B-84A4-D0449356954F}"/>
                </a:ext>
              </a:extLst>
            </p:cNvPr>
            <p:cNvSpPr txBox="1"/>
            <p:nvPr/>
          </p:nvSpPr>
          <p:spPr>
            <a:xfrm>
              <a:off x="8412692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143" name="Line 21">
              <a:extLst>
                <a:ext uri="{FF2B5EF4-FFF2-40B4-BE49-F238E27FC236}">
                  <a16:creationId xmlns:a16="http://schemas.microsoft.com/office/drawing/2014/main" id="{8EB2754F-A45A-4D63-9262-CF22273BF4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16127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D8004997-B6D8-4885-AF5A-1184347E323F}"/>
                </a:ext>
              </a:extLst>
            </p:cNvPr>
            <p:cNvSpPr txBox="1"/>
            <p:nvPr/>
          </p:nvSpPr>
          <p:spPr>
            <a:xfrm>
              <a:off x="8904006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Line 21">
              <a:extLst>
                <a:ext uri="{FF2B5EF4-FFF2-40B4-BE49-F238E27FC236}">
                  <a16:creationId xmlns:a16="http://schemas.microsoft.com/office/drawing/2014/main" id="{8B9065E3-62CA-43CB-B2E8-981CEE8B6E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80949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0AFA1517-687A-42BF-BDC8-BADE29725294}"/>
                </a:ext>
              </a:extLst>
            </p:cNvPr>
            <p:cNvSpPr txBox="1"/>
            <p:nvPr/>
          </p:nvSpPr>
          <p:spPr>
            <a:xfrm>
              <a:off x="9431799" y="4939662"/>
              <a:ext cx="150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147" name="Line 21">
              <a:extLst>
                <a:ext uri="{FF2B5EF4-FFF2-40B4-BE49-F238E27FC236}">
                  <a16:creationId xmlns:a16="http://schemas.microsoft.com/office/drawing/2014/main" id="{8C554AB8-5490-4FA4-8036-6D395BF3E0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953424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2B125F28-88AE-4CE1-B8EA-961E2F02326B}"/>
                </a:ext>
              </a:extLst>
            </p:cNvPr>
            <p:cNvSpPr txBox="1"/>
            <p:nvPr/>
          </p:nvSpPr>
          <p:spPr>
            <a:xfrm>
              <a:off x="9841303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149" name="Line 21">
              <a:extLst>
                <a:ext uri="{FF2B5EF4-FFF2-40B4-BE49-F238E27FC236}">
                  <a16:creationId xmlns:a16="http://schemas.microsoft.com/office/drawing/2014/main" id="{F7AD57FC-D695-44F1-9869-F78EC2E202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30557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911F058B-0DFD-48D9-82CB-283F67B1D48F}"/>
                </a:ext>
              </a:extLst>
            </p:cNvPr>
            <p:cNvSpPr txBox="1"/>
            <p:nvPr/>
          </p:nvSpPr>
          <p:spPr>
            <a:xfrm>
              <a:off x="10318435" y="493966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8</a:t>
              </a:r>
            </a:p>
          </p:txBody>
        </p:sp>
        <p:sp>
          <p:nvSpPr>
            <p:cNvPr id="151" name="Line 21">
              <a:extLst>
                <a:ext uri="{FF2B5EF4-FFF2-40B4-BE49-F238E27FC236}">
                  <a16:creationId xmlns:a16="http://schemas.microsoft.com/office/drawing/2014/main" id="{4B33F0A6-27DC-4B02-9549-059EB2382C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910410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870B49B5-7B8A-4393-8DFC-3FC8F09497C6}"/>
                </a:ext>
              </a:extLst>
            </p:cNvPr>
            <p:cNvSpPr txBox="1"/>
            <p:nvPr/>
          </p:nvSpPr>
          <p:spPr>
            <a:xfrm>
              <a:off x="10752601" y="4939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153" name="Line 21">
              <a:extLst>
                <a:ext uri="{FF2B5EF4-FFF2-40B4-BE49-F238E27FC236}">
                  <a16:creationId xmlns:a16="http://schemas.microsoft.com/office/drawing/2014/main" id="{C5F9EDCD-FF2B-48A7-AB1A-F2B0C8A819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380905" y="4924473"/>
              <a:ext cx="5179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5FA2BE0B-DF9E-4379-9442-C71CD6FEB9AE}"/>
                </a:ext>
              </a:extLst>
            </p:cNvPr>
            <p:cNvSpPr txBox="1"/>
            <p:nvPr/>
          </p:nvSpPr>
          <p:spPr>
            <a:xfrm>
              <a:off x="11223096" y="49396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12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9147ED30-555E-4405-B072-5F294DFD267F}"/>
                </a:ext>
              </a:extLst>
            </p:cNvPr>
            <p:cNvSpPr txBox="1"/>
            <p:nvPr/>
          </p:nvSpPr>
          <p:spPr>
            <a:xfrm>
              <a:off x="7907983" y="26821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36</a:t>
              </a:r>
            </a:p>
          </p:txBody>
        </p:sp>
        <p:sp>
          <p:nvSpPr>
            <p:cNvPr id="156" name="Line 16">
              <a:extLst>
                <a:ext uri="{FF2B5EF4-FFF2-40B4-BE49-F238E27FC236}">
                  <a16:creationId xmlns:a16="http://schemas.microsoft.com/office/drawing/2014/main" id="{47223EF2-83CE-4007-8EC7-06550DFE4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0630" y="2828227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4B2EA90D-0CD9-42FC-990F-4B1290809D64}"/>
                </a:ext>
              </a:extLst>
            </p:cNvPr>
            <p:cNvSpPr txBox="1"/>
            <p:nvPr/>
          </p:nvSpPr>
          <p:spPr>
            <a:xfrm>
              <a:off x="7907983" y="334150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34</a:t>
              </a:r>
            </a:p>
          </p:txBody>
        </p:sp>
        <p:sp>
          <p:nvSpPr>
            <p:cNvPr id="158" name="Line 16">
              <a:extLst>
                <a:ext uri="{FF2B5EF4-FFF2-40B4-BE49-F238E27FC236}">
                  <a16:creationId xmlns:a16="http://schemas.microsoft.com/office/drawing/2014/main" id="{6BE2A1D4-3ED7-4EE2-9E7D-A000F8ADF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0630" y="3487628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78837DB6-4A85-4F66-A26F-BF9C827976A7}"/>
                </a:ext>
              </a:extLst>
            </p:cNvPr>
            <p:cNvSpPr txBox="1"/>
            <p:nvPr/>
          </p:nvSpPr>
          <p:spPr>
            <a:xfrm>
              <a:off x="7907983" y="399260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32</a:t>
              </a:r>
            </a:p>
          </p:txBody>
        </p:sp>
        <p:sp>
          <p:nvSpPr>
            <p:cNvPr id="160" name="Line 16">
              <a:extLst>
                <a:ext uri="{FF2B5EF4-FFF2-40B4-BE49-F238E27FC236}">
                  <a16:creationId xmlns:a16="http://schemas.microsoft.com/office/drawing/2014/main" id="{8423EAAC-578F-400F-BB61-B9F37A013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0630" y="4138734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CD457C3A-4A59-4B7B-84DF-DCCC8D95F706}"/>
                </a:ext>
              </a:extLst>
            </p:cNvPr>
            <p:cNvSpPr txBox="1"/>
            <p:nvPr/>
          </p:nvSpPr>
          <p:spPr>
            <a:xfrm>
              <a:off x="7907983" y="465200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162" name="Line 16">
              <a:extLst>
                <a:ext uri="{FF2B5EF4-FFF2-40B4-BE49-F238E27FC236}">
                  <a16:creationId xmlns:a16="http://schemas.microsoft.com/office/drawing/2014/main" id="{A1E4793D-FEF8-4D71-9B74-E75D05127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0630" y="4798133"/>
              <a:ext cx="5088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82E71024-4FF7-4555-8180-C8FDCB1FB4EA}"/>
                </a:ext>
              </a:extLst>
            </p:cNvPr>
            <p:cNvSpPr txBox="1"/>
            <p:nvPr/>
          </p:nvSpPr>
          <p:spPr>
            <a:xfrm>
              <a:off x="8517935" y="2219826"/>
              <a:ext cx="2042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HIV negative 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(N=48 326)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FE243BE2-E610-44D0-97A6-6AA3195AE495}"/>
                </a:ext>
              </a:extLst>
            </p:cNvPr>
            <p:cNvSpPr txBox="1"/>
            <p:nvPr/>
          </p:nvSpPr>
          <p:spPr>
            <a:xfrm>
              <a:off x="8517935" y="2404291"/>
              <a:ext cx="2854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+mj-lt"/>
                </a:rPr>
                <a:t>HIV positive starting ART 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rPr>
                <a:t>(N=1 477)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ECE068B4-C874-4C61-8959-D9F408DE3B6B}"/>
                </a:ext>
              </a:extLst>
            </p:cNvPr>
            <p:cNvSpPr txBox="1"/>
            <p:nvPr/>
          </p:nvSpPr>
          <p:spPr>
            <a:xfrm>
              <a:off x="9231646" y="4279782"/>
              <a:ext cx="1729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-0.02 kg/m</a:t>
              </a:r>
              <a:r>
                <a:rPr lang="en-US" sz="1400" baseline="30000">
                  <a:solidFill>
                    <a:srgbClr val="7030A0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rgbClr val="7030A0"/>
                  </a:solidFill>
                  <a:latin typeface="+mj-lt"/>
                </a:rPr>
                <a:t> per year 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82B895C1-7879-49FC-B31E-37CF3CEBBD2A}"/>
                </a:ext>
              </a:extLst>
            </p:cNvPr>
            <p:cNvSpPr txBox="1"/>
            <p:nvPr/>
          </p:nvSpPr>
          <p:spPr>
            <a:xfrm>
              <a:off x="11154968" y="3018286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33.5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CE11FDF5-9218-487A-9506-14E4173F2CAE}"/>
                </a:ext>
              </a:extLst>
            </p:cNvPr>
            <p:cNvSpPr txBox="1"/>
            <p:nvPr/>
          </p:nvSpPr>
          <p:spPr>
            <a:xfrm>
              <a:off x="8281162" y="4248094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32.6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0600ECD0-95E0-4A60-BA52-79F83686A384}"/>
                </a:ext>
              </a:extLst>
            </p:cNvPr>
            <p:cNvSpPr txBox="1"/>
            <p:nvPr/>
          </p:nvSpPr>
          <p:spPr>
            <a:xfrm>
              <a:off x="8783317" y="2937079"/>
              <a:ext cx="2367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008000"/>
                  </a:solidFill>
                  <a:latin typeface="+mj-lt"/>
                </a:rPr>
                <a:t>0.07 kg/m</a:t>
              </a:r>
              <a:r>
                <a:rPr lang="en-US" sz="1400" baseline="30000">
                  <a:solidFill>
                    <a:srgbClr val="008000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rgbClr val="008000"/>
                  </a:solidFill>
                  <a:latin typeface="+mj-lt"/>
                </a:rPr>
                <a:t> per year (p = 0.09)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70" name="Connecteur droit 169">
              <a:extLst>
                <a:ext uri="{FF2B5EF4-FFF2-40B4-BE49-F238E27FC236}">
                  <a16:creationId xmlns:a16="http://schemas.microsoft.com/office/drawing/2014/main" id="{9C935B02-AE22-46E5-BF8E-7DB9567BF5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47735" y="3662887"/>
              <a:ext cx="2856596" cy="614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F9ED7CC8-79A8-4E8A-8DD1-706832B6C5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50705" y="3654186"/>
              <a:ext cx="2850720" cy="2662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Forme libre 8">
              <a:extLst>
                <a:ext uri="{FF2B5EF4-FFF2-40B4-BE49-F238E27FC236}">
                  <a16:creationId xmlns:a16="http://schemas.microsoft.com/office/drawing/2014/main" id="{44A1C0C4-5C82-4A83-83A2-21AA09D5A843}"/>
                </a:ext>
              </a:extLst>
            </p:cNvPr>
            <p:cNvSpPr/>
            <p:nvPr/>
          </p:nvSpPr>
          <p:spPr>
            <a:xfrm rot="10800000">
              <a:off x="8517682" y="3623833"/>
              <a:ext cx="66047" cy="59593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D42EC60F-F742-4025-AA1C-8686F0EF867B}"/>
                </a:ext>
              </a:extLst>
            </p:cNvPr>
            <p:cNvCxnSpPr/>
            <p:nvPr/>
          </p:nvCxnSpPr>
          <p:spPr bwMode="auto">
            <a:xfrm>
              <a:off x="8384615" y="2380979"/>
              <a:ext cx="19174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5C9D49B9-4350-4F64-A673-115678A9B99C}"/>
                </a:ext>
              </a:extLst>
            </p:cNvPr>
            <p:cNvCxnSpPr/>
            <p:nvPr/>
          </p:nvCxnSpPr>
          <p:spPr bwMode="auto">
            <a:xfrm>
              <a:off x="8384615" y="2564305"/>
              <a:ext cx="19174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-9201-5A177DDFDC55}"/>
                </a:ext>
              </a:extLst>
            </p:cNvPr>
            <p:cNvSpPr txBox="1"/>
            <p:nvPr/>
          </p:nvSpPr>
          <p:spPr>
            <a:xfrm>
              <a:off x="8298878" y="3072234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33.5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82FB7C7C-4B5C-4065-A10E-7B528DBCA143}"/>
                </a:ext>
              </a:extLst>
            </p:cNvPr>
            <p:cNvSpPr txBox="1"/>
            <p:nvPr/>
          </p:nvSpPr>
          <p:spPr>
            <a:xfrm>
              <a:off x="11159862" y="4046589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1400">
                  <a:solidFill>
                    <a:srgbClr val="7030A0"/>
                  </a:solidFill>
                  <a:latin typeface="+mj-lt"/>
                </a:rPr>
                <a:t>33.2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7" name="Forme libre 8">
              <a:extLst>
                <a:ext uri="{FF2B5EF4-FFF2-40B4-BE49-F238E27FC236}">
                  <a16:creationId xmlns:a16="http://schemas.microsoft.com/office/drawing/2014/main" id="{5BA8433F-4889-4CA4-85D0-A172C2263D3E}"/>
                </a:ext>
              </a:extLst>
            </p:cNvPr>
            <p:cNvSpPr/>
            <p:nvPr/>
          </p:nvSpPr>
          <p:spPr>
            <a:xfrm rot="10800000">
              <a:off x="8517682" y="3367798"/>
              <a:ext cx="66047" cy="57700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8" name="Forme libre 8">
              <a:extLst>
                <a:ext uri="{FF2B5EF4-FFF2-40B4-BE49-F238E27FC236}">
                  <a16:creationId xmlns:a16="http://schemas.microsoft.com/office/drawing/2014/main" id="{8390A783-72A1-4B11-8BFA-167849382E9C}"/>
                </a:ext>
              </a:extLst>
            </p:cNvPr>
            <p:cNvSpPr/>
            <p:nvPr/>
          </p:nvSpPr>
          <p:spPr>
            <a:xfrm rot="10800000">
              <a:off x="8999166" y="3584575"/>
              <a:ext cx="66047" cy="58853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9" name="Forme libre 8">
              <a:extLst>
                <a:ext uri="{FF2B5EF4-FFF2-40B4-BE49-F238E27FC236}">
                  <a16:creationId xmlns:a16="http://schemas.microsoft.com/office/drawing/2014/main" id="{7A2F303F-F293-468D-8F7A-A4A789995068}"/>
                </a:ext>
              </a:extLst>
            </p:cNvPr>
            <p:cNvSpPr/>
            <p:nvPr/>
          </p:nvSpPr>
          <p:spPr>
            <a:xfrm rot="10800000">
              <a:off x="8999165" y="3381947"/>
              <a:ext cx="66047" cy="57156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0" name="Forme libre 8">
              <a:extLst>
                <a:ext uri="{FF2B5EF4-FFF2-40B4-BE49-F238E27FC236}">
                  <a16:creationId xmlns:a16="http://schemas.microsoft.com/office/drawing/2014/main" id="{3B9C8FDB-1066-4F3D-AEA0-FC9F3484B106}"/>
                </a:ext>
              </a:extLst>
            </p:cNvPr>
            <p:cNvSpPr/>
            <p:nvPr/>
          </p:nvSpPr>
          <p:spPr>
            <a:xfrm rot="10800000">
              <a:off x="9471260" y="3532366"/>
              <a:ext cx="66047" cy="5986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1" name="Forme libre 8">
              <a:extLst>
                <a:ext uri="{FF2B5EF4-FFF2-40B4-BE49-F238E27FC236}">
                  <a16:creationId xmlns:a16="http://schemas.microsoft.com/office/drawing/2014/main" id="{F26DB0F9-F8DC-48EC-9163-AFD34B355CB8}"/>
                </a:ext>
              </a:extLst>
            </p:cNvPr>
            <p:cNvSpPr/>
            <p:nvPr/>
          </p:nvSpPr>
          <p:spPr>
            <a:xfrm rot="10800000">
              <a:off x="9471260" y="3396773"/>
              <a:ext cx="66047" cy="56891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2" name="Forme libre 8">
              <a:extLst>
                <a:ext uri="{FF2B5EF4-FFF2-40B4-BE49-F238E27FC236}">
                  <a16:creationId xmlns:a16="http://schemas.microsoft.com/office/drawing/2014/main" id="{20AF0E32-DEAB-46CA-9C6C-A72B62568C33}"/>
                </a:ext>
              </a:extLst>
            </p:cNvPr>
            <p:cNvSpPr/>
            <p:nvPr/>
          </p:nvSpPr>
          <p:spPr>
            <a:xfrm rot="10800000">
              <a:off x="9942673" y="3472742"/>
              <a:ext cx="66047" cy="62521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3" name="Forme libre 8">
              <a:extLst>
                <a:ext uri="{FF2B5EF4-FFF2-40B4-BE49-F238E27FC236}">
                  <a16:creationId xmlns:a16="http://schemas.microsoft.com/office/drawing/2014/main" id="{65CECE11-0E39-457D-8BE4-7F7E54522BE6}"/>
                </a:ext>
              </a:extLst>
            </p:cNvPr>
            <p:cNvSpPr/>
            <p:nvPr/>
          </p:nvSpPr>
          <p:spPr>
            <a:xfrm rot="10800000">
              <a:off x="9942673" y="3403589"/>
              <a:ext cx="66047" cy="57297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4" name="Forme libre 8">
              <a:extLst>
                <a:ext uri="{FF2B5EF4-FFF2-40B4-BE49-F238E27FC236}">
                  <a16:creationId xmlns:a16="http://schemas.microsoft.com/office/drawing/2014/main" id="{0EF82E85-7BAA-44A9-9E26-9D38258C05B9}"/>
                </a:ext>
              </a:extLst>
            </p:cNvPr>
            <p:cNvSpPr/>
            <p:nvPr/>
          </p:nvSpPr>
          <p:spPr>
            <a:xfrm rot="10800000">
              <a:off x="10422584" y="3409716"/>
              <a:ext cx="66047" cy="65691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5" name="Forme libre 8">
              <a:extLst>
                <a:ext uri="{FF2B5EF4-FFF2-40B4-BE49-F238E27FC236}">
                  <a16:creationId xmlns:a16="http://schemas.microsoft.com/office/drawing/2014/main" id="{B77887E4-32BE-4881-9E75-9895E9575418}"/>
                </a:ext>
              </a:extLst>
            </p:cNvPr>
            <p:cNvSpPr/>
            <p:nvPr/>
          </p:nvSpPr>
          <p:spPr>
            <a:xfrm rot="10800000">
              <a:off x="10422583" y="3420992"/>
              <a:ext cx="66047" cy="57080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6" name="Forme libre 8">
              <a:extLst>
                <a:ext uri="{FF2B5EF4-FFF2-40B4-BE49-F238E27FC236}">
                  <a16:creationId xmlns:a16="http://schemas.microsoft.com/office/drawing/2014/main" id="{76C0726A-29E0-4C18-838F-1A4EDA316A17}"/>
                </a:ext>
              </a:extLst>
            </p:cNvPr>
            <p:cNvSpPr/>
            <p:nvPr/>
          </p:nvSpPr>
          <p:spPr>
            <a:xfrm rot="10800000">
              <a:off x="10897267" y="3337229"/>
              <a:ext cx="66047" cy="71721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7" name="Forme libre 8">
              <a:extLst>
                <a:ext uri="{FF2B5EF4-FFF2-40B4-BE49-F238E27FC236}">
                  <a16:creationId xmlns:a16="http://schemas.microsoft.com/office/drawing/2014/main" id="{3EE2AF1B-0E42-4DE7-937A-00AA8369BA9B}"/>
                </a:ext>
              </a:extLst>
            </p:cNvPr>
            <p:cNvSpPr/>
            <p:nvPr/>
          </p:nvSpPr>
          <p:spPr>
            <a:xfrm rot="10800000">
              <a:off x="10897269" y="3425971"/>
              <a:ext cx="66047" cy="57800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8" name="Forme libre 8">
              <a:extLst>
                <a:ext uri="{FF2B5EF4-FFF2-40B4-BE49-F238E27FC236}">
                  <a16:creationId xmlns:a16="http://schemas.microsoft.com/office/drawing/2014/main" id="{E6AA614A-543F-4680-AC7E-A15A0A9B1D1A}"/>
                </a:ext>
              </a:extLst>
            </p:cNvPr>
            <p:cNvSpPr/>
            <p:nvPr/>
          </p:nvSpPr>
          <p:spPr>
            <a:xfrm rot="10800000">
              <a:off x="11371739" y="3261893"/>
              <a:ext cx="66047" cy="7751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9" name="Forme libre 8">
              <a:extLst>
                <a:ext uri="{FF2B5EF4-FFF2-40B4-BE49-F238E27FC236}">
                  <a16:creationId xmlns:a16="http://schemas.microsoft.com/office/drawing/2014/main" id="{71AD4391-F2C4-4B3D-B03E-2AA477C93A9C}"/>
                </a:ext>
              </a:extLst>
            </p:cNvPr>
            <p:cNvSpPr/>
            <p:nvPr/>
          </p:nvSpPr>
          <p:spPr>
            <a:xfrm rot="10800000">
              <a:off x="11371308" y="3441878"/>
              <a:ext cx="66047" cy="57254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3061605" y="1237887"/>
            <a:ext cx="6068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Change in BMI by HIV status and baseline BMI</a:t>
            </a:r>
          </a:p>
        </p:txBody>
      </p:sp>
      <p:sp>
        <p:nvSpPr>
          <p:cNvPr id="191" name="Text Box 2"/>
          <p:cNvSpPr txBox="1">
            <a:spLocks noChangeArrowheads="1"/>
          </p:cNvSpPr>
          <p:nvPr/>
        </p:nvSpPr>
        <p:spPr bwMode="auto">
          <a:xfrm>
            <a:off x="1442552" y="1753294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BMI &lt; 25 kg/m</a:t>
            </a:r>
            <a:r>
              <a:rPr lang="da-DK" sz="2000" b="1" baseline="300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2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2" name="Text Box 2"/>
          <p:cNvSpPr txBox="1">
            <a:spLocks noChangeArrowheads="1"/>
          </p:cNvSpPr>
          <p:nvPr/>
        </p:nvSpPr>
        <p:spPr bwMode="auto">
          <a:xfrm>
            <a:off x="5069665" y="1753294"/>
            <a:ext cx="2185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BMI 25-29.9 kg/m</a:t>
            </a:r>
            <a:r>
              <a:rPr lang="da-DK" sz="2000" b="1" baseline="300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2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3" name="Text Box 2"/>
          <p:cNvSpPr txBox="1">
            <a:spLocks noChangeArrowheads="1"/>
          </p:cNvSpPr>
          <p:nvPr/>
        </p:nvSpPr>
        <p:spPr bwMode="auto">
          <a:xfrm>
            <a:off x="9032188" y="1753294"/>
            <a:ext cx="1838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BMI &gt; 30 kg/m</a:t>
            </a:r>
            <a:r>
              <a:rPr lang="da-DK" sz="2000" b="1" baseline="300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2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" name="Espace réservé du contenu 8">
            <a:extLst>
              <a:ext uri="{FF2B5EF4-FFF2-40B4-BE49-F238E27FC236}">
                <a16:creationId xmlns:a16="http://schemas.microsoft.com/office/drawing/2014/main" id="{040AA70F-EDC7-4C91-ABD1-1797C8C2BA6A}"/>
              </a:ext>
            </a:extLst>
          </p:cNvPr>
          <p:cNvSpPr txBox="1">
            <a:spLocks/>
          </p:cNvSpPr>
          <p:nvPr/>
        </p:nvSpPr>
        <p:spPr bwMode="auto">
          <a:xfrm>
            <a:off x="502970" y="5614483"/>
            <a:ext cx="11343217" cy="6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1800" kern="0"/>
              <a:t>HIV individuals starting ARV catch up and even exceed BMI of uninfected individuals, after 12 years of follow-up</a:t>
            </a:r>
          </a:p>
          <a:p>
            <a:r>
              <a:rPr lang="en-US" sz="1800" kern="0"/>
              <a:t>Role of HIV-specific risk factors, comorbidities, ARV exposure</a:t>
            </a:r>
          </a:p>
          <a:p>
            <a:r>
              <a:rPr lang="en-US" sz="1800" kern="0"/>
              <a:t>Metabolic and cardiovascular consequences ?</a:t>
            </a:r>
          </a:p>
        </p:txBody>
      </p:sp>
      <p:sp>
        <p:nvSpPr>
          <p:cNvPr id="195" name="Titre 1">
            <a:extLst>
              <a:ext uri="{FF2B5EF4-FFF2-40B4-BE49-F238E27FC236}">
                <a16:creationId xmlns:a16="http://schemas.microsoft.com/office/drawing/2014/main" id="{DCEB4F28-1C84-471E-8F64-6A3D248D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Changes in BMI over time: HIV+ vs HIV negative (2)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E6CB55A-D3FA-496B-A5E3-56188589F950}"/>
              </a:ext>
            </a:extLst>
          </p:cNvPr>
          <p:cNvSpPr/>
          <p:nvPr/>
        </p:nvSpPr>
        <p:spPr>
          <a:xfrm>
            <a:off x="11120168" y="6492168"/>
            <a:ext cx="1071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Abs.OAB0603</a:t>
            </a:r>
          </a:p>
        </p:txBody>
      </p:sp>
    </p:spTree>
    <p:extLst>
      <p:ext uri="{BB962C8B-B14F-4D97-AF65-F5344CB8AC3E}">
        <p14:creationId xmlns:p14="http://schemas.microsoft.com/office/powerpoint/2010/main" val="36708563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/>
              <a:t>ARVs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/>
              <a:t>ADVANCE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NAMSAL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ISL/DOR Phase 2: virologic failure/ safety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BIC/FTC/TAF ≥ 65 years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Switch DTG/3TC: DOLAM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DTG monotherapy in maintenance: predictors of virologic failure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ATLAS 2M (CAB + RPV LA IM)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Ibalizumab HIV-2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Lenacapavir (GS-6207) sc</a:t>
            </a:r>
          </a:p>
          <a:p>
            <a:pPr eaLnBrk="1" hangingPunct="1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60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2487866"/>
            <a:ext cx="11102084" cy="4206457"/>
            <a:chOff x="0" y="1003300"/>
            <a:chExt cx="12192000" cy="614271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03300"/>
              <a:ext cx="12192000" cy="483062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970" y="5177011"/>
              <a:ext cx="10541969" cy="1969003"/>
            </a:xfrm>
            <a:prstGeom prst="rect">
              <a:avLst/>
            </a:prstGeom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6476649"/>
            <a:ext cx="3214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OAB0605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45697" y="1348709"/>
            <a:ext cx="456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Mean weight change at W144 (Kg)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7765" y="1913094"/>
            <a:ext cx="29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92513"/>
                </a:solidFill>
                <a:latin typeface="+mn-lt"/>
              </a:rPr>
              <a:t>Immediate switch (D0-W144)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672365" y="1913094"/>
            <a:ext cx="296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C20FC"/>
                </a:solidFill>
                <a:latin typeface="+mn-lt"/>
              </a:rPr>
              <a:t>Deferred switch (W24-W144)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15C4ACF5-CA60-42E0-93BD-5FFF5996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6600"/>
                </a:solidFill>
              </a:rPr>
              <a:t>Switch to DOR/3TC/TDF: weight changes </a:t>
            </a:r>
            <a:br>
              <a:rPr lang="en-US" sz="3600" b="1">
                <a:solidFill>
                  <a:srgbClr val="FF6600"/>
                </a:solidFill>
              </a:rPr>
            </a:br>
            <a:r>
              <a:rPr lang="en-US" sz="3600" b="1">
                <a:solidFill>
                  <a:srgbClr val="FF6600"/>
                </a:solidFill>
              </a:rPr>
              <a:t>(DRIVE-SHIFT)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22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3A513D8-543A-461F-886A-F8CEB409DF71}"/>
              </a:ext>
            </a:extLst>
          </p:cNvPr>
          <p:cNvSpPr txBox="1"/>
          <p:nvPr/>
        </p:nvSpPr>
        <p:spPr>
          <a:xfrm>
            <a:off x="6801392" y="1436942"/>
            <a:ext cx="4670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/>
                <a:cs typeface="Calibri"/>
              </a:rPr>
              <a:t>Predicted BMI by days since DTG initiation</a:t>
            </a:r>
            <a:endParaRPr lang="en-US" sz="2000" b="1" baseline="30000">
              <a:solidFill>
                <a:srgbClr val="0070C0"/>
              </a:solidFill>
              <a:latin typeface="Calibri"/>
              <a:cs typeface="Calibri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2653A82-82CD-44AD-A9D3-1423CABA5FFF}"/>
              </a:ext>
            </a:extLst>
          </p:cNvPr>
          <p:cNvGrpSpPr/>
          <p:nvPr/>
        </p:nvGrpSpPr>
        <p:grpSpPr>
          <a:xfrm>
            <a:off x="5744636" y="1923373"/>
            <a:ext cx="6350302" cy="3644310"/>
            <a:chOff x="5744636" y="1923373"/>
            <a:chExt cx="6350302" cy="364431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43E6A80-4213-430E-B739-E229BC2DEDA3}"/>
                </a:ext>
              </a:extLst>
            </p:cNvPr>
            <p:cNvSpPr txBox="1"/>
            <p:nvPr/>
          </p:nvSpPr>
          <p:spPr>
            <a:xfrm>
              <a:off x="5744636" y="200274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20.5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32473BE-B002-486D-B538-770FB0951C6C}"/>
                </a:ext>
              </a:extLst>
            </p:cNvPr>
            <p:cNvSpPr txBox="1"/>
            <p:nvPr/>
          </p:nvSpPr>
          <p:spPr>
            <a:xfrm>
              <a:off x="11636158" y="499216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j-lt"/>
                </a:rPr>
                <a:t>400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D207590-F22F-4AF9-AA66-5A40EF7FAF88}"/>
                </a:ext>
              </a:extLst>
            </p:cNvPr>
            <p:cNvSpPr txBox="1"/>
            <p:nvPr/>
          </p:nvSpPr>
          <p:spPr>
            <a:xfrm>
              <a:off x="5880893" y="255392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752E8B6-F287-46F7-96EB-4FE41F34C71D}"/>
                </a:ext>
              </a:extLst>
            </p:cNvPr>
            <p:cNvSpPr txBox="1"/>
            <p:nvPr/>
          </p:nvSpPr>
          <p:spPr>
            <a:xfrm>
              <a:off x="5744636" y="309717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19.5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5DD9C22-018B-4376-8E93-A60A4B3361D2}"/>
                </a:ext>
              </a:extLst>
            </p:cNvPr>
            <p:cNvSpPr txBox="1"/>
            <p:nvPr/>
          </p:nvSpPr>
          <p:spPr>
            <a:xfrm>
              <a:off x="5880893" y="363659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19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87D1442-92DF-4DD1-86DD-CF6149690F63}"/>
                </a:ext>
              </a:extLst>
            </p:cNvPr>
            <p:cNvSpPr txBox="1"/>
            <p:nvPr/>
          </p:nvSpPr>
          <p:spPr>
            <a:xfrm>
              <a:off x="5744636" y="417725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18.5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4BB3FDD-6F91-4340-AB0B-43982CFC71EB}"/>
                </a:ext>
              </a:extLst>
            </p:cNvPr>
            <p:cNvSpPr txBox="1"/>
            <p:nvPr/>
          </p:nvSpPr>
          <p:spPr>
            <a:xfrm>
              <a:off x="5880893" y="47179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18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B51AA33-0F47-40AE-ABBF-D4CA75B80036}"/>
                </a:ext>
              </a:extLst>
            </p:cNvPr>
            <p:cNvSpPr txBox="1"/>
            <p:nvPr/>
          </p:nvSpPr>
          <p:spPr>
            <a:xfrm>
              <a:off x="8120297" y="5259906"/>
              <a:ext cx="2025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Days since DTG initiation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D7723FC-0444-4146-9974-DF6CAF29A2D1}"/>
                </a:ext>
              </a:extLst>
            </p:cNvPr>
            <p:cNvSpPr txBox="1"/>
            <p:nvPr/>
          </p:nvSpPr>
          <p:spPr>
            <a:xfrm>
              <a:off x="10256442" y="499216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j-lt"/>
                </a:rPr>
                <a:t>200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5FF3711-B963-432A-8D54-D492CEE6920F}"/>
                </a:ext>
              </a:extLst>
            </p:cNvPr>
            <p:cNvSpPr txBox="1"/>
            <p:nvPr/>
          </p:nvSpPr>
          <p:spPr>
            <a:xfrm>
              <a:off x="8980065" y="499216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4DA5E25-5A14-4F6E-9FFE-EAE0BD3021B9}"/>
                </a:ext>
              </a:extLst>
            </p:cNvPr>
            <p:cNvSpPr txBox="1"/>
            <p:nvPr/>
          </p:nvSpPr>
          <p:spPr>
            <a:xfrm>
              <a:off x="7493697" y="499216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j-lt"/>
                </a:rPr>
                <a:t>-200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AF38BBF-3069-4DC5-9ECF-6083E51EFC42}"/>
                </a:ext>
              </a:extLst>
            </p:cNvPr>
            <p:cNvSpPr txBox="1"/>
            <p:nvPr/>
          </p:nvSpPr>
          <p:spPr>
            <a:xfrm>
              <a:off x="6125949" y="4992164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+mj-lt"/>
                </a:rPr>
                <a:t>-400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1C647FA-C1C4-4FD8-B2CC-F9FAEE4BA57B}"/>
                </a:ext>
              </a:extLst>
            </p:cNvPr>
            <p:cNvSpPr txBox="1"/>
            <p:nvPr/>
          </p:nvSpPr>
          <p:spPr>
            <a:xfrm>
              <a:off x="9656029" y="4588427"/>
              <a:ext cx="18405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0.94 kg/m</a:t>
              </a:r>
              <a:r>
                <a:rPr kumimoji="0" lang="fr-FR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per </a:t>
              </a:r>
              <a:r>
                <a:rPr kumimoji="0" lang="fr-FR" sz="1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year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327ED74-610C-4D88-8EBE-4848B78E2D38}"/>
                </a:ext>
              </a:extLst>
            </p:cNvPr>
            <p:cNvSpPr txBox="1"/>
            <p:nvPr/>
          </p:nvSpPr>
          <p:spPr>
            <a:xfrm>
              <a:off x="6902209" y="4588427"/>
              <a:ext cx="1944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0.316 kg/m</a:t>
              </a:r>
              <a:r>
                <a:rPr kumimoji="0" lang="fr-FR" sz="1600" i="0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per </a:t>
              </a:r>
              <a:r>
                <a:rPr kumimoji="0" lang="fr-FR" sz="16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year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ED7EC5F-9847-439B-804F-F755F97EA70C}"/>
                </a:ext>
              </a:extLst>
            </p:cNvPr>
            <p:cNvSpPr txBox="1"/>
            <p:nvPr/>
          </p:nvSpPr>
          <p:spPr>
            <a:xfrm>
              <a:off x="9162080" y="2657762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(p &lt; 0.0001)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6E44E5DB-A651-4043-822B-E35614988BC4}"/>
                </a:ext>
              </a:extLst>
            </p:cNvPr>
            <p:cNvGrpSpPr/>
            <p:nvPr/>
          </p:nvGrpSpPr>
          <p:grpSpPr>
            <a:xfrm>
              <a:off x="6188460" y="1923373"/>
              <a:ext cx="5732141" cy="3081539"/>
              <a:chOff x="6188460" y="1923373"/>
              <a:chExt cx="5732141" cy="3081539"/>
            </a:xfrm>
          </p:grpSpPr>
          <p:sp>
            <p:nvSpPr>
              <p:cNvPr id="3" name="Forme libre : forme 45">
                <a:extLst>
                  <a:ext uri="{FF2B5EF4-FFF2-40B4-BE49-F238E27FC236}">
                    <a16:creationId xmlns:a16="http://schemas.microsoft.com/office/drawing/2014/main" id="{B0A9F22E-EBD0-4B40-BE69-FB03AA2D6479}"/>
                  </a:ext>
                </a:extLst>
              </p:cNvPr>
              <p:cNvSpPr/>
              <p:nvPr/>
            </p:nvSpPr>
            <p:spPr bwMode="auto">
              <a:xfrm>
                <a:off x="9161987" y="1999198"/>
                <a:ext cx="2423511" cy="2370295"/>
              </a:xfrm>
              <a:custGeom>
                <a:avLst/>
                <a:gdLst>
                  <a:gd name="connsiteX0" fmla="*/ 2468880 w 2468880"/>
                  <a:gd name="connsiteY0" fmla="*/ 0 h 2834640"/>
                  <a:gd name="connsiteX1" fmla="*/ 2468880 w 2468880"/>
                  <a:gd name="connsiteY1" fmla="*/ 1478280 h 2834640"/>
                  <a:gd name="connsiteX2" fmla="*/ 1447800 w 2468880"/>
                  <a:gd name="connsiteY2" fmla="*/ 1851660 h 2834640"/>
                  <a:gd name="connsiteX3" fmla="*/ 1002030 w 2468880"/>
                  <a:gd name="connsiteY3" fmla="*/ 2030730 h 2834640"/>
                  <a:gd name="connsiteX4" fmla="*/ 838200 w 2468880"/>
                  <a:gd name="connsiteY4" fmla="*/ 2118360 h 2834640"/>
                  <a:gd name="connsiteX5" fmla="*/ 613410 w 2468880"/>
                  <a:gd name="connsiteY5" fmla="*/ 2255520 h 2834640"/>
                  <a:gd name="connsiteX6" fmla="*/ 457200 w 2468880"/>
                  <a:gd name="connsiteY6" fmla="*/ 2377440 h 2834640"/>
                  <a:gd name="connsiteX7" fmla="*/ 274320 w 2468880"/>
                  <a:gd name="connsiteY7" fmla="*/ 2548890 h 2834640"/>
                  <a:gd name="connsiteX8" fmla="*/ 0 w 2468880"/>
                  <a:gd name="connsiteY8" fmla="*/ 2834640 h 2834640"/>
                  <a:gd name="connsiteX9" fmla="*/ 0 w 2468880"/>
                  <a:gd name="connsiteY9" fmla="*/ 2297430 h 2834640"/>
                  <a:gd name="connsiteX10" fmla="*/ 304800 w 2468880"/>
                  <a:gd name="connsiteY10" fmla="*/ 2160270 h 2834640"/>
                  <a:gd name="connsiteX11" fmla="*/ 438150 w 2468880"/>
                  <a:gd name="connsiteY11" fmla="*/ 2091690 h 2834640"/>
                  <a:gd name="connsiteX12" fmla="*/ 533400 w 2468880"/>
                  <a:gd name="connsiteY12" fmla="*/ 2030730 h 2834640"/>
                  <a:gd name="connsiteX13" fmla="*/ 662940 w 2468880"/>
                  <a:gd name="connsiteY13" fmla="*/ 1935480 h 2834640"/>
                  <a:gd name="connsiteX14" fmla="*/ 815340 w 2468880"/>
                  <a:gd name="connsiteY14" fmla="*/ 1802130 h 2834640"/>
                  <a:gd name="connsiteX15" fmla="*/ 994410 w 2468880"/>
                  <a:gd name="connsiteY15" fmla="*/ 1623060 h 2834640"/>
                  <a:gd name="connsiteX16" fmla="*/ 1242060 w 2468880"/>
                  <a:gd name="connsiteY16" fmla="*/ 1367790 h 2834640"/>
                  <a:gd name="connsiteX17" fmla="*/ 1626870 w 2468880"/>
                  <a:gd name="connsiteY17" fmla="*/ 948690 h 2834640"/>
                  <a:gd name="connsiteX18" fmla="*/ 1985010 w 2468880"/>
                  <a:gd name="connsiteY18" fmla="*/ 544830 h 2834640"/>
                  <a:gd name="connsiteX19" fmla="*/ 2468880 w 2468880"/>
                  <a:gd name="connsiteY19" fmla="*/ 0 h 283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68880" h="2834640">
                    <a:moveTo>
                      <a:pt x="2468880" y="0"/>
                    </a:moveTo>
                    <a:lnTo>
                      <a:pt x="2468880" y="1478280"/>
                    </a:lnTo>
                    <a:lnTo>
                      <a:pt x="1447800" y="1851660"/>
                    </a:lnTo>
                    <a:lnTo>
                      <a:pt x="1002030" y="2030730"/>
                    </a:lnTo>
                    <a:lnTo>
                      <a:pt x="838200" y="2118360"/>
                    </a:lnTo>
                    <a:lnTo>
                      <a:pt x="613410" y="2255520"/>
                    </a:lnTo>
                    <a:lnTo>
                      <a:pt x="457200" y="2377440"/>
                    </a:lnTo>
                    <a:lnTo>
                      <a:pt x="274320" y="2548890"/>
                    </a:lnTo>
                    <a:lnTo>
                      <a:pt x="0" y="2834640"/>
                    </a:lnTo>
                    <a:lnTo>
                      <a:pt x="0" y="2297430"/>
                    </a:lnTo>
                    <a:lnTo>
                      <a:pt x="304800" y="2160270"/>
                    </a:lnTo>
                    <a:lnTo>
                      <a:pt x="438150" y="2091690"/>
                    </a:lnTo>
                    <a:lnTo>
                      <a:pt x="533400" y="2030730"/>
                    </a:lnTo>
                    <a:lnTo>
                      <a:pt x="662940" y="1935480"/>
                    </a:lnTo>
                    <a:lnTo>
                      <a:pt x="815340" y="1802130"/>
                    </a:lnTo>
                    <a:lnTo>
                      <a:pt x="994410" y="1623060"/>
                    </a:lnTo>
                    <a:lnTo>
                      <a:pt x="1242060" y="1367790"/>
                    </a:lnTo>
                    <a:lnTo>
                      <a:pt x="1626870" y="948690"/>
                    </a:lnTo>
                    <a:lnTo>
                      <a:pt x="1985010" y="544830"/>
                    </a:lnTo>
                    <a:lnTo>
                      <a:pt x="246888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" name="Forme libre : forme 46">
                <a:extLst>
                  <a:ext uri="{FF2B5EF4-FFF2-40B4-BE49-F238E27FC236}">
                    <a16:creationId xmlns:a16="http://schemas.microsoft.com/office/drawing/2014/main" id="{046CB730-E7EA-4687-A9F7-2A598A335CF4}"/>
                  </a:ext>
                </a:extLst>
              </p:cNvPr>
              <p:cNvSpPr/>
              <p:nvPr/>
            </p:nvSpPr>
            <p:spPr bwMode="auto">
              <a:xfrm>
                <a:off x="6623783" y="4022231"/>
                <a:ext cx="2500804" cy="564963"/>
              </a:xfrm>
              <a:custGeom>
                <a:avLst/>
                <a:gdLst>
                  <a:gd name="connsiteX0" fmla="*/ 0 w 2547620"/>
                  <a:gd name="connsiteY0" fmla="*/ 675640 h 675640"/>
                  <a:gd name="connsiteX1" fmla="*/ 0 w 2547620"/>
                  <a:gd name="connsiteY1" fmla="*/ 350520 h 675640"/>
                  <a:gd name="connsiteX2" fmla="*/ 508000 w 2547620"/>
                  <a:gd name="connsiteY2" fmla="*/ 320040 h 675640"/>
                  <a:gd name="connsiteX3" fmla="*/ 883920 w 2547620"/>
                  <a:gd name="connsiteY3" fmla="*/ 289560 h 675640"/>
                  <a:gd name="connsiteX4" fmla="*/ 1173480 w 2547620"/>
                  <a:gd name="connsiteY4" fmla="*/ 261620 h 675640"/>
                  <a:gd name="connsiteX5" fmla="*/ 1417320 w 2547620"/>
                  <a:gd name="connsiteY5" fmla="*/ 231140 h 675640"/>
                  <a:gd name="connsiteX6" fmla="*/ 1625600 w 2547620"/>
                  <a:gd name="connsiteY6" fmla="*/ 193040 h 675640"/>
                  <a:gd name="connsiteX7" fmla="*/ 1938020 w 2547620"/>
                  <a:gd name="connsiteY7" fmla="*/ 134620 h 675640"/>
                  <a:gd name="connsiteX8" fmla="*/ 2227580 w 2547620"/>
                  <a:gd name="connsiteY8" fmla="*/ 73660 h 675640"/>
                  <a:gd name="connsiteX9" fmla="*/ 2547620 w 2547620"/>
                  <a:gd name="connsiteY9" fmla="*/ 0 h 675640"/>
                  <a:gd name="connsiteX10" fmla="*/ 2547620 w 2547620"/>
                  <a:gd name="connsiteY10" fmla="*/ 279400 h 675640"/>
                  <a:gd name="connsiteX11" fmla="*/ 2230120 w 2547620"/>
                  <a:gd name="connsiteY11" fmla="*/ 297180 h 675640"/>
                  <a:gd name="connsiteX12" fmla="*/ 2049780 w 2547620"/>
                  <a:gd name="connsiteY12" fmla="*/ 309880 h 675640"/>
                  <a:gd name="connsiteX13" fmla="*/ 1821180 w 2547620"/>
                  <a:gd name="connsiteY13" fmla="*/ 332740 h 675640"/>
                  <a:gd name="connsiteX14" fmla="*/ 1536700 w 2547620"/>
                  <a:gd name="connsiteY14" fmla="*/ 363220 h 675640"/>
                  <a:gd name="connsiteX15" fmla="*/ 1165860 w 2547620"/>
                  <a:gd name="connsiteY15" fmla="*/ 419100 h 675640"/>
                  <a:gd name="connsiteX16" fmla="*/ 1046480 w 2547620"/>
                  <a:gd name="connsiteY16" fmla="*/ 439420 h 675640"/>
                  <a:gd name="connsiteX17" fmla="*/ 640080 w 2547620"/>
                  <a:gd name="connsiteY17" fmla="*/ 523240 h 675640"/>
                  <a:gd name="connsiteX18" fmla="*/ 472440 w 2547620"/>
                  <a:gd name="connsiteY18" fmla="*/ 563880 h 675640"/>
                  <a:gd name="connsiteX19" fmla="*/ 187960 w 2547620"/>
                  <a:gd name="connsiteY19" fmla="*/ 624840 h 675640"/>
                  <a:gd name="connsiteX20" fmla="*/ 0 w 2547620"/>
                  <a:gd name="connsiteY20" fmla="*/ 675640 h 67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47620" h="675640">
                    <a:moveTo>
                      <a:pt x="0" y="675640"/>
                    </a:moveTo>
                    <a:lnTo>
                      <a:pt x="0" y="350520"/>
                    </a:lnTo>
                    <a:lnTo>
                      <a:pt x="508000" y="320040"/>
                    </a:lnTo>
                    <a:lnTo>
                      <a:pt x="883920" y="289560"/>
                    </a:lnTo>
                    <a:lnTo>
                      <a:pt x="1173480" y="261620"/>
                    </a:lnTo>
                    <a:lnTo>
                      <a:pt x="1417320" y="231140"/>
                    </a:lnTo>
                    <a:lnTo>
                      <a:pt x="1625600" y="193040"/>
                    </a:lnTo>
                    <a:lnTo>
                      <a:pt x="1938020" y="134620"/>
                    </a:lnTo>
                    <a:lnTo>
                      <a:pt x="2227580" y="73660"/>
                    </a:lnTo>
                    <a:lnTo>
                      <a:pt x="2547620" y="0"/>
                    </a:lnTo>
                    <a:lnTo>
                      <a:pt x="2547620" y="279400"/>
                    </a:lnTo>
                    <a:lnTo>
                      <a:pt x="2230120" y="297180"/>
                    </a:lnTo>
                    <a:lnTo>
                      <a:pt x="2049780" y="309880"/>
                    </a:lnTo>
                    <a:lnTo>
                      <a:pt x="1821180" y="332740"/>
                    </a:lnTo>
                    <a:lnTo>
                      <a:pt x="1536700" y="363220"/>
                    </a:lnTo>
                    <a:lnTo>
                      <a:pt x="1165860" y="419100"/>
                    </a:lnTo>
                    <a:lnTo>
                      <a:pt x="1046480" y="439420"/>
                    </a:lnTo>
                    <a:lnTo>
                      <a:pt x="640080" y="523240"/>
                    </a:lnTo>
                    <a:lnTo>
                      <a:pt x="472440" y="563880"/>
                    </a:lnTo>
                    <a:lnTo>
                      <a:pt x="187960" y="624840"/>
                    </a:lnTo>
                    <a:lnTo>
                      <a:pt x="0" y="6756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" name="Line 21">
                <a:extLst>
                  <a:ext uri="{FF2B5EF4-FFF2-40B4-BE49-F238E27FC236}">
                    <a16:creationId xmlns:a16="http://schemas.microsoft.com/office/drawing/2014/main" id="{20C57508-C43B-4A3D-A542-1C7EA4299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66118" y="3433310"/>
                <a:ext cx="301987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" name="Line 16">
                <a:extLst>
                  <a:ext uri="{FF2B5EF4-FFF2-40B4-BE49-F238E27FC236}">
                    <a16:creationId xmlns:a16="http://schemas.microsoft.com/office/drawing/2014/main" id="{B412F9F1-7F32-48E0-B7F2-AEA4C4907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4718" y="4943247"/>
                <a:ext cx="5645883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9" name="Line 16">
                <a:extLst>
                  <a:ext uri="{FF2B5EF4-FFF2-40B4-BE49-F238E27FC236}">
                    <a16:creationId xmlns:a16="http://schemas.microsoft.com/office/drawing/2014/main" id="{FAB01094-F3F6-4270-9524-510EBA977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460" y="2140005"/>
                <a:ext cx="8759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0" name="Line 21">
                <a:extLst>
                  <a:ext uri="{FF2B5EF4-FFF2-40B4-BE49-F238E27FC236}">
                    <a16:creationId xmlns:a16="http://schemas.microsoft.com/office/drawing/2014/main" id="{6DC5F574-1062-4A93-BF22-9F8AAAEE9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1834714" y="4974079"/>
                <a:ext cx="6166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3" name="Line 16">
                <a:extLst>
                  <a:ext uri="{FF2B5EF4-FFF2-40B4-BE49-F238E27FC236}">
                    <a16:creationId xmlns:a16="http://schemas.microsoft.com/office/drawing/2014/main" id="{DDE20993-B7BE-4B37-B101-2BC4E6F83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460" y="2691181"/>
                <a:ext cx="8759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ED9F7ED1-0EE9-4753-B8CF-95DABBFF5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460" y="3234440"/>
                <a:ext cx="8759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E1D1DC21-13C0-4635-A5FD-BAF1E5EAC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460" y="3773851"/>
                <a:ext cx="8759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4585E99A-8A19-4CF2-8E08-8F46B104E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460" y="4314512"/>
                <a:ext cx="8759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95A7E2AD-27BA-4B38-8EA8-A57D85116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460" y="4855172"/>
                <a:ext cx="8759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235C9AEB-BFCD-4D46-8F93-1031D57C4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454998" y="4974079"/>
                <a:ext cx="6166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4FA1A790-748A-46C7-B8C9-D633E0CDD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090991" y="4974079"/>
                <a:ext cx="6166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3F95F089-BADA-4785-A7C4-3390CEA51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719505" y="4974079"/>
                <a:ext cx="6166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30" name="Line 21">
                <a:extLst>
                  <a:ext uri="{FF2B5EF4-FFF2-40B4-BE49-F238E27FC236}">
                    <a16:creationId xmlns:a16="http://schemas.microsoft.com/office/drawing/2014/main" id="{9B3F6B32-4805-4599-AD09-B1CFE4FA0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351757" y="4974079"/>
                <a:ext cx="6166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AC6296E-8205-46CB-8C24-CAF163CC0F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626276" y="4139048"/>
                <a:ext cx="2490831" cy="31433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D4D9418E-2731-470B-BBD2-51CB989F8E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152813" y="2626816"/>
                <a:ext cx="2422711" cy="152474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Line 21">
                <a:extLst>
                  <a:ext uri="{FF2B5EF4-FFF2-40B4-BE49-F238E27FC236}">
                    <a16:creationId xmlns:a16="http://schemas.microsoft.com/office/drawing/2014/main" id="{9A25AF25-C89D-467D-961F-B3F87C0BA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7631045" y="3417893"/>
                <a:ext cx="298904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2" name="ZoneTexte 41"/>
          <p:cNvSpPr txBox="1"/>
          <p:nvPr/>
        </p:nvSpPr>
        <p:spPr>
          <a:xfrm>
            <a:off x="561287" y="5959031"/>
            <a:ext cx="9695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Larger increases in BMI increase with TDF/3TC vs ABC/3TC, Girls vs Boys, in adolescents categorized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as thin before DTG initiation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092DAA-B534-48D0-848E-32F8C832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Adolescents transitioning to DTG: BMI increase</a:t>
            </a:r>
          </a:p>
        </p:txBody>
      </p:sp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8D55F070-6FEE-4002-859B-0330FC80562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8904" y="1514475"/>
            <a:ext cx="5734050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/>
              <a:t>Retrospective study, 605 adolescents (10-19 years), Austral Africa (Eswatini)</a:t>
            </a:r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Inclusion criteria</a:t>
            </a:r>
          </a:p>
          <a:p>
            <a:pPr lvl="1"/>
            <a:r>
              <a:rPr lang="en-US"/>
              <a:t>on ARV &gt; 1 year</a:t>
            </a:r>
          </a:p>
          <a:p>
            <a:pPr lvl="1"/>
            <a:r>
              <a:rPr lang="en-US"/>
              <a:t>HIV RNA &lt; 200 c/mL</a:t>
            </a:r>
          </a:p>
          <a:p>
            <a:pPr lvl="1"/>
            <a:r>
              <a:rPr lang="en-US"/>
              <a:t>switch to DTG</a:t>
            </a:r>
          </a:p>
          <a:p>
            <a:pPr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Random-effects linear model: change in BMI</a:t>
            </a:r>
          </a:p>
          <a:p>
            <a:pPr lvl="1">
              <a:spcAft>
                <a:spcPts val="0"/>
              </a:spcAft>
            </a:pPr>
            <a:r>
              <a:rPr lang="en-US"/>
              <a:t>Adjustement for sex, DTG companion ARVs,</a:t>
            </a:r>
            <a:br>
              <a:rPr lang="en-US"/>
            </a:br>
            <a:r>
              <a:rPr lang="en-US"/>
              <a:t>previous ART regimens, age at DTG initiation</a:t>
            </a:r>
          </a:p>
          <a:p>
            <a:pPr lvl="1">
              <a:spcAft>
                <a:spcPts val="0"/>
              </a:spcAft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Study population</a:t>
            </a:r>
          </a:p>
          <a:p>
            <a:pPr lvl="1">
              <a:spcAft>
                <a:spcPts val="0"/>
              </a:spcAft>
            </a:pPr>
            <a:r>
              <a:rPr lang="en-US"/>
              <a:t>310 boys, 295 girls</a:t>
            </a:r>
          </a:p>
          <a:p>
            <a:pPr lvl="1">
              <a:spcAft>
                <a:spcPts val="0"/>
              </a:spcAft>
            </a:pPr>
            <a:r>
              <a:rPr lang="en-US"/>
              <a:t>pre-DTG: NVP: 73% ; EFV: 27%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5FDB18-9DC4-4006-908A-F12ABFDE0C0E}"/>
              </a:ext>
            </a:extLst>
          </p:cNvPr>
          <p:cNvSpPr/>
          <p:nvPr/>
        </p:nvSpPr>
        <p:spPr>
          <a:xfrm>
            <a:off x="11120168" y="6466286"/>
            <a:ext cx="1071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OAB0106</a:t>
            </a:r>
          </a:p>
        </p:txBody>
      </p:sp>
    </p:spTree>
    <p:extLst>
      <p:ext uri="{BB962C8B-B14F-4D97-AF65-F5344CB8AC3E}">
        <p14:creationId xmlns:p14="http://schemas.microsoft.com/office/powerpoint/2010/main" val="19046709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Dolutegravir transition in Africa: </a:t>
            </a:r>
            <a:br>
              <a:rPr lang="en-US" dirty="0"/>
            </a:br>
            <a:r>
              <a:rPr lang="en-US" dirty="0"/>
              <a:t>Incidence of weight gain and hyperglycemia (1)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Cohort AFRICOS</a:t>
            </a:r>
            <a:r>
              <a:rPr lang="en-US" dirty="0"/>
              <a:t>, 12 sites, 4 countries(Kenya, Nigeria, Uganda, Tanzania)</a:t>
            </a:r>
          </a:p>
          <a:p>
            <a:endParaRPr lang="en-US" dirty="0"/>
          </a:p>
          <a:p>
            <a:r>
              <a:rPr lang="en-US" b="1" dirty="0"/>
              <a:t>Objective</a:t>
            </a:r>
            <a:r>
              <a:rPr lang="en-US" dirty="0"/>
              <a:t>: incidence during follow-up of overweight (BMI &gt; 25 kg/m</a:t>
            </a:r>
            <a:r>
              <a:rPr lang="en-US" baseline="30000" dirty="0"/>
              <a:t>2</a:t>
            </a:r>
            <a:r>
              <a:rPr lang="en-US" dirty="0"/>
              <a:t>) and hyperglycemia</a:t>
            </a:r>
          </a:p>
          <a:p>
            <a:pPr lvl="1"/>
            <a:r>
              <a:rPr lang="en-US" dirty="0"/>
              <a:t>Exclusion of participants with high BMI or hyperglycemia at baseline</a:t>
            </a:r>
          </a:p>
          <a:p>
            <a:pPr lvl="1"/>
            <a:r>
              <a:rPr lang="en-US" dirty="0"/>
              <a:t>Follow-up every 6 months</a:t>
            </a:r>
          </a:p>
          <a:p>
            <a:pPr lvl="1"/>
            <a:r>
              <a:rPr lang="en-US" dirty="0"/>
              <a:t>Comparison to HIV-infected ART-naïve</a:t>
            </a:r>
          </a:p>
          <a:p>
            <a:endParaRPr lang="en-US" dirty="0"/>
          </a:p>
          <a:p>
            <a:r>
              <a:rPr lang="en-US" dirty="0"/>
              <a:t>The groups of patients with TDF/3TC + DTG and those with other regimens had very significant different characteristics</a:t>
            </a:r>
          </a:p>
          <a:p>
            <a:pPr lvl="1"/>
            <a:r>
              <a:rPr lang="en-US" dirty="0"/>
              <a:t>Patients on TDF/3TC/DTG </a:t>
            </a:r>
          </a:p>
          <a:p>
            <a:pPr lvl="2"/>
            <a:r>
              <a:rPr lang="en-US" dirty="0"/>
              <a:t>Were more frequently men</a:t>
            </a:r>
          </a:p>
          <a:p>
            <a:pPr lvl="2"/>
            <a:r>
              <a:rPr lang="en-US" dirty="0"/>
              <a:t>Were more often &gt; 40 years</a:t>
            </a:r>
          </a:p>
          <a:p>
            <a:pPr lvl="2"/>
            <a:r>
              <a:rPr lang="en-US" dirty="0"/>
              <a:t>Had more frequently a depression</a:t>
            </a:r>
          </a:p>
          <a:p>
            <a:pPr lvl="2"/>
            <a:r>
              <a:rPr lang="en-US" dirty="0"/>
              <a:t>Had a significant better immuno-virological HIV profile</a:t>
            </a:r>
          </a:p>
          <a:p>
            <a:pPr lvl="2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39D3-72E0-44E3-811F-3E0DDB64D320}"/>
              </a:ext>
            </a:extLst>
          </p:cNvPr>
          <p:cNvSpPr/>
          <p:nvPr/>
        </p:nvSpPr>
        <p:spPr>
          <a:xfrm>
            <a:off x="11120168" y="6474913"/>
            <a:ext cx="1071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OAB0602</a:t>
            </a:r>
          </a:p>
        </p:txBody>
      </p:sp>
    </p:spTree>
    <p:extLst>
      <p:ext uri="{BB962C8B-B14F-4D97-AF65-F5344CB8AC3E}">
        <p14:creationId xmlns:p14="http://schemas.microsoft.com/office/powerpoint/2010/main" val="276113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39406"/>
              </p:ext>
            </p:extLst>
          </p:nvPr>
        </p:nvGraphicFramePr>
        <p:xfrm>
          <a:off x="162704" y="1725395"/>
          <a:ext cx="1168399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2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Population for analysis of incidence of overweight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N=1854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Population for analysis of incidence of  hyperglycemia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N=2261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TDF/3TC/DTG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N=742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Other 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N=1212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TDF/3TC/DTG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N=652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Other 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N=1609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Sex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Male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Female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71.3%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28.7%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33.8%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66.2%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58.3%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41.7%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33.1%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66.9%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Age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39 years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≥ 40 years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37.6%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62.4%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52.6%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47.3%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36.1%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63.9%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48.7%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51.3%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Depression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16.3%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12.8%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0.03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NA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CD4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200/mm</a:t>
                      </a:r>
                      <a:r>
                        <a:rPr kumimoji="0" lang="en-US" sz="1600" b="0" u="none" strike="noStrike" cap="none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≥ 350/mm</a:t>
                      </a:r>
                      <a:r>
                        <a:rPr kumimoji="0" lang="en-US" sz="1600" b="0" u="none" strike="noStrike" cap="none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30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68.6%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62.6%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75.2%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72%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HIV RNA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≥ 1000 c/mL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1000 c/mL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2.2%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85.2%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13.3%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79.1%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92.3%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10.4%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85.2%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0.001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31763" y="1263730"/>
            <a:ext cx="3928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Characteristics of HIV+ adults</a:t>
            </a:r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Dolutegravir transition in Africa: </a:t>
            </a:r>
            <a:br>
              <a:rPr lang="en-US" dirty="0"/>
            </a:br>
            <a:r>
              <a:rPr lang="en-US" dirty="0"/>
              <a:t>Incidence of weight gain and hyperglycemia (2)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E048A-D709-459A-821C-2943B9FF18B2}"/>
              </a:ext>
            </a:extLst>
          </p:cNvPr>
          <p:cNvSpPr/>
          <p:nvPr/>
        </p:nvSpPr>
        <p:spPr>
          <a:xfrm>
            <a:off x="11120168" y="6474913"/>
            <a:ext cx="1071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OAB0602</a:t>
            </a:r>
          </a:p>
        </p:txBody>
      </p:sp>
    </p:spTree>
    <p:extLst>
      <p:ext uri="{BB962C8B-B14F-4D97-AF65-F5344CB8AC3E}">
        <p14:creationId xmlns:p14="http://schemas.microsoft.com/office/powerpoint/2010/main" val="2161061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87412"/>
              </p:ext>
            </p:extLst>
          </p:nvPr>
        </p:nvGraphicFramePr>
        <p:xfrm>
          <a:off x="1174373" y="2127286"/>
          <a:ext cx="9843253" cy="229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Hazard ratio BMI &gt; 25 kg/m</a:t>
                      </a:r>
                      <a:r>
                        <a:rPr kumimoji="0" lang="en-US" sz="1600" b="1" u="none" strike="noStrike" cap="none" normalizeH="0" baseline="3000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b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(95% CI) *</a:t>
                      </a: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Hazard ratio hyperglycamia (95% CI) **</a:t>
                      </a: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ART other than TDF/3TC + DTG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Reference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ARV naïve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0.45 (0.28 – 0.74)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0.22 (0.12 – 0.43)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Receiving TDF/3TC + DTG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1.85 (1.24 – 2.76)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1.27 (0.82 – 1.97)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85900" y="1383306"/>
            <a:ext cx="9531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Adjusted incidence of overweight (BMI &gt; 25 kg/m</a:t>
            </a:r>
            <a:r>
              <a:rPr lang="en-US" sz="2400" b="1" baseline="3000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) and hyperglycemia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74373" y="4483425"/>
            <a:ext cx="362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* Adjustment for age, sex, depression and site</a:t>
            </a:r>
          </a:p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** Adjustment for age, sex, BMI and site</a:t>
            </a:r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Dolutegravir transition in Africa: </a:t>
            </a:r>
            <a:br>
              <a:rPr lang="en-US" dirty="0"/>
            </a:br>
            <a:r>
              <a:rPr lang="en-US" dirty="0"/>
              <a:t>Incidence of weight gain and hyperglycemia (3)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0A2AD753-BC7D-42C5-A618-0C9DAD487A8D}"/>
              </a:ext>
            </a:extLst>
          </p:cNvPr>
          <p:cNvSpPr txBox="1">
            <a:spLocks/>
          </p:cNvSpPr>
          <p:nvPr/>
        </p:nvSpPr>
        <p:spPr>
          <a:xfrm>
            <a:off x="609600" y="5232856"/>
            <a:ext cx="10972800" cy="120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Futher</a:t>
            </a:r>
            <a:r>
              <a:rPr lang="en-US" dirty="0"/>
              <a:t> limitations:</a:t>
            </a:r>
          </a:p>
          <a:p>
            <a:pPr lvl="1"/>
            <a:r>
              <a:rPr lang="en-US" sz="2000" dirty="0"/>
              <a:t>No data on exposure duration to ARV, nor to previous ART</a:t>
            </a:r>
          </a:p>
          <a:p>
            <a:pPr lvl="1"/>
            <a:r>
              <a:rPr lang="en-US" sz="2000" dirty="0"/>
              <a:t>No adjustment on CD4 and viral load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5F6BF-7B95-448E-8732-05333B76ED1F}"/>
              </a:ext>
            </a:extLst>
          </p:cNvPr>
          <p:cNvSpPr/>
          <p:nvPr/>
        </p:nvSpPr>
        <p:spPr>
          <a:xfrm>
            <a:off x="11120168" y="6474913"/>
            <a:ext cx="1071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OAB0602</a:t>
            </a:r>
          </a:p>
        </p:txBody>
      </p:sp>
    </p:spTree>
    <p:extLst>
      <p:ext uri="{BB962C8B-B14F-4D97-AF65-F5344CB8AC3E}">
        <p14:creationId xmlns:p14="http://schemas.microsoft.com/office/powerpoint/2010/main" val="2914637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change before and after TDF-TAF switch (1)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OPERA: longitudinal cohort USA ( &gt; 115 000 HIV+ = 8% all PLWH)</a:t>
            </a:r>
          </a:p>
          <a:p>
            <a:r>
              <a:rPr lang="en-US" dirty="0"/>
              <a:t>Prospective collection of data</a:t>
            </a:r>
          </a:p>
          <a:p>
            <a:r>
              <a:rPr lang="en-US" dirty="0"/>
              <a:t>ART-experienced adults, on 3-drug regimen with TDF, ≥ 2 consecutive HIV RNA &lt; 200 c/mL, switch TDF to TAF with</a:t>
            </a:r>
          </a:p>
          <a:p>
            <a:pPr lvl="1"/>
            <a:r>
              <a:rPr lang="en-US" dirty="0"/>
              <a:t>Either  no change of other ARVs, N=5 479</a:t>
            </a:r>
          </a:p>
          <a:p>
            <a:pPr lvl="1"/>
            <a:r>
              <a:rPr lang="en-US" dirty="0"/>
              <a:t>Switch from non-INSTI to INSTI (INSTI-naïve), N=1 423</a:t>
            </a:r>
          </a:p>
          <a:p>
            <a:r>
              <a:rPr lang="en-US" dirty="0"/>
              <a:t>Linear mixed models adjusted for covariates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Sex</a:t>
            </a:r>
          </a:p>
          <a:p>
            <a:pPr lvl="1"/>
            <a:r>
              <a:rPr lang="en-US" dirty="0"/>
              <a:t>Age-sex interactions</a:t>
            </a:r>
          </a:p>
          <a:p>
            <a:pPr lvl="1"/>
            <a:r>
              <a:rPr lang="en-US" dirty="0"/>
              <a:t>BMI</a:t>
            </a:r>
          </a:p>
          <a:p>
            <a:pPr lvl="1"/>
            <a:r>
              <a:rPr lang="en-US" dirty="0"/>
              <a:t>CD4 count</a:t>
            </a:r>
          </a:p>
          <a:p>
            <a:pPr lvl="1"/>
            <a:r>
              <a:rPr lang="en-US" dirty="0"/>
              <a:t>Endocrine disorders (19% to 25% of cohort subgroups)</a:t>
            </a:r>
          </a:p>
          <a:p>
            <a:pPr lvl="1"/>
            <a:r>
              <a:rPr lang="en-US" dirty="0"/>
              <a:t>Concurrent treatment that could increase weight (28% to 37%)</a:t>
            </a:r>
          </a:p>
          <a:p>
            <a:pPr lvl="1"/>
            <a:r>
              <a:rPr lang="en-US" dirty="0"/>
              <a:t>Concurrent treatment that could decrease weight (18% to 23%)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6475637"/>
            <a:ext cx="3214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Abs. OAB0604</a:t>
            </a:r>
          </a:p>
        </p:txBody>
      </p:sp>
    </p:spTree>
    <p:extLst>
      <p:ext uri="{BB962C8B-B14F-4D97-AF65-F5344CB8AC3E}">
        <p14:creationId xmlns:p14="http://schemas.microsoft.com/office/powerpoint/2010/main" val="1686901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02787" y="1093597"/>
            <a:ext cx="6824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Weight change before and after TDF-TAF switch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FC0211-8B5B-4A39-B161-E01ADFA8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change before and after TDF-TAF switch (2) 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B2CFFBAC-115C-488E-B829-34EF514CC73D}"/>
              </a:ext>
            </a:extLst>
          </p:cNvPr>
          <p:cNvSpPr txBox="1">
            <a:spLocks/>
          </p:cNvSpPr>
          <p:nvPr/>
        </p:nvSpPr>
        <p:spPr>
          <a:xfrm>
            <a:off x="225515" y="1744251"/>
            <a:ext cx="3021367" cy="122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</a:rPr>
              <a:t>Maintain other ARVs</a:t>
            </a:r>
          </a:p>
        </p:txBody>
      </p:sp>
      <p:graphicFrame>
        <p:nvGraphicFramePr>
          <p:cNvPr id="14" name="Tableau 7">
            <a:extLst>
              <a:ext uri="{FF2B5EF4-FFF2-40B4-BE49-F238E27FC236}">
                <a16:creationId xmlns:a16="http://schemas.microsoft.com/office/drawing/2014/main" id="{638D8BFF-DEA2-4C67-9B9D-EC52D71B9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99701"/>
              </p:ext>
            </p:extLst>
          </p:nvPr>
        </p:nvGraphicFramePr>
        <p:xfrm>
          <a:off x="2236622" y="5266862"/>
          <a:ext cx="850976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380">
                  <a:extLst>
                    <a:ext uri="{9D8B030D-6E8A-4147-A177-3AD203B41FA5}">
                      <a16:colId xmlns:a16="http://schemas.microsoft.com/office/drawing/2014/main" val="3258233789"/>
                    </a:ext>
                  </a:extLst>
                </a:gridCol>
                <a:gridCol w="1638618">
                  <a:extLst>
                    <a:ext uri="{9D8B030D-6E8A-4147-A177-3AD203B41FA5}">
                      <a16:colId xmlns:a16="http://schemas.microsoft.com/office/drawing/2014/main" val="222411763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3874686258"/>
                    </a:ext>
                  </a:extLst>
                </a:gridCol>
                <a:gridCol w="1742885">
                  <a:extLst>
                    <a:ext uri="{9D8B030D-6E8A-4147-A177-3AD203B41FA5}">
                      <a16:colId xmlns:a16="http://schemas.microsoft.com/office/drawing/2014/main" val="4053723313"/>
                    </a:ext>
                  </a:extLst>
                </a:gridCol>
              </a:tblGrid>
              <a:tr h="277484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noProof="0">
                          <a:solidFill>
                            <a:schemeClr val="bg1"/>
                          </a:solidFill>
                        </a:rPr>
                        <a:t>-60 ; 0 months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noProof="0">
                          <a:solidFill>
                            <a:schemeClr val="bg1"/>
                          </a:solidFill>
                        </a:rPr>
                        <a:t>0 ; 9 months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noProof="0">
                          <a:solidFill>
                            <a:schemeClr val="bg1"/>
                          </a:solidFill>
                        </a:rPr>
                        <a:t>&gt; 9 months</a:t>
                      </a:r>
                      <a:endParaRPr lang="en-US" sz="1400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97213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INSTI (N=3 281), kg/year (95% CI)</a:t>
                      </a: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0.42 (0.26 ; 0.59)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2.64 (2.26 ; 3.01)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0.29 (0.08 ; 0.51)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72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46931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r>
                        <a:rPr lang="en-US" sz="1400" b="1" u="none" strike="noStrike" kern="1200" baseline="0" noProof="0" dirty="0" err="1">
                          <a:solidFill>
                            <a:schemeClr val="bg1"/>
                          </a:solidFill>
                        </a:rPr>
                        <a:t>bPI</a:t>
                      </a:r>
                      <a:r>
                        <a:rPr lang="en-US" sz="1400" b="1" u="none" strike="noStrike" kern="1200" baseline="0" noProof="0" dirty="0">
                          <a:solidFill>
                            <a:schemeClr val="bg1"/>
                          </a:solidFill>
                        </a:rPr>
                        <a:t> (N=746)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, kg/year (95% CI)</a:t>
                      </a:r>
                    </a:p>
                  </a:txBody>
                  <a:tcPr anchor="ctr"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0.31 (-0.02 ; 0.64)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1.98 (1.13 ; 2.83)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-0.11 (-0.57 ; -0.35)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51742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r>
                        <a:rPr lang="en-US" sz="1400" b="1" u="none" strike="noStrike" kern="1200" baseline="0" noProof="0" dirty="0">
                          <a:solidFill>
                            <a:schemeClr val="bg1"/>
                          </a:solidFill>
                        </a:rPr>
                        <a:t>NNRTI (N=1 452)</a:t>
                      </a:r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, kg/year (95% CI)</a:t>
                      </a:r>
                    </a:p>
                  </a:txBody>
                  <a:tcPr anchor="ctr">
                    <a:solidFill>
                      <a:srgbClr val="40C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0.66 (0.51 ; 0.81)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C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2.25 (1.78 ; 2.71)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C4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0.20 (-0.14 ; 0.54)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0C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03309"/>
                  </a:ext>
                </a:extLst>
              </a:tr>
            </a:tbl>
          </a:graphicData>
        </a:graphic>
      </p:graphicFrame>
      <p:grpSp>
        <p:nvGrpSpPr>
          <p:cNvPr id="86" name="Groupe 85">
            <a:extLst>
              <a:ext uri="{FF2B5EF4-FFF2-40B4-BE49-F238E27FC236}">
                <a16:creationId xmlns:a16="http://schemas.microsoft.com/office/drawing/2014/main" id="{A9B62DCD-754A-46C4-B4A2-B9CA5D0E5F93}"/>
              </a:ext>
            </a:extLst>
          </p:cNvPr>
          <p:cNvGrpSpPr/>
          <p:nvPr/>
        </p:nvGrpSpPr>
        <p:grpSpPr>
          <a:xfrm>
            <a:off x="2720051" y="1693950"/>
            <a:ext cx="7245212" cy="3502219"/>
            <a:chOff x="2720051" y="1693950"/>
            <a:chExt cx="7245212" cy="350221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96F071F-E34E-4363-9DAB-821A7B8508FD}"/>
                </a:ext>
              </a:extLst>
            </p:cNvPr>
            <p:cNvSpPr txBox="1"/>
            <p:nvPr/>
          </p:nvSpPr>
          <p:spPr>
            <a:xfrm>
              <a:off x="3147452" y="16939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92</a:t>
              </a: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EDF19DF9-8E88-427E-BD18-F8D76003D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183844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15EAE317-DD3A-4A00-BDD8-B7D339503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109" y="4598651"/>
              <a:ext cx="590778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BBACC88B-9E12-445C-975B-8D7B9C1C41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54654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DC2B02-CAA8-4C16-A449-A7AC7E5DEA4E}"/>
                </a:ext>
              </a:extLst>
            </p:cNvPr>
            <p:cNvSpPr txBox="1"/>
            <p:nvPr/>
          </p:nvSpPr>
          <p:spPr>
            <a:xfrm>
              <a:off x="3380572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-60</a:t>
              </a: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4A7DFD7B-8126-4F56-A232-04A9B3FC0B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54857" y="3102874"/>
              <a:ext cx="25765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6C55E5F-EB0C-4FE4-939C-2A422B7864F8}"/>
                </a:ext>
              </a:extLst>
            </p:cNvPr>
            <p:cNvSpPr txBox="1"/>
            <p:nvPr/>
          </p:nvSpPr>
          <p:spPr>
            <a:xfrm>
              <a:off x="3147452" y="202241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90</a:t>
              </a: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5A1D75ED-0469-447A-BE7A-A35BC0504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2166903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BC4EB62-4EA8-41ED-9B4C-7CEF89B1B764}"/>
                </a:ext>
              </a:extLst>
            </p:cNvPr>
            <p:cNvSpPr txBox="1"/>
            <p:nvPr/>
          </p:nvSpPr>
          <p:spPr>
            <a:xfrm>
              <a:off x="3147452" y="234930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88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A6C6F626-0910-479A-B9AC-B7FCCED4C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2493798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2EB87E-9612-45C5-8031-FF285A796C61}"/>
                </a:ext>
              </a:extLst>
            </p:cNvPr>
            <p:cNvSpPr txBox="1"/>
            <p:nvPr/>
          </p:nvSpPr>
          <p:spPr>
            <a:xfrm>
              <a:off x="3147452" y="267776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86</a:t>
              </a:r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B409931D-AD02-49D0-9FE9-A8430B53D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2822260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D8237A0-91C4-4A34-A9EB-87CF08FF7336}"/>
                </a:ext>
              </a:extLst>
            </p:cNvPr>
            <p:cNvSpPr txBox="1"/>
            <p:nvPr/>
          </p:nvSpPr>
          <p:spPr>
            <a:xfrm>
              <a:off x="3147452" y="299715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84</a:t>
              </a: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695FCA4B-376D-475C-BCA1-9AE5D2DA3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3141645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FB66988-F4F3-4547-BD6B-0C1EE9D1644A}"/>
                </a:ext>
              </a:extLst>
            </p:cNvPr>
            <p:cNvSpPr txBox="1"/>
            <p:nvPr/>
          </p:nvSpPr>
          <p:spPr>
            <a:xfrm>
              <a:off x="3147452" y="33256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82</a:t>
              </a:r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5F2E17F6-8BC3-4C35-B6F2-9804A2849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347010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429333F-4C7A-44F0-802E-D6E8D9FA13B2}"/>
                </a:ext>
              </a:extLst>
            </p:cNvPr>
            <p:cNvSpPr txBox="1"/>
            <p:nvPr/>
          </p:nvSpPr>
          <p:spPr>
            <a:xfrm>
              <a:off x="3147452" y="365407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E5BD4420-89BF-4E27-A38F-5CE5170BE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3798570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E0F30BFB-3E06-4984-80AE-7600063EC59B}"/>
                </a:ext>
              </a:extLst>
            </p:cNvPr>
            <p:cNvSpPr txBox="1"/>
            <p:nvPr/>
          </p:nvSpPr>
          <p:spPr>
            <a:xfrm>
              <a:off x="3147452" y="398254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78</a:t>
              </a: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6A7A897B-932A-40A3-A4BA-C9671779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4127032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5E0398B-952F-4434-9305-74040C0A4FD8}"/>
                </a:ext>
              </a:extLst>
            </p:cNvPr>
            <p:cNvSpPr txBox="1"/>
            <p:nvPr/>
          </p:nvSpPr>
          <p:spPr>
            <a:xfrm>
              <a:off x="3238822" y="44281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id="{D5E3ADBA-6C1A-46E2-A67A-6DBB72264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4572612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7" name="Line 21">
              <a:extLst>
                <a:ext uri="{FF2B5EF4-FFF2-40B4-BE49-F238E27FC236}">
                  <a16:creationId xmlns:a16="http://schemas.microsoft.com/office/drawing/2014/main" id="{5C1EFA70-BD76-4D52-BA43-09F0A473CB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857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BF9A5BB-1D41-4624-A4E3-DBCD12BE0013}"/>
                </a:ext>
              </a:extLst>
            </p:cNvPr>
            <p:cNvSpPr txBox="1"/>
            <p:nvPr/>
          </p:nvSpPr>
          <p:spPr>
            <a:xfrm>
              <a:off x="3699775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-54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3C96542B-F851-4CA6-A029-697729A4BB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476469" y="4531985"/>
              <a:ext cx="13333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FCDE9243-BB6E-4CDF-843E-B4BE7414BF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3446633" y="4395975"/>
              <a:ext cx="1952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D1A4A7D8-8EE2-4164-A4EB-043246D779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3446634" y="4471543"/>
              <a:ext cx="1952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2" name="Line 21">
              <a:extLst>
                <a:ext uri="{FF2B5EF4-FFF2-40B4-BE49-F238E27FC236}">
                  <a16:creationId xmlns:a16="http://schemas.microsoft.com/office/drawing/2014/main" id="{7E911652-C1D1-4E3B-95CB-CA696B163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9306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6DE7301-8A48-4F88-BF0D-A9F528CBFCF6}"/>
                </a:ext>
              </a:extLst>
            </p:cNvPr>
            <p:cNvSpPr txBox="1"/>
            <p:nvPr/>
          </p:nvSpPr>
          <p:spPr>
            <a:xfrm>
              <a:off x="4018979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-48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4" name="Line 21">
              <a:extLst>
                <a:ext uri="{FF2B5EF4-FFF2-40B4-BE49-F238E27FC236}">
                  <a16:creationId xmlns:a16="http://schemas.microsoft.com/office/drawing/2014/main" id="{F0348E4D-41CD-49BD-A6D4-E682C376EB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12264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0D45C42-3BA9-459F-A215-DF1F043B9357}"/>
                </a:ext>
              </a:extLst>
            </p:cNvPr>
            <p:cNvSpPr txBox="1"/>
            <p:nvPr/>
          </p:nvSpPr>
          <p:spPr>
            <a:xfrm>
              <a:off x="4338182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-42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CDE53C51-79B7-40AA-BF59-05153BF44F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83146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5EFEFAD-E18F-4558-8F44-88F772E1F598}"/>
                </a:ext>
              </a:extLst>
            </p:cNvPr>
            <p:cNvSpPr txBox="1"/>
            <p:nvPr/>
          </p:nvSpPr>
          <p:spPr>
            <a:xfrm>
              <a:off x="4657386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-36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F9A21B1B-CD38-4141-B05E-DC224EE383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5067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E6F70A1-C8AE-4DA9-9C6C-91D17C031927}"/>
                </a:ext>
              </a:extLst>
            </p:cNvPr>
            <p:cNvSpPr txBox="1"/>
            <p:nvPr/>
          </p:nvSpPr>
          <p:spPr>
            <a:xfrm>
              <a:off x="4976589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-30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0" name="Line 21">
              <a:extLst>
                <a:ext uri="{FF2B5EF4-FFF2-40B4-BE49-F238E27FC236}">
                  <a16:creationId xmlns:a16="http://schemas.microsoft.com/office/drawing/2014/main" id="{7DE50351-5E16-4CBA-A4B2-D1D2624B6D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78313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A0C3E458-1172-4FC0-91B7-DD7BD361E6A0}"/>
                </a:ext>
              </a:extLst>
            </p:cNvPr>
            <p:cNvSpPr txBox="1"/>
            <p:nvPr/>
          </p:nvSpPr>
          <p:spPr>
            <a:xfrm>
              <a:off x="5304231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-24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2" name="Line 21">
              <a:extLst>
                <a:ext uri="{FF2B5EF4-FFF2-40B4-BE49-F238E27FC236}">
                  <a16:creationId xmlns:a16="http://schemas.microsoft.com/office/drawing/2014/main" id="{D58B34FF-875D-415A-9DC0-836FFEE05D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97516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433605B-71F3-4586-9F3A-EAB97DCEDF10}"/>
                </a:ext>
              </a:extLst>
            </p:cNvPr>
            <p:cNvSpPr txBox="1"/>
            <p:nvPr/>
          </p:nvSpPr>
          <p:spPr>
            <a:xfrm>
              <a:off x="5623434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-18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E8F8E7E5-42E7-487C-BBDA-D2EA7662FE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26615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E54467C-B00F-4107-9D51-A3ED7223D5D7}"/>
                </a:ext>
              </a:extLst>
            </p:cNvPr>
            <p:cNvSpPr txBox="1"/>
            <p:nvPr/>
          </p:nvSpPr>
          <p:spPr>
            <a:xfrm>
              <a:off x="5952533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BEBE529B-B558-40AA-8537-12DDCCEA4D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44581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A7048B7-53AE-41F0-8DBC-DD178C219218}"/>
                </a:ext>
              </a:extLst>
            </p:cNvPr>
            <p:cNvSpPr txBox="1"/>
            <p:nvPr/>
          </p:nvSpPr>
          <p:spPr>
            <a:xfrm>
              <a:off x="6317421" y="4662079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-6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9C4BD114-B199-4014-B69C-6BD1E7FA92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776636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CC666EBB-BAC7-4B74-AAA6-463AA12F7343}"/>
                </a:ext>
              </a:extLst>
            </p:cNvPr>
            <p:cNvSpPr txBox="1"/>
            <p:nvPr/>
          </p:nvSpPr>
          <p:spPr>
            <a:xfrm>
              <a:off x="6681205" y="466207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7327A8CE-0EE1-40CC-8C9C-7A4BD73AF9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01554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F3FE43A-2566-4264-B748-7D32EE8F6DF1}"/>
                </a:ext>
              </a:extLst>
            </p:cNvPr>
            <p:cNvSpPr txBox="1"/>
            <p:nvPr/>
          </p:nvSpPr>
          <p:spPr>
            <a:xfrm>
              <a:off x="7000408" y="466207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2" name="Line 21">
              <a:extLst>
                <a:ext uri="{FF2B5EF4-FFF2-40B4-BE49-F238E27FC236}">
                  <a16:creationId xmlns:a16="http://schemas.microsoft.com/office/drawing/2014/main" id="{545342FE-B797-4639-976A-F16CB7B6E2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2075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54750579-2997-4B5C-9882-5250E53F67D8}"/>
                </a:ext>
              </a:extLst>
            </p:cNvPr>
            <p:cNvSpPr txBox="1"/>
            <p:nvPr/>
          </p:nvSpPr>
          <p:spPr>
            <a:xfrm>
              <a:off x="7273927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177228E2-B350-40E9-A88D-347AC6CB2D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996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3AC498C-81FE-4FBF-A261-1F95D5634071}"/>
                </a:ext>
              </a:extLst>
            </p:cNvPr>
            <p:cNvSpPr txBox="1"/>
            <p:nvPr/>
          </p:nvSpPr>
          <p:spPr>
            <a:xfrm>
              <a:off x="7593130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6" name="Line 21">
              <a:extLst>
                <a:ext uri="{FF2B5EF4-FFF2-40B4-BE49-F238E27FC236}">
                  <a16:creationId xmlns:a16="http://schemas.microsoft.com/office/drawing/2014/main" id="{0A9A0D61-B53B-4A8B-AD4A-90692819D1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5787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C0B7FAD9-5F17-452B-BA72-6E18B94AE4F3}"/>
                </a:ext>
              </a:extLst>
            </p:cNvPr>
            <p:cNvSpPr txBox="1"/>
            <p:nvPr/>
          </p:nvSpPr>
          <p:spPr>
            <a:xfrm>
              <a:off x="7911047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8" name="Line 21">
              <a:extLst>
                <a:ext uri="{FF2B5EF4-FFF2-40B4-BE49-F238E27FC236}">
                  <a16:creationId xmlns:a16="http://schemas.microsoft.com/office/drawing/2014/main" id="{CECB1FD6-B1B2-45BA-8ECF-00D37F9BAF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37708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FA233554-6D34-4520-BE27-D533878CD037}"/>
                </a:ext>
              </a:extLst>
            </p:cNvPr>
            <p:cNvSpPr txBox="1"/>
            <p:nvPr/>
          </p:nvSpPr>
          <p:spPr>
            <a:xfrm>
              <a:off x="8230250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5C24A131-1C9E-44CC-B69C-D9307AEF85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19663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E842AE00-6F4E-40F1-9257-AE6DDA22061D}"/>
                </a:ext>
              </a:extLst>
            </p:cNvPr>
            <p:cNvSpPr txBox="1"/>
            <p:nvPr/>
          </p:nvSpPr>
          <p:spPr>
            <a:xfrm>
              <a:off x="8572832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5CDC8789-8FBF-4998-94E9-CC4A243B58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38866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39AA2824-F3BF-42C0-A7CB-2033F4C77B21}"/>
                </a:ext>
              </a:extLst>
            </p:cNvPr>
            <p:cNvSpPr txBox="1"/>
            <p:nvPr/>
          </p:nvSpPr>
          <p:spPr>
            <a:xfrm>
              <a:off x="8892035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4" name="Line 21">
              <a:extLst>
                <a:ext uri="{FF2B5EF4-FFF2-40B4-BE49-F238E27FC236}">
                  <a16:creationId xmlns:a16="http://schemas.microsoft.com/office/drawing/2014/main" id="{F2E1DF67-EE13-41A3-BEFA-CAE418F9C6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358070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8A738B1-342A-4F96-810E-C7D2FA9974DF}"/>
                </a:ext>
              </a:extLst>
            </p:cNvPr>
            <p:cNvSpPr txBox="1"/>
            <p:nvPr/>
          </p:nvSpPr>
          <p:spPr>
            <a:xfrm>
              <a:off x="9211239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5843DD2-4EB4-4A11-89D5-6A1D5E781E25}"/>
                </a:ext>
              </a:extLst>
            </p:cNvPr>
            <p:cNvSpPr txBox="1"/>
            <p:nvPr/>
          </p:nvSpPr>
          <p:spPr>
            <a:xfrm>
              <a:off x="5640509" y="4888392"/>
              <a:ext cx="1684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 from switch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F536BC6A-5835-41C9-B838-78984FFB8AE8}"/>
                </a:ext>
              </a:extLst>
            </p:cNvPr>
            <p:cNvSpPr txBox="1"/>
            <p:nvPr/>
          </p:nvSpPr>
          <p:spPr>
            <a:xfrm rot="16200000">
              <a:off x="2352836" y="3005346"/>
              <a:ext cx="1042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(kg)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DE781BB-1E18-4085-87F5-8C09AD6F40FC}"/>
                </a:ext>
              </a:extLst>
            </p:cNvPr>
            <p:cNvSpPr txBox="1"/>
            <p:nvPr/>
          </p:nvSpPr>
          <p:spPr>
            <a:xfrm>
              <a:off x="9244777" y="2777337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bPI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560460FC-BE98-4611-ACD9-27588196E645}"/>
                </a:ext>
              </a:extLst>
            </p:cNvPr>
            <p:cNvSpPr txBox="1"/>
            <p:nvPr/>
          </p:nvSpPr>
          <p:spPr>
            <a:xfrm>
              <a:off x="9242373" y="2250306"/>
              <a:ext cx="625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0C9007E3-E151-42E4-840E-BE13FCACC6E3}"/>
                </a:ext>
              </a:extLst>
            </p:cNvPr>
            <p:cNvSpPr txBox="1"/>
            <p:nvPr/>
          </p:nvSpPr>
          <p:spPr>
            <a:xfrm>
              <a:off x="9242373" y="2504567"/>
              <a:ext cx="722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</a:t>
              </a:r>
            </a:p>
          </p:txBody>
        </p:sp>
        <p:sp>
          <p:nvSpPr>
            <p:cNvPr id="81" name="Line 21">
              <a:extLst>
                <a:ext uri="{FF2B5EF4-FFF2-40B4-BE49-F238E27FC236}">
                  <a16:creationId xmlns:a16="http://schemas.microsoft.com/office/drawing/2014/main" id="{8CB02B3B-C3F7-434B-8010-7E0FF99591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758580" y="4536118"/>
              <a:ext cx="1098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2" name="Line 21">
              <a:extLst>
                <a:ext uri="{FF2B5EF4-FFF2-40B4-BE49-F238E27FC236}">
                  <a16:creationId xmlns:a16="http://schemas.microsoft.com/office/drawing/2014/main" id="{B18F34AA-1DE2-4332-8647-EBC192B482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519032" y="3096674"/>
              <a:ext cx="258895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549922CF-918C-4D1D-B7AE-65449411ECBC}"/>
                </a:ext>
              </a:extLst>
            </p:cNvPr>
            <p:cNvSpPr/>
            <p:nvPr/>
          </p:nvSpPr>
          <p:spPr bwMode="auto">
            <a:xfrm>
              <a:off x="3596640" y="2548890"/>
              <a:ext cx="5574030" cy="605790"/>
            </a:xfrm>
            <a:custGeom>
              <a:avLst/>
              <a:gdLst>
                <a:gd name="connsiteX0" fmla="*/ 0 w 5574030"/>
                <a:gd name="connsiteY0" fmla="*/ 586740 h 605790"/>
                <a:gd name="connsiteX1" fmla="*/ 838200 w 5574030"/>
                <a:gd name="connsiteY1" fmla="*/ 605790 h 605790"/>
                <a:gd name="connsiteX2" fmla="*/ 1760220 w 5574030"/>
                <a:gd name="connsiteY2" fmla="*/ 601980 h 605790"/>
                <a:gd name="connsiteX3" fmla="*/ 2354580 w 5574030"/>
                <a:gd name="connsiteY3" fmla="*/ 563880 h 605790"/>
                <a:gd name="connsiteX4" fmla="*/ 2792730 w 5574030"/>
                <a:gd name="connsiteY4" fmla="*/ 499110 h 605790"/>
                <a:gd name="connsiteX5" fmla="*/ 3128010 w 5574030"/>
                <a:gd name="connsiteY5" fmla="*/ 403860 h 605790"/>
                <a:gd name="connsiteX6" fmla="*/ 3387090 w 5574030"/>
                <a:gd name="connsiteY6" fmla="*/ 285750 h 605790"/>
                <a:gd name="connsiteX7" fmla="*/ 3562350 w 5574030"/>
                <a:gd name="connsiteY7" fmla="*/ 167640 h 605790"/>
                <a:gd name="connsiteX8" fmla="*/ 3741420 w 5574030"/>
                <a:gd name="connsiteY8" fmla="*/ 121920 h 605790"/>
                <a:gd name="connsiteX9" fmla="*/ 4171950 w 5574030"/>
                <a:gd name="connsiteY9" fmla="*/ 68580 h 605790"/>
                <a:gd name="connsiteX10" fmla="*/ 4705350 w 5574030"/>
                <a:gd name="connsiteY10" fmla="*/ 19050 h 605790"/>
                <a:gd name="connsiteX11" fmla="*/ 5574030 w 5574030"/>
                <a:gd name="connsiteY11" fmla="*/ 0 h 60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4030" h="605790">
                  <a:moveTo>
                    <a:pt x="0" y="586740"/>
                  </a:moveTo>
                  <a:lnTo>
                    <a:pt x="838200" y="605790"/>
                  </a:lnTo>
                  <a:lnTo>
                    <a:pt x="1760220" y="601980"/>
                  </a:lnTo>
                  <a:cubicBezTo>
                    <a:pt x="2012950" y="594995"/>
                    <a:pt x="2182495" y="581025"/>
                    <a:pt x="2354580" y="563880"/>
                  </a:cubicBezTo>
                  <a:cubicBezTo>
                    <a:pt x="2526665" y="546735"/>
                    <a:pt x="2663825" y="525780"/>
                    <a:pt x="2792730" y="499110"/>
                  </a:cubicBezTo>
                  <a:cubicBezTo>
                    <a:pt x="2921635" y="472440"/>
                    <a:pt x="3028950" y="439420"/>
                    <a:pt x="3128010" y="403860"/>
                  </a:cubicBezTo>
                  <a:cubicBezTo>
                    <a:pt x="3227070" y="368300"/>
                    <a:pt x="3314700" y="325120"/>
                    <a:pt x="3387090" y="285750"/>
                  </a:cubicBezTo>
                  <a:cubicBezTo>
                    <a:pt x="3459480" y="246380"/>
                    <a:pt x="3503295" y="194945"/>
                    <a:pt x="3562350" y="167640"/>
                  </a:cubicBezTo>
                  <a:cubicBezTo>
                    <a:pt x="3621405" y="140335"/>
                    <a:pt x="3639820" y="138430"/>
                    <a:pt x="3741420" y="121920"/>
                  </a:cubicBezTo>
                  <a:cubicBezTo>
                    <a:pt x="3843020" y="105410"/>
                    <a:pt x="4011295" y="85725"/>
                    <a:pt x="4171950" y="68580"/>
                  </a:cubicBezTo>
                  <a:cubicBezTo>
                    <a:pt x="4332605" y="51435"/>
                    <a:pt x="4471670" y="30480"/>
                    <a:pt x="4705350" y="19050"/>
                  </a:cubicBezTo>
                  <a:cubicBezTo>
                    <a:pt x="4939030" y="7620"/>
                    <a:pt x="5256530" y="3810"/>
                    <a:pt x="5574030" y="0"/>
                  </a:cubicBezTo>
                </a:path>
              </a:pathLst>
            </a:cu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2AAA32E1-C307-4146-9655-BEBC752F47FA}"/>
                </a:ext>
              </a:extLst>
            </p:cNvPr>
            <p:cNvSpPr/>
            <p:nvPr/>
          </p:nvSpPr>
          <p:spPr bwMode="auto">
            <a:xfrm>
              <a:off x="3596640" y="2777337"/>
              <a:ext cx="5261610" cy="495453"/>
            </a:xfrm>
            <a:custGeom>
              <a:avLst/>
              <a:gdLst>
                <a:gd name="connsiteX0" fmla="*/ 0 w 5261610"/>
                <a:gd name="connsiteY0" fmla="*/ 495453 h 495453"/>
                <a:gd name="connsiteX1" fmla="*/ 697230 w 5261610"/>
                <a:gd name="connsiteY1" fmla="*/ 438303 h 495453"/>
                <a:gd name="connsiteX2" fmla="*/ 1329690 w 5261610"/>
                <a:gd name="connsiteY2" fmla="*/ 384963 h 495453"/>
                <a:gd name="connsiteX3" fmla="*/ 2045970 w 5261610"/>
                <a:gd name="connsiteY3" fmla="*/ 335433 h 495453"/>
                <a:gd name="connsiteX4" fmla="*/ 2796540 w 5261610"/>
                <a:gd name="connsiteY4" fmla="*/ 308763 h 495453"/>
                <a:gd name="connsiteX5" fmla="*/ 3124200 w 5261610"/>
                <a:gd name="connsiteY5" fmla="*/ 251613 h 495453"/>
                <a:gd name="connsiteX6" fmla="*/ 3406140 w 5261610"/>
                <a:gd name="connsiteY6" fmla="*/ 118263 h 495453"/>
                <a:gd name="connsiteX7" fmla="*/ 3703320 w 5261610"/>
                <a:gd name="connsiteY7" fmla="*/ 38253 h 495453"/>
                <a:gd name="connsiteX8" fmla="*/ 4103370 w 5261610"/>
                <a:gd name="connsiteY8" fmla="*/ 7773 h 495453"/>
                <a:gd name="connsiteX9" fmla="*/ 4564380 w 5261610"/>
                <a:gd name="connsiteY9" fmla="*/ 7773 h 495453"/>
                <a:gd name="connsiteX10" fmla="*/ 5059680 w 5261610"/>
                <a:gd name="connsiteY10" fmla="*/ 95403 h 495453"/>
                <a:gd name="connsiteX11" fmla="*/ 5261610 w 5261610"/>
                <a:gd name="connsiteY11" fmla="*/ 137313 h 49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1610" h="495453">
                  <a:moveTo>
                    <a:pt x="0" y="495453"/>
                  </a:moveTo>
                  <a:lnTo>
                    <a:pt x="697230" y="438303"/>
                  </a:lnTo>
                  <a:lnTo>
                    <a:pt x="1329690" y="384963"/>
                  </a:lnTo>
                  <a:lnTo>
                    <a:pt x="2045970" y="335433"/>
                  </a:lnTo>
                  <a:cubicBezTo>
                    <a:pt x="2290445" y="322733"/>
                    <a:pt x="2616835" y="322733"/>
                    <a:pt x="2796540" y="308763"/>
                  </a:cubicBezTo>
                  <a:cubicBezTo>
                    <a:pt x="2976245" y="294793"/>
                    <a:pt x="3022600" y="283363"/>
                    <a:pt x="3124200" y="251613"/>
                  </a:cubicBezTo>
                  <a:cubicBezTo>
                    <a:pt x="3225800" y="219863"/>
                    <a:pt x="3309620" y="153823"/>
                    <a:pt x="3406140" y="118263"/>
                  </a:cubicBezTo>
                  <a:cubicBezTo>
                    <a:pt x="3502660" y="82703"/>
                    <a:pt x="3587115" y="56668"/>
                    <a:pt x="3703320" y="38253"/>
                  </a:cubicBezTo>
                  <a:cubicBezTo>
                    <a:pt x="3819525" y="19838"/>
                    <a:pt x="3959860" y="12853"/>
                    <a:pt x="4103370" y="7773"/>
                  </a:cubicBezTo>
                  <a:cubicBezTo>
                    <a:pt x="4246880" y="2693"/>
                    <a:pt x="4404995" y="-6832"/>
                    <a:pt x="4564380" y="7773"/>
                  </a:cubicBezTo>
                  <a:cubicBezTo>
                    <a:pt x="4723765" y="22378"/>
                    <a:pt x="4943475" y="73813"/>
                    <a:pt x="5059680" y="95403"/>
                  </a:cubicBezTo>
                  <a:cubicBezTo>
                    <a:pt x="5175885" y="116993"/>
                    <a:pt x="5218747" y="127153"/>
                    <a:pt x="5261610" y="137313"/>
                  </a:cubicBezTo>
                </a:path>
              </a:pathLst>
            </a:cu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72CE35CB-0771-4EA9-B3DC-F9B08855CA92}"/>
                </a:ext>
              </a:extLst>
            </p:cNvPr>
            <p:cNvSpPr/>
            <p:nvPr/>
          </p:nvSpPr>
          <p:spPr bwMode="auto">
            <a:xfrm>
              <a:off x="3604260" y="2560320"/>
              <a:ext cx="5334000" cy="918210"/>
            </a:xfrm>
            <a:custGeom>
              <a:avLst/>
              <a:gdLst>
                <a:gd name="connsiteX0" fmla="*/ 0 w 5334000"/>
                <a:gd name="connsiteY0" fmla="*/ 918210 h 918210"/>
                <a:gd name="connsiteX1" fmla="*/ 762000 w 5334000"/>
                <a:gd name="connsiteY1" fmla="*/ 777240 h 918210"/>
                <a:gd name="connsiteX2" fmla="*/ 1447800 w 5334000"/>
                <a:gd name="connsiteY2" fmla="*/ 659130 h 918210"/>
                <a:gd name="connsiteX3" fmla="*/ 2381250 w 5334000"/>
                <a:gd name="connsiteY3" fmla="*/ 514350 h 918210"/>
                <a:gd name="connsiteX4" fmla="*/ 3002280 w 5334000"/>
                <a:gd name="connsiteY4" fmla="*/ 430530 h 918210"/>
                <a:gd name="connsiteX5" fmla="*/ 3329940 w 5334000"/>
                <a:gd name="connsiteY5" fmla="*/ 281940 h 918210"/>
                <a:gd name="connsiteX6" fmla="*/ 3486150 w 5334000"/>
                <a:gd name="connsiteY6" fmla="*/ 175260 h 918210"/>
                <a:gd name="connsiteX7" fmla="*/ 3714750 w 5334000"/>
                <a:gd name="connsiteY7" fmla="*/ 102870 h 918210"/>
                <a:gd name="connsiteX8" fmla="*/ 4133850 w 5334000"/>
                <a:gd name="connsiteY8" fmla="*/ 87630 h 918210"/>
                <a:gd name="connsiteX9" fmla="*/ 5334000 w 5334000"/>
                <a:gd name="connsiteY9" fmla="*/ 0 h 91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00" h="918210">
                  <a:moveTo>
                    <a:pt x="0" y="918210"/>
                  </a:moveTo>
                  <a:lnTo>
                    <a:pt x="762000" y="777240"/>
                  </a:lnTo>
                  <a:lnTo>
                    <a:pt x="1447800" y="659130"/>
                  </a:lnTo>
                  <a:lnTo>
                    <a:pt x="2381250" y="514350"/>
                  </a:lnTo>
                  <a:cubicBezTo>
                    <a:pt x="2640330" y="476250"/>
                    <a:pt x="2844165" y="469265"/>
                    <a:pt x="3002280" y="430530"/>
                  </a:cubicBezTo>
                  <a:cubicBezTo>
                    <a:pt x="3160395" y="391795"/>
                    <a:pt x="3249295" y="324485"/>
                    <a:pt x="3329940" y="281940"/>
                  </a:cubicBezTo>
                  <a:cubicBezTo>
                    <a:pt x="3410585" y="239395"/>
                    <a:pt x="3422015" y="205105"/>
                    <a:pt x="3486150" y="175260"/>
                  </a:cubicBezTo>
                  <a:cubicBezTo>
                    <a:pt x="3550285" y="145415"/>
                    <a:pt x="3606800" y="117475"/>
                    <a:pt x="3714750" y="102870"/>
                  </a:cubicBezTo>
                  <a:cubicBezTo>
                    <a:pt x="3822700" y="88265"/>
                    <a:pt x="4133850" y="87630"/>
                    <a:pt x="4133850" y="87630"/>
                  </a:cubicBezTo>
                  <a:lnTo>
                    <a:pt x="5334000" y="0"/>
                  </a:ln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7E02ECB-4FF7-416D-89FB-0E55A52CB3F1}"/>
              </a:ext>
            </a:extLst>
          </p:cNvPr>
          <p:cNvSpPr txBox="1"/>
          <p:nvPr/>
        </p:nvSpPr>
        <p:spPr>
          <a:xfrm>
            <a:off x="639320" y="5377922"/>
            <a:ext cx="126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EVG/c: 73%</a:t>
            </a:r>
          </a:p>
          <a:p>
            <a:r>
              <a:rPr lang="fr-FR" dirty="0">
                <a:solidFill>
                  <a:schemeClr val="tx1"/>
                </a:solidFill>
                <a:latin typeface="+mn-lt"/>
              </a:rPr>
              <a:t>DTG: 20%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6B957D1F-E3A1-46D5-8F84-9CDDF53653BE}"/>
              </a:ext>
            </a:extLst>
          </p:cNvPr>
          <p:cNvSpPr txBox="1"/>
          <p:nvPr/>
        </p:nvSpPr>
        <p:spPr>
          <a:xfrm>
            <a:off x="639320" y="6122213"/>
            <a:ext cx="1403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RPV: 85%</a:t>
            </a:r>
          </a:p>
        </p:txBody>
      </p:sp>
      <p:sp>
        <p:nvSpPr>
          <p:cNvPr id="88" name="Text Box 3">
            <a:extLst>
              <a:ext uri="{FF2B5EF4-FFF2-40B4-BE49-F238E27FC236}">
                <a16:creationId xmlns:a16="http://schemas.microsoft.com/office/drawing/2014/main" id="{3210910F-F1A1-4FA8-81A3-F42AA42B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6475637"/>
            <a:ext cx="3214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Abs. OAB0604</a:t>
            </a:r>
          </a:p>
        </p:txBody>
      </p:sp>
    </p:spTree>
    <p:extLst>
      <p:ext uri="{BB962C8B-B14F-4D97-AF65-F5344CB8AC3E}">
        <p14:creationId xmlns:p14="http://schemas.microsoft.com/office/powerpoint/2010/main" val="70151185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Switch TDF-TAF : évolution du poids (cohorte OPERA)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956B20-A422-4464-8BA6-0AD688B4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change before and after TDF-TAF switch (3)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E1230BC-CD3F-492E-8B4B-487D7C87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713" y="1240277"/>
            <a:ext cx="6824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Weight change before and after TDF-TAF switch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782B1C8B-90B6-4856-87F1-0474E53EFF22}"/>
              </a:ext>
            </a:extLst>
          </p:cNvPr>
          <p:cNvSpPr txBox="1">
            <a:spLocks/>
          </p:cNvSpPr>
          <p:nvPr/>
        </p:nvSpPr>
        <p:spPr>
          <a:xfrm>
            <a:off x="67554" y="1695018"/>
            <a:ext cx="3021367" cy="122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</a:rPr>
              <a:t>Switch TDF-TAF and non-INSTI to INSTI</a:t>
            </a:r>
          </a:p>
        </p:txBody>
      </p:sp>
      <p:graphicFrame>
        <p:nvGraphicFramePr>
          <p:cNvPr id="13" name="Tableau 7">
            <a:extLst>
              <a:ext uri="{FF2B5EF4-FFF2-40B4-BE49-F238E27FC236}">
                <a16:creationId xmlns:a16="http://schemas.microsoft.com/office/drawing/2014/main" id="{6EF04284-82F4-4443-8136-FECF91E1E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82708"/>
              </p:ext>
            </p:extLst>
          </p:nvPr>
        </p:nvGraphicFramePr>
        <p:xfrm>
          <a:off x="2236622" y="5267616"/>
          <a:ext cx="850599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897">
                  <a:extLst>
                    <a:ext uri="{9D8B030D-6E8A-4147-A177-3AD203B41FA5}">
                      <a16:colId xmlns:a16="http://schemas.microsoft.com/office/drawing/2014/main" val="3258233789"/>
                    </a:ext>
                  </a:extLst>
                </a:gridCol>
                <a:gridCol w="1627774">
                  <a:extLst>
                    <a:ext uri="{9D8B030D-6E8A-4147-A177-3AD203B41FA5}">
                      <a16:colId xmlns:a16="http://schemas.microsoft.com/office/drawing/2014/main" val="2224117630"/>
                    </a:ext>
                  </a:extLst>
                </a:gridCol>
                <a:gridCol w="1569424">
                  <a:extLst>
                    <a:ext uri="{9D8B030D-6E8A-4147-A177-3AD203B41FA5}">
                      <a16:colId xmlns:a16="http://schemas.microsoft.com/office/drawing/2014/main" val="3874686258"/>
                    </a:ext>
                  </a:extLst>
                </a:gridCol>
                <a:gridCol w="1783896">
                  <a:extLst>
                    <a:ext uri="{9D8B030D-6E8A-4147-A177-3AD203B41FA5}">
                      <a16:colId xmlns:a16="http://schemas.microsoft.com/office/drawing/2014/main" val="4053723313"/>
                    </a:ext>
                  </a:extLst>
                </a:gridCol>
              </a:tblGrid>
              <a:tr h="277484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noProof="0">
                          <a:solidFill>
                            <a:schemeClr val="bg1"/>
                          </a:solidFill>
                        </a:rPr>
                        <a:t>-60 ; 0 months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noProof="0">
                          <a:solidFill>
                            <a:schemeClr val="bg1"/>
                          </a:solidFill>
                        </a:rPr>
                        <a:t>0 ; 9 months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strike="noStrike" kern="1200" baseline="0" noProof="0">
                          <a:solidFill>
                            <a:schemeClr val="bg1"/>
                          </a:solidFill>
                        </a:rPr>
                        <a:t>&gt; 9 months</a:t>
                      </a:r>
                      <a:endParaRPr lang="en-US" sz="1400" b="1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97213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bg1"/>
                          </a:solidFill>
                        </a:rPr>
                        <a:t>EVG/c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 (N=1 120), kg/year (95% IC)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0.24 (0.04 ; 0.43)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2.55 (1.86 ; 3.24)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0.26 (-0.10 ; 0.61)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46931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r>
                        <a:rPr lang="en-US" sz="1400" b="1" u="none" strike="noStrike" kern="1200" baseline="0" noProof="0" dirty="0">
                          <a:solidFill>
                            <a:schemeClr val="bg1"/>
                          </a:solidFill>
                        </a:rPr>
                        <a:t>DTG </a:t>
                      </a:r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(N=174)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, kg/year (95% IC)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0.22 (-0.08 ; 0.52)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3.09 (1.26 ; 4.93)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-0.23 (-1.62 ; 1.16)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51742"/>
                  </a:ext>
                </a:extLst>
              </a:tr>
              <a:tr h="277484">
                <a:tc>
                  <a:txBody>
                    <a:bodyPr/>
                    <a:lstStyle/>
                    <a:p>
                      <a:r>
                        <a:rPr lang="en-US" sz="1400" b="1" u="none" strike="noStrike" kern="1200" baseline="0" noProof="0" dirty="0">
                          <a:solidFill>
                            <a:schemeClr val="bg1"/>
                          </a:solidFill>
                        </a:rPr>
                        <a:t>BIC</a:t>
                      </a:r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 (N=129)</a:t>
                      </a:r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, kg/year (95% IC)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0.01 (-0.38 ; 0.39)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>
                          <a:solidFill>
                            <a:schemeClr val="bg1"/>
                          </a:solidFill>
                        </a:rPr>
                        <a:t>4.47 (0.81 ; 8.13)</a:t>
                      </a:r>
                      <a:endParaRPr lang="en-US" sz="140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baseline="0" noProof="0" dirty="0">
                          <a:solidFill>
                            <a:schemeClr val="bg1"/>
                          </a:solidFill>
                        </a:rPr>
                        <a:t>-9.97 (-23.79 ; 3.85)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03309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FD1D068A-E969-4522-96F7-A5BD2F9A8D9D}"/>
              </a:ext>
            </a:extLst>
          </p:cNvPr>
          <p:cNvGrpSpPr/>
          <p:nvPr/>
        </p:nvGrpSpPr>
        <p:grpSpPr>
          <a:xfrm>
            <a:off x="2720050" y="1693950"/>
            <a:ext cx="7186889" cy="3502219"/>
            <a:chOff x="2720050" y="1693950"/>
            <a:chExt cx="7186889" cy="3502219"/>
          </a:xfrm>
        </p:grpSpPr>
        <p:sp>
          <p:nvSpPr>
            <p:cNvPr id="10" name="ZoneTexte 9"/>
            <p:cNvSpPr txBox="1"/>
            <p:nvPr/>
          </p:nvSpPr>
          <p:spPr>
            <a:xfrm>
              <a:off x="4355013" y="1890321"/>
              <a:ext cx="979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PRIOR ARV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- EFV: 63%</a:t>
              </a:r>
              <a:b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</a:b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- </a:t>
              </a:r>
              <a:r>
                <a:rPr lang="en-US" sz="1400">
                  <a:solidFill>
                    <a:prstClr val="black"/>
                  </a:solidFill>
                  <a:latin typeface="+mn-lt"/>
                  <a:cs typeface="+mn-cs"/>
                </a:rPr>
                <a:t>PI</a:t>
              </a:r>
              <a:r>
                <a:rPr kumimoji="0" lang="en-US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cs"/>
                </a:rPr>
                <a:t>/b: 26%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35A733B-D479-4FD2-83B0-63CAD0761B2F}"/>
                </a:ext>
              </a:extLst>
            </p:cNvPr>
            <p:cNvSpPr txBox="1"/>
            <p:nvPr/>
          </p:nvSpPr>
          <p:spPr>
            <a:xfrm>
              <a:off x="3147452" y="16939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92</a:t>
              </a: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96C450C0-68E9-4208-8E14-ACA36F46E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1838441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B5200F3A-3C4C-4041-B622-6E74B0861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109" y="4598651"/>
              <a:ext cx="590778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C9230E4B-8E16-4FB4-A030-58BE58627D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54654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78375AE-C9A4-49D4-A623-1F01613A049C}"/>
                </a:ext>
              </a:extLst>
            </p:cNvPr>
            <p:cNvSpPr txBox="1"/>
            <p:nvPr/>
          </p:nvSpPr>
          <p:spPr>
            <a:xfrm>
              <a:off x="3380572" y="4662079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-60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7DC3AA26-624E-42EF-8DCE-62F067BDBC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54857" y="3102874"/>
              <a:ext cx="257655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D1B2CE0-C6FA-42FE-B362-A84901F15DCD}"/>
                </a:ext>
              </a:extLst>
            </p:cNvPr>
            <p:cNvSpPr txBox="1"/>
            <p:nvPr/>
          </p:nvSpPr>
          <p:spPr>
            <a:xfrm>
              <a:off x="3147452" y="202241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90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151379BD-3392-45B3-9141-872EE3168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2166903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912A6CC-4FC8-4AE6-A3B4-D477FDC098B6}"/>
                </a:ext>
              </a:extLst>
            </p:cNvPr>
            <p:cNvSpPr txBox="1"/>
            <p:nvPr/>
          </p:nvSpPr>
          <p:spPr>
            <a:xfrm>
              <a:off x="3147452" y="234930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88</a:t>
              </a: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7F71CF46-F8AC-4014-861D-24F4B7D56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2493798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E54D183-FB67-4744-8882-F9BCCF1AC92C}"/>
                </a:ext>
              </a:extLst>
            </p:cNvPr>
            <p:cNvSpPr txBox="1"/>
            <p:nvPr/>
          </p:nvSpPr>
          <p:spPr>
            <a:xfrm>
              <a:off x="3147452" y="267776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86</a:t>
              </a:r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90764070-B709-463A-9D72-EB0EC7FA2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2822260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98477A-355C-4181-BFC9-539CE3492EB4}"/>
                </a:ext>
              </a:extLst>
            </p:cNvPr>
            <p:cNvSpPr txBox="1"/>
            <p:nvPr/>
          </p:nvSpPr>
          <p:spPr>
            <a:xfrm>
              <a:off x="3147452" y="299715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84</a:t>
              </a:r>
            </a:p>
          </p:txBody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C522DA80-9FEB-4927-B1A8-244223231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3141645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6C0164E-04AC-4C12-8448-D9F7C40432BA}"/>
                </a:ext>
              </a:extLst>
            </p:cNvPr>
            <p:cNvSpPr txBox="1"/>
            <p:nvPr/>
          </p:nvSpPr>
          <p:spPr>
            <a:xfrm>
              <a:off x="3147452" y="33256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82</a:t>
              </a:r>
            </a:p>
          </p:txBody>
        </p:sp>
        <p:sp>
          <p:nvSpPr>
            <p:cNvPr id="29" name="Line 16">
              <a:extLst>
                <a:ext uri="{FF2B5EF4-FFF2-40B4-BE49-F238E27FC236}">
                  <a16:creationId xmlns:a16="http://schemas.microsoft.com/office/drawing/2014/main" id="{D8E53FB8-742A-4B80-AD37-8C59C3898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3470107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60A324B0-B21B-48C8-8CFB-5A8FC291EAD1}"/>
                </a:ext>
              </a:extLst>
            </p:cNvPr>
            <p:cNvSpPr txBox="1"/>
            <p:nvPr/>
          </p:nvSpPr>
          <p:spPr>
            <a:xfrm>
              <a:off x="3147452" y="365407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A412287A-7A64-4767-BDB2-553FDAC86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3798570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02719C9-3A49-4F03-93D5-4A3E7153B141}"/>
                </a:ext>
              </a:extLst>
            </p:cNvPr>
            <p:cNvSpPr txBox="1"/>
            <p:nvPr/>
          </p:nvSpPr>
          <p:spPr>
            <a:xfrm>
              <a:off x="3147452" y="398254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78</a:t>
              </a:r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6647A894-5453-4E8C-AE05-B6E1255C2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4127032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06994CD-0174-4047-BC6A-EDC82117C800}"/>
                </a:ext>
              </a:extLst>
            </p:cNvPr>
            <p:cNvSpPr txBox="1"/>
            <p:nvPr/>
          </p:nvSpPr>
          <p:spPr>
            <a:xfrm>
              <a:off x="3230808" y="442812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AEBDC9F2-53A9-4B7F-88A9-E36B5800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00" y="4572612"/>
              <a:ext cx="892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CD81824F-3895-4926-B333-AB684677FA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873857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D458384-BBBE-4BD7-A9DE-D568380A746B}"/>
                </a:ext>
              </a:extLst>
            </p:cNvPr>
            <p:cNvSpPr txBox="1"/>
            <p:nvPr/>
          </p:nvSpPr>
          <p:spPr>
            <a:xfrm>
              <a:off x="3699775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-54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A95B8508-05A3-4EC4-9955-EC8637CD7D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476469" y="4531985"/>
              <a:ext cx="13333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7954605A-8E69-4BCB-AE36-A3660F8A36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3446633" y="4395975"/>
              <a:ext cx="1952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0" name="Line 21">
              <a:extLst>
                <a:ext uri="{FF2B5EF4-FFF2-40B4-BE49-F238E27FC236}">
                  <a16:creationId xmlns:a16="http://schemas.microsoft.com/office/drawing/2014/main" id="{BF8E0181-96F0-4BF9-BA24-11BC6784CF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3446634" y="4471543"/>
              <a:ext cx="1952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8A4070EE-E683-4EB8-9DA1-B2B3C29E85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9306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6D61926-1D7C-4B4A-BC2D-D92E02A6F9E8}"/>
                </a:ext>
              </a:extLst>
            </p:cNvPr>
            <p:cNvSpPr txBox="1"/>
            <p:nvPr/>
          </p:nvSpPr>
          <p:spPr>
            <a:xfrm>
              <a:off x="4018979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-48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E31E3E37-42EC-472C-AC12-CB7CD2943F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12264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EA57489B-22EC-4D82-9A98-4F0EA2F3CDBB}"/>
                </a:ext>
              </a:extLst>
            </p:cNvPr>
            <p:cNvSpPr txBox="1"/>
            <p:nvPr/>
          </p:nvSpPr>
          <p:spPr>
            <a:xfrm>
              <a:off x="4338182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-42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D2B95D80-5ECF-40E9-89E9-D3B4219339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83146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0F3A9FF-E1E7-4230-8ABF-8DF9369A4166}"/>
                </a:ext>
              </a:extLst>
            </p:cNvPr>
            <p:cNvSpPr txBox="1"/>
            <p:nvPr/>
          </p:nvSpPr>
          <p:spPr>
            <a:xfrm>
              <a:off x="4657386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-36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33E037EF-E9C6-4559-9451-A8C272A1B7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5067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AE7139D-1372-4368-8BEB-192AAF958F1D}"/>
                </a:ext>
              </a:extLst>
            </p:cNvPr>
            <p:cNvSpPr txBox="1"/>
            <p:nvPr/>
          </p:nvSpPr>
          <p:spPr>
            <a:xfrm>
              <a:off x="4976589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-30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ACCD05A6-E568-4741-8DA9-DDA6E05115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78313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0E1C4A1-C775-4F01-B6A4-83301E1FA33B}"/>
                </a:ext>
              </a:extLst>
            </p:cNvPr>
            <p:cNvSpPr txBox="1"/>
            <p:nvPr/>
          </p:nvSpPr>
          <p:spPr>
            <a:xfrm>
              <a:off x="5304231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-24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8D884940-F1CC-4611-ABBE-02FDF359C6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97516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0A0CE79-4269-4C78-A9E8-C5FEE9C8F024}"/>
                </a:ext>
              </a:extLst>
            </p:cNvPr>
            <p:cNvSpPr txBox="1"/>
            <p:nvPr/>
          </p:nvSpPr>
          <p:spPr>
            <a:xfrm>
              <a:off x="5623434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-18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9DB7AA1D-D9F5-40C3-A0F2-A6A0BCC4DC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26615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494BC57-76C6-4946-A942-D9E284D3C65A}"/>
                </a:ext>
              </a:extLst>
            </p:cNvPr>
            <p:cNvSpPr txBox="1"/>
            <p:nvPr/>
          </p:nvSpPr>
          <p:spPr>
            <a:xfrm>
              <a:off x="5952533" y="4662079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-12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630A3A80-BF50-49DE-8663-B3C9DFAA2D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44581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0A6D62B-B21B-4BBC-A293-9C0C2D17600B}"/>
                </a:ext>
              </a:extLst>
            </p:cNvPr>
            <p:cNvSpPr txBox="1"/>
            <p:nvPr/>
          </p:nvSpPr>
          <p:spPr>
            <a:xfrm>
              <a:off x="6317421" y="4662079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-6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4DA13542-5219-4F72-9619-D92AEF92B7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776636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B8E51AE-226D-4779-8C77-E2C6C01C5C45}"/>
                </a:ext>
              </a:extLst>
            </p:cNvPr>
            <p:cNvSpPr txBox="1"/>
            <p:nvPr/>
          </p:nvSpPr>
          <p:spPr>
            <a:xfrm>
              <a:off x="6681205" y="466207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A25E45AD-06D9-4296-83B9-7A5890E97D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01554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6885F58-B1B0-4E56-AAE1-E39B4B0D53D7}"/>
                </a:ext>
              </a:extLst>
            </p:cNvPr>
            <p:cNvSpPr txBox="1"/>
            <p:nvPr/>
          </p:nvSpPr>
          <p:spPr>
            <a:xfrm>
              <a:off x="7000408" y="466207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6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AF2C0832-32F0-4BCB-B264-CE0B42C046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2075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B105DA19-BE9F-4ECE-8C45-7974E3ED9EFB}"/>
                </a:ext>
              </a:extLst>
            </p:cNvPr>
            <p:cNvSpPr txBox="1"/>
            <p:nvPr/>
          </p:nvSpPr>
          <p:spPr>
            <a:xfrm>
              <a:off x="7273927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12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4DDA3025-6F4B-4B18-A2AB-85B228981F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996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C6DCE6D-24CC-4F6C-A148-EE678858C6EE}"/>
                </a:ext>
              </a:extLst>
            </p:cNvPr>
            <p:cNvSpPr txBox="1"/>
            <p:nvPr/>
          </p:nvSpPr>
          <p:spPr>
            <a:xfrm>
              <a:off x="7593130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18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6AB8867A-3566-4793-B89B-BB5CF72033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57878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2D1BCB7-72EB-4B64-AAB0-B792CFFE94FC}"/>
                </a:ext>
              </a:extLst>
            </p:cNvPr>
            <p:cNvSpPr txBox="1"/>
            <p:nvPr/>
          </p:nvSpPr>
          <p:spPr>
            <a:xfrm>
              <a:off x="7911047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24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60B33CFC-09AA-4B9A-AC01-E26CD418E0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377081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8D47E5A-68EF-4807-AB1C-F5AE6E65279E}"/>
                </a:ext>
              </a:extLst>
            </p:cNvPr>
            <p:cNvSpPr txBox="1"/>
            <p:nvPr/>
          </p:nvSpPr>
          <p:spPr>
            <a:xfrm>
              <a:off x="8230250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30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2F8133DE-6182-40DF-BC75-A19954580B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19663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41240A73-1077-4C82-934B-F17FBB21EA33}"/>
                </a:ext>
              </a:extLst>
            </p:cNvPr>
            <p:cNvSpPr txBox="1"/>
            <p:nvPr/>
          </p:nvSpPr>
          <p:spPr>
            <a:xfrm>
              <a:off x="8572832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36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71" name="Line 21">
              <a:extLst>
                <a:ext uri="{FF2B5EF4-FFF2-40B4-BE49-F238E27FC236}">
                  <a16:creationId xmlns:a16="http://schemas.microsoft.com/office/drawing/2014/main" id="{A3C75FAA-B54F-444E-95AD-B92C9287AF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38866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F4805CF5-9DDC-4F8A-BE2A-F78E6E1B0201}"/>
                </a:ext>
              </a:extLst>
            </p:cNvPr>
            <p:cNvSpPr txBox="1"/>
            <p:nvPr/>
          </p:nvSpPr>
          <p:spPr>
            <a:xfrm>
              <a:off x="8892035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42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73" name="Line 21">
              <a:extLst>
                <a:ext uri="{FF2B5EF4-FFF2-40B4-BE49-F238E27FC236}">
                  <a16:creationId xmlns:a16="http://schemas.microsoft.com/office/drawing/2014/main" id="{BA99E827-410E-448E-B097-1B0FE058CB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358070" y="4640159"/>
              <a:ext cx="7374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85F3ADB5-28FA-40B3-A66B-FFDBEB63A82B}"/>
                </a:ext>
              </a:extLst>
            </p:cNvPr>
            <p:cNvSpPr txBox="1"/>
            <p:nvPr/>
          </p:nvSpPr>
          <p:spPr>
            <a:xfrm>
              <a:off x="9211239" y="4662079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48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D9028E97-710B-49C5-A615-14980FEE4BCA}"/>
                </a:ext>
              </a:extLst>
            </p:cNvPr>
            <p:cNvSpPr txBox="1"/>
            <p:nvPr/>
          </p:nvSpPr>
          <p:spPr>
            <a:xfrm>
              <a:off x="7658556" y="3295367"/>
              <a:ext cx="463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BIC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1831DC8-BF5F-4714-8094-AA9B045697FC}"/>
                </a:ext>
              </a:extLst>
            </p:cNvPr>
            <p:cNvSpPr txBox="1"/>
            <p:nvPr/>
          </p:nvSpPr>
          <p:spPr>
            <a:xfrm>
              <a:off x="8805344" y="2250306"/>
              <a:ext cx="538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DTG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FD7BE793-678D-4E5D-A184-8C746B39BBD6}"/>
                </a:ext>
              </a:extLst>
            </p:cNvPr>
            <p:cNvSpPr txBox="1"/>
            <p:nvPr/>
          </p:nvSpPr>
          <p:spPr>
            <a:xfrm>
              <a:off x="9203413" y="2572373"/>
              <a:ext cx="703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EVG/c</a:t>
              </a:r>
            </a:p>
          </p:txBody>
        </p:sp>
        <p:sp>
          <p:nvSpPr>
            <p:cNvPr id="80" name="Line 21">
              <a:extLst>
                <a:ext uri="{FF2B5EF4-FFF2-40B4-BE49-F238E27FC236}">
                  <a16:creationId xmlns:a16="http://schemas.microsoft.com/office/drawing/2014/main" id="{8875C70C-FC5F-405F-A904-46FE2D921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758580" y="4536118"/>
              <a:ext cx="1098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81" name="Line 21">
              <a:extLst>
                <a:ext uri="{FF2B5EF4-FFF2-40B4-BE49-F238E27FC236}">
                  <a16:creationId xmlns:a16="http://schemas.microsoft.com/office/drawing/2014/main" id="{4BEA2B31-B701-4C19-BB72-61E5B036B2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519032" y="3096674"/>
              <a:ext cx="258895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D204D559-22EB-4363-B5EF-B307A032A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2014538"/>
              <a:ext cx="5243513" cy="1584325"/>
            </a:xfrm>
            <a:custGeom>
              <a:avLst/>
              <a:gdLst>
                <a:gd name="T0" fmla="*/ 7092 w 9907"/>
                <a:gd name="T1" fmla="*/ 2050 h 2994"/>
                <a:gd name="T2" fmla="*/ 6966 w 9907"/>
                <a:gd name="T3" fmla="*/ 2031 h 2994"/>
                <a:gd name="T4" fmla="*/ 6835 w 9907"/>
                <a:gd name="T5" fmla="*/ 2027 h 2994"/>
                <a:gd name="T6" fmla="*/ 6676 w 9907"/>
                <a:gd name="T7" fmla="*/ 2047 h 2994"/>
                <a:gd name="T8" fmla="*/ 6629 w 9907"/>
                <a:gd name="T9" fmla="*/ 2065 h 2994"/>
                <a:gd name="T10" fmla="*/ 6560 w 9907"/>
                <a:gd name="T11" fmla="*/ 2100 h 2994"/>
                <a:gd name="T12" fmla="*/ 6462 w 9907"/>
                <a:gd name="T13" fmla="*/ 2159 h 2994"/>
                <a:gd name="T14" fmla="*/ 6373 w 9907"/>
                <a:gd name="T15" fmla="*/ 2218 h 2994"/>
                <a:gd name="T16" fmla="*/ 6222 w 9907"/>
                <a:gd name="T17" fmla="*/ 2325 h 2994"/>
                <a:gd name="T18" fmla="*/ 6052 w 9907"/>
                <a:gd name="T19" fmla="*/ 2456 h 2994"/>
                <a:gd name="T20" fmla="*/ 5897 w 9907"/>
                <a:gd name="T21" fmla="*/ 2558 h 2994"/>
                <a:gd name="T22" fmla="*/ 5751 w 9907"/>
                <a:gd name="T23" fmla="*/ 2625 h 2994"/>
                <a:gd name="T24" fmla="*/ 5676 w 9907"/>
                <a:gd name="T25" fmla="*/ 2654 h 2994"/>
                <a:gd name="T26" fmla="*/ 5546 w 9907"/>
                <a:gd name="T27" fmla="*/ 2695 h 2994"/>
                <a:gd name="T28" fmla="*/ 5411 w 9907"/>
                <a:gd name="T29" fmla="*/ 2725 h 2994"/>
                <a:gd name="T30" fmla="*/ 5271 w 9907"/>
                <a:gd name="T31" fmla="*/ 2746 h 2994"/>
                <a:gd name="T32" fmla="*/ 3729 w 9907"/>
                <a:gd name="T33" fmla="*/ 2830 h 2994"/>
                <a:gd name="T34" fmla="*/ 1390 w 9907"/>
                <a:gd name="T35" fmla="*/ 2901 h 2994"/>
                <a:gd name="T36" fmla="*/ 276 w 9907"/>
                <a:gd name="T37" fmla="*/ 2971 h 2994"/>
                <a:gd name="T38" fmla="*/ 2501 w 9907"/>
                <a:gd name="T39" fmla="*/ 1762 h 2994"/>
                <a:gd name="T40" fmla="*/ 4286 w 9907"/>
                <a:gd name="T41" fmla="*/ 1772 h 2994"/>
                <a:gd name="T42" fmla="*/ 4523 w 9907"/>
                <a:gd name="T43" fmla="*/ 1780 h 2994"/>
                <a:gd name="T44" fmla="*/ 4741 w 9907"/>
                <a:gd name="T45" fmla="*/ 1784 h 2994"/>
                <a:gd name="T46" fmla="*/ 4891 w 9907"/>
                <a:gd name="T47" fmla="*/ 1785 h 2994"/>
                <a:gd name="T48" fmla="*/ 4940 w 9907"/>
                <a:gd name="T49" fmla="*/ 1786 h 2994"/>
                <a:gd name="T50" fmla="*/ 5053 w 9907"/>
                <a:gd name="T51" fmla="*/ 1784 h 2994"/>
                <a:gd name="T52" fmla="*/ 5201 w 9907"/>
                <a:gd name="T53" fmla="*/ 1781 h 2994"/>
                <a:gd name="T54" fmla="*/ 5280 w 9907"/>
                <a:gd name="T55" fmla="*/ 1780 h 2994"/>
                <a:gd name="T56" fmla="*/ 5404 w 9907"/>
                <a:gd name="T57" fmla="*/ 1772 h 2994"/>
                <a:gd name="T58" fmla="*/ 5546 w 9907"/>
                <a:gd name="T59" fmla="*/ 1762 h 2994"/>
                <a:gd name="T60" fmla="*/ 5661 w 9907"/>
                <a:gd name="T61" fmla="*/ 1742 h 2994"/>
                <a:gd name="T62" fmla="*/ 5810 w 9907"/>
                <a:gd name="T63" fmla="*/ 1677 h 2994"/>
                <a:gd name="T64" fmla="*/ 5978 w 9907"/>
                <a:gd name="T65" fmla="*/ 1574 h 2994"/>
                <a:gd name="T66" fmla="*/ 6158 w 9907"/>
                <a:gd name="T67" fmla="*/ 1428 h 2994"/>
                <a:gd name="T68" fmla="*/ 6356 w 9907"/>
                <a:gd name="T69" fmla="*/ 1242 h 2994"/>
                <a:gd name="T70" fmla="*/ 6522 w 9907"/>
                <a:gd name="T71" fmla="*/ 1068 h 2994"/>
                <a:gd name="T72" fmla="*/ 6608 w 9907"/>
                <a:gd name="T73" fmla="*/ 1002 h 2994"/>
                <a:gd name="T74" fmla="*/ 6717 w 9907"/>
                <a:gd name="T75" fmla="*/ 954 h 2994"/>
                <a:gd name="T76" fmla="*/ 6847 w 9907"/>
                <a:gd name="T77" fmla="*/ 926 h 2994"/>
                <a:gd name="T78" fmla="*/ 7002 w 9907"/>
                <a:gd name="T79" fmla="*/ 914 h 2994"/>
                <a:gd name="T80" fmla="*/ 7179 w 9907"/>
                <a:gd name="T81" fmla="*/ 923 h 2994"/>
                <a:gd name="T82" fmla="*/ 7434 w 9907"/>
                <a:gd name="T83" fmla="*/ 928 h 2994"/>
                <a:gd name="T84" fmla="*/ 7818 w 9907"/>
                <a:gd name="T85" fmla="*/ 916 h 2994"/>
                <a:gd name="T86" fmla="*/ 8204 w 9907"/>
                <a:gd name="T87" fmla="*/ 882 h 2994"/>
                <a:gd name="T88" fmla="*/ 8477 w 9907"/>
                <a:gd name="T89" fmla="*/ 794 h 2994"/>
                <a:gd name="T90" fmla="*/ 8773 w 9907"/>
                <a:gd name="T91" fmla="*/ 670 h 2994"/>
                <a:gd name="T92" fmla="*/ 9088 w 9907"/>
                <a:gd name="T93" fmla="*/ 511 h 2994"/>
                <a:gd name="T94" fmla="*/ 9426 w 9907"/>
                <a:gd name="T95" fmla="*/ 316 h 2994"/>
                <a:gd name="T96" fmla="*/ 9781 w 9907"/>
                <a:gd name="T97" fmla="*/ 84 h 2994"/>
                <a:gd name="T98" fmla="*/ 9829 w 9907"/>
                <a:gd name="T99" fmla="*/ 2683 h 2994"/>
                <a:gd name="T100" fmla="*/ 9605 w 9907"/>
                <a:gd name="T101" fmla="*/ 2577 h 2994"/>
                <a:gd name="T102" fmla="*/ 9387 w 9907"/>
                <a:gd name="T103" fmla="*/ 2482 h 2994"/>
                <a:gd name="T104" fmla="*/ 9042 w 9907"/>
                <a:gd name="T105" fmla="*/ 2352 h 2994"/>
                <a:gd name="T106" fmla="*/ 8782 w 9907"/>
                <a:gd name="T107" fmla="*/ 2271 h 2994"/>
                <a:gd name="T108" fmla="*/ 8534 w 9907"/>
                <a:gd name="T109" fmla="*/ 2210 h 2994"/>
                <a:gd name="T110" fmla="*/ 8301 w 9907"/>
                <a:gd name="T111" fmla="*/ 2171 h 2994"/>
                <a:gd name="T112" fmla="*/ 8079 w 9907"/>
                <a:gd name="T113" fmla="*/ 2152 h 2994"/>
                <a:gd name="T114" fmla="*/ 7922 w 9907"/>
                <a:gd name="T115" fmla="*/ 2150 h 2994"/>
                <a:gd name="T116" fmla="*/ 7708 w 9907"/>
                <a:gd name="T117" fmla="*/ 2153 h 2994"/>
                <a:gd name="T118" fmla="*/ 7461 w 9907"/>
                <a:gd name="T119" fmla="*/ 2131 h 2994"/>
                <a:gd name="T120" fmla="*/ 7216 w 9907"/>
                <a:gd name="T121" fmla="*/ 2083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07" h="2994">
                  <a:moveTo>
                    <a:pt x="7216" y="2083"/>
                  </a:moveTo>
                  <a:lnTo>
                    <a:pt x="7154" y="2064"/>
                  </a:lnTo>
                  <a:lnTo>
                    <a:pt x="7092" y="2050"/>
                  </a:lnTo>
                  <a:lnTo>
                    <a:pt x="7059" y="2043"/>
                  </a:lnTo>
                  <a:lnTo>
                    <a:pt x="7028" y="2038"/>
                  </a:lnTo>
                  <a:lnTo>
                    <a:pt x="6966" y="2031"/>
                  </a:lnTo>
                  <a:lnTo>
                    <a:pt x="6932" y="2027"/>
                  </a:lnTo>
                  <a:lnTo>
                    <a:pt x="6900" y="2026"/>
                  </a:lnTo>
                  <a:lnTo>
                    <a:pt x="6835" y="2027"/>
                  </a:lnTo>
                  <a:lnTo>
                    <a:pt x="6770" y="2031"/>
                  </a:lnTo>
                  <a:lnTo>
                    <a:pt x="6705" y="2039"/>
                  </a:lnTo>
                  <a:lnTo>
                    <a:pt x="6676" y="2047"/>
                  </a:lnTo>
                  <a:lnTo>
                    <a:pt x="6660" y="2052"/>
                  </a:lnTo>
                  <a:lnTo>
                    <a:pt x="6646" y="2059"/>
                  </a:lnTo>
                  <a:lnTo>
                    <a:pt x="6629" y="2065"/>
                  </a:lnTo>
                  <a:lnTo>
                    <a:pt x="6614" y="2074"/>
                  </a:lnTo>
                  <a:lnTo>
                    <a:pt x="6579" y="2092"/>
                  </a:lnTo>
                  <a:lnTo>
                    <a:pt x="6560" y="2100"/>
                  </a:lnTo>
                  <a:lnTo>
                    <a:pt x="6542" y="2111"/>
                  </a:lnTo>
                  <a:lnTo>
                    <a:pt x="6504" y="2134"/>
                  </a:lnTo>
                  <a:lnTo>
                    <a:pt x="6462" y="2159"/>
                  </a:lnTo>
                  <a:lnTo>
                    <a:pt x="6440" y="2172"/>
                  </a:lnTo>
                  <a:lnTo>
                    <a:pt x="6420" y="2188"/>
                  </a:lnTo>
                  <a:lnTo>
                    <a:pt x="6373" y="2218"/>
                  </a:lnTo>
                  <a:lnTo>
                    <a:pt x="6325" y="2251"/>
                  </a:lnTo>
                  <a:lnTo>
                    <a:pt x="6274" y="2286"/>
                  </a:lnTo>
                  <a:lnTo>
                    <a:pt x="6222" y="2325"/>
                  </a:lnTo>
                  <a:lnTo>
                    <a:pt x="6167" y="2365"/>
                  </a:lnTo>
                  <a:lnTo>
                    <a:pt x="6111" y="2409"/>
                  </a:lnTo>
                  <a:lnTo>
                    <a:pt x="6052" y="2456"/>
                  </a:lnTo>
                  <a:lnTo>
                    <a:pt x="5991" y="2505"/>
                  </a:lnTo>
                  <a:lnTo>
                    <a:pt x="5944" y="2532"/>
                  </a:lnTo>
                  <a:lnTo>
                    <a:pt x="5897" y="2558"/>
                  </a:lnTo>
                  <a:lnTo>
                    <a:pt x="5849" y="2582"/>
                  </a:lnTo>
                  <a:lnTo>
                    <a:pt x="5801" y="2605"/>
                  </a:lnTo>
                  <a:lnTo>
                    <a:pt x="5751" y="2625"/>
                  </a:lnTo>
                  <a:lnTo>
                    <a:pt x="5726" y="2635"/>
                  </a:lnTo>
                  <a:lnTo>
                    <a:pt x="5702" y="2645"/>
                  </a:lnTo>
                  <a:lnTo>
                    <a:pt x="5676" y="2654"/>
                  </a:lnTo>
                  <a:lnTo>
                    <a:pt x="5651" y="2663"/>
                  </a:lnTo>
                  <a:lnTo>
                    <a:pt x="5600" y="2680"/>
                  </a:lnTo>
                  <a:lnTo>
                    <a:pt x="5546" y="2695"/>
                  </a:lnTo>
                  <a:lnTo>
                    <a:pt x="5494" y="2708"/>
                  </a:lnTo>
                  <a:lnTo>
                    <a:pt x="5438" y="2720"/>
                  </a:lnTo>
                  <a:lnTo>
                    <a:pt x="5411" y="2725"/>
                  </a:lnTo>
                  <a:lnTo>
                    <a:pt x="5385" y="2731"/>
                  </a:lnTo>
                  <a:lnTo>
                    <a:pt x="5327" y="2739"/>
                  </a:lnTo>
                  <a:lnTo>
                    <a:pt x="5271" y="2746"/>
                  </a:lnTo>
                  <a:lnTo>
                    <a:pt x="5212" y="2751"/>
                  </a:lnTo>
                  <a:lnTo>
                    <a:pt x="5155" y="2756"/>
                  </a:lnTo>
                  <a:lnTo>
                    <a:pt x="3729" y="2830"/>
                  </a:lnTo>
                  <a:lnTo>
                    <a:pt x="2236" y="2872"/>
                  </a:lnTo>
                  <a:lnTo>
                    <a:pt x="1672" y="2890"/>
                  </a:lnTo>
                  <a:lnTo>
                    <a:pt x="1390" y="2901"/>
                  </a:lnTo>
                  <a:lnTo>
                    <a:pt x="1111" y="2916"/>
                  </a:lnTo>
                  <a:lnTo>
                    <a:pt x="554" y="2951"/>
                  </a:lnTo>
                  <a:lnTo>
                    <a:pt x="276" y="2971"/>
                  </a:lnTo>
                  <a:lnTo>
                    <a:pt x="0" y="2994"/>
                  </a:lnTo>
                  <a:lnTo>
                    <a:pt x="0" y="1804"/>
                  </a:lnTo>
                  <a:lnTo>
                    <a:pt x="2501" y="1762"/>
                  </a:lnTo>
                  <a:lnTo>
                    <a:pt x="4032" y="1762"/>
                  </a:lnTo>
                  <a:lnTo>
                    <a:pt x="4161" y="1767"/>
                  </a:lnTo>
                  <a:lnTo>
                    <a:pt x="4286" y="1772"/>
                  </a:lnTo>
                  <a:lnTo>
                    <a:pt x="4346" y="1773"/>
                  </a:lnTo>
                  <a:lnTo>
                    <a:pt x="4406" y="1775"/>
                  </a:lnTo>
                  <a:lnTo>
                    <a:pt x="4523" y="1780"/>
                  </a:lnTo>
                  <a:lnTo>
                    <a:pt x="4578" y="1780"/>
                  </a:lnTo>
                  <a:lnTo>
                    <a:pt x="4633" y="1781"/>
                  </a:lnTo>
                  <a:lnTo>
                    <a:pt x="4741" y="1784"/>
                  </a:lnTo>
                  <a:lnTo>
                    <a:pt x="4791" y="1784"/>
                  </a:lnTo>
                  <a:lnTo>
                    <a:pt x="4842" y="1785"/>
                  </a:lnTo>
                  <a:lnTo>
                    <a:pt x="4891" y="1785"/>
                  </a:lnTo>
                  <a:lnTo>
                    <a:pt x="4915" y="1785"/>
                  </a:lnTo>
                  <a:lnTo>
                    <a:pt x="4927" y="1785"/>
                  </a:lnTo>
                  <a:lnTo>
                    <a:pt x="4940" y="1786"/>
                  </a:lnTo>
                  <a:lnTo>
                    <a:pt x="4986" y="1785"/>
                  </a:lnTo>
                  <a:lnTo>
                    <a:pt x="5031" y="1785"/>
                  </a:lnTo>
                  <a:lnTo>
                    <a:pt x="5053" y="1784"/>
                  </a:lnTo>
                  <a:lnTo>
                    <a:pt x="5075" y="1784"/>
                  </a:lnTo>
                  <a:lnTo>
                    <a:pt x="5120" y="1784"/>
                  </a:lnTo>
                  <a:lnTo>
                    <a:pt x="5201" y="1781"/>
                  </a:lnTo>
                  <a:lnTo>
                    <a:pt x="5220" y="1780"/>
                  </a:lnTo>
                  <a:lnTo>
                    <a:pt x="5241" y="1780"/>
                  </a:lnTo>
                  <a:lnTo>
                    <a:pt x="5280" y="1780"/>
                  </a:lnTo>
                  <a:lnTo>
                    <a:pt x="5352" y="1775"/>
                  </a:lnTo>
                  <a:lnTo>
                    <a:pt x="5387" y="1773"/>
                  </a:lnTo>
                  <a:lnTo>
                    <a:pt x="5404" y="1772"/>
                  </a:lnTo>
                  <a:lnTo>
                    <a:pt x="5422" y="1772"/>
                  </a:lnTo>
                  <a:lnTo>
                    <a:pt x="5486" y="1767"/>
                  </a:lnTo>
                  <a:lnTo>
                    <a:pt x="5546" y="1762"/>
                  </a:lnTo>
                  <a:lnTo>
                    <a:pt x="5571" y="1762"/>
                  </a:lnTo>
                  <a:lnTo>
                    <a:pt x="5615" y="1754"/>
                  </a:lnTo>
                  <a:lnTo>
                    <a:pt x="5661" y="1742"/>
                  </a:lnTo>
                  <a:lnTo>
                    <a:pt x="5709" y="1725"/>
                  </a:lnTo>
                  <a:lnTo>
                    <a:pt x="5760" y="1703"/>
                  </a:lnTo>
                  <a:lnTo>
                    <a:pt x="5810" y="1677"/>
                  </a:lnTo>
                  <a:lnTo>
                    <a:pt x="5864" y="1647"/>
                  </a:lnTo>
                  <a:lnTo>
                    <a:pt x="5919" y="1612"/>
                  </a:lnTo>
                  <a:lnTo>
                    <a:pt x="5978" y="1574"/>
                  </a:lnTo>
                  <a:lnTo>
                    <a:pt x="6035" y="1528"/>
                  </a:lnTo>
                  <a:lnTo>
                    <a:pt x="6096" y="1481"/>
                  </a:lnTo>
                  <a:lnTo>
                    <a:pt x="6158" y="1428"/>
                  </a:lnTo>
                  <a:lnTo>
                    <a:pt x="6223" y="1370"/>
                  </a:lnTo>
                  <a:lnTo>
                    <a:pt x="6288" y="1308"/>
                  </a:lnTo>
                  <a:lnTo>
                    <a:pt x="6356" y="1242"/>
                  </a:lnTo>
                  <a:lnTo>
                    <a:pt x="6426" y="1170"/>
                  </a:lnTo>
                  <a:lnTo>
                    <a:pt x="6499" y="1096"/>
                  </a:lnTo>
                  <a:lnTo>
                    <a:pt x="6522" y="1068"/>
                  </a:lnTo>
                  <a:lnTo>
                    <a:pt x="6548" y="1044"/>
                  </a:lnTo>
                  <a:lnTo>
                    <a:pt x="6575" y="1021"/>
                  </a:lnTo>
                  <a:lnTo>
                    <a:pt x="6608" y="1002"/>
                  </a:lnTo>
                  <a:lnTo>
                    <a:pt x="6640" y="984"/>
                  </a:lnTo>
                  <a:lnTo>
                    <a:pt x="6677" y="969"/>
                  </a:lnTo>
                  <a:lnTo>
                    <a:pt x="6717" y="954"/>
                  </a:lnTo>
                  <a:lnTo>
                    <a:pt x="6759" y="944"/>
                  </a:lnTo>
                  <a:lnTo>
                    <a:pt x="6801" y="933"/>
                  </a:lnTo>
                  <a:lnTo>
                    <a:pt x="6847" y="926"/>
                  </a:lnTo>
                  <a:lnTo>
                    <a:pt x="6897" y="920"/>
                  </a:lnTo>
                  <a:lnTo>
                    <a:pt x="6948" y="916"/>
                  </a:lnTo>
                  <a:lnTo>
                    <a:pt x="7002" y="914"/>
                  </a:lnTo>
                  <a:lnTo>
                    <a:pt x="7058" y="915"/>
                  </a:lnTo>
                  <a:lnTo>
                    <a:pt x="7117" y="917"/>
                  </a:lnTo>
                  <a:lnTo>
                    <a:pt x="7179" y="923"/>
                  </a:lnTo>
                  <a:lnTo>
                    <a:pt x="7306" y="927"/>
                  </a:lnTo>
                  <a:lnTo>
                    <a:pt x="7370" y="927"/>
                  </a:lnTo>
                  <a:lnTo>
                    <a:pt x="7434" y="928"/>
                  </a:lnTo>
                  <a:lnTo>
                    <a:pt x="7561" y="927"/>
                  </a:lnTo>
                  <a:lnTo>
                    <a:pt x="7691" y="923"/>
                  </a:lnTo>
                  <a:lnTo>
                    <a:pt x="7818" y="916"/>
                  </a:lnTo>
                  <a:lnTo>
                    <a:pt x="7947" y="908"/>
                  </a:lnTo>
                  <a:lnTo>
                    <a:pt x="8074" y="896"/>
                  </a:lnTo>
                  <a:lnTo>
                    <a:pt x="8204" y="882"/>
                  </a:lnTo>
                  <a:lnTo>
                    <a:pt x="8291" y="856"/>
                  </a:lnTo>
                  <a:lnTo>
                    <a:pt x="8383" y="827"/>
                  </a:lnTo>
                  <a:lnTo>
                    <a:pt x="8477" y="794"/>
                  </a:lnTo>
                  <a:lnTo>
                    <a:pt x="8574" y="757"/>
                  </a:lnTo>
                  <a:lnTo>
                    <a:pt x="8671" y="715"/>
                  </a:lnTo>
                  <a:lnTo>
                    <a:pt x="8773" y="670"/>
                  </a:lnTo>
                  <a:lnTo>
                    <a:pt x="8875" y="621"/>
                  </a:lnTo>
                  <a:lnTo>
                    <a:pt x="8981" y="568"/>
                  </a:lnTo>
                  <a:lnTo>
                    <a:pt x="9088" y="511"/>
                  </a:lnTo>
                  <a:lnTo>
                    <a:pt x="9198" y="450"/>
                  </a:lnTo>
                  <a:lnTo>
                    <a:pt x="9309" y="384"/>
                  </a:lnTo>
                  <a:lnTo>
                    <a:pt x="9426" y="316"/>
                  </a:lnTo>
                  <a:lnTo>
                    <a:pt x="9542" y="242"/>
                  </a:lnTo>
                  <a:lnTo>
                    <a:pt x="9660" y="166"/>
                  </a:lnTo>
                  <a:lnTo>
                    <a:pt x="9781" y="84"/>
                  </a:lnTo>
                  <a:lnTo>
                    <a:pt x="9907" y="0"/>
                  </a:lnTo>
                  <a:lnTo>
                    <a:pt x="9907" y="2721"/>
                  </a:lnTo>
                  <a:lnTo>
                    <a:pt x="9829" y="2683"/>
                  </a:lnTo>
                  <a:lnTo>
                    <a:pt x="9754" y="2647"/>
                  </a:lnTo>
                  <a:lnTo>
                    <a:pt x="9678" y="2611"/>
                  </a:lnTo>
                  <a:lnTo>
                    <a:pt x="9605" y="2577"/>
                  </a:lnTo>
                  <a:lnTo>
                    <a:pt x="9531" y="2544"/>
                  </a:lnTo>
                  <a:lnTo>
                    <a:pt x="9459" y="2512"/>
                  </a:lnTo>
                  <a:lnTo>
                    <a:pt x="9387" y="2482"/>
                  </a:lnTo>
                  <a:lnTo>
                    <a:pt x="9318" y="2455"/>
                  </a:lnTo>
                  <a:lnTo>
                    <a:pt x="9178" y="2400"/>
                  </a:lnTo>
                  <a:lnTo>
                    <a:pt x="9042" y="2352"/>
                  </a:lnTo>
                  <a:lnTo>
                    <a:pt x="8975" y="2329"/>
                  </a:lnTo>
                  <a:lnTo>
                    <a:pt x="8910" y="2309"/>
                  </a:lnTo>
                  <a:lnTo>
                    <a:pt x="8782" y="2271"/>
                  </a:lnTo>
                  <a:lnTo>
                    <a:pt x="8656" y="2238"/>
                  </a:lnTo>
                  <a:lnTo>
                    <a:pt x="8594" y="2222"/>
                  </a:lnTo>
                  <a:lnTo>
                    <a:pt x="8534" y="2210"/>
                  </a:lnTo>
                  <a:lnTo>
                    <a:pt x="8416" y="2188"/>
                  </a:lnTo>
                  <a:lnTo>
                    <a:pt x="8357" y="2178"/>
                  </a:lnTo>
                  <a:lnTo>
                    <a:pt x="8301" y="2171"/>
                  </a:lnTo>
                  <a:lnTo>
                    <a:pt x="8243" y="2164"/>
                  </a:lnTo>
                  <a:lnTo>
                    <a:pt x="8188" y="2159"/>
                  </a:lnTo>
                  <a:lnTo>
                    <a:pt x="8079" y="2152"/>
                  </a:lnTo>
                  <a:lnTo>
                    <a:pt x="8025" y="2149"/>
                  </a:lnTo>
                  <a:lnTo>
                    <a:pt x="7974" y="2149"/>
                  </a:lnTo>
                  <a:lnTo>
                    <a:pt x="7922" y="2150"/>
                  </a:lnTo>
                  <a:lnTo>
                    <a:pt x="7873" y="2154"/>
                  </a:lnTo>
                  <a:lnTo>
                    <a:pt x="7789" y="2154"/>
                  </a:lnTo>
                  <a:lnTo>
                    <a:pt x="7708" y="2153"/>
                  </a:lnTo>
                  <a:lnTo>
                    <a:pt x="7626" y="2148"/>
                  </a:lnTo>
                  <a:lnTo>
                    <a:pt x="7545" y="2142"/>
                  </a:lnTo>
                  <a:lnTo>
                    <a:pt x="7461" y="2131"/>
                  </a:lnTo>
                  <a:lnTo>
                    <a:pt x="7379" y="2118"/>
                  </a:lnTo>
                  <a:lnTo>
                    <a:pt x="7298" y="2101"/>
                  </a:lnTo>
                  <a:lnTo>
                    <a:pt x="7216" y="2083"/>
                  </a:lnTo>
                </a:path>
              </a:pathLst>
            </a:custGeom>
            <a:solidFill>
              <a:srgbClr val="F9D1D9">
                <a:alpha val="60000"/>
              </a:srgbClr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96BAD385-42E2-4B79-9FD5-93DEEBB8F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2093913"/>
              <a:ext cx="3960813" cy="1719263"/>
            </a:xfrm>
            <a:custGeom>
              <a:avLst/>
              <a:gdLst>
                <a:gd name="T0" fmla="*/ 7060 w 7486"/>
                <a:gd name="T1" fmla="*/ 562 h 3249"/>
                <a:gd name="T2" fmla="*/ 6986 w 7486"/>
                <a:gd name="T3" fmla="*/ 542 h 3249"/>
                <a:gd name="T4" fmla="*/ 6917 w 7486"/>
                <a:gd name="T5" fmla="*/ 562 h 3249"/>
                <a:gd name="T6" fmla="*/ 6717 w 7486"/>
                <a:gd name="T7" fmla="*/ 729 h 3249"/>
                <a:gd name="T8" fmla="*/ 6519 w 7486"/>
                <a:gd name="T9" fmla="*/ 927 h 3249"/>
                <a:gd name="T10" fmla="*/ 6429 w 7486"/>
                <a:gd name="T11" fmla="*/ 1007 h 3249"/>
                <a:gd name="T12" fmla="*/ 6333 w 7486"/>
                <a:gd name="T13" fmla="*/ 1105 h 3249"/>
                <a:gd name="T14" fmla="*/ 6191 w 7486"/>
                <a:gd name="T15" fmla="*/ 1250 h 3249"/>
                <a:gd name="T16" fmla="*/ 6052 w 7486"/>
                <a:gd name="T17" fmla="*/ 1365 h 3249"/>
                <a:gd name="T18" fmla="*/ 6024 w 7486"/>
                <a:gd name="T19" fmla="*/ 1386 h 3249"/>
                <a:gd name="T20" fmla="*/ 5859 w 7486"/>
                <a:gd name="T21" fmla="*/ 1493 h 3249"/>
                <a:gd name="T22" fmla="*/ 5717 w 7486"/>
                <a:gd name="T23" fmla="*/ 1557 h 3249"/>
                <a:gd name="T24" fmla="*/ 5690 w 7486"/>
                <a:gd name="T25" fmla="*/ 1568 h 3249"/>
                <a:gd name="T26" fmla="*/ 5522 w 7486"/>
                <a:gd name="T27" fmla="*/ 1613 h 3249"/>
                <a:gd name="T28" fmla="*/ 5288 w 7486"/>
                <a:gd name="T29" fmla="*/ 1611 h 3249"/>
                <a:gd name="T30" fmla="*/ 4936 w 7486"/>
                <a:gd name="T31" fmla="*/ 1556 h 3249"/>
                <a:gd name="T32" fmla="*/ 4591 w 7486"/>
                <a:gd name="T33" fmla="*/ 1480 h 3249"/>
                <a:gd name="T34" fmla="*/ 4059 w 7486"/>
                <a:gd name="T35" fmla="*/ 1382 h 3249"/>
                <a:gd name="T36" fmla="*/ 3430 w 7486"/>
                <a:gd name="T37" fmla="*/ 1313 h 3249"/>
                <a:gd name="T38" fmla="*/ 2806 w 7486"/>
                <a:gd name="T39" fmla="*/ 1287 h 3249"/>
                <a:gd name="T40" fmla="*/ 385 w 7486"/>
                <a:gd name="T41" fmla="*/ 1274 h 3249"/>
                <a:gd name="T42" fmla="*/ 3 w 7486"/>
                <a:gd name="T43" fmla="*/ 1245 h 3249"/>
                <a:gd name="T44" fmla="*/ 615 w 7486"/>
                <a:gd name="T45" fmla="*/ 2690 h 3249"/>
                <a:gd name="T46" fmla="*/ 1547 w 7486"/>
                <a:gd name="T47" fmla="*/ 2586 h 3249"/>
                <a:gd name="T48" fmla="*/ 2495 w 7486"/>
                <a:gd name="T49" fmla="*/ 2507 h 3249"/>
                <a:gd name="T50" fmla="*/ 3265 w 7486"/>
                <a:gd name="T51" fmla="*/ 2463 h 3249"/>
                <a:gd name="T52" fmla="*/ 3838 w 7486"/>
                <a:gd name="T53" fmla="*/ 2443 h 3249"/>
                <a:gd name="T54" fmla="*/ 4596 w 7486"/>
                <a:gd name="T55" fmla="*/ 2437 h 3249"/>
                <a:gd name="T56" fmla="*/ 5160 w 7486"/>
                <a:gd name="T57" fmla="*/ 2446 h 3249"/>
                <a:gd name="T58" fmla="*/ 5595 w 7486"/>
                <a:gd name="T59" fmla="*/ 2445 h 3249"/>
                <a:gd name="T60" fmla="*/ 5696 w 7486"/>
                <a:gd name="T61" fmla="*/ 2412 h 3249"/>
                <a:gd name="T62" fmla="*/ 5807 w 7486"/>
                <a:gd name="T63" fmla="*/ 2366 h 3249"/>
                <a:gd name="T64" fmla="*/ 5967 w 7486"/>
                <a:gd name="T65" fmla="*/ 2281 h 3249"/>
                <a:gd name="T66" fmla="*/ 6097 w 7486"/>
                <a:gd name="T67" fmla="*/ 2202 h 3249"/>
                <a:gd name="T68" fmla="*/ 6191 w 7486"/>
                <a:gd name="T69" fmla="*/ 2137 h 3249"/>
                <a:gd name="T70" fmla="*/ 6259 w 7486"/>
                <a:gd name="T71" fmla="*/ 2090 h 3249"/>
                <a:gd name="T72" fmla="*/ 6344 w 7486"/>
                <a:gd name="T73" fmla="*/ 2041 h 3249"/>
                <a:gd name="T74" fmla="*/ 6404 w 7486"/>
                <a:gd name="T75" fmla="*/ 2015 h 3249"/>
                <a:gd name="T76" fmla="*/ 6477 w 7486"/>
                <a:gd name="T77" fmla="*/ 1992 h 3249"/>
                <a:gd name="T78" fmla="*/ 6540 w 7486"/>
                <a:gd name="T79" fmla="*/ 1982 h 3249"/>
                <a:gd name="T80" fmla="*/ 6610 w 7486"/>
                <a:gd name="T81" fmla="*/ 1992 h 3249"/>
                <a:gd name="T82" fmla="*/ 6670 w 7486"/>
                <a:gd name="T83" fmla="*/ 2026 h 3249"/>
                <a:gd name="T84" fmla="*/ 7030 w 7486"/>
                <a:gd name="T85" fmla="*/ 2548 h 3249"/>
                <a:gd name="T86" fmla="*/ 7059 w 7486"/>
                <a:gd name="T87" fmla="*/ 2571 h 3249"/>
                <a:gd name="T88" fmla="*/ 7124 w 7486"/>
                <a:gd name="T89" fmla="*/ 2586 h 3249"/>
                <a:gd name="T90" fmla="*/ 7223 w 7486"/>
                <a:gd name="T91" fmla="*/ 2565 h 3249"/>
                <a:gd name="T92" fmla="*/ 7263 w 7486"/>
                <a:gd name="T93" fmla="*/ 2548 h 3249"/>
                <a:gd name="T94" fmla="*/ 7302 w 7486"/>
                <a:gd name="T95" fmla="*/ 2563 h 3249"/>
                <a:gd name="T96" fmla="*/ 7332 w 7486"/>
                <a:gd name="T97" fmla="*/ 2596 h 3249"/>
                <a:gd name="T98" fmla="*/ 7368 w 7486"/>
                <a:gd name="T99" fmla="*/ 2693 h 3249"/>
                <a:gd name="T100" fmla="*/ 7426 w 7486"/>
                <a:gd name="T101" fmla="*/ 2924 h 3249"/>
                <a:gd name="T102" fmla="*/ 7486 w 7486"/>
                <a:gd name="T103" fmla="*/ 3249 h 3249"/>
                <a:gd name="T104" fmla="*/ 7313 w 7486"/>
                <a:gd name="T105" fmla="*/ 754 h 3249"/>
                <a:gd name="T106" fmla="*/ 7281 w 7486"/>
                <a:gd name="T107" fmla="*/ 776 h 3249"/>
                <a:gd name="T108" fmla="*/ 7264 w 7486"/>
                <a:gd name="T109" fmla="*/ 773 h 3249"/>
                <a:gd name="T110" fmla="*/ 7232 w 7486"/>
                <a:gd name="T111" fmla="*/ 737 h 3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86" h="3249">
                  <a:moveTo>
                    <a:pt x="7232" y="737"/>
                  </a:moveTo>
                  <a:lnTo>
                    <a:pt x="7087" y="579"/>
                  </a:lnTo>
                  <a:lnTo>
                    <a:pt x="7060" y="562"/>
                  </a:lnTo>
                  <a:lnTo>
                    <a:pt x="7035" y="550"/>
                  </a:lnTo>
                  <a:lnTo>
                    <a:pt x="7010" y="543"/>
                  </a:lnTo>
                  <a:lnTo>
                    <a:pt x="6986" y="542"/>
                  </a:lnTo>
                  <a:lnTo>
                    <a:pt x="6962" y="543"/>
                  </a:lnTo>
                  <a:lnTo>
                    <a:pt x="6939" y="550"/>
                  </a:lnTo>
                  <a:lnTo>
                    <a:pt x="6917" y="562"/>
                  </a:lnTo>
                  <a:lnTo>
                    <a:pt x="6896" y="579"/>
                  </a:lnTo>
                  <a:lnTo>
                    <a:pt x="6804" y="650"/>
                  </a:lnTo>
                  <a:lnTo>
                    <a:pt x="6717" y="729"/>
                  </a:lnTo>
                  <a:lnTo>
                    <a:pt x="6632" y="813"/>
                  </a:lnTo>
                  <a:lnTo>
                    <a:pt x="6549" y="905"/>
                  </a:lnTo>
                  <a:lnTo>
                    <a:pt x="6519" y="927"/>
                  </a:lnTo>
                  <a:lnTo>
                    <a:pt x="6490" y="952"/>
                  </a:lnTo>
                  <a:lnTo>
                    <a:pt x="6459" y="977"/>
                  </a:lnTo>
                  <a:lnTo>
                    <a:pt x="6429" y="1007"/>
                  </a:lnTo>
                  <a:lnTo>
                    <a:pt x="6397" y="1037"/>
                  </a:lnTo>
                  <a:lnTo>
                    <a:pt x="6366" y="1070"/>
                  </a:lnTo>
                  <a:lnTo>
                    <a:pt x="6333" y="1105"/>
                  </a:lnTo>
                  <a:lnTo>
                    <a:pt x="6301" y="1144"/>
                  </a:lnTo>
                  <a:lnTo>
                    <a:pt x="6246" y="1197"/>
                  </a:lnTo>
                  <a:lnTo>
                    <a:pt x="6191" y="1250"/>
                  </a:lnTo>
                  <a:lnTo>
                    <a:pt x="6136" y="1298"/>
                  </a:lnTo>
                  <a:lnTo>
                    <a:pt x="6080" y="1345"/>
                  </a:lnTo>
                  <a:lnTo>
                    <a:pt x="6052" y="1365"/>
                  </a:lnTo>
                  <a:lnTo>
                    <a:pt x="6037" y="1375"/>
                  </a:lnTo>
                  <a:lnTo>
                    <a:pt x="6030" y="1380"/>
                  </a:lnTo>
                  <a:lnTo>
                    <a:pt x="6024" y="1386"/>
                  </a:lnTo>
                  <a:lnTo>
                    <a:pt x="5969" y="1425"/>
                  </a:lnTo>
                  <a:lnTo>
                    <a:pt x="5914" y="1460"/>
                  </a:lnTo>
                  <a:lnTo>
                    <a:pt x="5859" y="1493"/>
                  </a:lnTo>
                  <a:lnTo>
                    <a:pt x="5801" y="1521"/>
                  </a:lnTo>
                  <a:lnTo>
                    <a:pt x="5746" y="1546"/>
                  </a:lnTo>
                  <a:lnTo>
                    <a:pt x="5717" y="1557"/>
                  </a:lnTo>
                  <a:lnTo>
                    <a:pt x="5703" y="1562"/>
                  </a:lnTo>
                  <a:lnTo>
                    <a:pt x="5696" y="1564"/>
                  </a:lnTo>
                  <a:lnTo>
                    <a:pt x="5690" y="1568"/>
                  </a:lnTo>
                  <a:lnTo>
                    <a:pt x="5635" y="1587"/>
                  </a:lnTo>
                  <a:lnTo>
                    <a:pt x="5577" y="1601"/>
                  </a:lnTo>
                  <a:lnTo>
                    <a:pt x="5522" y="1613"/>
                  </a:lnTo>
                  <a:lnTo>
                    <a:pt x="5465" y="1621"/>
                  </a:lnTo>
                  <a:lnTo>
                    <a:pt x="5409" y="1627"/>
                  </a:lnTo>
                  <a:lnTo>
                    <a:pt x="5288" y="1611"/>
                  </a:lnTo>
                  <a:lnTo>
                    <a:pt x="5170" y="1594"/>
                  </a:lnTo>
                  <a:lnTo>
                    <a:pt x="5052" y="1576"/>
                  </a:lnTo>
                  <a:lnTo>
                    <a:pt x="4936" y="1556"/>
                  </a:lnTo>
                  <a:lnTo>
                    <a:pt x="4820" y="1533"/>
                  </a:lnTo>
                  <a:lnTo>
                    <a:pt x="4705" y="1508"/>
                  </a:lnTo>
                  <a:lnTo>
                    <a:pt x="4591" y="1480"/>
                  </a:lnTo>
                  <a:lnTo>
                    <a:pt x="4480" y="1453"/>
                  </a:lnTo>
                  <a:lnTo>
                    <a:pt x="4269" y="1414"/>
                  </a:lnTo>
                  <a:lnTo>
                    <a:pt x="4059" y="1382"/>
                  </a:lnTo>
                  <a:lnTo>
                    <a:pt x="3848" y="1353"/>
                  </a:lnTo>
                  <a:lnTo>
                    <a:pt x="3640" y="1332"/>
                  </a:lnTo>
                  <a:lnTo>
                    <a:pt x="3430" y="1313"/>
                  </a:lnTo>
                  <a:lnTo>
                    <a:pt x="3222" y="1299"/>
                  </a:lnTo>
                  <a:lnTo>
                    <a:pt x="3013" y="1290"/>
                  </a:lnTo>
                  <a:lnTo>
                    <a:pt x="2806" y="1287"/>
                  </a:lnTo>
                  <a:lnTo>
                    <a:pt x="785" y="1287"/>
                  </a:lnTo>
                  <a:lnTo>
                    <a:pt x="582" y="1283"/>
                  </a:lnTo>
                  <a:lnTo>
                    <a:pt x="385" y="1274"/>
                  </a:lnTo>
                  <a:lnTo>
                    <a:pt x="287" y="1267"/>
                  </a:lnTo>
                  <a:lnTo>
                    <a:pt x="191" y="1261"/>
                  </a:lnTo>
                  <a:lnTo>
                    <a:pt x="3" y="1245"/>
                  </a:lnTo>
                  <a:lnTo>
                    <a:pt x="0" y="2771"/>
                  </a:lnTo>
                  <a:lnTo>
                    <a:pt x="306" y="2729"/>
                  </a:lnTo>
                  <a:lnTo>
                    <a:pt x="615" y="2690"/>
                  </a:lnTo>
                  <a:lnTo>
                    <a:pt x="924" y="2652"/>
                  </a:lnTo>
                  <a:lnTo>
                    <a:pt x="1235" y="2619"/>
                  </a:lnTo>
                  <a:lnTo>
                    <a:pt x="1547" y="2586"/>
                  </a:lnTo>
                  <a:lnTo>
                    <a:pt x="1862" y="2558"/>
                  </a:lnTo>
                  <a:lnTo>
                    <a:pt x="2177" y="2530"/>
                  </a:lnTo>
                  <a:lnTo>
                    <a:pt x="2495" y="2507"/>
                  </a:lnTo>
                  <a:lnTo>
                    <a:pt x="2880" y="2482"/>
                  </a:lnTo>
                  <a:lnTo>
                    <a:pt x="3072" y="2471"/>
                  </a:lnTo>
                  <a:lnTo>
                    <a:pt x="3265" y="2463"/>
                  </a:lnTo>
                  <a:lnTo>
                    <a:pt x="3455" y="2455"/>
                  </a:lnTo>
                  <a:lnTo>
                    <a:pt x="3647" y="2449"/>
                  </a:lnTo>
                  <a:lnTo>
                    <a:pt x="3838" y="2443"/>
                  </a:lnTo>
                  <a:lnTo>
                    <a:pt x="4029" y="2440"/>
                  </a:lnTo>
                  <a:lnTo>
                    <a:pt x="4408" y="2437"/>
                  </a:lnTo>
                  <a:lnTo>
                    <a:pt x="4596" y="2437"/>
                  </a:lnTo>
                  <a:lnTo>
                    <a:pt x="4785" y="2439"/>
                  </a:lnTo>
                  <a:lnTo>
                    <a:pt x="4972" y="2441"/>
                  </a:lnTo>
                  <a:lnTo>
                    <a:pt x="5160" y="2446"/>
                  </a:lnTo>
                  <a:lnTo>
                    <a:pt x="5534" y="2461"/>
                  </a:lnTo>
                  <a:lnTo>
                    <a:pt x="5564" y="2453"/>
                  </a:lnTo>
                  <a:lnTo>
                    <a:pt x="5595" y="2445"/>
                  </a:lnTo>
                  <a:lnTo>
                    <a:pt x="5628" y="2435"/>
                  </a:lnTo>
                  <a:lnTo>
                    <a:pt x="5662" y="2425"/>
                  </a:lnTo>
                  <a:lnTo>
                    <a:pt x="5696" y="2412"/>
                  </a:lnTo>
                  <a:lnTo>
                    <a:pt x="5732" y="2398"/>
                  </a:lnTo>
                  <a:lnTo>
                    <a:pt x="5769" y="2383"/>
                  </a:lnTo>
                  <a:lnTo>
                    <a:pt x="5807" y="2366"/>
                  </a:lnTo>
                  <a:lnTo>
                    <a:pt x="5844" y="2347"/>
                  </a:lnTo>
                  <a:lnTo>
                    <a:pt x="5884" y="2326"/>
                  </a:lnTo>
                  <a:lnTo>
                    <a:pt x="5967" y="2281"/>
                  </a:lnTo>
                  <a:lnTo>
                    <a:pt x="6009" y="2256"/>
                  </a:lnTo>
                  <a:lnTo>
                    <a:pt x="6053" y="2229"/>
                  </a:lnTo>
                  <a:lnTo>
                    <a:pt x="6097" y="2202"/>
                  </a:lnTo>
                  <a:lnTo>
                    <a:pt x="6144" y="2173"/>
                  </a:lnTo>
                  <a:lnTo>
                    <a:pt x="6167" y="2154"/>
                  </a:lnTo>
                  <a:lnTo>
                    <a:pt x="6191" y="2137"/>
                  </a:lnTo>
                  <a:lnTo>
                    <a:pt x="6213" y="2120"/>
                  </a:lnTo>
                  <a:lnTo>
                    <a:pt x="6237" y="2106"/>
                  </a:lnTo>
                  <a:lnTo>
                    <a:pt x="6259" y="2090"/>
                  </a:lnTo>
                  <a:lnTo>
                    <a:pt x="6282" y="2077"/>
                  </a:lnTo>
                  <a:lnTo>
                    <a:pt x="6325" y="2053"/>
                  </a:lnTo>
                  <a:lnTo>
                    <a:pt x="6344" y="2041"/>
                  </a:lnTo>
                  <a:lnTo>
                    <a:pt x="6364" y="2032"/>
                  </a:lnTo>
                  <a:lnTo>
                    <a:pt x="6384" y="2022"/>
                  </a:lnTo>
                  <a:lnTo>
                    <a:pt x="6404" y="2015"/>
                  </a:lnTo>
                  <a:lnTo>
                    <a:pt x="6422" y="2006"/>
                  </a:lnTo>
                  <a:lnTo>
                    <a:pt x="6441" y="2000"/>
                  </a:lnTo>
                  <a:lnTo>
                    <a:pt x="6477" y="1992"/>
                  </a:lnTo>
                  <a:lnTo>
                    <a:pt x="6493" y="1987"/>
                  </a:lnTo>
                  <a:lnTo>
                    <a:pt x="6509" y="1985"/>
                  </a:lnTo>
                  <a:lnTo>
                    <a:pt x="6540" y="1982"/>
                  </a:lnTo>
                  <a:lnTo>
                    <a:pt x="6570" y="1984"/>
                  </a:lnTo>
                  <a:lnTo>
                    <a:pt x="6598" y="1990"/>
                  </a:lnTo>
                  <a:lnTo>
                    <a:pt x="6610" y="1992"/>
                  </a:lnTo>
                  <a:lnTo>
                    <a:pt x="6623" y="1997"/>
                  </a:lnTo>
                  <a:lnTo>
                    <a:pt x="6647" y="2010"/>
                  </a:lnTo>
                  <a:lnTo>
                    <a:pt x="6670" y="2026"/>
                  </a:lnTo>
                  <a:lnTo>
                    <a:pt x="6690" y="2046"/>
                  </a:lnTo>
                  <a:lnTo>
                    <a:pt x="7015" y="2529"/>
                  </a:lnTo>
                  <a:lnTo>
                    <a:pt x="7030" y="2548"/>
                  </a:lnTo>
                  <a:lnTo>
                    <a:pt x="7039" y="2557"/>
                  </a:lnTo>
                  <a:lnTo>
                    <a:pt x="7050" y="2565"/>
                  </a:lnTo>
                  <a:lnTo>
                    <a:pt x="7059" y="2571"/>
                  </a:lnTo>
                  <a:lnTo>
                    <a:pt x="7071" y="2577"/>
                  </a:lnTo>
                  <a:lnTo>
                    <a:pt x="7096" y="2584"/>
                  </a:lnTo>
                  <a:lnTo>
                    <a:pt x="7124" y="2586"/>
                  </a:lnTo>
                  <a:lnTo>
                    <a:pt x="7154" y="2584"/>
                  </a:lnTo>
                  <a:lnTo>
                    <a:pt x="7186" y="2577"/>
                  </a:lnTo>
                  <a:lnTo>
                    <a:pt x="7223" y="2565"/>
                  </a:lnTo>
                  <a:lnTo>
                    <a:pt x="7239" y="2554"/>
                  </a:lnTo>
                  <a:lnTo>
                    <a:pt x="7256" y="2549"/>
                  </a:lnTo>
                  <a:lnTo>
                    <a:pt x="7263" y="2548"/>
                  </a:lnTo>
                  <a:lnTo>
                    <a:pt x="7271" y="2549"/>
                  </a:lnTo>
                  <a:lnTo>
                    <a:pt x="7288" y="2554"/>
                  </a:lnTo>
                  <a:lnTo>
                    <a:pt x="7302" y="2563"/>
                  </a:lnTo>
                  <a:lnTo>
                    <a:pt x="7310" y="2569"/>
                  </a:lnTo>
                  <a:lnTo>
                    <a:pt x="7318" y="2577"/>
                  </a:lnTo>
                  <a:lnTo>
                    <a:pt x="7332" y="2596"/>
                  </a:lnTo>
                  <a:lnTo>
                    <a:pt x="7340" y="2607"/>
                  </a:lnTo>
                  <a:lnTo>
                    <a:pt x="7348" y="2620"/>
                  </a:lnTo>
                  <a:lnTo>
                    <a:pt x="7368" y="2693"/>
                  </a:lnTo>
                  <a:lnTo>
                    <a:pt x="7389" y="2769"/>
                  </a:lnTo>
                  <a:lnTo>
                    <a:pt x="7407" y="2845"/>
                  </a:lnTo>
                  <a:lnTo>
                    <a:pt x="7426" y="2924"/>
                  </a:lnTo>
                  <a:lnTo>
                    <a:pt x="7457" y="3084"/>
                  </a:lnTo>
                  <a:lnTo>
                    <a:pt x="7471" y="3165"/>
                  </a:lnTo>
                  <a:lnTo>
                    <a:pt x="7486" y="3249"/>
                  </a:lnTo>
                  <a:lnTo>
                    <a:pt x="7486" y="0"/>
                  </a:lnTo>
                  <a:lnTo>
                    <a:pt x="7328" y="737"/>
                  </a:lnTo>
                  <a:lnTo>
                    <a:pt x="7313" y="754"/>
                  </a:lnTo>
                  <a:lnTo>
                    <a:pt x="7300" y="766"/>
                  </a:lnTo>
                  <a:lnTo>
                    <a:pt x="7288" y="773"/>
                  </a:lnTo>
                  <a:lnTo>
                    <a:pt x="7281" y="776"/>
                  </a:lnTo>
                  <a:lnTo>
                    <a:pt x="7276" y="777"/>
                  </a:lnTo>
                  <a:lnTo>
                    <a:pt x="7269" y="776"/>
                  </a:lnTo>
                  <a:lnTo>
                    <a:pt x="7264" y="773"/>
                  </a:lnTo>
                  <a:lnTo>
                    <a:pt x="7252" y="766"/>
                  </a:lnTo>
                  <a:lnTo>
                    <a:pt x="7241" y="754"/>
                  </a:lnTo>
                  <a:lnTo>
                    <a:pt x="7232" y="737"/>
                  </a:lnTo>
                  <a:close/>
                </a:path>
              </a:pathLst>
            </a:custGeom>
            <a:solidFill>
              <a:srgbClr val="FFEECC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D0CAD16F-922D-4531-8F2F-2FC922833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6" y="2500313"/>
              <a:ext cx="5562600" cy="1062038"/>
            </a:xfrm>
            <a:custGeom>
              <a:avLst/>
              <a:gdLst>
                <a:gd name="T0" fmla="*/ 10237 w 10512"/>
                <a:gd name="T1" fmla="*/ 43 h 2008"/>
                <a:gd name="T2" fmla="*/ 10048 w 10512"/>
                <a:gd name="T3" fmla="*/ 72 h 2008"/>
                <a:gd name="T4" fmla="*/ 9558 w 10512"/>
                <a:gd name="T5" fmla="*/ 142 h 2008"/>
                <a:gd name="T6" fmla="*/ 9457 w 10512"/>
                <a:gd name="T7" fmla="*/ 155 h 2008"/>
                <a:gd name="T8" fmla="*/ 8933 w 10512"/>
                <a:gd name="T9" fmla="*/ 222 h 2008"/>
                <a:gd name="T10" fmla="*/ 8575 w 10512"/>
                <a:gd name="T11" fmla="*/ 260 h 2008"/>
                <a:gd name="T12" fmla="*/ 8264 w 10512"/>
                <a:gd name="T13" fmla="*/ 295 h 2008"/>
                <a:gd name="T14" fmla="*/ 7973 w 10512"/>
                <a:gd name="T15" fmla="*/ 325 h 2008"/>
                <a:gd name="T16" fmla="*/ 7796 w 10512"/>
                <a:gd name="T17" fmla="*/ 343 h 2008"/>
                <a:gd name="T18" fmla="*/ 7184 w 10512"/>
                <a:gd name="T19" fmla="*/ 399 h 2008"/>
                <a:gd name="T20" fmla="*/ 6971 w 10512"/>
                <a:gd name="T21" fmla="*/ 430 h 2008"/>
                <a:gd name="T22" fmla="*/ 6828 w 10512"/>
                <a:gd name="T23" fmla="*/ 478 h 2008"/>
                <a:gd name="T24" fmla="*/ 6673 w 10512"/>
                <a:gd name="T25" fmla="*/ 549 h 2008"/>
                <a:gd name="T26" fmla="*/ 6505 w 10512"/>
                <a:gd name="T27" fmla="*/ 639 h 2008"/>
                <a:gd name="T28" fmla="*/ 6322 w 10512"/>
                <a:gd name="T29" fmla="*/ 750 h 2008"/>
                <a:gd name="T30" fmla="*/ 6169 w 10512"/>
                <a:gd name="T31" fmla="*/ 850 h 2008"/>
                <a:gd name="T32" fmla="*/ 6144 w 10512"/>
                <a:gd name="T33" fmla="*/ 863 h 2008"/>
                <a:gd name="T34" fmla="*/ 6015 w 10512"/>
                <a:gd name="T35" fmla="*/ 922 h 2008"/>
                <a:gd name="T36" fmla="*/ 5907 w 10512"/>
                <a:gd name="T37" fmla="*/ 964 h 2008"/>
                <a:gd name="T38" fmla="*/ 5824 w 10512"/>
                <a:gd name="T39" fmla="*/ 993 h 2008"/>
                <a:gd name="T40" fmla="*/ 5710 w 10512"/>
                <a:gd name="T41" fmla="*/ 1026 h 2008"/>
                <a:gd name="T42" fmla="*/ 5533 w 10512"/>
                <a:gd name="T43" fmla="*/ 1068 h 2008"/>
                <a:gd name="T44" fmla="*/ 5424 w 10512"/>
                <a:gd name="T45" fmla="*/ 1086 h 2008"/>
                <a:gd name="T46" fmla="*/ 5329 w 10512"/>
                <a:gd name="T47" fmla="*/ 1100 h 2008"/>
                <a:gd name="T48" fmla="*/ 3956 w 10512"/>
                <a:gd name="T49" fmla="*/ 1108 h 2008"/>
                <a:gd name="T50" fmla="*/ 1114 w 10512"/>
                <a:gd name="T51" fmla="*/ 1876 h 2008"/>
                <a:gd name="T52" fmla="*/ 1685 w 10512"/>
                <a:gd name="T53" fmla="*/ 1814 h 2008"/>
                <a:gd name="T54" fmla="*/ 2293 w 10512"/>
                <a:gd name="T55" fmla="*/ 1761 h 2008"/>
                <a:gd name="T56" fmla="*/ 2937 w 10512"/>
                <a:gd name="T57" fmla="*/ 1718 h 2008"/>
                <a:gd name="T58" fmla="*/ 3617 w 10512"/>
                <a:gd name="T59" fmla="*/ 1685 h 2008"/>
                <a:gd name="T60" fmla="*/ 4332 w 10512"/>
                <a:gd name="T61" fmla="*/ 1661 h 2008"/>
                <a:gd name="T62" fmla="*/ 4601 w 10512"/>
                <a:gd name="T63" fmla="*/ 1655 h 2008"/>
                <a:gd name="T64" fmla="*/ 4751 w 10512"/>
                <a:gd name="T65" fmla="*/ 1655 h 2008"/>
                <a:gd name="T66" fmla="*/ 4987 w 10512"/>
                <a:gd name="T67" fmla="*/ 1651 h 2008"/>
                <a:gd name="T68" fmla="*/ 5129 w 10512"/>
                <a:gd name="T69" fmla="*/ 1647 h 2008"/>
                <a:gd name="T70" fmla="*/ 5292 w 10512"/>
                <a:gd name="T71" fmla="*/ 1637 h 2008"/>
                <a:gd name="T72" fmla="*/ 5439 w 10512"/>
                <a:gd name="T73" fmla="*/ 1627 h 2008"/>
                <a:gd name="T74" fmla="*/ 5544 w 10512"/>
                <a:gd name="T75" fmla="*/ 1616 h 2008"/>
                <a:gd name="T76" fmla="*/ 5613 w 10512"/>
                <a:gd name="T77" fmla="*/ 1605 h 2008"/>
                <a:gd name="T78" fmla="*/ 5726 w 10512"/>
                <a:gd name="T79" fmla="*/ 1582 h 2008"/>
                <a:gd name="T80" fmla="*/ 5902 w 10512"/>
                <a:gd name="T81" fmla="*/ 1523 h 2008"/>
                <a:gd name="T82" fmla="*/ 6163 w 10512"/>
                <a:gd name="T83" fmla="*/ 1389 h 2008"/>
                <a:gd name="T84" fmla="*/ 6334 w 10512"/>
                <a:gd name="T85" fmla="*/ 1269 h 2008"/>
                <a:gd name="T86" fmla="*/ 6653 w 10512"/>
                <a:gd name="T87" fmla="*/ 1102 h 2008"/>
                <a:gd name="T88" fmla="*/ 6974 w 10512"/>
                <a:gd name="T89" fmla="*/ 1000 h 2008"/>
                <a:gd name="T90" fmla="*/ 7189 w 10512"/>
                <a:gd name="T91" fmla="*/ 967 h 2008"/>
                <a:gd name="T92" fmla="*/ 7780 w 10512"/>
                <a:gd name="T93" fmla="*/ 911 h 2008"/>
                <a:gd name="T94" fmla="*/ 8387 w 10512"/>
                <a:gd name="T95" fmla="*/ 870 h 2008"/>
                <a:gd name="T96" fmla="*/ 9007 w 10512"/>
                <a:gd name="T97" fmla="*/ 843 h 2008"/>
                <a:gd name="T98" fmla="*/ 9643 w 10512"/>
                <a:gd name="T99" fmla="*/ 831 h 2008"/>
                <a:gd name="T100" fmla="*/ 10292 w 10512"/>
                <a:gd name="T101" fmla="*/ 831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12" h="2008">
                  <a:moveTo>
                    <a:pt x="10512" y="0"/>
                  </a:moveTo>
                  <a:lnTo>
                    <a:pt x="10330" y="29"/>
                  </a:lnTo>
                  <a:lnTo>
                    <a:pt x="10237" y="43"/>
                  </a:lnTo>
                  <a:lnTo>
                    <a:pt x="10190" y="51"/>
                  </a:lnTo>
                  <a:lnTo>
                    <a:pt x="10144" y="59"/>
                  </a:lnTo>
                  <a:lnTo>
                    <a:pt x="10048" y="72"/>
                  </a:lnTo>
                  <a:lnTo>
                    <a:pt x="9953" y="87"/>
                  </a:lnTo>
                  <a:lnTo>
                    <a:pt x="9758" y="115"/>
                  </a:lnTo>
                  <a:lnTo>
                    <a:pt x="9558" y="142"/>
                  </a:lnTo>
                  <a:lnTo>
                    <a:pt x="9532" y="144"/>
                  </a:lnTo>
                  <a:lnTo>
                    <a:pt x="9507" y="148"/>
                  </a:lnTo>
                  <a:lnTo>
                    <a:pt x="9457" y="155"/>
                  </a:lnTo>
                  <a:lnTo>
                    <a:pt x="9355" y="169"/>
                  </a:lnTo>
                  <a:lnTo>
                    <a:pt x="9146" y="196"/>
                  </a:lnTo>
                  <a:lnTo>
                    <a:pt x="8933" y="222"/>
                  </a:lnTo>
                  <a:lnTo>
                    <a:pt x="8715" y="246"/>
                  </a:lnTo>
                  <a:lnTo>
                    <a:pt x="8604" y="258"/>
                  </a:lnTo>
                  <a:lnTo>
                    <a:pt x="8575" y="260"/>
                  </a:lnTo>
                  <a:lnTo>
                    <a:pt x="8547" y="264"/>
                  </a:lnTo>
                  <a:lnTo>
                    <a:pt x="8492" y="271"/>
                  </a:lnTo>
                  <a:lnTo>
                    <a:pt x="8264" y="295"/>
                  </a:lnTo>
                  <a:lnTo>
                    <a:pt x="8148" y="307"/>
                  </a:lnTo>
                  <a:lnTo>
                    <a:pt x="8033" y="320"/>
                  </a:lnTo>
                  <a:lnTo>
                    <a:pt x="7973" y="325"/>
                  </a:lnTo>
                  <a:lnTo>
                    <a:pt x="7943" y="327"/>
                  </a:lnTo>
                  <a:lnTo>
                    <a:pt x="7915" y="331"/>
                  </a:lnTo>
                  <a:lnTo>
                    <a:pt x="7796" y="343"/>
                  </a:lnTo>
                  <a:lnTo>
                    <a:pt x="7555" y="367"/>
                  </a:lnTo>
                  <a:lnTo>
                    <a:pt x="7308" y="389"/>
                  </a:lnTo>
                  <a:lnTo>
                    <a:pt x="7184" y="399"/>
                  </a:lnTo>
                  <a:lnTo>
                    <a:pt x="7059" y="411"/>
                  </a:lnTo>
                  <a:lnTo>
                    <a:pt x="7015" y="420"/>
                  </a:lnTo>
                  <a:lnTo>
                    <a:pt x="6971" y="430"/>
                  </a:lnTo>
                  <a:lnTo>
                    <a:pt x="6924" y="444"/>
                  </a:lnTo>
                  <a:lnTo>
                    <a:pt x="6877" y="460"/>
                  </a:lnTo>
                  <a:lnTo>
                    <a:pt x="6828" y="478"/>
                  </a:lnTo>
                  <a:lnTo>
                    <a:pt x="6778" y="499"/>
                  </a:lnTo>
                  <a:lnTo>
                    <a:pt x="6726" y="522"/>
                  </a:lnTo>
                  <a:lnTo>
                    <a:pt x="6673" y="549"/>
                  </a:lnTo>
                  <a:lnTo>
                    <a:pt x="6618" y="577"/>
                  </a:lnTo>
                  <a:lnTo>
                    <a:pt x="6562" y="607"/>
                  </a:lnTo>
                  <a:lnTo>
                    <a:pt x="6505" y="639"/>
                  </a:lnTo>
                  <a:lnTo>
                    <a:pt x="6446" y="674"/>
                  </a:lnTo>
                  <a:lnTo>
                    <a:pt x="6385" y="711"/>
                  </a:lnTo>
                  <a:lnTo>
                    <a:pt x="6322" y="750"/>
                  </a:lnTo>
                  <a:lnTo>
                    <a:pt x="6259" y="792"/>
                  </a:lnTo>
                  <a:lnTo>
                    <a:pt x="6195" y="838"/>
                  </a:lnTo>
                  <a:lnTo>
                    <a:pt x="6169" y="850"/>
                  </a:lnTo>
                  <a:lnTo>
                    <a:pt x="6162" y="852"/>
                  </a:lnTo>
                  <a:lnTo>
                    <a:pt x="6156" y="856"/>
                  </a:lnTo>
                  <a:lnTo>
                    <a:pt x="6144" y="863"/>
                  </a:lnTo>
                  <a:lnTo>
                    <a:pt x="6094" y="888"/>
                  </a:lnTo>
                  <a:lnTo>
                    <a:pt x="6041" y="911"/>
                  </a:lnTo>
                  <a:lnTo>
                    <a:pt x="6015" y="922"/>
                  </a:lnTo>
                  <a:lnTo>
                    <a:pt x="5989" y="934"/>
                  </a:lnTo>
                  <a:lnTo>
                    <a:pt x="5934" y="954"/>
                  </a:lnTo>
                  <a:lnTo>
                    <a:pt x="5907" y="964"/>
                  </a:lnTo>
                  <a:lnTo>
                    <a:pt x="5880" y="975"/>
                  </a:lnTo>
                  <a:lnTo>
                    <a:pt x="5852" y="983"/>
                  </a:lnTo>
                  <a:lnTo>
                    <a:pt x="5824" y="993"/>
                  </a:lnTo>
                  <a:lnTo>
                    <a:pt x="5769" y="1011"/>
                  </a:lnTo>
                  <a:lnTo>
                    <a:pt x="5739" y="1018"/>
                  </a:lnTo>
                  <a:lnTo>
                    <a:pt x="5710" y="1026"/>
                  </a:lnTo>
                  <a:lnTo>
                    <a:pt x="5653" y="1042"/>
                  </a:lnTo>
                  <a:lnTo>
                    <a:pt x="5593" y="1055"/>
                  </a:lnTo>
                  <a:lnTo>
                    <a:pt x="5533" y="1068"/>
                  </a:lnTo>
                  <a:lnTo>
                    <a:pt x="5471" y="1079"/>
                  </a:lnTo>
                  <a:lnTo>
                    <a:pt x="5439" y="1084"/>
                  </a:lnTo>
                  <a:lnTo>
                    <a:pt x="5424" y="1086"/>
                  </a:lnTo>
                  <a:lnTo>
                    <a:pt x="5409" y="1090"/>
                  </a:lnTo>
                  <a:lnTo>
                    <a:pt x="5346" y="1099"/>
                  </a:lnTo>
                  <a:lnTo>
                    <a:pt x="5329" y="1100"/>
                  </a:lnTo>
                  <a:lnTo>
                    <a:pt x="5314" y="1103"/>
                  </a:lnTo>
                  <a:lnTo>
                    <a:pt x="5282" y="1108"/>
                  </a:lnTo>
                  <a:lnTo>
                    <a:pt x="3956" y="1108"/>
                  </a:lnTo>
                  <a:lnTo>
                    <a:pt x="0" y="1278"/>
                  </a:lnTo>
                  <a:lnTo>
                    <a:pt x="0" y="2008"/>
                  </a:lnTo>
                  <a:lnTo>
                    <a:pt x="1114" y="1876"/>
                  </a:lnTo>
                  <a:lnTo>
                    <a:pt x="1300" y="1853"/>
                  </a:lnTo>
                  <a:lnTo>
                    <a:pt x="1491" y="1833"/>
                  </a:lnTo>
                  <a:lnTo>
                    <a:pt x="1685" y="1814"/>
                  </a:lnTo>
                  <a:lnTo>
                    <a:pt x="1885" y="1796"/>
                  </a:lnTo>
                  <a:lnTo>
                    <a:pt x="2086" y="1778"/>
                  </a:lnTo>
                  <a:lnTo>
                    <a:pt x="2293" y="1761"/>
                  </a:lnTo>
                  <a:lnTo>
                    <a:pt x="2504" y="1745"/>
                  </a:lnTo>
                  <a:lnTo>
                    <a:pt x="2720" y="1732"/>
                  </a:lnTo>
                  <a:lnTo>
                    <a:pt x="2937" y="1718"/>
                  </a:lnTo>
                  <a:lnTo>
                    <a:pt x="3160" y="1706"/>
                  </a:lnTo>
                  <a:lnTo>
                    <a:pt x="3386" y="1695"/>
                  </a:lnTo>
                  <a:lnTo>
                    <a:pt x="3617" y="1685"/>
                  </a:lnTo>
                  <a:lnTo>
                    <a:pt x="3851" y="1676"/>
                  </a:lnTo>
                  <a:lnTo>
                    <a:pt x="4090" y="1668"/>
                  </a:lnTo>
                  <a:lnTo>
                    <a:pt x="4332" y="1661"/>
                  </a:lnTo>
                  <a:lnTo>
                    <a:pt x="4580" y="1657"/>
                  </a:lnTo>
                  <a:lnTo>
                    <a:pt x="4590" y="1655"/>
                  </a:lnTo>
                  <a:lnTo>
                    <a:pt x="4601" y="1655"/>
                  </a:lnTo>
                  <a:lnTo>
                    <a:pt x="4622" y="1655"/>
                  </a:lnTo>
                  <a:lnTo>
                    <a:pt x="4665" y="1655"/>
                  </a:lnTo>
                  <a:lnTo>
                    <a:pt x="4751" y="1655"/>
                  </a:lnTo>
                  <a:lnTo>
                    <a:pt x="4831" y="1653"/>
                  </a:lnTo>
                  <a:lnTo>
                    <a:pt x="4911" y="1653"/>
                  </a:lnTo>
                  <a:lnTo>
                    <a:pt x="4987" y="1651"/>
                  </a:lnTo>
                  <a:lnTo>
                    <a:pt x="5023" y="1649"/>
                  </a:lnTo>
                  <a:lnTo>
                    <a:pt x="5060" y="1649"/>
                  </a:lnTo>
                  <a:lnTo>
                    <a:pt x="5129" y="1647"/>
                  </a:lnTo>
                  <a:lnTo>
                    <a:pt x="5197" y="1645"/>
                  </a:lnTo>
                  <a:lnTo>
                    <a:pt x="5261" y="1640"/>
                  </a:lnTo>
                  <a:lnTo>
                    <a:pt x="5292" y="1637"/>
                  </a:lnTo>
                  <a:lnTo>
                    <a:pt x="5323" y="1636"/>
                  </a:lnTo>
                  <a:lnTo>
                    <a:pt x="5382" y="1631"/>
                  </a:lnTo>
                  <a:lnTo>
                    <a:pt x="5439" y="1627"/>
                  </a:lnTo>
                  <a:lnTo>
                    <a:pt x="5466" y="1623"/>
                  </a:lnTo>
                  <a:lnTo>
                    <a:pt x="5492" y="1621"/>
                  </a:lnTo>
                  <a:lnTo>
                    <a:pt x="5544" y="1616"/>
                  </a:lnTo>
                  <a:lnTo>
                    <a:pt x="5590" y="1609"/>
                  </a:lnTo>
                  <a:lnTo>
                    <a:pt x="5601" y="1606"/>
                  </a:lnTo>
                  <a:lnTo>
                    <a:pt x="5613" y="1605"/>
                  </a:lnTo>
                  <a:lnTo>
                    <a:pt x="5637" y="1603"/>
                  </a:lnTo>
                  <a:lnTo>
                    <a:pt x="5680" y="1593"/>
                  </a:lnTo>
                  <a:lnTo>
                    <a:pt x="5726" y="1582"/>
                  </a:lnTo>
                  <a:lnTo>
                    <a:pt x="5814" y="1556"/>
                  </a:lnTo>
                  <a:lnTo>
                    <a:pt x="5858" y="1540"/>
                  </a:lnTo>
                  <a:lnTo>
                    <a:pt x="5902" y="1523"/>
                  </a:lnTo>
                  <a:lnTo>
                    <a:pt x="5991" y="1485"/>
                  </a:lnTo>
                  <a:lnTo>
                    <a:pt x="6077" y="1440"/>
                  </a:lnTo>
                  <a:lnTo>
                    <a:pt x="6163" y="1389"/>
                  </a:lnTo>
                  <a:lnTo>
                    <a:pt x="6205" y="1360"/>
                  </a:lnTo>
                  <a:lnTo>
                    <a:pt x="6248" y="1332"/>
                  </a:lnTo>
                  <a:lnTo>
                    <a:pt x="6334" y="1269"/>
                  </a:lnTo>
                  <a:lnTo>
                    <a:pt x="6440" y="1206"/>
                  </a:lnTo>
                  <a:lnTo>
                    <a:pt x="6548" y="1151"/>
                  </a:lnTo>
                  <a:lnTo>
                    <a:pt x="6653" y="1102"/>
                  </a:lnTo>
                  <a:lnTo>
                    <a:pt x="6761" y="1062"/>
                  </a:lnTo>
                  <a:lnTo>
                    <a:pt x="6866" y="1027"/>
                  </a:lnTo>
                  <a:lnTo>
                    <a:pt x="6974" y="1000"/>
                  </a:lnTo>
                  <a:lnTo>
                    <a:pt x="7027" y="988"/>
                  </a:lnTo>
                  <a:lnTo>
                    <a:pt x="7081" y="979"/>
                  </a:lnTo>
                  <a:lnTo>
                    <a:pt x="7189" y="967"/>
                  </a:lnTo>
                  <a:lnTo>
                    <a:pt x="7384" y="946"/>
                  </a:lnTo>
                  <a:lnTo>
                    <a:pt x="7582" y="928"/>
                  </a:lnTo>
                  <a:lnTo>
                    <a:pt x="7780" y="911"/>
                  </a:lnTo>
                  <a:lnTo>
                    <a:pt x="7982" y="897"/>
                  </a:lnTo>
                  <a:lnTo>
                    <a:pt x="8183" y="882"/>
                  </a:lnTo>
                  <a:lnTo>
                    <a:pt x="8387" y="870"/>
                  </a:lnTo>
                  <a:lnTo>
                    <a:pt x="8592" y="860"/>
                  </a:lnTo>
                  <a:lnTo>
                    <a:pt x="8800" y="851"/>
                  </a:lnTo>
                  <a:lnTo>
                    <a:pt x="9007" y="843"/>
                  </a:lnTo>
                  <a:lnTo>
                    <a:pt x="9218" y="837"/>
                  </a:lnTo>
                  <a:lnTo>
                    <a:pt x="9429" y="832"/>
                  </a:lnTo>
                  <a:lnTo>
                    <a:pt x="9643" y="831"/>
                  </a:lnTo>
                  <a:lnTo>
                    <a:pt x="9857" y="828"/>
                  </a:lnTo>
                  <a:lnTo>
                    <a:pt x="10074" y="830"/>
                  </a:lnTo>
                  <a:lnTo>
                    <a:pt x="10292" y="831"/>
                  </a:lnTo>
                  <a:lnTo>
                    <a:pt x="10512" y="836"/>
                  </a:lnTo>
                  <a:lnTo>
                    <a:pt x="10512" y="0"/>
                  </a:lnTo>
                </a:path>
              </a:pathLst>
            </a:custGeom>
            <a:noFill/>
            <a:ln w="1270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F7CE0CCE-5B18-4D4D-9D66-F6634741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6" y="2500313"/>
              <a:ext cx="5562600" cy="1062038"/>
            </a:xfrm>
            <a:custGeom>
              <a:avLst/>
              <a:gdLst>
                <a:gd name="T0" fmla="*/ 10330 w 10512"/>
                <a:gd name="T1" fmla="*/ 29 h 2008"/>
                <a:gd name="T2" fmla="*/ 10144 w 10512"/>
                <a:gd name="T3" fmla="*/ 59 h 2008"/>
                <a:gd name="T4" fmla="*/ 9758 w 10512"/>
                <a:gd name="T5" fmla="*/ 115 h 2008"/>
                <a:gd name="T6" fmla="*/ 9507 w 10512"/>
                <a:gd name="T7" fmla="*/ 148 h 2008"/>
                <a:gd name="T8" fmla="*/ 9146 w 10512"/>
                <a:gd name="T9" fmla="*/ 196 h 2008"/>
                <a:gd name="T10" fmla="*/ 8604 w 10512"/>
                <a:gd name="T11" fmla="*/ 258 h 2008"/>
                <a:gd name="T12" fmla="*/ 8492 w 10512"/>
                <a:gd name="T13" fmla="*/ 271 h 2008"/>
                <a:gd name="T14" fmla="*/ 8033 w 10512"/>
                <a:gd name="T15" fmla="*/ 320 h 2008"/>
                <a:gd name="T16" fmla="*/ 7915 w 10512"/>
                <a:gd name="T17" fmla="*/ 331 h 2008"/>
                <a:gd name="T18" fmla="*/ 7308 w 10512"/>
                <a:gd name="T19" fmla="*/ 389 h 2008"/>
                <a:gd name="T20" fmla="*/ 7015 w 10512"/>
                <a:gd name="T21" fmla="*/ 420 h 2008"/>
                <a:gd name="T22" fmla="*/ 6877 w 10512"/>
                <a:gd name="T23" fmla="*/ 460 h 2008"/>
                <a:gd name="T24" fmla="*/ 6726 w 10512"/>
                <a:gd name="T25" fmla="*/ 522 h 2008"/>
                <a:gd name="T26" fmla="*/ 6562 w 10512"/>
                <a:gd name="T27" fmla="*/ 607 h 2008"/>
                <a:gd name="T28" fmla="*/ 6385 w 10512"/>
                <a:gd name="T29" fmla="*/ 711 h 2008"/>
                <a:gd name="T30" fmla="*/ 6195 w 10512"/>
                <a:gd name="T31" fmla="*/ 838 h 2008"/>
                <a:gd name="T32" fmla="*/ 6156 w 10512"/>
                <a:gd name="T33" fmla="*/ 856 h 2008"/>
                <a:gd name="T34" fmla="*/ 6041 w 10512"/>
                <a:gd name="T35" fmla="*/ 911 h 2008"/>
                <a:gd name="T36" fmla="*/ 5934 w 10512"/>
                <a:gd name="T37" fmla="*/ 954 h 2008"/>
                <a:gd name="T38" fmla="*/ 5852 w 10512"/>
                <a:gd name="T39" fmla="*/ 983 h 2008"/>
                <a:gd name="T40" fmla="*/ 5739 w 10512"/>
                <a:gd name="T41" fmla="*/ 1018 h 2008"/>
                <a:gd name="T42" fmla="*/ 5593 w 10512"/>
                <a:gd name="T43" fmla="*/ 1055 h 2008"/>
                <a:gd name="T44" fmla="*/ 5439 w 10512"/>
                <a:gd name="T45" fmla="*/ 1084 h 2008"/>
                <a:gd name="T46" fmla="*/ 5346 w 10512"/>
                <a:gd name="T47" fmla="*/ 1099 h 2008"/>
                <a:gd name="T48" fmla="*/ 5282 w 10512"/>
                <a:gd name="T49" fmla="*/ 1108 h 2008"/>
                <a:gd name="T50" fmla="*/ 0 w 10512"/>
                <a:gd name="T51" fmla="*/ 2008 h 2008"/>
                <a:gd name="T52" fmla="*/ 1491 w 10512"/>
                <a:gd name="T53" fmla="*/ 1833 h 2008"/>
                <a:gd name="T54" fmla="*/ 2086 w 10512"/>
                <a:gd name="T55" fmla="*/ 1778 h 2008"/>
                <a:gd name="T56" fmla="*/ 2720 w 10512"/>
                <a:gd name="T57" fmla="*/ 1732 h 2008"/>
                <a:gd name="T58" fmla="*/ 3386 w 10512"/>
                <a:gd name="T59" fmla="*/ 1695 h 2008"/>
                <a:gd name="T60" fmla="*/ 4090 w 10512"/>
                <a:gd name="T61" fmla="*/ 1668 h 2008"/>
                <a:gd name="T62" fmla="*/ 4590 w 10512"/>
                <a:gd name="T63" fmla="*/ 1655 h 2008"/>
                <a:gd name="T64" fmla="*/ 4665 w 10512"/>
                <a:gd name="T65" fmla="*/ 1655 h 2008"/>
                <a:gd name="T66" fmla="*/ 4911 w 10512"/>
                <a:gd name="T67" fmla="*/ 1653 h 2008"/>
                <a:gd name="T68" fmla="*/ 5060 w 10512"/>
                <a:gd name="T69" fmla="*/ 1649 h 2008"/>
                <a:gd name="T70" fmla="*/ 5261 w 10512"/>
                <a:gd name="T71" fmla="*/ 1640 h 2008"/>
                <a:gd name="T72" fmla="*/ 5382 w 10512"/>
                <a:gd name="T73" fmla="*/ 1631 h 2008"/>
                <a:gd name="T74" fmla="*/ 5492 w 10512"/>
                <a:gd name="T75" fmla="*/ 1621 h 2008"/>
                <a:gd name="T76" fmla="*/ 5601 w 10512"/>
                <a:gd name="T77" fmla="*/ 1606 h 2008"/>
                <a:gd name="T78" fmla="*/ 5680 w 10512"/>
                <a:gd name="T79" fmla="*/ 1593 h 2008"/>
                <a:gd name="T80" fmla="*/ 5858 w 10512"/>
                <a:gd name="T81" fmla="*/ 1540 h 2008"/>
                <a:gd name="T82" fmla="*/ 6077 w 10512"/>
                <a:gd name="T83" fmla="*/ 1440 h 2008"/>
                <a:gd name="T84" fmla="*/ 6248 w 10512"/>
                <a:gd name="T85" fmla="*/ 1332 h 2008"/>
                <a:gd name="T86" fmla="*/ 6548 w 10512"/>
                <a:gd name="T87" fmla="*/ 1151 h 2008"/>
                <a:gd name="T88" fmla="*/ 6866 w 10512"/>
                <a:gd name="T89" fmla="*/ 1027 h 2008"/>
                <a:gd name="T90" fmla="*/ 7081 w 10512"/>
                <a:gd name="T91" fmla="*/ 979 h 2008"/>
                <a:gd name="T92" fmla="*/ 7582 w 10512"/>
                <a:gd name="T93" fmla="*/ 928 h 2008"/>
                <a:gd name="T94" fmla="*/ 8183 w 10512"/>
                <a:gd name="T95" fmla="*/ 882 h 2008"/>
                <a:gd name="T96" fmla="*/ 8800 w 10512"/>
                <a:gd name="T97" fmla="*/ 851 h 2008"/>
                <a:gd name="T98" fmla="*/ 9429 w 10512"/>
                <a:gd name="T99" fmla="*/ 832 h 2008"/>
                <a:gd name="T100" fmla="*/ 10074 w 10512"/>
                <a:gd name="T101" fmla="*/ 83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12" h="2008">
                  <a:moveTo>
                    <a:pt x="10512" y="836"/>
                  </a:moveTo>
                  <a:lnTo>
                    <a:pt x="10512" y="0"/>
                  </a:lnTo>
                  <a:lnTo>
                    <a:pt x="10330" y="29"/>
                  </a:lnTo>
                  <a:lnTo>
                    <a:pt x="10237" y="43"/>
                  </a:lnTo>
                  <a:lnTo>
                    <a:pt x="10190" y="51"/>
                  </a:lnTo>
                  <a:lnTo>
                    <a:pt x="10144" y="59"/>
                  </a:lnTo>
                  <a:lnTo>
                    <a:pt x="10048" y="72"/>
                  </a:lnTo>
                  <a:lnTo>
                    <a:pt x="9953" y="87"/>
                  </a:lnTo>
                  <a:lnTo>
                    <a:pt x="9758" y="115"/>
                  </a:lnTo>
                  <a:lnTo>
                    <a:pt x="9558" y="142"/>
                  </a:lnTo>
                  <a:lnTo>
                    <a:pt x="9532" y="144"/>
                  </a:lnTo>
                  <a:lnTo>
                    <a:pt x="9507" y="148"/>
                  </a:lnTo>
                  <a:lnTo>
                    <a:pt x="9457" y="155"/>
                  </a:lnTo>
                  <a:lnTo>
                    <a:pt x="9355" y="169"/>
                  </a:lnTo>
                  <a:lnTo>
                    <a:pt x="9146" y="196"/>
                  </a:lnTo>
                  <a:lnTo>
                    <a:pt x="8933" y="222"/>
                  </a:lnTo>
                  <a:lnTo>
                    <a:pt x="8715" y="246"/>
                  </a:lnTo>
                  <a:lnTo>
                    <a:pt x="8604" y="258"/>
                  </a:lnTo>
                  <a:lnTo>
                    <a:pt x="8575" y="260"/>
                  </a:lnTo>
                  <a:lnTo>
                    <a:pt x="8547" y="264"/>
                  </a:lnTo>
                  <a:lnTo>
                    <a:pt x="8492" y="271"/>
                  </a:lnTo>
                  <a:lnTo>
                    <a:pt x="8264" y="295"/>
                  </a:lnTo>
                  <a:lnTo>
                    <a:pt x="8148" y="307"/>
                  </a:lnTo>
                  <a:lnTo>
                    <a:pt x="8033" y="320"/>
                  </a:lnTo>
                  <a:lnTo>
                    <a:pt x="7973" y="325"/>
                  </a:lnTo>
                  <a:lnTo>
                    <a:pt x="7943" y="327"/>
                  </a:lnTo>
                  <a:lnTo>
                    <a:pt x="7915" y="331"/>
                  </a:lnTo>
                  <a:lnTo>
                    <a:pt x="7796" y="343"/>
                  </a:lnTo>
                  <a:lnTo>
                    <a:pt x="7555" y="367"/>
                  </a:lnTo>
                  <a:lnTo>
                    <a:pt x="7308" y="389"/>
                  </a:lnTo>
                  <a:lnTo>
                    <a:pt x="7184" y="399"/>
                  </a:lnTo>
                  <a:lnTo>
                    <a:pt x="7059" y="411"/>
                  </a:lnTo>
                  <a:lnTo>
                    <a:pt x="7015" y="420"/>
                  </a:lnTo>
                  <a:lnTo>
                    <a:pt x="6971" y="430"/>
                  </a:lnTo>
                  <a:lnTo>
                    <a:pt x="6924" y="444"/>
                  </a:lnTo>
                  <a:lnTo>
                    <a:pt x="6877" y="460"/>
                  </a:lnTo>
                  <a:lnTo>
                    <a:pt x="6828" y="478"/>
                  </a:lnTo>
                  <a:lnTo>
                    <a:pt x="6778" y="499"/>
                  </a:lnTo>
                  <a:lnTo>
                    <a:pt x="6726" y="522"/>
                  </a:lnTo>
                  <a:lnTo>
                    <a:pt x="6673" y="549"/>
                  </a:lnTo>
                  <a:lnTo>
                    <a:pt x="6618" y="577"/>
                  </a:lnTo>
                  <a:lnTo>
                    <a:pt x="6562" y="607"/>
                  </a:lnTo>
                  <a:lnTo>
                    <a:pt x="6505" y="639"/>
                  </a:lnTo>
                  <a:lnTo>
                    <a:pt x="6446" y="674"/>
                  </a:lnTo>
                  <a:lnTo>
                    <a:pt x="6385" y="711"/>
                  </a:lnTo>
                  <a:lnTo>
                    <a:pt x="6322" y="750"/>
                  </a:lnTo>
                  <a:lnTo>
                    <a:pt x="6259" y="792"/>
                  </a:lnTo>
                  <a:lnTo>
                    <a:pt x="6195" y="838"/>
                  </a:lnTo>
                  <a:lnTo>
                    <a:pt x="6169" y="850"/>
                  </a:lnTo>
                  <a:lnTo>
                    <a:pt x="6162" y="852"/>
                  </a:lnTo>
                  <a:lnTo>
                    <a:pt x="6156" y="856"/>
                  </a:lnTo>
                  <a:lnTo>
                    <a:pt x="6144" y="863"/>
                  </a:lnTo>
                  <a:lnTo>
                    <a:pt x="6094" y="888"/>
                  </a:lnTo>
                  <a:lnTo>
                    <a:pt x="6041" y="911"/>
                  </a:lnTo>
                  <a:lnTo>
                    <a:pt x="6015" y="922"/>
                  </a:lnTo>
                  <a:lnTo>
                    <a:pt x="5989" y="934"/>
                  </a:lnTo>
                  <a:lnTo>
                    <a:pt x="5934" y="954"/>
                  </a:lnTo>
                  <a:lnTo>
                    <a:pt x="5907" y="964"/>
                  </a:lnTo>
                  <a:lnTo>
                    <a:pt x="5880" y="975"/>
                  </a:lnTo>
                  <a:lnTo>
                    <a:pt x="5852" y="983"/>
                  </a:lnTo>
                  <a:lnTo>
                    <a:pt x="5824" y="993"/>
                  </a:lnTo>
                  <a:lnTo>
                    <a:pt x="5769" y="1011"/>
                  </a:lnTo>
                  <a:lnTo>
                    <a:pt x="5739" y="1018"/>
                  </a:lnTo>
                  <a:lnTo>
                    <a:pt x="5710" y="1026"/>
                  </a:lnTo>
                  <a:lnTo>
                    <a:pt x="5653" y="1042"/>
                  </a:lnTo>
                  <a:lnTo>
                    <a:pt x="5593" y="1055"/>
                  </a:lnTo>
                  <a:lnTo>
                    <a:pt x="5533" y="1068"/>
                  </a:lnTo>
                  <a:lnTo>
                    <a:pt x="5471" y="1079"/>
                  </a:lnTo>
                  <a:lnTo>
                    <a:pt x="5439" y="1084"/>
                  </a:lnTo>
                  <a:lnTo>
                    <a:pt x="5424" y="1086"/>
                  </a:lnTo>
                  <a:lnTo>
                    <a:pt x="5409" y="1090"/>
                  </a:lnTo>
                  <a:lnTo>
                    <a:pt x="5346" y="1099"/>
                  </a:lnTo>
                  <a:lnTo>
                    <a:pt x="5329" y="1100"/>
                  </a:lnTo>
                  <a:lnTo>
                    <a:pt x="5314" y="1103"/>
                  </a:lnTo>
                  <a:lnTo>
                    <a:pt x="5282" y="1108"/>
                  </a:lnTo>
                  <a:lnTo>
                    <a:pt x="3956" y="1108"/>
                  </a:lnTo>
                  <a:lnTo>
                    <a:pt x="0" y="1278"/>
                  </a:lnTo>
                  <a:lnTo>
                    <a:pt x="0" y="2008"/>
                  </a:lnTo>
                  <a:lnTo>
                    <a:pt x="1114" y="1876"/>
                  </a:lnTo>
                  <a:lnTo>
                    <a:pt x="1300" y="1853"/>
                  </a:lnTo>
                  <a:lnTo>
                    <a:pt x="1491" y="1833"/>
                  </a:lnTo>
                  <a:lnTo>
                    <a:pt x="1685" y="1814"/>
                  </a:lnTo>
                  <a:lnTo>
                    <a:pt x="1885" y="1796"/>
                  </a:lnTo>
                  <a:lnTo>
                    <a:pt x="2086" y="1778"/>
                  </a:lnTo>
                  <a:lnTo>
                    <a:pt x="2293" y="1761"/>
                  </a:lnTo>
                  <a:lnTo>
                    <a:pt x="2504" y="1745"/>
                  </a:lnTo>
                  <a:lnTo>
                    <a:pt x="2720" y="1732"/>
                  </a:lnTo>
                  <a:lnTo>
                    <a:pt x="2937" y="1718"/>
                  </a:lnTo>
                  <a:lnTo>
                    <a:pt x="3160" y="1706"/>
                  </a:lnTo>
                  <a:lnTo>
                    <a:pt x="3386" y="1695"/>
                  </a:lnTo>
                  <a:lnTo>
                    <a:pt x="3617" y="1685"/>
                  </a:lnTo>
                  <a:lnTo>
                    <a:pt x="3851" y="1676"/>
                  </a:lnTo>
                  <a:lnTo>
                    <a:pt x="4090" y="1668"/>
                  </a:lnTo>
                  <a:lnTo>
                    <a:pt x="4332" y="1661"/>
                  </a:lnTo>
                  <a:lnTo>
                    <a:pt x="4580" y="1657"/>
                  </a:lnTo>
                  <a:lnTo>
                    <a:pt x="4590" y="1655"/>
                  </a:lnTo>
                  <a:lnTo>
                    <a:pt x="4601" y="1655"/>
                  </a:lnTo>
                  <a:lnTo>
                    <a:pt x="4622" y="1655"/>
                  </a:lnTo>
                  <a:lnTo>
                    <a:pt x="4665" y="1655"/>
                  </a:lnTo>
                  <a:lnTo>
                    <a:pt x="4751" y="1655"/>
                  </a:lnTo>
                  <a:lnTo>
                    <a:pt x="4831" y="1653"/>
                  </a:lnTo>
                  <a:lnTo>
                    <a:pt x="4911" y="1653"/>
                  </a:lnTo>
                  <a:lnTo>
                    <a:pt x="4987" y="1651"/>
                  </a:lnTo>
                  <a:lnTo>
                    <a:pt x="5023" y="1649"/>
                  </a:lnTo>
                  <a:lnTo>
                    <a:pt x="5060" y="1649"/>
                  </a:lnTo>
                  <a:lnTo>
                    <a:pt x="5129" y="1647"/>
                  </a:lnTo>
                  <a:lnTo>
                    <a:pt x="5197" y="1645"/>
                  </a:lnTo>
                  <a:lnTo>
                    <a:pt x="5261" y="1640"/>
                  </a:lnTo>
                  <a:lnTo>
                    <a:pt x="5292" y="1637"/>
                  </a:lnTo>
                  <a:lnTo>
                    <a:pt x="5323" y="1636"/>
                  </a:lnTo>
                  <a:lnTo>
                    <a:pt x="5382" y="1631"/>
                  </a:lnTo>
                  <a:lnTo>
                    <a:pt x="5439" y="1627"/>
                  </a:lnTo>
                  <a:lnTo>
                    <a:pt x="5466" y="1623"/>
                  </a:lnTo>
                  <a:lnTo>
                    <a:pt x="5492" y="1621"/>
                  </a:lnTo>
                  <a:lnTo>
                    <a:pt x="5544" y="1616"/>
                  </a:lnTo>
                  <a:lnTo>
                    <a:pt x="5590" y="1609"/>
                  </a:lnTo>
                  <a:lnTo>
                    <a:pt x="5601" y="1606"/>
                  </a:lnTo>
                  <a:lnTo>
                    <a:pt x="5613" y="1605"/>
                  </a:lnTo>
                  <a:lnTo>
                    <a:pt x="5637" y="1603"/>
                  </a:lnTo>
                  <a:lnTo>
                    <a:pt x="5680" y="1593"/>
                  </a:lnTo>
                  <a:lnTo>
                    <a:pt x="5726" y="1582"/>
                  </a:lnTo>
                  <a:lnTo>
                    <a:pt x="5814" y="1556"/>
                  </a:lnTo>
                  <a:lnTo>
                    <a:pt x="5858" y="1540"/>
                  </a:lnTo>
                  <a:lnTo>
                    <a:pt x="5902" y="1523"/>
                  </a:lnTo>
                  <a:lnTo>
                    <a:pt x="5991" y="1485"/>
                  </a:lnTo>
                  <a:lnTo>
                    <a:pt x="6077" y="1440"/>
                  </a:lnTo>
                  <a:lnTo>
                    <a:pt x="6163" y="1389"/>
                  </a:lnTo>
                  <a:lnTo>
                    <a:pt x="6205" y="1360"/>
                  </a:lnTo>
                  <a:lnTo>
                    <a:pt x="6248" y="1332"/>
                  </a:lnTo>
                  <a:lnTo>
                    <a:pt x="6334" y="1269"/>
                  </a:lnTo>
                  <a:lnTo>
                    <a:pt x="6440" y="1206"/>
                  </a:lnTo>
                  <a:lnTo>
                    <a:pt x="6548" y="1151"/>
                  </a:lnTo>
                  <a:lnTo>
                    <a:pt x="6653" y="1102"/>
                  </a:lnTo>
                  <a:lnTo>
                    <a:pt x="6761" y="1062"/>
                  </a:lnTo>
                  <a:lnTo>
                    <a:pt x="6866" y="1027"/>
                  </a:lnTo>
                  <a:lnTo>
                    <a:pt x="6974" y="1000"/>
                  </a:lnTo>
                  <a:lnTo>
                    <a:pt x="7027" y="988"/>
                  </a:lnTo>
                  <a:lnTo>
                    <a:pt x="7081" y="979"/>
                  </a:lnTo>
                  <a:lnTo>
                    <a:pt x="7189" y="967"/>
                  </a:lnTo>
                  <a:lnTo>
                    <a:pt x="7384" y="946"/>
                  </a:lnTo>
                  <a:lnTo>
                    <a:pt x="7582" y="928"/>
                  </a:lnTo>
                  <a:lnTo>
                    <a:pt x="7780" y="911"/>
                  </a:lnTo>
                  <a:lnTo>
                    <a:pt x="7982" y="897"/>
                  </a:lnTo>
                  <a:lnTo>
                    <a:pt x="8183" y="882"/>
                  </a:lnTo>
                  <a:lnTo>
                    <a:pt x="8387" y="870"/>
                  </a:lnTo>
                  <a:lnTo>
                    <a:pt x="8592" y="860"/>
                  </a:lnTo>
                  <a:lnTo>
                    <a:pt x="8800" y="851"/>
                  </a:lnTo>
                  <a:lnTo>
                    <a:pt x="9007" y="843"/>
                  </a:lnTo>
                  <a:lnTo>
                    <a:pt x="9218" y="837"/>
                  </a:lnTo>
                  <a:lnTo>
                    <a:pt x="9429" y="832"/>
                  </a:lnTo>
                  <a:lnTo>
                    <a:pt x="9643" y="831"/>
                  </a:lnTo>
                  <a:lnTo>
                    <a:pt x="9857" y="828"/>
                  </a:lnTo>
                  <a:lnTo>
                    <a:pt x="10074" y="830"/>
                  </a:lnTo>
                  <a:lnTo>
                    <a:pt x="10292" y="831"/>
                  </a:lnTo>
                  <a:lnTo>
                    <a:pt x="10512" y="836"/>
                  </a:lnTo>
                  <a:close/>
                </a:path>
              </a:pathLst>
            </a:custGeom>
            <a:solidFill>
              <a:srgbClr val="E7CDE7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F97E8A89-9EAF-4844-B1DF-DE46F1819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438" y="2833688"/>
              <a:ext cx="3957638" cy="339725"/>
            </a:xfrm>
            <a:custGeom>
              <a:avLst/>
              <a:gdLst>
                <a:gd name="T0" fmla="*/ 7453 w 7479"/>
                <a:gd name="T1" fmla="*/ 231 h 641"/>
                <a:gd name="T2" fmla="*/ 7400 w 7479"/>
                <a:gd name="T3" fmla="*/ 245 h 641"/>
                <a:gd name="T4" fmla="*/ 7350 w 7479"/>
                <a:gd name="T5" fmla="*/ 252 h 641"/>
                <a:gd name="T6" fmla="*/ 7301 w 7479"/>
                <a:gd name="T7" fmla="*/ 254 h 641"/>
                <a:gd name="T8" fmla="*/ 7226 w 7479"/>
                <a:gd name="T9" fmla="*/ 243 h 641"/>
                <a:gd name="T10" fmla="*/ 7178 w 7479"/>
                <a:gd name="T11" fmla="*/ 227 h 641"/>
                <a:gd name="T12" fmla="*/ 7131 w 7479"/>
                <a:gd name="T13" fmla="*/ 205 h 641"/>
                <a:gd name="T14" fmla="*/ 7050 w 7479"/>
                <a:gd name="T15" fmla="*/ 154 h 641"/>
                <a:gd name="T16" fmla="*/ 6990 w 7479"/>
                <a:gd name="T17" fmla="*/ 117 h 641"/>
                <a:gd name="T18" fmla="*/ 6909 w 7479"/>
                <a:gd name="T19" fmla="*/ 72 h 641"/>
                <a:gd name="T20" fmla="*/ 6859 w 7479"/>
                <a:gd name="T21" fmla="*/ 48 h 641"/>
                <a:gd name="T22" fmla="*/ 6811 w 7479"/>
                <a:gd name="T23" fmla="*/ 27 h 641"/>
                <a:gd name="T24" fmla="*/ 6767 w 7479"/>
                <a:gd name="T25" fmla="*/ 13 h 641"/>
                <a:gd name="T26" fmla="*/ 6727 w 7479"/>
                <a:gd name="T27" fmla="*/ 3 h 641"/>
                <a:gd name="T28" fmla="*/ 6691 w 7479"/>
                <a:gd name="T29" fmla="*/ 0 h 641"/>
                <a:gd name="T30" fmla="*/ 6593 w 7479"/>
                <a:gd name="T31" fmla="*/ 22 h 641"/>
                <a:gd name="T32" fmla="*/ 6493 w 7479"/>
                <a:gd name="T33" fmla="*/ 66 h 641"/>
                <a:gd name="T34" fmla="*/ 6390 w 7479"/>
                <a:gd name="T35" fmla="*/ 127 h 641"/>
                <a:gd name="T36" fmla="*/ 6319 w 7479"/>
                <a:gd name="T37" fmla="*/ 178 h 641"/>
                <a:gd name="T38" fmla="*/ 6249 w 7479"/>
                <a:gd name="T39" fmla="*/ 238 h 641"/>
                <a:gd name="T40" fmla="*/ 6176 w 7479"/>
                <a:gd name="T41" fmla="*/ 308 h 641"/>
                <a:gd name="T42" fmla="*/ 5911 w 7479"/>
                <a:gd name="T43" fmla="*/ 514 h 641"/>
                <a:gd name="T44" fmla="*/ 5847 w 7479"/>
                <a:gd name="T45" fmla="*/ 541 h 641"/>
                <a:gd name="T46" fmla="*/ 5784 w 7479"/>
                <a:gd name="T47" fmla="*/ 568 h 641"/>
                <a:gd name="T48" fmla="*/ 5740 w 7479"/>
                <a:gd name="T49" fmla="*/ 583 h 641"/>
                <a:gd name="T50" fmla="*/ 5693 w 7479"/>
                <a:gd name="T51" fmla="*/ 596 h 641"/>
                <a:gd name="T52" fmla="*/ 5597 w 7479"/>
                <a:gd name="T53" fmla="*/ 618 h 641"/>
                <a:gd name="T54" fmla="*/ 5584 w 7479"/>
                <a:gd name="T55" fmla="*/ 619 h 641"/>
                <a:gd name="T56" fmla="*/ 5548 w 7479"/>
                <a:gd name="T57" fmla="*/ 626 h 641"/>
                <a:gd name="T58" fmla="*/ 5442 w 7479"/>
                <a:gd name="T59" fmla="*/ 637 h 641"/>
                <a:gd name="T60" fmla="*/ 5361 w 7479"/>
                <a:gd name="T61" fmla="*/ 640 h 641"/>
                <a:gd name="T62" fmla="*/ 5277 w 7479"/>
                <a:gd name="T63" fmla="*/ 640 h 641"/>
                <a:gd name="T64" fmla="*/ 5190 w 7479"/>
                <a:gd name="T65" fmla="*/ 636 h 641"/>
                <a:gd name="T66" fmla="*/ 5101 w 7479"/>
                <a:gd name="T67" fmla="*/ 630 h 641"/>
                <a:gd name="T68" fmla="*/ 4719 w 7479"/>
                <a:gd name="T69" fmla="*/ 583 h 641"/>
                <a:gd name="T70" fmla="*/ 4325 w 7479"/>
                <a:gd name="T71" fmla="*/ 547 h 641"/>
                <a:gd name="T72" fmla="*/ 3918 w 7479"/>
                <a:gd name="T73" fmla="*/ 520 h 641"/>
                <a:gd name="T74" fmla="*/ 3502 w 7479"/>
                <a:gd name="T75" fmla="*/ 503 h 641"/>
                <a:gd name="T76" fmla="*/ 2484 w 7479"/>
                <a:gd name="T77" fmla="*/ 498 h 641"/>
                <a:gd name="T78" fmla="*/ 0 w 7479"/>
                <a:gd name="T79" fmla="*/ 60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79" h="641">
                  <a:moveTo>
                    <a:pt x="7479" y="221"/>
                  </a:moveTo>
                  <a:lnTo>
                    <a:pt x="7453" y="231"/>
                  </a:lnTo>
                  <a:lnTo>
                    <a:pt x="7426" y="239"/>
                  </a:lnTo>
                  <a:lnTo>
                    <a:pt x="7400" y="245"/>
                  </a:lnTo>
                  <a:lnTo>
                    <a:pt x="7376" y="250"/>
                  </a:lnTo>
                  <a:lnTo>
                    <a:pt x="7350" y="252"/>
                  </a:lnTo>
                  <a:lnTo>
                    <a:pt x="7326" y="254"/>
                  </a:lnTo>
                  <a:lnTo>
                    <a:pt x="7301" y="254"/>
                  </a:lnTo>
                  <a:lnTo>
                    <a:pt x="7277" y="252"/>
                  </a:lnTo>
                  <a:lnTo>
                    <a:pt x="7226" y="243"/>
                  </a:lnTo>
                  <a:lnTo>
                    <a:pt x="7202" y="236"/>
                  </a:lnTo>
                  <a:lnTo>
                    <a:pt x="7178" y="227"/>
                  </a:lnTo>
                  <a:lnTo>
                    <a:pt x="7154" y="217"/>
                  </a:lnTo>
                  <a:lnTo>
                    <a:pt x="7131" y="205"/>
                  </a:lnTo>
                  <a:lnTo>
                    <a:pt x="7083" y="176"/>
                  </a:lnTo>
                  <a:lnTo>
                    <a:pt x="7050" y="154"/>
                  </a:lnTo>
                  <a:lnTo>
                    <a:pt x="7020" y="135"/>
                  </a:lnTo>
                  <a:lnTo>
                    <a:pt x="6990" y="117"/>
                  </a:lnTo>
                  <a:lnTo>
                    <a:pt x="6963" y="101"/>
                  </a:lnTo>
                  <a:lnTo>
                    <a:pt x="6909" y="72"/>
                  </a:lnTo>
                  <a:lnTo>
                    <a:pt x="6883" y="58"/>
                  </a:lnTo>
                  <a:lnTo>
                    <a:pt x="6859" y="48"/>
                  </a:lnTo>
                  <a:lnTo>
                    <a:pt x="6833" y="36"/>
                  </a:lnTo>
                  <a:lnTo>
                    <a:pt x="6811" y="27"/>
                  </a:lnTo>
                  <a:lnTo>
                    <a:pt x="6788" y="19"/>
                  </a:lnTo>
                  <a:lnTo>
                    <a:pt x="6767" y="13"/>
                  </a:lnTo>
                  <a:lnTo>
                    <a:pt x="6746" y="7"/>
                  </a:lnTo>
                  <a:lnTo>
                    <a:pt x="6727" y="3"/>
                  </a:lnTo>
                  <a:lnTo>
                    <a:pt x="6708" y="0"/>
                  </a:lnTo>
                  <a:lnTo>
                    <a:pt x="6691" y="0"/>
                  </a:lnTo>
                  <a:lnTo>
                    <a:pt x="6626" y="13"/>
                  </a:lnTo>
                  <a:lnTo>
                    <a:pt x="6593" y="22"/>
                  </a:lnTo>
                  <a:lnTo>
                    <a:pt x="6560" y="36"/>
                  </a:lnTo>
                  <a:lnTo>
                    <a:pt x="6493" y="66"/>
                  </a:lnTo>
                  <a:lnTo>
                    <a:pt x="6426" y="105"/>
                  </a:lnTo>
                  <a:lnTo>
                    <a:pt x="6390" y="127"/>
                  </a:lnTo>
                  <a:lnTo>
                    <a:pt x="6355" y="152"/>
                  </a:lnTo>
                  <a:lnTo>
                    <a:pt x="6319" y="178"/>
                  </a:lnTo>
                  <a:lnTo>
                    <a:pt x="6285" y="208"/>
                  </a:lnTo>
                  <a:lnTo>
                    <a:pt x="6249" y="238"/>
                  </a:lnTo>
                  <a:lnTo>
                    <a:pt x="6213" y="273"/>
                  </a:lnTo>
                  <a:lnTo>
                    <a:pt x="6176" y="308"/>
                  </a:lnTo>
                  <a:lnTo>
                    <a:pt x="6140" y="347"/>
                  </a:lnTo>
                  <a:lnTo>
                    <a:pt x="5911" y="514"/>
                  </a:lnTo>
                  <a:lnTo>
                    <a:pt x="5869" y="533"/>
                  </a:lnTo>
                  <a:lnTo>
                    <a:pt x="5847" y="541"/>
                  </a:lnTo>
                  <a:lnTo>
                    <a:pt x="5827" y="551"/>
                  </a:lnTo>
                  <a:lnTo>
                    <a:pt x="5784" y="568"/>
                  </a:lnTo>
                  <a:lnTo>
                    <a:pt x="5761" y="575"/>
                  </a:lnTo>
                  <a:lnTo>
                    <a:pt x="5740" y="583"/>
                  </a:lnTo>
                  <a:lnTo>
                    <a:pt x="5716" y="589"/>
                  </a:lnTo>
                  <a:lnTo>
                    <a:pt x="5693" y="596"/>
                  </a:lnTo>
                  <a:lnTo>
                    <a:pt x="5646" y="608"/>
                  </a:lnTo>
                  <a:lnTo>
                    <a:pt x="5597" y="618"/>
                  </a:lnTo>
                  <a:lnTo>
                    <a:pt x="5590" y="618"/>
                  </a:lnTo>
                  <a:lnTo>
                    <a:pt x="5584" y="619"/>
                  </a:lnTo>
                  <a:lnTo>
                    <a:pt x="5572" y="622"/>
                  </a:lnTo>
                  <a:lnTo>
                    <a:pt x="5548" y="626"/>
                  </a:lnTo>
                  <a:lnTo>
                    <a:pt x="5495" y="632"/>
                  </a:lnTo>
                  <a:lnTo>
                    <a:pt x="5442" y="637"/>
                  </a:lnTo>
                  <a:lnTo>
                    <a:pt x="5389" y="640"/>
                  </a:lnTo>
                  <a:lnTo>
                    <a:pt x="5361" y="640"/>
                  </a:lnTo>
                  <a:lnTo>
                    <a:pt x="5335" y="641"/>
                  </a:lnTo>
                  <a:lnTo>
                    <a:pt x="5277" y="640"/>
                  </a:lnTo>
                  <a:lnTo>
                    <a:pt x="5220" y="638"/>
                  </a:lnTo>
                  <a:lnTo>
                    <a:pt x="5190" y="636"/>
                  </a:lnTo>
                  <a:lnTo>
                    <a:pt x="5161" y="635"/>
                  </a:lnTo>
                  <a:lnTo>
                    <a:pt x="5101" y="630"/>
                  </a:lnTo>
                  <a:lnTo>
                    <a:pt x="4910" y="605"/>
                  </a:lnTo>
                  <a:lnTo>
                    <a:pt x="4719" y="583"/>
                  </a:lnTo>
                  <a:lnTo>
                    <a:pt x="4522" y="563"/>
                  </a:lnTo>
                  <a:lnTo>
                    <a:pt x="4325" y="547"/>
                  </a:lnTo>
                  <a:lnTo>
                    <a:pt x="4122" y="532"/>
                  </a:lnTo>
                  <a:lnTo>
                    <a:pt x="3918" y="520"/>
                  </a:lnTo>
                  <a:lnTo>
                    <a:pt x="3711" y="509"/>
                  </a:lnTo>
                  <a:lnTo>
                    <a:pt x="3502" y="503"/>
                  </a:lnTo>
                  <a:lnTo>
                    <a:pt x="3439" y="498"/>
                  </a:lnTo>
                  <a:lnTo>
                    <a:pt x="2484" y="498"/>
                  </a:lnTo>
                  <a:lnTo>
                    <a:pt x="1435" y="537"/>
                  </a:lnTo>
                  <a:lnTo>
                    <a:pt x="0" y="605"/>
                  </a:lnTo>
                </a:path>
              </a:pathLst>
            </a:cu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D3CDDEDD-D58B-49B1-BE50-13830F63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2093913"/>
              <a:ext cx="3960813" cy="1719263"/>
            </a:xfrm>
            <a:custGeom>
              <a:avLst/>
              <a:gdLst>
                <a:gd name="T0" fmla="*/ 7252 w 7486"/>
                <a:gd name="T1" fmla="*/ 766 h 3249"/>
                <a:gd name="T2" fmla="*/ 7276 w 7486"/>
                <a:gd name="T3" fmla="*/ 777 h 3249"/>
                <a:gd name="T4" fmla="*/ 7300 w 7486"/>
                <a:gd name="T5" fmla="*/ 766 h 3249"/>
                <a:gd name="T6" fmla="*/ 7486 w 7486"/>
                <a:gd name="T7" fmla="*/ 0 h 3249"/>
                <a:gd name="T8" fmla="*/ 7457 w 7486"/>
                <a:gd name="T9" fmla="*/ 3084 h 3249"/>
                <a:gd name="T10" fmla="*/ 7389 w 7486"/>
                <a:gd name="T11" fmla="*/ 2769 h 3249"/>
                <a:gd name="T12" fmla="*/ 7340 w 7486"/>
                <a:gd name="T13" fmla="*/ 2607 h 3249"/>
                <a:gd name="T14" fmla="*/ 7310 w 7486"/>
                <a:gd name="T15" fmla="*/ 2569 h 3249"/>
                <a:gd name="T16" fmla="*/ 7271 w 7486"/>
                <a:gd name="T17" fmla="*/ 2549 h 3249"/>
                <a:gd name="T18" fmla="*/ 7239 w 7486"/>
                <a:gd name="T19" fmla="*/ 2554 h 3249"/>
                <a:gd name="T20" fmla="*/ 7154 w 7486"/>
                <a:gd name="T21" fmla="*/ 2584 h 3249"/>
                <a:gd name="T22" fmla="*/ 7071 w 7486"/>
                <a:gd name="T23" fmla="*/ 2577 h 3249"/>
                <a:gd name="T24" fmla="*/ 7039 w 7486"/>
                <a:gd name="T25" fmla="*/ 2557 h 3249"/>
                <a:gd name="T26" fmla="*/ 6690 w 7486"/>
                <a:gd name="T27" fmla="*/ 2046 h 3249"/>
                <a:gd name="T28" fmla="*/ 6623 w 7486"/>
                <a:gd name="T29" fmla="*/ 1997 h 3249"/>
                <a:gd name="T30" fmla="*/ 6570 w 7486"/>
                <a:gd name="T31" fmla="*/ 1984 h 3249"/>
                <a:gd name="T32" fmla="*/ 6493 w 7486"/>
                <a:gd name="T33" fmla="*/ 1987 h 3249"/>
                <a:gd name="T34" fmla="*/ 6422 w 7486"/>
                <a:gd name="T35" fmla="*/ 2006 h 3249"/>
                <a:gd name="T36" fmla="*/ 6364 w 7486"/>
                <a:gd name="T37" fmla="*/ 2032 h 3249"/>
                <a:gd name="T38" fmla="*/ 6282 w 7486"/>
                <a:gd name="T39" fmla="*/ 2077 h 3249"/>
                <a:gd name="T40" fmla="*/ 6213 w 7486"/>
                <a:gd name="T41" fmla="*/ 2120 h 3249"/>
                <a:gd name="T42" fmla="*/ 6144 w 7486"/>
                <a:gd name="T43" fmla="*/ 2173 h 3249"/>
                <a:gd name="T44" fmla="*/ 6009 w 7486"/>
                <a:gd name="T45" fmla="*/ 2256 h 3249"/>
                <a:gd name="T46" fmla="*/ 5844 w 7486"/>
                <a:gd name="T47" fmla="*/ 2347 h 3249"/>
                <a:gd name="T48" fmla="*/ 5732 w 7486"/>
                <a:gd name="T49" fmla="*/ 2398 h 3249"/>
                <a:gd name="T50" fmla="*/ 5628 w 7486"/>
                <a:gd name="T51" fmla="*/ 2435 h 3249"/>
                <a:gd name="T52" fmla="*/ 5534 w 7486"/>
                <a:gd name="T53" fmla="*/ 2461 h 3249"/>
                <a:gd name="T54" fmla="*/ 4785 w 7486"/>
                <a:gd name="T55" fmla="*/ 2439 h 3249"/>
                <a:gd name="T56" fmla="*/ 4029 w 7486"/>
                <a:gd name="T57" fmla="*/ 2440 h 3249"/>
                <a:gd name="T58" fmla="*/ 3455 w 7486"/>
                <a:gd name="T59" fmla="*/ 2455 h 3249"/>
                <a:gd name="T60" fmla="*/ 2880 w 7486"/>
                <a:gd name="T61" fmla="*/ 2482 h 3249"/>
                <a:gd name="T62" fmla="*/ 1862 w 7486"/>
                <a:gd name="T63" fmla="*/ 2558 h 3249"/>
                <a:gd name="T64" fmla="*/ 924 w 7486"/>
                <a:gd name="T65" fmla="*/ 2652 h 3249"/>
                <a:gd name="T66" fmla="*/ 0 w 7486"/>
                <a:gd name="T67" fmla="*/ 2771 h 3249"/>
                <a:gd name="T68" fmla="*/ 287 w 7486"/>
                <a:gd name="T69" fmla="*/ 1267 h 3249"/>
                <a:gd name="T70" fmla="*/ 785 w 7486"/>
                <a:gd name="T71" fmla="*/ 1287 h 3249"/>
                <a:gd name="T72" fmla="*/ 3222 w 7486"/>
                <a:gd name="T73" fmla="*/ 1299 h 3249"/>
                <a:gd name="T74" fmla="*/ 3848 w 7486"/>
                <a:gd name="T75" fmla="*/ 1353 h 3249"/>
                <a:gd name="T76" fmla="*/ 4480 w 7486"/>
                <a:gd name="T77" fmla="*/ 1453 h 3249"/>
                <a:gd name="T78" fmla="*/ 4820 w 7486"/>
                <a:gd name="T79" fmla="*/ 1533 h 3249"/>
                <a:gd name="T80" fmla="*/ 5170 w 7486"/>
                <a:gd name="T81" fmla="*/ 1594 h 3249"/>
                <a:gd name="T82" fmla="*/ 5465 w 7486"/>
                <a:gd name="T83" fmla="*/ 1621 h 3249"/>
                <a:gd name="T84" fmla="*/ 5635 w 7486"/>
                <a:gd name="T85" fmla="*/ 1587 h 3249"/>
                <a:gd name="T86" fmla="*/ 5703 w 7486"/>
                <a:gd name="T87" fmla="*/ 1562 h 3249"/>
                <a:gd name="T88" fmla="*/ 5801 w 7486"/>
                <a:gd name="T89" fmla="*/ 1521 h 3249"/>
                <a:gd name="T90" fmla="*/ 5969 w 7486"/>
                <a:gd name="T91" fmla="*/ 1425 h 3249"/>
                <a:gd name="T92" fmla="*/ 6037 w 7486"/>
                <a:gd name="T93" fmla="*/ 1375 h 3249"/>
                <a:gd name="T94" fmla="*/ 6136 w 7486"/>
                <a:gd name="T95" fmla="*/ 1298 h 3249"/>
                <a:gd name="T96" fmla="*/ 6301 w 7486"/>
                <a:gd name="T97" fmla="*/ 1144 h 3249"/>
                <a:gd name="T98" fmla="*/ 6397 w 7486"/>
                <a:gd name="T99" fmla="*/ 1037 h 3249"/>
                <a:gd name="T100" fmla="*/ 6490 w 7486"/>
                <a:gd name="T101" fmla="*/ 952 h 3249"/>
                <a:gd name="T102" fmla="*/ 6632 w 7486"/>
                <a:gd name="T103" fmla="*/ 813 h 3249"/>
                <a:gd name="T104" fmla="*/ 6896 w 7486"/>
                <a:gd name="T105" fmla="*/ 579 h 3249"/>
                <a:gd name="T106" fmla="*/ 6962 w 7486"/>
                <a:gd name="T107" fmla="*/ 543 h 3249"/>
                <a:gd name="T108" fmla="*/ 7035 w 7486"/>
                <a:gd name="T109" fmla="*/ 550 h 3249"/>
                <a:gd name="T110" fmla="*/ 7232 w 7486"/>
                <a:gd name="T111" fmla="*/ 737 h 3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86" h="3249">
                  <a:moveTo>
                    <a:pt x="7232" y="737"/>
                  </a:moveTo>
                  <a:lnTo>
                    <a:pt x="7241" y="754"/>
                  </a:lnTo>
                  <a:lnTo>
                    <a:pt x="7252" y="766"/>
                  </a:lnTo>
                  <a:lnTo>
                    <a:pt x="7264" y="773"/>
                  </a:lnTo>
                  <a:lnTo>
                    <a:pt x="7269" y="776"/>
                  </a:lnTo>
                  <a:lnTo>
                    <a:pt x="7276" y="777"/>
                  </a:lnTo>
                  <a:lnTo>
                    <a:pt x="7281" y="776"/>
                  </a:lnTo>
                  <a:lnTo>
                    <a:pt x="7288" y="773"/>
                  </a:lnTo>
                  <a:lnTo>
                    <a:pt x="7300" y="766"/>
                  </a:lnTo>
                  <a:lnTo>
                    <a:pt x="7313" y="754"/>
                  </a:lnTo>
                  <a:lnTo>
                    <a:pt x="7328" y="737"/>
                  </a:lnTo>
                  <a:lnTo>
                    <a:pt x="7486" y="0"/>
                  </a:lnTo>
                  <a:lnTo>
                    <a:pt x="7486" y="3249"/>
                  </a:lnTo>
                  <a:lnTo>
                    <a:pt x="7471" y="3165"/>
                  </a:lnTo>
                  <a:lnTo>
                    <a:pt x="7457" y="3084"/>
                  </a:lnTo>
                  <a:lnTo>
                    <a:pt x="7426" y="2924"/>
                  </a:lnTo>
                  <a:lnTo>
                    <a:pt x="7407" y="2845"/>
                  </a:lnTo>
                  <a:lnTo>
                    <a:pt x="7389" y="2769"/>
                  </a:lnTo>
                  <a:lnTo>
                    <a:pt x="7368" y="2693"/>
                  </a:lnTo>
                  <a:lnTo>
                    <a:pt x="7348" y="2620"/>
                  </a:lnTo>
                  <a:lnTo>
                    <a:pt x="7340" y="2607"/>
                  </a:lnTo>
                  <a:lnTo>
                    <a:pt x="7332" y="2596"/>
                  </a:lnTo>
                  <a:lnTo>
                    <a:pt x="7318" y="2577"/>
                  </a:lnTo>
                  <a:lnTo>
                    <a:pt x="7310" y="2569"/>
                  </a:lnTo>
                  <a:lnTo>
                    <a:pt x="7302" y="2563"/>
                  </a:lnTo>
                  <a:lnTo>
                    <a:pt x="7288" y="2554"/>
                  </a:lnTo>
                  <a:lnTo>
                    <a:pt x="7271" y="2549"/>
                  </a:lnTo>
                  <a:lnTo>
                    <a:pt x="7263" y="2548"/>
                  </a:lnTo>
                  <a:lnTo>
                    <a:pt x="7256" y="2549"/>
                  </a:lnTo>
                  <a:lnTo>
                    <a:pt x="7239" y="2554"/>
                  </a:lnTo>
                  <a:lnTo>
                    <a:pt x="7223" y="2565"/>
                  </a:lnTo>
                  <a:lnTo>
                    <a:pt x="7186" y="2577"/>
                  </a:lnTo>
                  <a:lnTo>
                    <a:pt x="7154" y="2584"/>
                  </a:lnTo>
                  <a:lnTo>
                    <a:pt x="7124" y="2586"/>
                  </a:lnTo>
                  <a:lnTo>
                    <a:pt x="7096" y="2584"/>
                  </a:lnTo>
                  <a:lnTo>
                    <a:pt x="7071" y="2577"/>
                  </a:lnTo>
                  <a:lnTo>
                    <a:pt x="7059" y="2571"/>
                  </a:lnTo>
                  <a:lnTo>
                    <a:pt x="7050" y="2565"/>
                  </a:lnTo>
                  <a:lnTo>
                    <a:pt x="7039" y="2557"/>
                  </a:lnTo>
                  <a:lnTo>
                    <a:pt x="7030" y="2548"/>
                  </a:lnTo>
                  <a:lnTo>
                    <a:pt x="7015" y="2529"/>
                  </a:lnTo>
                  <a:lnTo>
                    <a:pt x="6690" y="2046"/>
                  </a:lnTo>
                  <a:lnTo>
                    <a:pt x="6670" y="2026"/>
                  </a:lnTo>
                  <a:lnTo>
                    <a:pt x="6647" y="2010"/>
                  </a:lnTo>
                  <a:lnTo>
                    <a:pt x="6623" y="1997"/>
                  </a:lnTo>
                  <a:lnTo>
                    <a:pt x="6610" y="1992"/>
                  </a:lnTo>
                  <a:lnTo>
                    <a:pt x="6598" y="1990"/>
                  </a:lnTo>
                  <a:lnTo>
                    <a:pt x="6570" y="1984"/>
                  </a:lnTo>
                  <a:lnTo>
                    <a:pt x="6540" y="1982"/>
                  </a:lnTo>
                  <a:lnTo>
                    <a:pt x="6509" y="1985"/>
                  </a:lnTo>
                  <a:lnTo>
                    <a:pt x="6493" y="1987"/>
                  </a:lnTo>
                  <a:lnTo>
                    <a:pt x="6477" y="1992"/>
                  </a:lnTo>
                  <a:lnTo>
                    <a:pt x="6441" y="2000"/>
                  </a:lnTo>
                  <a:lnTo>
                    <a:pt x="6422" y="2006"/>
                  </a:lnTo>
                  <a:lnTo>
                    <a:pt x="6404" y="2015"/>
                  </a:lnTo>
                  <a:lnTo>
                    <a:pt x="6384" y="2022"/>
                  </a:lnTo>
                  <a:lnTo>
                    <a:pt x="6364" y="2032"/>
                  </a:lnTo>
                  <a:lnTo>
                    <a:pt x="6344" y="2041"/>
                  </a:lnTo>
                  <a:lnTo>
                    <a:pt x="6325" y="2053"/>
                  </a:lnTo>
                  <a:lnTo>
                    <a:pt x="6282" y="2077"/>
                  </a:lnTo>
                  <a:lnTo>
                    <a:pt x="6259" y="2090"/>
                  </a:lnTo>
                  <a:lnTo>
                    <a:pt x="6237" y="2106"/>
                  </a:lnTo>
                  <a:lnTo>
                    <a:pt x="6213" y="2120"/>
                  </a:lnTo>
                  <a:lnTo>
                    <a:pt x="6191" y="2137"/>
                  </a:lnTo>
                  <a:lnTo>
                    <a:pt x="6167" y="2154"/>
                  </a:lnTo>
                  <a:lnTo>
                    <a:pt x="6144" y="2173"/>
                  </a:lnTo>
                  <a:lnTo>
                    <a:pt x="6097" y="2202"/>
                  </a:lnTo>
                  <a:lnTo>
                    <a:pt x="6053" y="2229"/>
                  </a:lnTo>
                  <a:lnTo>
                    <a:pt x="6009" y="2256"/>
                  </a:lnTo>
                  <a:lnTo>
                    <a:pt x="5967" y="2281"/>
                  </a:lnTo>
                  <a:lnTo>
                    <a:pt x="5884" y="2326"/>
                  </a:lnTo>
                  <a:lnTo>
                    <a:pt x="5844" y="2347"/>
                  </a:lnTo>
                  <a:lnTo>
                    <a:pt x="5807" y="2366"/>
                  </a:lnTo>
                  <a:lnTo>
                    <a:pt x="5769" y="2383"/>
                  </a:lnTo>
                  <a:lnTo>
                    <a:pt x="5732" y="2398"/>
                  </a:lnTo>
                  <a:lnTo>
                    <a:pt x="5696" y="2412"/>
                  </a:lnTo>
                  <a:lnTo>
                    <a:pt x="5662" y="2425"/>
                  </a:lnTo>
                  <a:lnTo>
                    <a:pt x="5628" y="2435"/>
                  </a:lnTo>
                  <a:lnTo>
                    <a:pt x="5595" y="2445"/>
                  </a:lnTo>
                  <a:lnTo>
                    <a:pt x="5564" y="2453"/>
                  </a:lnTo>
                  <a:lnTo>
                    <a:pt x="5534" y="2461"/>
                  </a:lnTo>
                  <a:lnTo>
                    <a:pt x="5160" y="2446"/>
                  </a:lnTo>
                  <a:lnTo>
                    <a:pt x="4972" y="2441"/>
                  </a:lnTo>
                  <a:lnTo>
                    <a:pt x="4785" y="2439"/>
                  </a:lnTo>
                  <a:lnTo>
                    <a:pt x="4596" y="2437"/>
                  </a:lnTo>
                  <a:lnTo>
                    <a:pt x="4408" y="2437"/>
                  </a:lnTo>
                  <a:lnTo>
                    <a:pt x="4029" y="2440"/>
                  </a:lnTo>
                  <a:lnTo>
                    <a:pt x="3838" y="2443"/>
                  </a:lnTo>
                  <a:lnTo>
                    <a:pt x="3647" y="2449"/>
                  </a:lnTo>
                  <a:lnTo>
                    <a:pt x="3455" y="2455"/>
                  </a:lnTo>
                  <a:lnTo>
                    <a:pt x="3265" y="2463"/>
                  </a:lnTo>
                  <a:lnTo>
                    <a:pt x="3072" y="2471"/>
                  </a:lnTo>
                  <a:lnTo>
                    <a:pt x="2880" y="2482"/>
                  </a:lnTo>
                  <a:lnTo>
                    <a:pt x="2495" y="2507"/>
                  </a:lnTo>
                  <a:lnTo>
                    <a:pt x="2177" y="2530"/>
                  </a:lnTo>
                  <a:lnTo>
                    <a:pt x="1862" y="2558"/>
                  </a:lnTo>
                  <a:lnTo>
                    <a:pt x="1547" y="2586"/>
                  </a:lnTo>
                  <a:lnTo>
                    <a:pt x="1235" y="2619"/>
                  </a:lnTo>
                  <a:lnTo>
                    <a:pt x="924" y="2652"/>
                  </a:lnTo>
                  <a:lnTo>
                    <a:pt x="615" y="2690"/>
                  </a:lnTo>
                  <a:lnTo>
                    <a:pt x="306" y="2729"/>
                  </a:lnTo>
                  <a:lnTo>
                    <a:pt x="0" y="2771"/>
                  </a:lnTo>
                  <a:lnTo>
                    <a:pt x="3" y="1245"/>
                  </a:lnTo>
                  <a:lnTo>
                    <a:pt x="191" y="1261"/>
                  </a:lnTo>
                  <a:lnTo>
                    <a:pt x="287" y="1267"/>
                  </a:lnTo>
                  <a:lnTo>
                    <a:pt x="385" y="1274"/>
                  </a:lnTo>
                  <a:lnTo>
                    <a:pt x="582" y="1283"/>
                  </a:lnTo>
                  <a:lnTo>
                    <a:pt x="785" y="1287"/>
                  </a:lnTo>
                  <a:lnTo>
                    <a:pt x="2806" y="1287"/>
                  </a:lnTo>
                  <a:lnTo>
                    <a:pt x="3013" y="1290"/>
                  </a:lnTo>
                  <a:lnTo>
                    <a:pt x="3222" y="1299"/>
                  </a:lnTo>
                  <a:lnTo>
                    <a:pt x="3430" y="1313"/>
                  </a:lnTo>
                  <a:lnTo>
                    <a:pt x="3640" y="1332"/>
                  </a:lnTo>
                  <a:lnTo>
                    <a:pt x="3848" y="1353"/>
                  </a:lnTo>
                  <a:lnTo>
                    <a:pt x="4059" y="1382"/>
                  </a:lnTo>
                  <a:lnTo>
                    <a:pt x="4269" y="1414"/>
                  </a:lnTo>
                  <a:lnTo>
                    <a:pt x="4480" y="1453"/>
                  </a:lnTo>
                  <a:lnTo>
                    <a:pt x="4591" y="1480"/>
                  </a:lnTo>
                  <a:lnTo>
                    <a:pt x="4705" y="1508"/>
                  </a:lnTo>
                  <a:lnTo>
                    <a:pt x="4820" y="1533"/>
                  </a:lnTo>
                  <a:lnTo>
                    <a:pt x="4936" y="1556"/>
                  </a:lnTo>
                  <a:lnTo>
                    <a:pt x="5052" y="1576"/>
                  </a:lnTo>
                  <a:lnTo>
                    <a:pt x="5170" y="1594"/>
                  </a:lnTo>
                  <a:lnTo>
                    <a:pt x="5288" y="1611"/>
                  </a:lnTo>
                  <a:lnTo>
                    <a:pt x="5409" y="1627"/>
                  </a:lnTo>
                  <a:lnTo>
                    <a:pt x="5465" y="1621"/>
                  </a:lnTo>
                  <a:lnTo>
                    <a:pt x="5522" y="1613"/>
                  </a:lnTo>
                  <a:lnTo>
                    <a:pt x="5577" y="1601"/>
                  </a:lnTo>
                  <a:lnTo>
                    <a:pt x="5635" y="1587"/>
                  </a:lnTo>
                  <a:lnTo>
                    <a:pt x="5690" y="1568"/>
                  </a:lnTo>
                  <a:lnTo>
                    <a:pt x="5696" y="1564"/>
                  </a:lnTo>
                  <a:lnTo>
                    <a:pt x="5703" y="1562"/>
                  </a:lnTo>
                  <a:lnTo>
                    <a:pt x="5717" y="1557"/>
                  </a:lnTo>
                  <a:lnTo>
                    <a:pt x="5746" y="1546"/>
                  </a:lnTo>
                  <a:lnTo>
                    <a:pt x="5801" y="1521"/>
                  </a:lnTo>
                  <a:lnTo>
                    <a:pt x="5859" y="1493"/>
                  </a:lnTo>
                  <a:lnTo>
                    <a:pt x="5914" y="1460"/>
                  </a:lnTo>
                  <a:lnTo>
                    <a:pt x="5969" y="1425"/>
                  </a:lnTo>
                  <a:lnTo>
                    <a:pt x="6024" y="1386"/>
                  </a:lnTo>
                  <a:lnTo>
                    <a:pt x="6030" y="1380"/>
                  </a:lnTo>
                  <a:lnTo>
                    <a:pt x="6037" y="1375"/>
                  </a:lnTo>
                  <a:lnTo>
                    <a:pt x="6052" y="1365"/>
                  </a:lnTo>
                  <a:lnTo>
                    <a:pt x="6080" y="1345"/>
                  </a:lnTo>
                  <a:lnTo>
                    <a:pt x="6136" y="1298"/>
                  </a:lnTo>
                  <a:lnTo>
                    <a:pt x="6191" y="1250"/>
                  </a:lnTo>
                  <a:lnTo>
                    <a:pt x="6246" y="1197"/>
                  </a:lnTo>
                  <a:lnTo>
                    <a:pt x="6301" y="1144"/>
                  </a:lnTo>
                  <a:lnTo>
                    <a:pt x="6333" y="1105"/>
                  </a:lnTo>
                  <a:lnTo>
                    <a:pt x="6366" y="1070"/>
                  </a:lnTo>
                  <a:lnTo>
                    <a:pt x="6397" y="1037"/>
                  </a:lnTo>
                  <a:lnTo>
                    <a:pt x="6429" y="1007"/>
                  </a:lnTo>
                  <a:lnTo>
                    <a:pt x="6459" y="977"/>
                  </a:lnTo>
                  <a:lnTo>
                    <a:pt x="6490" y="952"/>
                  </a:lnTo>
                  <a:lnTo>
                    <a:pt x="6519" y="927"/>
                  </a:lnTo>
                  <a:lnTo>
                    <a:pt x="6549" y="905"/>
                  </a:lnTo>
                  <a:lnTo>
                    <a:pt x="6632" y="813"/>
                  </a:lnTo>
                  <a:lnTo>
                    <a:pt x="6717" y="729"/>
                  </a:lnTo>
                  <a:lnTo>
                    <a:pt x="6804" y="650"/>
                  </a:lnTo>
                  <a:lnTo>
                    <a:pt x="6896" y="579"/>
                  </a:lnTo>
                  <a:lnTo>
                    <a:pt x="6917" y="562"/>
                  </a:lnTo>
                  <a:lnTo>
                    <a:pt x="6939" y="550"/>
                  </a:lnTo>
                  <a:lnTo>
                    <a:pt x="6962" y="543"/>
                  </a:lnTo>
                  <a:lnTo>
                    <a:pt x="6986" y="542"/>
                  </a:lnTo>
                  <a:lnTo>
                    <a:pt x="7010" y="543"/>
                  </a:lnTo>
                  <a:lnTo>
                    <a:pt x="7035" y="550"/>
                  </a:lnTo>
                  <a:lnTo>
                    <a:pt x="7060" y="562"/>
                  </a:lnTo>
                  <a:lnTo>
                    <a:pt x="7087" y="579"/>
                  </a:lnTo>
                  <a:lnTo>
                    <a:pt x="7232" y="737"/>
                  </a:lnTo>
                </a:path>
              </a:pathLst>
            </a:custGeom>
            <a:noFill/>
            <a:ln w="12700">
              <a:solidFill>
                <a:srgbClr val="FFEE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30BC26BD-B23F-4ADC-87C6-923B160B2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6" y="2722563"/>
              <a:ext cx="5543550" cy="646113"/>
            </a:xfrm>
            <a:custGeom>
              <a:avLst/>
              <a:gdLst>
                <a:gd name="T0" fmla="*/ 10184 w 10476"/>
                <a:gd name="T1" fmla="*/ 24 h 1222"/>
                <a:gd name="T2" fmla="*/ 8153 w 10476"/>
                <a:gd name="T3" fmla="*/ 169 h 1222"/>
                <a:gd name="T4" fmla="*/ 7116 w 10476"/>
                <a:gd name="T5" fmla="*/ 266 h 1222"/>
                <a:gd name="T6" fmla="*/ 7069 w 10476"/>
                <a:gd name="T7" fmla="*/ 271 h 1222"/>
                <a:gd name="T8" fmla="*/ 6993 w 10476"/>
                <a:gd name="T9" fmla="*/ 284 h 1222"/>
                <a:gd name="T10" fmla="*/ 6941 w 10476"/>
                <a:gd name="T11" fmla="*/ 297 h 1222"/>
                <a:gd name="T12" fmla="*/ 6886 w 10476"/>
                <a:gd name="T13" fmla="*/ 314 h 1222"/>
                <a:gd name="T14" fmla="*/ 6799 w 10476"/>
                <a:gd name="T15" fmla="*/ 347 h 1222"/>
                <a:gd name="T16" fmla="*/ 6738 w 10476"/>
                <a:gd name="T17" fmla="*/ 374 h 1222"/>
                <a:gd name="T18" fmla="*/ 6675 w 10476"/>
                <a:gd name="T19" fmla="*/ 402 h 1222"/>
                <a:gd name="T20" fmla="*/ 6574 w 10476"/>
                <a:gd name="T21" fmla="*/ 452 h 1222"/>
                <a:gd name="T22" fmla="*/ 6471 w 10476"/>
                <a:gd name="T23" fmla="*/ 510 h 1222"/>
                <a:gd name="T24" fmla="*/ 6322 w 10476"/>
                <a:gd name="T25" fmla="*/ 599 h 1222"/>
                <a:gd name="T26" fmla="*/ 6245 w 10476"/>
                <a:gd name="T27" fmla="*/ 649 h 1222"/>
                <a:gd name="T28" fmla="*/ 6134 w 10476"/>
                <a:gd name="T29" fmla="*/ 720 h 1222"/>
                <a:gd name="T30" fmla="*/ 6070 w 10476"/>
                <a:gd name="T31" fmla="*/ 755 h 1222"/>
                <a:gd name="T32" fmla="*/ 6003 w 10476"/>
                <a:gd name="T33" fmla="*/ 786 h 1222"/>
                <a:gd name="T34" fmla="*/ 5968 w 10476"/>
                <a:gd name="T35" fmla="*/ 801 h 1222"/>
                <a:gd name="T36" fmla="*/ 5896 w 10476"/>
                <a:gd name="T37" fmla="*/ 830 h 1222"/>
                <a:gd name="T38" fmla="*/ 5819 w 10476"/>
                <a:gd name="T39" fmla="*/ 855 h 1222"/>
                <a:gd name="T40" fmla="*/ 5739 w 10476"/>
                <a:gd name="T41" fmla="*/ 878 h 1222"/>
                <a:gd name="T42" fmla="*/ 5675 w 10476"/>
                <a:gd name="T43" fmla="*/ 893 h 1222"/>
                <a:gd name="T44" fmla="*/ 5655 w 10476"/>
                <a:gd name="T45" fmla="*/ 899 h 1222"/>
                <a:gd name="T46" fmla="*/ 5569 w 10476"/>
                <a:gd name="T47" fmla="*/ 917 h 1222"/>
                <a:gd name="T48" fmla="*/ 5533 w 10476"/>
                <a:gd name="T49" fmla="*/ 920 h 1222"/>
                <a:gd name="T50" fmla="*/ 5477 w 10476"/>
                <a:gd name="T51" fmla="*/ 930 h 1222"/>
                <a:gd name="T52" fmla="*/ 5382 w 10476"/>
                <a:gd name="T53" fmla="*/ 943 h 1222"/>
                <a:gd name="T54" fmla="*/ 5284 w 10476"/>
                <a:gd name="T55" fmla="*/ 952 h 1222"/>
                <a:gd name="T56" fmla="*/ 5183 w 10476"/>
                <a:gd name="T57" fmla="*/ 961 h 1222"/>
                <a:gd name="T58" fmla="*/ 5129 w 10476"/>
                <a:gd name="T59" fmla="*/ 962 h 1222"/>
                <a:gd name="T60" fmla="*/ 5021 w 10476"/>
                <a:gd name="T61" fmla="*/ 966 h 1222"/>
                <a:gd name="T62" fmla="*/ 4939 w 10476"/>
                <a:gd name="T63" fmla="*/ 967 h 1222"/>
                <a:gd name="T64" fmla="*/ 4855 w 10476"/>
                <a:gd name="T65" fmla="*/ 967 h 1222"/>
                <a:gd name="T66" fmla="*/ 4740 w 10476"/>
                <a:gd name="T67" fmla="*/ 966 h 1222"/>
                <a:gd name="T68" fmla="*/ 0 w 10476"/>
                <a:gd name="T6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76" h="1222">
                  <a:moveTo>
                    <a:pt x="10476" y="0"/>
                  </a:moveTo>
                  <a:lnTo>
                    <a:pt x="10184" y="24"/>
                  </a:lnTo>
                  <a:lnTo>
                    <a:pt x="10159" y="26"/>
                  </a:lnTo>
                  <a:lnTo>
                    <a:pt x="8153" y="169"/>
                  </a:lnTo>
                  <a:lnTo>
                    <a:pt x="7160" y="265"/>
                  </a:lnTo>
                  <a:lnTo>
                    <a:pt x="7116" y="266"/>
                  </a:lnTo>
                  <a:lnTo>
                    <a:pt x="7092" y="267"/>
                  </a:lnTo>
                  <a:lnTo>
                    <a:pt x="7069" y="271"/>
                  </a:lnTo>
                  <a:lnTo>
                    <a:pt x="7020" y="279"/>
                  </a:lnTo>
                  <a:lnTo>
                    <a:pt x="6993" y="284"/>
                  </a:lnTo>
                  <a:lnTo>
                    <a:pt x="6968" y="291"/>
                  </a:lnTo>
                  <a:lnTo>
                    <a:pt x="6941" y="297"/>
                  </a:lnTo>
                  <a:lnTo>
                    <a:pt x="6914" y="305"/>
                  </a:lnTo>
                  <a:lnTo>
                    <a:pt x="6886" y="314"/>
                  </a:lnTo>
                  <a:lnTo>
                    <a:pt x="6858" y="324"/>
                  </a:lnTo>
                  <a:lnTo>
                    <a:pt x="6799" y="347"/>
                  </a:lnTo>
                  <a:lnTo>
                    <a:pt x="6768" y="359"/>
                  </a:lnTo>
                  <a:lnTo>
                    <a:pt x="6738" y="374"/>
                  </a:lnTo>
                  <a:lnTo>
                    <a:pt x="6706" y="387"/>
                  </a:lnTo>
                  <a:lnTo>
                    <a:pt x="6675" y="402"/>
                  </a:lnTo>
                  <a:lnTo>
                    <a:pt x="6609" y="435"/>
                  </a:lnTo>
                  <a:lnTo>
                    <a:pt x="6574" y="452"/>
                  </a:lnTo>
                  <a:lnTo>
                    <a:pt x="6540" y="471"/>
                  </a:lnTo>
                  <a:lnTo>
                    <a:pt x="6471" y="510"/>
                  </a:lnTo>
                  <a:lnTo>
                    <a:pt x="6398" y="552"/>
                  </a:lnTo>
                  <a:lnTo>
                    <a:pt x="6322" y="599"/>
                  </a:lnTo>
                  <a:lnTo>
                    <a:pt x="6283" y="623"/>
                  </a:lnTo>
                  <a:lnTo>
                    <a:pt x="6245" y="649"/>
                  </a:lnTo>
                  <a:lnTo>
                    <a:pt x="6167" y="703"/>
                  </a:lnTo>
                  <a:lnTo>
                    <a:pt x="6134" y="720"/>
                  </a:lnTo>
                  <a:lnTo>
                    <a:pt x="6103" y="738"/>
                  </a:lnTo>
                  <a:lnTo>
                    <a:pt x="6070" y="755"/>
                  </a:lnTo>
                  <a:lnTo>
                    <a:pt x="6037" y="771"/>
                  </a:lnTo>
                  <a:lnTo>
                    <a:pt x="6003" y="786"/>
                  </a:lnTo>
                  <a:lnTo>
                    <a:pt x="5985" y="793"/>
                  </a:lnTo>
                  <a:lnTo>
                    <a:pt x="5968" y="801"/>
                  </a:lnTo>
                  <a:lnTo>
                    <a:pt x="5932" y="816"/>
                  </a:lnTo>
                  <a:lnTo>
                    <a:pt x="5896" y="830"/>
                  </a:lnTo>
                  <a:lnTo>
                    <a:pt x="5858" y="842"/>
                  </a:lnTo>
                  <a:lnTo>
                    <a:pt x="5819" y="855"/>
                  </a:lnTo>
                  <a:lnTo>
                    <a:pt x="5778" y="866"/>
                  </a:lnTo>
                  <a:lnTo>
                    <a:pt x="5739" y="878"/>
                  </a:lnTo>
                  <a:lnTo>
                    <a:pt x="5697" y="888"/>
                  </a:lnTo>
                  <a:lnTo>
                    <a:pt x="5675" y="893"/>
                  </a:lnTo>
                  <a:lnTo>
                    <a:pt x="5665" y="895"/>
                  </a:lnTo>
                  <a:lnTo>
                    <a:pt x="5655" y="899"/>
                  </a:lnTo>
                  <a:lnTo>
                    <a:pt x="5612" y="907"/>
                  </a:lnTo>
                  <a:lnTo>
                    <a:pt x="5569" y="917"/>
                  </a:lnTo>
                  <a:lnTo>
                    <a:pt x="5545" y="919"/>
                  </a:lnTo>
                  <a:lnTo>
                    <a:pt x="5533" y="920"/>
                  </a:lnTo>
                  <a:lnTo>
                    <a:pt x="5522" y="923"/>
                  </a:lnTo>
                  <a:lnTo>
                    <a:pt x="5477" y="930"/>
                  </a:lnTo>
                  <a:lnTo>
                    <a:pt x="5429" y="936"/>
                  </a:lnTo>
                  <a:lnTo>
                    <a:pt x="5382" y="943"/>
                  </a:lnTo>
                  <a:lnTo>
                    <a:pt x="5333" y="948"/>
                  </a:lnTo>
                  <a:lnTo>
                    <a:pt x="5284" y="952"/>
                  </a:lnTo>
                  <a:lnTo>
                    <a:pt x="5233" y="956"/>
                  </a:lnTo>
                  <a:lnTo>
                    <a:pt x="5183" y="961"/>
                  </a:lnTo>
                  <a:lnTo>
                    <a:pt x="5155" y="961"/>
                  </a:lnTo>
                  <a:lnTo>
                    <a:pt x="5129" y="962"/>
                  </a:lnTo>
                  <a:lnTo>
                    <a:pt x="5076" y="964"/>
                  </a:lnTo>
                  <a:lnTo>
                    <a:pt x="5021" y="966"/>
                  </a:lnTo>
                  <a:lnTo>
                    <a:pt x="4967" y="968"/>
                  </a:lnTo>
                  <a:lnTo>
                    <a:pt x="4939" y="967"/>
                  </a:lnTo>
                  <a:lnTo>
                    <a:pt x="4911" y="967"/>
                  </a:lnTo>
                  <a:lnTo>
                    <a:pt x="4855" y="967"/>
                  </a:lnTo>
                  <a:lnTo>
                    <a:pt x="4797" y="966"/>
                  </a:lnTo>
                  <a:lnTo>
                    <a:pt x="4740" y="966"/>
                  </a:lnTo>
                  <a:lnTo>
                    <a:pt x="2825" y="1017"/>
                  </a:lnTo>
                  <a:lnTo>
                    <a:pt x="0" y="1222"/>
                  </a:lnTo>
                </a:path>
              </a:pathLst>
            </a:custGeom>
            <a:noFill/>
            <a:ln w="2540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B7F6A0CF-2B46-40DD-AA12-2E53B8E3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2743201"/>
              <a:ext cx="5216525" cy="541338"/>
            </a:xfrm>
            <a:custGeom>
              <a:avLst/>
              <a:gdLst>
                <a:gd name="T0" fmla="*/ 8234 w 9858"/>
                <a:gd name="T1" fmla="*/ 151 h 1024"/>
                <a:gd name="T2" fmla="*/ 7934 w 9858"/>
                <a:gd name="T3" fmla="*/ 165 h 1024"/>
                <a:gd name="T4" fmla="*/ 7714 w 9858"/>
                <a:gd name="T5" fmla="*/ 164 h 1024"/>
                <a:gd name="T6" fmla="*/ 7497 w 9858"/>
                <a:gd name="T7" fmla="*/ 152 h 1024"/>
                <a:gd name="T8" fmla="*/ 7212 w 9858"/>
                <a:gd name="T9" fmla="*/ 119 h 1024"/>
                <a:gd name="T10" fmla="*/ 7071 w 9858"/>
                <a:gd name="T11" fmla="*/ 96 h 1024"/>
                <a:gd name="T12" fmla="*/ 6938 w 9858"/>
                <a:gd name="T13" fmla="*/ 80 h 1024"/>
                <a:gd name="T14" fmla="*/ 6814 w 9858"/>
                <a:gd name="T15" fmla="*/ 89 h 1024"/>
                <a:gd name="T16" fmla="*/ 6698 w 9858"/>
                <a:gd name="T17" fmla="*/ 119 h 1024"/>
                <a:gd name="T18" fmla="*/ 6589 w 9858"/>
                <a:gd name="T19" fmla="*/ 171 h 1024"/>
                <a:gd name="T20" fmla="*/ 6440 w 9858"/>
                <a:gd name="T21" fmla="*/ 310 h 1024"/>
                <a:gd name="T22" fmla="*/ 6362 w 9858"/>
                <a:gd name="T23" fmla="*/ 379 h 1024"/>
                <a:gd name="T24" fmla="*/ 6301 w 9858"/>
                <a:gd name="T25" fmla="*/ 429 h 1024"/>
                <a:gd name="T26" fmla="*/ 6198 w 9858"/>
                <a:gd name="T27" fmla="*/ 512 h 1024"/>
                <a:gd name="T28" fmla="*/ 6113 w 9858"/>
                <a:gd name="T29" fmla="*/ 578 h 1024"/>
                <a:gd name="T30" fmla="*/ 6026 w 9858"/>
                <a:gd name="T31" fmla="*/ 641 h 1024"/>
                <a:gd name="T32" fmla="*/ 5968 w 9858"/>
                <a:gd name="T33" fmla="*/ 680 h 1024"/>
                <a:gd name="T34" fmla="*/ 5957 w 9858"/>
                <a:gd name="T35" fmla="*/ 688 h 1024"/>
                <a:gd name="T36" fmla="*/ 5919 w 9858"/>
                <a:gd name="T37" fmla="*/ 718 h 1024"/>
                <a:gd name="T38" fmla="*/ 5895 w 9858"/>
                <a:gd name="T39" fmla="*/ 735 h 1024"/>
                <a:gd name="T40" fmla="*/ 5881 w 9858"/>
                <a:gd name="T41" fmla="*/ 745 h 1024"/>
                <a:gd name="T42" fmla="*/ 5833 w 9858"/>
                <a:gd name="T43" fmla="*/ 772 h 1024"/>
                <a:gd name="T44" fmla="*/ 5805 w 9858"/>
                <a:gd name="T45" fmla="*/ 785 h 1024"/>
                <a:gd name="T46" fmla="*/ 5775 w 9858"/>
                <a:gd name="T47" fmla="*/ 796 h 1024"/>
                <a:gd name="T48" fmla="*/ 5710 w 9858"/>
                <a:gd name="T49" fmla="*/ 817 h 1024"/>
                <a:gd name="T50" fmla="*/ 5682 w 9858"/>
                <a:gd name="T51" fmla="*/ 825 h 1024"/>
                <a:gd name="T52" fmla="*/ 5662 w 9858"/>
                <a:gd name="T53" fmla="*/ 829 h 1024"/>
                <a:gd name="T54" fmla="*/ 5634 w 9858"/>
                <a:gd name="T55" fmla="*/ 837 h 1024"/>
                <a:gd name="T56" fmla="*/ 5550 w 9858"/>
                <a:gd name="T57" fmla="*/ 853 h 1024"/>
                <a:gd name="T58" fmla="*/ 5527 w 9858"/>
                <a:gd name="T59" fmla="*/ 857 h 1024"/>
                <a:gd name="T60" fmla="*/ 5458 w 9858"/>
                <a:gd name="T61" fmla="*/ 869 h 1024"/>
                <a:gd name="T62" fmla="*/ 5355 w 9858"/>
                <a:gd name="T63" fmla="*/ 881 h 1024"/>
                <a:gd name="T64" fmla="*/ 5301 w 9858"/>
                <a:gd name="T65" fmla="*/ 887 h 1024"/>
                <a:gd name="T66" fmla="*/ 5184 w 9858"/>
                <a:gd name="T67" fmla="*/ 896 h 1024"/>
                <a:gd name="T68" fmla="*/ 5105 w 9858"/>
                <a:gd name="T69" fmla="*/ 899 h 1024"/>
                <a:gd name="T70" fmla="*/ 5059 w 9858"/>
                <a:gd name="T71" fmla="*/ 902 h 1024"/>
                <a:gd name="T72" fmla="*/ 4975 w 9858"/>
                <a:gd name="T73" fmla="*/ 905 h 1024"/>
                <a:gd name="T74" fmla="*/ 4924 w 9858"/>
                <a:gd name="T75" fmla="*/ 908 h 1024"/>
                <a:gd name="T76" fmla="*/ 4817 w 9858"/>
                <a:gd name="T77" fmla="*/ 908 h 1024"/>
                <a:gd name="T78" fmla="*/ 4705 w 9858"/>
                <a:gd name="T79" fmla="*/ 910 h 1024"/>
                <a:gd name="T80" fmla="*/ 4627 w 9858"/>
                <a:gd name="T81" fmla="*/ 911 h 1024"/>
                <a:gd name="T82" fmla="*/ 4547 w 9858"/>
                <a:gd name="T83" fmla="*/ 910 h 1024"/>
                <a:gd name="T84" fmla="*/ 4381 w 9858"/>
                <a:gd name="T85" fmla="*/ 907 h 1024"/>
                <a:gd name="T86" fmla="*/ 4295 w 9858"/>
                <a:gd name="T87" fmla="*/ 906 h 1024"/>
                <a:gd name="T88" fmla="*/ 0 w 9858"/>
                <a:gd name="T89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58" h="1024">
                  <a:moveTo>
                    <a:pt x="9858" y="0"/>
                  </a:moveTo>
                  <a:lnTo>
                    <a:pt x="8234" y="151"/>
                  </a:lnTo>
                  <a:lnTo>
                    <a:pt x="8083" y="161"/>
                  </a:lnTo>
                  <a:lnTo>
                    <a:pt x="7934" y="165"/>
                  </a:lnTo>
                  <a:lnTo>
                    <a:pt x="7787" y="165"/>
                  </a:lnTo>
                  <a:lnTo>
                    <a:pt x="7714" y="164"/>
                  </a:lnTo>
                  <a:lnTo>
                    <a:pt x="7642" y="162"/>
                  </a:lnTo>
                  <a:lnTo>
                    <a:pt x="7497" y="152"/>
                  </a:lnTo>
                  <a:lnTo>
                    <a:pt x="7354" y="138"/>
                  </a:lnTo>
                  <a:lnTo>
                    <a:pt x="7212" y="119"/>
                  </a:lnTo>
                  <a:lnTo>
                    <a:pt x="7141" y="108"/>
                  </a:lnTo>
                  <a:lnTo>
                    <a:pt x="7071" y="96"/>
                  </a:lnTo>
                  <a:lnTo>
                    <a:pt x="7003" y="85"/>
                  </a:lnTo>
                  <a:lnTo>
                    <a:pt x="6938" y="80"/>
                  </a:lnTo>
                  <a:lnTo>
                    <a:pt x="6875" y="82"/>
                  </a:lnTo>
                  <a:lnTo>
                    <a:pt x="6814" y="89"/>
                  </a:lnTo>
                  <a:lnTo>
                    <a:pt x="6754" y="101"/>
                  </a:lnTo>
                  <a:lnTo>
                    <a:pt x="6698" y="119"/>
                  </a:lnTo>
                  <a:lnTo>
                    <a:pt x="6641" y="141"/>
                  </a:lnTo>
                  <a:lnTo>
                    <a:pt x="6589" y="171"/>
                  </a:lnTo>
                  <a:lnTo>
                    <a:pt x="6516" y="241"/>
                  </a:lnTo>
                  <a:lnTo>
                    <a:pt x="6440" y="310"/>
                  </a:lnTo>
                  <a:lnTo>
                    <a:pt x="6401" y="344"/>
                  </a:lnTo>
                  <a:lnTo>
                    <a:pt x="6362" y="379"/>
                  </a:lnTo>
                  <a:lnTo>
                    <a:pt x="6321" y="412"/>
                  </a:lnTo>
                  <a:lnTo>
                    <a:pt x="6301" y="429"/>
                  </a:lnTo>
                  <a:lnTo>
                    <a:pt x="6282" y="447"/>
                  </a:lnTo>
                  <a:lnTo>
                    <a:pt x="6198" y="512"/>
                  </a:lnTo>
                  <a:lnTo>
                    <a:pt x="6155" y="544"/>
                  </a:lnTo>
                  <a:lnTo>
                    <a:pt x="6113" y="578"/>
                  </a:lnTo>
                  <a:lnTo>
                    <a:pt x="6069" y="609"/>
                  </a:lnTo>
                  <a:lnTo>
                    <a:pt x="6026" y="641"/>
                  </a:lnTo>
                  <a:lnTo>
                    <a:pt x="5980" y="672"/>
                  </a:lnTo>
                  <a:lnTo>
                    <a:pt x="5968" y="680"/>
                  </a:lnTo>
                  <a:lnTo>
                    <a:pt x="5962" y="683"/>
                  </a:lnTo>
                  <a:lnTo>
                    <a:pt x="5957" y="688"/>
                  </a:lnTo>
                  <a:lnTo>
                    <a:pt x="5936" y="705"/>
                  </a:lnTo>
                  <a:lnTo>
                    <a:pt x="5919" y="718"/>
                  </a:lnTo>
                  <a:lnTo>
                    <a:pt x="5901" y="732"/>
                  </a:lnTo>
                  <a:lnTo>
                    <a:pt x="5895" y="735"/>
                  </a:lnTo>
                  <a:lnTo>
                    <a:pt x="5890" y="738"/>
                  </a:lnTo>
                  <a:lnTo>
                    <a:pt x="5881" y="745"/>
                  </a:lnTo>
                  <a:lnTo>
                    <a:pt x="5858" y="760"/>
                  </a:lnTo>
                  <a:lnTo>
                    <a:pt x="5833" y="772"/>
                  </a:lnTo>
                  <a:lnTo>
                    <a:pt x="5818" y="778"/>
                  </a:lnTo>
                  <a:lnTo>
                    <a:pt x="5805" y="785"/>
                  </a:lnTo>
                  <a:lnTo>
                    <a:pt x="5789" y="790"/>
                  </a:lnTo>
                  <a:lnTo>
                    <a:pt x="5775" y="796"/>
                  </a:lnTo>
                  <a:lnTo>
                    <a:pt x="5745" y="808"/>
                  </a:lnTo>
                  <a:lnTo>
                    <a:pt x="5710" y="817"/>
                  </a:lnTo>
                  <a:lnTo>
                    <a:pt x="5691" y="822"/>
                  </a:lnTo>
                  <a:lnTo>
                    <a:pt x="5682" y="825"/>
                  </a:lnTo>
                  <a:lnTo>
                    <a:pt x="5673" y="828"/>
                  </a:lnTo>
                  <a:lnTo>
                    <a:pt x="5662" y="829"/>
                  </a:lnTo>
                  <a:lnTo>
                    <a:pt x="5653" y="832"/>
                  </a:lnTo>
                  <a:lnTo>
                    <a:pt x="5634" y="837"/>
                  </a:lnTo>
                  <a:lnTo>
                    <a:pt x="5594" y="846"/>
                  </a:lnTo>
                  <a:lnTo>
                    <a:pt x="5550" y="853"/>
                  </a:lnTo>
                  <a:lnTo>
                    <a:pt x="5538" y="855"/>
                  </a:lnTo>
                  <a:lnTo>
                    <a:pt x="5527" y="857"/>
                  </a:lnTo>
                  <a:lnTo>
                    <a:pt x="5506" y="862"/>
                  </a:lnTo>
                  <a:lnTo>
                    <a:pt x="5458" y="869"/>
                  </a:lnTo>
                  <a:lnTo>
                    <a:pt x="5408" y="876"/>
                  </a:lnTo>
                  <a:lnTo>
                    <a:pt x="5355" y="881"/>
                  </a:lnTo>
                  <a:lnTo>
                    <a:pt x="5327" y="883"/>
                  </a:lnTo>
                  <a:lnTo>
                    <a:pt x="5301" y="887"/>
                  </a:lnTo>
                  <a:lnTo>
                    <a:pt x="5243" y="892"/>
                  </a:lnTo>
                  <a:lnTo>
                    <a:pt x="5184" y="896"/>
                  </a:lnTo>
                  <a:lnTo>
                    <a:pt x="5122" y="899"/>
                  </a:lnTo>
                  <a:lnTo>
                    <a:pt x="5105" y="899"/>
                  </a:lnTo>
                  <a:lnTo>
                    <a:pt x="5090" y="900"/>
                  </a:lnTo>
                  <a:lnTo>
                    <a:pt x="5059" y="902"/>
                  </a:lnTo>
                  <a:lnTo>
                    <a:pt x="4993" y="905"/>
                  </a:lnTo>
                  <a:lnTo>
                    <a:pt x="4975" y="905"/>
                  </a:lnTo>
                  <a:lnTo>
                    <a:pt x="4958" y="906"/>
                  </a:lnTo>
                  <a:lnTo>
                    <a:pt x="4924" y="908"/>
                  </a:lnTo>
                  <a:lnTo>
                    <a:pt x="4854" y="908"/>
                  </a:lnTo>
                  <a:lnTo>
                    <a:pt x="4817" y="908"/>
                  </a:lnTo>
                  <a:lnTo>
                    <a:pt x="4781" y="910"/>
                  </a:lnTo>
                  <a:lnTo>
                    <a:pt x="4705" y="910"/>
                  </a:lnTo>
                  <a:lnTo>
                    <a:pt x="4666" y="910"/>
                  </a:lnTo>
                  <a:lnTo>
                    <a:pt x="4627" y="911"/>
                  </a:lnTo>
                  <a:lnTo>
                    <a:pt x="4587" y="910"/>
                  </a:lnTo>
                  <a:lnTo>
                    <a:pt x="4547" y="910"/>
                  </a:lnTo>
                  <a:lnTo>
                    <a:pt x="4466" y="910"/>
                  </a:lnTo>
                  <a:lnTo>
                    <a:pt x="4381" y="907"/>
                  </a:lnTo>
                  <a:lnTo>
                    <a:pt x="4337" y="906"/>
                  </a:lnTo>
                  <a:lnTo>
                    <a:pt x="4295" y="906"/>
                  </a:lnTo>
                  <a:lnTo>
                    <a:pt x="2059" y="956"/>
                  </a:lnTo>
                  <a:lnTo>
                    <a:pt x="0" y="1024"/>
                  </a:lnTo>
                </a:path>
              </a:pathLst>
            </a:custGeom>
            <a:noFill/>
            <a:ln w="2540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4F110B9-D8D9-465E-98CF-E246B40685ED}"/>
                </a:ext>
              </a:extLst>
            </p:cNvPr>
            <p:cNvSpPr txBox="1"/>
            <p:nvPr/>
          </p:nvSpPr>
          <p:spPr>
            <a:xfrm>
              <a:off x="5640508" y="4888392"/>
              <a:ext cx="1684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Months from switch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080E4CD1-174C-4EC8-B5BE-0B54A9A077CB}"/>
                </a:ext>
              </a:extLst>
            </p:cNvPr>
            <p:cNvSpPr txBox="1"/>
            <p:nvPr/>
          </p:nvSpPr>
          <p:spPr>
            <a:xfrm rot="16200000">
              <a:off x="2352835" y="3005346"/>
              <a:ext cx="1042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Weight (kg)</a:t>
              </a:r>
              <a:endPara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</p:grpSp>
      <p:sp>
        <p:nvSpPr>
          <p:cNvPr id="90" name="Text Box 3">
            <a:extLst>
              <a:ext uri="{FF2B5EF4-FFF2-40B4-BE49-F238E27FC236}">
                <a16:creationId xmlns:a16="http://schemas.microsoft.com/office/drawing/2014/main" id="{B9A443D1-AEC5-4869-B4E9-4A12C919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3" y="6475637"/>
            <a:ext cx="3214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Abs. OAB0604</a:t>
            </a:r>
          </a:p>
        </p:txBody>
      </p:sp>
    </p:spTree>
    <p:extLst>
      <p:ext uri="{BB962C8B-B14F-4D97-AF65-F5344CB8AC3E}">
        <p14:creationId xmlns:p14="http://schemas.microsoft.com/office/powerpoint/2010/main" val="248062968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28391"/>
              </p:ext>
            </p:extLst>
          </p:nvPr>
        </p:nvGraphicFramePr>
        <p:xfrm>
          <a:off x="483514" y="2049026"/>
          <a:ext cx="11400113" cy="32266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3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Exposed pregnancies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NTD, N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Prevalence (95% CI)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3 591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*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0.19% (0.09 à 0.40)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EFV during conception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10 958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0.07% (0.03 à 0.17)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started during pregnancy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4 581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0.04% (0.01 à 0.16)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 negative women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119 630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0.07% (0.06 à 0.09)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4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Previous results: prevalence reported in 2018 and 2019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2016-2018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0.94% (0.37 – 2.4)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 2016-1019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1 683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0.30% (0.13 – 0.69)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384E248-C19C-4907-9A03-253420707779}"/>
              </a:ext>
            </a:extLst>
          </p:cNvPr>
          <p:cNvSpPr txBox="1"/>
          <p:nvPr/>
        </p:nvSpPr>
        <p:spPr>
          <a:xfrm>
            <a:off x="1315986" y="1375299"/>
            <a:ext cx="10237149" cy="37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Prevalence of neural tube defect (Botswana 2016-2020)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0878" y="5630215"/>
            <a:ext cx="1045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2 new NTD cases 2019-2019: no pre-conception folate</a:t>
            </a:r>
          </a:p>
          <a:p>
            <a:pPr marL="285750" indent="-285750">
              <a:buClr>
                <a:schemeClr val="tx2"/>
              </a:buClr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On average  &lt; 0.2% of women in Botswana receive pre-conception folate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Zash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R, NEJM 2019)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03479" y="6489108"/>
            <a:ext cx="138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OAXLB0102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241DF8D-8951-F146-9FC2-BC16317D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Tube defects with antiviral exposure: </a:t>
            </a:r>
            <a:br>
              <a:rPr lang="en-US"/>
            </a:br>
            <a:r>
              <a:rPr lang="en-US"/>
              <a:t>2020 update of the Tsepamo Study, Botswana</a:t>
            </a:r>
          </a:p>
        </p:txBody>
      </p:sp>
    </p:spTree>
    <p:extLst>
      <p:ext uri="{BB962C8B-B14F-4D97-AF65-F5344CB8AC3E}">
        <p14:creationId xmlns:p14="http://schemas.microsoft.com/office/powerpoint/2010/main" val="376931065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609600" y="2653368"/>
            <a:ext cx="10972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dirty="0" err="1">
                <a:latin typeface="+mn-lt"/>
              </a:rPr>
              <a:t>PrEP</a:t>
            </a:r>
            <a:endParaRPr lang="fr-FR" sz="4000" dirty="0"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6ABF43-120A-4628-9D40-3D31A8576D3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173747" y="3672337"/>
            <a:ext cx="3844506" cy="65812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fr-FR" sz="2800" b="1" dirty="0">
                <a:solidFill>
                  <a:srgbClr val="FF6606"/>
                </a:solidFill>
              </a:rPr>
              <a:t>HPTN083</a:t>
            </a:r>
          </a:p>
          <a:p>
            <a:pPr marL="0" indent="0" algn="ctr" eaLnBrk="1" hangingPunct="1">
              <a:buNone/>
            </a:pPr>
            <a:endParaRPr lang="fr-FR" sz="2800" b="1" dirty="0">
              <a:solidFill>
                <a:srgbClr val="FF6606"/>
              </a:solidFill>
            </a:endParaRPr>
          </a:p>
          <a:p>
            <a:pPr marL="0" indent="0" algn="ctr">
              <a:buNone/>
            </a:pPr>
            <a:endParaRPr lang="fr-FR" sz="2800" b="1" dirty="0">
              <a:solidFill>
                <a:srgbClr val="FF6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0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/>
          <p:cNvSpPr txBox="1">
            <a:spLocks/>
          </p:cNvSpPr>
          <p:nvPr/>
        </p:nvSpPr>
        <p:spPr>
          <a:xfrm>
            <a:off x="2063751" y="115889"/>
            <a:ext cx="10030883" cy="9366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W96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C5AFD4D-177B-4A4E-832E-01A7D2BDA5D9}"/>
              </a:ext>
            </a:extLst>
          </p:cNvPr>
          <p:cNvGrpSpPr/>
          <p:nvPr/>
        </p:nvGrpSpPr>
        <p:grpSpPr>
          <a:xfrm>
            <a:off x="1188092" y="1888182"/>
            <a:ext cx="10853599" cy="4624875"/>
            <a:chOff x="1188092" y="1888182"/>
            <a:chExt cx="10853599" cy="4624875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E5ED8E82-CE0F-4BB5-B751-B730DB25C90B}"/>
                </a:ext>
              </a:extLst>
            </p:cNvPr>
            <p:cNvGrpSpPr/>
            <p:nvPr/>
          </p:nvGrpSpPr>
          <p:grpSpPr>
            <a:xfrm>
              <a:off x="1460500" y="2413001"/>
              <a:ext cx="9285288" cy="3863975"/>
              <a:chOff x="1460500" y="2413001"/>
              <a:chExt cx="9285288" cy="3863975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40B2F5E9-10FC-4228-943C-38C18B221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9525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87A2F397-19D0-47D5-8AF6-72FBA9340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1675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AB6CD63B-E93C-44FB-9888-4CC62D1CA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5600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ACCDDD70-F20E-432B-B944-DEFF1E047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1675" y="6227763"/>
                <a:ext cx="923925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998A278A-C3AD-4534-81A3-B88D21919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5600" y="6227763"/>
                <a:ext cx="923925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9F6ABC8E-F89F-4829-837D-F9E1E716E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1863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68C981D8-2A0A-4FA1-84EC-9B3F95F7B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45788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73A7342E-633E-4E61-9447-62C82F4AD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9525" y="6227763"/>
                <a:ext cx="1846263" cy="0"/>
              </a:xfrm>
              <a:custGeom>
                <a:avLst/>
                <a:gdLst>
                  <a:gd name="T0" fmla="*/ 0 w 1163"/>
                  <a:gd name="T1" fmla="*/ 581 w 1163"/>
                  <a:gd name="T2" fmla="*/ 1163 w 11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63">
                    <a:moveTo>
                      <a:pt x="0" y="0"/>
                    </a:moveTo>
                    <a:lnTo>
                      <a:pt x="581" y="0"/>
                    </a:lnTo>
                    <a:lnTo>
                      <a:pt x="1163" y="0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2971C57D-F587-43EA-B39F-4BE70BD0A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2413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16B89F03-00B4-4427-AE9A-0FC09F168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3175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5B2B8A5C-01EF-4C86-81B6-CC3AC6EF9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713" y="2413001"/>
                <a:ext cx="4618038" cy="3814763"/>
              </a:xfrm>
              <a:custGeom>
                <a:avLst/>
                <a:gdLst>
                  <a:gd name="T0" fmla="*/ 0 w 2909"/>
                  <a:gd name="T1" fmla="*/ 0 h 2403"/>
                  <a:gd name="T2" fmla="*/ 0 w 2909"/>
                  <a:gd name="T3" fmla="*/ 240 h 2403"/>
                  <a:gd name="T4" fmla="*/ 0 w 2909"/>
                  <a:gd name="T5" fmla="*/ 480 h 2403"/>
                  <a:gd name="T6" fmla="*/ 0 w 2909"/>
                  <a:gd name="T7" fmla="*/ 720 h 2403"/>
                  <a:gd name="T8" fmla="*/ 0 w 2909"/>
                  <a:gd name="T9" fmla="*/ 960 h 2403"/>
                  <a:gd name="T10" fmla="*/ 0 w 2909"/>
                  <a:gd name="T11" fmla="*/ 1200 h 2403"/>
                  <a:gd name="T12" fmla="*/ 0 w 2909"/>
                  <a:gd name="T13" fmla="*/ 1440 h 2403"/>
                  <a:gd name="T14" fmla="*/ 0 w 2909"/>
                  <a:gd name="T15" fmla="*/ 1680 h 2403"/>
                  <a:gd name="T16" fmla="*/ 0 w 2909"/>
                  <a:gd name="T17" fmla="*/ 1920 h 2403"/>
                  <a:gd name="T18" fmla="*/ 0 w 2909"/>
                  <a:gd name="T19" fmla="*/ 2160 h 2403"/>
                  <a:gd name="T20" fmla="*/ 0 w 2909"/>
                  <a:gd name="T21" fmla="*/ 2401 h 2403"/>
                  <a:gd name="T22" fmla="*/ 0 w 2909"/>
                  <a:gd name="T23" fmla="*/ 2403 h 2403"/>
                  <a:gd name="T24" fmla="*/ 581 w 2909"/>
                  <a:gd name="T25" fmla="*/ 2403 h 2403"/>
                  <a:gd name="T26" fmla="*/ 1163 w 2909"/>
                  <a:gd name="T27" fmla="*/ 2403 h 2403"/>
                  <a:gd name="T28" fmla="*/ 1745 w 2909"/>
                  <a:gd name="T29" fmla="*/ 2403 h 2403"/>
                  <a:gd name="T30" fmla="*/ 2327 w 2909"/>
                  <a:gd name="T31" fmla="*/ 2403 h 2403"/>
                  <a:gd name="T32" fmla="*/ 2909 w 2909"/>
                  <a:gd name="T33" fmla="*/ 2403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09" h="2403">
                    <a:moveTo>
                      <a:pt x="0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0" y="720"/>
                    </a:lnTo>
                    <a:lnTo>
                      <a:pt x="0" y="960"/>
                    </a:lnTo>
                    <a:lnTo>
                      <a:pt x="0" y="1200"/>
                    </a:lnTo>
                    <a:lnTo>
                      <a:pt x="0" y="1440"/>
                    </a:lnTo>
                    <a:lnTo>
                      <a:pt x="0" y="1680"/>
                    </a:lnTo>
                    <a:lnTo>
                      <a:pt x="0" y="1920"/>
                    </a:lnTo>
                    <a:lnTo>
                      <a:pt x="0" y="2160"/>
                    </a:lnTo>
                    <a:lnTo>
                      <a:pt x="0" y="2401"/>
                    </a:lnTo>
                    <a:lnTo>
                      <a:pt x="0" y="2403"/>
                    </a:lnTo>
                    <a:lnTo>
                      <a:pt x="581" y="2403"/>
                    </a:lnTo>
                    <a:lnTo>
                      <a:pt x="1163" y="2403"/>
                    </a:lnTo>
                    <a:lnTo>
                      <a:pt x="1745" y="2403"/>
                    </a:lnTo>
                    <a:lnTo>
                      <a:pt x="2327" y="2403"/>
                    </a:lnTo>
                    <a:lnTo>
                      <a:pt x="2909" y="2403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E4FF57F6-5A8F-4B9C-A866-2F3A1E03D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2794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12F7A058-E738-4A0A-B3EA-C81C00973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4318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DE22B378-170C-4B2C-BD43-E564E3C8D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3937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EADA85F4-FD35-4155-A86B-354023BAA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3556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624E3E4E-17AB-4C40-BAD2-6517CAE79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5080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C69E0F9C-2219-43B8-B78C-EAF0AA322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4699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2ED3FF16-0284-4ECB-B12C-32C9A0E5A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5975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BBE4CEC1-4542-4601-80E7-F72F5BFC8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5842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BC7ED5F0-D092-4420-86A2-92A03F15B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5461001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7139DCB9-C341-472B-81D9-D2A6585D9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713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BC28B3C6-E05A-4B90-A72E-C5B8B098F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0500" y="6224588"/>
                <a:ext cx="492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54ADC6E0-A400-4E29-88E2-FD848343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2050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BEB59AA4-ED7D-4785-A27D-EE854E147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0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800B12A0-3F42-44EF-A1B0-EB6384BF3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900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F24575D4-EEDB-4165-AFA2-036B02CEB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3825" y="6227763"/>
                <a:ext cx="0" cy="492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A4A7E3FA-7E54-4E20-A2B6-E89844782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7750" y="6227763"/>
                <a:ext cx="923925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1DD0AFC8-7376-454B-AFB2-0FA7872D0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231298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1.0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86057EAE-3718-44C9-AA86-D6796296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269398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0.9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DF7544EA-A426-4766-BDFC-5402B708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3076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0.8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C1E3B5E6-2CD0-4C12-8294-94352710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3457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0.7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D9B5556A-0BB5-463F-81CC-67E1DB189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3838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0.6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0EBAE809-4331-4B6B-B080-2B36E14A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4219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0.5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6D1E904A-BA69-4C2C-B3AC-FC5D4FDC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4600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0.4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275EBBB1-9040-491C-9AD0-329D06BF2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4981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0.3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2CA18646-B563-49B6-925E-7AA76D402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5362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0.2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7DF55EA5-1181-4F63-8C55-6DBA6C78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5743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0.1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C45B3E6B-C559-4A62-A054-F378CFFD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92" y="612457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0.0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85F2DECC-CD13-42D6-ACBF-81560670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764" y="6297613"/>
              <a:ext cx="7241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Screening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2C9EF800-5F4B-448B-96DE-E0C342166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55" y="6297613"/>
              <a:ext cx="5546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4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D79C56F9-F2F9-4882-901E-48D4192BB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632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60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4942CB17-2B7B-47FF-9665-D4192B73C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695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12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D00AED98-986F-4191-9B08-D38406AD6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370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36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5D397CD7-A37D-4E02-9700-DC0D0F93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970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72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F38EA0D6-4617-4592-A1EB-66C94E74B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032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24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23E680C4-D1C2-42B7-8B2B-47E09B038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6707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Week 48</a:t>
              </a:r>
              <a:endParaRPr kumimoji="0" lang="fr-FR" altLang="fr-FR" sz="1800" b="1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15547D85-2EF4-4785-AE3C-43D4E4102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5307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84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F68EDB9A-F5BF-4E43-A501-53BEAA959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232" y="6297613"/>
              <a:ext cx="646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Week 96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2591B02-2E06-4C99-9A46-B90BDA4BB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3055938"/>
              <a:ext cx="8316913" cy="3171825"/>
            </a:xfrm>
            <a:custGeom>
              <a:avLst/>
              <a:gdLst>
                <a:gd name="T0" fmla="*/ 0 w 5239"/>
                <a:gd name="T1" fmla="*/ 1998 h 1998"/>
                <a:gd name="T2" fmla="*/ 584 w 5239"/>
                <a:gd name="T3" fmla="*/ 1177 h 1998"/>
                <a:gd name="T4" fmla="*/ 1157 w 5239"/>
                <a:gd name="T5" fmla="*/ 267 h 1998"/>
                <a:gd name="T6" fmla="*/ 1745 w 5239"/>
                <a:gd name="T7" fmla="*/ 0 h 1998"/>
                <a:gd name="T8" fmla="*/ 2329 w 5239"/>
                <a:gd name="T9" fmla="*/ 78 h 1998"/>
                <a:gd name="T10" fmla="*/ 2903 w 5239"/>
                <a:gd name="T11" fmla="*/ 117 h 1998"/>
                <a:gd name="T12" fmla="*/ 3485 w 5239"/>
                <a:gd name="T13" fmla="*/ 167 h 1998"/>
                <a:gd name="T14" fmla="*/ 4069 w 5239"/>
                <a:gd name="T15" fmla="*/ 170 h 1998"/>
                <a:gd name="T16" fmla="*/ 4657 w 5239"/>
                <a:gd name="T17" fmla="*/ 192 h 1998"/>
                <a:gd name="T18" fmla="*/ 5239 w 5239"/>
                <a:gd name="T19" fmla="*/ 22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9" h="1998">
                  <a:moveTo>
                    <a:pt x="0" y="1998"/>
                  </a:moveTo>
                  <a:lnTo>
                    <a:pt x="584" y="1177"/>
                  </a:lnTo>
                  <a:lnTo>
                    <a:pt x="1157" y="267"/>
                  </a:lnTo>
                  <a:lnTo>
                    <a:pt x="1745" y="0"/>
                  </a:lnTo>
                  <a:lnTo>
                    <a:pt x="2329" y="78"/>
                  </a:lnTo>
                  <a:lnTo>
                    <a:pt x="2903" y="117"/>
                  </a:lnTo>
                  <a:lnTo>
                    <a:pt x="3485" y="167"/>
                  </a:lnTo>
                  <a:lnTo>
                    <a:pt x="4069" y="170"/>
                  </a:lnTo>
                  <a:lnTo>
                    <a:pt x="4657" y="192"/>
                  </a:lnTo>
                  <a:lnTo>
                    <a:pt x="5239" y="220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7D05935-2716-4648-96F0-71117C92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838451"/>
              <a:ext cx="8312150" cy="3389313"/>
            </a:xfrm>
            <a:custGeom>
              <a:avLst/>
              <a:gdLst>
                <a:gd name="T0" fmla="*/ 0 w 5236"/>
                <a:gd name="T1" fmla="*/ 2135 h 2135"/>
                <a:gd name="T2" fmla="*/ 584 w 5236"/>
                <a:gd name="T3" fmla="*/ 240 h 2135"/>
                <a:gd name="T4" fmla="*/ 1160 w 5236"/>
                <a:gd name="T5" fmla="*/ 0 h 2135"/>
                <a:gd name="T6" fmla="*/ 1742 w 5236"/>
                <a:gd name="T7" fmla="*/ 19 h 2135"/>
                <a:gd name="T8" fmla="*/ 2327 w 5236"/>
                <a:gd name="T9" fmla="*/ 67 h 2135"/>
                <a:gd name="T10" fmla="*/ 2906 w 5236"/>
                <a:gd name="T11" fmla="*/ 92 h 2135"/>
                <a:gd name="T12" fmla="*/ 3493 w 5236"/>
                <a:gd name="T13" fmla="*/ 111 h 2135"/>
                <a:gd name="T14" fmla="*/ 4069 w 5236"/>
                <a:gd name="T15" fmla="*/ 189 h 2135"/>
                <a:gd name="T16" fmla="*/ 4651 w 5236"/>
                <a:gd name="T17" fmla="*/ 189 h 2135"/>
                <a:gd name="T18" fmla="*/ 5236 w 5236"/>
                <a:gd name="T19" fmla="*/ 259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6" h="2135">
                  <a:moveTo>
                    <a:pt x="0" y="2135"/>
                  </a:moveTo>
                  <a:lnTo>
                    <a:pt x="584" y="240"/>
                  </a:lnTo>
                  <a:lnTo>
                    <a:pt x="1160" y="0"/>
                  </a:lnTo>
                  <a:lnTo>
                    <a:pt x="1742" y="19"/>
                  </a:lnTo>
                  <a:lnTo>
                    <a:pt x="2327" y="67"/>
                  </a:lnTo>
                  <a:lnTo>
                    <a:pt x="2906" y="92"/>
                  </a:lnTo>
                  <a:lnTo>
                    <a:pt x="3493" y="111"/>
                  </a:lnTo>
                  <a:lnTo>
                    <a:pt x="4069" y="189"/>
                  </a:lnTo>
                  <a:lnTo>
                    <a:pt x="4651" y="189"/>
                  </a:lnTo>
                  <a:lnTo>
                    <a:pt x="5236" y="259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AAAC0A9C-107D-48B6-807D-AA2A9689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882901"/>
              <a:ext cx="7383463" cy="3344863"/>
            </a:xfrm>
            <a:custGeom>
              <a:avLst/>
              <a:gdLst>
                <a:gd name="T0" fmla="*/ 0 w 4651"/>
                <a:gd name="T1" fmla="*/ 2107 h 2107"/>
                <a:gd name="T2" fmla="*/ 595 w 4651"/>
                <a:gd name="T3" fmla="*/ 256 h 2107"/>
                <a:gd name="T4" fmla="*/ 1163 w 4651"/>
                <a:gd name="T5" fmla="*/ 0 h 2107"/>
                <a:gd name="T6" fmla="*/ 1748 w 4651"/>
                <a:gd name="T7" fmla="*/ 16 h 2107"/>
                <a:gd name="T8" fmla="*/ 2327 w 4651"/>
                <a:gd name="T9" fmla="*/ 69 h 2107"/>
                <a:gd name="T10" fmla="*/ 2906 w 4651"/>
                <a:gd name="T11" fmla="*/ 106 h 2107"/>
                <a:gd name="T12" fmla="*/ 4069 w 4651"/>
                <a:gd name="T13" fmla="*/ 161 h 2107"/>
                <a:gd name="T14" fmla="*/ 4651 w 4651"/>
                <a:gd name="T15" fmla="*/ 160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1" h="2107">
                  <a:moveTo>
                    <a:pt x="0" y="2107"/>
                  </a:moveTo>
                  <a:lnTo>
                    <a:pt x="595" y="256"/>
                  </a:lnTo>
                  <a:lnTo>
                    <a:pt x="1163" y="0"/>
                  </a:lnTo>
                  <a:lnTo>
                    <a:pt x="1748" y="16"/>
                  </a:lnTo>
                  <a:lnTo>
                    <a:pt x="2327" y="69"/>
                  </a:lnTo>
                  <a:lnTo>
                    <a:pt x="2906" y="106"/>
                  </a:lnTo>
                  <a:lnTo>
                    <a:pt x="4069" y="161"/>
                  </a:lnTo>
                  <a:lnTo>
                    <a:pt x="4651" y="160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DC8ACF20-6D36-4197-BCD1-39AF4BE23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3550" y="3136901"/>
              <a:ext cx="933450" cy="682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8938409B-D055-4A23-A3C1-76B5885C3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3550" y="3130551"/>
              <a:ext cx="9525" cy="6350"/>
            </a:xfrm>
            <a:prstGeom prst="line">
              <a:avLst/>
            </a:prstGeom>
            <a:noFill/>
            <a:ln w="1746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D5BA76C3-2E37-45BB-BA9D-72AD44D7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350" y="2838451"/>
              <a:ext cx="16003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CC3333"/>
                  </a:solidFill>
                  <a:effectLst/>
                  <a:latin typeface="+mn-lt"/>
                </a:rPr>
                <a:t>TAF/FTC+DTG, 79%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CC3333"/>
                </a:solidFill>
                <a:effectLst/>
                <a:latin typeface="+mn-lt"/>
              </a:endParaRPr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E4E7955-6B77-4BB2-8189-61329FE2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350" y="3165476"/>
              <a:ext cx="16213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TDF/FTC+DTG, 78%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+mn-lt"/>
              </a:endParaRPr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598E95A6-EBF6-496A-AEDE-8326FD945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350" y="3432176"/>
              <a:ext cx="15531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TDF/FTC/EFV, 74%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n-lt"/>
              </a:endParaRP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8BB1EA00-5ADC-474A-96D9-9AA457186711}"/>
                </a:ext>
              </a:extLst>
            </p:cNvPr>
            <p:cNvGrpSpPr/>
            <p:nvPr/>
          </p:nvGrpSpPr>
          <p:grpSpPr>
            <a:xfrm>
              <a:off x="3634087" y="5362576"/>
              <a:ext cx="1633358" cy="246221"/>
              <a:chOff x="4388401" y="4917912"/>
              <a:chExt cx="1633358" cy="246221"/>
            </a:xfrm>
          </p:grpSpPr>
          <p:sp>
            <p:nvSpPr>
              <p:cNvPr id="68" name="Rectangle 50">
                <a:extLst>
                  <a:ext uri="{FF2B5EF4-FFF2-40B4-BE49-F238E27FC236}">
                    <a16:creationId xmlns:a16="http://schemas.microsoft.com/office/drawing/2014/main" id="{7570E7D1-4AB2-430E-AC42-1E8596679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8241" y="4917912"/>
                <a:ext cx="114351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600" b="1" dirty="0">
                    <a:latin typeface="+mn-lt"/>
                  </a:rPr>
                  <a:t>TAF/FTC+DTG</a:t>
                </a:r>
                <a:endParaRPr kumimoji="0" lang="fr-FR" altLang="fr-FR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CA2C161F-AF7D-4FC5-98BD-4C1E176422F8}"/>
                  </a:ext>
                </a:extLst>
              </p:cNvPr>
              <p:cNvCxnSpPr/>
              <p:nvPr/>
            </p:nvCxnSpPr>
            <p:spPr bwMode="auto">
              <a:xfrm flipH="1">
                <a:off x="4388401" y="5041022"/>
                <a:ext cx="35777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435C9E9D-B17F-47C4-BBBB-906B83CF1415}"/>
                </a:ext>
              </a:extLst>
            </p:cNvPr>
            <p:cNvGrpSpPr/>
            <p:nvPr/>
          </p:nvGrpSpPr>
          <p:grpSpPr>
            <a:xfrm>
              <a:off x="5793378" y="5362576"/>
              <a:ext cx="1641086" cy="246221"/>
              <a:chOff x="4388401" y="4917912"/>
              <a:chExt cx="1641086" cy="246221"/>
            </a:xfrm>
          </p:grpSpPr>
          <p:sp>
            <p:nvSpPr>
              <p:cNvPr id="74" name="Rectangle 50">
                <a:extLst>
                  <a:ext uri="{FF2B5EF4-FFF2-40B4-BE49-F238E27FC236}">
                    <a16:creationId xmlns:a16="http://schemas.microsoft.com/office/drawing/2014/main" id="{9C1CC053-CC5A-4B81-A0BC-28B45AB5D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5001" y="4917912"/>
                <a:ext cx="116448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600" b="1" dirty="0">
                    <a:latin typeface="+mn-lt"/>
                  </a:rPr>
                  <a:t>TDF/FTC+DTG</a:t>
                </a:r>
                <a:endParaRPr kumimoji="0" lang="fr-FR" altLang="fr-FR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B63F7326-6E3D-4D58-908F-E9FCDCF88528}"/>
                  </a:ext>
                </a:extLst>
              </p:cNvPr>
              <p:cNvCxnSpPr/>
              <p:nvPr/>
            </p:nvCxnSpPr>
            <p:spPr bwMode="auto">
              <a:xfrm flipH="1">
                <a:off x="4388401" y="5041022"/>
                <a:ext cx="35777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AB947CA9-1330-42F2-B702-055133F126DF}"/>
                </a:ext>
              </a:extLst>
            </p:cNvPr>
            <p:cNvGrpSpPr/>
            <p:nvPr/>
          </p:nvGrpSpPr>
          <p:grpSpPr>
            <a:xfrm>
              <a:off x="7952670" y="5362576"/>
              <a:ext cx="1637592" cy="246221"/>
              <a:chOff x="4388401" y="4917912"/>
              <a:chExt cx="1637592" cy="246221"/>
            </a:xfrm>
          </p:grpSpPr>
          <p:sp>
            <p:nvSpPr>
              <p:cNvPr id="77" name="Rectangle 50">
                <a:extLst>
                  <a:ext uri="{FF2B5EF4-FFF2-40B4-BE49-F238E27FC236}">
                    <a16:creationId xmlns:a16="http://schemas.microsoft.com/office/drawing/2014/main" id="{C9686977-AAC4-4166-88E4-2D98447AE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894" y="4917912"/>
                <a:ext cx="111209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600" b="1" dirty="0">
                    <a:latin typeface="+mn-lt"/>
                  </a:rPr>
                  <a:t>TDF/FTC/EFV</a:t>
                </a:r>
                <a:endParaRPr kumimoji="0" lang="fr-FR" altLang="fr-FR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D39DFD3E-EA0C-4D54-AA57-221342694DD8}"/>
                  </a:ext>
                </a:extLst>
              </p:cNvPr>
              <p:cNvCxnSpPr/>
              <p:nvPr/>
            </p:nvCxnSpPr>
            <p:spPr bwMode="auto">
              <a:xfrm flipH="1">
                <a:off x="4388401" y="5041022"/>
                <a:ext cx="35777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Rectangle 50">
              <a:extLst>
                <a:ext uri="{FF2B5EF4-FFF2-40B4-BE49-F238E27FC236}">
                  <a16:creationId xmlns:a16="http://schemas.microsoft.com/office/drawing/2014/main" id="{B14ABF9F-BF73-4A65-842C-07F9A0338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1244" y="4020069"/>
              <a:ext cx="287685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fr-FR" sz="1600" dirty="0">
                  <a:latin typeface="+mn-lt"/>
                </a:rPr>
                <a:t>P values show no significance between arms</a:t>
              </a:r>
              <a:endParaRPr kumimoji="0" lang="en-US" altLang="fr-FR" sz="20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EADFDB-E9CF-4394-93F2-F9EAAF827166}"/>
                </a:ext>
              </a:extLst>
            </p:cNvPr>
            <p:cNvSpPr/>
            <p:nvPr/>
          </p:nvSpPr>
          <p:spPr>
            <a:xfrm>
              <a:off x="3496544" y="1888182"/>
              <a:ext cx="521533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+mn-lt"/>
                  <a:cs typeface="Calibri" panose="020F0502020204030204" pitchFamily="34" charset="0"/>
                </a:rPr>
                <a:t>Proportion of participants with HIV-1 RNA level</a:t>
              </a:r>
              <a:br>
                <a:rPr lang="en-US" sz="2000" b="1" dirty="0">
                  <a:solidFill>
                    <a:srgbClr val="0070C0"/>
                  </a:solidFill>
                  <a:latin typeface="+mn-lt"/>
                  <a:cs typeface="Calibri" panose="020F0502020204030204" pitchFamily="34" charset="0"/>
                </a:rPr>
              </a:br>
              <a:r>
                <a:rPr lang="en-US" sz="2000" b="1" dirty="0">
                  <a:solidFill>
                    <a:srgbClr val="0070C0"/>
                  </a:solidFill>
                  <a:latin typeface="+mn-lt"/>
                  <a:cs typeface="Calibri" panose="020F0502020204030204" pitchFamily="34" charset="0"/>
                </a:rPr>
                <a:t>&lt;50 copies/ml by time point (ITT)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F21531F-DF4E-4667-8805-28996AB7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 W96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E6A99-55DC-442E-B0D0-7C93C3424CB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4643" y="1177925"/>
            <a:ext cx="11317357" cy="809625"/>
          </a:xfrm>
        </p:spPr>
        <p:txBody>
          <a:bodyPr>
            <a:normAutofit/>
          </a:bodyPr>
          <a:lstStyle/>
          <a:p>
            <a:r>
              <a:rPr lang="en-US" sz="2000"/>
              <a:t>ADVANCE: 1053 HIV positive ARV naïve, Johannesburg, 60% female, CD4: 330, pVL &lt; 5 log</a:t>
            </a:r>
            <a:r>
              <a:rPr lang="en-US" sz="2000" baseline="-25000"/>
              <a:t>10</a:t>
            </a:r>
            <a:r>
              <a:rPr lang="en-US" sz="2000"/>
              <a:t>: 77%</a:t>
            </a:r>
          </a:p>
          <a:p>
            <a:r>
              <a:rPr lang="en-US" sz="2000"/>
              <a:t>Randomisation 1:1:1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2AF0C08-02F3-4825-A770-4A0EE7BD01AA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155511736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18505-C7E9-4E6E-8EB5-5EA183EC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29" y="160334"/>
            <a:ext cx="9586649" cy="1143000"/>
          </a:xfrm>
        </p:spPr>
        <p:txBody>
          <a:bodyPr/>
          <a:lstStyle/>
          <a:p>
            <a:r>
              <a:rPr lang="fr-FR" dirty="0"/>
              <a:t>HPTN083: CAB LA IM Q8W vs TDF/FTC qd for </a:t>
            </a:r>
            <a:r>
              <a:rPr lang="fr-FR" dirty="0" err="1"/>
              <a:t>PreP</a:t>
            </a:r>
            <a:r>
              <a:rPr lang="fr-FR" dirty="0"/>
              <a:t>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27BE5-75D7-4D93-AA22-68A9CF598C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1479663"/>
            <a:ext cx="11582400" cy="541947"/>
          </a:xfrm>
        </p:spPr>
        <p:txBody>
          <a:bodyPr/>
          <a:lstStyle/>
          <a:p>
            <a:r>
              <a:rPr lang="en-US" dirty="0"/>
              <a:t>Randomized, double blind international study, MSM/TGW &gt; 18 years, </a:t>
            </a:r>
            <a:r>
              <a:rPr lang="en-US" dirty="0" err="1"/>
              <a:t>nCRAI</a:t>
            </a:r>
            <a:r>
              <a:rPr lang="en-US" dirty="0"/>
              <a:t>, &gt; 5 partners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F3DAB9B-0461-4ADD-A401-050441E71BA6}"/>
              </a:ext>
            </a:extLst>
          </p:cNvPr>
          <p:cNvGrpSpPr/>
          <p:nvPr/>
        </p:nvGrpSpPr>
        <p:grpSpPr>
          <a:xfrm>
            <a:off x="609600" y="2259110"/>
            <a:ext cx="11249417" cy="4208324"/>
            <a:chOff x="609600" y="2259110"/>
            <a:chExt cx="11249417" cy="420832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8B3AD3-3556-4188-8500-D8154DE21019}"/>
                </a:ext>
              </a:extLst>
            </p:cNvPr>
            <p:cNvSpPr/>
            <p:nvPr/>
          </p:nvSpPr>
          <p:spPr>
            <a:xfrm>
              <a:off x="4917235" y="2692498"/>
              <a:ext cx="4090491" cy="29331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893CBF3-FA67-45C9-A22D-9CC725C17484}"/>
                </a:ext>
              </a:extLst>
            </p:cNvPr>
            <p:cNvSpPr/>
            <p:nvPr/>
          </p:nvSpPr>
          <p:spPr>
            <a:xfrm>
              <a:off x="9124361" y="2692498"/>
              <a:ext cx="1378539" cy="29331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08A3D2-CB3A-408D-846F-D9A0A7F2CA65}"/>
                </a:ext>
              </a:extLst>
            </p:cNvPr>
            <p:cNvSpPr/>
            <p:nvPr/>
          </p:nvSpPr>
          <p:spPr>
            <a:xfrm>
              <a:off x="3422061" y="2692498"/>
              <a:ext cx="1378539" cy="29331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0773977B-10D6-4A99-B986-864D5DB22D69}"/>
                </a:ext>
              </a:extLst>
            </p:cNvPr>
            <p:cNvCxnSpPr/>
            <p:nvPr/>
          </p:nvCxnSpPr>
          <p:spPr>
            <a:xfrm>
              <a:off x="698500" y="4412778"/>
              <a:ext cx="1010756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BFC425F-43A5-4DFE-AA4D-760E16470FE8}"/>
                </a:ext>
              </a:extLst>
            </p:cNvPr>
            <p:cNvSpPr/>
            <p:nvPr/>
          </p:nvSpPr>
          <p:spPr>
            <a:xfrm>
              <a:off x="698500" y="3163072"/>
              <a:ext cx="1471092" cy="660400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</a:t>
              </a:r>
              <a:br>
                <a: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N=2282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91027486-1C9E-4C17-8FF6-2127B7909028}"/>
                </a:ext>
              </a:extLst>
            </p:cNvPr>
            <p:cNvSpPr/>
            <p:nvPr/>
          </p:nvSpPr>
          <p:spPr>
            <a:xfrm>
              <a:off x="609600" y="4731465"/>
              <a:ext cx="1471092" cy="660400"/>
            </a:xfrm>
            <a:prstGeom prst="round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</a:t>
              </a:r>
              <a:br>
                <a: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N=2284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1C44F5-84C2-42E0-95EA-A9583A197907}"/>
                </a:ext>
              </a:extLst>
            </p:cNvPr>
            <p:cNvSpPr/>
            <p:nvPr/>
          </p:nvSpPr>
          <p:spPr>
            <a:xfrm rot="16200000">
              <a:off x="920876" y="3735922"/>
              <a:ext cx="3360023" cy="40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Screening day and informed consent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C576AC63-4C11-4927-A23B-30BE8F00C5EA}"/>
                </a:ext>
              </a:extLst>
            </p:cNvPr>
            <p:cNvSpPr/>
            <p:nvPr/>
          </p:nvSpPr>
          <p:spPr>
            <a:xfrm>
              <a:off x="3422061" y="2259110"/>
              <a:ext cx="1378539" cy="43338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1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5EF39E4-6D58-430E-B5A7-50D39B0C7844}"/>
                </a:ext>
              </a:extLst>
            </p:cNvPr>
            <p:cNvSpPr/>
            <p:nvPr/>
          </p:nvSpPr>
          <p:spPr>
            <a:xfrm>
              <a:off x="4917235" y="2259110"/>
              <a:ext cx="4090491" cy="43338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1091F15C-AF81-4512-B3E4-265352BC6EDE}"/>
                </a:ext>
              </a:extLst>
            </p:cNvPr>
            <p:cNvSpPr/>
            <p:nvPr/>
          </p:nvSpPr>
          <p:spPr>
            <a:xfrm>
              <a:off x="9124361" y="2259110"/>
              <a:ext cx="1378539" cy="43338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2A8676-B293-4C05-86E3-474D7E2CCA77}"/>
                </a:ext>
              </a:extLst>
            </p:cNvPr>
            <p:cNvSpPr/>
            <p:nvPr/>
          </p:nvSpPr>
          <p:spPr>
            <a:xfrm>
              <a:off x="3615425" y="2669605"/>
              <a:ext cx="991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Every day for</a:t>
              </a:r>
              <a:b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weeks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2CEC54-44E2-42D4-921A-8675E32C6BC3}"/>
                </a:ext>
              </a:extLst>
            </p:cNvPr>
            <p:cNvSpPr/>
            <p:nvPr/>
          </p:nvSpPr>
          <p:spPr>
            <a:xfrm>
              <a:off x="4917235" y="2669605"/>
              <a:ext cx="10961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Weeks 5 and 9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5602C7-0E5A-4DF5-AE71-2A3544AD6A45}"/>
                </a:ext>
              </a:extLst>
            </p:cNvPr>
            <p:cNvSpPr/>
            <p:nvPr/>
          </p:nvSpPr>
          <p:spPr>
            <a:xfrm>
              <a:off x="7452749" y="2669605"/>
              <a:ext cx="1554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Every 2 months for</a:t>
              </a:r>
              <a:b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approximately 3 years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6788D3-9386-45C3-91FF-B1FB6A79F6E4}"/>
                </a:ext>
              </a:extLst>
            </p:cNvPr>
            <p:cNvSpPr/>
            <p:nvPr/>
          </p:nvSpPr>
          <p:spPr>
            <a:xfrm>
              <a:off x="9422465" y="2669605"/>
              <a:ext cx="782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Every day</a:t>
              </a:r>
              <a:b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1 year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E7B74EA3-5B81-4366-9AC8-0FCBB08ED299}"/>
                </a:ext>
              </a:extLst>
            </p:cNvPr>
            <p:cNvGrpSpPr/>
            <p:nvPr/>
          </p:nvGrpSpPr>
          <p:grpSpPr>
            <a:xfrm>
              <a:off x="3422061" y="3243460"/>
              <a:ext cx="6729707" cy="827069"/>
              <a:chOff x="3422061" y="3167614"/>
              <a:chExt cx="6729707" cy="827069"/>
            </a:xfrm>
          </p:grpSpPr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E1F205EC-1635-4424-918D-A47FE2F8D473}"/>
                  </a:ext>
                </a:extLst>
              </p:cNvPr>
              <p:cNvSpPr/>
              <p:nvPr/>
            </p:nvSpPr>
            <p:spPr>
              <a:xfrm>
                <a:off x="3773193" y="3167614"/>
                <a:ext cx="676275" cy="236500"/>
              </a:xfrm>
              <a:prstGeom prst="roundRect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CAB</a:t>
                </a:r>
              </a:p>
            </p:txBody>
          </p:sp>
          <p:sp>
            <p:nvSpPr>
              <p:cNvPr id="23" name="Rectangle : coins arrondis 22">
                <a:extLst>
                  <a:ext uri="{FF2B5EF4-FFF2-40B4-BE49-F238E27FC236}">
                    <a16:creationId xmlns:a16="http://schemas.microsoft.com/office/drawing/2014/main" id="{4962E34B-C374-4B53-B278-8B2014E7A0F8}"/>
                  </a:ext>
                </a:extLst>
              </p:cNvPr>
              <p:cNvSpPr/>
              <p:nvPr/>
            </p:nvSpPr>
            <p:spPr>
              <a:xfrm>
                <a:off x="9475493" y="3462899"/>
                <a:ext cx="676275" cy="236500"/>
              </a:xfrm>
              <a:prstGeom prst="roundRect">
                <a:avLst>
                  <a:gd name="adj" fmla="val 50000"/>
                </a:avLst>
              </a:prstGeom>
              <a:solidFill>
                <a:srgbClr val="0099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TDF/FTC</a:t>
                </a:r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2ACFF909-C0D4-4906-A29A-2CB442003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7235" y="3285864"/>
                <a:ext cx="409049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22FA53B9-FC08-4E91-9C54-02BF00CAD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2061" y="3876433"/>
                <a:ext cx="558566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382C3B58-9EC3-486B-91D9-09ABF75DD1A8}"/>
                  </a:ext>
                </a:extLst>
              </p:cNvPr>
              <p:cNvSpPr/>
              <p:nvPr/>
            </p:nvSpPr>
            <p:spPr>
              <a:xfrm>
                <a:off x="6624343" y="3758183"/>
                <a:ext cx="676275" cy="2365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TDF/FTC</a:t>
                </a:r>
              </a:p>
            </p:txBody>
          </p:sp>
        </p:grp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ECB12179-CB33-4C57-B5F5-617EE34CBBAE}"/>
                </a:ext>
              </a:extLst>
            </p:cNvPr>
            <p:cNvSpPr/>
            <p:nvPr/>
          </p:nvSpPr>
          <p:spPr>
            <a:xfrm>
              <a:off x="3773193" y="4884290"/>
              <a:ext cx="676275" cy="236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6C2B5780-AAC7-453C-9B57-520067DAD754}"/>
                </a:ext>
              </a:extLst>
            </p:cNvPr>
            <p:cNvCxnSpPr>
              <a:cxnSpLocks/>
            </p:cNvCxnSpPr>
            <p:nvPr/>
          </p:nvCxnSpPr>
          <p:spPr>
            <a:xfrm>
              <a:off x="3422061" y="5284459"/>
              <a:ext cx="708083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7D2FFC5B-C045-4CDE-A457-75EB6BCFB61B}"/>
                </a:ext>
              </a:extLst>
            </p:cNvPr>
            <p:cNvSpPr/>
            <p:nvPr/>
          </p:nvSpPr>
          <p:spPr>
            <a:xfrm>
              <a:off x="6624343" y="5166209"/>
              <a:ext cx="676275" cy="236500"/>
            </a:xfrm>
            <a:prstGeom prst="roundRect">
              <a:avLst>
                <a:gd name="adj" fmla="val 50000"/>
              </a:avLst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</a:t>
              </a: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8B458B40-CCFA-40AC-BCE9-01A903206C41}"/>
                </a:ext>
              </a:extLst>
            </p:cNvPr>
            <p:cNvCxnSpPr>
              <a:cxnSpLocks/>
            </p:cNvCxnSpPr>
            <p:nvPr/>
          </p:nvCxnSpPr>
          <p:spPr>
            <a:xfrm>
              <a:off x="4917235" y="4720621"/>
              <a:ext cx="40904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FA15F9BF-CBC3-44F7-8F28-79A8FAE6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500000">
              <a:off x="6602018" y="4470863"/>
              <a:ext cx="720925" cy="515453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659E71E-F7A0-4D40-B029-2EDEE1DEE2F4}"/>
                </a:ext>
              </a:extLst>
            </p:cNvPr>
            <p:cNvSpPr/>
            <p:nvPr/>
          </p:nvSpPr>
          <p:spPr>
            <a:xfrm>
              <a:off x="6526688" y="4026435"/>
              <a:ext cx="8715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(Every day)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35B45CF-4D58-4BD8-8010-812F41FA5CC6}"/>
                </a:ext>
              </a:extLst>
            </p:cNvPr>
            <p:cNvSpPr/>
            <p:nvPr/>
          </p:nvSpPr>
          <p:spPr>
            <a:xfrm>
              <a:off x="6526688" y="5348615"/>
              <a:ext cx="8715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(Every day)</a:t>
              </a: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AA84832-35A9-4C65-8EC2-59735146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00000">
              <a:off x="6602018" y="3125885"/>
              <a:ext cx="720925" cy="515453"/>
            </a:xfrm>
            <a:prstGeom prst="rect">
              <a:avLst/>
            </a:prstGeom>
          </p:spPr>
        </p:pic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id="{4AD2E8DB-B3B1-40AF-BDD2-CBA102D3D072}"/>
                </a:ext>
              </a:extLst>
            </p:cNvPr>
            <p:cNvSpPr/>
            <p:nvPr/>
          </p:nvSpPr>
          <p:spPr>
            <a:xfrm>
              <a:off x="3153005" y="5834219"/>
              <a:ext cx="676275" cy="236500"/>
            </a:xfrm>
            <a:prstGeom prst="roundRect">
              <a:avLst>
                <a:gd name="adj" fmla="val 50000"/>
              </a:avLst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</a:t>
              </a: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A10F9FCB-CA27-4244-BFA6-C4F040B92B3D}"/>
                </a:ext>
              </a:extLst>
            </p:cNvPr>
            <p:cNvSpPr/>
            <p:nvPr/>
          </p:nvSpPr>
          <p:spPr>
            <a:xfrm>
              <a:off x="3153005" y="6210684"/>
              <a:ext cx="676275" cy="23650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DEFDEE3-5E88-46C8-9B2D-9A27CA063140}"/>
                </a:ext>
              </a:extLst>
            </p:cNvPr>
            <p:cNvSpPr/>
            <p:nvPr/>
          </p:nvSpPr>
          <p:spPr>
            <a:xfrm>
              <a:off x="3817110" y="5813970"/>
              <a:ext cx="9252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 pill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7A71EE-6065-488B-ACC4-92C8AFF97740}"/>
                </a:ext>
              </a:extLst>
            </p:cNvPr>
            <p:cNvSpPr/>
            <p:nvPr/>
          </p:nvSpPr>
          <p:spPr>
            <a:xfrm>
              <a:off x="3817110" y="6190435"/>
              <a:ext cx="15797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Cabotagravir (CAB) pill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C1077FC-88D8-439F-998F-57CCC6985E3A}"/>
                </a:ext>
              </a:extLst>
            </p:cNvPr>
            <p:cNvSpPr/>
            <p:nvPr/>
          </p:nvSpPr>
          <p:spPr>
            <a:xfrm>
              <a:off x="5407721" y="5721637"/>
              <a:ext cx="1111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Cabotagravir</a:t>
              </a:r>
              <a:b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(CAB) injection</a:t>
              </a:r>
            </a:p>
          </p:txBody>
        </p:sp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DD488082-D66E-462E-A494-6AAE12CA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00000">
              <a:off x="4824900" y="5764141"/>
              <a:ext cx="526802" cy="376657"/>
            </a:xfrm>
            <a:prstGeom prst="rect">
              <a:avLst/>
            </a:prstGeom>
          </p:spPr>
        </p:pic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0712E21A-5547-4285-98AD-3CD30E6009EE}"/>
                </a:ext>
              </a:extLst>
            </p:cNvPr>
            <p:cNvSpPr/>
            <p:nvPr/>
          </p:nvSpPr>
          <p:spPr>
            <a:xfrm>
              <a:off x="6637097" y="5834219"/>
              <a:ext cx="676275" cy="23650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TDF/FTC</a:t>
              </a:r>
            </a:p>
          </p:txBody>
        </p:sp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3B3B3E07-30EA-48D6-895E-5945A6C4D68A}"/>
                </a:ext>
              </a:extLst>
            </p:cNvPr>
            <p:cNvSpPr/>
            <p:nvPr/>
          </p:nvSpPr>
          <p:spPr>
            <a:xfrm>
              <a:off x="6637097" y="6210684"/>
              <a:ext cx="676275" cy="23650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E6B74F8-75B5-4A80-AF85-9DDFBA70968B}"/>
                </a:ext>
              </a:extLst>
            </p:cNvPr>
            <p:cNvSpPr/>
            <p:nvPr/>
          </p:nvSpPr>
          <p:spPr>
            <a:xfrm>
              <a:off x="7301202" y="5813970"/>
              <a:ext cx="16674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 for TDF/FTC pill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5B247C1-3886-4DBF-BB99-D32A0CD470E3}"/>
                </a:ext>
              </a:extLst>
            </p:cNvPr>
            <p:cNvSpPr/>
            <p:nvPr/>
          </p:nvSpPr>
          <p:spPr>
            <a:xfrm>
              <a:off x="7301202" y="6190435"/>
              <a:ext cx="23046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 for cabotagravir (CAB) pill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60881F9-298A-41B6-AF40-BAB23E086646}"/>
                </a:ext>
              </a:extLst>
            </p:cNvPr>
            <p:cNvSpPr/>
            <p:nvPr/>
          </p:nvSpPr>
          <p:spPr>
            <a:xfrm>
              <a:off x="9603015" y="5721637"/>
              <a:ext cx="22560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Placebo for cabotagravir (CAB)</a:t>
              </a:r>
              <a:b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injection (20% intralipid solution)</a:t>
              </a:r>
            </a:p>
          </p:txBody>
        </p: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C827C554-8894-4041-9747-3BB760668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00000">
              <a:off x="9020194" y="5764141"/>
              <a:ext cx="526802" cy="376657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62AE204-4943-4CA9-88A7-78AD72D829D0}"/>
              </a:ext>
            </a:extLst>
          </p:cNvPr>
          <p:cNvSpPr/>
          <p:nvPr/>
        </p:nvSpPr>
        <p:spPr>
          <a:xfrm>
            <a:off x="10806068" y="6481979"/>
            <a:ext cx="138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Abs. OAXLB0101</a:t>
            </a:r>
          </a:p>
        </p:txBody>
      </p:sp>
    </p:spTree>
    <p:extLst>
      <p:ext uri="{BB962C8B-B14F-4D97-AF65-F5344CB8AC3E}">
        <p14:creationId xmlns:p14="http://schemas.microsoft.com/office/powerpoint/2010/main" val="4222622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space réservé du contenu 6"/>
          <p:cNvSpPr>
            <a:spLocks noGrp="1"/>
          </p:cNvSpPr>
          <p:nvPr>
            <p:ph idx="4294967295"/>
          </p:nvPr>
        </p:nvSpPr>
        <p:spPr>
          <a:xfrm>
            <a:off x="614861" y="1402548"/>
            <a:ext cx="11485562" cy="15727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MSM: 87.5%, TGW: 12.4%</a:t>
            </a:r>
          </a:p>
          <a:p>
            <a:r>
              <a:rPr lang="en-US" dirty="0"/>
              <a:t>Median age: 26 years</a:t>
            </a:r>
          </a:p>
          <a:p>
            <a:r>
              <a:rPr lang="en-US" dirty="0"/>
              <a:t>Median follow-up: 1.4 years (IQR : 0.8 -1.9), study terminated in May 2020 </a:t>
            </a:r>
            <a:br>
              <a:rPr lang="en-US" dirty="0"/>
            </a:br>
            <a:r>
              <a:rPr lang="en-US" dirty="0"/>
              <a:t>(DSMB recommendation)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189A443-02E6-41E6-90E8-3F00E045CDC5}"/>
              </a:ext>
            </a:extLst>
          </p:cNvPr>
          <p:cNvGrpSpPr/>
          <p:nvPr/>
        </p:nvGrpSpPr>
        <p:grpSpPr>
          <a:xfrm>
            <a:off x="1204376" y="3202207"/>
            <a:ext cx="3480530" cy="3311842"/>
            <a:chOff x="1204376" y="3202207"/>
            <a:chExt cx="3480530" cy="3311842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FCE9F97-FF35-421A-9F43-6BE5B7046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161" y="5348506"/>
              <a:ext cx="879475" cy="5921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143BC8B2-BE6F-465A-87D2-5F1E9EEA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086" y="4142006"/>
              <a:ext cx="877888" cy="179863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714ADD0C-6984-4C80-ADCD-39B013627844}"/>
                </a:ext>
              </a:extLst>
            </p:cNvPr>
            <p:cNvGrpSpPr/>
            <p:nvPr/>
          </p:nvGrpSpPr>
          <p:grpSpPr>
            <a:xfrm>
              <a:off x="1903749" y="3311744"/>
              <a:ext cx="1811337" cy="2628900"/>
              <a:chOff x="1185863" y="3398838"/>
              <a:chExt cx="1811337" cy="2628900"/>
            </a:xfrm>
          </p:grpSpPr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3BB98727-45D6-4D6A-8322-398CA969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36909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320E8CB5-77A7-4024-A4B8-874E34B42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775" y="3398838"/>
                <a:ext cx="1749425" cy="2628900"/>
              </a:xfrm>
              <a:custGeom>
                <a:avLst/>
                <a:gdLst>
                  <a:gd name="T0" fmla="*/ 0 w 1102"/>
                  <a:gd name="T1" fmla="*/ 0 h 1656"/>
                  <a:gd name="T2" fmla="*/ 0 w 1102"/>
                  <a:gd name="T3" fmla="*/ 184 h 1656"/>
                  <a:gd name="T4" fmla="*/ 0 w 1102"/>
                  <a:gd name="T5" fmla="*/ 368 h 1656"/>
                  <a:gd name="T6" fmla="*/ 0 w 1102"/>
                  <a:gd name="T7" fmla="*/ 552 h 1656"/>
                  <a:gd name="T8" fmla="*/ 0 w 1102"/>
                  <a:gd name="T9" fmla="*/ 736 h 1656"/>
                  <a:gd name="T10" fmla="*/ 0 w 1102"/>
                  <a:gd name="T11" fmla="*/ 920 h 1656"/>
                  <a:gd name="T12" fmla="*/ 0 w 1102"/>
                  <a:gd name="T13" fmla="*/ 1104 h 1656"/>
                  <a:gd name="T14" fmla="*/ 0 w 1102"/>
                  <a:gd name="T15" fmla="*/ 1288 h 1656"/>
                  <a:gd name="T16" fmla="*/ 0 w 1102"/>
                  <a:gd name="T17" fmla="*/ 1472 h 1656"/>
                  <a:gd name="T18" fmla="*/ 0 w 1102"/>
                  <a:gd name="T19" fmla="*/ 1656 h 1656"/>
                  <a:gd name="T20" fmla="*/ 0 w 1102"/>
                  <a:gd name="T21" fmla="*/ 1656 h 1656"/>
                  <a:gd name="T22" fmla="*/ 1102 w 1102"/>
                  <a:gd name="T23" fmla="*/ 1656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2" h="1656">
                    <a:moveTo>
                      <a:pt x="0" y="0"/>
                    </a:moveTo>
                    <a:lnTo>
                      <a:pt x="0" y="184"/>
                    </a:lnTo>
                    <a:lnTo>
                      <a:pt x="0" y="368"/>
                    </a:lnTo>
                    <a:lnTo>
                      <a:pt x="0" y="552"/>
                    </a:lnTo>
                    <a:lnTo>
                      <a:pt x="0" y="736"/>
                    </a:lnTo>
                    <a:lnTo>
                      <a:pt x="0" y="920"/>
                    </a:lnTo>
                    <a:lnTo>
                      <a:pt x="0" y="1104"/>
                    </a:lnTo>
                    <a:lnTo>
                      <a:pt x="0" y="1288"/>
                    </a:lnTo>
                    <a:lnTo>
                      <a:pt x="0" y="1472"/>
                    </a:lnTo>
                    <a:lnTo>
                      <a:pt x="0" y="1656"/>
                    </a:lnTo>
                    <a:lnTo>
                      <a:pt x="0" y="1656"/>
                    </a:lnTo>
                    <a:lnTo>
                      <a:pt x="1102" y="1656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2F002DB9-D99B-485C-9B3D-1BD8665D3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33988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0BF40FCB-DE19-4093-8271-A8E8C2861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42751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CF3B4FF9-D77A-40C1-B320-732BA26B6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39830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0B955E72-33BD-477F-B4A7-E7A99BAA5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48593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054A7072-09A3-4ABF-AD1E-E1171434C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45672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E718EE05-2050-4E44-ABE4-875F797DC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57356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07A8486E-25BF-4394-A772-9CEEFD2F4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54435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DFB3E697-DA54-4642-A854-D9746D28C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51514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E3CA6455-682D-49D5-9C15-0C08012F9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863" y="60277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F117308B-18B3-4F6F-88C1-006280F71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3202207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1.8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FB978F88-5266-42D0-8DC2-85D958CF5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34927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1E96900D-290E-4E72-9AAC-3FC1A6778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37848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1.4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FAE56437-4B01-411E-A4A1-BEB8F8125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40769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1.2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BA8C977C-48CB-4CF4-A84F-4F3F5A35C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43690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1.0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37">
              <a:extLst>
                <a:ext uri="{FF2B5EF4-FFF2-40B4-BE49-F238E27FC236}">
                  <a16:creationId xmlns:a16="http://schemas.microsoft.com/office/drawing/2014/main" id="{989F05F0-55DB-4DF6-A3A1-982249910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46611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0.8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185E0781-493D-4CCE-B145-D05A86E6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49532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0.6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93700D8D-8598-4824-8449-6D7CDB7AA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52453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0.4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D837EC52-F714-4D44-9ED2-122D8173C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55374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0.2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5622F8A8-E2FE-477E-BD2E-C405E951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905" y="5829519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0.0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9A0D5F3B-4E06-4BB3-ABC6-377F77139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574" y="5627906"/>
              <a:ext cx="120650" cy="0"/>
            </a:xfrm>
            <a:custGeom>
              <a:avLst/>
              <a:gdLst>
                <a:gd name="T0" fmla="*/ 76 w 76"/>
                <a:gd name="T1" fmla="*/ 38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76" y="0"/>
                  </a:move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E46596F6-BCC8-4A51-B778-47DE92832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899" y="4926231"/>
              <a:ext cx="0" cy="7016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B802312-F6AA-4F12-9750-58E00E49E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574" y="4926231"/>
              <a:ext cx="120650" cy="0"/>
            </a:xfrm>
            <a:custGeom>
              <a:avLst/>
              <a:gdLst>
                <a:gd name="T0" fmla="*/ 76 w 76"/>
                <a:gd name="T1" fmla="*/ 38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76" y="0"/>
                  </a:move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FBB177F-73F0-4443-A009-FB584DA90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911" y="4653181"/>
              <a:ext cx="120650" cy="0"/>
            </a:xfrm>
            <a:custGeom>
              <a:avLst/>
              <a:gdLst>
                <a:gd name="T0" fmla="*/ 76 w 76"/>
                <a:gd name="T1" fmla="*/ 38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76" y="0"/>
                  </a:move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1668BA4F-C259-4F11-8BB0-555E5A1BD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3236" y="3503831"/>
              <a:ext cx="0" cy="114935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0C4373C-E08F-4BFC-BCCD-CCC7113C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911" y="3503831"/>
              <a:ext cx="120650" cy="0"/>
            </a:xfrm>
            <a:custGeom>
              <a:avLst/>
              <a:gdLst>
                <a:gd name="T0" fmla="*/ 76 w 76"/>
                <a:gd name="T1" fmla="*/ 38 w 76"/>
                <a:gd name="T2" fmla="*/ 0 w 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6">
                  <a:moveTo>
                    <a:pt x="76" y="0"/>
                  </a:move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A5632C78-2D3D-47DB-ABC2-C5E765FF8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920" y="4638439"/>
              <a:ext cx="1066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 infections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D5203E61-108D-41AD-9F5B-9AD3CC37B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845" y="3216039"/>
              <a:ext cx="10660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39 infections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3A3C047E-E9A2-41C4-97A4-1B4AABDF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151" y="5110223"/>
              <a:ext cx="3667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0.41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D966A967-4BD9-4A0A-B90D-6C7597F6F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488" y="3897373"/>
              <a:ext cx="3667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1.22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09CBB580-6F5E-4B25-A5E1-6AC783448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863" y="6021606"/>
              <a:ext cx="6524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CAB</a:t>
              </a:r>
              <a:b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N=2244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785FC030-8C44-43D6-AF9C-D24D0A3EF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546" y="6021606"/>
              <a:ext cx="70814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TDF/FTC</a:t>
              </a:r>
              <a:b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N=2250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52">
              <a:extLst>
                <a:ext uri="{FF2B5EF4-FFF2-40B4-BE49-F238E27FC236}">
                  <a16:creationId xmlns:a16="http://schemas.microsoft.com/office/drawing/2014/main" id="{1576BEAE-0C01-4845-843C-8AB403EF2B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2505" y="4474590"/>
              <a:ext cx="2209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HIV incidence rate/100 PY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C63C9B9-5CA9-4E4A-89AF-ED022C5F7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79" y="5673784"/>
              <a:ext cx="67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3202 PY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FF83C154-EF9F-428D-B512-08DB4A2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423" y="5673784"/>
              <a:ext cx="67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3187 PY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9FA1EF-B8E6-48AD-8083-BA3FF481B6E2}"/>
              </a:ext>
            </a:extLst>
          </p:cNvPr>
          <p:cNvGrpSpPr/>
          <p:nvPr/>
        </p:nvGrpSpPr>
        <p:grpSpPr>
          <a:xfrm>
            <a:off x="5805381" y="3311744"/>
            <a:ext cx="3657811" cy="3140749"/>
            <a:chOff x="5805381" y="3311744"/>
            <a:chExt cx="3657811" cy="3140749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F8C3469-1A8C-4401-A36A-35972DD1A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4774" y="3687981"/>
              <a:ext cx="390525" cy="2232025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71170FC-83CD-45AD-B562-DCD93CC16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5299" y="3687981"/>
              <a:ext cx="0" cy="2232025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BDA55859-F339-4784-A9CA-4E34EB907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4774" y="3687981"/>
              <a:ext cx="0" cy="22320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3C460403-8CB0-4762-AA18-FE893F72D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1061" y="3687981"/>
              <a:ext cx="0" cy="2232025"/>
            </a:xfrm>
            <a:prstGeom prst="line">
              <a:avLst/>
            </a:prstGeom>
            <a:noFill/>
            <a:ln w="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1F05B344-D658-4B3B-AEA1-A4A6895A7EDC}"/>
                </a:ext>
              </a:extLst>
            </p:cNvPr>
            <p:cNvGrpSpPr/>
            <p:nvPr/>
          </p:nvGrpSpPr>
          <p:grpSpPr>
            <a:xfrm>
              <a:off x="6118561" y="4681756"/>
              <a:ext cx="823913" cy="339725"/>
              <a:chOff x="5400675" y="4768850"/>
              <a:chExt cx="823913" cy="339725"/>
            </a:xfrm>
          </p:grpSpPr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01E0617B-08B2-425D-AC8E-2A578347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588" y="4768850"/>
                <a:ext cx="0" cy="339725"/>
              </a:xfrm>
              <a:custGeom>
                <a:avLst/>
                <a:gdLst>
                  <a:gd name="T0" fmla="*/ 214 h 214"/>
                  <a:gd name="T1" fmla="*/ 107 h 214"/>
                  <a:gd name="T2" fmla="*/ 0 h 2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4">
                    <a:moveTo>
                      <a:pt x="0" y="214"/>
                    </a:moveTo>
                    <a:lnTo>
                      <a:pt x="0" y="107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693F8774-31BF-4E96-985F-1B823EAC8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4768850"/>
                <a:ext cx="0" cy="339725"/>
              </a:xfrm>
              <a:custGeom>
                <a:avLst/>
                <a:gdLst>
                  <a:gd name="T0" fmla="*/ 214 h 214"/>
                  <a:gd name="T1" fmla="*/ 107 h 214"/>
                  <a:gd name="T2" fmla="*/ 0 h 21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4">
                    <a:moveTo>
                      <a:pt x="0" y="214"/>
                    </a:moveTo>
                    <a:lnTo>
                      <a:pt x="0" y="107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D7B6B7E6-DF24-44AF-808A-DBD7B239A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00675" y="4938713"/>
                <a:ext cx="823913" cy="0"/>
              </a:xfrm>
              <a:prstGeom prst="line">
                <a:avLst/>
              </a:prstGeom>
              <a:noFill/>
              <a:ln w="381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AB3354F-E097-4FBA-A7B5-BAC24CE9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686" y="5920006"/>
              <a:ext cx="1716088" cy="0"/>
            </a:xfrm>
            <a:custGeom>
              <a:avLst/>
              <a:gdLst>
                <a:gd name="T0" fmla="*/ 1081 w 1081"/>
                <a:gd name="T1" fmla="*/ 770 w 1081"/>
                <a:gd name="T2" fmla="*/ 0 w 108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1">
                  <a:moveTo>
                    <a:pt x="1081" y="0"/>
                  </a:moveTo>
                  <a:lnTo>
                    <a:pt x="77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6EED74FA-E111-4BDC-8C9B-2808C1D7D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1061" y="5920006"/>
              <a:ext cx="0" cy="603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F3EEECF2-22D1-46E0-A906-1FF23C647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5299" y="5920006"/>
              <a:ext cx="0" cy="603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8A3369F1-8F37-4A3F-A22A-FF9FEF2C2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4774" y="5920006"/>
              <a:ext cx="0" cy="603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88298FF7-3FA1-4C70-83EB-65DA55EA9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8686" y="5920006"/>
              <a:ext cx="0" cy="603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DBA09393-8AC4-47C8-92EB-87AA8DEED7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5299" y="5920006"/>
              <a:ext cx="1317625" cy="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07D5340F-8EA3-4483-AB45-27A912C33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2924" y="5920006"/>
              <a:ext cx="0" cy="603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986A87C3-02E7-451B-B34E-8B496330D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381" y="602160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altLang="fr-F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5B645B19-7745-4C1F-85E3-167A35CF0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469" y="602160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en-US" altLang="fr-F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3DDFE1A8-A571-46DC-BFA7-B31454F7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768" y="6021606"/>
              <a:ext cx="3189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1.23</a:t>
              </a:r>
              <a:endParaRPr kumimoji="0" lang="en-US" altLang="fr-F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824532C1-7396-4B19-A9BF-6CDC84F7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9619" y="602160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fr-F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A17CD5DD-3B44-46F5-A1A6-D0AB88E21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531" y="6021606"/>
              <a:ext cx="3189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0.75</a:t>
              </a:r>
              <a:endParaRPr kumimoji="0" lang="en-US" altLang="fr-F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6477DCFF-F3B5-4322-B23A-20A1DD76F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749" y="4796056"/>
              <a:ext cx="107950" cy="109538"/>
            </a:xfrm>
            <a:custGeom>
              <a:avLst/>
              <a:gdLst>
                <a:gd name="T0" fmla="*/ 27 w 68"/>
                <a:gd name="T1" fmla="*/ 1 h 69"/>
                <a:gd name="T2" fmla="*/ 15 w 68"/>
                <a:gd name="T3" fmla="*/ 6 h 69"/>
                <a:gd name="T4" fmla="*/ 5 w 68"/>
                <a:gd name="T5" fmla="*/ 15 h 69"/>
                <a:gd name="T6" fmla="*/ 1 w 68"/>
                <a:gd name="T7" fmla="*/ 24 h 69"/>
                <a:gd name="T8" fmla="*/ 0 w 68"/>
                <a:gd name="T9" fmla="*/ 35 h 69"/>
                <a:gd name="T10" fmla="*/ 0 w 68"/>
                <a:gd name="T11" fmla="*/ 41 h 69"/>
                <a:gd name="T12" fmla="*/ 2 w 68"/>
                <a:gd name="T13" fmla="*/ 48 h 69"/>
                <a:gd name="T14" fmla="*/ 5 w 68"/>
                <a:gd name="T15" fmla="*/ 53 h 69"/>
                <a:gd name="T16" fmla="*/ 10 w 68"/>
                <a:gd name="T17" fmla="*/ 59 h 69"/>
                <a:gd name="T18" fmla="*/ 21 w 68"/>
                <a:gd name="T19" fmla="*/ 66 h 69"/>
                <a:gd name="T20" fmla="*/ 30 w 68"/>
                <a:gd name="T21" fmla="*/ 69 h 69"/>
                <a:gd name="T22" fmla="*/ 35 w 68"/>
                <a:gd name="T23" fmla="*/ 69 h 69"/>
                <a:gd name="T24" fmla="*/ 40 w 68"/>
                <a:gd name="T25" fmla="*/ 68 h 69"/>
                <a:gd name="T26" fmla="*/ 47 w 68"/>
                <a:gd name="T27" fmla="*/ 66 h 69"/>
                <a:gd name="T28" fmla="*/ 49 w 68"/>
                <a:gd name="T29" fmla="*/ 65 h 69"/>
                <a:gd name="T30" fmla="*/ 53 w 68"/>
                <a:gd name="T31" fmla="*/ 62 h 69"/>
                <a:gd name="T32" fmla="*/ 55 w 68"/>
                <a:gd name="T33" fmla="*/ 61 h 69"/>
                <a:gd name="T34" fmla="*/ 56 w 68"/>
                <a:gd name="T35" fmla="*/ 60 h 69"/>
                <a:gd name="T36" fmla="*/ 58 w 68"/>
                <a:gd name="T37" fmla="*/ 57 h 69"/>
                <a:gd name="T38" fmla="*/ 60 w 68"/>
                <a:gd name="T39" fmla="*/ 56 h 69"/>
                <a:gd name="T40" fmla="*/ 61 w 68"/>
                <a:gd name="T41" fmla="*/ 54 h 69"/>
                <a:gd name="T42" fmla="*/ 64 w 68"/>
                <a:gd name="T43" fmla="*/ 50 h 69"/>
                <a:gd name="T44" fmla="*/ 65 w 68"/>
                <a:gd name="T45" fmla="*/ 48 h 69"/>
                <a:gd name="T46" fmla="*/ 67 w 68"/>
                <a:gd name="T47" fmla="*/ 41 h 69"/>
                <a:gd name="T48" fmla="*/ 68 w 68"/>
                <a:gd name="T49" fmla="*/ 36 h 69"/>
                <a:gd name="T50" fmla="*/ 68 w 68"/>
                <a:gd name="T51" fmla="*/ 31 h 69"/>
                <a:gd name="T52" fmla="*/ 66 w 68"/>
                <a:gd name="T53" fmla="*/ 24 h 69"/>
                <a:gd name="T54" fmla="*/ 62 w 68"/>
                <a:gd name="T55" fmla="*/ 15 h 69"/>
                <a:gd name="T56" fmla="*/ 55 w 68"/>
                <a:gd name="T57" fmla="*/ 8 h 69"/>
                <a:gd name="T58" fmla="*/ 49 w 68"/>
                <a:gd name="T59" fmla="*/ 4 h 69"/>
                <a:gd name="T60" fmla="*/ 43 w 68"/>
                <a:gd name="T61" fmla="*/ 2 h 69"/>
                <a:gd name="T62" fmla="*/ 37 w 68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27" y="1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3" y="50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0" y="59"/>
                  </a:lnTo>
                  <a:lnTo>
                    <a:pt x="15" y="63"/>
                  </a:lnTo>
                  <a:lnTo>
                    <a:pt x="21" y="66"/>
                  </a:lnTo>
                  <a:lnTo>
                    <a:pt x="27" y="68"/>
                  </a:lnTo>
                  <a:lnTo>
                    <a:pt x="30" y="69"/>
                  </a:lnTo>
                  <a:lnTo>
                    <a:pt x="34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40" y="68"/>
                  </a:lnTo>
                  <a:lnTo>
                    <a:pt x="43" y="67"/>
                  </a:lnTo>
                  <a:lnTo>
                    <a:pt x="47" y="66"/>
                  </a:lnTo>
                  <a:lnTo>
                    <a:pt x="48" y="65"/>
                  </a:lnTo>
                  <a:lnTo>
                    <a:pt x="49" y="65"/>
                  </a:lnTo>
                  <a:lnTo>
                    <a:pt x="52" y="63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5" y="60"/>
                  </a:lnTo>
                  <a:lnTo>
                    <a:pt x="56" y="60"/>
                  </a:lnTo>
                  <a:lnTo>
                    <a:pt x="57" y="59"/>
                  </a:lnTo>
                  <a:lnTo>
                    <a:pt x="58" y="57"/>
                  </a:lnTo>
                  <a:lnTo>
                    <a:pt x="59" y="56"/>
                  </a:lnTo>
                  <a:lnTo>
                    <a:pt x="60" y="56"/>
                  </a:lnTo>
                  <a:lnTo>
                    <a:pt x="61" y="55"/>
                  </a:lnTo>
                  <a:lnTo>
                    <a:pt x="61" y="54"/>
                  </a:lnTo>
                  <a:lnTo>
                    <a:pt x="62" y="53"/>
                  </a:lnTo>
                  <a:lnTo>
                    <a:pt x="64" y="50"/>
                  </a:lnTo>
                  <a:lnTo>
                    <a:pt x="64" y="49"/>
                  </a:lnTo>
                  <a:lnTo>
                    <a:pt x="65" y="48"/>
                  </a:lnTo>
                  <a:lnTo>
                    <a:pt x="66" y="45"/>
                  </a:lnTo>
                  <a:lnTo>
                    <a:pt x="67" y="41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7" y="28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2" y="15"/>
                  </a:lnTo>
                  <a:lnTo>
                    <a:pt x="57" y="10"/>
                  </a:lnTo>
                  <a:lnTo>
                    <a:pt x="55" y="8"/>
                  </a:lnTo>
                  <a:lnTo>
                    <a:pt x="52" y="6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3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4A3AB51C-7C55-4150-8C11-4EEC6E67C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4417" y="4440456"/>
              <a:ext cx="3670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0.34</a:t>
              </a:r>
              <a:endParaRPr kumimoji="0" lang="en-US" altLang="fr-FR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10187856-6B12-4E69-B41E-1CE680150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3032" y="5108794"/>
              <a:ext cx="3189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0.18</a:t>
              </a:r>
              <a:endParaRPr kumimoji="0" lang="en-US" altLang="fr-FR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F1844AE0-1EF9-41F4-B678-8ADBF4537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969" y="5108794"/>
              <a:ext cx="3189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0.62</a:t>
              </a:r>
              <a:endParaRPr kumimoji="0" lang="en-US" altLang="fr-FR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A2A6C55D-AF3F-4740-8E1B-93911DD76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977" y="6267827"/>
              <a:ext cx="6265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NI margin</a:t>
              </a:r>
              <a:endParaRPr kumimoji="0" lang="en-US" altLang="fr-FR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Rectangle 56">
              <a:extLst>
                <a:ext uri="{FF2B5EF4-FFF2-40B4-BE49-F238E27FC236}">
                  <a16:creationId xmlns:a16="http://schemas.microsoft.com/office/drawing/2014/main" id="{05448468-EA2B-4809-8984-402E8CB4F9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87034" y="4784230"/>
              <a:ext cx="95186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Non-inferiority</a:t>
              </a:r>
              <a:endParaRPr kumimoji="0" lang="en-US" altLang="fr-FR" sz="1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ectangle 56">
              <a:extLst>
                <a:ext uri="{FF2B5EF4-FFF2-40B4-BE49-F238E27FC236}">
                  <a16:creationId xmlns:a16="http://schemas.microsoft.com/office/drawing/2014/main" id="{03AC43EF-5752-4E39-B40B-B3EF7EA5A6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17376" y="4778154"/>
              <a:ext cx="710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Superiority</a:t>
              </a:r>
              <a:endParaRPr kumimoji="0" lang="en-US" altLang="fr-FR" sz="1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lèche : droite 75">
              <a:extLst>
                <a:ext uri="{FF2B5EF4-FFF2-40B4-BE49-F238E27FC236}">
                  <a16:creationId xmlns:a16="http://schemas.microsoft.com/office/drawing/2014/main" id="{E883027F-C28C-4D03-9306-1542BCFAAAFE}"/>
                </a:ext>
              </a:extLst>
            </p:cNvPr>
            <p:cNvSpPr/>
            <p:nvPr/>
          </p:nvSpPr>
          <p:spPr>
            <a:xfrm>
              <a:off x="7771192" y="3311744"/>
              <a:ext cx="1692000" cy="648000"/>
            </a:xfrm>
            <a:prstGeom prst="rightArrow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Favors TDF/FTC</a:t>
              </a:r>
            </a:p>
          </p:txBody>
        </p:sp>
        <p:sp>
          <p:nvSpPr>
            <p:cNvPr id="78" name="Flèche : droite 77">
              <a:extLst>
                <a:ext uri="{FF2B5EF4-FFF2-40B4-BE49-F238E27FC236}">
                  <a16:creationId xmlns:a16="http://schemas.microsoft.com/office/drawing/2014/main" id="{149468A6-EB3A-4014-97E3-88066B65F703}"/>
                </a:ext>
              </a:extLst>
            </p:cNvPr>
            <p:cNvSpPr/>
            <p:nvPr/>
          </p:nvSpPr>
          <p:spPr>
            <a:xfrm rot="10800000" flipV="1">
              <a:off x="6078632" y="3311745"/>
              <a:ext cx="1692000" cy="648000"/>
            </a:xfrm>
            <a:prstGeom prst="rightArrow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Favors CAB</a:t>
              </a:r>
            </a:p>
          </p:txBody>
        </p:sp>
      </p:grpSp>
      <p:sp>
        <p:nvSpPr>
          <p:cNvPr id="80" name="Titre 1">
            <a:extLst>
              <a:ext uri="{FF2B5EF4-FFF2-40B4-BE49-F238E27FC236}">
                <a16:creationId xmlns:a16="http://schemas.microsoft.com/office/drawing/2014/main" id="{77296706-E45D-4457-AF3F-14911BF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30" y="160334"/>
            <a:ext cx="9586648" cy="1143000"/>
          </a:xfrm>
        </p:spPr>
        <p:txBody>
          <a:bodyPr/>
          <a:lstStyle/>
          <a:p>
            <a:r>
              <a:rPr lang="fr-FR" dirty="0"/>
              <a:t>HPTN083: CAB LA IM Q8W vs TDF/FTC qd for </a:t>
            </a:r>
            <a:r>
              <a:rPr lang="fr-FR" dirty="0" err="1"/>
              <a:t>PreP</a:t>
            </a:r>
            <a:r>
              <a:rPr lang="fr-FR" dirty="0"/>
              <a:t> (2)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908150-449C-4896-B15F-6D89235E5EC7}"/>
              </a:ext>
            </a:extLst>
          </p:cNvPr>
          <p:cNvSpPr/>
          <p:nvPr/>
        </p:nvSpPr>
        <p:spPr>
          <a:xfrm>
            <a:off x="10806068" y="6481979"/>
            <a:ext cx="138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Abs. OAXLB0101</a:t>
            </a:r>
          </a:p>
        </p:txBody>
      </p:sp>
    </p:spTree>
    <p:extLst>
      <p:ext uri="{BB962C8B-B14F-4D97-AF65-F5344CB8AC3E}">
        <p14:creationId xmlns:p14="http://schemas.microsoft.com/office/powerpoint/2010/main" val="141048479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DA456-6D6F-4DF0-9C8D-88B99C9BE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7832" y="1679242"/>
            <a:ext cx="3611838" cy="1103947"/>
          </a:xfrm>
        </p:spPr>
        <p:txBody>
          <a:bodyPr>
            <a:noAutofit/>
          </a:bodyPr>
          <a:lstStyle/>
          <a:p>
            <a:r>
              <a:rPr lang="en-US" sz="2000" dirty="0"/>
              <a:t>Lower adherence to TDF/FTC</a:t>
            </a:r>
          </a:p>
          <a:p>
            <a:pPr lvl="1"/>
            <a:r>
              <a:rPr lang="en-US" sz="1800" dirty="0"/>
              <a:t>TGW vs MSM</a:t>
            </a:r>
          </a:p>
          <a:p>
            <a:pPr lvl="1"/>
            <a:r>
              <a:rPr lang="en-US" sz="1800" dirty="0"/>
              <a:t>Black US vs non-black US</a:t>
            </a:r>
          </a:p>
          <a:p>
            <a:pPr lvl="1"/>
            <a:r>
              <a:rPr lang="en-US" sz="1800" dirty="0"/>
              <a:t>Latin America vs other regions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3EBC76E-796A-4990-9C96-1B9609F94BB3}"/>
              </a:ext>
            </a:extLst>
          </p:cNvPr>
          <p:cNvGrpSpPr/>
          <p:nvPr/>
        </p:nvGrpSpPr>
        <p:grpSpPr>
          <a:xfrm>
            <a:off x="8358188" y="3492150"/>
            <a:ext cx="3337108" cy="1444783"/>
            <a:chOff x="8358188" y="3492150"/>
            <a:chExt cx="3337108" cy="1444783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398640A-80E4-4DEE-9687-74FFC1B1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3495325"/>
              <a:ext cx="211138" cy="214313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F2A8304-ED49-4655-8B42-DA2CE65AC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3795362"/>
              <a:ext cx="211138" cy="212725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BE672208-75B7-49D6-8C9E-F50D9E51E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4093812"/>
              <a:ext cx="211138" cy="214313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C14ABE49-F471-45D6-AB10-868EF1FBA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4393850"/>
              <a:ext cx="211138" cy="2127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45676927-C731-4D7D-86DE-9FC41B664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188" y="4692300"/>
              <a:ext cx="211138" cy="2143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1">
              <a:extLst>
                <a:ext uri="{FF2B5EF4-FFF2-40B4-BE49-F238E27FC236}">
                  <a16:creationId xmlns:a16="http://schemas.microsoft.com/office/drawing/2014/main" id="{6313FC48-5724-4EC7-AAA9-03241B820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725" y="3492150"/>
              <a:ext cx="24782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 doses/week </a:t>
              </a:r>
              <a:r>
                <a:rPr kumimoji="0" lang="en-US" altLang="fr-FR" sz="12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(≥1250 fmol/punch)</a:t>
              </a:r>
              <a:endParaRPr kumimoji="0" lang="en-US" altLang="fr-F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F61D943B-1929-482B-88A8-66D264803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725" y="3792187"/>
              <a:ext cx="29735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4-7 doses/</a:t>
              </a:r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week </a:t>
              </a:r>
              <a:r>
                <a:rPr lang="en-US" altLang="fr-FR" sz="1200">
                  <a:solidFill>
                    <a:srgbClr val="000000"/>
                  </a:solidFill>
                  <a:latin typeface="Calibri" panose="020F0502020204030204" pitchFamily="34" charset="0"/>
                </a:rPr>
                <a:t>(700-&lt; 1250 fmol/punch)</a:t>
              </a:r>
              <a:endParaRPr kumimoji="0" lang="en-US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0CDC8306-417E-4237-BAA8-C8654B180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725" y="4090637"/>
              <a:ext cx="28950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2-4 doses/</a:t>
              </a:r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week </a:t>
              </a:r>
              <a:r>
                <a:rPr lang="en-US" altLang="fr-FR" sz="1200">
                  <a:solidFill>
                    <a:srgbClr val="000000"/>
                  </a:solidFill>
                  <a:latin typeface="Calibri" panose="020F0502020204030204" pitchFamily="34" charset="0"/>
                </a:rPr>
                <a:t>(350-&lt; 700 fmol/punch)</a:t>
              </a:r>
              <a:endParaRPr kumimoji="0" lang="en-US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1D2CE992-40FB-4C8F-821E-D0D5450D0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725" y="4390675"/>
              <a:ext cx="29268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&lt;2 doses/</a:t>
              </a:r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week </a:t>
              </a:r>
              <a:r>
                <a:rPr lang="en-US" altLang="fr-FR" sz="1200">
                  <a:solidFill>
                    <a:srgbClr val="000000"/>
                  </a:solidFill>
                  <a:latin typeface="Calibri" panose="020F0502020204030204" pitchFamily="34" charset="0"/>
                </a:rPr>
                <a:t>(LLOQ-&lt; 350 fmol/punch)</a:t>
              </a:r>
              <a:endParaRPr kumimoji="0" lang="en-US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39031CFF-534B-4C78-92AC-8B8E6E82D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725" y="4690712"/>
              <a:ext cx="20223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 detectable drug </a:t>
              </a:r>
              <a:r>
                <a:rPr kumimoji="0" lang="en-US" altLang="fr-FR" sz="12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(BLQ)</a:t>
              </a:r>
              <a:endParaRPr kumimoji="0" lang="en-US" altLang="fr-F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Espace réservé du contenu 2">
            <a:extLst>
              <a:ext uri="{FF2B5EF4-FFF2-40B4-BE49-F238E27FC236}">
                <a16:creationId xmlns:a16="http://schemas.microsoft.com/office/drawing/2014/main" id="{9CFE3288-A39F-43EA-A5BD-9E8BA9F38533}"/>
              </a:ext>
            </a:extLst>
          </p:cNvPr>
          <p:cNvSpPr txBox="1">
            <a:spLocks/>
          </p:cNvSpPr>
          <p:nvPr/>
        </p:nvSpPr>
        <p:spPr>
          <a:xfrm>
            <a:off x="8721724" y="5146376"/>
            <a:ext cx="2720975" cy="990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Plasma TFV</a:t>
            </a:r>
          </a:p>
          <a:p>
            <a:r>
              <a:rPr lang="en-US" sz="1800" b="1" dirty="0"/>
              <a:t>87% 	&gt; 10 ng/ml</a:t>
            </a:r>
          </a:p>
          <a:p>
            <a:r>
              <a:rPr lang="en-US" sz="1800" b="1" dirty="0"/>
              <a:t>75% 	&gt; 40 ng/ml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127B9-8528-453E-89F5-040F89FA6025}"/>
              </a:ext>
            </a:extLst>
          </p:cNvPr>
          <p:cNvGrpSpPr/>
          <p:nvPr/>
        </p:nvGrpSpPr>
        <p:grpSpPr>
          <a:xfrm>
            <a:off x="232330" y="2216617"/>
            <a:ext cx="7923526" cy="4495513"/>
            <a:chOff x="232330" y="2216617"/>
            <a:chExt cx="7923526" cy="4495513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8A7C04A-0C48-4030-BC2D-9D987A02E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2549357"/>
              <a:ext cx="908050" cy="8350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0356402B-9F3A-4EF3-A2DB-AF05B1185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5224294"/>
              <a:ext cx="908050" cy="1651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E61F22E5-A7CB-4CD1-AC35-A621AD65B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4724232"/>
              <a:ext cx="908050" cy="500063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AC8BB295-30A0-4CF5-9EC1-3BAA19BF4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5389394"/>
              <a:ext cx="908050" cy="41116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5FB974A5-6117-47D6-A536-201248C9C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3384382"/>
              <a:ext cx="908050" cy="1339850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42C3549A-4DE2-4ADB-B3EB-96BC5D6C5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549357"/>
              <a:ext cx="906463" cy="108108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299CC32-6EE8-4AEC-934C-65D318A7B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8" y="4865519"/>
              <a:ext cx="906463" cy="300038"/>
            </a:xfrm>
            <a:custGeom>
              <a:avLst/>
              <a:gdLst>
                <a:gd name="T0" fmla="*/ 571 w 571"/>
                <a:gd name="T1" fmla="*/ 107 h 189"/>
                <a:gd name="T2" fmla="*/ 571 w 571"/>
                <a:gd name="T3" fmla="*/ 0 h 189"/>
                <a:gd name="T4" fmla="*/ 0 w 571"/>
                <a:gd name="T5" fmla="*/ 0 h 189"/>
                <a:gd name="T6" fmla="*/ 0 w 571"/>
                <a:gd name="T7" fmla="*/ 189 h 189"/>
                <a:gd name="T8" fmla="*/ 571 w 571"/>
                <a:gd name="T9" fmla="*/ 189 h 189"/>
                <a:gd name="T10" fmla="*/ 571 w 571"/>
                <a:gd name="T11" fmla="*/ 10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189">
                  <a:moveTo>
                    <a:pt x="571" y="107"/>
                  </a:moveTo>
                  <a:lnTo>
                    <a:pt x="571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571" y="189"/>
                  </a:lnTo>
                  <a:lnTo>
                    <a:pt x="571" y="107"/>
                  </a:lnTo>
                  <a:close/>
                </a:path>
              </a:pathLst>
            </a:cu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7F1BA82-2B52-4E9A-A186-39FB466BB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8" y="5165557"/>
              <a:ext cx="906463" cy="276225"/>
            </a:xfrm>
            <a:custGeom>
              <a:avLst/>
              <a:gdLst>
                <a:gd name="T0" fmla="*/ 571 w 571"/>
                <a:gd name="T1" fmla="*/ 9 h 174"/>
                <a:gd name="T2" fmla="*/ 571 w 571"/>
                <a:gd name="T3" fmla="*/ 0 h 174"/>
                <a:gd name="T4" fmla="*/ 0 w 571"/>
                <a:gd name="T5" fmla="*/ 0 h 174"/>
                <a:gd name="T6" fmla="*/ 0 w 571"/>
                <a:gd name="T7" fmla="*/ 174 h 174"/>
                <a:gd name="T8" fmla="*/ 571 w 571"/>
                <a:gd name="T9" fmla="*/ 174 h 174"/>
                <a:gd name="T10" fmla="*/ 571 w 571"/>
                <a:gd name="T11" fmla="*/ 130 h 174"/>
                <a:gd name="T12" fmla="*/ 571 w 571"/>
                <a:gd name="T13" fmla="*/ 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" h="174">
                  <a:moveTo>
                    <a:pt x="571" y="9"/>
                  </a:moveTo>
                  <a:lnTo>
                    <a:pt x="571" y="0"/>
                  </a:lnTo>
                  <a:lnTo>
                    <a:pt x="0" y="0"/>
                  </a:lnTo>
                  <a:lnTo>
                    <a:pt x="0" y="174"/>
                  </a:lnTo>
                  <a:lnTo>
                    <a:pt x="571" y="174"/>
                  </a:lnTo>
                  <a:lnTo>
                    <a:pt x="571" y="130"/>
                  </a:lnTo>
                  <a:lnTo>
                    <a:pt x="571" y="9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A858413F-2AFF-45CC-B5B8-FEBF6D1FA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5441782"/>
              <a:ext cx="906463" cy="35877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63FBAD0-6DF8-4D90-BEAC-1861D3CE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3630444"/>
              <a:ext cx="906463" cy="1235075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CFE83CE6-5E2C-430C-83A9-BE760ACDA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2549357"/>
              <a:ext cx="906463" cy="111125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E51DF69C-01E6-462D-9168-898428D6D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3660607"/>
              <a:ext cx="906463" cy="1257300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FD7BE97B-5F43-43DD-B3CF-B356A621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5157619"/>
              <a:ext cx="906463" cy="2476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2DDCF753-D432-46D5-BFA6-DF0226145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4917907"/>
              <a:ext cx="906463" cy="239713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A6FCF652-6270-4ED6-BE25-CA5462ECB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5405269"/>
              <a:ext cx="906463" cy="39528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3485DCB-5512-4B28-96AC-F972A15CE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2549357"/>
              <a:ext cx="906463" cy="10668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14B25BA1-A1A8-456D-9C7C-746959502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3616157"/>
              <a:ext cx="906463" cy="1347788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F44F508-4A9F-4B09-A514-F127E6A6C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5314782"/>
              <a:ext cx="906463" cy="2841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00B8600-547A-4FC8-AEF7-E930F17C9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4963944"/>
              <a:ext cx="906463" cy="350838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AC7C4B5B-0921-428B-8E7E-DFADD72C6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5598944"/>
              <a:ext cx="906463" cy="2016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57DD4D9F-75FD-4371-B853-A0E7D663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2549357"/>
              <a:ext cx="906463" cy="95408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6D866EDB-3422-4C01-AC14-402640FA3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3503444"/>
              <a:ext cx="906463" cy="1531938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6E629017-CA78-48FA-9A50-719470FE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5479882"/>
              <a:ext cx="906463" cy="2841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E5CC0B81-916E-4BCC-9E92-BCE63AC07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5035382"/>
              <a:ext cx="906463" cy="444500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5F9DCCC8-6E50-42D1-A9D7-0A8475B93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150" y="5764044"/>
              <a:ext cx="906463" cy="365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A6DA4A4B-4484-4852-B3E8-39962431B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2549357"/>
              <a:ext cx="906463" cy="13589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72C5B12E-E44E-428F-8189-8314F9810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5232232"/>
              <a:ext cx="906463" cy="322263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8CDAAA74-54F5-4E14-ABCD-40E7FB714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5554494"/>
              <a:ext cx="906463" cy="20161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2628820A-1342-4C11-80F5-C30DFB4B6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5756107"/>
              <a:ext cx="906463" cy="444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8BE271FE-9D37-4B8C-B4F4-87C93210C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3908257"/>
              <a:ext cx="906463" cy="1323975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A9B85342-B2F4-49EB-AC2E-060C74A79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3660607"/>
              <a:ext cx="906463" cy="1374775"/>
            </a:xfrm>
            <a:prstGeom prst="rect">
              <a:avLst/>
            </a:pr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18B9D66E-B50E-4929-BFFA-768C9B4C1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2549357"/>
              <a:ext cx="906463" cy="111125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DCEEC0A2-3257-4262-8362-ACF33C78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5371932"/>
              <a:ext cx="906463" cy="25241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AEE60DE8-6343-4132-AAC6-D0E8AE40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5035382"/>
              <a:ext cx="906463" cy="336550"/>
            </a:xfrm>
            <a:prstGeom prst="rect">
              <a:avLst/>
            </a:prstGeom>
            <a:solidFill>
              <a:srgbClr val="FFF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F90E85C4-6472-4C62-BEFB-90B524942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50" y="5624344"/>
              <a:ext cx="906463" cy="1762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F995472A-5CBF-4056-9B83-E4EA90B90193}"/>
                </a:ext>
              </a:extLst>
            </p:cNvPr>
            <p:cNvGrpSpPr/>
            <p:nvPr/>
          </p:nvGrpSpPr>
          <p:grpSpPr>
            <a:xfrm>
              <a:off x="703263" y="2395369"/>
              <a:ext cx="7452593" cy="3405188"/>
              <a:chOff x="703263" y="2106613"/>
              <a:chExt cx="7452593" cy="3405188"/>
            </a:xfrm>
          </p:grpSpPr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A978A0C9-9586-4548-B587-18DE1B138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263" y="22606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6A9FAE82-6086-41A7-B825-34CDBD64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3" y="2106613"/>
                <a:ext cx="0" cy="3405188"/>
              </a:xfrm>
              <a:custGeom>
                <a:avLst/>
                <a:gdLst>
                  <a:gd name="T0" fmla="*/ 0 h 2145"/>
                  <a:gd name="T1" fmla="*/ 97 h 2145"/>
                  <a:gd name="T2" fmla="*/ 609 h 2145"/>
                  <a:gd name="T3" fmla="*/ 1121 h 2145"/>
                  <a:gd name="T4" fmla="*/ 1633 h 2145"/>
                  <a:gd name="T5" fmla="*/ 2145 h 2145"/>
                  <a:gd name="T6" fmla="*/ 2145 h 21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145">
                    <a:moveTo>
                      <a:pt x="0" y="0"/>
                    </a:moveTo>
                    <a:lnTo>
                      <a:pt x="0" y="97"/>
                    </a:lnTo>
                    <a:lnTo>
                      <a:pt x="0" y="609"/>
                    </a:lnTo>
                    <a:lnTo>
                      <a:pt x="0" y="1121"/>
                    </a:lnTo>
                    <a:lnTo>
                      <a:pt x="0" y="1633"/>
                    </a:lnTo>
                    <a:lnTo>
                      <a:pt x="0" y="2145"/>
                    </a:lnTo>
                    <a:lnTo>
                      <a:pt x="0" y="2145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D201F737-CBEF-45CA-8E9E-94375EE2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263" y="30734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BAB7D540-1F58-445F-9E69-5B5D50255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263" y="38862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079BB617-B03C-4BD8-9368-802F6695D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263" y="46990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40494B9D-C224-4ED4-B9C4-F699BAAEF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263" y="55118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EECAE154-BCD1-4358-945A-8F0D6E7DB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713" y="5511801"/>
                <a:ext cx="7408143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AFED5109-8CE1-4318-A23E-6E89EA2C8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58" y="5693242"/>
              <a:ext cx="219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0%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FB18814F-A33D-4A74-9029-562F0127A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88" y="4880442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25%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5F022B51-A166-48E7-B281-DE92DA3E9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88" y="4067642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50%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C185BC27-F367-4FAF-B998-D109A7E7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88" y="3254842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75%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A07A8FFD-A99C-4445-8E44-4F65EE07E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30" y="2442042"/>
              <a:ext cx="4023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100%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614B6C86-B224-4150-B639-79ECA0923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39" y="5976769"/>
              <a:ext cx="13601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Overall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N=1256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 372 participants</a:t>
              </a:r>
              <a:endParaRPr kumimoji="0" lang="en-US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57B76E03-BC68-4451-A4C8-70E417B64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5976769"/>
              <a:ext cx="55463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 4</a:t>
              </a:r>
              <a:endParaRPr lang="en-US" altLang="fr-FR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 defTabSz="914400"/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N=328</a:t>
              </a:r>
              <a:endParaRPr lang="en-US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039E7E80-1D68-4A02-8349-0D198E109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5976769"/>
              <a:ext cx="55463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 9</a:t>
              </a:r>
              <a:endParaRPr lang="en-US" altLang="fr-FR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 defTabSz="914400"/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N=307</a:t>
              </a:r>
              <a:endParaRPr lang="en-US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0C912958-07BF-4E8E-A398-032AE4838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332" y="5976769"/>
              <a:ext cx="646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 17</a:t>
              </a:r>
              <a:endParaRPr lang="en-US" altLang="fr-FR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N=260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63D82C07-90C2-4038-9C70-B3D8703D7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282" y="5976769"/>
              <a:ext cx="646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 33</a:t>
              </a:r>
              <a:endParaRPr lang="en-US" altLang="fr-FR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N=205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61165811-A027-4F08-A904-86F3A9F53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820" y="5976769"/>
              <a:ext cx="646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 57</a:t>
              </a:r>
              <a:endParaRPr lang="en-US" altLang="fr-FR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N=106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B03D2A99-722D-4E43-8916-C6C0D919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770" y="5976769"/>
              <a:ext cx="646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 81</a:t>
              </a:r>
              <a:endParaRPr lang="en-US" altLang="fr-FR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fr-FR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N=39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1AA57B16-D629-4288-9AAD-6D5EBD493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519" y="2579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34.2%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0DACA11D-DC11-4A79-87F6-CF99CECF4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782" y="2579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41.8%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3088DBA5-D942-40DE-A2BF-A5FA58FA9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732" y="2579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29.3%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DD0AFBF1-3657-462C-8720-0880F5B7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9" y="2579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32.7%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2B00D4A6-F22D-4A9E-938C-1052CB309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807" y="2579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33.2%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0859A896-BE3A-48E8-9602-35A29625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487" y="2579519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34%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0D26B991-3A87-4B9B-ADC0-4AC6B8361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294" y="2579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25.6%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46282EBE-10F0-4541-8F23-9AB298CDC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518" y="369076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41.9%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4973834A-C82B-4EB6-B988-F621A44EA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781" y="3936832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40.2%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47719731-7264-4466-94AB-15818C3E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731" y="3533607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46.9%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C561544B-6580-4EF9-80B6-EC676C34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8" y="36463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41.5%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E820FCA5-22F4-4662-BB4E-0644ABE6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537" y="3660607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711105A1-DE2F-4F04-B7CE-5C7D5E2C4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8756" y="369076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38.7%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8DF27949-A8BD-4085-922A-7E8C0B0D2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025" y="3414544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41%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FF7EE8B6-A555-45CE-8507-AA9D9494E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204" y="5627519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5.3%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5224F4FF-3304-4F75-8B15-D7D418948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342" y="5575132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Calibri" panose="020F0502020204030204" pitchFamily="34" charset="0"/>
                </a:rPr>
                <a:t>1.5%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E9C94F08-4DF0-4C7F-9D58-BBE5C58A5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2816" y="5575132"/>
              <a:ext cx="2228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CC0000"/>
                  </a:solidFill>
                  <a:effectLst/>
                  <a:latin typeface="Calibri" panose="020F0502020204030204" pitchFamily="34" charset="0"/>
                </a:rPr>
                <a:t>1%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3B46E087-697E-4579-B721-C486BC0C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954" y="5627519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6.2%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9E8D8759-E68B-425B-9DFD-A5895FB8A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1806" y="5471944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11.2%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63EE364B-1C12-4F14-B816-B06752DAC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8756" y="5435432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12.3%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0CD36954-F83A-473C-B13A-4CFCF666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293" y="5419557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12.8%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F514B40D-C816-451C-BEB1-D91D5BE33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518" y="5065544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10.9%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B5D90609-E6B0-4EC4-958A-42DA0AEF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781" y="5262394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10.1%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9D8554DE-AA65-4AEC-92B9-0DA5530D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050" y="5065544"/>
              <a:ext cx="3141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7ACC5D8A-035E-4D8C-8B77-BDACF7BDD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8" y="4992519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10.8%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77E1FE01-F101-43C1-8F2F-E7967ED5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492" y="4895682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9.3%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DABC017E-C866-4205-8583-89095C6F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442" y="4948069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7.5%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02F15A82-D4F3-4A67-AEA9-F9826463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293" y="4752807"/>
              <a:ext cx="4536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15.4%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8D8B1F6A-5DEE-4BF5-B34D-D730739CD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204" y="5402094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7.8%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4D0ED9CC-F416-4506-9F2D-9BEC44F26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717" y="5524332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6.4%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D78E595D-FF5C-4E14-A902-C295C657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254" y="5454482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8.8%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7">
              <a:extLst>
                <a:ext uri="{FF2B5EF4-FFF2-40B4-BE49-F238E27FC236}">
                  <a16:creationId xmlns:a16="http://schemas.microsoft.com/office/drawing/2014/main" id="{E146E4F8-0B1F-4EDA-B9CC-E0CB0542F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954" y="5344944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8.8%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85E70891-3D62-4A88-934D-BB14368BC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492" y="5195719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8.3%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9">
              <a:extLst>
                <a:ext uri="{FF2B5EF4-FFF2-40B4-BE49-F238E27FC236}">
                  <a16:creationId xmlns:a16="http://schemas.microsoft.com/office/drawing/2014/main" id="{CE0CDD21-A19B-406B-9F27-CFFC4E4F8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442" y="5187782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7.5%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0">
              <a:extLst>
                <a:ext uri="{FF2B5EF4-FFF2-40B4-BE49-F238E27FC236}">
                  <a16:creationId xmlns:a16="http://schemas.microsoft.com/office/drawing/2014/main" id="{80E7A075-D25E-44A6-9135-384EA72D3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979" y="5195719"/>
              <a:ext cx="362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5.1%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7E403FC6-0056-4E2A-A9A0-D98E7595B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816" y="2216617"/>
              <a:ext cx="5161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76.1%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FE9CF15C-9AF5-40B1-A1D4-D58E157CD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221" y="2216617"/>
              <a:ext cx="3574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82%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C53F262C-C52B-47E9-8E2E-C687913C3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616" y="2216617"/>
              <a:ext cx="5161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76.2%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919C5F2E-7F91-4A38-9416-80430C48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566" y="2216617"/>
              <a:ext cx="5161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74.2%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AA01FC4F-43EA-47D7-BEAC-6B8C91C4E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104" y="2216617"/>
              <a:ext cx="5161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71.2%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1">
              <a:extLst>
                <a:ext uri="{FF2B5EF4-FFF2-40B4-BE49-F238E27FC236}">
                  <a16:creationId xmlns:a16="http://schemas.microsoft.com/office/drawing/2014/main" id="{F4FF8A32-6C0F-4FD0-8C92-7394B18FC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054" y="2216617"/>
              <a:ext cx="5161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72.7%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2">
              <a:extLst>
                <a:ext uri="{FF2B5EF4-FFF2-40B4-BE49-F238E27FC236}">
                  <a16:creationId xmlns:a16="http://schemas.microsoft.com/office/drawing/2014/main" id="{13A9858D-1B73-4E37-AC76-F33833A0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2591" y="2216617"/>
              <a:ext cx="5161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66.6%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60">
              <a:extLst>
                <a:ext uri="{FF2B5EF4-FFF2-40B4-BE49-F238E27FC236}">
                  <a16:creationId xmlns:a16="http://schemas.microsoft.com/office/drawing/2014/main" id="{F4227881-A8E0-4E09-98DC-1064F254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095" y="6465909"/>
              <a:ext cx="8736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defTabSz="914400"/>
              <a:r>
                <a:rPr kumimoji="0" lang="en-US" altLang="fr-FR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Visit week</a:t>
              </a:r>
              <a:endParaRPr lang="en-US" altLang="fr-FR" sz="2000">
                <a:solidFill>
                  <a:prstClr val="black"/>
                </a:solidFill>
              </a:endParaRPr>
            </a:p>
          </p:txBody>
        </p: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CC02151B-6929-4A7F-A57D-C0ABBE90DBE3}"/>
                </a:ext>
              </a:extLst>
            </p:cNvPr>
            <p:cNvCxnSpPr/>
            <p:nvPr/>
          </p:nvCxnSpPr>
          <p:spPr>
            <a:xfrm>
              <a:off x="1968500" y="2395369"/>
              <a:ext cx="0" cy="3581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ZoneTexte 119"/>
          <p:cNvSpPr txBox="1"/>
          <p:nvPr/>
        </p:nvSpPr>
        <p:spPr>
          <a:xfrm>
            <a:off x="2095765" y="1526510"/>
            <a:ext cx="482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/>
                <a:cs typeface="Calibri"/>
              </a:rPr>
              <a:t>Adherence to TDF/FTC (DBS TFV-DP)</a:t>
            </a:r>
          </a:p>
        </p:txBody>
      </p:sp>
      <p:sp>
        <p:nvSpPr>
          <p:cNvPr id="122" name="Titre 1">
            <a:extLst>
              <a:ext uri="{FF2B5EF4-FFF2-40B4-BE49-F238E27FC236}">
                <a16:creationId xmlns:a16="http://schemas.microsoft.com/office/drawing/2014/main" id="{1927E4DB-D420-429D-8399-067B2A9ACC84}"/>
              </a:ext>
            </a:extLst>
          </p:cNvPr>
          <p:cNvSpPr txBox="1">
            <a:spLocks/>
          </p:cNvSpPr>
          <p:nvPr/>
        </p:nvSpPr>
        <p:spPr>
          <a:xfrm>
            <a:off x="1216830" y="160334"/>
            <a:ext cx="9589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HPTN083: CAB LA IM Q8W vs TDF/FTC qd for </a:t>
            </a:r>
            <a:r>
              <a:rPr lang="fr-FR" dirty="0" err="1"/>
              <a:t>PreP</a:t>
            </a:r>
            <a:r>
              <a:rPr lang="fr-FR" dirty="0"/>
              <a:t> (3)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A32FDF9-FD9E-43C5-99DE-50FDE40C3FE1}"/>
              </a:ext>
            </a:extLst>
          </p:cNvPr>
          <p:cNvSpPr/>
          <p:nvPr/>
        </p:nvSpPr>
        <p:spPr>
          <a:xfrm>
            <a:off x="10806068" y="6481979"/>
            <a:ext cx="138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Abs. OAXLB0101</a:t>
            </a:r>
          </a:p>
        </p:txBody>
      </p:sp>
    </p:spTree>
    <p:extLst>
      <p:ext uri="{BB962C8B-B14F-4D97-AF65-F5344CB8AC3E}">
        <p14:creationId xmlns:p14="http://schemas.microsoft.com/office/powerpoint/2010/main" val="1715880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79995" y="1179989"/>
            <a:ext cx="561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Injection site reactions </a:t>
            </a:r>
          </a:p>
        </p:txBody>
      </p:sp>
      <p:sp>
        <p:nvSpPr>
          <p:cNvPr id="5156" name="Freeform 25">
            <a:extLst>
              <a:ext uri="{FF2B5EF4-FFF2-40B4-BE49-F238E27FC236}">
                <a16:creationId xmlns:a16="http://schemas.microsoft.com/office/drawing/2014/main" id="{255E0E47-CD5E-4A7F-BD0B-28DA861140F9}"/>
              </a:ext>
            </a:extLst>
          </p:cNvPr>
          <p:cNvSpPr>
            <a:spLocks/>
          </p:cNvSpPr>
          <p:nvPr/>
        </p:nvSpPr>
        <p:spPr bwMode="auto">
          <a:xfrm>
            <a:off x="9746065" y="2312949"/>
            <a:ext cx="111125" cy="111125"/>
          </a:xfrm>
          <a:custGeom>
            <a:avLst/>
            <a:gdLst>
              <a:gd name="T0" fmla="*/ 70 w 70"/>
              <a:gd name="T1" fmla="*/ 0 h 70"/>
              <a:gd name="T2" fmla="*/ 0 w 70"/>
              <a:gd name="T3" fmla="*/ 0 h 70"/>
              <a:gd name="T4" fmla="*/ 0 w 70"/>
              <a:gd name="T5" fmla="*/ 70 h 70"/>
              <a:gd name="T6" fmla="*/ 70 w 70"/>
              <a:gd name="T7" fmla="*/ 70 h 70"/>
              <a:gd name="T8" fmla="*/ 70 w 70"/>
              <a:gd name="T9" fmla="*/ 0 h 70"/>
              <a:gd name="T10" fmla="*/ 70 w 70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0">
                <a:moveTo>
                  <a:pt x="70" y="0"/>
                </a:moveTo>
                <a:lnTo>
                  <a:pt x="0" y="0"/>
                </a:lnTo>
                <a:lnTo>
                  <a:pt x="0" y="70"/>
                </a:lnTo>
                <a:lnTo>
                  <a:pt x="70" y="7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157" name="Freeform 26">
            <a:extLst>
              <a:ext uri="{FF2B5EF4-FFF2-40B4-BE49-F238E27FC236}">
                <a16:creationId xmlns:a16="http://schemas.microsoft.com/office/drawing/2014/main" id="{109A1D73-DF95-45AE-8F64-B234B66DA923}"/>
              </a:ext>
            </a:extLst>
          </p:cNvPr>
          <p:cNvSpPr>
            <a:spLocks/>
          </p:cNvSpPr>
          <p:nvPr/>
        </p:nvSpPr>
        <p:spPr bwMode="auto">
          <a:xfrm>
            <a:off x="9746065" y="2003014"/>
            <a:ext cx="111125" cy="111125"/>
          </a:xfrm>
          <a:custGeom>
            <a:avLst/>
            <a:gdLst>
              <a:gd name="T0" fmla="*/ 70 w 70"/>
              <a:gd name="T1" fmla="*/ 0 h 70"/>
              <a:gd name="T2" fmla="*/ 0 w 70"/>
              <a:gd name="T3" fmla="*/ 0 h 70"/>
              <a:gd name="T4" fmla="*/ 0 w 70"/>
              <a:gd name="T5" fmla="*/ 70 h 70"/>
              <a:gd name="T6" fmla="*/ 70 w 70"/>
              <a:gd name="T7" fmla="*/ 70 h 70"/>
              <a:gd name="T8" fmla="*/ 70 w 70"/>
              <a:gd name="T9" fmla="*/ 0 h 70"/>
              <a:gd name="T10" fmla="*/ 70 w 70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0">
                <a:moveTo>
                  <a:pt x="70" y="0"/>
                </a:moveTo>
                <a:lnTo>
                  <a:pt x="0" y="0"/>
                </a:lnTo>
                <a:lnTo>
                  <a:pt x="0" y="70"/>
                </a:lnTo>
                <a:lnTo>
                  <a:pt x="70" y="7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158" name="Freeform 27">
            <a:extLst>
              <a:ext uri="{FF2B5EF4-FFF2-40B4-BE49-F238E27FC236}">
                <a16:creationId xmlns:a16="http://schemas.microsoft.com/office/drawing/2014/main" id="{4D844D5A-20F0-4107-94B6-A3CC0A631265}"/>
              </a:ext>
            </a:extLst>
          </p:cNvPr>
          <p:cNvSpPr>
            <a:spLocks/>
          </p:cNvSpPr>
          <p:nvPr/>
        </p:nvSpPr>
        <p:spPr bwMode="auto">
          <a:xfrm>
            <a:off x="9746065" y="2622884"/>
            <a:ext cx="111125" cy="109538"/>
          </a:xfrm>
          <a:custGeom>
            <a:avLst/>
            <a:gdLst>
              <a:gd name="T0" fmla="*/ 70 w 70"/>
              <a:gd name="T1" fmla="*/ 69 h 69"/>
              <a:gd name="T2" fmla="*/ 70 w 70"/>
              <a:gd name="T3" fmla="*/ 0 h 69"/>
              <a:gd name="T4" fmla="*/ 0 w 70"/>
              <a:gd name="T5" fmla="*/ 0 h 69"/>
              <a:gd name="T6" fmla="*/ 0 w 70"/>
              <a:gd name="T7" fmla="*/ 69 h 69"/>
              <a:gd name="T8" fmla="*/ 70 w 70"/>
              <a:gd name="T9" fmla="*/ 69 h 69"/>
              <a:gd name="T10" fmla="*/ 70 w 70"/>
              <a:gd name="T1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69">
                <a:moveTo>
                  <a:pt x="70" y="69"/>
                </a:moveTo>
                <a:lnTo>
                  <a:pt x="70" y="0"/>
                </a:lnTo>
                <a:lnTo>
                  <a:pt x="0" y="0"/>
                </a:lnTo>
                <a:lnTo>
                  <a:pt x="0" y="69"/>
                </a:lnTo>
                <a:lnTo>
                  <a:pt x="70" y="69"/>
                </a:lnTo>
                <a:lnTo>
                  <a:pt x="70" y="69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159" name="Freeform 28">
            <a:extLst>
              <a:ext uri="{FF2B5EF4-FFF2-40B4-BE49-F238E27FC236}">
                <a16:creationId xmlns:a16="http://schemas.microsoft.com/office/drawing/2014/main" id="{D2F3DA26-B8EA-4621-90C7-247CB8E7F2FE}"/>
              </a:ext>
            </a:extLst>
          </p:cNvPr>
          <p:cNvSpPr>
            <a:spLocks/>
          </p:cNvSpPr>
          <p:nvPr/>
        </p:nvSpPr>
        <p:spPr bwMode="auto">
          <a:xfrm>
            <a:off x="9746065" y="3244744"/>
            <a:ext cx="111125" cy="111125"/>
          </a:xfrm>
          <a:custGeom>
            <a:avLst/>
            <a:gdLst>
              <a:gd name="T0" fmla="*/ 70 w 70"/>
              <a:gd name="T1" fmla="*/ 0 h 70"/>
              <a:gd name="T2" fmla="*/ 0 w 70"/>
              <a:gd name="T3" fmla="*/ 0 h 70"/>
              <a:gd name="T4" fmla="*/ 0 w 70"/>
              <a:gd name="T5" fmla="*/ 70 h 70"/>
              <a:gd name="T6" fmla="*/ 70 w 70"/>
              <a:gd name="T7" fmla="*/ 70 h 70"/>
              <a:gd name="T8" fmla="*/ 70 w 70"/>
              <a:gd name="T9" fmla="*/ 0 h 70"/>
              <a:gd name="T10" fmla="*/ 70 w 70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0">
                <a:moveTo>
                  <a:pt x="70" y="0"/>
                </a:moveTo>
                <a:lnTo>
                  <a:pt x="0" y="0"/>
                </a:lnTo>
                <a:lnTo>
                  <a:pt x="0" y="70"/>
                </a:lnTo>
                <a:lnTo>
                  <a:pt x="70" y="7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160" name="Freeform 29">
            <a:extLst>
              <a:ext uri="{FF2B5EF4-FFF2-40B4-BE49-F238E27FC236}">
                <a16:creationId xmlns:a16="http://schemas.microsoft.com/office/drawing/2014/main" id="{C6917E26-948D-491B-831E-A3F8BA1A0D1D}"/>
              </a:ext>
            </a:extLst>
          </p:cNvPr>
          <p:cNvSpPr>
            <a:spLocks/>
          </p:cNvSpPr>
          <p:nvPr/>
        </p:nvSpPr>
        <p:spPr bwMode="auto">
          <a:xfrm>
            <a:off x="9746065" y="3554679"/>
            <a:ext cx="111125" cy="111125"/>
          </a:xfrm>
          <a:custGeom>
            <a:avLst/>
            <a:gdLst>
              <a:gd name="T0" fmla="*/ 70 w 70"/>
              <a:gd name="T1" fmla="*/ 0 h 70"/>
              <a:gd name="T2" fmla="*/ 0 w 70"/>
              <a:gd name="T3" fmla="*/ 0 h 70"/>
              <a:gd name="T4" fmla="*/ 0 w 70"/>
              <a:gd name="T5" fmla="*/ 70 h 70"/>
              <a:gd name="T6" fmla="*/ 70 w 70"/>
              <a:gd name="T7" fmla="*/ 70 h 70"/>
              <a:gd name="T8" fmla="*/ 70 w 70"/>
              <a:gd name="T9" fmla="*/ 0 h 70"/>
              <a:gd name="T10" fmla="*/ 70 w 70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0">
                <a:moveTo>
                  <a:pt x="70" y="0"/>
                </a:moveTo>
                <a:lnTo>
                  <a:pt x="0" y="0"/>
                </a:lnTo>
                <a:lnTo>
                  <a:pt x="0" y="70"/>
                </a:lnTo>
                <a:lnTo>
                  <a:pt x="70" y="7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161" name="Freeform 30">
            <a:extLst>
              <a:ext uri="{FF2B5EF4-FFF2-40B4-BE49-F238E27FC236}">
                <a16:creationId xmlns:a16="http://schemas.microsoft.com/office/drawing/2014/main" id="{88EAADD7-77B1-43A7-B918-5CB05A4DD202}"/>
              </a:ext>
            </a:extLst>
          </p:cNvPr>
          <p:cNvSpPr>
            <a:spLocks/>
          </p:cNvSpPr>
          <p:nvPr/>
        </p:nvSpPr>
        <p:spPr bwMode="auto">
          <a:xfrm>
            <a:off x="9746065" y="3864613"/>
            <a:ext cx="111125" cy="111125"/>
          </a:xfrm>
          <a:custGeom>
            <a:avLst/>
            <a:gdLst>
              <a:gd name="T0" fmla="*/ 70 w 70"/>
              <a:gd name="T1" fmla="*/ 0 h 70"/>
              <a:gd name="T2" fmla="*/ 0 w 70"/>
              <a:gd name="T3" fmla="*/ 0 h 70"/>
              <a:gd name="T4" fmla="*/ 0 w 70"/>
              <a:gd name="T5" fmla="*/ 70 h 70"/>
              <a:gd name="T6" fmla="*/ 70 w 70"/>
              <a:gd name="T7" fmla="*/ 70 h 70"/>
              <a:gd name="T8" fmla="*/ 70 w 70"/>
              <a:gd name="T9" fmla="*/ 0 h 70"/>
              <a:gd name="T10" fmla="*/ 70 w 70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0">
                <a:moveTo>
                  <a:pt x="70" y="0"/>
                </a:moveTo>
                <a:lnTo>
                  <a:pt x="0" y="0"/>
                </a:lnTo>
                <a:lnTo>
                  <a:pt x="0" y="70"/>
                </a:lnTo>
                <a:lnTo>
                  <a:pt x="70" y="7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5336" name="Groupe 5335">
            <a:extLst>
              <a:ext uri="{FF2B5EF4-FFF2-40B4-BE49-F238E27FC236}">
                <a16:creationId xmlns:a16="http://schemas.microsoft.com/office/drawing/2014/main" id="{30542A08-C76B-4B78-8DEC-BE5A5E3C5E42}"/>
              </a:ext>
            </a:extLst>
          </p:cNvPr>
          <p:cNvGrpSpPr/>
          <p:nvPr/>
        </p:nvGrpSpPr>
        <p:grpSpPr>
          <a:xfrm>
            <a:off x="1152758" y="2122488"/>
            <a:ext cx="10590212" cy="3481388"/>
            <a:chOff x="630238" y="2122488"/>
            <a:chExt cx="10590212" cy="3481388"/>
          </a:xfrm>
        </p:grpSpPr>
        <p:sp>
          <p:nvSpPr>
            <p:cNvPr id="5136" name="Freeform 5">
              <a:extLst>
                <a:ext uri="{FF2B5EF4-FFF2-40B4-BE49-F238E27FC236}">
                  <a16:creationId xmlns:a16="http://schemas.microsoft.com/office/drawing/2014/main" id="{F313E30B-27AD-4A00-8672-51F7299C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8" y="2122488"/>
              <a:ext cx="10482262" cy="3481388"/>
            </a:xfrm>
            <a:custGeom>
              <a:avLst/>
              <a:gdLst>
                <a:gd name="T0" fmla="*/ 6603 w 6603"/>
                <a:gd name="T1" fmla="*/ 2193 h 2193"/>
                <a:gd name="T2" fmla="*/ 0 w 6603"/>
                <a:gd name="T3" fmla="*/ 2193 h 2193"/>
                <a:gd name="T4" fmla="*/ 0 w 6603"/>
                <a:gd name="T5" fmla="*/ 0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3" h="2193">
                  <a:moveTo>
                    <a:pt x="6603" y="2193"/>
                  </a:moveTo>
                  <a:lnTo>
                    <a:pt x="0" y="2193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7" name="Line 6">
              <a:extLst>
                <a:ext uri="{FF2B5EF4-FFF2-40B4-BE49-F238E27FC236}">
                  <a16:creationId xmlns:a16="http://schemas.microsoft.com/office/drawing/2014/main" id="{8594A266-8DC5-467B-872F-14FE2678B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38" y="3074988"/>
              <a:ext cx="107950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8" name="Line 7">
              <a:extLst>
                <a:ext uri="{FF2B5EF4-FFF2-40B4-BE49-F238E27FC236}">
                  <a16:creationId xmlns:a16="http://schemas.microsoft.com/office/drawing/2014/main" id="{DAD8A7F8-C02A-45CD-ADAE-DD7A26D07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38" y="3917951"/>
              <a:ext cx="107950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9" name="Line 8">
              <a:extLst>
                <a:ext uri="{FF2B5EF4-FFF2-40B4-BE49-F238E27FC236}">
                  <a16:creationId xmlns:a16="http://schemas.microsoft.com/office/drawing/2014/main" id="{1CB3BBE5-A1A6-4C7C-B58B-FEC3CF485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38" y="4762501"/>
              <a:ext cx="107950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0" name="Line 9">
              <a:extLst>
                <a:ext uri="{FF2B5EF4-FFF2-40B4-BE49-F238E27FC236}">
                  <a16:creationId xmlns:a16="http://schemas.microsoft.com/office/drawing/2014/main" id="{8DBC89C8-D1FA-48EA-91D9-F6C0C364A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38" y="5603876"/>
              <a:ext cx="107950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1" name="Line 10">
              <a:extLst>
                <a:ext uri="{FF2B5EF4-FFF2-40B4-BE49-F238E27FC236}">
                  <a16:creationId xmlns:a16="http://schemas.microsoft.com/office/drawing/2014/main" id="{19BD3561-43BE-480A-88F5-C7BDBB8C0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38" y="2230438"/>
              <a:ext cx="107950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2" name="Freeform 11">
              <a:extLst>
                <a:ext uri="{FF2B5EF4-FFF2-40B4-BE49-F238E27FC236}">
                  <a16:creationId xmlns:a16="http://schemas.microsoft.com/office/drawing/2014/main" id="{65FE19D8-0382-4574-9909-E4038B9D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" y="2211388"/>
              <a:ext cx="236537" cy="95250"/>
            </a:xfrm>
            <a:custGeom>
              <a:avLst/>
              <a:gdLst>
                <a:gd name="T0" fmla="*/ 149 w 149"/>
                <a:gd name="T1" fmla="*/ 60 h 60"/>
                <a:gd name="T2" fmla="*/ 149 w 149"/>
                <a:gd name="T3" fmla="*/ 0 h 60"/>
                <a:gd name="T4" fmla="*/ 0 w 149"/>
                <a:gd name="T5" fmla="*/ 0 h 60"/>
                <a:gd name="T6" fmla="*/ 0 w 149"/>
                <a:gd name="T7" fmla="*/ 60 h 60"/>
                <a:gd name="T8" fmla="*/ 149 w 149"/>
                <a:gd name="T9" fmla="*/ 60 h 60"/>
                <a:gd name="T10" fmla="*/ 149 w 149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0">
                  <a:moveTo>
                    <a:pt x="149" y="60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149" y="60"/>
                  </a:lnTo>
                  <a:lnTo>
                    <a:pt x="149" y="6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3" name="Freeform 12">
              <a:extLst>
                <a:ext uri="{FF2B5EF4-FFF2-40B4-BE49-F238E27FC236}">
                  <a16:creationId xmlns:a16="http://schemas.microsoft.com/office/drawing/2014/main" id="{08F56E63-73D3-449B-B8DE-76344917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" y="4302126"/>
              <a:ext cx="236537" cy="1301750"/>
            </a:xfrm>
            <a:custGeom>
              <a:avLst/>
              <a:gdLst>
                <a:gd name="T0" fmla="*/ 0 w 149"/>
                <a:gd name="T1" fmla="*/ 0 h 820"/>
                <a:gd name="T2" fmla="*/ 0 w 149"/>
                <a:gd name="T3" fmla="*/ 820 h 820"/>
                <a:gd name="T4" fmla="*/ 149 w 149"/>
                <a:gd name="T5" fmla="*/ 820 h 820"/>
                <a:gd name="T6" fmla="*/ 149 w 149"/>
                <a:gd name="T7" fmla="*/ 0 h 820"/>
                <a:gd name="T8" fmla="*/ 0 w 149"/>
                <a:gd name="T9" fmla="*/ 0 h 820"/>
                <a:gd name="T10" fmla="*/ 0 w 149"/>
                <a:gd name="T11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820">
                  <a:moveTo>
                    <a:pt x="0" y="0"/>
                  </a:moveTo>
                  <a:lnTo>
                    <a:pt x="0" y="820"/>
                  </a:lnTo>
                  <a:lnTo>
                    <a:pt x="149" y="820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4" name="Freeform 13">
              <a:extLst>
                <a:ext uri="{FF2B5EF4-FFF2-40B4-BE49-F238E27FC236}">
                  <a16:creationId xmlns:a16="http://schemas.microsoft.com/office/drawing/2014/main" id="{178A989D-4E99-4A30-B2ED-97894BD4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" y="2306638"/>
              <a:ext cx="236537" cy="1995488"/>
            </a:xfrm>
            <a:custGeom>
              <a:avLst/>
              <a:gdLst>
                <a:gd name="T0" fmla="*/ 0 w 149"/>
                <a:gd name="T1" fmla="*/ 1257 h 1257"/>
                <a:gd name="T2" fmla="*/ 149 w 149"/>
                <a:gd name="T3" fmla="*/ 1257 h 1257"/>
                <a:gd name="T4" fmla="*/ 149 w 149"/>
                <a:gd name="T5" fmla="*/ 0 h 1257"/>
                <a:gd name="T6" fmla="*/ 0 w 149"/>
                <a:gd name="T7" fmla="*/ 0 h 1257"/>
                <a:gd name="T8" fmla="*/ 0 w 149"/>
                <a:gd name="T9" fmla="*/ 1257 h 1257"/>
                <a:gd name="T10" fmla="*/ 0 w 149"/>
                <a:gd name="T11" fmla="*/ 1257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257">
                  <a:moveTo>
                    <a:pt x="0" y="1257"/>
                  </a:moveTo>
                  <a:lnTo>
                    <a:pt x="149" y="1257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257"/>
                  </a:lnTo>
                  <a:lnTo>
                    <a:pt x="0" y="125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5" name="Freeform 14">
              <a:extLst>
                <a:ext uri="{FF2B5EF4-FFF2-40B4-BE49-F238E27FC236}">
                  <a16:creationId xmlns:a16="http://schemas.microsoft.com/office/drawing/2014/main" id="{EF37023C-66D4-4D3D-BA53-811F58B3A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888" y="4543426"/>
              <a:ext cx="238125" cy="1060450"/>
            </a:xfrm>
            <a:custGeom>
              <a:avLst/>
              <a:gdLst>
                <a:gd name="T0" fmla="*/ 150 w 150"/>
                <a:gd name="T1" fmla="*/ 0 h 668"/>
                <a:gd name="T2" fmla="*/ 0 w 150"/>
                <a:gd name="T3" fmla="*/ 0 h 668"/>
                <a:gd name="T4" fmla="*/ 0 w 150"/>
                <a:gd name="T5" fmla="*/ 668 h 668"/>
                <a:gd name="T6" fmla="*/ 150 w 150"/>
                <a:gd name="T7" fmla="*/ 668 h 668"/>
                <a:gd name="T8" fmla="*/ 150 w 150"/>
                <a:gd name="T9" fmla="*/ 0 h 668"/>
                <a:gd name="T10" fmla="*/ 150 w 150"/>
                <a:gd name="T1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668">
                  <a:moveTo>
                    <a:pt x="150" y="0"/>
                  </a:moveTo>
                  <a:lnTo>
                    <a:pt x="0" y="0"/>
                  </a:lnTo>
                  <a:lnTo>
                    <a:pt x="0" y="668"/>
                  </a:lnTo>
                  <a:lnTo>
                    <a:pt x="150" y="668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6" name="Freeform 15">
              <a:extLst>
                <a:ext uri="{FF2B5EF4-FFF2-40B4-BE49-F238E27FC236}">
                  <a16:creationId xmlns:a16="http://schemas.microsoft.com/office/drawing/2014/main" id="{B6B852A8-D9AC-4365-BC90-A603A10F2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888" y="4292601"/>
              <a:ext cx="238125" cy="250825"/>
            </a:xfrm>
            <a:custGeom>
              <a:avLst/>
              <a:gdLst>
                <a:gd name="T0" fmla="*/ 150 w 150"/>
                <a:gd name="T1" fmla="*/ 158 h 158"/>
                <a:gd name="T2" fmla="*/ 150 w 150"/>
                <a:gd name="T3" fmla="*/ 0 h 158"/>
                <a:gd name="T4" fmla="*/ 0 w 150"/>
                <a:gd name="T5" fmla="*/ 0 h 158"/>
                <a:gd name="T6" fmla="*/ 0 w 150"/>
                <a:gd name="T7" fmla="*/ 158 h 158"/>
                <a:gd name="T8" fmla="*/ 150 w 150"/>
                <a:gd name="T9" fmla="*/ 158 h 158"/>
                <a:gd name="T10" fmla="*/ 150 w 150"/>
                <a:gd name="T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58">
                  <a:moveTo>
                    <a:pt x="150" y="158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50" y="158"/>
                  </a:lnTo>
                  <a:lnTo>
                    <a:pt x="150" y="15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7" name="Freeform 16">
              <a:extLst>
                <a:ext uri="{FF2B5EF4-FFF2-40B4-BE49-F238E27FC236}">
                  <a16:creationId xmlns:a16="http://schemas.microsoft.com/office/drawing/2014/main" id="{7B15F3DD-9576-4FF2-BB59-55D1E13A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" y="2211388"/>
              <a:ext cx="236537" cy="95250"/>
            </a:xfrm>
            <a:custGeom>
              <a:avLst/>
              <a:gdLst>
                <a:gd name="T0" fmla="*/ 149 w 149"/>
                <a:gd name="T1" fmla="*/ 60 h 60"/>
                <a:gd name="T2" fmla="*/ 149 w 149"/>
                <a:gd name="T3" fmla="*/ 0 h 60"/>
                <a:gd name="T4" fmla="*/ 0 w 149"/>
                <a:gd name="T5" fmla="*/ 0 h 60"/>
                <a:gd name="T6" fmla="*/ 0 w 149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60">
                  <a:moveTo>
                    <a:pt x="149" y="60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0" y="6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8" name="Freeform 17">
              <a:extLst>
                <a:ext uri="{FF2B5EF4-FFF2-40B4-BE49-F238E27FC236}">
                  <a16:creationId xmlns:a16="http://schemas.microsoft.com/office/drawing/2014/main" id="{27A27E11-BAAB-4CFC-8A2D-E81C8E19C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" y="4302126"/>
              <a:ext cx="236537" cy="1301750"/>
            </a:xfrm>
            <a:custGeom>
              <a:avLst/>
              <a:gdLst>
                <a:gd name="T0" fmla="*/ 0 w 149"/>
                <a:gd name="T1" fmla="*/ 0 h 820"/>
                <a:gd name="T2" fmla="*/ 0 w 149"/>
                <a:gd name="T3" fmla="*/ 820 h 820"/>
                <a:gd name="T4" fmla="*/ 149 w 149"/>
                <a:gd name="T5" fmla="*/ 820 h 820"/>
                <a:gd name="T6" fmla="*/ 149 w 149"/>
                <a:gd name="T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20">
                  <a:moveTo>
                    <a:pt x="0" y="0"/>
                  </a:moveTo>
                  <a:lnTo>
                    <a:pt x="0" y="820"/>
                  </a:lnTo>
                  <a:lnTo>
                    <a:pt x="149" y="820"/>
                  </a:lnTo>
                  <a:lnTo>
                    <a:pt x="149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49" name="Freeform 18">
              <a:extLst>
                <a:ext uri="{FF2B5EF4-FFF2-40B4-BE49-F238E27FC236}">
                  <a16:creationId xmlns:a16="http://schemas.microsoft.com/office/drawing/2014/main" id="{39406FB8-EF68-4A33-98AC-F5711745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888" y="4292601"/>
              <a:ext cx="238125" cy="250825"/>
            </a:xfrm>
            <a:custGeom>
              <a:avLst/>
              <a:gdLst>
                <a:gd name="T0" fmla="*/ 150 w 150"/>
                <a:gd name="T1" fmla="*/ 158 h 158"/>
                <a:gd name="T2" fmla="*/ 150 w 150"/>
                <a:gd name="T3" fmla="*/ 0 h 158"/>
                <a:gd name="T4" fmla="*/ 0 w 150"/>
                <a:gd name="T5" fmla="*/ 0 h 158"/>
                <a:gd name="T6" fmla="*/ 0 w 150"/>
                <a:gd name="T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58">
                  <a:moveTo>
                    <a:pt x="150" y="158"/>
                  </a:moveTo>
                  <a:lnTo>
                    <a:pt x="150" y="0"/>
                  </a:lnTo>
                  <a:lnTo>
                    <a:pt x="0" y="0"/>
                  </a:lnTo>
                  <a:lnTo>
                    <a:pt x="0" y="158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50" name="Line 19">
              <a:extLst>
                <a:ext uri="{FF2B5EF4-FFF2-40B4-BE49-F238E27FC236}">
                  <a16:creationId xmlns:a16="http://schemas.microsoft.com/office/drawing/2014/main" id="{8E0918CC-2788-4EDF-9A0F-C07BC4DCB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1888" y="4543426"/>
              <a:ext cx="23812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51" name="Freeform 20">
              <a:extLst>
                <a:ext uri="{FF2B5EF4-FFF2-40B4-BE49-F238E27FC236}">
                  <a16:creationId xmlns:a16="http://schemas.microsoft.com/office/drawing/2014/main" id="{081560BA-E136-424C-8B5B-6A727A4F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888" y="4543426"/>
              <a:ext cx="238125" cy="1060450"/>
            </a:xfrm>
            <a:custGeom>
              <a:avLst/>
              <a:gdLst>
                <a:gd name="T0" fmla="*/ 0 w 150"/>
                <a:gd name="T1" fmla="*/ 0 h 668"/>
                <a:gd name="T2" fmla="*/ 0 w 150"/>
                <a:gd name="T3" fmla="*/ 668 h 668"/>
                <a:gd name="T4" fmla="*/ 150 w 150"/>
                <a:gd name="T5" fmla="*/ 668 h 668"/>
                <a:gd name="T6" fmla="*/ 150 w 150"/>
                <a:gd name="T7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668">
                  <a:moveTo>
                    <a:pt x="0" y="0"/>
                  </a:moveTo>
                  <a:lnTo>
                    <a:pt x="0" y="668"/>
                  </a:lnTo>
                  <a:lnTo>
                    <a:pt x="150" y="668"/>
                  </a:lnTo>
                  <a:lnTo>
                    <a:pt x="15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52" name="Line 21">
              <a:extLst>
                <a:ext uri="{FF2B5EF4-FFF2-40B4-BE49-F238E27FC236}">
                  <a16:creationId xmlns:a16="http://schemas.microsoft.com/office/drawing/2014/main" id="{7110664C-E755-419A-A7A4-51FB1D65D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7250" y="4302126"/>
              <a:ext cx="23653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53" name="Line 22">
              <a:extLst>
                <a:ext uri="{FF2B5EF4-FFF2-40B4-BE49-F238E27FC236}">
                  <a16:creationId xmlns:a16="http://schemas.microsoft.com/office/drawing/2014/main" id="{82A1B4C5-D745-43D0-8A81-1DA35041E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3788" y="2306638"/>
              <a:ext cx="0" cy="1995488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54" name="Line 23">
              <a:extLst>
                <a:ext uri="{FF2B5EF4-FFF2-40B4-BE49-F238E27FC236}">
                  <a16:creationId xmlns:a16="http://schemas.microsoft.com/office/drawing/2014/main" id="{1F23EC86-0D24-49C9-B13C-4E5F1A80D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250" y="2306638"/>
              <a:ext cx="0" cy="1995488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55" name="Line 24">
              <a:extLst>
                <a:ext uri="{FF2B5EF4-FFF2-40B4-BE49-F238E27FC236}">
                  <a16:creationId xmlns:a16="http://schemas.microsoft.com/office/drawing/2014/main" id="{D18DACFA-ECCE-4BBE-AFE6-C0B648BCA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7250" y="2306638"/>
              <a:ext cx="23653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2" name="Freeform 31">
              <a:extLst>
                <a:ext uri="{FF2B5EF4-FFF2-40B4-BE49-F238E27FC236}">
                  <a16:creationId xmlns:a16="http://schemas.microsoft.com/office/drawing/2014/main" id="{D01AAB0B-25F6-4FFA-969B-EC6294E6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5024438"/>
              <a:ext cx="130175" cy="579438"/>
            </a:xfrm>
            <a:custGeom>
              <a:avLst/>
              <a:gdLst>
                <a:gd name="T0" fmla="*/ 82 w 82"/>
                <a:gd name="T1" fmla="*/ 0 h 365"/>
                <a:gd name="T2" fmla="*/ 0 w 82"/>
                <a:gd name="T3" fmla="*/ 0 h 365"/>
                <a:gd name="T4" fmla="*/ 0 w 82"/>
                <a:gd name="T5" fmla="*/ 365 h 365"/>
                <a:gd name="T6" fmla="*/ 82 w 82"/>
                <a:gd name="T7" fmla="*/ 365 h 365"/>
                <a:gd name="T8" fmla="*/ 82 w 82"/>
                <a:gd name="T9" fmla="*/ 0 h 365"/>
                <a:gd name="T10" fmla="*/ 82 w 82"/>
                <a:gd name="T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65">
                  <a:moveTo>
                    <a:pt x="82" y="0"/>
                  </a:moveTo>
                  <a:lnTo>
                    <a:pt x="0" y="0"/>
                  </a:lnTo>
                  <a:lnTo>
                    <a:pt x="0" y="365"/>
                  </a:lnTo>
                  <a:lnTo>
                    <a:pt x="82" y="36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3" name="Freeform 32">
              <a:extLst>
                <a:ext uri="{FF2B5EF4-FFF2-40B4-BE49-F238E27FC236}">
                  <a16:creationId xmlns:a16="http://schemas.microsoft.com/office/drawing/2014/main" id="{1F678B54-0F86-4FB4-8FC1-9865D2AC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4778376"/>
              <a:ext cx="130175" cy="246063"/>
            </a:xfrm>
            <a:custGeom>
              <a:avLst/>
              <a:gdLst>
                <a:gd name="T0" fmla="*/ 0 w 82"/>
                <a:gd name="T1" fmla="*/ 155 h 155"/>
                <a:gd name="T2" fmla="*/ 82 w 82"/>
                <a:gd name="T3" fmla="*/ 155 h 155"/>
                <a:gd name="T4" fmla="*/ 82 w 82"/>
                <a:gd name="T5" fmla="*/ 0 h 155"/>
                <a:gd name="T6" fmla="*/ 0 w 82"/>
                <a:gd name="T7" fmla="*/ 0 h 155"/>
                <a:gd name="T8" fmla="*/ 0 w 82"/>
                <a:gd name="T9" fmla="*/ 155 h 155"/>
                <a:gd name="T10" fmla="*/ 0 w 82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55">
                  <a:moveTo>
                    <a:pt x="0" y="155"/>
                  </a:moveTo>
                  <a:lnTo>
                    <a:pt x="82" y="15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4" name="Freeform 33">
              <a:extLst>
                <a:ext uri="{FF2B5EF4-FFF2-40B4-BE49-F238E27FC236}">
                  <a16:creationId xmlns:a16="http://schemas.microsoft.com/office/drawing/2014/main" id="{C81F78D4-6E44-4042-A81D-AC2C5AA0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850" y="5541963"/>
              <a:ext cx="130175" cy="61913"/>
            </a:xfrm>
            <a:custGeom>
              <a:avLst/>
              <a:gdLst>
                <a:gd name="T0" fmla="*/ 82 w 82"/>
                <a:gd name="T1" fmla="*/ 0 h 39"/>
                <a:gd name="T2" fmla="*/ 0 w 82"/>
                <a:gd name="T3" fmla="*/ 0 h 39"/>
                <a:gd name="T4" fmla="*/ 0 w 82"/>
                <a:gd name="T5" fmla="*/ 39 h 39"/>
                <a:gd name="T6" fmla="*/ 82 w 82"/>
                <a:gd name="T7" fmla="*/ 39 h 39"/>
                <a:gd name="T8" fmla="*/ 82 w 82"/>
                <a:gd name="T9" fmla="*/ 0 h 39"/>
                <a:gd name="T10" fmla="*/ 82 w 82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9">
                  <a:moveTo>
                    <a:pt x="82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82" y="3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5" name="Freeform 34">
              <a:extLst>
                <a:ext uri="{FF2B5EF4-FFF2-40B4-BE49-F238E27FC236}">
                  <a16:creationId xmlns:a16="http://schemas.microsoft.com/office/drawing/2014/main" id="{92C5DA9A-325F-4097-B1F1-F752594E1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0" y="4894263"/>
              <a:ext cx="128587" cy="709613"/>
            </a:xfrm>
            <a:custGeom>
              <a:avLst/>
              <a:gdLst>
                <a:gd name="T0" fmla="*/ 81 w 81"/>
                <a:gd name="T1" fmla="*/ 0 h 447"/>
                <a:gd name="T2" fmla="*/ 0 w 81"/>
                <a:gd name="T3" fmla="*/ 0 h 447"/>
                <a:gd name="T4" fmla="*/ 0 w 81"/>
                <a:gd name="T5" fmla="*/ 447 h 447"/>
                <a:gd name="T6" fmla="*/ 81 w 81"/>
                <a:gd name="T7" fmla="*/ 447 h 447"/>
                <a:gd name="T8" fmla="*/ 81 w 81"/>
                <a:gd name="T9" fmla="*/ 0 h 447"/>
                <a:gd name="T10" fmla="*/ 81 w 81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47">
                  <a:moveTo>
                    <a:pt x="81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81" y="44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6" name="Freeform 35">
              <a:extLst>
                <a:ext uri="{FF2B5EF4-FFF2-40B4-BE49-F238E27FC236}">
                  <a16:creationId xmlns:a16="http://schemas.microsoft.com/office/drawing/2014/main" id="{1B6717C5-A6B4-4B5A-9516-FB01A436D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0" y="4654551"/>
              <a:ext cx="128587" cy="239713"/>
            </a:xfrm>
            <a:custGeom>
              <a:avLst/>
              <a:gdLst>
                <a:gd name="T0" fmla="*/ 81 w 81"/>
                <a:gd name="T1" fmla="*/ 151 h 151"/>
                <a:gd name="T2" fmla="*/ 81 w 81"/>
                <a:gd name="T3" fmla="*/ 0 h 151"/>
                <a:gd name="T4" fmla="*/ 0 w 81"/>
                <a:gd name="T5" fmla="*/ 0 h 151"/>
                <a:gd name="T6" fmla="*/ 0 w 81"/>
                <a:gd name="T7" fmla="*/ 151 h 151"/>
                <a:gd name="T8" fmla="*/ 81 w 81"/>
                <a:gd name="T9" fmla="*/ 151 h 151"/>
                <a:gd name="T10" fmla="*/ 81 w 81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51">
                  <a:moveTo>
                    <a:pt x="81" y="151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81" y="15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7" name="Freeform 36">
              <a:extLst>
                <a:ext uri="{FF2B5EF4-FFF2-40B4-BE49-F238E27FC236}">
                  <a16:creationId xmlns:a16="http://schemas.microsoft.com/office/drawing/2014/main" id="{E4641E0E-844D-456E-93A0-098BEFDE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888" y="5089526"/>
              <a:ext cx="128587" cy="514350"/>
            </a:xfrm>
            <a:custGeom>
              <a:avLst/>
              <a:gdLst>
                <a:gd name="T0" fmla="*/ 81 w 81"/>
                <a:gd name="T1" fmla="*/ 0 h 324"/>
                <a:gd name="T2" fmla="*/ 0 w 81"/>
                <a:gd name="T3" fmla="*/ 0 h 324"/>
                <a:gd name="T4" fmla="*/ 0 w 81"/>
                <a:gd name="T5" fmla="*/ 324 h 324"/>
                <a:gd name="T6" fmla="*/ 81 w 81"/>
                <a:gd name="T7" fmla="*/ 324 h 324"/>
                <a:gd name="T8" fmla="*/ 81 w 81"/>
                <a:gd name="T9" fmla="*/ 0 h 324"/>
                <a:gd name="T10" fmla="*/ 81 w 8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24">
                  <a:moveTo>
                    <a:pt x="81" y="0"/>
                  </a:moveTo>
                  <a:lnTo>
                    <a:pt x="0" y="0"/>
                  </a:lnTo>
                  <a:lnTo>
                    <a:pt x="0" y="324"/>
                  </a:lnTo>
                  <a:lnTo>
                    <a:pt x="81" y="32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8" name="Freeform 37">
              <a:extLst>
                <a:ext uri="{FF2B5EF4-FFF2-40B4-BE49-F238E27FC236}">
                  <a16:creationId xmlns:a16="http://schemas.microsoft.com/office/drawing/2014/main" id="{491B7024-EE10-4081-9BC2-12EAA2BD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4989513"/>
              <a:ext cx="130175" cy="614363"/>
            </a:xfrm>
            <a:custGeom>
              <a:avLst/>
              <a:gdLst>
                <a:gd name="T0" fmla="*/ 82 w 82"/>
                <a:gd name="T1" fmla="*/ 0 h 387"/>
                <a:gd name="T2" fmla="*/ 0 w 82"/>
                <a:gd name="T3" fmla="*/ 0 h 387"/>
                <a:gd name="T4" fmla="*/ 0 w 82"/>
                <a:gd name="T5" fmla="*/ 387 h 387"/>
                <a:gd name="T6" fmla="*/ 82 w 82"/>
                <a:gd name="T7" fmla="*/ 387 h 387"/>
                <a:gd name="T8" fmla="*/ 82 w 82"/>
                <a:gd name="T9" fmla="*/ 0 h 387"/>
                <a:gd name="T10" fmla="*/ 82 w 82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87">
                  <a:moveTo>
                    <a:pt x="82" y="0"/>
                  </a:moveTo>
                  <a:lnTo>
                    <a:pt x="0" y="0"/>
                  </a:lnTo>
                  <a:lnTo>
                    <a:pt x="0" y="387"/>
                  </a:lnTo>
                  <a:lnTo>
                    <a:pt x="82" y="38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69" name="Freeform 38">
              <a:extLst>
                <a:ext uri="{FF2B5EF4-FFF2-40B4-BE49-F238E27FC236}">
                  <a16:creationId xmlns:a16="http://schemas.microsoft.com/office/drawing/2014/main" id="{69F8235B-AA2F-452E-B4A4-9EDEED8E3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4824413"/>
              <a:ext cx="130175" cy="165100"/>
            </a:xfrm>
            <a:custGeom>
              <a:avLst/>
              <a:gdLst>
                <a:gd name="T0" fmla="*/ 0 w 82"/>
                <a:gd name="T1" fmla="*/ 104 h 104"/>
                <a:gd name="T2" fmla="*/ 82 w 82"/>
                <a:gd name="T3" fmla="*/ 104 h 104"/>
                <a:gd name="T4" fmla="*/ 82 w 82"/>
                <a:gd name="T5" fmla="*/ 0 h 104"/>
                <a:gd name="T6" fmla="*/ 0 w 82"/>
                <a:gd name="T7" fmla="*/ 0 h 104"/>
                <a:gd name="T8" fmla="*/ 0 w 82"/>
                <a:gd name="T9" fmla="*/ 104 h 104"/>
                <a:gd name="T10" fmla="*/ 0 w 82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4">
                  <a:moveTo>
                    <a:pt x="0" y="104"/>
                  </a:moveTo>
                  <a:lnTo>
                    <a:pt x="82" y="104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0" name="Freeform 39">
              <a:extLst>
                <a:ext uri="{FF2B5EF4-FFF2-40B4-BE49-F238E27FC236}">
                  <a16:creationId xmlns:a16="http://schemas.microsoft.com/office/drawing/2014/main" id="{2022C0D4-EB05-417E-88EB-822A0828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963" y="5481638"/>
              <a:ext cx="130175" cy="122238"/>
            </a:xfrm>
            <a:custGeom>
              <a:avLst/>
              <a:gdLst>
                <a:gd name="T0" fmla="*/ 82 w 82"/>
                <a:gd name="T1" fmla="*/ 77 h 77"/>
                <a:gd name="T2" fmla="*/ 82 w 82"/>
                <a:gd name="T3" fmla="*/ 0 h 77"/>
                <a:gd name="T4" fmla="*/ 0 w 82"/>
                <a:gd name="T5" fmla="*/ 0 h 77"/>
                <a:gd name="T6" fmla="*/ 0 w 82"/>
                <a:gd name="T7" fmla="*/ 77 h 77"/>
                <a:gd name="T8" fmla="*/ 82 w 82"/>
                <a:gd name="T9" fmla="*/ 77 h 77"/>
                <a:gd name="T10" fmla="*/ 82 w 82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7">
                  <a:moveTo>
                    <a:pt x="82" y="77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82" y="77"/>
                  </a:lnTo>
                  <a:lnTo>
                    <a:pt x="82" y="7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1" name="Freeform 40">
              <a:extLst>
                <a:ext uri="{FF2B5EF4-FFF2-40B4-BE49-F238E27FC236}">
                  <a16:creationId xmlns:a16="http://schemas.microsoft.com/office/drawing/2014/main" id="{1236D7E2-FC3D-431A-BBA4-C2F1A74C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0" y="4854576"/>
              <a:ext cx="130175" cy="749300"/>
            </a:xfrm>
            <a:custGeom>
              <a:avLst/>
              <a:gdLst>
                <a:gd name="T0" fmla="*/ 82 w 82"/>
                <a:gd name="T1" fmla="*/ 0 h 472"/>
                <a:gd name="T2" fmla="*/ 0 w 82"/>
                <a:gd name="T3" fmla="*/ 0 h 472"/>
                <a:gd name="T4" fmla="*/ 0 w 82"/>
                <a:gd name="T5" fmla="*/ 472 h 472"/>
                <a:gd name="T6" fmla="*/ 82 w 82"/>
                <a:gd name="T7" fmla="*/ 472 h 472"/>
                <a:gd name="T8" fmla="*/ 82 w 82"/>
                <a:gd name="T9" fmla="*/ 0 h 472"/>
                <a:gd name="T10" fmla="*/ 82 w 82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72">
                  <a:moveTo>
                    <a:pt x="82" y="0"/>
                  </a:moveTo>
                  <a:lnTo>
                    <a:pt x="0" y="0"/>
                  </a:lnTo>
                  <a:lnTo>
                    <a:pt x="0" y="472"/>
                  </a:lnTo>
                  <a:lnTo>
                    <a:pt x="82" y="47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2" name="Freeform 41">
              <a:extLst>
                <a:ext uri="{FF2B5EF4-FFF2-40B4-BE49-F238E27FC236}">
                  <a16:creationId xmlns:a16="http://schemas.microsoft.com/office/drawing/2014/main" id="{6442CC43-6CDD-41C8-937E-48112388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0" y="4651376"/>
              <a:ext cx="130175" cy="203200"/>
            </a:xfrm>
            <a:custGeom>
              <a:avLst/>
              <a:gdLst>
                <a:gd name="T0" fmla="*/ 82 w 82"/>
                <a:gd name="T1" fmla="*/ 0 h 128"/>
                <a:gd name="T2" fmla="*/ 0 w 82"/>
                <a:gd name="T3" fmla="*/ 0 h 128"/>
                <a:gd name="T4" fmla="*/ 0 w 82"/>
                <a:gd name="T5" fmla="*/ 128 h 128"/>
                <a:gd name="T6" fmla="*/ 82 w 82"/>
                <a:gd name="T7" fmla="*/ 128 h 128"/>
                <a:gd name="T8" fmla="*/ 82 w 82"/>
                <a:gd name="T9" fmla="*/ 0 h 128"/>
                <a:gd name="T10" fmla="*/ 82 w 8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8">
                  <a:moveTo>
                    <a:pt x="82" y="0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3" name="Freeform 42">
              <a:extLst>
                <a:ext uri="{FF2B5EF4-FFF2-40B4-BE49-F238E27FC236}">
                  <a16:creationId xmlns:a16="http://schemas.microsoft.com/office/drawing/2014/main" id="{A53AC86D-2440-4A11-A07E-87DCEF56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5534026"/>
              <a:ext cx="128587" cy="69850"/>
            </a:xfrm>
            <a:custGeom>
              <a:avLst/>
              <a:gdLst>
                <a:gd name="T0" fmla="*/ 81 w 81"/>
                <a:gd name="T1" fmla="*/ 44 h 44"/>
                <a:gd name="T2" fmla="*/ 81 w 81"/>
                <a:gd name="T3" fmla="*/ 0 h 44"/>
                <a:gd name="T4" fmla="*/ 0 w 81"/>
                <a:gd name="T5" fmla="*/ 0 h 44"/>
                <a:gd name="T6" fmla="*/ 0 w 81"/>
                <a:gd name="T7" fmla="*/ 44 h 44"/>
                <a:gd name="T8" fmla="*/ 81 w 81"/>
                <a:gd name="T9" fmla="*/ 44 h 44"/>
                <a:gd name="T10" fmla="*/ 81 w 81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4">
                  <a:moveTo>
                    <a:pt x="81" y="4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81" y="44"/>
                  </a:lnTo>
                  <a:lnTo>
                    <a:pt x="81" y="4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4" name="Freeform 43">
              <a:extLst>
                <a:ext uri="{FF2B5EF4-FFF2-40B4-BE49-F238E27FC236}">
                  <a16:creationId xmlns:a16="http://schemas.microsoft.com/office/drawing/2014/main" id="{8C71ADC8-E597-4D98-BE49-699CB5A6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413" y="5489576"/>
              <a:ext cx="128587" cy="114300"/>
            </a:xfrm>
            <a:custGeom>
              <a:avLst/>
              <a:gdLst>
                <a:gd name="T0" fmla="*/ 81 w 81"/>
                <a:gd name="T1" fmla="*/ 0 h 72"/>
                <a:gd name="T2" fmla="*/ 0 w 81"/>
                <a:gd name="T3" fmla="*/ 0 h 72"/>
                <a:gd name="T4" fmla="*/ 0 w 81"/>
                <a:gd name="T5" fmla="*/ 72 h 72"/>
                <a:gd name="T6" fmla="*/ 81 w 81"/>
                <a:gd name="T7" fmla="*/ 72 h 72"/>
                <a:gd name="T8" fmla="*/ 81 w 81"/>
                <a:gd name="T9" fmla="*/ 0 h 72"/>
                <a:gd name="T10" fmla="*/ 81 w 8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2">
                  <a:moveTo>
                    <a:pt x="81" y="0"/>
                  </a:moveTo>
                  <a:lnTo>
                    <a:pt x="0" y="0"/>
                  </a:lnTo>
                  <a:lnTo>
                    <a:pt x="0" y="72"/>
                  </a:lnTo>
                  <a:lnTo>
                    <a:pt x="81" y="72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5" name="Freeform 44">
              <a:extLst>
                <a:ext uri="{FF2B5EF4-FFF2-40B4-BE49-F238E27FC236}">
                  <a16:creationId xmlns:a16="http://schemas.microsoft.com/office/drawing/2014/main" id="{FB4E45DD-010A-4035-B975-D2D78F611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46626"/>
              <a:ext cx="128587" cy="857250"/>
            </a:xfrm>
            <a:custGeom>
              <a:avLst/>
              <a:gdLst>
                <a:gd name="T0" fmla="*/ 81 w 81"/>
                <a:gd name="T1" fmla="*/ 0 h 540"/>
                <a:gd name="T2" fmla="*/ 0 w 81"/>
                <a:gd name="T3" fmla="*/ 0 h 540"/>
                <a:gd name="T4" fmla="*/ 0 w 81"/>
                <a:gd name="T5" fmla="*/ 540 h 540"/>
                <a:gd name="T6" fmla="*/ 81 w 81"/>
                <a:gd name="T7" fmla="*/ 540 h 540"/>
                <a:gd name="T8" fmla="*/ 81 w 81"/>
                <a:gd name="T9" fmla="*/ 0 h 540"/>
                <a:gd name="T10" fmla="*/ 81 w 81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40">
                  <a:moveTo>
                    <a:pt x="81" y="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81" y="54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6" name="Freeform 45">
              <a:extLst>
                <a:ext uri="{FF2B5EF4-FFF2-40B4-BE49-F238E27FC236}">
                  <a16:creationId xmlns:a16="http://schemas.microsoft.com/office/drawing/2014/main" id="{BD4EE689-814A-44F6-8D72-6654AD1D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475163"/>
              <a:ext cx="128587" cy="271463"/>
            </a:xfrm>
            <a:custGeom>
              <a:avLst/>
              <a:gdLst>
                <a:gd name="T0" fmla="*/ 81 w 81"/>
                <a:gd name="T1" fmla="*/ 0 h 171"/>
                <a:gd name="T2" fmla="*/ 0 w 81"/>
                <a:gd name="T3" fmla="*/ 0 h 171"/>
                <a:gd name="T4" fmla="*/ 0 w 81"/>
                <a:gd name="T5" fmla="*/ 171 h 171"/>
                <a:gd name="T6" fmla="*/ 81 w 81"/>
                <a:gd name="T7" fmla="*/ 171 h 171"/>
                <a:gd name="T8" fmla="*/ 81 w 81"/>
                <a:gd name="T9" fmla="*/ 0 h 171"/>
                <a:gd name="T10" fmla="*/ 81 w 81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1">
                  <a:moveTo>
                    <a:pt x="81" y="0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81" y="171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7" name="Freeform 46">
              <a:extLst>
                <a:ext uri="{FF2B5EF4-FFF2-40B4-BE49-F238E27FC236}">
                  <a16:creationId xmlns:a16="http://schemas.microsoft.com/office/drawing/2014/main" id="{CB933919-44EB-4225-8D16-B4996DA46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113" y="5495926"/>
              <a:ext cx="130175" cy="107950"/>
            </a:xfrm>
            <a:custGeom>
              <a:avLst/>
              <a:gdLst>
                <a:gd name="T0" fmla="*/ 82 w 82"/>
                <a:gd name="T1" fmla="*/ 0 h 68"/>
                <a:gd name="T2" fmla="*/ 0 w 82"/>
                <a:gd name="T3" fmla="*/ 0 h 68"/>
                <a:gd name="T4" fmla="*/ 0 w 82"/>
                <a:gd name="T5" fmla="*/ 68 h 68"/>
                <a:gd name="T6" fmla="*/ 82 w 82"/>
                <a:gd name="T7" fmla="*/ 68 h 68"/>
                <a:gd name="T8" fmla="*/ 82 w 82"/>
                <a:gd name="T9" fmla="*/ 0 h 68"/>
                <a:gd name="T10" fmla="*/ 82 w 8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8">
                  <a:moveTo>
                    <a:pt x="82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82" y="6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8" name="Freeform 47">
              <a:extLst>
                <a:ext uri="{FF2B5EF4-FFF2-40B4-BE49-F238E27FC236}">
                  <a16:creationId xmlns:a16="http://schemas.microsoft.com/office/drawing/2014/main" id="{92EE7D14-5F98-404C-9B12-DE04A1BA5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113" y="5457826"/>
              <a:ext cx="130175" cy="38100"/>
            </a:xfrm>
            <a:custGeom>
              <a:avLst/>
              <a:gdLst>
                <a:gd name="T0" fmla="*/ 0 w 82"/>
                <a:gd name="T1" fmla="*/ 24 h 24"/>
                <a:gd name="T2" fmla="*/ 82 w 82"/>
                <a:gd name="T3" fmla="*/ 24 h 24"/>
                <a:gd name="T4" fmla="*/ 82 w 82"/>
                <a:gd name="T5" fmla="*/ 0 h 24"/>
                <a:gd name="T6" fmla="*/ 0 w 82"/>
                <a:gd name="T7" fmla="*/ 0 h 24"/>
                <a:gd name="T8" fmla="*/ 0 w 82"/>
                <a:gd name="T9" fmla="*/ 24 h 24"/>
                <a:gd name="T10" fmla="*/ 0 w 8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4">
                  <a:moveTo>
                    <a:pt x="0" y="24"/>
                  </a:moveTo>
                  <a:lnTo>
                    <a:pt x="82" y="24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79" name="Freeform 48">
              <a:extLst>
                <a:ext uri="{FF2B5EF4-FFF2-40B4-BE49-F238E27FC236}">
                  <a16:creationId xmlns:a16="http://schemas.microsoft.com/office/drawing/2014/main" id="{4212AEF8-2571-4BC4-A002-6DC2ACA2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4830763"/>
              <a:ext cx="128587" cy="773113"/>
            </a:xfrm>
            <a:custGeom>
              <a:avLst/>
              <a:gdLst>
                <a:gd name="T0" fmla="*/ 81 w 81"/>
                <a:gd name="T1" fmla="*/ 0 h 487"/>
                <a:gd name="T2" fmla="*/ 0 w 81"/>
                <a:gd name="T3" fmla="*/ 0 h 487"/>
                <a:gd name="T4" fmla="*/ 0 w 81"/>
                <a:gd name="T5" fmla="*/ 487 h 487"/>
                <a:gd name="T6" fmla="*/ 81 w 81"/>
                <a:gd name="T7" fmla="*/ 487 h 487"/>
                <a:gd name="T8" fmla="*/ 81 w 81"/>
                <a:gd name="T9" fmla="*/ 0 h 487"/>
                <a:gd name="T10" fmla="*/ 81 w 81"/>
                <a:gd name="T1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87">
                  <a:moveTo>
                    <a:pt x="81" y="0"/>
                  </a:moveTo>
                  <a:lnTo>
                    <a:pt x="0" y="0"/>
                  </a:lnTo>
                  <a:lnTo>
                    <a:pt x="0" y="487"/>
                  </a:lnTo>
                  <a:lnTo>
                    <a:pt x="81" y="487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0" name="Freeform 49">
              <a:extLst>
                <a:ext uri="{FF2B5EF4-FFF2-40B4-BE49-F238E27FC236}">
                  <a16:creationId xmlns:a16="http://schemas.microsoft.com/office/drawing/2014/main" id="{1B7A47A7-F726-4D12-962A-20BA6DAA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4570413"/>
              <a:ext cx="128587" cy="260350"/>
            </a:xfrm>
            <a:custGeom>
              <a:avLst/>
              <a:gdLst>
                <a:gd name="T0" fmla="*/ 81 w 81"/>
                <a:gd name="T1" fmla="*/ 0 h 164"/>
                <a:gd name="T2" fmla="*/ 0 w 81"/>
                <a:gd name="T3" fmla="*/ 0 h 164"/>
                <a:gd name="T4" fmla="*/ 0 w 81"/>
                <a:gd name="T5" fmla="*/ 164 h 164"/>
                <a:gd name="T6" fmla="*/ 81 w 81"/>
                <a:gd name="T7" fmla="*/ 164 h 164"/>
                <a:gd name="T8" fmla="*/ 81 w 81"/>
                <a:gd name="T9" fmla="*/ 0 h 164"/>
                <a:gd name="T10" fmla="*/ 81 w 8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64">
                  <a:moveTo>
                    <a:pt x="81" y="0"/>
                  </a:moveTo>
                  <a:lnTo>
                    <a:pt x="0" y="0"/>
                  </a:lnTo>
                  <a:lnTo>
                    <a:pt x="0" y="164"/>
                  </a:lnTo>
                  <a:lnTo>
                    <a:pt x="81" y="16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1" name="Freeform 50">
              <a:extLst>
                <a:ext uri="{FF2B5EF4-FFF2-40B4-BE49-F238E27FC236}">
                  <a16:creationId xmlns:a16="http://schemas.microsoft.com/office/drawing/2014/main" id="{C906B286-1C88-4AA6-82D5-3CB3D532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4689476"/>
              <a:ext cx="128587" cy="914400"/>
            </a:xfrm>
            <a:custGeom>
              <a:avLst/>
              <a:gdLst>
                <a:gd name="T0" fmla="*/ 81 w 81"/>
                <a:gd name="T1" fmla="*/ 0 h 576"/>
                <a:gd name="T2" fmla="*/ 0 w 81"/>
                <a:gd name="T3" fmla="*/ 0 h 576"/>
                <a:gd name="T4" fmla="*/ 0 w 81"/>
                <a:gd name="T5" fmla="*/ 576 h 576"/>
                <a:gd name="T6" fmla="*/ 81 w 81"/>
                <a:gd name="T7" fmla="*/ 576 h 576"/>
                <a:gd name="T8" fmla="*/ 81 w 81"/>
                <a:gd name="T9" fmla="*/ 0 h 576"/>
                <a:gd name="T10" fmla="*/ 81 w 81"/>
                <a:gd name="T1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76">
                  <a:moveTo>
                    <a:pt x="81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81" y="576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2" name="Freeform 51">
              <a:extLst>
                <a:ext uri="{FF2B5EF4-FFF2-40B4-BE49-F238E27FC236}">
                  <a16:creationId xmlns:a16="http://schemas.microsoft.com/office/drawing/2014/main" id="{F760DCDC-67BB-4004-9439-C39C689D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4462463"/>
              <a:ext cx="128587" cy="227013"/>
            </a:xfrm>
            <a:custGeom>
              <a:avLst/>
              <a:gdLst>
                <a:gd name="T0" fmla="*/ 81 w 81"/>
                <a:gd name="T1" fmla="*/ 0 h 143"/>
                <a:gd name="T2" fmla="*/ 0 w 81"/>
                <a:gd name="T3" fmla="*/ 0 h 143"/>
                <a:gd name="T4" fmla="*/ 0 w 81"/>
                <a:gd name="T5" fmla="*/ 143 h 143"/>
                <a:gd name="T6" fmla="*/ 81 w 81"/>
                <a:gd name="T7" fmla="*/ 143 h 143"/>
                <a:gd name="T8" fmla="*/ 81 w 81"/>
                <a:gd name="T9" fmla="*/ 0 h 143"/>
                <a:gd name="T10" fmla="*/ 81 w 81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43">
                  <a:moveTo>
                    <a:pt x="81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81" y="143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3" name="Freeform 52">
              <a:extLst>
                <a:ext uri="{FF2B5EF4-FFF2-40B4-BE49-F238E27FC236}">
                  <a16:creationId xmlns:a16="http://schemas.microsoft.com/office/drawing/2014/main" id="{CBBA8606-6D35-4329-A15A-ECCF914E8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5443538"/>
              <a:ext cx="130175" cy="160338"/>
            </a:xfrm>
            <a:custGeom>
              <a:avLst/>
              <a:gdLst>
                <a:gd name="T0" fmla="*/ 82 w 82"/>
                <a:gd name="T1" fmla="*/ 0 h 101"/>
                <a:gd name="T2" fmla="*/ 0 w 82"/>
                <a:gd name="T3" fmla="*/ 0 h 101"/>
                <a:gd name="T4" fmla="*/ 0 w 82"/>
                <a:gd name="T5" fmla="*/ 101 h 101"/>
                <a:gd name="T6" fmla="*/ 82 w 82"/>
                <a:gd name="T7" fmla="*/ 101 h 101"/>
                <a:gd name="T8" fmla="*/ 82 w 82"/>
                <a:gd name="T9" fmla="*/ 0 h 101"/>
                <a:gd name="T10" fmla="*/ 82 w 82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1">
                  <a:moveTo>
                    <a:pt x="82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82" y="10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4" name="Freeform 53">
              <a:extLst>
                <a:ext uri="{FF2B5EF4-FFF2-40B4-BE49-F238E27FC236}">
                  <a16:creationId xmlns:a16="http://schemas.microsoft.com/office/drawing/2014/main" id="{A731C655-2DBC-495E-B620-92D5CDD6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5405438"/>
              <a:ext cx="130175" cy="38100"/>
            </a:xfrm>
            <a:custGeom>
              <a:avLst/>
              <a:gdLst>
                <a:gd name="T0" fmla="*/ 82 w 82"/>
                <a:gd name="T1" fmla="*/ 0 h 24"/>
                <a:gd name="T2" fmla="*/ 0 w 82"/>
                <a:gd name="T3" fmla="*/ 0 h 24"/>
                <a:gd name="T4" fmla="*/ 0 w 82"/>
                <a:gd name="T5" fmla="*/ 24 h 24"/>
                <a:gd name="T6" fmla="*/ 82 w 82"/>
                <a:gd name="T7" fmla="*/ 24 h 24"/>
                <a:gd name="T8" fmla="*/ 82 w 82"/>
                <a:gd name="T9" fmla="*/ 0 h 24"/>
                <a:gd name="T10" fmla="*/ 82 w 8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4">
                  <a:moveTo>
                    <a:pt x="8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82" y="2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5" name="Freeform 54">
              <a:extLst>
                <a:ext uri="{FF2B5EF4-FFF2-40B4-BE49-F238E27FC236}">
                  <a16:creationId xmlns:a16="http://schemas.microsoft.com/office/drawing/2014/main" id="{34B55C95-F968-44DC-89E7-7E3A97D8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4711701"/>
              <a:ext cx="130175" cy="892175"/>
            </a:xfrm>
            <a:custGeom>
              <a:avLst/>
              <a:gdLst>
                <a:gd name="T0" fmla="*/ 82 w 82"/>
                <a:gd name="T1" fmla="*/ 0 h 562"/>
                <a:gd name="T2" fmla="*/ 0 w 82"/>
                <a:gd name="T3" fmla="*/ 0 h 562"/>
                <a:gd name="T4" fmla="*/ 0 w 82"/>
                <a:gd name="T5" fmla="*/ 562 h 562"/>
                <a:gd name="T6" fmla="*/ 82 w 82"/>
                <a:gd name="T7" fmla="*/ 562 h 562"/>
                <a:gd name="T8" fmla="*/ 82 w 82"/>
                <a:gd name="T9" fmla="*/ 0 h 562"/>
                <a:gd name="T10" fmla="*/ 82 w 82"/>
                <a:gd name="T1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62">
                  <a:moveTo>
                    <a:pt x="82" y="0"/>
                  </a:moveTo>
                  <a:lnTo>
                    <a:pt x="0" y="0"/>
                  </a:lnTo>
                  <a:lnTo>
                    <a:pt x="0" y="562"/>
                  </a:lnTo>
                  <a:lnTo>
                    <a:pt x="82" y="56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6" name="Freeform 55">
              <a:extLst>
                <a:ext uri="{FF2B5EF4-FFF2-40B4-BE49-F238E27FC236}">
                  <a16:creationId xmlns:a16="http://schemas.microsoft.com/office/drawing/2014/main" id="{B56F01B1-F0A5-489C-9219-2766D32F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4375151"/>
              <a:ext cx="130175" cy="336550"/>
            </a:xfrm>
            <a:custGeom>
              <a:avLst/>
              <a:gdLst>
                <a:gd name="T0" fmla="*/ 82 w 82"/>
                <a:gd name="T1" fmla="*/ 212 h 212"/>
                <a:gd name="T2" fmla="*/ 82 w 82"/>
                <a:gd name="T3" fmla="*/ 0 h 212"/>
                <a:gd name="T4" fmla="*/ 0 w 82"/>
                <a:gd name="T5" fmla="*/ 0 h 212"/>
                <a:gd name="T6" fmla="*/ 0 w 82"/>
                <a:gd name="T7" fmla="*/ 212 h 212"/>
                <a:gd name="T8" fmla="*/ 82 w 82"/>
                <a:gd name="T9" fmla="*/ 212 h 212"/>
                <a:gd name="T10" fmla="*/ 82 w 82"/>
                <a:gd name="T1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2">
                  <a:moveTo>
                    <a:pt x="82" y="212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12"/>
                  </a:lnTo>
                  <a:lnTo>
                    <a:pt x="82" y="212"/>
                  </a:lnTo>
                  <a:lnTo>
                    <a:pt x="82" y="2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7" name="Freeform 56">
              <a:extLst>
                <a:ext uri="{FF2B5EF4-FFF2-40B4-BE49-F238E27FC236}">
                  <a16:creationId xmlns:a16="http://schemas.microsoft.com/office/drawing/2014/main" id="{7188AC5B-64B4-4225-B6F4-DA7858998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4359276"/>
              <a:ext cx="130175" cy="15875"/>
            </a:xfrm>
            <a:custGeom>
              <a:avLst/>
              <a:gdLst>
                <a:gd name="T0" fmla="*/ 82 w 82"/>
                <a:gd name="T1" fmla="*/ 10 h 10"/>
                <a:gd name="T2" fmla="*/ 82 w 82"/>
                <a:gd name="T3" fmla="*/ 0 h 10"/>
                <a:gd name="T4" fmla="*/ 0 w 82"/>
                <a:gd name="T5" fmla="*/ 0 h 10"/>
                <a:gd name="T6" fmla="*/ 0 w 82"/>
                <a:gd name="T7" fmla="*/ 10 h 10"/>
                <a:gd name="T8" fmla="*/ 82 w 82"/>
                <a:gd name="T9" fmla="*/ 10 h 10"/>
                <a:gd name="T10" fmla="*/ 82 w 8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">
                  <a:moveTo>
                    <a:pt x="82" y="1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82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8" name="Freeform 57">
              <a:extLst>
                <a:ext uri="{FF2B5EF4-FFF2-40B4-BE49-F238E27FC236}">
                  <a16:creationId xmlns:a16="http://schemas.microsoft.com/office/drawing/2014/main" id="{75F5C3A5-ECEB-4330-963D-98C2B58D7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5462588"/>
              <a:ext cx="130175" cy="141288"/>
            </a:xfrm>
            <a:custGeom>
              <a:avLst/>
              <a:gdLst>
                <a:gd name="T0" fmla="*/ 82 w 82"/>
                <a:gd name="T1" fmla="*/ 0 h 89"/>
                <a:gd name="T2" fmla="*/ 0 w 82"/>
                <a:gd name="T3" fmla="*/ 0 h 89"/>
                <a:gd name="T4" fmla="*/ 0 w 82"/>
                <a:gd name="T5" fmla="*/ 89 h 89"/>
                <a:gd name="T6" fmla="*/ 82 w 82"/>
                <a:gd name="T7" fmla="*/ 89 h 89"/>
                <a:gd name="T8" fmla="*/ 82 w 82"/>
                <a:gd name="T9" fmla="*/ 0 h 89"/>
                <a:gd name="T10" fmla="*/ 82 w 8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9">
                  <a:moveTo>
                    <a:pt x="82" y="0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82" y="8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89" name="Freeform 58">
              <a:extLst>
                <a:ext uri="{FF2B5EF4-FFF2-40B4-BE49-F238E27FC236}">
                  <a16:creationId xmlns:a16="http://schemas.microsoft.com/office/drawing/2014/main" id="{DC920A1C-ABD1-4651-B0BE-D5EDA6DE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5424488"/>
              <a:ext cx="130175" cy="38100"/>
            </a:xfrm>
            <a:custGeom>
              <a:avLst/>
              <a:gdLst>
                <a:gd name="T0" fmla="*/ 0 w 82"/>
                <a:gd name="T1" fmla="*/ 24 h 24"/>
                <a:gd name="T2" fmla="*/ 82 w 82"/>
                <a:gd name="T3" fmla="*/ 24 h 24"/>
                <a:gd name="T4" fmla="*/ 82 w 82"/>
                <a:gd name="T5" fmla="*/ 0 h 24"/>
                <a:gd name="T6" fmla="*/ 0 w 82"/>
                <a:gd name="T7" fmla="*/ 0 h 24"/>
                <a:gd name="T8" fmla="*/ 0 w 82"/>
                <a:gd name="T9" fmla="*/ 24 h 24"/>
                <a:gd name="T10" fmla="*/ 0 w 8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4">
                  <a:moveTo>
                    <a:pt x="0" y="24"/>
                  </a:moveTo>
                  <a:lnTo>
                    <a:pt x="82" y="24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0" name="Freeform 59">
              <a:extLst>
                <a:ext uri="{FF2B5EF4-FFF2-40B4-BE49-F238E27FC236}">
                  <a16:creationId xmlns:a16="http://schemas.microsoft.com/office/drawing/2014/main" id="{41AC76D0-362D-4471-A5A5-69F2A6D7C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502151"/>
              <a:ext cx="130175" cy="301625"/>
            </a:xfrm>
            <a:custGeom>
              <a:avLst/>
              <a:gdLst>
                <a:gd name="T0" fmla="*/ 0 w 82"/>
                <a:gd name="T1" fmla="*/ 190 h 190"/>
                <a:gd name="T2" fmla="*/ 82 w 82"/>
                <a:gd name="T3" fmla="*/ 190 h 190"/>
                <a:gd name="T4" fmla="*/ 82 w 82"/>
                <a:gd name="T5" fmla="*/ 0 h 190"/>
                <a:gd name="T6" fmla="*/ 0 w 82"/>
                <a:gd name="T7" fmla="*/ 0 h 190"/>
                <a:gd name="T8" fmla="*/ 0 w 82"/>
                <a:gd name="T9" fmla="*/ 190 h 190"/>
                <a:gd name="T10" fmla="*/ 0 w 82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90">
                  <a:moveTo>
                    <a:pt x="0" y="190"/>
                  </a:moveTo>
                  <a:lnTo>
                    <a:pt x="82" y="190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1" name="Freeform 60">
              <a:extLst>
                <a:ext uri="{FF2B5EF4-FFF2-40B4-BE49-F238E27FC236}">
                  <a16:creationId xmlns:a16="http://schemas.microsoft.com/office/drawing/2014/main" id="{256E9F4A-4ABE-4B97-BA3E-D696188A3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803776"/>
              <a:ext cx="130175" cy="800100"/>
            </a:xfrm>
            <a:custGeom>
              <a:avLst/>
              <a:gdLst>
                <a:gd name="T0" fmla="*/ 82 w 82"/>
                <a:gd name="T1" fmla="*/ 0 h 504"/>
                <a:gd name="T2" fmla="*/ 0 w 82"/>
                <a:gd name="T3" fmla="*/ 0 h 504"/>
                <a:gd name="T4" fmla="*/ 0 w 82"/>
                <a:gd name="T5" fmla="*/ 504 h 504"/>
                <a:gd name="T6" fmla="*/ 82 w 82"/>
                <a:gd name="T7" fmla="*/ 504 h 504"/>
                <a:gd name="T8" fmla="*/ 82 w 82"/>
                <a:gd name="T9" fmla="*/ 0 h 504"/>
                <a:gd name="T10" fmla="*/ 82 w 82"/>
                <a:gd name="T1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04">
                  <a:moveTo>
                    <a:pt x="82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82" y="50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2" name="Freeform 61">
              <a:extLst>
                <a:ext uri="{FF2B5EF4-FFF2-40B4-BE49-F238E27FC236}">
                  <a16:creationId xmlns:a16="http://schemas.microsoft.com/office/drawing/2014/main" id="{11EC923B-3B9D-4730-986A-509849BC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481513"/>
              <a:ext cx="130175" cy="20638"/>
            </a:xfrm>
            <a:custGeom>
              <a:avLst/>
              <a:gdLst>
                <a:gd name="T0" fmla="*/ 82 w 82"/>
                <a:gd name="T1" fmla="*/ 13 h 13"/>
                <a:gd name="T2" fmla="*/ 82 w 82"/>
                <a:gd name="T3" fmla="*/ 0 h 13"/>
                <a:gd name="T4" fmla="*/ 0 w 82"/>
                <a:gd name="T5" fmla="*/ 0 h 13"/>
                <a:gd name="T6" fmla="*/ 0 w 82"/>
                <a:gd name="T7" fmla="*/ 13 h 13"/>
                <a:gd name="T8" fmla="*/ 82 w 82"/>
                <a:gd name="T9" fmla="*/ 13 h 13"/>
                <a:gd name="T10" fmla="*/ 82 w 8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3">
                  <a:moveTo>
                    <a:pt x="82" y="13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82" y="13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3" name="Freeform 62">
              <a:extLst>
                <a:ext uri="{FF2B5EF4-FFF2-40B4-BE49-F238E27FC236}">
                  <a16:creationId xmlns:a16="http://schemas.microsoft.com/office/drawing/2014/main" id="{E3A35AAD-C392-4D97-8277-A7E288A8B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5484813"/>
              <a:ext cx="130175" cy="119063"/>
            </a:xfrm>
            <a:custGeom>
              <a:avLst/>
              <a:gdLst>
                <a:gd name="T0" fmla="*/ 82 w 82"/>
                <a:gd name="T1" fmla="*/ 0 h 75"/>
                <a:gd name="T2" fmla="*/ 0 w 82"/>
                <a:gd name="T3" fmla="*/ 0 h 75"/>
                <a:gd name="T4" fmla="*/ 0 w 82"/>
                <a:gd name="T5" fmla="*/ 75 h 75"/>
                <a:gd name="T6" fmla="*/ 82 w 82"/>
                <a:gd name="T7" fmla="*/ 75 h 75"/>
                <a:gd name="T8" fmla="*/ 82 w 82"/>
                <a:gd name="T9" fmla="*/ 0 h 75"/>
                <a:gd name="T10" fmla="*/ 82 w 82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5">
                  <a:moveTo>
                    <a:pt x="82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82" y="7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4" name="Freeform 63">
              <a:extLst>
                <a:ext uri="{FF2B5EF4-FFF2-40B4-BE49-F238E27FC236}">
                  <a16:creationId xmlns:a16="http://schemas.microsoft.com/office/drawing/2014/main" id="{BF1F1987-F7A3-4574-9126-C66D88C8F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5443538"/>
              <a:ext cx="130175" cy="41275"/>
            </a:xfrm>
            <a:custGeom>
              <a:avLst/>
              <a:gdLst>
                <a:gd name="T0" fmla="*/ 82 w 82"/>
                <a:gd name="T1" fmla="*/ 0 h 26"/>
                <a:gd name="T2" fmla="*/ 0 w 82"/>
                <a:gd name="T3" fmla="*/ 0 h 26"/>
                <a:gd name="T4" fmla="*/ 0 w 82"/>
                <a:gd name="T5" fmla="*/ 26 h 26"/>
                <a:gd name="T6" fmla="*/ 82 w 82"/>
                <a:gd name="T7" fmla="*/ 26 h 26"/>
                <a:gd name="T8" fmla="*/ 82 w 82"/>
                <a:gd name="T9" fmla="*/ 0 h 26"/>
                <a:gd name="T10" fmla="*/ 82 w 8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6">
                  <a:moveTo>
                    <a:pt x="82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82" y="26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5" name="Freeform 64">
              <a:extLst>
                <a:ext uri="{FF2B5EF4-FFF2-40B4-BE49-F238E27FC236}">
                  <a16:creationId xmlns:a16="http://schemas.microsoft.com/office/drawing/2014/main" id="{5A183C8A-B40E-4DC4-B5DA-69817ECB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746626"/>
              <a:ext cx="130175" cy="857250"/>
            </a:xfrm>
            <a:custGeom>
              <a:avLst/>
              <a:gdLst>
                <a:gd name="T0" fmla="*/ 82 w 82"/>
                <a:gd name="T1" fmla="*/ 0 h 540"/>
                <a:gd name="T2" fmla="*/ 0 w 82"/>
                <a:gd name="T3" fmla="*/ 0 h 540"/>
                <a:gd name="T4" fmla="*/ 0 w 82"/>
                <a:gd name="T5" fmla="*/ 540 h 540"/>
                <a:gd name="T6" fmla="*/ 82 w 82"/>
                <a:gd name="T7" fmla="*/ 540 h 540"/>
                <a:gd name="T8" fmla="*/ 82 w 82"/>
                <a:gd name="T9" fmla="*/ 0 h 540"/>
                <a:gd name="T10" fmla="*/ 82 w 82"/>
                <a:gd name="T1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40">
                  <a:moveTo>
                    <a:pt x="82" y="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82" y="54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6" name="Freeform 65">
              <a:extLst>
                <a:ext uri="{FF2B5EF4-FFF2-40B4-BE49-F238E27FC236}">
                  <a16:creationId xmlns:a16="http://schemas.microsoft.com/office/drawing/2014/main" id="{2E33FC49-0A79-40FE-95AB-BBE24951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429126"/>
              <a:ext cx="130175" cy="317500"/>
            </a:xfrm>
            <a:custGeom>
              <a:avLst/>
              <a:gdLst>
                <a:gd name="T0" fmla="*/ 82 w 82"/>
                <a:gd name="T1" fmla="*/ 0 h 200"/>
                <a:gd name="T2" fmla="*/ 0 w 82"/>
                <a:gd name="T3" fmla="*/ 0 h 200"/>
                <a:gd name="T4" fmla="*/ 0 w 82"/>
                <a:gd name="T5" fmla="*/ 200 h 200"/>
                <a:gd name="T6" fmla="*/ 82 w 82"/>
                <a:gd name="T7" fmla="*/ 200 h 200"/>
                <a:gd name="T8" fmla="*/ 82 w 82"/>
                <a:gd name="T9" fmla="*/ 0 h 200"/>
                <a:gd name="T10" fmla="*/ 82 w 82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00">
                  <a:moveTo>
                    <a:pt x="82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82" y="20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7" name="Freeform 66">
              <a:extLst>
                <a:ext uri="{FF2B5EF4-FFF2-40B4-BE49-F238E27FC236}">
                  <a16:creationId xmlns:a16="http://schemas.microsoft.com/office/drawing/2014/main" id="{B2347417-C65B-4E45-9FE1-8AC88EFF5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5465763"/>
              <a:ext cx="130175" cy="138113"/>
            </a:xfrm>
            <a:custGeom>
              <a:avLst/>
              <a:gdLst>
                <a:gd name="T0" fmla="*/ 82 w 82"/>
                <a:gd name="T1" fmla="*/ 0 h 87"/>
                <a:gd name="T2" fmla="*/ 0 w 82"/>
                <a:gd name="T3" fmla="*/ 0 h 87"/>
                <a:gd name="T4" fmla="*/ 0 w 82"/>
                <a:gd name="T5" fmla="*/ 87 h 87"/>
                <a:gd name="T6" fmla="*/ 82 w 82"/>
                <a:gd name="T7" fmla="*/ 87 h 87"/>
                <a:gd name="T8" fmla="*/ 82 w 82"/>
                <a:gd name="T9" fmla="*/ 0 h 87"/>
                <a:gd name="T10" fmla="*/ 82 w 82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7">
                  <a:moveTo>
                    <a:pt x="82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82" y="8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8" name="Freeform 67">
              <a:extLst>
                <a:ext uri="{FF2B5EF4-FFF2-40B4-BE49-F238E27FC236}">
                  <a16:creationId xmlns:a16="http://schemas.microsoft.com/office/drawing/2014/main" id="{CD3832B5-81B3-4FC5-A05F-41E03766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5432426"/>
              <a:ext cx="130175" cy="33338"/>
            </a:xfrm>
            <a:custGeom>
              <a:avLst/>
              <a:gdLst>
                <a:gd name="T0" fmla="*/ 82 w 82"/>
                <a:gd name="T1" fmla="*/ 0 h 21"/>
                <a:gd name="T2" fmla="*/ 0 w 82"/>
                <a:gd name="T3" fmla="*/ 0 h 21"/>
                <a:gd name="T4" fmla="*/ 0 w 82"/>
                <a:gd name="T5" fmla="*/ 21 h 21"/>
                <a:gd name="T6" fmla="*/ 82 w 82"/>
                <a:gd name="T7" fmla="*/ 21 h 21"/>
                <a:gd name="T8" fmla="*/ 82 w 82"/>
                <a:gd name="T9" fmla="*/ 0 h 21"/>
                <a:gd name="T10" fmla="*/ 82 w 8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">
                  <a:moveTo>
                    <a:pt x="82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2" y="2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99" name="Freeform 68">
              <a:extLst>
                <a:ext uri="{FF2B5EF4-FFF2-40B4-BE49-F238E27FC236}">
                  <a16:creationId xmlns:a16="http://schemas.microsoft.com/office/drawing/2014/main" id="{38DEEB3F-934F-4C2F-A447-3BA42A00E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4767263"/>
              <a:ext cx="130175" cy="836613"/>
            </a:xfrm>
            <a:custGeom>
              <a:avLst/>
              <a:gdLst>
                <a:gd name="T0" fmla="*/ 82 w 82"/>
                <a:gd name="T1" fmla="*/ 0 h 527"/>
                <a:gd name="T2" fmla="*/ 0 w 82"/>
                <a:gd name="T3" fmla="*/ 0 h 527"/>
                <a:gd name="T4" fmla="*/ 0 w 82"/>
                <a:gd name="T5" fmla="*/ 527 h 527"/>
                <a:gd name="T6" fmla="*/ 82 w 82"/>
                <a:gd name="T7" fmla="*/ 527 h 527"/>
                <a:gd name="T8" fmla="*/ 82 w 82"/>
                <a:gd name="T9" fmla="*/ 0 h 527"/>
                <a:gd name="T10" fmla="*/ 82 w 82"/>
                <a:gd name="T11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27">
                  <a:moveTo>
                    <a:pt x="82" y="0"/>
                  </a:moveTo>
                  <a:lnTo>
                    <a:pt x="0" y="0"/>
                  </a:lnTo>
                  <a:lnTo>
                    <a:pt x="0" y="527"/>
                  </a:lnTo>
                  <a:lnTo>
                    <a:pt x="82" y="52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0" name="Freeform 69">
              <a:extLst>
                <a:ext uri="{FF2B5EF4-FFF2-40B4-BE49-F238E27FC236}">
                  <a16:creationId xmlns:a16="http://schemas.microsoft.com/office/drawing/2014/main" id="{EEFD2D90-3619-4916-8D26-B207B50F6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4419601"/>
              <a:ext cx="130175" cy="347663"/>
            </a:xfrm>
            <a:custGeom>
              <a:avLst/>
              <a:gdLst>
                <a:gd name="T0" fmla="*/ 82 w 82"/>
                <a:gd name="T1" fmla="*/ 0 h 219"/>
                <a:gd name="T2" fmla="*/ 0 w 82"/>
                <a:gd name="T3" fmla="*/ 0 h 219"/>
                <a:gd name="T4" fmla="*/ 0 w 82"/>
                <a:gd name="T5" fmla="*/ 219 h 219"/>
                <a:gd name="T6" fmla="*/ 82 w 82"/>
                <a:gd name="T7" fmla="*/ 219 h 219"/>
                <a:gd name="T8" fmla="*/ 82 w 82"/>
                <a:gd name="T9" fmla="*/ 0 h 219"/>
                <a:gd name="T10" fmla="*/ 82 w 82"/>
                <a:gd name="T1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9">
                  <a:moveTo>
                    <a:pt x="82" y="0"/>
                  </a:moveTo>
                  <a:lnTo>
                    <a:pt x="0" y="0"/>
                  </a:lnTo>
                  <a:lnTo>
                    <a:pt x="0" y="219"/>
                  </a:lnTo>
                  <a:lnTo>
                    <a:pt x="82" y="219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1" name="Freeform 70">
              <a:extLst>
                <a:ext uri="{FF2B5EF4-FFF2-40B4-BE49-F238E27FC236}">
                  <a16:creationId xmlns:a16="http://schemas.microsoft.com/office/drawing/2014/main" id="{A73454D1-2FFE-4C3B-8876-C07AE9B3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5495926"/>
              <a:ext cx="128587" cy="107950"/>
            </a:xfrm>
            <a:custGeom>
              <a:avLst/>
              <a:gdLst>
                <a:gd name="T0" fmla="*/ 81 w 81"/>
                <a:gd name="T1" fmla="*/ 68 h 68"/>
                <a:gd name="T2" fmla="*/ 81 w 81"/>
                <a:gd name="T3" fmla="*/ 0 h 68"/>
                <a:gd name="T4" fmla="*/ 0 w 81"/>
                <a:gd name="T5" fmla="*/ 0 h 68"/>
                <a:gd name="T6" fmla="*/ 0 w 81"/>
                <a:gd name="T7" fmla="*/ 68 h 68"/>
                <a:gd name="T8" fmla="*/ 81 w 81"/>
                <a:gd name="T9" fmla="*/ 68 h 68"/>
                <a:gd name="T10" fmla="*/ 81 w 81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8">
                  <a:moveTo>
                    <a:pt x="81" y="68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81" y="68"/>
                  </a:lnTo>
                  <a:lnTo>
                    <a:pt x="81" y="6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2" name="Freeform 71">
              <a:extLst>
                <a:ext uri="{FF2B5EF4-FFF2-40B4-BE49-F238E27FC236}">
                  <a16:creationId xmlns:a16="http://schemas.microsoft.com/office/drawing/2014/main" id="{A056B68E-2DBD-4B8F-BB9F-9F8BE8B8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5438776"/>
              <a:ext cx="128587" cy="57150"/>
            </a:xfrm>
            <a:custGeom>
              <a:avLst/>
              <a:gdLst>
                <a:gd name="T0" fmla="*/ 81 w 81"/>
                <a:gd name="T1" fmla="*/ 36 h 36"/>
                <a:gd name="T2" fmla="*/ 81 w 81"/>
                <a:gd name="T3" fmla="*/ 0 h 36"/>
                <a:gd name="T4" fmla="*/ 0 w 81"/>
                <a:gd name="T5" fmla="*/ 0 h 36"/>
                <a:gd name="T6" fmla="*/ 0 w 81"/>
                <a:gd name="T7" fmla="*/ 36 h 36"/>
                <a:gd name="T8" fmla="*/ 81 w 81"/>
                <a:gd name="T9" fmla="*/ 36 h 36"/>
                <a:gd name="T10" fmla="*/ 81 w 81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6">
                  <a:moveTo>
                    <a:pt x="81" y="36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81" y="36"/>
                  </a:lnTo>
                  <a:lnTo>
                    <a:pt x="81" y="3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3" name="Freeform 72">
              <a:extLst>
                <a:ext uri="{FF2B5EF4-FFF2-40B4-BE49-F238E27FC236}">
                  <a16:creationId xmlns:a16="http://schemas.microsoft.com/office/drawing/2014/main" id="{0F1FC9E6-1E87-468C-8159-94A5DEA90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4735513"/>
              <a:ext cx="130175" cy="868363"/>
            </a:xfrm>
            <a:custGeom>
              <a:avLst/>
              <a:gdLst>
                <a:gd name="T0" fmla="*/ 82 w 82"/>
                <a:gd name="T1" fmla="*/ 0 h 547"/>
                <a:gd name="T2" fmla="*/ 0 w 82"/>
                <a:gd name="T3" fmla="*/ 0 h 547"/>
                <a:gd name="T4" fmla="*/ 0 w 82"/>
                <a:gd name="T5" fmla="*/ 547 h 547"/>
                <a:gd name="T6" fmla="*/ 82 w 82"/>
                <a:gd name="T7" fmla="*/ 547 h 547"/>
                <a:gd name="T8" fmla="*/ 82 w 82"/>
                <a:gd name="T9" fmla="*/ 0 h 547"/>
                <a:gd name="T10" fmla="*/ 82 w 82"/>
                <a:gd name="T11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47">
                  <a:moveTo>
                    <a:pt x="82" y="0"/>
                  </a:moveTo>
                  <a:lnTo>
                    <a:pt x="0" y="0"/>
                  </a:lnTo>
                  <a:lnTo>
                    <a:pt x="0" y="547"/>
                  </a:lnTo>
                  <a:lnTo>
                    <a:pt x="82" y="54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4" name="Freeform 73">
              <a:extLst>
                <a:ext uri="{FF2B5EF4-FFF2-40B4-BE49-F238E27FC236}">
                  <a16:creationId xmlns:a16="http://schemas.microsoft.com/office/drawing/2014/main" id="{DD2897FA-78E9-4547-8179-2D5A386F3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4329113"/>
              <a:ext cx="130175" cy="406400"/>
            </a:xfrm>
            <a:custGeom>
              <a:avLst/>
              <a:gdLst>
                <a:gd name="T0" fmla="*/ 82 w 82"/>
                <a:gd name="T1" fmla="*/ 0 h 256"/>
                <a:gd name="T2" fmla="*/ 0 w 82"/>
                <a:gd name="T3" fmla="*/ 0 h 256"/>
                <a:gd name="T4" fmla="*/ 0 w 82"/>
                <a:gd name="T5" fmla="*/ 256 h 256"/>
                <a:gd name="T6" fmla="*/ 82 w 82"/>
                <a:gd name="T7" fmla="*/ 256 h 256"/>
                <a:gd name="T8" fmla="*/ 82 w 82"/>
                <a:gd name="T9" fmla="*/ 0 h 256"/>
                <a:gd name="T10" fmla="*/ 82 w 82"/>
                <a:gd name="T1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56">
                  <a:moveTo>
                    <a:pt x="82" y="0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82" y="256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5" name="Freeform 74">
              <a:extLst>
                <a:ext uri="{FF2B5EF4-FFF2-40B4-BE49-F238E27FC236}">
                  <a16:creationId xmlns:a16="http://schemas.microsoft.com/office/drawing/2014/main" id="{BACC2CC1-00BB-4694-9DDC-CDA65816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438776"/>
              <a:ext cx="130175" cy="165100"/>
            </a:xfrm>
            <a:custGeom>
              <a:avLst/>
              <a:gdLst>
                <a:gd name="T0" fmla="*/ 0 w 82"/>
                <a:gd name="T1" fmla="*/ 0 h 104"/>
                <a:gd name="T2" fmla="*/ 0 w 82"/>
                <a:gd name="T3" fmla="*/ 104 h 104"/>
                <a:gd name="T4" fmla="*/ 82 w 82"/>
                <a:gd name="T5" fmla="*/ 104 h 104"/>
                <a:gd name="T6" fmla="*/ 82 w 82"/>
                <a:gd name="T7" fmla="*/ 0 h 104"/>
                <a:gd name="T8" fmla="*/ 0 w 82"/>
                <a:gd name="T9" fmla="*/ 0 h 104"/>
                <a:gd name="T10" fmla="*/ 0 w 82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4">
                  <a:moveTo>
                    <a:pt x="0" y="0"/>
                  </a:moveTo>
                  <a:lnTo>
                    <a:pt x="0" y="104"/>
                  </a:lnTo>
                  <a:lnTo>
                    <a:pt x="82" y="104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6" name="Freeform 75">
              <a:extLst>
                <a:ext uri="{FF2B5EF4-FFF2-40B4-BE49-F238E27FC236}">
                  <a16:creationId xmlns:a16="http://schemas.microsoft.com/office/drawing/2014/main" id="{DF328D34-AAD1-44A2-B55A-33C4A645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405438"/>
              <a:ext cx="130175" cy="33338"/>
            </a:xfrm>
            <a:custGeom>
              <a:avLst/>
              <a:gdLst>
                <a:gd name="T0" fmla="*/ 0 w 82"/>
                <a:gd name="T1" fmla="*/ 0 h 21"/>
                <a:gd name="T2" fmla="*/ 0 w 82"/>
                <a:gd name="T3" fmla="*/ 21 h 21"/>
                <a:gd name="T4" fmla="*/ 82 w 82"/>
                <a:gd name="T5" fmla="*/ 21 h 21"/>
                <a:gd name="T6" fmla="*/ 82 w 82"/>
                <a:gd name="T7" fmla="*/ 0 h 21"/>
                <a:gd name="T8" fmla="*/ 0 w 82"/>
                <a:gd name="T9" fmla="*/ 0 h 21"/>
                <a:gd name="T10" fmla="*/ 0 w 8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">
                  <a:moveTo>
                    <a:pt x="0" y="0"/>
                  </a:moveTo>
                  <a:lnTo>
                    <a:pt x="0" y="21"/>
                  </a:lnTo>
                  <a:lnTo>
                    <a:pt x="82" y="2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7" name="Freeform 76">
              <a:extLst>
                <a:ext uri="{FF2B5EF4-FFF2-40B4-BE49-F238E27FC236}">
                  <a16:creationId xmlns:a16="http://schemas.microsoft.com/office/drawing/2014/main" id="{4E2345E2-B454-4F40-B66F-5A0470F62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4235451"/>
              <a:ext cx="128587" cy="434975"/>
            </a:xfrm>
            <a:custGeom>
              <a:avLst/>
              <a:gdLst>
                <a:gd name="T0" fmla="*/ 81 w 81"/>
                <a:gd name="T1" fmla="*/ 0 h 274"/>
                <a:gd name="T2" fmla="*/ 0 w 81"/>
                <a:gd name="T3" fmla="*/ 0 h 274"/>
                <a:gd name="T4" fmla="*/ 0 w 81"/>
                <a:gd name="T5" fmla="*/ 274 h 274"/>
                <a:gd name="T6" fmla="*/ 81 w 81"/>
                <a:gd name="T7" fmla="*/ 274 h 274"/>
                <a:gd name="T8" fmla="*/ 81 w 81"/>
                <a:gd name="T9" fmla="*/ 0 h 274"/>
                <a:gd name="T10" fmla="*/ 81 w 81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74">
                  <a:moveTo>
                    <a:pt x="81" y="0"/>
                  </a:moveTo>
                  <a:lnTo>
                    <a:pt x="0" y="0"/>
                  </a:lnTo>
                  <a:lnTo>
                    <a:pt x="0" y="274"/>
                  </a:lnTo>
                  <a:lnTo>
                    <a:pt x="81" y="27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8" name="Freeform 77">
              <a:extLst>
                <a:ext uri="{FF2B5EF4-FFF2-40B4-BE49-F238E27FC236}">
                  <a16:creationId xmlns:a16="http://schemas.microsoft.com/office/drawing/2014/main" id="{06ED237F-66A1-4FDF-B193-D491AB50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4670426"/>
              <a:ext cx="128587" cy="933450"/>
            </a:xfrm>
            <a:custGeom>
              <a:avLst/>
              <a:gdLst>
                <a:gd name="T0" fmla="*/ 81 w 81"/>
                <a:gd name="T1" fmla="*/ 0 h 588"/>
                <a:gd name="T2" fmla="*/ 0 w 81"/>
                <a:gd name="T3" fmla="*/ 0 h 588"/>
                <a:gd name="T4" fmla="*/ 0 w 81"/>
                <a:gd name="T5" fmla="*/ 588 h 588"/>
                <a:gd name="T6" fmla="*/ 81 w 81"/>
                <a:gd name="T7" fmla="*/ 588 h 588"/>
                <a:gd name="T8" fmla="*/ 81 w 81"/>
                <a:gd name="T9" fmla="*/ 0 h 588"/>
                <a:gd name="T10" fmla="*/ 81 w 81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88">
                  <a:moveTo>
                    <a:pt x="8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81" y="588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09" name="Freeform 78">
              <a:extLst>
                <a:ext uri="{FF2B5EF4-FFF2-40B4-BE49-F238E27FC236}">
                  <a16:creationId xmlns:a16="http://schemas.microsoft.com/office/drawing/2014/main" id="{73EB7F95-12ED-4F3C-AB85-FDDDDC9CE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4210051"/>
              <a:ext cx="128587" cy="25400"/>
            </a:xfrm>
            <a:custGeom>
              <a:avLst/>
              <a:gdLst>
                <a:gd name="T0" fmla="*/ 0 w 81"/>
                <a:gd name="T1" fmla="*/ 16 h 16"/>
                <a:gd name="T2" fmla="*/ 81 w 81"/>
                <a:gd name="T3" fmla="*/ 16 h 16"/>
                <a:gd name="T4" fmla="*/ 81 w 81"/>
                <a:gd name="T5" fmla="*/ 0 h 16"/>
                <a:gd name="T6" fmla="*/ 0 w 81"/>
                <a:gd name="T7" fmla="*/ 0 h 16"/>
                <a:gd name="T8" fmla="*/ 0 w 81"/>
                <a:gd name="T9" fmla="*/ 16 h 16"/>
                <a:gd name="T10" fmla="*/ 0 w 81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6">
                  <a:moveTo>
                    <a:pt x="0" y="16"/>
                  </a:moveTo>
                  <a:lnTo>
                    <a:pt x="81" y="1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0" name="Freeform 79">
              <a:extLst>
                <a:ext uri="{FF2B5EF4-FFF2-40B4-BE49-F238E27FC236}">
                  <a16:creationId xmlns:a16="http://schemas.microsoft.com/office/drawing/2014/main" id="{4760DBFC-8512-4599-B906-4B0623AC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5432426"/>
              <a:ext cx="128587" cy="171450"/>
            </a:xfrm>
            <a:custGeom>
              <a:avLst/>
              <a:gdLst>
                <a:gd name="T0" fmla="*/ 81 w 81"/>
                <a:gd name="T1" fmla="*/ 0 h 108"/>
                <a:gd name="T2" fmla="*/ 0 w 81"/>
                <a:gd name="T3" fmla="*/ 0 h 108"/>
                <a:gd name="T4" fmla="*/ 0 w 81"/>
                <a:gd name="T5" fmla="*/ 108 h 108"/>
                <a:gd name="T6" fmla="*/ 81 w 81"/>
                <a:gd name="T7" fmla="*/ 108 h 108"/>
                <a:gd name="T8" fmla="*/ 81 w 81"/>
                <a:gd name="T9" fmla="*/ 0 h 108"/>
                <a:gd name="T10" fmla="*/ 81 w 81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81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81" y="108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1" name="Freeform 80">
              <a:extLst>
                <a:ext uri="{FF2B5EF4-FFF2-40B4-BE49-F238E27FC236}">
                  <a16:creationId xmlns:a16="http://schemas.microsoft.com/office/drawing/2014/main" id="{421207B6-705B-4E8A-ADCB-41AAC951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5395913"/>
              <a:ext cx="128587" cy="36513"/>
            </a:xfrm>
            <a:custGeom>
              <a:avLst/>
              <a:gdLst>
                <a:gd name="T0" fmla="*/ 0 w 81"/>
                <a:gd name="T1" fmla="*/ 23 h 23"/>
                <a:gd name="T2" fmla="*/ 81 w 81"/>
                <a:gd name="T3" fmla="*/ 23 h 23"/>
                <a:gd name="T4" fmla="*/ 81 w 81"/>
                <a:gd name="T5" fmla="*/ 0 h 23"/>
                <a:gd name="T6" fmla="*/ 0 w 81"/>
                <a:gd name="T7" fmla="*/ 0 h 23"/>
                <a:gd name="T8" fmla="*/ 0 w 81"/>
                <a:gd name="T9" fmla="*/ 23 h 23"/>
                <a:gd name="T10" fmla="*/ 0 w 81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3">
                  <a:moveTo>
                    <a:pt x="0" y="23"/>
                  </a:moveTo>
                  <a:lnTo>
                    <a:pt x="81" y="23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2" name="Freeform 81">
              <a:extLst>
                <a:ext uri="{FF2B5EF4-FFF2-40B4-BE49-F238E27FC236}">
                  <a16:creationId xmlns:a16="http://schemas.microsoft.com/office/drawing/2014/main" id="{B4DD8ABA-0DCA-4F6A-B48E-1F0A49A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670426"/>
              <a:ext cx="128587" cy="933450"/>
            </a:xfrm>
            <a:custGeom>
              <a:avLst/>
              <a:gdLst>
                <a:gd name="T0" fmla="*/ 81 w 81"/>
                <a:gd name="T1" fmla="*/ 0 h 588"/>
                <a:gd name="T2" fmla="*/ 0 w 81"/>
                <a:gd name="T3" fmla="*/ 0 h 588"/>
                <a:gd name="T4" fmla="*/ 0 w 81"/>
                <a:gd name="T5" fmla="*/ 588 h 588"/>
                <a:gd name="T6" fmla="*/ 81 w 81"/>
                <a:gd name="T7" fmla="*/ 588 h 588"/>
                <a:gd name="T8" fmla="*/ 81 w 81"/>
                <a:gd name="T9" fmla="*/ 0 h 588"/>
                <a:gd name="T10" fmla="*/ 81 w 81"/>
                <a:gd name="T11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88">
                  <a:moveTo>
                    <a:pt x="8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81" y="588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3" name="Freeform 82">
              <a:extLst>
                <a:ext uri="{FF2B5EF4-FFF2-40B4-BE49-F238E27FC236}">
                  <a16:creationId xmlns:a16="http://schemas.microsoft.com/office/drawing/2014/main" id="{746D2623-B334-40F9-AFBD-384BD055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202113"/>
              <a:ext cx="128587" cy="468313"/>
            </a:xfrm>
            <a:custGeom>
              <a:avLst/>
              <a:gdLst>
                <a:gd name="T0" fmla="*/ 81 w 81"/>
                <a:gd name="T1" fmla="*/ 0 h 295"/>
                <a:gd name="T2" fmla="*/ 0 w 81"/>
                <a:gd name="T3" fmla="*/ 0 h 295"/>
                <a:gd name="T4" fmla="*/ 0 w 81"/>
                <a:gd name="T5" fmla="*/ 295 h 295"/>
                <a:gd name="T6" fmla="*/ 81 w 81"/>
                <a:gd name="T7" fmla="*/ 295 h 295"/>
                <a:gd name="T8" fmla="*/ 81 w 81"/>
                <a:gd name="T9" fmla="*/ 0 h 295"/>
                <a:gd name="T10" fmla="*/ 81 w 81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95">
                  <a:moveTo>
                    <a:pt x="81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81" y="295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4" name="Freeform 83">
              <a:extLst>
                <a:ext uri="{FF2B5EF4-FFF2-40B4-BE49-F238E27FC236}">
                  <a16:creationId xmlns:a16="http://schemas.microsoft.com/office/drawing/2014/main" id="{2FDE51E7-A45A-4313-BE92-BA958F028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183063"/>
              <a:ext cx="128587" cy="19050"/>
            </a:xfrm>
            <a:custGeom>
              <a:avLst/>
              <a:gdLst>
                <a:gd name="T0" fmla="*/ 81 w 81"/>
                <a:gd name="T1" fmla="*/ 0 h 12"/>
                <a:gd name="T2" fmla="*/ 0 w 81"/>
                <a:gd name="T3" fmla="*/ 0 h 12"/>
                <a:gd name="T4" fmla="*/ 0 w 81"/>
                <a:gd name="T5" fmla="*/ 12 h 12"/>
                <a:gd name="T6" fmla="*/ 81 w 81"/>
                <a:gd name="T7" fmla="*/ 12 h 12"/>
                <a:gd name="T8" fmla="*/ 81 w 81"/>
                <a:gd name="T9" fmla="*/ 0 h 12"/>
                <a:gd name="T10" fmla="*/ 81 w 8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2">
                  <a:moveTo>
                    <a:pt x="8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5" name="Freeform 84">
              <a:extLst>
                <a:ext uri="{FF2B5EF4-FFF2-40B4-BE49-F238E27FC236}">
                  <a16:creationId xmlns:a16="http://schemas.microsoft.com/office/drawing/2014/main" id="{BD5C96C5-381A-4D14-A292-7979DCC8D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5465763"/>
              <a:ext cx="130175" cy="138113"/>
            </a:xfrm>
            <a:custGeom>
              <a:avLst/>
              <a:gdLst>
                <a:gd name="T0" fmla="*/ 82 w 82"/>
                <a:gd name="T1" fmla="*/ 0 h 87"/>
                <a:gd name="T2" fmla="*/ 0 w 82"/>
                <a:gd name="T3" fmla="*/ 0 h 87"/>
                <a:gd name="T4" fmla="*/ 0 w 82"/>
                <a:gd name="T5" fmla="*/ 87 h 87"/>
                <a:gd name="T6" fmla="*/ 82 w 82"/>
                <a:gd name="T7" fmla="*/ 87 h 87"/>
                <a:gd name="T8" fmla="*/ 82 w 82"/>
                <a:gd name="T9" fmla="*/ 0 h 87"/>
                <a:gd name="T10" fmla="*/ 82 w 82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7">
                  <a:moveTo>
                    <a:pt x="82" y="0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82" y="8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6" name="Freeform 85">
              <a:extLst>
                <a:ext uri="{FF2B5EF4-FFF2-40B4-BE49-F238E27FC236}">
                  <a16:creationId xmlns:a16="http://schemas.microsoft.com/office/drawing/2014/main" id="{939175A5-E3F7-4B19-A0D4-951D23C8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5438776"/>
              <a:ext cx="130175" cy="26988"/>
            </a:xfrm>
            <a:custGeom>
              <a:avLst/>
              <a:gdLst>
                <a:gd name="T0" fmla="*/ 0 w 82"/>
                <a:gd name="T1" fmla="*/ 17 h 17"/>
                <a:gd name="T2" fmla="*/ 82 w 82"/>
                <a:gd name="T3" fmla="*/ 17 h 17"/>
                <a:gd name="T4" fmla="*/ 82 w 82"/>
                <a:gd name="T5" fmla="*/ 0 h 17"/>
                <a:gd name="T6" fmla="*/ 0 w 82"/>
                <a:gd name="T7" fmla="*/ 0 h 17"/>
                <a:gd name="T8" fmla="*/ 0 w 82"/>
                <a:gd name="T9" fmla="*/ 17 h 17"/>
                <a:gd name="T10" fmla="*/ 0 w 82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7">
                  <a:moveTo>
                    <a:pt x="0" y="17"/>
                  </a:moveTo>
                  <a:lnTo>
                    <a:pt x="82" y="17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7" name="Freeform 86">
              <a:extLst>
                <a:ext uri="{FF2B5EF4-FFF2-40B4-BE49-F238E27FC236}">
                  <a16:creationId xmlns:a16="http://schemas.microsoft.com/office/drawing/2014/main" id="{D37EF901-0A95-44E9-B9A1-703AE68EB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4164013"/>
              <a:ext cx="130175" cy="495300"/>
            </a:xfrm>
            <a:custGeom>
              <a:avLst/>
              <a:gdLst>
                <a:gd name="T0" fmla="*/ 0 w 82"/>
                <a:gd name="T1" fmla="*/ 312 h 312"/>
                <a:gd name="T2" fmla="*/ 82 w 82"/>
                <a:gd name="T3" fmla="*/ 312 h 312"/>
                <a:gd name="T4" fmla="*/ 82 w 82"/>
                <a:gd name="T5" fmla="*/ 0 h 312"/>
                <a:gd name="T6" fmla="*/ 0 w 82"/>
                <a:gd name="T7" fmla="*/ 0 h 312"/>
                <a:gd name="T8" fmla="*/ 0 w 82"/>
                <a:gd name="T9" fmla="*/ 312 h 312"/>
                <a:gd name="T10" fmla="*/ 0 w 82"/>
                <a:gd name="T1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12">
                  <a:moveTo>
                    <a:pt x="0" y="312"/>
                  </a:moveTo>
                  <a:lnTo>
                    <a:pt x="82" y="312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8" name="Freeform 87">
              <a:extLst>
                <a:ext uri="{FF2B5EF4-FFF2-40B4-BE49-F238E27FC236}">
                  <a16:creationId xmlns:a16="http://schemas.microsoft.com/office/drawing/2014/main" id="{1151F1A8-ED90-42A7-A1BC-EECE510D4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4659313"/>
              <a:ext cx="130175" cy="944563"/>
            </a:xfrm>
            <a:custGeom>
              <a:avLst/>
              <a:gdLst>
                <a:gd name="T0" fmla="*/ 82 w 82"/>
                <a:gd name="T1" fmla="*/ 0 h 595"/>
                <a:gd name="T2" fmla="*/ 0 w 82"/>
                <a:gd name="T3" fmla="*/ 0 h 595"/>
                <a:gd name="T4" fmla="*/ 0 w 82"/>
                <a:gd name="T5" fmla="*/ 595 h 595"/>
                <a:gd name="T6" fmla="*/ 82 w 82"/>
                <a:gd name="T7" fmla="*/ 595 h 595"/>
                <a:gd name="T8" fmla="*/ 82 w 82"/>
                <a:gd name="T9" fmla="*/ 0 h 595"/>
                <a:gd name="T10" fmla="*/ 82 w 82"/>
                <a:gd name="T1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95">
                  <a:moveTo>
                    <a:pt x="82" y="0"/>
                  </a:moveTo>
                  <a:lnTo>
                    <a:pt x="0" y="0"/>
                  </a:lnTo>
                  <a:lnTo>
                    <a:pt x="0" y="595"/>
                  </a:lnTo>
                  <a:lnTo>
                    <a:pt x="82" y="59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19" name="Freeform 88">
              <a:extLst>
                <a:ext uri="{FF2B5EF4-FFF2-40B4-BE49-F238E27FC236}">
                  <a16:creationId xmlns:a16="http://schemas.microsoft.com/office/drawing/2014/main" id="{65D7BF44-A303-4451-89F6-672B25667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4140201"/>
              <a:ext cx="130175" cy="23813"/>
            </a:xfrm>
            <a:custGeom>
              <a:avLst/>
              <a:gdLst>
                <a:gd name="T0" fmla="*/ 82 w 82"/>
                <a:gd name="T1" fmla="*/ 0 h 15"/>
                <a:gd name="T2" fmla="*/ 0 w 82"/>
                <a:gd name="T3" fmla="*/ 0 h 15"/>
                <a:gd name="T4" fmla="*/ 0 w 82"/>
                <a:gd name="T5" fmla="*/ 15 h 15"/>
                <a:gd name="T6" fmla="*/ 82 w 82"/>
                <a:gd name="T7" fmla="*/ 15 h 15"/>
                <a:gd name="T8" fmla="*/ 82 w 82"/>
                <a:gd name="T9" fmla="*/ 0 h 15"/>
                <a:gd name="T10" fmla="*/ 82 w 8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5">
                  <a:moveTo>
                    <a:pt x="82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2" y="1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0" name="Freeform 89">
              <a:extLst>
                <a:ext uri="{FF2B5EF4-FFF2-40B4-BE49-F238E27FC236}">
                  <a16:creationId xmlns:a16="http://schemas.microsoft.com/office/drawing/2014/main" id="{91487DAD-8AB2-44AC-A254-788AD6A9C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5408613"/>
              <a:ext cx="130175" cy="195263"/>
            </a:xfrm>
            <a:custGeom>
              <a:avLst/>
              <a:gdLst>
                <a:gd name="T0" fmla="*/ 82 w 82"/>
                <a:gd name="T1" fmla="*/ 0 h 123"/>
                <a:gd name="T2" fmla="*/ 0 w 82"/>
                <a:gd name="T3" fmla="*/ 0 h 123"/>
                <a:gd name="T4" fmla="*/ 0 w 82"/>
                <a:gd name="T5" fmla="*/ 123 h 123"/>
                <a:gd name="T6" fmla="*/ 82 w 82"/>
                <a:gd name="T7" fmla="*/ 123 h 123"/>
                <a:gd name="T8" fmla="*/ 82 w 82"/>
                <a:gd name="T9" fmla="*/ 0 h 123"/>
                <a:gd name="T10" fmla="*/ 82 w 82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3">
                  <a:moveTo>
                    <a:pt x="82" y="0"/>
                  </a:moveTo>
                  <a:lnTo>
                    <a:pt x="0" y="0"/>
                  </a:lnTo>
                  <a:lnTo>
                    <a:pt x="0" y="123"/>
                  </a:lnTo>
                  <a:lnTo>
                    <a:pt x="82" y="123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1" name="Freeform 90">
              <a:extLst>
                <a:ext uri="{FF2B5EF4-FFF2-40B4-BE49-F238E27FC236}">
                  <a16:creationId xmlns:a16="http://schemas.microsoft.com/office/drawing/2014/main" id="{C7FD332A-F6D3-4788-9249-45C775E29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5354638"/>
              <a:ext cx="130175" cy="53975"/>
            </a:xfrm>
            <a:custGeom>
              <a:avLst/>
              <a:gdLst>
                <a:gd name="T0" fmla="*/ 0 w 82"/>
                <a:gd name="T1" fmla="*/ 34 h 34"/>
                <a:gd name="T2" fmla="*/ 82 w 82"/>
                <a:gd name="T3" fmla="*/ 34 h 34"/>
                <a:gd name="T4" fmla="*/ 82 w 82"/>
                <a:gd name="T5" fmla="*/ 0 h 34"/>
                <a:gd name="T6" fmla="*/ 0 w 82"/>
                <a:gd name="T7" fmla="*/ 0 h 34"/>
                <a:gd name="T8" fmla="*/ 0 w 82"/>
                <a:gd name="T9" fmla="*/ 34 h 34"/>
                <a:gd name="T10" fmla="*/ 0 w 8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4">
                  <a:moveTo>
                    <a:pt x="0" y="34"/>
                  </a:moveTo>
                  <a:lnTo>
                    <a:pt x="82" y="34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2" name="Freeform 91">
              <a:extLst>
                <a:ext uri="{FF2B5EF4-FFF2-40B4-BE49-F238E27FC236}">
                  <a16:creationId xmlns:a16="http://schemas.microsoft.com/office/drawing/2014/main" id="{15286236-4062-4484-9C15-EA60AFAF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121151"/>
              <a:ext cx="130175" cy="511175"/>
            </a:xfrm>
            <a:custGeom>
              <a:avLst/>
              <a:gdLst>
                <a:gd name="T0" fmla="*/ 82 w 82"/>
                <a:gd name="T1" fmla="*/ 0 h 322"/>
                <a:gd name="T2" fmla="*/ 0 w 82"/>
                <a:gd name="T3" fmla="*/ 0 h 322"/>
                <a:gd name="T4" fmla="*/ 0 w 82"/>
                <a:gd name="T5" fmla="*/ 322 h 322"/>
                <a:gd name="T6" fmla="*/ 82 w 82"/>
                <a:gd name="T7" fmla="*/ 322 h 322"/>
                <a:gd name="T8" fmla="*/ 82 w 82"/>
                <a:gd name="T9" fmla="*/ 0 h 322"/>
                <a:gd name="T10" fmla="*/ 82 w 82"/>
                <a:gd name="T1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22">
                  <a:moveTo>
                    <a:pt x="82" y="0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82" y="32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3" name="Freeform 92">
              <a:extLst>
                <a:ext uri="{FF2B5EF4-FFF2-40B4-BE49-F238E27FC236}">
                  <a16:creationId xmlns:a16="http://schemas.microsoft.com/office/drawing/2014/main" id="{DFC219F7-5FFB-42BA-8E9B-1CD80180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632326"/>
              <a:ext cx="130175" cy="971550"/>
            </a:xfrm>
            <a:custGeom>
              <a:avLst/>
              <a:gdLst>
                <a:gd name="T0" fmla="*/ 82 w 82"/>
                <a:gd name="T1" fmla="*/ 0 h 612"/>
                <a:gd name="T2" fmla="*/ 0 w 82"/>
                <a:gd name="T3" fmla="*/ 0 h 612"/>
                <a:gd name="T4" fmla="*/ 0 w 82"/>
                <a:gd name="T5" fmla="*/ 612 h 612"/>
                <a:gd name="T6" fmla="*/ 82 w 82"/>
                <a:gd name="T7" fmla="*/ 612 h 612"/>
                <a:gd name="T8" fmla="*/ 82 w 82"/>
                <a:gd name="T9" fmla="*/ 0 h 612"/>
                <a:gd name="T10" fmla="*/ 82 w 82"/>
                <a:gd name="T11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12">
                  <a:moveTo>
                    <a:pt x="82" y="0"/>
                  </a:moveTo>
                  <a:lnTo>
                    <a:pt x="0" y="0"/>
                  </a:lnTo>
                  <a:lnTo>
                    <a:pt x="0" y="612"/>
                  </a:lnTo>
                  <a:lnTo>
                    <a:pt x="82" y="612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4" name="Freeform 93">
              <a:extLst>
                <a:ext uri="{FF2B5EF4-FFF2-40B4-BE49-F238E27FC236}">
                  <a16:creationId xmlns:a16="http://schemas.microsoft.com/office/drawing/2014/main" id="{BAA2D852-47F3-4FD7-9743-785883658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108451"/>
              <a:ext cx="130175" cy="12700"/>
            </a:xfrm>
            <a:custGeom>
              <a:avLst/>
              <a:gdLst>
                <a:gd name="T0" fmla="*/ 0 w 82"/>
                <a:gd name="T1" fmla="*/ 0 h 8"/>
                <a:gd name="T2" fmla="*/ 0 w 82"/>
                <a:gd name="T3" fmla="*/ 8 h 8"/>
                <a:gd name="T4" fmla="*/ 82 w 82"/>
                <a:gd name="T5" fmla="*/ 8 h 8"/>
                <a:gd name="T6" fmla="*/ 82 w 82"/>
                <a:gd name="T7" fmla="*/ 0 h 8"/>
                <a:gd name="T8" fmla="*/ 0 w 82"/>
                <a:gd name="T9" fmla="*/ 0 h 8"/>
                <a:gd name="T10" fmla="*/ 0 w 8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">
                  <a:moveTo>
                    <a:pt x="0" y="0"/>
                  </a:moveTo>
                  <a:lnTo>
                    <a:pt x="0" y="8"/>
                  </a:lnTo>
                  <a:lnTo>
                    <a:pt x="82" y="8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5" name="Freeform 94">
              <a:extLst>
                <a:ext uri="{FF2B5EF4-FFF2-40B4-BE49-F238E27FC236}">
                  <a16:creationId xmlns:a16="http://schemas.microsoft.com/office/drawing/2014/main" id="{B1F5FB49-9C15-4499-BB89-D7BE7AB92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68926"/>
              <a:ext cx="130175" cy="234950"/>
            </a:xfrm>
            <a:custGeom>
              <a:avLst/>
              <a:gdLst>
                <a:gd name="T0" fmla="*/ 82 w 82"/>
                <a:gd name="T1" fmla="*/ 0 h 148"/>
                <a:gd name="T2" fmla="*/ 0 w 82"/>
                <a:gd name="T3" fmla="*/ 0 h 148"/>
                <a:gd name="T4" fmla="*/ 0 w 82"/>
                <a:gd name="T5" fmla="*/ 148 h 148"/>
                <a:gd name="T6" fmla="*/ 82 w 82"/>
                <a:gd name="T7" fmla="*/ 148 h 148"/>
                <a:gd name="T8" fmla="*/ 82 w 82"/>
                <a:gd name="T9" fmla="*/ 0 h 148"/>
                <a:gd name="T10" fmla="*/ 82 w 82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48">
                  <a:moveTo>
                    <a:pt x="82" y="0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82" y="14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6" name="Freeform 95">
              <a:extLst>
                <a:ext uri="{FF2B5EF4-FFF2-40B4-BE49-F238E27FC236}">
                  <a16:creationId xmlns:a16="http://schemas.microsoft.com/office/drawing/2014/main" id="{886DB3AC-386D-4902-86B9-6BED2519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05426"/>
              <a:ext cx="130175" cy="63500"/>
            </a:xfrm>
            <a:custGeom>
              <a:avLst/>
              <a:gdLst>
                <a:gd name="T0" fmla="*/ 0 w 82"/>
                <a:gd name="T1" fmla="*/ 40 h 40"/>
                <a:gd name="T2" fmla="*/ 82 w 82"/>
                <a:gd name="T3" fmla="*/ 40 h 40"/>
                <a:gd name="T4" fmla="*/ 82 w 82"/>
                <a:gd name="T5" fmla="*/ 0 h 40"/>
                <a:gd name="T6" fmla="*/ 0 w 82"/>
                <a:gd name="T7" fmla="*/ 0 h 40"/>
                <a:gd name="T8" fmla="*/ 0 w 82"/>
                <a:gd name="T9" fmla="*/ 40 h 40"/>
                <a:gd name="T10" fmla="*/ 0 w 8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0">
                  <a:moveTo>
                    <a:pt x="0" y="40"/>
                  </a:moveTo>
                  <a:lnTo>
                    <a:pt x="82" y="40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7" name="Freeform 96">
              <a:extLst>
                <a:ext uri="{FF2B5EF4-FFF2-40B4-BE49-F238E27FC236}">
                  <a16:creationId xmlns:a16="http://schemas.microsoft.com/office/drawing/2014/main" id="{7172CDA9-3BE2-4876-B976-DCDB8738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4551363"/>
              <a:ext cx="130175" cy="1052513"/>
            </a:xfrm>
            <a:custGeom>
              <a:avLst/>
              <a:gdLst>
                <a:gd name="T0" fmla="*/ 82 w 82"/>
                <a:gd name="T1" fmla="*/ 663 h 663"/>
                <a:gd name="T2" fmla="*/ 82 w 82"/>
                <a:gd name="T3" fmla="*/ 0 h 663"/>
                <a:gd name="T4" fmla="*/ 0 w 82"/>
                <a:gd name="T5" fmla="*/ 0 h 663"/>
                <a:gd name="T6" fmla="*/ 0 w 82"/>
                <a:gd name="T7" fmla="*/ 663 h 663"/>
                <a:gd name="T8" fmla="*/ 82 w 82"/>
                <a:gd name="T9" fmla="*/ 663 h 663"/>
                <a:gd name="T10" fmla="*/ 82 w 82"/>
                <a:gd name="T11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63">
                  <a:moveTo>
                    <a:pt x="82" y="663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663"/>
                  </a:lnTo>
                  <a:lnTo>
                    <a:pt x="82" y="663"/>
                  </a:lnTo>
                  <a:lnTo>
                    <a:pt x="82" y="6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8" name="Freeform 97">
              <a:extLst>
                <a:ext uri="{FF2B5EF4-FFF2-40B4-BE49-F238E27FC236}">
                  <a16:creationId xmlns:a16="http://schemas.microsoft.com/office/drawing/2014/main" id="{93FDE697-8628-4F22-A733-698C94B8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4000501"/>
              <a:ext cx="130175" cy="550863"/>
            </a:xfrm>
            <a:custGeom>
              <a:avLst/>
              <a:gdLst>
                <a:gd name="T0" fmla="*/ 82 w 82"/>
                <a:gd name="T1" fmla="*/ 347 h 347"/>
                <a:gd name="T2" fmla="*/ 82 w 82"/>
                <a:gd name="T3" fmla="*/ 0 h 347"/>
                <a:gd name="T4" fmla="*/ 0 w 82"/>
                <a:gd name="T5" fmla="*/ 0 h 347"/>
                <a:gd name="T6" fmla="*/ 0 w 82"/>
                <a:gd name="T7" fmla="*/ 347 h 347"/>
                <a:gd name="T8" fmla="*/ 82 w 82"/>
                <a:gd name="T9" fmla="*/ 347 h 347"/>
                <a:gd name="T10" fmla="*/ 82 w 82"/>
                <a:gd name="T11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47">
                  <a:moveTo>
                    <a:pt x="82" y="347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347"/>
                  </a:lnTo>
                  <a:lnTo>
                    <a:pt x="82" y="347"/>
                  </a:lnTo>
                  <a:lnTo>
                    <a:pt x="82" y="34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29" name="Freeform 98">
              <a:extLst>
                <a:ext uri="{FF2B5EF4-FFF2-40B4-BE49-F238E27FC236}">
                  <a16:creationId xmlns:a16="http://schemas.microsoft.com/office/drawing/2014/main" id="{690ABEF5-7992-4D18-A1EF-D839B671F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3981451"/>
              <a:ext cx="130175" cy="19050"/>
            </a:xfrm>
            <a:custGeom>
              <a:avLst/>
              <a:gdLst>
                <a:gd name="T0" fmla="*/ 82 w 82"/>
                <a:gd name="T1" fmla="*/ 12 h 12"/>
                <a:gd name="T2" fmla="*/ 82 w 82"/>
                <a:gd name="T3" fmla="*/ 0 h 12"/>
                <a:gd name="T4" fmla="*/ 0 w 82"/>
                <a:gd name="T5" fmla="*/ 0 h 12"/>
                <a:gd name="T6" fmla="*/ 0 w 82"/>
                <a:gd name="T7" fmla="*/ 12 h 12"/>
                <a:gd name="T8" fmla="*/ 82 w 82"/>
                <a:gd name="T9" fmla="*/ 12 h 12"/>
                <a:gd name="T10" fmla="*/ 82 w 8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">
                  <a:moveTo>
                    <a:pt x="82" y="12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82" y="12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0" name="Freeform 99">
              <a:extLst>
                <a:ext uri="{FF2B5EF4-FFF2-40B4-BE49-F238E27FC236}">
                  <a16:creationId xmlns:a16="http://schemas.microsoft.com/office/drawing/2014/main" id="{4C2F0303-151E-4474-8D87-6B72D6F0D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5354638"/>
              <a:ext cx="130175" cy="249238"/>
            </a:xfrm>
            <a:custGeom>
              <a:avLst/>
              <a:gdLst>
                <a:gd name="T0" fmla="*/ 82 w 82"/>
                <a:gd name="T1" fmla="*/ 0 h 157"/>
                <a:gd name="T2" fmla="*/ 0 w 82"/>
                <a:gd name="T3" fmla="*/ 0 h 157"/>
                <a:gd name="T4" fmla="*/ 0 w 82"/>
                <a:gd name="T5" fmla="*/ 157 h 157"/>
                <a:gd name="T6" fmla="*/ 82 w 82"/>
                <a:gd name="T7" fmla="*/ 157 h 157"/>
                <a:gd name="T8" fmla="*/ 82 w 82"/>
                <a:gd name="T9" fmla="*/ 0 h 157"/>
                <a:gd name="T10" fmla="*/ 82 w 82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57">
                  <a:moveTo>
                    <a:pt x="82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82" y="15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1" name="Freeform 100">
              <a:extLst>
                <a:ext uri="{FF2B5EF4-FFF2-40B4-BE49-F238E27FC236}">
                  <a16:creationId xmlns:a16="http://schemas.microsoft.com/office/drawing/2014/main" id="{316448AE-F415-48CB-9572-56AE658D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5286376"/>
              <a:ext cx="130175" cy="68263"/>
            </a:xfrm>
            <a:custGeom>
              <a:avLst/>
              <a:gdLst>
                <a:gd name="T0" fmla="*/ 0 w 82"/>
                <a:gd name="T1" fmla="*/ 43 h 43"/>
                <a:gd name="T2" fmla="*/ 82 w 82"/>
                <a:gd name="T3" fmla="*/ 43 h 43"/>
                <a:gd name="T4" fmla="*/ 82 w 82"/>
                <a:gd name="T5" fmla="*/ 0 h 43"/>
                <a:gd name="T6" fmla="*/ 0 w 82"/>
                <a:gd name="T7" fmla="*/ 0 h 43"/>
                <a:gd name="T8" fmla="*/ 0 w 82"/>
                <a:gd name="T9" fmla="*/ 43 h 43"/>
                <a:gd name="T10" fmla="*/ 0 w 82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3">
                  <a:moveTo>
                    <a:pt x="0" y="43"/>
                  </a:moveTo>
                  <a:lnTo>
                    <a:pt x="82" y="4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2" name="Freeform 101">
              <a:extLst>
                <a:ext uri="{FF2B5EF4-FFF2-40B4-BE49-F238E27FC236}">
                  <a16:creationId xmlns:a16="http://schemas.microsoft.com/office/drawing/2014/main" id="{5889037C-9924-4C4B-8174-417E41675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265738"/>
              <a:ext cx="128587" cy="338138"/>
            </a:xfrm>
            <a:custGeom>
              <a:avLst/>
              <a:gdLst>
                <a:gd name="T0" fmla="*/ 81 w 81"/>
                <a:gd name="T1" fmla="*/ 0 h 213"/>
                <a:gd name="T2" fmla="*/ 0 w 81"/>
                <a:gd name="T3" fmla="*/ 0 h 213"/>
                <a:gd name="T4" fmla="*/ 0 w 81"/>
                <a:gd name="T5" fmla="*/ 213 h 213"/>
                <a:gd name="T6" fmla="*/ 81 w 81"/>
                <a:gd name="T7" fmla="*/ 213 h 213"/>
                <a:gd name="T8" fmla="*/ 81 w 81"/>
                <a:gd name="T9" fmla="*/ 0 h 213"/>
                <a:gd name="T10" fmla="*/ 81 w 81"/>
                <a:gd name="T1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13">
                  <a:moveTo>
                    <a:pt x="81" y="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81" y="213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3" name="Freeform 102">
              <a:extLst>
                <a:ext uri="{FF2B5EF4-FFF2-40B4-BE49-F238E27FC236}">
                  <a16:creationId xmlns:a16="http://schemas.microsoft.com/office/drawing/2014/main" id="{E71297DC-6791-4794-AAB1-4FF0E443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222876"/>
              <a:ext cx="128587" cy="42863"/>
            </a:xfrm>
            <a:custGeom>
              <a:avLst/>
              <a:gdLst>
                <a:gd name="T0" fmla="*/ 0 w 81"/>
                <a:gd name="T1" fmla="*/ 27 h 27"/>
                <a:gd name="T2" fmla="*/ 81 w 81"/>
                <a:gd name="T3" fmla="*/ 27 h 27"/>
                <a:gd name="T4" fmla="*/ 81 w 81"/>
                <a:gd name="T5" fmla="*/ 0 h 27"/>
                <a:gd name="T6" fmla="*/ 0 w 81"/>
                <a:gd name="T7" fmla="*/ 0 h 27"/>
                <a:gd name="T8" fmla="*/ 0 w 81"/>
                <a:gd name="T9" fmla="*/ 27 h 27"/>
                <a:gd name="T10" fmla="*/ 0 w 81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7">
                  <a:moveTo>
                    <a:pt x="0" y="27"/>
                  </a:moveTo>
                  <a:lnTo>
                    <a:pt x="81" y="27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4" name="Freeform 103">
              <a:extLst>
                <a:ext uri="{FF2B5EF4-FFF2-40B4-BE49-F238E27FC236}">
                  <a16:creationId xmlns:a16="http://schemas.microsoft.com/office/drawing/2014/main" id="{B96BC789-42B5-4CA9-8522-65F92D5D0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598863"/>
              <a:ext cx="130175" cy="774700"/>
            </a:xfrm>
            <a:custGeom>
              <a:avLst/>
              <a:gdLst>
                <a:gd name="T0" fmla="*/ 82 w 82"/>
                <a:gd name="T1" fmla="*/ 0 h 488"/>
                <a:gd name="T2" fmla="*/ 0 w 82"/>
                <a:gd name="T3" fmla="*/ 0 h 488"/>
                <a:gd name="T4" fmla="*/ 0 w 82"/>
                <a:gd name="T5" fmla="*/ 488 h 488"/>
                <a:gd name="T6" fmla="*/ 82 w 82"/>
                <a:gd name="T7" fmla="*/ 488 h 488"/>
                <a:gd name="T8" fmla="*/ 82 w 82"/>
                <a:gd name="T9" fmla="*/ 0 h 488"/>
                <a:gd name="T10" fmla="*/ 82 w 82"/>
                <a:gd name="T1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488">
                  <a:moveTo>
                    <a:pt x="82" y="0"/>
                  </a:moveTo>
                  <a:lnTo>
                    <a:pt x="0" y="0"/>
                  </a:lnTo>
                  <a:lnTo>
                    <a:pt x="0" y="488"/>
                  </a:lnTo>
                  <a:lnTo>
                    <a:pt x="82" y="48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5" name="Freeform 104">
              <a:extLst>
                <a:ext uri="{FF2B5EF4-FFF2-40B4-BE49-F238E27FC236}">
                  <a16:creationId xmlns:a16="http://schemas.microsoft.com/office/drawing/2014/main" id="{337EB277-D983-400C-8CB7-92C61061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4373563"/>
              <a:ext cx="130175" cy="1230313"/>
            </a:xfrm>
            <a:custGeom>
              <a:avLst/>
              <a:gdLst>
                <a:gd name="T0" fmla="*/ 82 w 82"/>
                <a:gd name="T1" fmla="*/ 0 h 775"/>
                <a:gd name="T2" fmla="*/ 0 w 82"/>
                <a:gd name="T3" fmla="*/ 0 h 775"/>
                <a:gd name="T4" fmla="*/ 0 w 82"/>
                <a:gd name="T5" fmla="*/ 775 h 775"/>
                <a:gd name="T6" fmla="*/ 82 w 82"/>
                <a:gd name="T7" fmla="*/ 775 h 775"/>
                <a:gd name="T8" fmla="*/ 82 w 82"/>
                <a:gd name="T9" fmla="*/ 0 h 775"/>
                <a:gd name="T10" fmla="*/ 82 w 82"/>
                <a:gd name="T11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75">
                  <a:moveTo>
                    <a:pt x="82" y="0"/>
                  </a:moveTo>
                  <a:lnTo>
                    <a:pt x="0" y="0"/>
                  </a:lnTo>
                  <a:lnTo>
                    <a:pt x="0" y="775"/>
                  </a:lnTo>
                  <a:lnTo>
                    <a:pt x="82" y="775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6" name="Freeform 105">
              <a:extLst>
                <a:ext uri="{FF2B5EF4-FFF2-40B4-BE49-F238E27FC236}">
                  <a16:creationId xmlns:a16="http://schemas.microsoft.com/office/drawing/2014/main" id="{748E03DF-D59A-4B47-8F83-E1604E712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575051"/>
              <a:ext cx="130175" cy="23813"/>
            </a:xfrm>
            <a:custGeom>
              <a:avLst/>
              <a:gdLst>
                <a:gd name="T0" fmla="*/ 0 w 82"/>
                <a:gd name="T1" fmla="*/ 15 h 15"/>
                <a:gd name="T2" fmla="*/ 82 w 82"/>
                <a:gd name="T3" fmla="*/ 15 h 15"/>
                <a:gd name="T4" fmla="*/ 82 w 82"/>
                <a:gd name="T5" fmla="*/ 0 h 15"/>
                <a:gd name="T6" fmla="*/ 0 w 82"/>
                <a:gd name="T7" fmla="*/ 0 h 15"/>
                <a:gd name="T8" fmla="*/ 0 w 82"/>
                <a:gd name="T9" fmla="*/ 15 h 15"/>
                <a:gd name="T10" fmla="*/ 0 w 8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5">
                  <a:moveTo>
                    <a:pt x="0" y="15"/>
                  </a:moveTo>
                  <a:lnTo>
                    <a:pt x="82" y="1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7" name="Freeform 106">
              <a:extLst>
                <a:ext uri="{FF2B5EF4-FFF2-40B4-BE49-F238E27FC236}">
                  <a16:creationId xmlns:a16="http://schemas.microsoft.com/office/drawing/2014/main" id="{523FFD26-C415-4911-B3EE-3F9688EBE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5051426"/>
              <a:ext cx="130175" cy="552450"/>
            </a:xfrm>
            <a:custGeom>
              <a:avLst/>
              <a:gdLst>
                <a:gd name="T0" fmla="*/ 82 w 82"/>
                <a:gd name="T1" fmla="*/ 0 h 348"/>
                <a:gd name="T2" fmla="*/ 0 w 82"/>
                <a:gd name="T3" fmla="*/ 0 h 348"/>
                <a:gd name="T4" fmla="*/ 0 w 82"/>
                <a:gd name="T5" fmla="*/ 348 h 348"/>
                <a:gd name="T6" fmla="*/ 82 w 82"/>
                <a:gd name="T7" fmla="*/ 348 h 348"/>
                <a:gd name="T8" fmla="*/ 82 w 82"/>
                <a:gd name="T9" fmla="*/ 0 h 348"/>
                <a:gd name="T10" fmla="*/ 82 w 82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48">
                  <a:moveTo>
                    <a:pt x="82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82" y="34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8" name="Freeform 107">
              <a:extLst>
                <a:ext uri="{FF2B5EF4-FFF2-40B4-BE49-F238E27FC236}">
                  <a16:creationId xmlns:a16="http://schemas.microsoft.com/office/drawing/2014/main" id="{26EB333B-6DF9-4D65-9820-FD1FB36EB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4962526"/>
              <a:ext cx="130175" cy="88900"/>
            </a:xfrm>
            <a:custGeom>
              <a:avLst/>
              <a:gdLst>
                <a:gd name="T0" fmla="*/ 82 w 82"/>
                <a:gd name="T1" fmla="*/ 56 h 56"/>
                <a:gd name="T2" fmla="*/ 82 w 82"/>
                <a:gd name="T3" fmla="*/ 0 h 56"/>
                <a:gd name="T4" fmla="*/ 0 w 82"/>
                <a:gd name="T5" fmla="*/ 0 h 56"/>
                <a:gd name="T6" fmla="*/ 0 w 82"/>
                <a:gd name="T7" fmla="*/ 56 h 56"/>
                <a:gd name="T8" fmla="*/ 82 w 82"/>
                <a:gd name="T9" fmla="*/ 56 h 56"/>
                <a:gd name="T10" fmla="*/ 82 w 8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6">
                  <a:moveTo>
                    <a:pt x="82" y="56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82" y="56"/>
                  </a:lnTo>
                  <a:lnTo>
                    <a:pt x="82" y="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39" name="Freeform 108">
              <a:extLst>
                <a:ext uri="{FF2B5EF4-FFF2-40B4-BE49-F238E27FC236}">
                  <a16:creationId xmlns:a16="http://schemas.microsoft.com/office/drawing/2014/main" id="{0216E2FD-356B-4883-8AE3-2FA0ABE7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221038"/>
              <a:ext cx="130175" cy="873125"/>
            </a:xfrm>
            <a:custGeom>
              <a:avLst/>
              <a:gdLst>
                <a:gd name="T0" fmla="*/ 82 w 82"/>
                <a:gd name="T1" fmla="*/ 0 h 550"/>
                <a:gd name="T2" fmla="*/ 0 w 82"/>
                <a:gd name="T3" fmla="*/ 0 h 550"/>
                <a:gd name="T4" fmla="*/ 0 w 82"/>
                <a:gd name="T5" fmla="*/ 550 h 550"/>
                <a:gd name="T6" fmla="*/ 82 w 82"/>
                <a:gd name="T7" fmla="*/ 550 h 550"/>
                <a:gd name="T8" fmla="*/ 82 w 82"/>
                <a:gd name="T9" fmla="*/ 0 h 550"/>
                <a:gd name="T10" fmla="*/ 82 w 82"/>
                <a:gd name="T1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50">
                  <a:moveTo>
                    <a:pt x="82" y="0"/>
                  </a:moveTo>
                  <a:lnTo>
                    <a:pt x="0" y="0"/>
                  </a:lnTo>
                  <a:lnTo>
                    <a:pt x="0" y="550"/>
                  </a:lnTo>
                  <a:lnTo>
                    <a:pt x="82" y="55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0" name="Freeform 109">
              <a:extLst>
                <a:ext uri="{FF2B5EF4-FFF2-40B4-BE49-F238E27FC236}">
                  <a16:creationId xmlns:a16="http://schemas.microsoft.com/office/drawing/2014/main" id="{9CFAFC5A-13B3-408F-98FF-5EDFBEC1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094163"/>
              <a:ext cx="130175" cy="1509713"/>
            </a:xfrm>
            <a:custGeom>
              <a:avLst/>
              <a:gdLst>
                <a:gd name="T0" fmla="*/ 82 w 82"/>
                <a:gd name="T1" fmla="*/ 0 h 951"/>
                <a:gd name="T2" fmla="*/ 0 w 82"/>
                <a:gd name="T3" fmla="*/ 0 h 951"/>
                <a:gd name="T4" fmla="*/ 0 w 82"/>
                <a:gd name="T5" fmla="*/ 951 h 951"/>
                <a:gd name="T6" fmla="*/ 82 w 82"/>
                <a:gd name="T7" fmla="*/ 951 h 951"/>
                <a:gd name="T8" fmla="*/ 82 w 82"/>
                <a:gd name="T9" fmla="*/ 0 h 951"/>
                <a:gd name="T10" fmla="*/ 82 w 82"/>
                <a:gd name="T1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951">
                  <a:moveTo>
                    <a:pt x="82" y="0"/>
                  </a:moveTo>
                  <a:lnTo>
                    <a:pt x="0" y="0"/>
                  </a:lnTo>
                  <a:lnTo>
                    <a:pt x="0" y="951"/>
                  </a:lnTo>
                  <a:lnTo>
                    <a:pt x="82" y="95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1" name="Freeform 110">
              <a:extLst>
                <a:ext uri="{FF2B5EF4-FFF2-40B4-BE49-F238E27FC236}">
                  <a16:creationId xmlns:a16="http://schemas.microsoft.com/office/drawing/2014/main" id="{39E636F2-6864-4788-8A52-F41B13521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187701"/>
              <a:ext cx="130175" cy="33338"/>
            </a:xfrm>
            <a:custGeom>
              <a:avLst/>
              <a:gdLst>
                <a:gd name="T0" fmla="*/ 0 w 82"/>
                <a:gd name="T1" fmla="*/ 21 h 21"/>
                <a:gd name="T2" fmla="*/ 82 w 82"/>
                <a:gd name="T3" fmla="*/ 21 h 21"/>
                <a:gd name="T4" fmla="*/ 82 w 82"/>
                <a:gd name="T5" fmla="*/ 0 h 21"/>
                <a:gd name="T6" fmla="*/ 0 w 82"/>
                <a:gd name="T7" fmla="*/ 0 h 21"/>
                <a:gd name="T8" fmla="*/ 0 w 82"/>
                <a:gd name="T9" fmla="*/ 21 h 21"/>
                <a:gd name="T10" fmla="*/ 0 w 82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">
                  <a:moveTo>
                    <a:pt x="0" y="21"/>
                  </a:moveTo>
                  <a:lnTo>
                    <a:pt x="82" y="2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2" name="Freeform 111">
              <a:extLst>
                <a:ext uri="{FF2B5EF4-FFF2-40B4-BE49-F238E27FC236}">
                  <a16:creationId xmlns:a16="http://schemas.microsoft.com/office/drawing/2014/main" id="{88F96336-E446-4B15-AF9F-D9EF38911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888" y="5089526"/>
              <a:ext cx="128587" cy="514350"/>
            </a:xfrm>
            <a:custGeom>
              <a:avLst/>
              <a:gdLst>
                <a:gd name="T0" fmla="*/ 0 w 81"/>
                <a:gd name="T1" fmla="*/ 0 h 324"/>
                <a:gd name="T2" fmla="*/ 0 w 81"/>
                <a:gd name="T3" fmla="*/ 324 h 324"/>
                <a:gd name="T4" fmla="*/ 81 w 81"/>
                <a:gd name="T5" fmla="*/ 324 h 324"/>
                <a:gd name="T6" fmla="*/ 81 w 81"/>
                <a:gd name="T7" fmla="*/ 0 h 324"/>
                <a:gd name="T8" fmla="*/ 0 w 81"/>
                <a:gd name="T9" fmla="*/ 0 h 324"/>
                <a:gd name="T10" fmla="*/ 0 w 8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24">
                  <a:moveTo>
                    <a:pt x="0" y="0"/>
                  </a:moveTo>
                  <a:lnTo>
                    <a:pt x="0" y="324"/>
                  </a:lnTo>
                  <a:lnTo>
                    <a:pt x="81" y="324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3" name="Freeform 112">
              <a:extLst>
                <a:ext uri="{FF2B5EF4-FFF2-40B4-BE49-F238E27FC236}">
                  <a16:creationId xmlns:a16="http://schemas.microsoft.com/office/drawing/2014/main" id="{83C11D1C-8D62-456D-9A41-17EC3108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0" y="4654551"/>
              <a:ext cx="128587" cy="239713"/>
            </a:xfrm>
            <a:custGeom>
              <a:avLst/>
              <a:gdLst>
                <a:gd name="T0" fmla="*/ 81 w 81"/>
                <a:gd name="T1" fmla="*/ 151 h 151"/>
                <a:gd name="T2" fmla="*/ 81 w 81"/>
                <a:gd name="T3" fmla="*/ 0 h 151"/>
                <a:gd name="T4" fmla="*/ 0 w 81"/>
                <a:gd name="T5" fmla="*/ 0 h 151"/>
                <a:gd name="T6" fmla="*/ 0 w 81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51">
                  <a:moveTo>
                    <a:pt x="81" y="151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51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4" name="Line 113">
              <a:extLst>
                <a:ext uri="{FF2B5EF4-FFF2-40B4-BE49-F238E27FC236}">
                  <a16:creationId xmlns:a16="http://schemas.microsoft.com/office/drawing/2014/main" id="{3FC0C1E5-1ECD-4FF9-A186-E3E941640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26638" y="5024438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5" name="Freeform 114">
              <a:extLst>
                <a:ext uri="{FF2B5EF4-FFF2-40B4-BE49-F238E27FC236}">
                  <a16:creationId xmlns:a16="http://schemas.microsoft.com/office/drawing/2014/main" id="{E6F1609B-CF26-4B8B-8D09-785D58264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4778376"/>
              <a:ext cx="130175" cy="246063"/>
            </a:xfrm>
            <a:custGeom>
              <a:avLst/>
              <a:gdLst>
                <a:gd name="T0" fmla="*/ 82 w 82"/>
                <a:gd name="T1" fmla="*/ 155 h 155"/>
                <a:gd name="T2" fmla="*/ 82 w 82"/>
                <a:gd name="T3" fmla="*/ 0 h 155"/>
                <a:gd name="T4" fmla="*/ 0 w 82"/>
                <a:gd name="T5" fmla="*/ 0 h 155"/>
                <a:gd name="T6" fmla="*/ 0 w 8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6" name="Freeform 115">
              <a:extLst>
                <a:ext uri="{FF2B5EF4-FFF2-40B4-BE49-F238E27FC236}">
                  <a16:creationId xmlns:a16="http://schemas.microsoft.com/office/drawing/2014/main" id="{BC0584E7-3D68-4B3B-ADCA-4E7CEFD05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850" y="5541963"/>
              <a:ext cx="130175" cy="61913"/>
            </a:xfrm>
            <a:custGeom>
              <a:avLst/>
              <a:gdLst>
                <a:gd name="T0" fmla="*/ 0 w 82"/>
                <a:gd name="T1" fmla="*/ 0 h 39"/>
                <a:gd name="T2" fmla="*/ 0 w 82"/>
                <a:gd name="T3" fmla="*/ 39 h 39"/>
                <a:gd name="T4" fmla="*/ 82 w 82"/>
                <a:gd name="T5" fmla="*/ 39 h 39"/>
                <a:gd name="T6" fmla="*/ 82 w 82"/>
                <a:gd name="T7" fmla="*/ 0 h 39"/>
                <a:gd name="T8" fmla="*/ 0 w 82"/>
                <a:gd name="T9" fmla="*/ 0 h 39"/>
                <a:gd name="T10" fmla="*/ 0 w 82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9">
                  <a:moveTo>
                    <a:pt x="0" y="0"/>
                  </a:moveTo>
                  <a:lnTo>
                    <a:pt x="0" y="39"/>
                  </a:lnTo>
                  <a:lnTo>
                    <a:pt x="82" y="3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7" name="Freeform 116">
              <a:extLst>
                <a:ext uri="{FF2B5EF4-FFF2-40B4-BE49-F238E27FC236}">
                  <a16:creationId xmlns:a16="http://schemas.microsoft.com/office/drawing/2014/main" id="{09BE06FF-E9AF-4CD6-86EC-34AD5872C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963" y="5481638"/>
              <a:ext cx="130175" cy="122238"/>
            </a:xfrm>
            <a:custGeom>
              <a:avLst/>
              <a:gdLst>
                <a:gd name="T0" fmla="*/ 82 w 82"/>
                <a:gd name="T1" fmla="*/ 0 h 77"/>
                <a:gd name="T2" fmla="*/ 0 w 82"/>
                <a:gd name="T3" fmla="*/ 0 h 77"/>
                <a:gd name="T4" fmla="*/ 0 w 82"/>
                <a:gd name="T5" fmla="*/ 77 h 77"/>
                <a:gd name="T6" fmla="*/ 82 w 82"/>
                <a:gd name="T7" fmla="*/ 77 h 77"/>
                <a:gd name="T8" fmla="*/ 82 w 82"/>
                <a:gd name="T9" fmla="*/ 0 h 77"/>
                <a:gd name="T10" fmla="*/ 82 w 82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7">
                  <a:moveTo>
                    <a:pt x="82" y="0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8" name="Freeform 117">
              <a:extLst>
                <a:ext uri="{FF2B5EF4-FFF2-40B4-BE49-F238E27FC236}">
                  <a16:creationId xmlns:a16="http://schemas.microsoft.com/office/drawing/2014/main" id="{BBB5BCD4-180E-45E0-BB13-F4059B68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5024438"/>
              <a:ext cx="130175" cy="579438"/>
            </a:xfrm>
            <a:custGeom>
              <a:avLst/>
              <a:gdLst>
                <a:gd name="T0" fmla="*/ 0 w 82"/>
                <a:gd name="T1" fmla="*/ 0 h 365"/>
                <a:gd name="T2" fmla="*/ 0 w 82"/>
                <a:gd name="T3" fmla="*/ 365 h 365"/>
                <a:gd name="T4" fmla="*/ 82 w 82"/>
                <a:gd name="T5" fmla="*/ 365 h 365"/>
                <a:gd name="T6" fmla="*/ 82 w 82"/>
                <a:gd name="T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65">
                  <a:moveTo>
                    <a:pt x="0" y="0"/>
                  </a:moveTo>
                  <a:lnTo>
                    <a:pt x="0" y="365"/>
                  </a:lnTo>
                  <a:lnTo>
                    <a:pt x="82" y="365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49" name="Line 118">
              <a:extLst>
                <a:ext uri="{FF2B5EF4-FFF2-40B4-BE49-F238E27FC236}">
                  <a16:creationId xmlns:a16="http://schemas.microsoft.com/office/drawing/2014/main" id="{1EA48F0F-A6CA-4396-B13C-6C5562428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14000" y="4894263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0" name="Freeform 119">
              <a:extLst>
                <a:ext uri="{FF2B5EF4-FFF2-40B4-BE49-F238E27FC236}">
                  <a16:creationId xmlns:a16="http://schemas.microsoft.com/office/drawing/2014/main" id="{181E41A7-34F8-428D-A57B-A8F4406F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0" y="4894263"/>
              <a:ext cx="128587" cy="709613"/>
            </a:xfrm>
            <a:custGeom>
              <a:avLst/>
              <a:gdLst>
                <a:gd name="T0" fmla="*/ 0 w 81"/>
                <a:gd name="T1" fmla="*/ 0 h 447"/>
                <a:gd name="T2" fmla="*/ 0 w 81"/>
                <a:gd name="T3" fmla="*/ 447 h 447"/>
                <a:gd name="T4" fmla="*/ 81 w 81"/>
                <a:gd name="T5" fmla="*/ 447 h 447"/>
                <a:gd name="T6" fmla="*/ 81 w 81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47">
                  <a:moveTo>
                    <a:pt x="0" y="0"/>
                  </a:moveTo>
                  <a:lnTo>
                    <a:pt x="0" y="447"/>
                  </a:lnTo>
                  <a:lnTo>
                    <a:pt x="81" y="447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1" name="Freeform 120">
              <a:extLst>
                <a:ext uri="{FF2B5EF4-FFF2-40B4-BE49-F238E27FC236}">
                  <a16:creationId xmlns:a16="http://schemas.microsoft.com/office/drawing/2014/main" id="{2D30AE26-6140-4FF9-A69B-8EDCDC41F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4462463"/>
              <a:ext cx="128587" cy="227013"/>
            </a:xfrm>
            <a:custGeom>
              <a:avLst/>
              <a:gdLst>
                <a:gd name="T0" fmla="*/ 81 w 81"/>
                <a:gd name="T1" fmla="*/ 143 h 143"/>
                <a:gd name="T2" fmla="*/ 81 w 81"/>
                <a:gd name="T3" fmla="*/ 0 h 143"/>
                <a:gd name="T4" fmla="*/ 0 w 81"/>
                <a:gd name="T5" fmla="*/ 0 h 143"/>
                <a:gd name="T6" fmla="*/ 0 w 81"/>
                <a:gd name="T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43">
                  <a:moveTo>
                    <a:pt x="81" y="143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43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2" name="Freeform 121">
              <a:extLst>
                <a:ext uri="{FF2B5EF4-FFF2-40B4-BE49-F238E27FC236}">
                  <a16:creationId xmlns:a16="http://schemas.microsoft.com/office/drawing/2014/main" id="{8B0C1E40-63AB-4B7F-91B1-238F09EFC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4359276"/>
              <a:ext cx="130175" cy="15875"/>
            </a:xfrm>
            <a:custGeom>
              <a:avLst/>
              <a:gdLst>
                <a:gd name="T0" fmla="*/ 82 w 82"/>
                <a:gd name="T1" fmla="*/ 10 h 10"/>
                <a:gd name="T2" fmla="*/ 82 w 82"/>
                <a:gd name="T3" fmla="*/ 0 h 10"/>
                <a:gd name="T4" fmla="*/ 0 w 82"/>
                <a:gd name="T5" fmla="*/ 0 h 10"/>
                <a:gd name="T6" fmla="*/ 0 w 8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">
                  <a:moveTo>
                    <a:pt x="82" y="1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3" name="Line 122">
              <a:extLst>
                <a:ext uri="{FF2B5EF4-FFF2-40B4-BE49-F238E27FC236}">
                  <a16:creationId xmlns:a16="http://schemas.microsoft.com/office/drawing/2014/main" id="{11A34BFE-825C-42ED-BEA5-8A9301041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7600" y="4689476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4" name="Line 123">
              <a:extLst>
                <a:ext uri="{FF2B5EF4-FFF2-40B4-BE49-F238E27FC236}">
                  <a16:creationId xmlns:a16="http://schemas.microsoft.com/office/drawing/2014/main" id="{C2F17E37-EEC5-40F7-B02F-C2F9D6A02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02475" y="4375151"/>
              <a:ext cx="0" cy="33655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5" name="Freeform 124">
              <a:extLst>
                <a:ext uri="{FF2B5EF4-FFF2-40B4-BE49-F238E27FC236}">
                  <a16:creationId xmlns:a16="http://schemas.microsoft.com/office/drawing/2014/main" id="{8CC80391-85A2-40F2-B679-3552CF2E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481513"/>
              <a:ext cx="130175" cy="20638"/>
            </a:xfrm>
            <a:custGeom>
              <a:avLst/>
              <a:gdLst>
                <a:gd name="T0" fmla="*/ 82 w 82"/>
                <a:gd name="T1" fmla="*/ 13 h 13"/>
                <a:gd name="T2" fmla="*/ 82 w 82"/>
                <a:gd name="T3" fmla="*/ 0 h 13"/>
                <a:gd name="T4" fmla="*/ 0 w 82"/>
                <a:gd name="T5" fmla="*/ 0 h 13"/>
                <a:gd name="T6" fmla="*/ 0 w 82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">
                  <a:moveTo>
                    <a:pt x="82" y="13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6" name="Line 125">
              <a:extLst>
                <a:ext uri="{FF2B5EF4-FFF2-40B4-BE49-F238E27FC236}">
                  <a16:creationId xmlns:a16="http://schemas.microsoft.com/office/drawing/2014/main" id="{00D1C587-C730-4D56-996D-B8282D1B6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2300" y="4375151"/>
              <a:ext cx="0" cy="33655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7" name="Line 126">
              <a:extLst>
                <a:ext uri="{FF2B5EF4-FFF2-40B4-BE49-F238E27FC236}">
                  <a16:creationId xmlns:a16="http://schemas.microsoft.com/office/drawing/2014/main" id="{AFFCF32F-6E0C-4AA9-9837-497AE6B97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6525" y="4803776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8" name="Line 127">
              <a:extLst>
                <a:ext uri="{FF2B5EF4-FFF2-40B4-BE49-F238E27FC236}">
                  <a16:creationId xmlns:a16="http://schemas.microsoft.com/office/drawing/2014/main" id="{B78095FE-D37A-4350-B051-57D52BE49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6525" y="4502151"/>
              <a:ext cx="0" cy="3016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59" name="Line 128">
              <a:extLst>
                <a:ext uri="{FF2B5EF4-FFF2-40B4-BE49-F238E27FC236}">
                  <a16:creationId xmlns:a16="http://schemas.microsoft.com/office/drawing/2014/main" id="{7FFCD031-83DC-4D39-B3FA-3E97143F1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6700" y="4502151"/>
              <a:ext cx="0" cy="3016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0" name="Line 129">
              <a:extLst>
                <a:ext uri="{FF2B5EF4-FFF2-40B4-BE49-F238E27FC236}">
                  <a16:creationId xmlns:a16="http://schemas.microsoft.com/office/drawing/2014/main" id="{CE10F0F4-B02C-4A7C-8C13-3190FB358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6525" y="4502151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1" name="Freeform 130">
              <a:extLst>
                <a:ext uri="{FF2B5EF4-FFF2-40B4-BE49-F238E27FC236}">
                  <a16:creationId xmlns:a16="http://schemas.microsoft.com/office/drawing/2014/main" id="{91AC8AE1-3730-48A7-A5A5-B713F3FE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5443538"/>
              <a:ext cx="130175" cy="41275"/>
            </a:xfrm>
            <a:custGeom>
              <a:avLst/>
              <a:gdLst>
                <a:gd name="T0" fmla="*/ 82 w 82"/>
                <a:gd name="T1" fmla="*/ 26 h 26"/>
                <a:gd name="T2" fmla="*/ 82 w 82"/>
                <a:gd name="T3" fmla="*/ 0 h 26"/>
                <a:gd name="T4" fmla="*/ 0 w 82"/>
                <a:gd name="T5" fmla="*/ 0 h 26"/>
                <a:gd name="T6" fmla="*/ 0 w 8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6">
                  <a:moveTo>
                    <a:pt x="82" y="26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2" name="Line 131">
              <a:extLst>
                <a:ext uri="{FF2B5EF4-FFF2-40B4-BE49-F238E27FC236}">
                  <a16:creationId xmlns:a16="http://schemas.microsoft.com/office/drawing/2014/main" id="{E7041A03-F409-4D07-97D1-1C5E8D1CB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59563" y="548481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3" name="Freeform 132">
              <a:extLst>
                <a:ext uri="{FF2B5EF4-FFF2-40B4-BE49-F238E27FC236}">
                  <a16:creationId xmlns:a16="http://schemas.microsoft.com/office/drawing/2014/main" id="{26903EB0-69F6-44DD-BBA3-2F8539C4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563" y="5484813"/>
              <a:ext cx="130175" cy="119063"/>
            </a:xfrm>
            <a:custGeom>
              <a:avLst/>
              <a:gdLst>
                <a:gd name="T0" fmla="*/ 0 w 82"/>
                <a:gd name="T1" fmla="*/ 0 h 75"/>
                <a:gd name="T2" fmla="*/ 0 w 82"/>
                <a:gd name="T3" fmla="*/ 75 h 75"/>
                <a:gd name="T4" fmla="*/ 82 w 82"/>
                <a:gd name="T5" fmla="*/ 75 h 75"/>
                <a:gd name="T6" fmla="*/ 82 w 82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lnTo>
                    <a:pt x="0" y="75"/>
                  </a:lnTo>
                  <a:lnTo>
                    <a:pt x="82" y="75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4" name="Freeform 133">
              <a:extLst>
                <a:ext uri="{FF2B5EF4-FFF2-40B4-BE49-F238E27FC236}">
                  <a16:creationId xmlns:a16="http://schemas.microsoft.com/office/drawing/2014/main" id="{2CCB74D6-9577-45E1-8D7F-9D476DC2B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5432426"/>
              <a:ext cx="130175" cy="33338"/>
            </a:xfrm>
            <a:custGeom>
              <a:avLst/>
              <a:gdLst>
                <a:gd name="T0" fmla="*/ 82 w 82"/>
                <a:gd name="T1" fmla="*/ 21 h 21"/>
                <a:gd name="T2" fmla="*/ 82 w 82"/>
                <a:gd name="T3" fmla="*/ 0 h 21"/>
                <a:gd name="T4" fmla="*/ 0 w 82"/>
                <a:gd name="T5" fmla="*/ 0 h 21"/>
                <a:gd name="T6" fmla="*/ 0 w 8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1">
                  <a:moveTo>
                    <a:pt x="82" y="21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5" name="Line 134">
              <a:extLst>
                <a:ext uri="{FF2B5EF4-FFF2-40B4-BE49-F238E27FC236}">
                  <a16:creationId xmlns:a16="http://schemas.microsoft.com/office/drawing/2014/main" id="{2BEFA792-5D89-4E19-B26E-AEBCF74D9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5850" y="54657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6" name="Freeform 135">
              <a:extLst>
                <a:ext uri="{FF2B5EF4-FFF2-40B4-BE49-F238E27FC236}">
                  <a16:creationId xmlns:a16="http://schemas.microsoft.com/office/drawing/2014/main" id="{2E6F2390-3A8A-402A-97C9-EA2486773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5465763"/>
              <a:ext cx="130175" cy="138113"/>
            </a:xfrm>
            <a:custGeom>
              <a:avLst/>
              <a:gdLst>
                <a:gd name="T0" fmla="*/ 0 w 82"/>
                <a:gd name="T1" fmla="*/ 0 h 87"/>
                <a:gd name="T2" fmla="*/ 0 w 82"/>
                <a:gd name="T3" fmla="*/ 87 h 87"/>
                <a:gd name="T4" fmla="*/ 82 w 82"/>
                <a:gd name="T5" fmla="*/ 87 h 87"/>
                <a:gd name="T6" fmla="*/ 82 w 82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7">
                  <a:moveTo>
                    <a:pt x="0" y="0"/>
                  </a:moveTo>
                  <a:lnTo>
                    <a:pt x="0" y="87"/>
                  </a:lnTo>
                  <a:lnTo>
                    <a:pt x="82" y="87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7" name="Freeform 136">
              <a:extLst>
                <a:ext uri="{FF2B5EF4-FFF2-40B4-BE49-F238E27FC236}">
                  <a16:creationId xmlns:a16="http://schemas.microsoft.com/office/drawing/2014/main" id="{950F2366-BBE7-43CF-A447-17E94383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803776"/>
              <a:ext cx="130175" cy="800100"/>
            </a:xfrm>
            <a:custGeom>
              <a:avLst/>
              <a:gdLst>
                <a:gd name="T0" fmla="*/ 0 w 82"/>
                <a:gd name="T1" fmla="*/ 0 h 504"/>
                <a:gd name="T2" fmla="*/ 0 w 82"/>
                <a:gd name="T3" fmla="*/ 504 h 504"/>
                <a:gd name="T4" fmla="*/ 82 w 82"/>
                <a:gd name="T5" fmla="*/ 504 h 504"/>
                <a:gd name="T6" fmla="*/ 82 w 82"/>
                <a:gd name="T7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04">
                  <a:moveTo>
                    <a:pt x="0" y="0"/>
                  </a:moveTo>
                  <a:lnTo>
                    <a:pt x="0" y="504"/>
                  </a:lnTo>
                  <a:lnTo>
                    <a:pt x="82" y="504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8" name="Freeform 137">
              <a:extLst>
                <a:ext uri="{FF2B5EF4-FFF2-40B4-BE49-F238E27FC236}">
                  <a16:creationId xmlns:a16="http://schemas.microsoft.com/office/drawing/2014/main" id="{EBD3E091-DF19-4646-96E8-B98564A5A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5405438"/>
              <a:ext cx="130175" cy="38100"/>
            </a:xfrm>
            <a:custGeom>
              <a:avLst/>
              <a:gdLst>
                <a:gd name="T0" fmla="*/ 82 w 82"/>
                <a:gd name="T1" fmla="*/ 24 h 24"/>
                <a:gd name="T2" fmla="*/ 82 w 82"/>
                <a:gd name="T3" fmla="*/ 0 h 24"/>
                <a:gd name="T4" fmla="*/ 0 w 82"/>
                <a:gd name="T5" fmla="*/ 0 h 24"/>
                <a:gd name="T6" fmla="*/ 0 w 8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4">
                  <a:moveTo>
                    <a:pt x="82" y="24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69" name="Line 138">
              <a:extLst>
                <a:ext uri="{FF2B5EF4-FFF2-40B4-BE49-F238E27FC236}">
                  <a16:creationId xmlns:a16="http://schemas.microsoft.com/office/drawing/2014/main" id="{F472A89E-B9B4-4D64-A811-27F339C78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2225" y="5443538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0" name="Freeform 139">
              <a:extLst>
                <a:ext uri="{FF2B5EF4-FFF2-40B4-BE49-F238E27FC236}">
                  <a16:creationId xmlns:a16="http://schemas.microsoft.com/office/drawing/2014/main" id="{FF5D3635-64EE-4C8E-87FB-616F7B60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5443538"/>
              <a:ext cx="130175" cy="160338"/>
            </a:xfrm>
            <a:custGeom>
              <a:avLst/>
              <a:gdLst>
                <a:gd name="T0" fmla="*/ 0 w 82"/>
                <a:gd name="T1" fmla="*/ 0 h 101"/>
                <a:gd name="T2" fmla="*/ 0 w 82"/>
                <a:gd name="T3" fmla="*/ 101 h 101"/>
                <a:gd name="T4" fmla="*/ 82 w 82"/>
                <a:gd name="T5" fmla="*/ 101 h 101"/>
                <a:gd name="T6" fmla="*/ 82 w 8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1">
                  <a:moveTo>
                    <a:pt x="0" y="0"/>
                  </a:moveTo>
                  <a:lnTo>
                    <a:pt x="0" y="101"/>
                  </a:lnTo>
                  <a:lnTo>
                    <a:pt x="82" y="101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1" name="Freeform 140">
              <a:extLst>
                <a:ext uri="{FF2B5EF4-FFF2-40B4-BE49-F238E27FC236}">
                  <a16:creationId xmlns:a16="http://schemas.microsoft.com/office/drawing/2014/main" id="{E00BA066-7495-4664-A122-E4D6B37C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4689476"/>
              <a:ext cx="128587" cy="914400"/>
            </a:xfrm>
            <a:custGeom>
              <a:avLst/>
              <a:gdLst>
                <a:gd name="T0" fmla="*/ 0 w 81"/>
                <a:gd name="T1" fmla="*/ 0 h 576"/>
                <a:gd name="T2" fmla="*/ 0 w 81"/>
                <a:gd name="T3" fmla="*/ 576 h 576"/>
                <a:gd name="T4" fmla="*/ 81 w 81"/>
                <a:gd name="T5" fmla="*/ 576 h 576"/>
                <a:gd name="T6" fmla="*/ 81 w 81"/>
                <a:gd name="T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76">
                  <a:moveTo>
                    <a:pt x="0" y="0"/>
                  </a:moveTo>
                  <a:lnTo>
                    <a:pt x="0" y="576"/>
                  </a:lnTo>
                  <a:lnTo>
                    <a:pt x="81" y="576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2" name="Line 141">
              <a:extLst>
                <a:ext uri="{FF2B5EF4-FFF2-40B4-BE49-F238E27FC236}">
                  <a16:creationId xmlns:a16="http://schemas.microsoft.com/office/drawing/2014/main" id="{9888D144-2259-4E6F-847A-C36335D05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8513" y="5462588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3" name="Freeform 142">
              <a:extLst>
                <a:ext uri="{FF2B5EF4-FFF2-40B4-BE49-F238E27FC236}">
                  <a16:creationId xmlns:a16="http://schemas.microsoft.com/office/drawing/2014/main" id="{30B163B1-F0FA-44E7-965C-D87C7D25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5462588"/>
              <a:ext cx="130175" cy="141288"/>
            </a:xfrm>
            <a:custGeom>
              <a:avLst/>
              <a:gdLst>
                <a:gd name="T0" fmla="*/ 0 w 82"/>
                <a:gd name="T1" fmla="*/ 0 h 89"/>
                <a:gd name="T2" fmla="*/ 0 w 82"/>
                <a:gd name="T3" fmla="*/ 89 h 89"/>
                <a:gd name="T4" fmla="*/ 82 w 82"/>
                <a:gd name="T5" fmla="*/ 89 h 89"/>
                <a:gd name="T6" fmla="*/ 82 w 82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9">
                  <a:moveTo>
                    <a:pt x="0" y="0"/>
                  </a:moveTo>
                  <a:lnTo>
                    <a:pt x="0" y="89"/>
                  </a:lnTo>
                  <a:lnTo>
                    <a:pt x="82" y="89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4" name="Freeform 143">
              <a:extLst>
                <a:ext uri="{FF2B5EF4-FFF2-40B4-BE49-F238E27FC236}">
                  <a16:creationId xmlns:a16="http://schemas.microsoft.com/office/drawing/2014/main" id="{EA1BEBA5-1F9C-488B-B819-913111AAB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5424488"/>
              <a:ext cx="130175" cy="38100"/>
            </a:xfrm>
            <a:custGeom>
              <a:avLst/>
              <a:gdLst>
                <a:gd name="T0" fmla="*/ 82 w 82"/>
                <a:gd name="T1" fmla="*/ 24 h 24"/>
                <a:gd name="T2" fmla="*/ 82 w 82"/>
                <a:gd name="T3" fmla="*/ 0 h 24"/>
                <a:gd name="T4" fmla="*/ 0 w 82"/>
                <a:gd name="T5" fmla="*/ 0 h 24"/>
                <a:gd name="T6" fmla="*/ 0 w 8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4">
                  <a:moveTo>
                    <a:pt x="82" y="24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5" name="Line 144">
              <a:extLst>
                <a:ext uri="{FF2B5EF4-FFF2-40B4-BE49-F238E27FC236}">
                  <a16:creationId xmlns:a16="http://schemas.microsoft.com/office/drawing/2014/main" id="{281558EC-59AA-486D-98B1-80408492E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72300" y="4375151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6" name="Line 145">
              <a:extLst>
                <a:ext uri="{FF2B5EF4-FFF2-40B4-BE49-F238E27FC236}">
                  <a16:creationId xmlns:a16="http://schemas.microsoft.com/office/drawing/2014/main" id="{1AB04F4F-92AF-444E-A7EB-2CA759C29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72300" y="4711701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7" name="Freeform 146">
              <a:extLst>
                <a:ext uri="{FF2B5EF4-FFF2-40B4-BE49-F238E27FC236}">
                  <a16:creationId xmlns:a16="http://schemas.microsoft.com/office/drawing/2014/main" id="{088E00F9-1E2A-4F9B-9830-7A24A439B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4711701"/>
              <a:ext cx="130175" cy="892175"/>
            </a:xfrm>
            <a:custGeom>
              <a:avLst/>
              <a:gdLst>
                <a:gd name="T0" fmla="*/ 0 w 82"/>
                <a:gd name="T1" fmla="*/ 0 h 562"/>
                <a:gd name="T2" fmla="*/ 0 w 82"/>
                <a:gd name="T3" fmla="*/ 562 h 562"/>
                <a:gd name="T4" fmla="*/ 82 w 82"/>
                <a:gd name="T5" fmla="*/ 562 h 562"/>
                <a:gd name="T6" fmla="*/ 82 w 82"/>
                <a:gd name="T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62">
                  <a:moveTo>
                    <a:pt x="0" y="0"/>
                  </a:moveTo>
                  <a:lnTo>
                    <a:pt x="0" y="562"/>
                  </a:lnTo>
                  <a:lnTo>
                    <a:pt x="82" y="562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8" name="Freeform 147">
              <a:extLst>
                <a:ext uri="{FF2B5EF4-FFF2-40B4-BE49-F238E27FC236}">
                  <a16:creationId xmlns:a16="http://schemas.microsoft.com/office/drawing/2014/main" id="{DBCFA32E-DD36-4E20-A116-9DD6F8769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0" y="4651376"/>
              <a:ext cx="130175" cy="203200"/>
            </a:xfrm>
            <a:custGeom>
              <a:avLst/>
              <a:gdLst>
                <a:gd name="T0" fmla="*/ 82 w 82"/>
                <a:gd name="T1" fmla="*/ 128 h 128"/>
                <a:gd name="T2" fmla="*/ 82 w 82"/>
                <a:gd name="T3" fmla="*/ 0 h 128"/>
                <a:gd name="T4" fmla="*/ 0 w 82"/>
                <a:gd name="T5" fmla="*/ 0 h 128"/>
                <a:gd name="T6" fmla="*/ 0 w 82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28">
                  <a:moveTo>
                    <a:pt x="82" y="128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28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79" name="Line 148">
              <a:extLst>
                <a:ext uri="{FF2B5EF4-FFF2-40B4-BE49-F238E27FC236}">
                  <a16:creationId xmlns:a16="http://schemas.microsoft.com/office/drawing/2014/main" id="{19E1DCC0-BF15-4232-BA2F-5168EFBB2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47150" y="4854576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0" name="Line 149">
              <a:extLst>
                <a:ext uri="{FF2B5EF4-FFF2-40B4-BE49-F238E27FC236}">
                  <a16:creationId xmlns:a16="http://schemas.microsoft.com/office/drawing/2014/main" id="{B0F6A01C-E962-4D41-9CD8-A4FAB30A7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32925" y="498951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1" name="Freeform 150">
              <a:extLst>
                <a:ext uri="{FF2B5EF4-FFF2-40B4-BE49-F238E27FC236}">
                  <a16:creationId xmlns:a16="http://schemas.microsoft.com/office/drawing/2014/main" id="{4DB58B76-E3E4-4071-9BD1-1A9D6ABA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4824413"/>
              <a:ext cx="130175" cy="165100"/>
            </a:xfrm>
            <a:custGeom>
              <a:avLst/>
              <a:gdLst>
                <a:gd name="T0" fmla="*/ 82 w 82"/>
                <a:gd name="T1" fmla="*/ 104 h 104"/>
                <a:gd name="T2" fmla="*/ 82 w 82"/>
                <a:gd name="T3" fmla="*/ 0 h 104"/>
                <a:gd name="T4" fmla="*/ 0 w 82"/>
                <a:gd name="T5" fmla="*/ 0 h 104"/>
                <a:gd name="T6" fmla="*/ 0 w 8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4">
                  <a:moveTo>
                    <a:pt x="82" y="104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2" name="Freeform 151">
              <a:extLst>
                <a:ext uri="{FF2B5EF4-FFF2-40B4-BE49-F238E27FC236}">
                  <a16:creationId xmlns:a16="http://schemas.microsoft.com/office/drawing/2014/main" id="{B9B77CCD-8631-44FE-BCFC-05CC27A12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475163"/>
              <a:ext cx="128587" cy="271463"/>
            </a:xfrm>
            <a:custGeom>
              <a:avLst/>
              <a:gdLst>
                <a:gd name="T0" fmla="*/ 81 w 81"/>
                <a:gd name="T1" fmla="*/ 171 h 171"/>
                <a:gd name="T2" fmla="*/ 81 w 81"/>
                <a:gd name="T3" fmla="*/ 0 h 171"/>
                <a:gd name="T4" fmla="*/ 0 w 81"/>
                <a:gd name="T5" fmla="*/ 0 h 171"/>
                <a:gd name="T6" fmla="*/ 0 w 81"/>
                <a:gd name="T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71">
                  <a:moveTo>
                    <a:pt x="81" y="171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71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3" name="Freeform 152">
              <a:extLst>
                <a:ext uri="{FF2B5EF4-FFF2-40B4-BE49-F238E27FC236}">
                  <a16:creationId xmlns:a16="http://schemas.microsoft.com/office/drawing/2014/main" id="{B9BB826A-86AB-4AB1-AA18-2F638B38F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4570413"/>
              <a:ext cx="128587" cy="260350"/>
            </a:xfrm>
            <a:custGeom>
              <a:avLst/>
              <a:gdLst>
                <a:gd name="T0" fmla="*/ 81 w 81"/>
                <a:gd name="T1" fmla="*/ 164 h 164"/>
                <a:gd name="T2" fmla="*/ 81 w 81"/>
                <a:gd name="T3" fmla="*/ 0 h 164"/>
                <a:gd name="T4" fmla="*/ 0 w 81"/>
                <a:gd name="T5" fmla="*/ 0 h 164"/>
                <a:gd name="T6" fmla="*/ 0 w 81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64">
                  <a:moveTo>
                    <a:pt x="81" y="16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4" name="Line 153">
              <a:extLst>
                <a:ext uri="{FF2B5EF4-FFF2-40B4-BE49-F238E27FC236}">
                  <a16:creationId xmlns:a16="http://schemas.microsoft.com/office/drawing/2014/main" id="{7C47E923-5026-45ED-8A59-9C076D90C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4488" y="4830763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5" name="Line 154">
              <a:extLst>
                <a:ext uri="{FF2B5EF4-FFF2-40B4-BE49-F238E27FC236}">
                  <a16:creationId xmlns:a16="http://schemas.microsoft.com/office/drawing/2014/main" id="{7B4CB988-3617-451D-BF63-E9A57BAE5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75" y="4746626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6" name="Freeform 155">
              <a:extLst>
                <a:ext uri="{FF2B5EF4-FFF2-40B4-BE49-F238E27FC236}">
                  <a16:creationId xmlns:a16="http://schemas.microsoft.com/office/drawing/2014/main" id="{28BA5F1B-9D86-4E38-8122-EF9AC0DE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413" y="5489576"/>
              <a:ext cx="128587" cy="114300"/>
            </a:xfrm>
            <a:custGeom>
              <a:avLst/>
              <a:gdLst>
                <a:gd name="T0" fmla="*/ 0 w 81"/>
                <a:gd name="T1" fmla="*/ 0 h 72"/>
                <a:gd name="T2" fmla="*/ 0 w 81"/>
                <a:gd name="T3" fmla="*/ 72 h 72"/>
                <a:gd name="T4" fmla="*/ 81 w 81"/>
                <a:gd name="T5" fmla="*/ 72 h 72"/>
                <a:gd name="T6" fmla="*/ 81 w 81"/>
                <a:gd name="T7" fmla="*/ 0 h 72"/>
                <a:gd name="T8" fmla="*/ 0 w 81"/>
                <a:gd name="T9" fmla="*/ 0 h 72"/>
                <a:gd name="T10" fmla="*/ 0 w 8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2">
                  <a:moveTo>
                    <a:pt x="0" y="0"/>
                  </a:moveTo>
                  <a:lnTo>
                    <a:pt x="0" y="72"/>
                  </a:lnTo>
                  <a:lnTo>
                    <a:pt x="81" y="72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7" name="Freeform 156">
              <a:extLst>
                <a:ext uri="{FF2B5EF4-FFF2-40B4-BE49-F238E27FC236}">
                  <a16:creationId xmlns:a16="http://schemas.microsoft.com/office/drawing/2014/main" id="{A204BA4F-2607-44C7-A658-40019C4B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46626"/>
              <a:ext cx="128587" cy="857250"/>
            </a:xfrm>
            <a:custGeom>
              <a:avLst/>
              <a:gdLst>
                <a:gd name="T0" fmla="*/ 0 w 81"/>
                <a:gd name="T1" fmla="*/ 0 h 540"/>
                <a:gd name="T2" fmla="*/ 0 w 81"/>
                <a:gd name="T3" fmla="*/ 540 h 540"/>
                <a:gd name="T4" fmla="*/ 81 w 81"/>
                <a:gd name="T5" fmla="*/ 540 h 540"/>
                <a:gd name="T6" fmla="*/ 81 w 81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40">
                  <a:moveTo>
                    <a:pt x="0" y="0"/>
                  </a:moveTo>
                  <a:lnTo>
                    <a:pt x="0" y="540"/>
                  </a:lnTo>
                  <a:lnTo>
                    <a:pt x="81" y="540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8" name="Line 157">
              <a:extLst>
                <a:ext uri="{FF2B5EF4-FFF2-40B4-BE49-F238E27FC236}">
                  <a16:creationId xmlns:a16="http://schemas.microsoft.com/office/drawing/2014/main" id="{B26521D0-17F0-4BE1-A618-4FD9FE483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39113" y="5495926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89" name="Freeform 158">
              <a:extLst>
                <a:ext uri="{FF2B5EF4-FFF2-40B4-BE49-F238E27FC236}">
                  <a16:creationId xmlns:a16="http://schemas.microsoft.com/office/drawing/2014/main" id="{3D7E0CBF-AD4B-4286-BE81-C5E213A46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113" y="5495926"/>
              <a:ext cx="130175" cy="107950"/>
            </a:xfrm>
            <a:custGeom>
              <a:avLst/>
              <a:gdLst>
                <a:gd name="T0" fmla="*/ 0 w 82"/>
                <a:gd name="T1" fmla="*/ 0 h 68"/>
                <a:gd name="T2" fmla="*/ 0 w 82"/>
                <a:gd name="T3" fmla="*/ 68 h 68"/>
                <a:gd name="T4" fmla="*/ 82 w 82"/>
                <a:gd name="T5" fmla="*/ 68 h 68"/>
                <a:gd name="T6" fmla="*/ 82 w 82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8">
                  <a:moveTo>
                    <a:pt x="0" y="0"/>
                  </a:moveTo>
                  <a:lnTo>
                    <a:pt x="0" y="68"/>
                  </a:lnTo>
                  <a:lnTo>
                    <a:pt x="82" y="68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0" name="Freeform 159">
              <a:extLst>
                <a:ext uri="{FF2B5EF4-FFF2-40B4-BE49-F238E27FC236}">
                  <a16:creationId xmlns:a16="http://schemas.microsoft.com/office/drawing/2014/main" id="{EE9BD16F-9186-4984-A932-89F23BAB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113" y="5457826"/>
              <a:ext cx="130175" cy="38100"/>
            </a:xfrm>
            <a:custGeom>
              <a:avLst/>
              <a:gdLst>
                <a:gd name="T0" fmla="*/ 82 w 82"/>
                <a:gd name="T1" fmla="*/ 24 h 24"/>
                <a:gd name="T2" fmla="*/ 82 w 82"/>
                <a:gd name="T3" fmla="*/ 0 h 24"/>
                <a:gd name="T4" fmla="*/ 0 w 82"/>
                <a:gd name="T5" fmla="*/ 0 h 24"/>
                <a:gd name="T6" fmla="*/ 0 w 8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4">
                  <a:moveTo>
                    <a:pt x="82" y="24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1" name="Freeform 160">
              <a:extLst>
                <a:ext uri="{FF2B5EF4-FFF2-40B4-BE49-F238E27FC236}">
                  <a16:creationId xmlns:a16="http://schemas.microsoft.com/office/drawing/2014/main" id="{3856D1F9-3616-495F-8A09-AAA6B57A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8" y="4830763"/>
              <a:ext cx="128587" cy="773113"/>
            </a:xfrm>
            <a:custGeom>
              <a:avLst/>
              <a:gdLst>
                <a:gd name="T0" fmla="*/ 0 w 81"/>
                <a:gd name="T1" fmla="*/ 0 h 487"/>
                <a:gd name="T2" fmla="*/ 0 w 81"/>
                <a:gd name="T3" fmla="*/ 487 h 487"/>
                <a:gd name="T4" fmla="*/ 81 w 81"/>
                <a:gd name="T5" fmla="*/ 487 h 487"/>
                <a:gd name="T6" fmla="*/ 81 w 81"/>
                <a:gd name="T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7">
                  <a:moveTo>
                    <a:pt x="0" y="0"/>
                  </a:moveTo>
                  <a:lnTo>
                    <a:pt x="0" y="487"/>
                  </a:lnTo>
                  <a:lnTo>
                    <a:pt x="81" y="487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2" name="Freeform 161">
              <a:extLst>
                <a:ext uri="{FF2B5EF4-FFF2-40B4-BE49-F238E27FC236}">
                  <a16:creationId xmlns:a16="http://schemas.microsoft.com/office/drawing/2014/main" id="{21143A79-C6FB-49D5-B934-545E0631B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5534026"/>
              <a:ext cx="128587" cy="69850"/>
            </a:xfrm>
            <a:custGeom>
              <a:avLst/>
              <a:gdLst>
                <a:gd name="T0" fmla="*/ 81 w 81"/>
                <a:gd name="T1" fmla="*/ 0 h 44"/>
                <a:gd name="T2" fmla="*/ 0 w 81"/>
                <a:gd name="T3" fmla="*/ 0 h 44"/>
                <a:gd name="T4" fmla="*/ 0 w 81"/>
                <a:gd name="T5" fmla="*/ 44 h 44"/>
                <a:gd name="T6" fmla="*/ 81 w 81"/>
                <a:gd name="T7" fmla="*/ 44 h 44"/>
                <a:gd name="T8" fmla="*/ 81 w 81"/>
                <a:gd name="T9" fmla="*/ 0 h 44"/>
                <a:gd name="T10" fmla="*/ 81 w 8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4">
                  <a:moveTo>
                    <a:pt x="81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81" y="4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3" name="Freeform 162">
              <a:extLst>
                <a:ext uri="{FF2B5EF4-FFF2-40B4-BE49-F238E27FC236}">
                  <a16:creationId xmlns:a16="http://schemas.microsoft.com/office/drawing/2014/main" id="{9747DC98-7388-44BC-9E6F-30FA4E4F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4989513"/>
              <a:ext cx="130175" cy="614363"/>
            </a:xfrm>
            <a:custGeom>
              <a:avLst/>
              <a:gdLst>
                <a:gd name="T0" fmla="*/ 0 w 82"/>
                <a:gd name="T1" fmla="*/ 0 h 387"/>
                <a:gd name="T2" fmla="*/ 0 w 82"/>
                <a:gd name="T3" fmla="*/ 387 h 387"/>
                <a:gd name="T4" fmla="*/ 82 w 82"/>
                <a:gd name="T5" fmla="*/ 387 h 387"/>
                <a:gd name="T6" fmla="*/ 82 w 82"/>
                <a:gd name="T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87">
                  <a:moveTo>
                    <a:pt x="0" y="0"/>
                  </a:moveTo>
                  <a:lnTo>
                    <a:pt x="0" y="387"/>
                  </a:lnTo>
                  <a:lnTo>
                    <a:pt x="82" y="387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4" name="Freeform 163">
              <a:extLst>
                <a:ext uri="{FF2B5EF4-FFF2-40B4-BE49-F238E27FC236}">
                  <a16:creationId xmlns:a16="http://schemas.microsoft.com/office/drawing/2014/main" id="{B1C3C842-07F6-467B-AE31-075E444C9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0" y="4854576"/>
              <a:ext cx="130175" cy="749300"/>
            </a:xfrm>
            <a:custGeom>
              <a:avLst/>
              <a:gdLst>
                <a:gd name="T0" fmla="*/ 0 w 82"/>
                <a:gd name="T1" fmla="*/ 0 h 472"/>
                <a:gd name="T2" fmla="*/ 0 w 82"/>
                <a:gd name="T3" fmla="*/ 472 h 472"/>
                <a:gd name="T4" fmla="*/ 82 w 82"/>
                <a:gd name="T5" fmla="*/ 472 h 472"/>
                <a:gd name="T6" fmla="*/ 82 w 82"/>
                <a:gd name="T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72">
                  <a:moveTo>
                    <a:pt x="0" y="0"/>
                  </a:moveTo>
                  <a:lnTo>
                    <a:pt x="0" y="472"/>
                  </a:lnTo>
                  <a:lnTo>
                    <a:pt x="82" y="472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5" name="Freeform 164">
              <a:extLst>
                <a:ext uri="{FF2B5EF4-FFF2-40B4-BE49-F238E27FC236}">
                  <a16:creationId xmlns:a16="http://schemas.microsoft.com/office/drawing/2014/main" id="{8F60731A-9E41-4DBE-8968-D7DBBBBF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108451"/>
              <a:ext cx="130175" cy="12700"/>
            </a:xfrm>
            <a:custGeom>
              <a:avLst/>
              <a:gdLst>
                <a:gd name="T0" fmla="*/ 82 w 82"/>
                <a:gd name="T1" fmla="*/ 8 h 8"/>
                <a:gd name="T2" fmla="*/ 82 w 82"/>
                <a:gd name="T3" fmla="*/ 0 h 8"/>
                <a:gd name="T4" fmla="*/ 0 w 82"/>
                <a:gd name="T5" fmla="*/ 0 h 8"/>
                <a:gd name="T6" fmla="*/ 0 w 8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">
                  <a:moveTo>
                    <a:pt x="82" y="8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6" name="Freeform 165">
              <a:extLst>
                <a:ext uri="{FF2B5EF4-FFF2-40B4-BE49-F238E27FC236}">
                  <a16:creationId xmlns:a16="http://schemas.microsoft.com/office/drawing/2014/main" id="{20D608BE-B874-410E-89BC-470E80D75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3981451"/>
              <a:ext cx="130175" cy="19050"/>
            </a:xfrm>
            <a:custGeom>
              <a:avLst/>
              <a:gdLst>
                <a:gd name="T0" fmla="*/ 82 w 82"/>
                <a:gd name="T1" fmla="*/ 12 h 12"/>
                <a:gd name="T2" fmla="*/ 82 w 82"/>
                <a:gd name="T3" fmla="*/ 0 h 12"/>
                <a:gd name="T4" fmla="*/ 0 w 82"/>
                <a:gd name="T5" fmla="*/ 0 h 12"/>
                <a:gd name="T6" fmla="*/ 0 w 8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2">
                  <a:moveTo>
                    <a:pt x="82" y="12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7" name="Line 166">
              <a:extLst>
                <a:ext uri="{FF2B5EF4-FFF2-40B4-BE49-F238E27FC236}">
                  <a16:creationId xmlns:a16="http://schemas.microsoft.com/office/drawing/2014/main" id="{50D24CEE-93A0-4A3B-8489-179A4C914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4350" y="4121151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8" name="Freeform 167">
              <a:extLst>
                <a:ext uri="{FF2B5EF4-FFF2-40B4-BE49-F238E27FC236}">
                  <a16:creationId xmlns:a16="http://schemas.microsoft.com/office/drawing/2014/main" id="{2383A82C-735C-4080-BD30-5ED63A7F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4140201"/>
              <a:ext cx="130175" cy="23813"/>
            </a:xfrm>
            <a:custGeom>
              <a:avLst/>
              <a:gdLst>
                <a:gd name="T0" fmla="*/ 82 w 82"/>
                <a:gd name="T1" fmla="*/ 15 h 15"/>
                <a:gd name="T2" fmla="*/ 82 w 82"/>
                <a:gd name="T3" fmla="*/ 0 h 15"/>
                <a:gd name="T4" fmla="*/ 0 w 82"/>
                <a:gd name="T5" fmla="*/ 0 h 15"/>
                <a:gd name="T6" fmla="*/ 0 w 8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5">
                  <a:moveTo>
                    <a:pt x="82" y="15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299" name="Freeform 168">
              <a:extLst>
                <a:ext uri="{FF2B5EF4-FFF2-40B4-BE49-F238E27FC236}">
                  <a16:creationId xmlns:a16="http://schemas.microsoft.com/office/drawing/2014/main" id="{7BC00952-34CD-4A0C-92E9-21D9C0713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183063"/>
              <a:ext cx="128587" cy="19050"/>
            </a:xfrm>
            <a:custGeom>
              <a:avLst/>
              <a:gdLst>
                <a:gd name="T0" fmla="*/ 81 w 81"/>
                <a:gd name="T1" fmla="*/ 12 h 12"/>
                <a:gd name="T2" fmla="*/ 81 w 81"/>
                <a:gd name="T3" fmla="*/ 0 h 12"/>
                <a:gd name="T4" fmla="*/ 0 w 81"/>
                <a:gd name="T5" fmla="*/ 0 h 12"/>
                <a:gd name="T6" fmla="*/ 0 w 8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">
                  <a:moveTo>
                    <a:pt x="81" y="12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0" name="Line 169">
              <a:extLst>
                <a:ext uri="{FF2B5EF4-FFF2-40B4-BE49-F238E27FC236}">
                  <a16:creationId xmlns:a16="http://schemas.microsoft.com/office/drawing/2014/main" id="{2DA406FD-A257-441B-AE4B-9F0F3D37C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488" y="4202113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1" name="Line 170">
              <a:extLst>
                <a:ext uri="{FF2B5EF4-FFF2-40B4-BE49-F238E27FC236}">
                  <a16:creationId xmlns:a16="http://schemas.microsoft.com/office/drawing/2014/main" id="{DF6E1B66-B84F-4A23-8332-84F462737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488" y="4202113"/>
              <a:ext cx="0" cy="46831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2" name="Line 171">
              <a:extLst>
                <a:ext uri="{FF2B5EF4-FFF2-40B4-BE49-F238E27FC236}">
                  <a16:creationId xmlns:a16="http://schemas.microsoft.com/office/drawing/2014/main" id="{D2B0D8A3-05B1-497B-8D2B-7CE9AE788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6075" y="4202113"/>
              <a:ext cx="0" cy="46831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3" name="Line 172">
              <a:extLst>
                <a:ext uri="{FF2B5EF4-FFF2-40B4-BE49-F238E27FC236}">
                  <a16:creationId xmlns:a16="http://schemas.microsoft.com/office/drawing/2014/main" id="{2C710D35-34CF-4EEA-A95E-DA6FEAB77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488" y="4670426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4" name="Line 173">
              <a:extLst>
                <a:ext uri="{FF2B5EF4-FFF2-40B4-BE49-F238E27FC236}">
                  <a16:creationId xmlns:a16="http://schemas.microsoft.com/office/drawing/2014/main" id="{394A27F4-A928-4A14-B509-5627745BC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125" y="465931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5" name="Line 174">
              <a:extLst>
                <a:ext uri="{FF2B5EF4-FFF2-40B4-BE49-F238E27FC236}">
                  <a16:creationId xmlns:a16="http://schemas.microsoft.com/office/drawing/2014/main" id="{38F9949A-8012-42F4-AB6F-C1B06DCED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5" y="4164013"/>
              <a:ext cx="0" cy="49530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6" name="Line 175">
              <a:extLst>
                <a:ext uri="{FF2B5EF4-FFF2-40B4-BE49-F238E27FC236}">
                  <a16:creationId xmlns:a16="http://schemas.microsoft.com/office/drawing/2014/main" id="{F63F9843-1246-4F7A-8CFB-7F591DC5E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0300" y="4164013"/>
              <a:ext cx="0" cy="49530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7" name="Line 176">
              <a:extLst>
                <a:ext uri="{FF2B5EF4-FFF2-40B4-BE49-F238E27FC236}">
                  <a16:creationId xmlns:a16="http://schemas.microsoft.com/office/drawing/2014/main" id="{A874CE1A-AA91-4757-924D-B4B5BB2A2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0125" y="416401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8" name="Line 177">
              <a:extLst>
                <a:ext uri="{FF2B5EF4-FFF2-40B4-BE49-F238E27FC236}">
                  <a16:creationId xmlns:a16="http://schemas.microsoft.com/office/drawing/2014/main" id="{D65F1809-DA8A-4B0C-95EC-B6FC89AB1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4350" y="4632326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09" name="Line 178">
              <a:extLst>
                <a:ext uri="{FF2B5EF4-FFF2-40B4-BE49-F238E27FC236}">
                  <a16:creationId xmlns:a16="http://schemas.microsoft.com/office/drawing/2014/main" id="{6D30BED5-3C19-4ED7-9AB5-F783205C9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7388" y="5368926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0" name="Freeform 179">
              <a:extLst>
                <a:ext uri="{FF2B5EF4-FFF2-40B4-BE49-F238E27FC236}">
                  <a16:creationId xmlns:a16="http://schemas.microsoft.com/office/drawing/2014/main" id="{1E5842F6-764D-41B3-8B5F-D5DB06D65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68926"/>
              <a:ext cx="130175" cy="234950"/>
            </a:xfrm>
            <a:custGeom>
              <a:avLst/>
              <a:gdLst>
                <a:gd name="T0" fmla="*/ 0 w 82"/>
                <a:gd name="T1" fmla="*/ 0 h 148"/>
                <a:gd name="T2" fmla="*/ 0 w 82"/>
                <a:gd name="T3" fmla="*/ 148 h 148"/>
                <a:gd name="T4" fmla="*/ 82 w 82"/>
                <a:gd name="T5" fmla="*/ 148 h 148"/>
                <a:gd name="T6" fmla="*/ 82 w 82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48">
                  <a:moveTo>
                    <a:pt x="0" y="0"/>
                  </a:moveTo>
                  <a:lnTo>
                    <a:pt x="0" y="148"/>
                  </a:lnTo>
                  <a:lnTo>
                    <a:pt x="82" y="148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1" name="Freeform 180">
              <a:extLst>
                <a:ext uri="{FF2B5EF4-FFF2-40B4-BE49-F238E27FC236}">
                  <a16:creationId xmlns:a16="http://schemas.microsoft.com/office/drawing/2014/main" id="{3D00E9F1-869D-4994-A284-74ACEEAA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05426"/>
              <a:ext cx="130175" cy="63500"/>
            </a:xfrm>
            <a:custGeom>
              <a:avLst/>
              <a:gdLst>
                <a:gd name="T0" fmla="*/ 82 w 82"/>
                <a:gd name="T1" fmla="*/ 40 h 40"/>
                <a:gd name="T2" fmla="*/ 82 w 82"/>
                <a:gd name="T3" fmla="*/ 0 h 40"/>
                <a:gd name="T4" fmla="*/ 0 w 82"/>
                <a:gd name="T5" fmla="*/ 0 h 40"/>
                <a:gd name="T6" fmla="*/ 0 w 8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82" y="4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4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2" name="Line 181">
              <a:extLst>
                <a:ext uri="{FF2B5EF4-FFF2-40B4-BE49-F238E27FC236}">
                  <a16:creationId xmlns:a16="http://schemas.microsoft.com/office/drawing/2014/main" id="{94DB9BFF-8E83-4934-8BFB-7CD0A57AD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3675" y="5354638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3" name="Freeform 182">
              <a:extLst>
                <a:ext uri="{FF2B5EF4-FFF2-40B4-BE49-F238E27FC236}">
                  <a16:creationId xmlns:a16="http://schemas.microsoft.com/office/drawing/2014/main" id="{46DEE771-424B-4BCE-AB36-DA66076D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5354638"/>
              <a:ext cx="130175" cy="249238"/>
            </a:xfrm>
            <a:custGeom>
              <a:avLst/>
              <a:gdLst>
                <a:gd name="T0" fmla="*/ 0 w 82"/>
                <a:gd name="T1" fmla="*/ 0 h 157"/>
                <a:gd name="T2" fmla="*/ 0 w 82"/>
                <a:gd name="T3" fmla="*/ 157 h 157"/>
                <a:gd name="T4" fmla="*/ 82 w 82"/>
                <a:gd name="T5" fmla="*/ 157 h 157"/>
                <a:gd name="T6" fmla="*/ 82 w 82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57">
                  <a:moveTo>
                    <a:pt x="0" y="0"/>
                  </a:moveTo>
                  <a:lnTo>
                    <a:pt x="0" y="157"/>
                  </a:lnTo>
                  <a:lnTo>
                    <a:pt x="82" y="157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4" name="Freeform 183">
              <a:extLst>
                <a:ext uri="{FF2B5EF4-FFF2-40B4-BE49-F238E27FC236}">
                  <a16:creationId xmlns:a16="http://schemas.microsoft.com/office/drawing/2014/main" id="{FB6C9D56-F15F-42FD-81F2-202072D3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5286376"/>
              <a:ext cx="130175" cy="68263"/>
            </a:xfrm>
            <a:custGeom>
              <a:avLst/>
              <a:gdLst>
                <a:gd name="T0" fmla="*/ 82 w 82"/>
                <a:gd name="T1" fmla="*/ 43 h 43"/>
                <a:gd name="T2" fmla="*/ 82 w 82"/>
                <a:gd name="T3" fmla="*/ 0 h 43"/>
                <a:gd name="T4" fmla="*/ 0 w 82"/>
                <a:gd name="T5" fmla="*/ 0 h 43"/>
                <a:gd name="T6" fmla="*/ 0 w 8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82" y="43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5" name="Freeform 184">
              <a:extLst>
                <a:ext uri="{FF2B5EF4-FFF2-40B4-BE49-F238E27FC236}">
                  <a16:creationId xmlns:a16="http://schemas.microsoft.com/office/drawing/2014/main" id="{8BDB08C0-162E-4D55-BA06-9E7AF107E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632326"/>
              <a:ext cx="130175" cy="971550"/>
            </a:xfrm>
            <a:custGeom>
              <a:avLst/>
              <a:gdLst>
                <a:gd name="T0" fmla="*/ 0 w 82"/>
                <a:gd name="T1" fmla="*/ 0 h 612"/>
                <a:gd name="T2" fmla="*/ 0 w 82"/>
                <a:gd name="T3" fmla="*/ 612 h 612"/>
                <a:gd name="T4" fmla="*/ 82 w 82"/>
                <a:gd name="T5" fmla="*/ 612 h 612"/>
                <a:gd name="T6" fmla="*/ 82 w 82"/>
                <a:gd name="T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12">
                  <a:moveTo>
                    <a:pt x="0" y="0"/>
                  </a:moveTo>
                  <a:lnTo>
                    <a:pt x="0" y="612"/>
                  </a:lnTo>
                  <a:lnTo>
                    <a:pt x="82" y="612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6" name="Line 185">
              <a:extLst>
                <a:ext uri="{FF2B5EF4-FFF2-40B4-BE49-F238E27FC236}">
                  <a16:creationId xmlns:a16="http://schemas.microsoft.com/office/drawing/2014/main" id="{23CB8116-58C5-4B2D-B3A7-74DE4F39F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2113" y="54657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7" name="Freeform 186">
              <a:extLst>
                <a:ext uri="{FF2B5EF4-FFF2-40B4-BE49-F238E27FC236}">
                  <a16:creationId xmlns:a16="http://schemas.microsoft.com/office/drawing/2014/main" id="{0C62A95B-0FB9-42EE-88C8-36E935059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5465763"/>
              <a:ext cx="130175" cy="138113"/>
            </a:xfrm>
            <a:custGeom>
              <a:avLst/>
              <a:gdLst>
                <a:gd name="T0" fmla="*/ 0 w 82"/>
                <a:gd name="T1" fmla="*/ 0 h 87"/>
                <a:gd name="T2" fmla="*/ 0 w 82"/>
                <a:gd name="T3" fmla="*/ 87 h 87"/>
                <a:gd name="T4" fmla="*/ 82 w 82"/>
                <a:gd name="T5" fmla="*/ 87 h 87"/>
                <a:gd name="T6" fmla="*/ 82 w 82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7">
                  <a:moveTo>
                    <a:pt x="0" y="0"/>
                  </a:moveTo>
                  <a:lnTo>
                    <a:pt x="0" y="87"/>
                  </a:lnTo>
                  <a:lnTo>
                    <a:pt x="82" y="87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8" name="Freeform 187">
              <a:extLst>
                <a:ext uri="{FF2B5EF4-FFF2-40B4-BE49-F238E27FC236}">
                  <a16:creationId xmlns:a16="http://schemas.microsoft.com/office/drawing/2014/main" id="{3E1DC15C-EFF0-4EBB-9AD2-752B65E15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5438776"/>
              <a:ext cx="130175" cy="26988"/>
            </a:xfrm>
            <a:custGeom>
              <a:avLst/>
              <a:gdLst>
                <a:gd name="T0" fmla="*/ 82 w 82"/>
                <a:gd name="T1" fmla="*/ 17 h 17"/>
                <a:gd name="T2" fmla="*/ 82 w 82"/>
                <a:gd name="T3" fmla="*/ 0 h 17"/>
                <a:gd name="T4" fmla="*/ 0 w 82"/>
                <a:gd name="T5" fmla="*/ 0 h 17"/>
                <a:gd name="T6" fmla="*/ 0 w 8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7">
                  <a:moveTo>
                    <a:pt x="82" y="17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19" name="Freeform 188">
              <a:extLst>
                <a:ext uri="{FF2B5EF4-FFF2-40B4-BE49-F238E27FC236}">
                  <a16:creationId xmlns:a16="http://schemas.microsoft.com/office/drawing/2014/main" id="{F921F628-8EDF-4273-9FC1-FF842B85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4670426"/>
              <a:ext cx="128587" cy="933450"/>
            </a:xfrm>
            <a:custGeom>
              <a:avLst/>
              <a:gdLst>
                <a:gd name="T0" fmla="*/ 0 w 81"/>
                <a:gd name="T1" fmla="*/ 0 h 588"/>
                <a:gd name="T2" fmla="*/ 0 w 81"/>
                <a:gd name="T3" fmla="*/ 588 h 588"/>
                <a:gd name="T4" fmla="*/ 81 w 81"/>
                <a:gd name="T5" fmla="*/ 588 h 588"/>
                <a:gd name="T6" fmla="*/ 81 w 81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88">
                  <a:moveTo>
                    <a:pt x="0" y="0"/>
                  </a:moveTo>
                  <a:lnTo>
                    <a:pt x="0" y="588"/>
                  </a:lnTo>
                  <a:lnTo>
                    <a:pt x="81" y="588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0" name="Line 189">
              <a:extLst>
                <a:ext uri="{FF2B5EF4-FFF2-40B4-BE49-F238E27FC236}">
                  <a16:creationId xmlns:a16="http://schemas.microsoft.com/office/drawing/2014/main" id="{EA0DF440-79AB-4F74-95E3-81A8B261C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3163" y="540861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1" name="Freeform 190">
              <a:extLst>
                <a:ext uri="{FF2B5EF4-FFF2-40B4-BE49-F238E27FC236}">
                  <a16:creationId xmlns:a16="http://schemas.microsoft.com/office/drawing/2014/main" id="{3A0AA52D-371D-4FEC-BEAB-404999C8E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5408613"/>
              <a:ext cx="130175" cy="195263"/>
            </a:xfrm>
            <a:custGeom>
              <a:avLst/>
              <a:gdLst>
                <a:gd name="T0" fmla="*/ 0 w 82"/>
                <a:gd name="T1" fmla="*/ 0 h 123"/>
                <a:gd name="T2" fmla="*/ 0 w 82"/>
                <a:gd name="T3" fmla="*/ 123 h 123"/>
                <a:gd name="T4" fmla="*/ 82 w 82"/>
                <a:gd name="T5" fmla="*/ 123 h 123"/>
                <a:gd name="T6" fmla="*/ 82 w 82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23">
                  <a:moveTo>
                    <a:pt x="0" y="0"/>
                  </a:moveTo>
                  <a:lnTo>
                    <a:pt x="0" y="123"/>
                  </a:lnTo>
                  <a:lnTo>
                    <a:pt x="82" y="123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2" name="Freeform 191">
              <a:extLst>
                <a:ext uri="{FF2B5EF4-FFF2-40B4-BE49-F238E27FC236}">
                  <a16:creationId xmlns:a16="http://schemas.microsoft.com/office/drawing/2014/main" id="{86844172-07C0-4B02-8A69-084C183CF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5354638"/>
              <a:ext cx="130175" cy="53975"/>
            </a:xfrm>
            <a:custGeom>
              <a:avLst/>
              <a:gdLst>
                <a:gd name="T0" fmla="*/ 82 w 82"/>
                <a:gd name="T1" fmla="*/ 34 h 34"/>
                <a:gd name="T2" fmla="*/ 82 w 82"/>
                <a:gd name="T3" fmla="*/ 0 h 34"/>
                <a:gd name="T4" fmla="*/ 0 w 82"/>
                <a:gd name="T5" fmla="*/ 0 h 34"/>
                <a:gd name="T6" fmla="*/ 0 w 82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4">
                  <a:moveTo>
                    <a:pt x="82" y="34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34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3" name="Freeform 192">
              <a:extLst>
                <a:ext uri="{FF2B5EF4-FFF2-40B4-BE49-F238E27FC236}">
                  <a16:creationId xmlns:a16="http://schemas.microsoft.com/office/drawing/2014/main" id="{46080385-B791-4C62-AD4E-7D79CE8D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4659313"/>
              <a:ext cx="130175" cy="944563"/>
            </a:xfrm>
            <a:custGeom>
              <a:avLst/>
              <a:gdLst>
                <a:gd name="T0" fmla="*/ 0 w 82"/>
                <a:gd name="T1" fmla="*/ 0 h 595"/>
                <a:gd name="T2" fmla="*/ 0 w 82"/>
                <a:gd name="T3" fmla="*/ 595 h 595"/>
                <a:gd name="T4" fmla="*/ 82 w 82"/>
                <a:gd name="T5" fmla="*/ 595 h 595"/>
                <a:gd name="T6" fmla="*/ 82 w 82"/>
                <a:gd name="T7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95">
                  <a:moveTo>
                    <a:pt x="0" y="0"/>
                  </a:moveTo>
                  <a:lnTo>
                    <a:pt x="0" y="595"/>
                  </a:lnTo>
                  <a:lnTo>
                    <a:pt x="82" y="595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4" name="Freeform 193">
              <a:extLst>
                <a:ext uri="{FF2B5EF4-FFF2-40B4-BE49-F238E27FC236}">
                  <a16:creationId xmlns:a16="http://schemas.microsoft.com/office/drawing/2014/main" id="{AFE77E97-3D3E-40C0-BE12-99A69E5F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4551363"/>
              <a:ext cx="130175" cy="1052513"/>
            </a:xfrm>
            <a:custGeom>
              <a:avLst/>
              <a:gdLst>
                <a:gd name="T0" fmla="*/ 0 w 82"/>
                <a:gd name="T1" fmla="*/ 0 h 663"/>
                <a:gd name="T2" fmla="*/ 0 w 82"/>
                <a:gd name="T3" fmla="*/ 663 h 663"/>
                <a:gd name="T4" fmla="*/ 82 w 82"/>
                <a:gd name="T5" fmla="*/ 663 h 663"/>
                <a:gd name="T6" fmla="*/ 82 w 82"/>
                <a:gd name="T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63">
                  <a:moveTo>
                    <a:pt x="0" y="0"/>
                  </a:moveTo>
                  <a:lnTo>
                    <a:pt x="0" y="663"/>
                  </a:lnTo>
                  <a:lnTo>
                    <a:pt x="82" y="663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5" name="Freeform 194">
              <a:extLst>
                <a:ext uri="{FF2B5EF4-FFF2-40B4-BE49-F238E27FC236}">
                  <a16:creationId xmlns:a16="http://schemas.microsoft.com/office/drawing/2014/main" id="{9284B833-15B1-4930-B3B3-79A8128A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429126"/>
              <a:ext cx="130175" cy="317500"/>
            </a:xfrm>
            <a:custGeom>
              <a:avLst/>
              <a:gdLst>
                <a:gd name="T0" fmla="*/ 82 w 82"/>
                <a:gd name="T1" fmla="*/ 200 h 200"/>
                <a:gd name="T2" fmla="*/ 82 w 82"/>
                <a:gd name="T3" fmla="*/ 0 h 200"/>
                <a:gd name="T4" fmla="*/ 0 w 82"/>
                <a:gd name="T5" fmla="*/ 0 h 200"/>
                <a:gd name="T6" fmla="*/ 0 w 82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00">
                  <a:moveTo>
                    <a:pt x="82" y="20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0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6" name="Freeform 195">
              <a:extLst>
                <a:ext uri="{FF2B5EF4-FFF2-40B4-BE49-F238E27FC236}">
                  <a16:creationId xmlns:a16="http://schemas.microsoft.com/office/drawing/2014/main" id="{66EDA0C9-62CF-4944-8DE5-16DE3D453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4419601"/>
              <a:ext cx="130175" cy="347663"/>
            </a:xfrm>
            <a:custGeom>
              <a:avLst/>
              <a:gdLst>
                <a:gd name="T0" fmla="*/ 82 w 82"/>
                <a:gd name="T1" fmla="*/ 219 h 219"/>
                <a:gd name="T2" fmla="*/ 82 w 82"/>
                <a:gd name="T3" fmla="*/ 0 h 219"/>
                <a:gd name="T4" fmla="*/ 0 w 82"/>
                <a:gd name="T5" fmla="*/ 0 h 219"/>
                <a:gd name="T6" fmla="*/ 0 w 82"/>
                <a:gd name="T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19">
                  <a:moveTo>
                    <a:pt x="82" y="219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19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7" name="Line 196">
              <a:extLst>
                <a:ext uri="{FF2B5EF4-FFF2-40B4-BE49-F238E27FC236}">
                  <a16:creationId xmlns:a16="http://schemas.microsoft.com/office/drawing/2014/main" id="{C433B412-7E34-42E9-B754-40689E44F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3863" y="47672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8" name="Line 197">
              <a:extLst>
                <a:ext uri="{FF2B5EF4-FFF2-40B4-BE49-F238E27FC236}">
                  <a16:creationId xmlns:a16="http://schemas.microsoft.com/office/drawing/2014/main" id="{425AD4AE-1153-4B3F-8E9F-FF7DD5B50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9638" y="4746626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29" name="Freeform 198">
              <a:extLst>
                <a:ext uri="{FF2B5EF4-FFF2-40B4-BE49-F238E27FC236}">
                  <a16:creationId xmlns:a16="http://schemas.microsoft.com/office/drawing/2014/main" id="{C999D7C9-4202-4F68-AB79-D806C1123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4329113"/>
              <a:ext cx="130175" cy="406400"/>
            </a:xfrm>
            <a:custGeom>
              <a:avLst/>
              <a:gdLst>
                <a:gd name="T0" fmla="*/ 82 w 82"/>
                <a:gd name="T1" fmla="*/ 256 h 256"/>
                <a:gd name="T2" fmla="*/ 82 w 82"/>
                <a:gd name="T3" fmla="*/ 0 h 256"/>
                <a:gd name="T4" fmla="*/ 0 w 82"/>
                <a:gd name="T5" fmla="*/ 0 h 256"/>
                <a:gd name="T6" fmla="*/ 0 w 82"/>
                <a:gd name="T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6">
                  <a:moveTo>
                    <a:pt x="82" y="256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56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30" name="Line 199">
              <a:extLst>
                <a:ext uri="{FF2B5EF4-FFF2-40B4-BE49-F238E27FC236}">
                  <a16:creationId xmlns:a16="http://schemas.microsoft.com/office/drawing/2014/main" id="{AEBCDE8B-B8DF-49F3-953F-A9B60492B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4375" y="4235451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31" name="Line 200">
              <a:extLst>
                <a:ext uri="{FF2B5EF4-FFF2-40B4-BE49-F238E27FC236}">
                  <a16:creationId xmlns:a16="http://schemas.microsoft.com/office/drawing/2014/main" id="{F1B42FE9-EB9F-4797-82EE-74F5DEED9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2963" y="4235451"/>
              <a:ext cx="0" cy="43497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32" name="Freeform 201">
              <a:extLst>
                <a:ext uri="{FF2B5EF4-FFF2-40B4-BE49-F238E27FC236}">
                  <a16:creationId xmlns:a16="http://schemas.microsoft.com/office/drawing/2014/main" id="{84896A94-3B37-4B3A-8524-A1B134D89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4210051"/>
              <a:ext cx="128587" cy="25400"/>
            </a:xfrm>
            <a:custGeom>
              <a:avLst/>
              <a:gdLst>
                <a:gd name="T0" fmla="*/ 81 w 81"/>
                <a:gd name="T1" fmla="*/ 16 h 16"/>
                <a:gd name="T2" fmla="*/ 81 w 81"/>
                <a:gd name="T3" fmla="*/ 0 h 16"/>
                <a:gd name="T4" fmla="*/ 0 w 81"/>
                <a:gd name="T5" fmla="*/ 0 h 16"/>
                <a:gd name="T6" fmla="*/ 0 w 8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6">
                  <a:moveTo>
                    <a:pt x="81" y="16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33" name="Line 202">
              <a:extLst>
                <a:ext uri="{FF2B5EF4-FFF2-40B4-BE49-F238E27FC236}">
                  <a16:creationId xmlns:a16="http://schemas.microsoft.com/office/drawing/2014/main" id="{7456AC34-28F5-4B7B-A6C9-62A8958AD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375" y="4235451"/>
              <a:ext cx="0" cy="43497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34" name="Line 203">
              <a:extLst>
                <a:ext uri="{FF2B5EF4-FFF2-40B4-BE49-F238E27FC236}">
                  <a16:creationId xmlns:a16="http://schemas.microsoft.com/office/drawing/2014/main" id="{7E9F92BA-2EBB-4791-A575-F1C3582D1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4375" y="4670426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335" name="Line 204">
              <a:extLst>
                <a:ext uri="{FF2B5EF4-FFF2-40B4-BE49-F238E27FC236}">
                  <a16:creationId xmlns:a16="http://schemas.microsoft.com/office/drawing/2014/main" id="{5D745CD7-993C-4866-9775-73302D783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8088" y="473551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9" name="Freeform 206">
              <a:extLst>
                <a:ext uri="{FF2B5EF4-FFF2-40B4-BE49-F238E27FC236}">
                  <a16:creationId xmlns:a16="http://schemas.microsoft.com/office/drawing/2014/main" id="{724CA4BC-E635-4378-BC82-CA6D1821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405438"/>
              <a:ext cx="130175" cy="33338"/>
            </a:xfrm>
            <a:custGeom>
              <a:avLst/>
              <a:gdLst>
                <a:gd name="T0" fmla="*/ 82 w 82"/>
                <a:gd name="T1" fmla="*/ 21 h 21"/>
                <a:gd name="T2" fmla="*/ 82 w 82"/>
                <a:gd name="T3" fmla="*/ 0 h 21"/>
                <a:gd name="T4" fmla="*/ 0 w 82"/>
                <a:gd name="T5" fmla="*/ 0 h 21"/>
                <a:gd name="T6" fmla="*/ 0 w 8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1">
                  <a:moveTo>
                    <a:pt x="82" y="21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4447CA94-7D4C-4D3B-9D9E-4A89AE09E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438775"/>
              <a:ext cx="130175" cy="165100"/>
            </a:xfrm>
            <a:custGeom>
              <a:avLst/>
              <a:gdLst>
                <a:gd name="T0" fmla="*/ 0 w 82"/>
                <a:gd name="T1" fmla="*/ 0 h 104"/>
                <a:gd name="T2" fmla="*/ 0 w 82"/>
                <a:gd name="T3" fmla="*/ 104 h 104"/>
                <a:gd name="T4" fmla="*/ 82 w 82"/>
                <a:gd name="T5" fmla="*/ 104 h 104"/>
                <a:gd name="T6" fmla="*/ 82 w 8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4">
                  <a:moveTo>
                    <a:pt x="0" y="0"/>
                  </a:moveTo>
                  <a:lnTo>
                    <a:pt x="0" y="104"/>
                  </a:lnTo>
                  <a:lnTo>
                    <a:pt x="82" y="104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1A4A9CF6-6141-41EE-A33D-1F08A116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4735513"/>
              <a:ext cx="130175" cy="868363"/>
            </a:xfrm>
            <a:custGeom>
              <a:avLst/>
              <a:gdLst>
                <a:gd name="T0" fmla="*/ 0 w 82"/>
                <a:gd name="T1" fmla="*/ 0 h 547"/>
                <a:gd name="T2" fmla="*/ 0 w 82"/>
                <a:gd name="T3" fmla="*/ 547 h 547"/>
                <a:gd name="T4" fmla="*/ 82 w 82"/>
                <a:gd name="T5" fmla="*/ 547 h 547"/>
                <a:gd name="T6" fmla="*/ 82 w 82"/>
                <a:gd name="T7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47">
                  <a:moveTo>
                    <a:pt x="0" y="0"/>
                  </a:moveTo>
                  <a:lnTo>
                    <a:pt x="0" y="547"/>
                  </a:lnTo>
                  <a:lnTo>
                    <a:pt x="82" y="547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" name="Line 209">
              <a:extLst>
                <a:ext uri="{FF2B5EF4-FFF2-40B4-BE49-F238E27FC236}">
                  <a16:creationId xmlns:a16="http://schemas.microsoft.com/office/drawing/2014/main" id="{B24AE863-B366-472C-92B2-637F1E976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7413" y="5432425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81F1F7E6-A6DA-456B-ADAC-294B7BA92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5432425"/>
              <a:ext cx="128587" cy="171450"/>
            </a:xfrm>
            <a:custGeom>
              <a:avLst/>
              <a:gdLst>
                <a:gd name="T0" fmla="*/ 0 w 81"/>
                <a:gd name="T1" fmla="*/ 0 h 108"/>
                <a:gd name="T2" fmla="*/ 0 w 81"/>
                <a:gd name="T3" fmla="*/ 108 h 108"/>
                <a:gd name="T4" fmla="*/ 81 w 81"/>
                <a:gd name="T5" fmla="*/ 108 h 108"/>
                <a:gd name="T6" fmla="*/ 81 w 81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08">
                  <a:moveTo>
                    <a:pt x="0" y="0"/>
                  </a:moveTo>
                  <a:lnTo>
                    <a:pt x="0" y="108"/>
                  </a:lnTo>
                  <a:lnTo>
                    <a:pt x="81" y="108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2016E12B-A321-4E09-837C-ADEC75A15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5395913"/>
              <a:ext cx="128587" cy="36513"/>
            </a:xfrm>
            <a:custGeom>
              <a:avLst/>
              <a:gdLst>
                <a:gd name="T0" fmla="*/ 81 w 81"/>
                <a:gd name="T1" fmla="*/ 23 h 23"/>
                <a:gd name="T2" fmla="*/ 81 w 81"/>
                <a:gd name="T3" fmla="*/ 0 h 23"/>
                <a:gd name="T4" fmla="*/ 0 w 81"/>
                <a:gd name="T5" fmla="*/ 0 h 23"/>
                <a:gd name="T6" fmla="*/ 0 w 81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3">
                  <a:moveTo>
                    <a:pt x="81" y="23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5E6A8CF1-362C-4C92-994D-92139984F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4670425"/>
              <a:ext cx="128587" cy="933450"/>
            </a:xfrm>
            <a:custGeom>
              <a:avLst/>
              <a:gdLst>
                <a:gd name="T0" fmla="*/ 0 w 81"/>
                <a:gd name="T1" fmla="*/ 0 h 588"/>
                <a:gd name="T2" fmla="*/ 0 w 81"/>
                <a:gd name="T3" fmla="*/ 588 h 588"/>
                <a:gd name="T4" fmla="*/ 81 w 81"/>
                <a:gd name="T5" fmla="*/ 588 h 588"/>
                <a:gd name="T6" fmla="*/ 81 w 81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88">
                  <a:moveTo>
                    <a:pt x="0" y="0"/>
                  </a:moveTo>
                  <a:lnTo>
                    <a:pt x="0" y="588"/>
                  </a:lnTo>
                  <a:lnTo>
                    <a:pt x="81" y="588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AE5923F9-DD24-4B38-B804-AD62D60A2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5495925"/>
              <a:ext cx="128587" cy="107950"/>
            </a:xfrm>
            <a:custGeom>
              <a:avLst/>
              <a:gdLst>
                <a:gd name="T0" fmla="*/ 0 w 81"/>
                <a:gd name="T1" fmla="*/ 0 h 68"/>
                <a:gd name="T2" fmla="*/ 0 w 81"/>
                <a:gd name="T3" fmla="*/ 68 h 68"/>
                <a:gd name="T4" fmla="*/ 81 w 81"/>
                <a:gd name="T5" fmla="*/ 68 h 68"/>
                <a:gd name="T6" fmla="*/ 81 w 81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8">
                  <a:moveTo>
                    <a:pt x="0" y="0"/>
                  </a:moveTo>
                  <a:lnTo>
                    <a:pt x="0" y="68"/>
                  </a:lnTo>
                  <a:lnTo>
                    <a:pt x="81" y="68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51340EF4-3D92-401B-9A9B-FED8603D4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5" y="5438775"/>
              <a:ext cx="128587" cy="57150"/>
            </a:xfrm>
            <a:custGeom>
              <a:avLst/>
              <a:gdLst>
                <a:gd name="T0" fmla="*/ 81 w 81"/>
                <a:gd name="T1" fmla="*/ 36 h 36"/>
                <a:gd name="T2" fmla="*/ 81 w 81"/>
                <a:gd name="T3" fmla="*/ 0 h 36"/>
                <a:gd name="T4" fmla="*/ 0 w 81"/>
                <a:gd name="T5" fmla="*/ 0 h 36"/>
                <a:gd name="T6" fmla="*/ 0 w 81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6">
                  <a:moveTo>
                    <a:pt x="81" y="36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93C6C1B3-CD83-455C-A195-35B81A661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4746625"/>
              <a:ext cx="130175" cy="857250"/>
            </a:xfrm>
            <a:custGeom>
              <a:avLst/>
              <a:gdLst>
                <a:gd name="T0" fmla="*/ 0 w 82"/>
                <a:gd name="T1" fmla="*/ 0 h 540"/>
                <a:gd name="T2" fmla="*/ 0 w 82"/>
                <a:gd name="T3" fmla="*/ 540 h 540"/>
                <a:gd name="T4" fmla="*/ 82 w 82"/>
                <a:gd name="T5" fmla="*/ 540 h 540"/>
                <a:gd name="T6" fmla="*/ 82 w 82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40">
                  <a:moveTo>
                    <a:pt x="0" y="0"/>
                  </a:moveTo>
                  <a:lnTo>
                    <a:pt x="0" y="540"/>
                  </a:lnTo>
                  <a:lnTo>
                    <a:pt x="82" y="540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1FC1985B-958A-4C78-BD59-9A0C3D0F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4767263"/>
              <a:ext cx="130175" cy="836613"/>
            </a:xfrm>
            <a:custGeom>
              <a:avLst/>
              <a:gdLst>
                <a:gd name="T0" fmla="*/ 0 w 82"/>
                <a:gd name="T1" fmla="*/ 0 h 527"/>
                <a:gd name="T2" fmla="*/ 0 w 82"/>
                <a:gd name="T3" fmla="*/ 527 h 527"/>
                <a:gd name="T4" fmla="*/ 82 w 82"/>
                <a:gd name="T5" fmla="*/ 527 h 527"/>
                <a:gd name="T6" fmla="*/ 82 w 82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27">
                  <a:moveTo>
                    <a:pt x="0" y="0"/>
                  </a:moveTo>
                  <a:lnTo>
                    <a:pt x="0" y="527"/>
                  </a:lnTo>
                  <a:lnTo>
                    <a:pt x="82" y="527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0" name="Line 217">
              <a:extLst>
                <a:ext uri="{FF2B5EF4-FFF2-40B4-BE49-F238E27FC236}">
                  <a16:creationId xmlns:a16="http://schemas.microsoft.com/office/drawing/2014/main" id="{D340F9C4-F60F-4CB5-971D-208B9757D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0075" y="5495925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1" name="Line 218">
              <a:extLst>
                <a:ext uri="{FF2B5EF4-FFF2-40B4-BE49-F238E27FC236}">
                  <a16:creationId xmlns:a16="http://schemas.microsoft.com/office/drawing/2014/main" id="{1B4844CB-4707-4235-8160-15C10312EF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2713" y="5438775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2" name="Line 219">
              <a:extLst>
                <a:ext uri="{FF2B5EF4-FFF2-40B4-BE49-F238E27FC236}">
                  <a16:creationId xmlns:a16="http://schemas.microsoft.com/office/drawing/2014/main" id="{AA96F090-FC45-4771-ABE2-E6F6854A5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4121150"/>
              <a:ext cx="0" cy="51117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3" name="Line 220">
              <a:extLst>
                <a:ext uri="{FF2B5EF4-FFF2-40B4-BE49-F238E27FC236}">
                  <a16:creationId xmlns:a16="http://schemas.microsoft.com/office/drawing/2014/main" id="{842490B1-32BB-4ADA-BB12-27DF5AF5F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525" y="4121150"/>
              <a:ext cx="0" cy="51117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4" name="Line 221">
              <a:extLst>
                <a:ext uri="{FF2B5EF4-FFF2-40B4-BE49-F238E27FC236}">
                  <a16:creationId xmlns:a16="http://schemas.microsoft.com/office/drawing/2014/main" id="{5FA14FAE-C6BB-4A9E-B452-362231DB5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638" y="4000500"/>
              <a:ext cx="0" cy="55086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5" name="Line 222">
              <a:extLst>
                <a:ext uri="{FF2B5EF4-FFF2-40B4-BE49-F238E27FC236}">
                  <a16:creationId xmlns:a16="http://schemas.microsoft.com/office/drawing/2014/main" id="{54926173-BA8C-4EC6-AB9A-3AA07130D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1625" y="3221038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id="{A575996B-3EE1-4A15-9078-A2161FE3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3187700"/>
              <a:ext cx="130175" cy="33338"/>
            </a:xfrm>
            <a:custGeom>
              <a:avLst/>
              <a:gdLst>
                <a:gd name="T0" fmla="*/ 82 w 82"/>
                <a:gd name="T1" fmla="*/ 21 h 21"/>
                <a:gd name="T2" fmla="*/ 82 w 82"/>
                <a:gd name="T3" fmla="*/ 0 h 21"/>
                <a:gd name="T4" fmla="*/ 0 w 82"/>
                <a:gd name="T5" fmla="*/ 0 h 21"/>
                <a:gd name="T6" fmla="*/ 0 w 8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1">
                  <a:moveTo>
                    <a:pt x="82" y="21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7" name="Line 224">
              <a:extLst>
                <a:ext uri="{FF2B5EF4-FFF2-40B4-BE49-F238E27FC236}">
                  <a16:creationId xmlns:a16="http://schemas.microsoft.com/office/drawing/2014/main" id="{FF368F56-3EBF-4605-B7E9-D5544C3B6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1625" y="40941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8" name="Line 225">
              <a:extLst>
                <a:ext uri="{FF2B5EF4-FFF2-40B4-BE49-F238E27FC236}">
                  <a16:creationId xmlns:a16="http://schemas.microsoft.com/office/drawing/2014/main" id="{3E613039-C4BB-4875-9B1C-76EA721B6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1625" y="3221038"/>
              <a:ext cx="0" cy="8731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29" name="Line 226">
              <a:extLst>
                <a:ext uri="{FF2B5EF4-FFF2-40B4-BE49-F238E27FC236}">
                  <a16:creationId xmlns:a16="http://schemas.microsoft.com/office/drawing/2014/main" id="{DCB8366D-03CC-48CF-88DD-85E5812FF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800" y="3221038"/>
              <a:ext cx="0" cy="873125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0" name="Line 227">
              <a:extLst>
                <a:ext uri="{FF2B5EF4-FFF2-40B4-BE49-F238E27FC236}">
                  <a16:creationId xmlns:a16="http://schemas.microsoft.com/office/drawing/2014/main" id="{E3134A33-47EE-4D4B-B0A7-757E6ABB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1688" y="35988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id="{9519CDF8-D39C-40A3-B894-5B21D7E13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575050"/>
              <a:ext cx="130175" cy="23813"/>
            </a:xfrm>
            <a:custGeom>
              <a:avLst/>
              <a:gdLst>
                <a:gd name="T0" fmla="*/ 82 w 82"/>
                <a:gd name="T1" fmla="*/ 15 h 15"/>
                <a:gd name="T2" fmla="*/ 82 w 82"/>
                <a:gd name="T3" fmla="*/ 0 h 15"/>
                <a:gd name="T4" fmla="*/ 0 w 82"/>
                <a:gd name="T5" fmla="*/ 0 h 15"/>
                <a:gd name="T6" fmla="*/ 0 w 8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5">
                  <a:moveTo>
                    <a:pt x="82" y="15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0" name="Line 229">
              <a:extLst>
                <a:ext uri="{FF2B5EF4-FFF2-40B4-BE49-F238E27FC236}">
                  <a16:creationId xmlns:a16="http://schemas.microsoft.com/office/drawing/2014/main" id="{BA5168C2-C0E6-43EC-97B1-660BED9A3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1688" y="43735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1" name="Freeform 230">
              <a:extLst>
                <a:ext uri="{FF2B5EF4-FFF2-40B4-BE49-F238E27FC236}">
                  <a16:creationId xmlns:a16="http://schemas.microsoft.com/office/drawing/2014/main" id="{7F05F967-E782-4BE7-93D2-FB21A08D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4962525"/>
              <a:ext cx="130175" cy="88900"/>
            </a:xfrm>
            <a:custGeom>
              <a:avLst/>
              <a:gdLst>
                <a:gd name="T0" fmla="*/ 82 w 82"/>
                <a:gd name="T1" fmla="*/ 56 h 56"/>
                <a:gd name="T2" fmla="*/ 82 w 82"/>
                <a:gd name="T3" fmla="*/ 0 h 56"/>
                <a:gd name="T4" fmla="*/ 0 w 82"/>
                <a:gd name="T5" fmla="*/ 0 h 56"/>
                <a:gd name="T6" fmla="*/ 0 w 8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56">
                  <a:moveTo>
                    <a:pt x="82" y="56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3" name="Freeform 231">
              <a:extLst>
                <a:ext uri="{FF2B5EF4-FFF2-40B4-BE49-F238E27FC236}">
                  <a16:creationId xmlns:a16="http://schemas.microsoft.com/office/drawing/2014/main" id="{A4EA894F-7DBD-4B34-B5A3-5C6EA844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094163"/>
              <a:ext cx="130175" cy="1509713"/>
            </a:xfrm>
            <a:custGeom>
              <a:avLst/>
              <a:gdLst>
                <a:gd name="T0" fmla="*/ 0 w 82"/>
                <a:gd name="T1" fmla="*/ 0 h 951"/>
                <a:gd name="T2" fmla="*/ 0 w 82"/>
                <a:gd name="T3" fmla="*/ 951 h 951"/>
                <a:gd name="T4" fmla="*/ 82 w 82"/>
                <a:gd name="T5" fmla="*/ 951 h 951"/>
                <a:gd name="T6" fmla="*/ 82 w 82"/>
                <a:gd name="T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51">
                  <a:moveTo>
                    <a:pt x="0" y="0"/>
                  </a:moveTo>
                  <a:lnTo>
                    <a:pt x="0" y="951"/>
                  </a:lnTo>
                  <a:lnTo>
                    <a:pt x="82" y="951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4" name="Line 232">
              <a:extLst>
                <a:ext uri="{FF2B5EF4-FFF2-40B4-BE49-F238E27FC236}">
                  <a16:creationId xmlns:a16="http://schemas.microsoft.com/office/drawing/2014/main" id="{8F965318-7154-4BAF-A3A5-6365C6E80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7900" y="5265738"/>
              <a:ext cx="128587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5" name="Freeform 233">
              <a:extLst>
                <a:ext uri="{FF2B5EF4-FFF2-40B4-BE49-F238E27FC236}">
                  <a16:creationId xmlns:a16="http://schemas.microsoft.com/office/drawing/2014/main" id="{4CA32517-F227-4315-A051-BA6CBCD4D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265738"/>
              <a:ext cx="128587" cy="338138"/>
            </a:xfrm>
            <a:custGeom>
              <a:avLst/>
              <a:gdLst>
                <a:gd name="T0" fmla="*/ 0 w 81"/>
                <a:gd name="T1" fmla="*/ 0 h 213"/>
                <a:gd name="T2" fmla="*/ 0 w 81"/>
                <a:gd name="T3" fmla="*/ 213 h 213"/>
                <a:gd name="T4" fmla="*/ 81 w 81"/>
                <a:gd name="T5" fmla="*/ 213 h 213"/>
                <a:gd name="T6" fmla="*/ 81 w 81"/>
                <a:gd name="T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13">
                  <a:moveTo>
                    <a:pt x="0" y="0"/>
                  </a:moveTo>
                  <a:lnTo>
                    <a:pt x="0" y="213"/>
                  </a:lnTo>
                  <a:lnTo>
                    <a:pt x="81" y="213"/>
                  </a:lnTo>
                  <a:lnTo>
                    <a:pt x="8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6" name="Freeform 234">
              <a:extLst>
                <a:ext uri="{FF2B5EF4-FFF2-40B4-BE49-F238E27FC236}">
                  <a16:creationId xmlns:a16="http://schemas.microsoft.com/office/drawing/2014/main" id="{9D23D851-872C-4B74-9E31-8A3FA660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5222875"/>
              <a:ext cx="128587" cy="42863"/>
            </a:xfrm>
            <a:custGeom>
              <a:avLst/>
              <a:gdLst>
                <a:gd name="T0" fmla="*/ 81 w 81"/>
                <a:gd name="T1" fmla="*/ 27 h 27"/>
                <a:gd name="T2" fmla="*/ 81 w 81"/>
                <a:gd name="T3" fmla="*/ 0 h 27"/>
                <a:gd name="T4" fmla="*/ 0 w 81"/>
                <a:gd name="T5" fmla="*/ 0 h 27"/>
                <a:gd name="T6" fmla="*/ 0 w 81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27">
                  <a:moveTo>
                    <a:pt x="81" y="27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27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7" name="Freeform 235">
              <a:extLst>
                <a:ext uri="{FF2B5EF4-FFF2-40B4-BE49-F238E27FC236}">
                  <a16:creationId xmlns:a16="http://schemas.microsoft.com/office/drawing/2014/main" id="{2E324A89-3594-497C-BB5C-041DCF856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4373563"/>
              <a:ext cx="130175" cy="1230313"/>
            </a:xfrm>
            <a:custGeom>
              <a:avLst/>
              <a:gdLst>
                <a:gd name="T0" fmla="*/ 0 w 82"/>
                <a:gd name="T1" fmla="*/ 0 h 775"/>
                <a:gd name="T2" fmla="*/ 0 w 82"/>
                <a:gd name="T3" fmla="*/ 775 h 775"/>
                <a:gd name="T4" fmla="*/ 82 w 82"/>
                <a:gd name="T5" fmla="*/ 775 h 775"/>
                <a:gd name="T6" fmla="*/ 82 w 82"/>
                <a:gd name="T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75">
                  <a:moveTo>
                    <a:pt x="0" y="0"/>
                  </a:moveTo>
                  <a:lnTo>
                    <a:pt x="0" y="775"/>
                  </a:lnTo>
                  <a:lnTo>
                    <a:pt x="82" y="775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8" name="Line 236">
              <a:extLst>
                <a:ext uri="{FF2B5EF4-FFF2-40B4-BE49-F238E27FC236}">
                  <a16:creationId xmlns:a16="http://schemas.microsoft.com/office/drawing/2014/main" id="{95E4CE67-70FD-4D9C-9560-4DFFA007F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7838" y="5051425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29" name="Freeform 237">
              <a:extLst>
                <a:ext uri="{FF2B5EF4-FFF2-40B4-BE49-F238E27FC236}">
                  <a16:creationId xmlns:a16="http://schemas.microsoft.com/office/drawing/2014/main" id="{E0097D3D-2DD5-4C2C-B559-7256D639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5051425"/>
              <a:ext cx="130175" cy="552450"/>
            </a:xfrm>
            <a:custGeom>
              <a:avLst/>
              <a:gdLst>
                <a:gd name="T0" fmla="*/ 0 w 82"/>
                <a:gd name="T1" fmla="*/ 0 h 348"/>
                <a:gd name="T2" fmla="*/ 0 w 82"/>
                <a:gd name="T3" fmla="*/ 348 h 348"/>
                <a:gd name="T4" fmla="*/ 82 w 82"/>
                <a:gd name="T5" fmla="*/ 348 h 348"/>
                <a:gd name="T6" fmla="*/ 82 w 82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348">
                  <a:moveTo>
                    <a:pt x="0" y="0"/>
                  </a:moveTo>
                  <a:lnTo>
                    <a:pt x="0" y="348"/>
                  </a:lnTo>
                  <a:lnTo>
                    <a:pt x="82" y="348"/>
                  </a:lnTo>
                  <a:lnTo>
                    <a:pt x="82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0" name="Line 238">
              <a:extLst>
                <a:ext uri="{FF2B5EF4-FFF2-40B4-BE49-F238E27FC236}">
                  <a16:creationId xmlns:a16="http://schemas.microsoft.com/office/drawing/2014/main" id="{765B629C-3EDF-4CF7-BE01-A0980A0EE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463" y="4000500"/>
              <a:ext cx="0" cy="550863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1" name="Line 239">
              <a:extLst>
                <a:ext uri="{FF2B5EF4-FFF2-40B4-BE49-F238E27FC236}">
                  <a16:creationId xmlns:a16="http://schemas.microsoft.com/office/drawing/2014/main" id="{DBE6A992-6CA2-46E5-A653-2D90F1CAD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3598863"/>
              <a:ext cx="0" cy="77470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2" name="Line 240">
              <a:extLst>
                <a:ext uri="{FF2B5EF4-FFF2-40B4-BE49-F238E27FC236}">
                  <a16:creationId xmlns:a16="http://schemas.microsoft.com/office/drawing/2014/main" id="{AC5FC02D-72EA-4D6D-9361-676C1D3FC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1863" y="3598863"/>
              <a:ext cx="0" cy="77470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3" name="Line 241">
              <a:extLst>
                <a:ext uri="{FF2B5EF4-FFF2-40B4-BE49-F238E27FC236}">
                  <a16:creationId xmlns:a16="http://schemas.microsoft.com/office/drawing/2014/main" id="{A5A1076F-97A8-4435-9F78-A5496BBEFB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7463" y="4551363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4" name="Line 242">
              <a:extLst>
                <a:ext uri="{FF2B5EF4-FFF2-40B4-BE49-F238E27FC236}">
                  <a16:creationId xmlns:a16="http://schemas.microsoft.com/office/drawing/2014/main" id="{A68F1297-58C7-4AAB-A7D0-BC5D32ED8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7463" y="4000500"/>
              <a:ext cx="130175" cy="0"/>
            </a:xfrm>
            <a:prstGeom prst="line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5135" name="Line 243">
              <a:extLst>
                <a:ext uri="{FF2B5EF4-FFF2-40B4-BE49-F238E27FC236}">
                  <a16:creationId xmlns:a16="http://schemas.microsoft.com/office/drawing/2014/main" id="{3217FD2A-8F50-488B-BE2E-97669B638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2088" y="2144713"/>
              <a:ext cx="0" cy="3459163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sp>
        <p:nvSpPr>
          <p:cNvPr id="249" name="ZoneTexte 248">
            <a:extLst>
              <a:ext uri="{FF2B5EF4-FFF2-40B4-BE49-F238E27FC236}">
                <a16:creationId xmlns:a16="http://schemas.microsoft.com/office/drawing/2014/main" id="{9E110DC0-4B95-452C-B7E8-B6D79B7E25D8}"/>
              </a:ext>
            </a:extLst>
          </p:cNvPr>
          <p:cNvSpPr txBox="1"/>
          <p:nvPr/>
        </p:nvSpPr>
        <p:spPr>
          <a:xfrm>
            <a:off x="2830975" y="2082116"/>
            <a:ext cx="6152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47 (2.2%) CAB participants permanently discontinued injectable product due to an injection-remated AE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Severity of ISR was strongly associated with odds of permanent discontinuation</a:t>
            </a:r>
          </a:p>
        </p:txBody>
      </p:sp>
      <p:sp>
        <p:nvSpPr>
          <p:cNvPr id="251" name="ZoneTexte 250">
            <a:extLst>
              <a:ext uri="{FF2B5EF4-FFF2-40B4-BE49-F238E27FC236}">
                <a16:creationId xmlns:a16="http://schemas.microsoft.com/office/drawing/2014/main" id="{7491276E-4D19-4D24-9763-FA54EF9CC35D}"/>
              </a:ext>
            </a:extLst>
          </p:cNvPr>
          <p:cNvSpPr txBox="1"/>
          <p:nvPr/>
        </p:nvSpPr>
        <p:spPr>
          <a:xfrm>
            <a:off x="9536336" y="1688136"/>
            <a:ext cx="999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Cabotegravir</a:t>
            </a:r>
          </a:p>
        </p:txBody>
      </p:sp>
      <p:sp>
        <p:nvSpPr>
          <p:cNvPr id="252" name="ZoneTexte 251">
            <a:extLst>
              <a:ext uri="{FF2B5EF4-FFF2-40B4-BE49-F238E27FC236}">
                <a16:creationId xmlns:a16="http://schemas.microsoft.com/office/drawing/2014/main" id="{07F90E78-02BA-46F3-8C55-4999938D4271}"/>
              </a:ext>
            </a:extLst>
          </p:cNvPr>
          <p:cNvSpPr txBox="1"/>
          <p:nvPr/>
        </p:nvSpPr>
        <p:spPr>
          <a:xfrm>
            <a:off x="9536336" y="2879146"/>
            <a:ext cx="7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TDF/FTC</a:t>
            </a:r>
          </a:p>
        </p:txBody>
      </p:sp>
      <p:sp>
        <p:nvSpPr>
          <p:cNvPr id="253" name="ZoneTexte 252">
            <a:extLst>
              <a:ext uri="{FF2B5EF4-FFF2-40B4-BE49-F238E27FC236}">
                <a16:creationId xmlns:a16="http://schemas.microsoft.com/office/drawing/2014/main" id="{3B2430C7-CAB0-4C98-A078-57B68B06720A}"/>
              </a:ext>
            </a:extLst>
          </p:cNvPr>
          <p:cNvSpPr txBox="1"/>
          <p:nvPr/>
        </p:nvSpPr>
        <p:spPr>
          <a:xfrm>
            <a:off x="9878264" y="1924054"/>
            <a:ext cx="106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Mild (grade 1)</a:t>
            </a:r>
          </a:p>
        </p:txBody>
      </p:sp>
      <p:sp>
        <p:nvSpPr>
          <p:cNvPr id="254" name="ZoneTexte 253">
            <a:extLst>
              <a:ext uri="{FF2B5EF4-FFF2-40B4-BE49-F238E27FC236}">
                <a16:creationId xmlns:a16="http://schemas.microsoft.com/office/drawing/2014/main" id="{3A1C8CCD-4CCB-44E3-B96E-80AFE9443241}"/>
              </a:ext>
            </a:extLst>
          </p:cNvPr>
          <p:cNvSpPr txBox="1"/>
          <p:nvPr/>
        </p:nvSpPr>
        <p:spPr>
          <a:xfrm>
            <a:off x="9878264" y="2236112"/>
            <a:ext cx="1399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Moderate (grade 2)</a:t>
            </a:r>
          </a:p>
        </p:txBody>
      </p:sp>
      <p:sp>
        <p:nvSpPr>
          <p:cNvPr id="255" name="ZoneTexte 254">
            <a:extLst>
              <a:ext uri="{FF2B5EF4-FFF2-40B4-BE49-F238E27FC236}">
                <a16:creationId xmlns:a16="http://schemas.microsoft.com/office/drawing/2014/main" id="{4928A32B-3AAD-46E4-A715-C9BA8597FCD8}"/>
              </a:ext>
            </a:extLst>
          </p:cNvPr>
          <p:cNvSpPr txBox="1"/>
          <p:nvPr/>
        </p:nvSpPr>
        <p:spPr>
          <a:xfrm>
            <a:off x="9878264" y="2549114"/>
            <a:ext cx="119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Severe (grade 3)</a:t>
            </a:r>
          </a:p>
        </p:txBody>
      </p:sp>
      <p:sp>
        <p:nvSpPr>
          <p:cNvPr id="256" name="ZoneTexte 255">
            <a:extLst>
              <a:ext uri="{FF2B5EF4-FFF2-40B4-BE49-F238E27FC236}">
                <a16:creationId xmlns:a16="http://schemas.microsoft.com/office/drawing/2014/main" id="{C9D4E7C5-2AB3-487D-9E8A-65C683D85EA5}"/>
              </a:ext>
            </a:extLst>
          </p:cNvPr>
          <p:cNvSpPr txBox="1"/>
          <p:nvPr/>
        </p:nvSpPr>
        <p:spPr>
          <a:xfrm>
            <a:off x="9878264" y="3165421"/>
            <a:ext cx="106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Mild (grade 1)</a:t>
            </a:r>
          </a:p>
        </p:txBody>
      </p:sp>
      <p:sp>
        <p:nvSpPr>
          <p:cNvPr id="257" name="ZoneTexte 256">
            <a:extLst>
              <a:ext uri="{FF2B5EF4-FFF2-40B4-BE49-F238E27FC236}">
                <a16:creationId xmlns:a16="http://schemas.microsoft.com/office/drawing/2014/main" id="{098845F2-1F06-4AB7-BAB2-93F04A891889}"/>
              </a:ext>
            </a:extLst>
          </p:cNvPr>
          <p:cNvSpPr txBox="1"/>
          <p:nvPr/>
        </p:nvSpPr>
        <p:spPr>
          <a:xfrm>
            <a:off x="9878264" y="3477479"/>
            <a:ext cx="1399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Moderate (grade 2)</a:t>
            </a:r>
          </a:p>
        </p:txBody>
      </p:sp>
      <p:sp>
        <p:nvSpPr>
          <p:cNvPr id="258" name="ZoneTexte 257">
            <a:extLst>
              <a:ext uri="{FF2B5EF4-FFF2-40B4-BE49-F238E27FC236}">
                <a16:creationId xmlns:a16="http://schemas.microsoft.com/office/drawing/2014/main" id="{CB935287-6A0C-4734-AE6B-B4E4CA4DB971}"/>
              </a:ext>
            </a:extLst>
          </p:cNvPr>
          <p:cNvSpPr txBox="1"/>
          <p:nvPr/>
        </p:nvSpPr>
        <p:spPr>
          <a:xfrm>
            <a:off x="9878264" y="3790481"/>
            <a:ext cx="1199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Severe (grade 3)</a:t>
            </a:r>
          </a:p>
        </p:txBody>
      </p:sp>
      <p:sp>
        <p:nvSpPr>
          <p:cNvPr id="259" name="ZoneTexte 258">
            <a:extLst>
              <a:ext uri="{FF2B5EF4-FFF2-40B4-BE49-F238E27FC236}">
                <a16:creationId xmlns:a16="http://schemas.microsoft.com/office/drawing/2014/main" id="{11FF10FF-CD3A-4AED-BBC0-77398C52578C}"/>
              </a:ext>
            </a:extLst>
          </p:cNvPr>
          <p:cNvSpPr txBox="1"/>
          <p:nvPr/>
        </p:nvSpPr>
        <p:spPr>
          <a:xfrm>
            <a:off x="1250381" y="1947476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80.9%</a:t>
            </a:r>
          </a:p>
        </p:txBody>
      </p:sp>
      <p:sp>
        <p:nvSpPr>
          <p:cNvPr id="260" name="ZoneTexte 259">
            <a:extLst>
              <a:ext uri="{FF2B5EF4-FFF2-40B4-BE49-F238E27FC236}">
                <a16:creationId xmlns:a16="http://schemas.microsoft.com/office/drawing/2014/main" id="{0AEC6016-E7A5-478C-8AE1-19D9FF806F71}"/>
              </a:ext>
            </a:extLst>
          </p:cNvPr>
          <p:cNvSpPr txBox="1"/>
          <p:nvPr/>
        </p:nvSpPr>
        <p:spPr>
          <a:xfrm>
            <a:off x="706870" y="209517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80%</a:t>
            </a:r>
          </a:p>
        </p:txBody>
      </p:sp>
      <p:sp>
        <p:nvSpPr>
          <p:cNvPr id="261" name="ZoneTexte 260">
            <a:extLst>
              <a:ext uri="{FF2B5EF4-FFF2-40B4-BE49-F238E27FC236}">
                <a16:creationId xmlns:a16="http://schemas.microsoft.com/office/drawing/2014/main" id="{4BA7E837-CB8E-4936-B74E-9CCAC6F8FB6B}"/>
              </a:ext>
            </a:extLst>
          </p:cNvPr>
          <p:cNvSpPr txBox="1"/>
          <p:nvPr/>
        </p:nvSpPr>
        <p:spPr>
          <a:xfrm>
            <a:off x="706870" y="293011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60%</a:t>
            </a:r>
          </a:p>
        </p:txBody>
      </p:sp>
      <p:sp>
        <p:nvSpPr>
          <p:cNvPr id="262" name="ZoneTexte 261">
            <a:extLst>
              <a:ext uri="{FF2B5EF4-FFF2-40B4-BE49-F238E27FC236}">
                <a16:creationId xmlns:a16="http://schemas.microsoft.com/office/drawing/2014/main" id="{D114D1AA-D851-4CF8-92E2-2755EEE6FF03}"/>
              </a:ext>
            </a:extLst>
          </p:cNvPr>
          <p:cNvSpPr txBox="1"/>
          <p:nvPr/>
        </p:nvSpPr>
        <p:spPr>
          <a:xfrm>
            <a:off x="706870" y="379066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40%</a:t>
            </a:r>
          </a:p>
        </p:txBody>
      </p:sp>
      <p:sp>
        <p:nvSpPr>
          <p:cNvPr id="263" name="ZoneTexte 262">
            <a:extLst>
              <a:ext uri="{FF2B5EF4-FFF2-40B4-BE49-F238E27FC236}">
                <a16:creationId xmlns:a16="http://schemas.microsoft.com/office/drawing/2014/main" id="{BFD78947-5A6D-4A5C-BB79-645C9ED9A8FF}"/>
              </a:ext>
            </a:extLst>
          </p:cNvPr>
          <p:cNvSpPr txBox="1"/>
          <p:nvPr/>
        </p:nvSpPr>
        <p:spPr>
          <a:xfrm>
            <a:off x="706870" y="463987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20%</a:t>
            </a: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FF698231-331A-4B6D-903D-E80BA68ACEED}"/>
              </a:ext>
            </a:extLst>
          </p:cNvPr>
          <p:cNvSpPr txBox="1"/>
          <p:nvPr/>
        </p:nvSpPr>
        <p:spPr>
          <a:xfrm>
            <a:off x="785418" y="5462588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0%</a:t>
            </a:r>
          </a:p>
        </p:txBody>
      </p:sp>
      <p:sp>
        <p:nvSpPr>
          <p:cNvPr id="265" name="ZoneTexte 264">
            <a:extLst>
              <a:ext uri="{FF2B5EF4-FFF2-40B4-BE49-F238E27FC236}">
                <a16:creationId xmlns:a16="http://schemas.microsoft.com/office/drawing/2014/main" id="{C5DBD380-3AA9-4177-B40A-C96E018EFF64}"/>
              </a:ext>
            </a:extLst>
          </p:cNvPr>
          <p:cNvSpPr txBox="1"/>
          <p:nvPr/>
        </p:nvSpPr>
        <p:spPr>
          <a:xfrm rot="16200000">
            <a:off x="-941198" y="3689516"/>
            <a:ext cx="272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Percentage of participants reporting ISR</a:t>
            </a:r>
          </a:p>
        </p:txBody>
      </p:sp>
      <p:sp>
        <p:nvSpPr>
          <p:cNvPr id="266" name="ZoneTexte 265">
            <a:extLst>
              <a:ext uri="{FF2B5EF4-FFF2-40B4-BE49-F238E27FC236}">
                <a16:creationId xmlns:a16="http://schemas.microsoft.com/office/drawing/2014/main" id="{325110CE-138D-4921-8A35-3C94E86E16C5}"/>
              </a:ext>
            </a:extLst>
          </p:cNvPr>
          <p:cNvSpPr txBox="1"/>
          <p:nvPr/>
        </p:nvSpPr>
        <p:spPr>
          <a:xfrm>
            <a:off x="1985393" y="2863851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57.7%</a:t>
            </a:r>
          </a:p>
        </p:txBody>
      </p:sp>
      <p:sp>
        <p:nvSpPr>
          <p:cNvPr id="267" name="ZoneTexte 266">
            <a:extLst>
              <a:ext uri="{FF2B5EF4-FFF2-40B4-BE49-F238E27FC236}">
                <a16:creationId xmlns:a16="http://schemas.microsoft.com/office/drawing/2014/main" id="{74CD376D-3934-4AB9-AB5C-F81062E40E6B}"/>
              </a:ext>
            </a:extLst>
          </p:cNvPr>
          <p:cNvSpPr txBox="1"/>
          <p:nvPr/>
        </p:nvSpPr>
        <p:spPr>
          <a:xfrm>
            <a:off x="2488875" y="32297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48.4</a:t>
            </a: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F21EF537-40AD-4D93-9C09-85E2F0CD14A5}"/>
              </a:ext>
            </a:extLst>
          </p:cNvPr>
          <p:cNvSpPr txBox="1"/>
          <p:nvPr/>
        </p:nvSpPr>
        <p:spPr>
          <a:xfrm>
            <a:off x="2872383" y="3644824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38.6%</a:t>
            </a:r>
          </a:p>
        </p:txBody>
      </p:sp>
      <p:sp>
        <p:nvSpPr>
          <p:cNvPr id="272" name="ZoneTexte 271">
            <a:extLst>
              <a:ext uri="{FF2B5EF4-FFF2-40B4-BE49-F238E27FC236}">
                <a16:creationId xmlns:a16="http://schemas.microsoft.com/office/drawing/2014/main" id="{CBCAF6FA-52BF-45A9-8B49-12FC79B9FAAD}"/>
              </a:ext>
            </a:extLst>
          </p:cNvPr>
          <p:cNvSpPr txBox="1"/>
          <p:nvPr/>
        </p:nvSpPr>
        <p:spPr>
          <a:xfrm>
            <a:off x="3388132" y="3790481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35.7%</a:t>
            </a:r>
          </a:p>
        </p:txBody>
      </p:sp>
      <p:sp>
        <p:nvSpPr>
          <p:cNvPr id="273" name="ZoneTexte 272">
            <a:extLst>
              <a:ext uri="{FF2B5EF4-FFF2-40B4-BE49-F238E27FC236}">
                <a16:creationId xmlns:a16="http://schemas.microsoft.com/office/drawing/2014/main" id="{B4303479-B902-42BB-9837-92CB9726D324}"/>
              </a:ext>
            </a:extLst>
          </p:cNvPr>
          <p:cNvSpPr txBox="1"/>
          <p:nvPr/>
        </p:nvSpPr>
        <p:spPr>
          <a:xfrm>
            <a:off x="3883142" y="3868580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34.9%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0EFB12D5-B241-447C-8B98-9670B0ABEA14}"/>
              </a:ext>
            </a:extLst>
          </p:cNvPr>
          <p:cNvSpPr txBox="1"/>
          <p:nvPr/>
        </p:nvSpPr>
        <p:spPr>
          <a:xfrm>
            <a:off x="4391967" y="3932667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33.8%</a:t>
            </a:r>
          </a:p>
        </p:txBody>
      </p:sp>
      <p:sp>
        <p:nvSpPr>
          <p:cNvPr id="275" name="ZoneTexte 274">
            <a:extLst>
              <a:ext uri="{FF2B5EF4-FFF2-40B4-BE49-F238E27FC236}">
                <a16:creationId xmlns:a16="http://schemas.microsoft.com/office/drawing/2014/main" id="{8B6C5BBA-0143-4B17-8A6B-F0B534849D29}"/>
              </a:ext>
            </a:extLst>
          </p:cNvPr>
          <p:cNvSpPr txBox="1"/>
          <p:nvPr/>
        </p:nvSpPr>
        <p:spPr>
          <a:xfrm>
            <a:off x="4949684" y="3893197"/>
            <a:ext cx="407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33%</a:t>
            </a: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9C908362-70FD-470F-BEF3-82A545E8A5CA}"/>
              </a:ext>
            </a:extLst>
          </p:cNvPr>
          <p:cNvSpPr txBox="1"/>
          <p:nvPr/>
        </p:nvSpPr>
        <p:spPr>
          <a:xfrm>
            <a:off x="5369829" y="4016307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30.4%</a:t>
            </a:r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153BAEE4-EF85-4B86-8023-917B2E047E6A}"/>
              </a:ext>
            </a:extLst>
          </p:cNvPr>
          <p:cNvSpPr txBox="1"/>
          <p:nvPr/>
        </p:nvSpPr>
        <p:spPr>
          <a:xfrm>
            <a:off x="5838836" y="4173380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28.3%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908D89BD-51E4-498C-B6DD-31F94F466DCE}"/>
              </a:ext>
            </a:extLst>
          </p:cNvPr>
          <p:cNvSpPr txBox="1"/>
          <p:nvPr/>
        </p:nvSpPr>
        <p:spPr>
          <a:xfrm>
            <a:off x="6324611" y="4118114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28.1%</a:t>
            </a:r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6BD11DA7-C26B-487F-836C-55282B92583B}"/>
              </a:ext>
            </a:extLst>
          </p:cNvPr>
          <p:cNvSpPr txBox="1"/>
          <p:nvPr/>
        </p:nvSpPr>
        <p:spPr>
          <a:xfrm>
            <a:off x="6806352" y="417179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26.6%</a:t>
            </a:r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7E44AF16-8ABB-4FDA-8330-1DFDE1B289CA}"/>
              </a:ext>
            </a:extLst>
          </p:cNvPr>
          <p:cNvSpPr txBox="1"/>
          <p:nvPr/>
        </p:nvSpPr>
        <p:spPr>
          <a:xfrm>
            <a:off x="7239097" y="4092869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29.6%</a:t>
            </a:r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id="{9F899A90-23B5-44B3-B0BC-FB5078D5BB8C}"/>
              </a:ext>
            </a:extLst>
          </p:cNvPr>
          <p:cNvSpPr txBox="1"/>
          <p:nvPr/>
        </p:nvSpPr>
        <p:spPr>
          <a:xfrm>
            <a:off x="7819705" y="4196056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27.7%</a:t>
            </a: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id="{AEB5A715-BA92-4A07-B367-79A9F7A577F6}"/>
              </a:ext>
            </a:extLst>
          </p:cNvPr>
          <p:cNvSpPr txBox="1"/>
          <p:nvPr/>
        </p:nvSpPr>
        <p:spPr>
          <a:xfrm>
            <a:off x="8355233" y="4313566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24.5%</a:t>
            </a:r>
          </a:p>
        </p:txBody>
      </p:sp>
      <p:sp>
        <p:nvSpPr>
          <p:cNvPr id="283" name="ZoneTexte 282">
            <a:extLst>
              <a:ext uri="{FF2B5EF4-FFF2-40B4-BE49-F238E27FC236}">
                <a16:creationId xmlns:a16="http://schemas.microsoft.com/office/drawing/2014/main" id="{589F9842-996B-4030-825E-F3BB039577F5}"/>
              </a:ext>
            </a:extLst>
          </p:cNvPr>
          <p:cNvSpPr txBox="1"/>
          <p:nvPr/>
        </p:nvSpPr>
        <p:spPr>
          <a:xfrm>
            <a:off x="8799979" y="4196056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26.9%</a:t>
            </a:r>
          </a:p>
        </p:txBody>
      </p:sp>
      <p:sp>
        <p:nvSpPr>
          <p:cNvPr id="284" name="ZoneTexte 283">
            <a:extLst>
              <a:ext uri="{FF2B5EF4-FFF2-40B4-BE49-F238E27FC236}">
                <a16:creationId xmlns:a16="http://schemas.microsoft.com/office/drawing/2014/main" id="{C557109C-C5B3-4827-B38C-A2E03FD07AD1}"/>
              </a:ext>
            </a:extLst>
          </p:cNvPr>
          <p:cNvSpPr txBox="1"/>
          <p:nvPr/>
        </p:nvSpPr>
        <p:spPr>
          <a:xfrm>
            <a:off x="9283702" y="4393655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22.8%</a:t>
            </a:r>
          </a:p>
        </p:txBody>
      </p:sp>
      <p:sp>
        <p:nvSpPr>
          <p:cNvPr id="285" name="ZoneTexte 284">
            <a:extLst>
              <a:ext uri="{FF2B5EF4-FFF2-40B4-BE49-F238E27FC236}">
                <a16:creationId xmlns:a16="http://schemas.microsoft.com/office/drawing/2014/main" id="{CC9ECC7C-A250-4C16-BB7F-7138CB0C75F2}"/>
              </a:ext>
            </a:extLst>
          </p:cNvPr>
          <p:cNvSpPr txBox="1"/>
          <p:nvPr/>
        </p:nvSpPr>
        <p:spPr>
          <a:xfrm>
            <a:off x="9818013" y="4523806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18.4%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A0210D87-BBF6-4CA0-9F1F-084C72B0AAEB}"/>
              </a:ext>
            </a:extLst>
          </p:cNvPr>
          <p:cNvSpPr txBox="1"/>
          <p:nvPr/>
        </p:nvSpPr>
        <p:spPr>
          <a:xfrm>
            <a:off x="10306623" y="4524758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19.6%</a:t>
            </a:r>
          </a:p>
        </p:txBody>
      </p:sp>
      <p:sp>
        <p:nvSpPr>
          <p:cNvPr id="287" name="ZoneTexte 286">
            <a:extLst>
              <a:ext uri="{FF2B5EF4-FFF2-40B4-BE49-F238E27FC236}">
                <a16:creationId xmlns:a16="http://schemas.microsoft.com/office/drawing/2014/main" id="{B22A11E3-6F9C-42EA-B689-EA689B88B4B0}"/>
              </a:ext>
            </a:extLst>
          </p:cNvPr>
          <p:cNvSpPr txBox="1"/>
          <p:nvPr/>
        </p:nvSpPr>
        <p:spPr>
          <a:xfrm>
            <a:off x="10748936" y="4407854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22.5%</a:t>
            </a:r>
          </a:p>
        </p:txBody>
      </p:sp>
      <p:sp>
        <p:nvSpPr>
          <p:cNvPr id="288" name="ZoneTexte 287">
            <a:extLst>
              <a:ext uri="{FF2B5EF4-FFF2-40B4-BE49-F238E27FC236}">
                <a16:creationId xmlns:a16="http://schemas.microsoft.com/office/drawing/2014/main" id="{97616C5E-E712-4FBC-A3AB-65A1CD1796EA}"/>
              </a:ext>
            </a:extLst>
          </p:cNvPr>
          <p:cNvSpPr txBox="1"/>
          <p:nvPr/>
        </p:nvSpPr>
        <p:spPr>
          <a:xfrm>
            <a:off x="11219083" y="4811428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57.7%</a:t>
            </a:r>
          </a:p>
        </p:txBody>
      </p:sp>
      <p:sp>
        <p:nvSpPr>
          <p:cNvPr id="289" name="ZoneTexte 288">
            <a:extLst>
              <a:ext uri="{FF2B5EF4-FFF2-40B4-BE49-F238E27FC236}">
                <a16:creationId xmlns:a16="http://schemas.microsoft.com/office/drawing/2014/main" id="{7130FCC4-7B44-44AA-8F90-C1C909D68CDB}"/>
              </a:ext>
            </a:extLst>
          </p:cNvPr>
          <p:cNvSpPr txBox="1"/>
          <p:nvPr/>
        </p:nvSpPr>
        <p:spPr>
          <a:xfrm>
            <a:off x="2155270" y="4654551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15.5%</a:t>
            </a:r>
          </a:p>
        </p:txBody>
      </p:sp>
      <p:sp>
        <p:nvSpPr>
          <p:cNvPr id="290" name="ZoneTexte 289">
            <a:extLst>
              <a:ext uri="{FF2B5EF4-FFF2-40B4-BE49-F238E27FC236}">
                <a16:creationId xmlns:a16="http://schemas.microsoft.com/office/drawing/2014/main" id="{05EDA0B1-E281-4EF0-908F-12806E866BAB}"/>
              </a:ext>
            </a:extLst>
          </p:cNvPr>
          <p:cNvSpPr txBox="1"/>
          <p:nvPr/>
        </p:nvSpPr>
        <p:spPr>
          <a:xfrm>
            <a:off x="2688676" y="491636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9.3%</a:t>
            </a:r>
          </a:p>
        </p:txBody>
      </p:sp>
      <p:sp>
        <p:nvSpPr>
          <p:cNvPr id="291" name="ZoneTexte 290">
            <a:extLst>
              <a:ext uri="{FF2B5EF4-FFF2-40B4-BE49-F238E27FC236}">
                <a16:creationId xmlns:a16="http://schemas.microsoft.com/office/drawing/2014/main" id="{93DA03D6-A319-479C-924B-CD1E46795B2B}"/>
              </a:ext>
            </a:extLst>
          </p:cNvPr>
          <p:cNvSpPr txBox="1"/>
          <p:nvPr/>
        </p:nvSpPr>
        <p:spPr>
          <a:xfrm>
            <a:off x="3184267" y="493934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7.7%</a:t>
            </a:r>
          </a:p>
        </p:txBody>
      </p:sp>
      <p:sp>
        <p:nvSpPr>
          <p:cNvPr id="292" name="ZoneTexte 291">
            <a:extLst>
              <a:ext uri="{FF2B5EF4-FFF2-40B4-BE49-F238E27FC236}">
                <a16:creationId xmlns:a16="http://schemas.microsoft.com/office/drawing/2014/main" id="{D2F5810B-837E-4E4B-BC89-92CF5378CC41}"/>
              </a:ext>
            </a:extLst>
          </p:cNvPr>
          <p:cNvSpPr txBox="1"/>
          <p:nvPr/>
        </p:nvSpPr>
        <p:spPr>
          <a:xfrm>
            <a:off x="3683417" y="4965663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7.1%</a:t>
            </a:r>
          </a:p>
        </p:txBody>
      </p:sp>
      <p:sp>
        <p:nvSpPr>
          <p:cNvPr id="293" name="ZoneTexte 292">
            <a:extLst>
              <a:ext uri="{FF2B5EF4-FFF2-40B4-BE49-F238E27FC236}">
                <a16:creationId xmlns:a16="http://schemas.microsoft.com/office/drawing/2014/main" id="{9AA3A808-D5BD-4C77-8CE5-28A68C1DD159}"/>
              </a:ext>
            </a:extLst>
          </p:cNvPr>
          <p:cNvSpPr txBox="1"/>
          <p:nvPr/>
        </p:nvSpPr>
        <p:spPr>
          <a:xfrm>
            <a:off x="4217410" y="508308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6%</a:t>
            </a:r>
          </a:p>
        </p:txBody>
      </p:sp>
      <p:sp>
        <p:nvSpPr>
          <p:cNvPr id="294" name="ZoneTexte 293">
            <a:extLst>
              <a:ext uri="{FF2B5EF4-FFF2-40B4-BE49-F238E27FC236}">
                <a16:creationId xmlns:a16="http://schemas.microsoft.com/office/drawing/2014/main" id="{A45B4578-2442-4E51-B254-B4140B29EAD8}"/>
              </a:ext>
            </a:extLst>
          </p:cNvPr>
          <p:cNvSpPr txBox="1"/>
          <p:nvPr/>
        </p:nvSpPr>
        <p:spPr>
          <a:xfrm>
            <a:off x="4713346" y="508308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4%</a:t>
            </a:r>
          </a:p>
        </p:txBody>
      </p:sp>
      <p:sp>
        <p:nvSpPr>
          <p:cNvPr id="295" name="ZoneTexte 294">
            <a:extLst>
              <a:ext uri="{FF2B5EF4-FFF2-40B4-BE49-F238E27FC236}">
                <a16:creationId xmlns:a16="http://schemas.microsoft.com/office/drawing/2014/main" id="{71D39A30-3EA9-4152-9825-664101B73D3F}"/>
              </a:ext>
            </a:extLst>
          </p:cNvPr>
          <p:cNvSpPr txBox="1"/>
          <p:nvPr/>
        </p:nvSpPr>
        <p:spPr>
          <a:xfrm>
            <a:off x="5106862" y="5122705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4.9%</a:t>
            </a:r>
          </a:p>
        </p:txBody>
      </p:sp>
      <p:sp>
        <p:nvSpPr>
          <p:cNvPr id="296" name="ZoneTexte 295">
            <a:extLst>
              <a:ext uri="{FF2B5EF4-FFF2-40B4-BE49-F238E27FC236}">
                <a16:creationId xmlns:a16="http://schemas.microsoft.com/office/drawing/2014/main" id="{3C03FDAB-110C-405F-BD31-CA2ADE92F1E3}"/>
              </a:ext>
            </a:extLst>
          </p:cNvPr>
          <p:cNvSpPr txBox="1"/>
          <p:nvPr/>
        </p:nvSpPr>
        <p:spPr>
          <a:xfrm>
            <a:off x="5669994" y="510841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4.5%</a:t>
            </a:r>
          </a:p>
        </p:txBody>
      </p:sp>
      <p:sp>
        <p:nvSpPr>
          <p:cNvPr id="297" name="ZoneTexte 296">
            <a:extLst>
              <a:ext uri="{FF2B5EF4-FFF2-40B4-BE49-F238E27FC236}">
                <a16:creationId xmlns:a16="http://schemas.microsoft.com/office/drawing/2014/main" id="{40AECB4E-DCB0-453D-8B6A-4EA2EE979F31}"/>
              </a:ext>
            </a:extLst>
          </p:cNvPr>
          <p:cNvSpPr txBox="1"/>
          <p:nvPr/>
        </p:nvSpPr>
        <p:spPr>
          <a:xfrm>
            <a:off x="6141273" y="5121195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3.8%</a:t>
            </a:r>
          </a:p>
        </p:txBody>
      </p:sp>
      <p:sp>
        <p:nvSpPr>
          <p:cNvPr id="298" name="ZoneTexte 297">
            <a:extLst>
              <a:ext uri="{FF2B5EF4-FFF2-40B4-BE49-F238E27FC236}">
                <a16:creationId xmlns:a16="http://schemas.microsoft.com/office/drawing/2014/main" id="{FF4B7617-6ADB-47C5-88F1-5710DEFFC2C9}"/>
              </a:ext>
            </a:extLst>
          </p:cNvPr>
          <p:cNvSpPr txBox="1"/>
          <p:nvPr/>
        </p:nvSpPr>
        <p:spPr>
          <a:xfrm>
            <a:off x="6637254" y="509420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3.8%</a:t>
            </a:r>
          </a:p>
        </p:txBody>
      </p:sp>
      <p:sp>
        <p:nvSpPr>
          <p:cNvPr id="299" name="ZoneTexte 298">
            <a:extLst>
              <a:ext uri="{FF2B5EF4-FFF2-40B4-BE49-F238E27FC236}">
                <a16:creationId xmlns:a16="http://schemas.microsoft.com/office/drawing/2014/main" id="{9F842C0C-BAAD-4753-8D22-AE8D35917746}"/>
              </a:ext>
            </a:extLst>
          </p:cNvPr>
          <p:cNvSpPr txBox="1"/>
          <p:nvPr/>
        </p:nvSpPr>
        <p:spPr>
          <a:xfrm>
            <a:off x="7136952" y="5081233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3.9%</a:t>
            </a:r>
          </a:p>
        </p:txBody>
      </p:sp>
      <p:sp>
        <p:nvSpPr>
          <p:cNvPr id="300" name="ZoneTexte 299">
            <a:extLst>
              <a:ext uri="{FF2B5EF4-FFF2-40B4-BE49-F238E27FC236}">
                <a16:creationId xmlns:a16="http://schemas.microsoft.com/office/drawing/2014/main" id="{CA2282E1-5220-4384-BAFF-A163D66E9A89}"/>
              </a:ext>
            </a:extLst>
          </p:cNvPr>
          <p:cNvSpPr txBox="1"/>
          <p:nvPr/>
        </p:nvSpPr>
        <p:spPr>
          <a:xfrm>
            <a:off x="7659074" y="5081233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4.3%</a:t>
            </a:r>
          </a:p>
        </p:txBody>
      </p:sp>
      <p:sp>
        <p:nvSpPr>
          <p:cNvPr id="301" name="ZoneTexte 300">
            <a:extLst>
              <a:ext uri="{FF2B5EF4-FFF2-40B4-BE49-F238E27FC236}">
                <a16:creationId xmlns:a16="http://schemas.microsoft.com/office/drawing/2014/main" id="{308A5A90-DA5F-499C-B5B5-50D0A790220A}"/>
              </a:ext>
            </a:extLst>
          </p:cNvPr>
          <p:cNvSpPr txBox="1"/>
          <p:nvPr/>
        </p:nvSpPr>
        <p:spPr>
          <a:xfrm>
            <a:off x="8130335" y="5081233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4.5%</a:t>
            </a:r>
          </a:p>
        </p:txBody>
      </p:sp>
      <p:sp>
        <p:nvSpPr>
          <p:cNvPr id="302" name="ZoneTexte 301">
            <a:extLst>
              <a:ext uri="{FF2B5EF4-FFF2-40B4-BE49-F238E27FC236}">
                <a16:creationId xmlns:a16="http://schemas.microsoft.com/office/drawing/2014/main" id="{3DCAF1BA-8637-406F-8192-5A14C86BFB5C}"/>
              </a:ext>
            </a:extLst>
          </p:cNvPr>
          <p:cNvSpPr txBox="1"/>
          <p:nvPr/>
        </p:nvSpPr>
        <p:spPr>
          <a:xfrm>
            <a:off x="8621833" y="509420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3.3%</a:t>
            </a:r>
          </a:p>
        </p:txBody>
      </p:sp>
      <p:sp>
        <p:nvSpPr>
          <p:cNvPr id="303" name="ZoneTexte 302">
            <a:extLst>
              <a:ext uri="{FF2B5EF4-FFF2-40B4-BE49-F238E27FC236}">
                <a16:creationId xmlns:a16="http://schemas.microsoft.com/office/drawing/2014/main" id="{8441FD16-AAA2-4985-822F-1E5158DBD485}"/>
              </a:ext>
            </a:extLst>
          </p:cNvPr>
          <p:cNvSpPr txBox="1"/>
          <p:nvPr/>
        </p:nvSpPr>
        <p:spPr>
          <a:xfrm>
            <a:off x="9142004" y="5146676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3%</a:t>
            </a:r>
          </a:p>
        </p:txBody>
      </p:sp>
      <p:sp>
        <p:nvSpPr>
          <p:cNvPr id="304" name="ZoneTexte 303">
            <a:extLst>
              <a:ext uri="{FF2B5EF4-FFF2-40B4-BE49-F238E27FC236}">
                <a16:creationId xmlns:a16="http://schemas.microsoft.com/office/drawing/2014/main" id="{E4EB847D-CEE3-4A8D-A34B-63D2E4E4458C}"/>
              </a:ext>
            </a:extLst>
          </p:cNvPr>
          <p:cNvSpPr txBox="1"/>
          <p:nvPr/>
        </p:nvSpPr>
        <p:spPr>
          <a:xfrm>
            <a:off x="9589808" y="515921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1.7%</a:t>
            </a:r>
          </a:p>
        </p:txBody>
      </p:sp>
      <p:sp>
        <p:nvSpPr>
          <p:cNvPr id="305" name="ZoneTexte 304">
            <a:extLst>
              <a:ext uri="{FF2B5EF4-FFF2-40B4-BE49-F238E27FC236}">
                <a16:creationId xmlns:a16="http://schemas.microsoft.com/office/drawing/2014/main" id="{E1940365-0C3A-4AE0-8C8C-46C76648666C}"/>
              </a:ext>
            </a:extLst>
          </p:cNvPr>
          <p:cNvSpPr txBox="1"/>
          <p:nvPr/>
        </p:nvSpPr>
        <p:spPr>
          <a:xfrm>
            <a:off x="10046823" y="515921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3.2%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:a16="http://schemas.microsoft.com/office/drawing/2014/main" id="{55AB6AD9-D0E0-4F25-92D9-A945543E6689}"/>
              </a:ext>
            </a:extLst>
          </p:cNvPr>
          <p:cNvSpPr txBox="1"/>
          <p:nvPr/>
        </p:nvSpPr>
        <p:spPr>
          <a:xfrm>
            <a:off x="10555669" y="5185569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1.4%</a:t>
            </a:r>
          </a:p>
        </p:txBody>
      </p:sp>
      <p:sp>
        <p:nvSpPr>
          <p:cNvPr id="307" name="ZoneTexte 306">
            <a:extLst>
              <a:ext uri="{FF2B5EF4-FFF2-40B4-BE49-F238E27FC236}">
                <a16:creationId xmlns:a16="http://schemas.microsoft.com/office/drawing/2014/main" id="{E8E47F5C-2C74-4824-AD22-5152C742B5F1}"/>
              </a:ext>
            </a:extLst>
          </p:cNvPr>
          <p:cNvSpPr txBox="1"/>
          <p:nvPr/>
        </p:nvSpPr>
        <p:spPr>
          <a:xfrm>
            <a:off x="1579577" y="4000501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31.2%</a:t>
            </a:r>
          </a:p>
        </p:txBody>
      </p:sp>
      <p:sp>
        <p:nvSpPr>
          <p:cNvPr id="308" name="ZoneTexte 307">
            <a:extLst>
              <a:ext uri="{FF2B5EF4-FFF2-40B4-BE49-F238E27FC236}">
                <a16:creationId xmlns:a16="http://schemas.microsoft.com/office/drawing/2014/main" id="{BF261BDB-568B-482A-8E12-B1317A226C5E}"/>
              </a:ext>
            </a:extLst>
          </p:cNvPr>
          <p:cNvSpPr txBox="1"/>
          <p:nvPr/>
        </p:nvSpPr>
        <p:spPr>
          <a:xfrm>
            <a:off x="1310425" y="5718602"/>
            <a:ext cx="62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Overall</a:t>
            </a:r>
          </a:p>
        </p:txBody>
      </p:sp>
      <p:sp>
        <p:nvSpPr>
          <p:cNvPr id="309" name="ZoneTexte 308">
            <a:extLst>
              <a:ext uri="{FF2B5EF4-FFF2-40B4-BE49-F238E27FC236}">
                <a16:creationId xmlns:a16="http://schemas.microsoft.com/office/drawing/2014/main" id="{60FF3DCE-E7DF-4D83-BD9C-DBE0DA09ADBB}"/>
              </a:ext>
            </a:extLst>
          </p:cNvPr>
          <p:cNvSpPr txBox="1"/>
          <p:nvPr/>
        </p:nvSpPr>
        <p:spPr>
          <a:xfrm>
            <a:off x="2120707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10" name="ZoneTexte 309">
            <a:extLst>
              <a:ext uri="{FF2B5EF4-FFF2-40B4-BE49-F238E27FC236}">
                <a16:creationId xmlns:a16="http://schemas.microsoft.com/office/drawing/2014/main" id="{54B45EFD-2217-460F-A397-B66AD4010CB4}"/>
              </a:ext>
            </a:extLst>
          </p:cNvPr>
          <p:cNvSpPr txBox="1"/>
          <p:nvPr/>
        </p:nvSpPr>
        <p:spPr>
          <a:xfrm>
            <a:off x="2610521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</a:t>
            </a:r>
          </a:p>
        </p:txBody>
      </p:sp>
      <p:sp>
        <p:nvSpPr>
          <p:cNvPr id="311" name="ZoneTexte 310">
            <a:extLst>
              <a:ext uri="{FF2B5EF4-FFF2-40B4-BE49-F238E27FC236}">
                <a16:creationId xmlns:a16="http://schemas.microsoft.com/office/drawing/2014/main" id="{B0B16EE2-A447-4D45-AA54-2377FCD43A6B}"/>
              </a:ext>
            </a:extLst>
          </p:cNvPr>
          <p:cNvSpPr txBox="1"/>
          <p:nvPr/>
        </p:nvSpPr>
        <p:spPr>
          <a:xfrm>
            <a:off x="3100335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</a:t>
            </a:r>
          </a:p>
        </p:txBody>
      </p:sp>
      <p:sp>
        <p:nvSpPr>
          <p:cNvPr id="312" name="ZoneTexte 311">
            <a:extLst>
              <a:ext uri="{FF2B5EF4-FFF2-40B4-BE49-F238E27FC236}">
                <a16:creationId xmlns:a16="http://schemas.microsoft.com/office/drawing/2014/main" id="{D142EBEF-F0D6-422F-A768-BAE7BED2AF76}"/>
              </a:ext>
            </a:extLst>
          </p:cNvPr>
          <p:cNvSpPr txBox="1"/>
          <p:nvPr/>
        </p:nvSpPr>
        <p:spPr>
          <a:xfrm>
            <a:off x="3590149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</a:t>
            </a:r>
          </a:p>
        </p:txBody>
      </p:sp>
      <p:sp>
        <p:nvSpPr>
          <p:cNvPr id="313" name="ZoneTexte 312">
            <a:extLst>
              <a:ext uri="{FF2B5EF4-FFF2-40B4-BE49-F238E27FC236}">
                <a16:creationId xmlns:a16="http://schemas.microsoft.com/office/drawing/2014/main" id="{AF88D188-4CF1-4CDF-8017-D65323FFA7CD}"/>
              </a:ext>
            </a:extLst>
          </p:cNvPr>
          <p:cNvSpPr txBox="1"/>
          <p:nvPr/>
        </p:nvSpPr>
        <p:spPr>
          <a:xfrm>
            <a:off x="4079963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5</a:t>
            </a:r>
          </a:p>
        </p:txBody>
      </p:sp>
      <p:sp>
        <p:nvSpPr>
          <p:cNvPr id="314" name="ZoneTexte 313">
            <a:extLst>
              <a:ext uri="{FF2B5EF4-FFF2-40B4-BE49-F238E27FC236}">
                <a16:creationId xmlns:a16="http://schemas.microsoft.com/office/drawing/2014/main" id="{0DC2E8BB-5B9B-4805-9BA5-2D8308D577FD}"/>
              </a:ext>
            </a:extLst>
          </p:cNvPr>
          <p:cNvSpPr txBox="1"/>
          <p:nvPr/>
        </p:nvSpPr>
        <p:spPr>
          <a:xfrm>
            <a:off x="4569777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</a:t>
            </a:r>
          </a:p>
        </p:txBody>
      </p:sp>
      <p:sp>
        <p:nvSpPr>
          <p:cNvPr id="315" name="ZoneTexte 314">
            <a:extLst>
              <a:ext uri="{FF2B5EF4-FFF2-40B4-BE49-F238E27FC236}">
                <a16:creationId xmlns:a16="http://schemas.microsoft.com/office/drawing/2014/main" id="{6A951AC2-9EBE-43F2-A7A0-CA23407D1269}"/>
              </a:ext>
            </a:extLst>
          </p:cNvPr>
          <p:cNvSpPr txBox="1"/>
          <p:nvPr/>
        </p:nvSpPr>
        <p:spPr>
          <a:xfrm>
            <a:off x="5059591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7</a:t>
            </a:r>
          </a:p>
        </p:txBody>
      </p:sp>
      <p:sp>
        <p:nvSpPr>
          <p:cNvPr id="316" name="ZoneTexte 315">
            <a:extLst>
              <a:ext uri="{FF2B5EF4-FFF2-40B4-BE49-F238E27FC236}">
                <a16:creationId xmlns:a16="http://schemas.microsoft.com/office/drawing/2014/main" id="{5F38A759-FC60-4B0E-9D28-895FA4B71291}"/>
              </a:ext>
            </a:extLst>
          </p:cNvPr>
          <p:cNvSpPr txBox="1"/>
          <p:nvPr/>
        </p:nvSpPr>
        <p:spPr>
          <a:xfrm>
            <a:off x="5549405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</a:t>
            </a:r>
          </a:p>
        </p:txBody>
      </p:sp>
      <p:sp>
        <p:nvSpPr>
          <p:cNvPr id="317" name="ZoneTexte 316">
            <a:extLst>
              <a:ext uri="{FF2B5EF4-FFF2-40B4-BE49-F238E27FC236}">
                <a16:creationId xmlns:a16="http://schemas.microsoft.com/office/drawing/2014/main" id="{434FDFA8-0B99-4D9B-BFE3-E1D31D2AE97E}"/>
              </a:ext>
            </a:extLst>
          </p:cNvPr>
          <p:cNvSpPr txBox="1"/>
          <p:nvPr/>
        </p:nvSpPr>
        <p:spPr>
          <a:xfrm>
            <a:off x="6039219" y="57186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9</a:t>
            </a:r>
          </a:p>
        </p:txBody>
      </p:sp>
      <p:sp>
        <p:nvSpPr>
          <p:cNvPr id="318" name="ZoneTexte 317">
            <a:extLst>
              <a:ext uri="{FF2B5EF4-FFF2-40B4-BE49-F238E27FC236}">
                <a16:creationId xmlns:a16="http://schemas.microsoft.com/office/drawing/2014/main" id="{E43CB454-32E2-4832-B152-692273ADBFE9}"/>
              </a:ext>
            </a:extLst>
          </p:cNvPr>
          <p:cNvSpPr txBox="1"/>
          <p:nvPr/>
        </p:nvSpPr>
        <p:spPr>
          <a:xfrm>
            <a:off x="6486554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10</a:t>
            </a:r>
          </a:p>
        </p:txBody>
      </p:sp>
      <p:sp>
        <p:nvSpPr>
          <p:cNvPr id="319" name="ZoneTexte 318">
            <a:extLst>
              <a:ext uri="{FF2B5EF4-FFF2-40B4-BE49-F238E27FC236}">
                <a16:creationId xmlns:a16="http://schemas.microsoft.com/office/drawing/2014/main" id="{A8BE843F-7CDB-4ED8-BB0D-30A1148F0481}"/>
              </a:ext>
            </a:extLst>
          </p:cNvPr>
          <p:cNvSpPr txBox="1"/>
          <p:nvPr/>
        </p:nvSpPr>
        <p:spPr>
          <a:xfrm>
            <a:off x="6982074" y="5718602"/>
            <a:ext cx="34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11</a:t>
            </a:r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84C04E56-1F60-4B50-8BEE-87D1719840A2}"/>
              </a:ext>
            </a:extLst>
          </p:cNvPr>
          <p:cNvSpPr txBox="1"/>
          <p:nvPr/>
        </p:nvSpPr>
        <p:spPr>
          <a:xfrm>
            <a:off x="7466182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12</a:t>
            </a:r>
          </a:p>
        </p:txBody>
      </p:sp>
      <p:sp>
        <p:nvSpPr>
          <p:cNvPr id="321" name="ZoneTexte 320">
            <a:extLst>
              <a:ext uri="{FF2B5EF4-FFF2-40B4-BE49-F238E27FC236}">
                <a16:creationId xmlns:a16="http://schemas.microsoft.com/office/drawing/2014/main" id="{887A5B71-EB87-4B57-97A5-02B4199BCD45}"/>
              </a:ext>
            </a:extLst>
          </p:cNvPr>
          <p:cNvSpPr txBox="1"/>
          <p:nvPr/>
        </p:nvSpPr>
        <p:spPr>
          <a:xfrm>
            <a:off x="7955996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13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11DF9B67-08BF-4487-A45F-737B180F34F2}"/>
              </a:ext>
            </a:extLst>
          </p:cNvPr>
          <p:cNvSpPr txBox="1"/>
          <p:nvPr/>
        </p:nvSpPr>
        <p:spPr>
          <a:xfrm>
            <a:off x="8445810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14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9F481124-F9D2-4720-9C41-C85AC72E740F}"/>
              </a:ext>
            </a:extLst>
          </p:cNvPr>
          <p:cNvSpPr txBox="1"/>
          <p:nvPr/>
        </p:nvSpPr>
        <p:spPr>
          <a:xfrm>
            <a:off x="8935624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15</a:t>
            </a:r>
          </a:p>
        </p:txBody>
      </p:sp>
      <p:sp>
        <p:nvSpPr>
          <p:cNvPr id="324" name="ZoneTexte 323">
            <a:extLst>
              <a:ext uri="{FF2B5EF4-FFF2-40B4-BE49-F238E27FC236}">
                <a16:creationId xmlns:a16="http://schemas.microsoft.com/office/drawing/2014/main" id="{6181FF92-7A07-4317-A7AE-47D814CF104C}"/>
              </a:ext>
            </a:extLst>
          </p:cNvPr>
          <p:cNvSpPr txBox="1"/>
          <p:nvPr/>
        </p:nvSpPr>
        <p:spPr>
          <a:xfrm>
            <a:off x="9425438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16</a:t>
            </a:r>
          </a:p>
        </p:txBody>
      </p:sp>
      <p:sp>
        <p:nvSpPr>
          <p:cNvPr id="325" name="ZoneTexte 324">
            <a:extLst>
              <a:ext uri="{FF2B5EF4-FFF2-40B4-BE49-F238E27FC236}">
                <a16:creationId xmlns:a16="http://schemas.microsoft.com/office/drawing/2014/main" id="{E7C013A2-BCC2-4FA5-9DA0-1CDB98895E17}"/>
              </a:ext>
            </a:extLst>
          </p:cNvPr>
          <p:cNvSpPr txBox="1"/>
          <p:nvPr/>
        </p:nvSpPr>
        <p:spPr>
          <a:xfrm>
            <a:off x="9915252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17</a:t>
            </a:r>
          </a:p>
        </p:txBody>
      </p:sp>
      <p:sp>
        <p:nvSpPr>
          <p:cNvPr id="326" name="ZoneTexte 325">
            <a:extLst>
              <a:ext uri="{FF2B5EF4-FFF2-40B4-BE49-F238E27FC236}">
                <a16:creationId xmlns:a16="http://schemas.microsoft.com/office/drawing/2014/main" id="{3F293D2E-3F3D-40F1-B593-BFF0695E08AB}"/>
              </a:ext>
            </a:extLst>
          </p:cNvPr>
          <p:cNvSpPr txBox="1"/>
          <p:nvPr/>
        </p:nvSpPr>
        <p:spPr>
          <a:xfrm>
            <a:off x="10405066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18</a:t>
            </a:r>
          </a:p>
        </p:txBody>
      </p:sp>
      <p:sp>
        <p:nvSpPr>
          <p:cNvPr id="327" name="ZoneTexte 326">
            <a:extLst>
              <a:ext uri="{FF2B5EF4-FFF2-40B4-BE49-F238E27FC236}">
                <a16:creationId xmlns:a16="http://schemas.microsoft.com/office/drawing/2014/main" id="{40640243-CD2C-4709-9A80-164458C9CD10}"/>
              </a:ext>
            </a:extLst>
          </p:cNvPr>
          <p:cNvSpPr txBox="1"/>
          <p:nvPr/>
        </p:nvSpPr>
        <p:spPr>
          <a:xfrm>
            <a:off x="10894880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19</a:t>
            </a:r>
          </a:p>
        </p:txBody>
      </p:sp>
      <p:sp>
        <p:nvSpPr>
          <p:cNvPr id="328" name="ZoneTexte 327">
            <a:extLst>
              <a:ext uri="{FF2B5EF4-FFF2-40B4-BE49-F238E27FC236}">
                <a16:creationId xmlns:a16="http://schemas.microsoft.com/office/drawing/2014/main" id="{16F1D196-AEB1-4282-9748-1B36A95E8649}"/>
              </a:ext>
            </a:extLst>
          </p:cNvPr>
          <p:cNvSpPr txBox="1"/>
          <p:nvPr/>
        </p:nvSpPr>
        <p:spPr>
          <a:xfrm>
            <a:off x="11384703" y="571860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</a:t>
            </a:r>
          </a:p>
        </p:txBody>
      </p:sp>
      <p:sp>
        <p:nvSpPr>
          <p:cNvPr id="329" name="ZoneTexte 328">
            <a:extLst>
              <a:ext uri="{FF2B5EF4-FFF2-40B4-BE49-F238E27FC236}">
                <a16:creationId xmlns:a16="http://schemas.microsoft.com/office/drawing/2014/main" id="{0F546717-C33C-42E7-96A6-8868BFB78ACF}"/>
              </a:ext>
            </a:extLst>
          </p:cNvPr>
          <p:cNvSpPr txBox="1"/>
          <p:nvPr/>
        </p:nvSpPr>
        <p:spPr>
          <a:xfrm>
            <a:off x="1356206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2 117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2 081</a:t>
            </a:r>
          </a:p>
        </p:txBody>
      </p:sp>
      <p:sp>
        <p:nvSpPr>
          <p:cNvPr id="330" name="ZoneTexte 329">
            <a:extLst>
              <a:ext uri="{FF2B5EF4-FFF2-40B4-BE49-F238E27FC236}">
                <a16:creationId xmlns:a16="http://schemas.microsoft.com/office/drawing/2014/main" id="{5567AA73-5F7F-4893-A72F-FF7F3B46413C}"/>
              </a:ext>
            </a:extLst>
          </p:cNvPr>
          <p:cNvSpPr txBox="1"/>
          <p:nvPr/>
        </p:nvSpPr>
        <p:spPr>
          <a:xfrm>
            <a:off x="1988460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2 117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2 081</a:t>
            </a:r>
          </a:p>
        </p:txBody>
      </p:sp>
      <p:sp>
        <p:nvSpPr>
          <p:cNvPr id="331" name="ZoneTexte 330">
            <a:extLst>
              <a:ext uri="{FF2B5EF4-FFF2-40B4-BE49-F238E27FC236}">
                <a16:creationId xmlns:a16="http://schemas.microsoft.com/office/drawing/2014/main" id="{47AB6DC0-C7D5-4D32-896C-7EEE119DC41D}"/>
              </a:ext>
            </a:extLst>
          </p:cNvPr>
          <p:cNvSpPr txBox="1"/>
          <p:nvPr/>
        </p:nvSpPr>
        <p:spPr>
          <a:xfrm>
            <a:off x="2478275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2 037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2 014</a:t>
            </a:r>
          </a:p>
        </p:txBody>
      </p:sp>
      <p:sp>
        <p:nvSpPr>
          <p:cNvPr id="332" name="ZoneTexte 331">
            <a:extLst>
              <a:ext uri="{FF2B5EF4-FFF2-40B4-BE49-F238E27FC236}">
                <a16:creationId xmlns:a16="http://schemas.microsoft.com/office/drawing/2014/main" id="{0D7615DD-B600-46F7-97A3-7049E539AC28}"/>
              </a:ext>
            </a:extLst>
          </p:cNvPr>
          <p:cNvSpPr txBox="1"/>
          <p:nvPr/>
        </p:nvSpPr>
        <p:spPr>
          <a:xfrm>
            <a:off x="2968089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1 938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1 940</a:t>
            </a:r>
          </a:p>
        </p:txBody>
      </p:sp>
      <p:sp>
        <p:nvSpPr>
          <p:cNvPr id="333" name="ZoneTexte 332">
            <a:extLst>
              <a:ext uri="{FF2B5EF4-FFF2-40B4-BE49-F238E27FC236}">
                <a16:creationId xmlns:a16="http://schemas.microsoft.com/office/drawing/2014/main" id="{75367FCE-0C84-4B27-8EB3-E19DDC9E3422}"/>
              </a:ext>
            </a:extLst>
          </p:cNvPr>
          <p:cNvSpPr txBox="1"/>
          <p:nvPr/>
        </p:nvSpPr>
        <p:spPr>
          <a:xfrm>
            <a:off x="3457903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1 872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1 869</a:t>
            </a:r>
          </a:p>
        </p:txBody>
      </p:sp>
      <p:sp>
        <p:nvSpPr>
          <p:cNvPr id="334" name="ZoneTexte 333">
            <a:extLst>
              <a:ext uri="{FF2B5EF4-FFF2-40B4-BE49-F238E27FC236}">
                <a16:creationId xmlns:a16="http://schemas.microsoft.com/office/drawing/2014/main" id="{6D7C61DE-7617-47EA-B09F-1FB19EB350D1}"/>
              </a:ext>
            </a:extLst>
          </p:cNvPr>
          <p:cNvSpPr txBox="1"/>
          <p:nvPr/>
        </p:nvSpPr>
        <p:spPr>
          <a:xfrm>
            <a:off x="3947717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1 761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1 760</a:t>
            </a:r>
          </a:p>
        </p:txBody>
      </p:sp>
      <p:sp>
        <p:nvSpPr>
          <p:cNvPr id="335" name="ZoneTexte 334">
            <a:extLst>
              <a:ext uri="{FF2B5EF4-FFF2-40B4-BE49-F238E27FC236}">
                <a16:creationId xmlns:a16="http://schemas.microsoft.com/office/drawing/2014/main" id="{90DCD05E-2D9A-4782-A268-3001BE01B4FD}"/>
              </a:ext>
            </a:extLst>
          </p:cNvPr>
          <p:cNvSpPr txBox="1"/>
          <p:nvPr/>
        </p:nvSpPr>
        <p:spPr>
          <a:xfrm>
            <a:off x="4437531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1 620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1 606</a:t>
            </a:r>
          </a:p>
        </p:txBody>
      </p:sp>
      <p:sp>
        <p:nvSpPr>
          <p:cNvPr id="336" name="ZoneTexte 335">
            <a:extLst>
              <a:ext uri="{FF2B5EF4-FFF2-40B4-BE49-F238E27FC236}">
                <a16:creationId xmlns:a16="http://schemas.microsoft.com/office/drawing/2014/main" id="{095C404E-82B3-4CAC-81D9-77BBA4B882A2}"/>
              </a:ext>
            </a:extLst>
          </p:cNvPr>
          <p:cNvSpPr txBox="1"/>
          <p:nvPr/>
        </p:nvSpPr>
        <p:spPr>
          <a:xfrm>
            <a:off x="4927345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1 464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1 463</a:t>
            </a:r>
          </a:p>
        </p:txBody>
      </p:sp>
      <p:sp>
        <p:nvSpPr>
          <p:cNvPr id="337" name="ZoneTexte 336">
            <a:extLst>
              <a:ext uri="{FF2B5EF4-FFF2-40B4-BE49-F238E27FC236}">
                <a16:creationId xmlns:a16="http://schemas.microsoft.com/office/drawing/2014/main" id="{463366D2-FD9D-47B7-9C6B-345E0FF3A6C3}"/>
              </a:ext>
            </a:extLst>
          </p:cNvPr>
          <p:cNvSpPr txBox="1"/>
          <p:nvPr/>
        </p:nvSpPr>
        <p:spPr>
          <a:xfrm>
            <a:off x="5417159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1 360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1 355</a:t>
            </a:r>
          </a:p>
        </p:txBody>
      </p:sp>
      <p:sp>
        <p:nvSpPr>
          <p:cNvPr id="338" name="ZoneTexte 337">
            <a:extLst>
              <a:ext uri="{FF2B5EF4-FFF2-40B4-BE49-F238E27FC236}">
                <a16:creationId xmlns:a16="http://schemas.microsoft.com/office/drawing/2014/main" id="{AEC83739-1BBE-4375-83B0-BCCF7BA03D81}"/>
              </a:ext>
            </a:extLst>
          </p:cNvPr>
          <p:cNvSpPr txBox="1"/>
          <p:nvPr/>
        </p:nvSpPr>
        <p:spPr>
          <a:xfrm>
            <a:off x="5906973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1 200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1 193</a:t>
            </a:r>
          </a:p>
        </p:txBody>
      </p:sp>
      <p:sp>
        <p:nvSpPr>
          <p:cNvPr id="339" name="ZoneTexte 338">
            <a:extLst>
              <a:ext uri="{FF2B5EF4-FFF2-40B4-BE49-F238E27FC236}">
                <a16:creationId xmlns:a16="http://schemas.microsoft.com/office/drawing/2014/main" id="{C39A7EF4-DB3D-46B3-9E81-B0BBE4B86F78}"/>
              </a:ext>
            </a:extLst>
          </p:cNvPr>
          <p:cNvSpPr txBox="1"/>
          <p:nvPr/>
        </p:nvSpPr>
        <p:spPr>
          <a:xfrm>
            <a:off x="6396786" y="610987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1 034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1 037</a:t>
            </a:r>
          </a:p>
        </p:txBody>
      </p:sp>
      <p:sp>
        <p:nvSpPr>
          <p:cNvPr id="340" name="ZoneTexte 339">
            <a:extLst>
              <a:ext uri="{FF2B5EF4-FFF2-40B4-BE49-F238E27FC236}">
                <a16:creationId xmlns:a16="http://schemas.microsoft.com/office/drawing/2014/main" id="{2EDF36F6-212E-4739-A0DE-5E785CDD6B77}"/>
              </a:ext>
            </a:extLst>
          </p:cNvPr>
          <p:cNvSpPr txBox="1"/>
          <p:nvPr/>
        </p:nvSpPr>
        <p:spPr>
          <a:xfrm>
            <a:off x="6943506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877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903</a:t>
            </a:r>
          </a:p>
        </p:txBody>
      </p:sp>
      <p:sp>
        <p:nvSpPr>
          <p:cNvPr id="341" name="ZoneTexte 340">
            <a:extLst>
              <a:ext uri="{FF2B5EF4-FFF2-40B4-BE49-F238E27FC236}">
                <a16:creationId xmlns:a16="http://schemas.microsoft.com/office/drawing/2014/main" id="{32F87941-865A-4790-B020-8496F95B7685}"/>
              </a:ext>
            </a:extLst>
          </p:cNvPr>
          <p:cNvSpPr txBox="1"/>
          <p:nvPr/>
        </p:nvSpPr>
        <p:spPr>
          <a:xfrm>
            <a:off x="7433320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744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760</a:t>
            </a:r>
          </a:p>
        </p:txBody>
      </p:sp>
      <p:sp>
        <p:nvSpPr>
          <p:cNvPr id="342" name="ZoneTexte 341">
            <a:extLst>
              <a:ext uri="{FF2B5EF4-FFF2-40B4-BE49-F238E27FC236}">
                <a16:creationId xmlns:a16="http://schemas.microsoft.com/office/drawing/2014/main" id="{12C6A0E2-615E-45C5-BDA9-552476EF53AE}"/>
              </a:ext>
            </a:extLst>
          </p:cNvPr>
          <p:cNvSpPr txBox="1"/>
          <p:nvPr/>
        </p:nvSpPr>
        <p:spPr>
          <a:xfrm>
            <a:off x="7923134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604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596</a:t>
            </a:r>
          </a:p>
        </p:txBody>
      </p:sp>
      <p:sp>
        <p:nvSpPr>
          <p:cNvPr id="343" name="ZoneTexte 342">
            <a:extLst>
              <a:ext uri="{FF2B5EF4-FFF2-40B4-BE49-F238E27FC236}">
                <a16:creationId xmlns:a16="http://schemas.microsoft.com/office/drawing/2014/main" id="{E1CFC9D3-B16B-457C-A61B-FFC8F5A0F0E0}"/>
              </a:ext>
            </a:extLst>
          </p:cNvPr>
          <p:cNvSpPr txBox="1"/>
          <p:nvPr/>
        </p:nvSpPr>
        <p:spPr>
          <a:xfrm>
            <a:off x="8412948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465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482</a:t>
            </a:r>
          </a:p>
        </p:txBody>
      </p:sp>
      <p:sp>
        <p:nvSpPr>
          <p:cNvPr id="344" name="ZoneTexte 343">
            <a:extLst>
              <a:ext uri="{FF2B5EF4-FFF2-40B4-BE49-F238E27FC236}">
                <a16:creationId xmlns:a16="http://schemas.microsoft.com/office/drawing/2014/main" id="{C5D63BF6-9193-4127-8886-39596B9048F8}"/>
              </a:ext>
            </a:extLst>
          </p:cNvPr>
          <p:cNvSpPr txBox="1"/>
          <p:nvPr/>
        </p:nvSpPr>
        <p:spPr>
          <a:xfrm>
            <a:off x="8902762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372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370</a:t>
            </a:r>
          </a:p>
        </p:txBody>
      </p:sp>
      <p:sp>
        <p:nvSpPr>
          <p:cNvPr id="345" name="ZoneTexte 344">
            <a:extLst>
              <a:ext uri="{FF2B5EF4-FFF2-40B4-BE49-F238E27FC236}">
                <a16:creationId xmlns:a16="http://schemas.microsoft.com/office/drawing/2014/main" id="{BAAB7469-E19F-4387-A020-0F8D2CE3DC0E}"/>
              </a:ext>
            </a:extLst>
          </p:cNvPr>
          <p:cNvSpPr txBox="1"/>
          <p:nvPr/>
        </p:nvSpPr>
        <p:spPr>
          <a:xfrm>
            <a:off x="9392576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298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288</a:t>
            </a:r>
          </a:p>
        </p:txBody>
      </p:sp>
      <p:sp>
        <p:nvSpPr>
          <p:cNvPr id="346" name="ZoneTexte 345">
            <a:extLst>
              <a:ext uri="{FF2B5EF4-FFF2-40B4-BE49-F238E27FC236}">
                <a16:creationId xmlns:a16="http://schemas.microsoft.com/office/drawing/2014/main" id="{335E7261-5702-475B-9283-DDBEDF592CA1}"/>
              </a:ext>
            </a:extLst>
          </p:cNvPr>
          <p:cNvSpPr txBox="1"/>
          <p:nvPr/>
        </p:nvSpPr>
        <p:spPr>
          <a:xfrm>
            <a:off x="9882390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234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220</a:t>
            </a:r>
          </a:p>
        </p:txBody>
      </p:sp>
      <p:sp>
        <p:nvSpPr>
          <p:cNvPr id="347" name="ZoneTexte 346">
            <a:extLst>
              <a:ext uri="{FF2B5EF4-FFF2-40B4-BE49-F238E27FC236}">
                <a16:creationId xmlns:a16="http://schemas.microsoft.com/office/drawing/2014/main" id="{A40B5D88-94EC-47F7-AFBD-6A31365736C0}"/>
              </a:ext>
            </a:extLst>
          </p:cNvPr>
          <p:cNvSpPr txBox="1"/>
          <p:nvPr/>
        </p:nvSpPr>
        <p:spPr>
          <a:xfrm>
            <a:off x="10372204" y="6109871"/>
            <a:ext cx="42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168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146</a:t>
            </a:r>
          </a:p>
        </p:txBody>
      </p:sp>
      <p:sp>
        <p:nvSpPr>
          <p:cNvPr id="348" name="ZoneTexte 347">
            <a:extLst>
              <a:ext uri="{FF2B5EF4-FFF2-40B4-BE49-F238E27FC236}">
                <a16:creationId xmlns:a16="http://schemas.microsoft.com/office/drawing/2014/main" id="{11FCBB37-F2DE-42AC-B868-E766F88B0A44}"/>
              </a:ext>
            </a:extLst>
          </p:cNvPr>
          <p:cNvSpPr txBox="1"/>
          <p:nvPr/>
        </p:nvSpPr>
        <p:spPr>
          <a:xfrm>
            <a:off x="10863814" y="6109871"/>
            <a:ext cx="41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89</a:t>
            </a:r>
          </a:p>
        </p:txBody>
      </p:sp>
      <p:sp>
        <p:nvSpPr>
          <p:cNvPr id="349" name="ZoneTexte 348">
            <a:extLst>
              <a:ext uri="{FF2B5EF4-FFF2-40B4-BE49-F238E27FC236}">
                <a16:creationId xmlns:a16="http://schemas.microsoft.com/office/drawing/2014/main" id="{F078F3E0-17C5-4E6E-913B-0AA7BE41C4C4}"/>
              </a:ext>
            </a:extLst>
          </p:cNvPr>
          <p:cNvSpPr txBox="1"/>
          <p:nvPr/>
        </p:nvSpPr>
        <p:spPr>
          <a:xfrm>
            <a:off x="11427182" y="61098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</a:t>
            </a:r>
          </a:p>
        </p:txBody>
      </p:sp>
      <p:sp>
        <p:nvSpPr>
          <p:cNvPr id="350" name="ZoneTexte 349">
            <a:extLst>
              <a:ext uri="{FF2B5EF4-FFF2-40B4-BE49-F238E27FC236}">
                <a16:creationId xmlns:a16="http://schemas.microsoft.com/office/drawing/2014/main" id="{D2B2E2E6-19B9-499D-95F8-6EB86F067246}"/>
              </a:ext>
            </a:extLst>
          </p:cNvPr>
          <p:cNvSpPr txBox="1"/>
          <p:nvPr/>
        </p:nvSpPr>
        <p:spPr>
          <a:xfrm>
            <a:off x="202891" y="6109871"/>
            <a:ext cx="111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Cabotegravir, 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TDF/FTC, n </a:t>
            </a:r>
          </a:p>
        </p:txBody>
      </p:sp>
      <p:sp>
        <p:nvSpPr>
          <p:cNvPr id="351" name="Titre 1">
            <a:extLst>
              <a:ext uri="{FF2B5EF4-FFF2-40B4-BE49-F238E27FC236}">
                <a16:creationId xmlns:a16="http://schemas.microsoft.com/office/drawing/2014/main" id="{6E23D4D4-1135-4A39-8619-14729671E0DC}"/>
              </a:ext>
            </a:extLst>
          </p:cNvPr>
          <p:cNvSpPr txBox="1">
            <a:spLocks/>
          </p:cNvSpPr>
          <p:nvPr/>
        </p:nvSpPr>
        <p:spPr>
          <a:xfrm>
            <a:off x="1216830" y="160334"/>
            <a:ext cx="9542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/>
              <a:t>HPTN083: CAB LA IM Q8W vs TDF/FTC qd for </a:t>
            </a:r>
            <a:r>
              <a:rPr lang="fr-FR" dirty="0" err="1"/>
              <a:t>PreP</a:t>
            </a:r>
            <a:r>
              <a:rPr lang="fr-FR" dirty="0"/>
              <a:t> (4)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7F03C406-6184-4E18-B36E-29F68465810E}"/>
              </a:ext>
            </a:extLst>
          </p:cNvPr>
          <p:cNvSpPr/>
          <p:nvPr/>
        </p:nvSpPr>
        <p:spPr>
          <a:xfrm>
            <a:off x="10806068" y="6481979"/>
            <a:ext cx="138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Abs. OAXLB0101</a:t>
            </a:r>
          </a:p>
        </p:txBody>
      </p:sp>
    </p:spTree>
    <p:extLst>
      <p:ext uri="{BB962C8B-B14F-4D97-AF65-F5344CB8AC3E}">
        <p14:creationId xmlns:p14="http://schemas.microsoft.com/office/powerpoint/2010/main" val="2189043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1588BF4-3879-4CC0-8920-6C720D36C494}"/>
              </a:ext>
            </a:extLst>
          </p:cNvPr>
          <p:cNvGrpSpPr/>
          <p:nvPr/>
        </p:nvGrpSpPr>
        <p:grpSpPr>
          <a:xfrm>
            <a:off x="1343407" y="1568044"/>
            <a:ext cx="9133584" cy="5122571"/>
            <a:chOff x="1343407" y="1568044"/>
            <a:chExt cx="9133584" cy="5122571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CDBE885E-1BAA-4568-B261-305C729ABDD0}"/>
                </a:ext>
              </a:extLst>
            </p:cNvPr>
            <p:cNvGrpSpPr/>
            <p:nvPr/>
          </p:nvGrpSpPr>
          <p:grpSpPr>
            <a:xfrm>
              <a:off x="2020888" y="2435223"/>
              <a:ext cx="7635875" cy="3739703"/>
              <a:chOff x="2617788" y="2144713"/>
              <a:chExt cx="7635875" cy="3856037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8646CEB-C74A-4901-A5D2-C7D2A82BB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913" y="2608263"/>
                <a:ext cx="7381875" cy="3268662"/>
              </a:xfrm>
              <a:custGeom>
                <a:avLst/>
                <a:gdLst>
                  <a:gd name="T0" fmla="*/ 4650 w 4650"/>
                  <a:gd name="T1" fmla="*/ 2059 h 2059"/>
                  <a:gd name="T2" fmla="*/ 0 w 4650"/>
                  <a:gd name="T3" fmla="*/ 2059 h 2059"/>
                  <a:gd name="T4" fmla="*/ 0 w 4650"/>
                  <a:gd name="T5" fmla="*/ 0 h 2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50" h="2059">
                    <a:moveTo>
                      <a:pt x="4650" y="2059"/>
                    </a:moveTo>
                    <a:lnTo>
                      <a:pt x="0" y="205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4A559B7D-5E57-4E2A-A814-1695BF734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1200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4808098C-45CF-413A-80EC-BF5E7473B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96175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8E948C88-10D7-4582-AD81-471A7B0AF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9563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8E6F1164-2E81-4596-B78F-EE8A175A0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2950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D9549E77-82DA-4543-B4C3-8A8B1B553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96338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ECBAE4AE-2E62-42D7-B6A9-DB0E81BD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29725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EE14AD71-4FF0-46DF-945C-90FDEAE9F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66288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5C349D41-8B84-402F-87BE-2E682D545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300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84CD3EA5-5E81-441B-B53F-C30610FB5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7275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077EA746-7994-48D2-BE29-969DF7A11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0663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476D2D74-7ABA-4817-95AB-2AE6E742B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050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B44F2EC9-89FB-4A29-9AAC-7E96C7AB9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0825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E646BBE3-286A-4347-8DFC-A5BFAC8BC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7438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51E0B61C-9A85-458B-928F-071EB8C72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1038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5DBBE7B4-CF22-4E43-93D3-81A786448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94425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9BE35401-9E08-4EFE-AD6E-C2D28408A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7813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4E938CB3-A92A-492A-9BCA-ED278BE6D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913" y="5876925"/>
                <a:ext cx="0" cy="1238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4805C25E-1D57-4D17-9DDB-B1E31CE1E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788" y="3748088"/>
                <a:ext cx="111125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20132BFE-3DA9-4528-A84E-3E8D1C964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788" y="4799013"/>
                <a:ext cx="111125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F78D5461-9E8A-4CB7-8AB8-DD8C5EFDF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788" y="5848350"/>
                <a:ext cx="111125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608FA204-76E1-4A32-9B77-B0AC46DF8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788" y="2700338"/>
                <a:ext cx="111125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77A55201-78EC-4134-9242-6CA66DC91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8875" y="3178175"/>
                <a:ext cx="133350" cy="133350"/>
              </a:xfrm>
              <a:custGeom>
                <a:avLst/>
                <a:gdLst>
                  <a:gd name="T0" fmla="*/ 84 w 84"/>
                  <a:gd name="T1" fmla="*/ 84 h 84"/>
                  <a:gd name="T2" fmla="*/ 84 w 84"/>
                  <a:gd name="T3" fmla="*/ 0 h 84"/>
                  <a:gd name="T4" fmla="*/ 0 w 84"/>
                  <a:gd name="T5" fmla="*/ 0 h 84"/>
                  <a:gd name="T6" fmla="*/ 0 w 84"/>
                  <a:gd name="T7" fmla="*/ 84 h 84"/>
                  <a:gd name="T8" fmla="*/ 84 w 84"/>
                  <a:gd name="T9" fmla="*/ 84 h 84"/>
                  <a:gd name="T10" fmla="*/ 84 w 84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84" y="84"/>
                    </a:lnTo>
                    <a:lnTo>
                      <a:pt x="84" y="84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E02946B1-235A-4F36-9D7F-F3500D41C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8875" y="3594100"/>
                <a:ext cx="133350" cy="136525"/>
              </a:xfrm>
              <a:custGeom>
                <a:avLst/>
                <a:gdLst>
                  <a:gd name="T0" fmla="*/ 0 w 84"/>
                  <a:gd name="T1" fmla="*/ 0 h 86"/>
                  <a:gd name="T2" fmla="*/ 0 w 84"/>
                  <a:gd name="T3" fmla="*/ 86 h 86"/>
                  <a:gd name="T4" fmla="*/ 84 w 84"/>
                  <a:gd name="T5" fmla="*/ 86 h 86"/>
                  <a:gd name="T6" fmla="*/ 84 w 84"/>
                  <a:gd name="T7" fmla="*/ 0 h 86"/>
                  <a:gd name="T8" fmla="*/ 0 w 84"/>
                  <a:gd name="T9" fmla="*/ 0 h 86"/>
                  <a:gd name="T10" fmla="*/ 0 w 84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6">
                    <a:moveTo>
                      <a:pt x="0" y="0"/>
                    </a:moveTo>
                    <a:lnTo>
                      <a:pt x="0" y="86"/>
                    </a:lnTo>
                    <a:lnTo>
                      <a:pt x="84" y="86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0386A412-2E80-45D9-813D-D53A05F3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938" y="4365625"/>
                <a:ext cx="65087" cy="682625"/>
              </a:xfrm>
              <a:custGeom>
                <a:avLst/>
                <a:gdLst>
                  <a:gd name="T0" fmla="*/ 41 w 41"/>
                  <a:gd name="T1" fmla="*/ 0 h 430"/>
                  <a:gd name="T2" fmla="*/ 0 w 41"/>
                  <a:gd name="T3" fmla="*/ 0 h 430"/>
                  <a:gd name="T4" fmla="*/ 0 w 41"/>
                  <a:gd name="T5" fmla="*/ 430 h 430"/>
                  <a:gd name="T6" fmla="*/ 41 w 41"/>
                  <a:gd name="T7" fmla="*/ 430 h 430"/>
                  <a:gd name="T8" fmla="*/ 41 w 41"/>
                  <a:gd name="T9" fmla="*/ 0 h 430"/>
                  <a:gd name="T10" fmla="*/ 41 w 4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30">
                    <a:moveTo>
                      <a:pt x="41" y="0"/>
                    </a:moveTo>
                    <a:lnTo>
                      <a:pt x="0" y="0"/>
                    </a:lnTo>
                    <a:lnTo>
                      <a:pt x="0" y="430"/>
                    </a:lnTo>
                    <a:lnTo>
                      <a:pt x="41" y="43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65018E0F-2248-4683-89DF-879162AF7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750" y="4365625"/>
                <a:ext cx="61912" cy="646112"/>
              </a:xfrm>
              <a:custGeom>
                <a:avLst/>
                <a:gdLst>
                  <a:gd name="T0" fmla="*/ 39 w 39"/>
                  <a:gd name="T1" fmla="*/ 0 h 407"/>
                  <a:gd name="T2" fmla="*/ 0 w 39"/>
                  <a:gd name="T3" fmla="*/ 0 h 407"/>
                  <a:gd name="T4" fmla="*/ 0 w 39"/>
                  <a:gd name="T5" fmla="*/ 407 h 407"/>
                  <a:gd name="T6" fmla="*/ 39 w 39"/>
                  <a:gd name="T7" fmla="*/ 407 h 407"/>
                  <a:gd name="T8" fmla="*/ 39 w 39"/>
                  <a:gd name="T9" fmla="*/ 0 h 407"/>
                  <a:gd name="T10" fmla="*/ 39 w 39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07">
                    <a:moveTo>
                      <a:pt x="39" y="0"/>
                    </a:moveTo>
                    <a:lnTo>
                      <a:pt x="0" y="0"/>
                    </a:lnTo>
                    <a:lnTo>
                      <a:pt x="0" y="407"/>
                    </a:lnTo>
                    <a:lnTo>
                      <a:pt x="39" y="40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A2A9ABAC-557B-49DC-AA46-D426C386C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4365625"/>
                <a:ext cx="65087" cy="806450"/>
              </a:xfrm>
              <a:custGeom>
                <a:avLst/>
                <a:gdLst>
                  <a:gd name="T0" fmla="*/ 41 w 41"/>
                  <a:gd name="T1" fmla="*/ 0 h 508"/>
                  <a:gd name="T2" fmla="*/ 0 w 41"/>
                  <a:gd name="T3" fmla="*/ 0 h 508"/>
                  <a:gd name="T4" fmla="*/ 0 w 41"/>
                  <a:gd name="T5" fmla="*/ 508 h 508"/>
                  <a:gd name="T6" fmla="*/ 41 w 41"/>
                  <a:gd name="T7" fmla="*/ 508 h 508"/>
                  <a:gd name="T8" fmla="*/ 41 w 41"/>
                  <a:gd name="T9" fmla="*/ 0 h 508"/>
                  <a:gd name="T10" fmla="*/ 41 w 41"/>
                  <a:gd name="T11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8">
                    <a:moveTo>
                      <a:pt x="41" y="0"/>
                    </a:moveTo>
                    <a:lnTo>
                      <a:pt x="0" y="0"/>
                    </a:lnTo>
                    <a:lnTo>
                      <a:pt x="0" y="508"/>
                    </a:lnTo>
                    <a:lnTo>
                      <a:pt x="41" y="50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99F81700-6E14-4CF0-88DB-02669D2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6925" y="2824163"/>
                <a:ext cx="65087" cy="2808287"/>
              </a:xfrm>
              <a:custGeom>
                <a:avLst/>
                <a:gdLst>
                  <a:gd name="T0" fmla="*/ 41 w 41"/>
                  <a:gd name="T1" fmla="*/ 0 h 1769"/>
                  <a:gd name="T2" fmla="*/ 0 w 41"/>
                  <a:gd name="T3" fmla="*/ 0 h 1769"/>
                  <a:gd name="T4" fmla="*/ 0 w 41"/>
                  <a:gd name="T5" fmla="*/ 1769 h 1769"/>
                  <a:gd name="T6" fmla="*/ 41 w 41"/>
                  <a:gd name="T7" fmla="*/ 1769 h 1769"/>
                  <a:gd name="T8" fmla="*/ 41 w 41"/>
                  <a:gd name="T9" fmla="*/ 0 h 1769"/>
                  <a:gd name="T10" fmla="*/ 41 w 41"/>
                  <a:gd name="T11" fmla="*/ 0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769">
                    <a:moveTo>
                      <a:pt x="41" y="0"/>
                    </a:moveTo>
                    <a:lnTo>
                      <a:pt x="0" y="0"/>
                    </a:lnTo>
                    <a:lnTo>
                      <a:pt x="0" y="1769"/>
                    </a:lnTo>
                    <a:lnTo>
                      <a:pt x="41" y="176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EC374271-8D7B-4DF9-A8B6-3B2C922F3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3738" y="2144713"/>
                <a:ext cx="65087" cy="3073400"/>
              </a:xfrm>
              <a:custGeom>
                <a:avLst/>
                <a:gdLst>
                  <a:gd name="T0" fmla="*/ 41 w 41"/>
                  <a:gd name="T1" fmla="*/ 0 h 1936"/>
                  <a:gd name="T2" fmla="*/ 0 w 41"/>
                  <a:gd name="T3" fmla="*/ 0 h 1936"/>
                  <a:gd name="T4" fmla="*/ 0 w 41"/>
                  <a:gd name="T5" fmla="*/ 1936 h 1936"/>
                  <a:gd name="T6" fmla="*/ 41 w 41"/>
                  <a:gd name="T7" fmla="*/ 1936 h 1936"/>
                  <a:gd name="T8" fmla="*/ 41 w 41"/>
                  <a:gd name="T9" fmla="*/ 0 h 1936"/>
                  <a:gd name="T10" fmla="*/ 41 w 41"/>
                  <a:gd name="T11" fmla="*/ 0 h 1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936">
                    <a:moveTo>
                      <a:pt x="41" y="0"/>
                    </a:moveTo>
                    <a:lnTo>
                      <a:pt x="0" y="0"/>
                    </a:lnTo>
                    <a:lnTo>
                      <a:pt x="0" y="1936"/>
                    </a:lnTo>
                    <a:lnTo>
                      <a:pt x="41" y="193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2102F052-ACA7-4698-B4F5-3E990873C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3" y="3116263"/>
                <a:ext cx="63500" cy="2522537"/>
              </a:xfrm>
              <a:custGeom>
                <a:avLst/>
                <a:gdLst>
                  <a:gd name="T0" fmla="*/ 40 w 40"/>
                  <a:gd name="T1" fmla="*/ 0 h 1589"/>
                  <a:gd name="T2" fmla="*/ 0 w 40"/>
                  <a:gd name="T3" fmla="*/ 0 h 1589"/>
                  <a:gd name="T4" fmla="*/ 0 w 40"/>
                  <a:gd name="T5" fmla="*/ 1589 h 1589"/>
                  <a:gd name="T6" fmla="*/ 40 w 40"/>
                  <a:gd name="T7" fmla="*/ 1589 h 1589"/>
                  <a:gd name="T8" fmla="*/ 40 w 40"/>
                  <a:gd name="T9" fmla="*/ 0 h 1589"/>
                  <a:gd name="T10" fmla="*/ 40 w 40"/>
                  <a:gd name="T11" fmla="*/ 0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589">
                    <a:moveTo>
                      <a:pt x="40" y="0"/>
                    </a:moveTo>
                    <a:lnTo>
                      <a:pt x="0" y="0"/>
                    </a:lnTo>
                    <a:lnTo>
                      <a:pt x="0" y="1589"/>
                    </a:lnTo>
                    <a:lnTo>
                      <a:pt x="40" y="1589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7D3E975D-3C0C-49D4-8454-0C062B6DB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3525" y="2312988"/>
                <a:ext cx="63500" cy="2855912"/>
              </a:xfrm>
              <a:custGeom>
                <a:avLst/>
                <a:gdLst>
                  <a:gd name="T0" fmla="*/ 40 w 40"/>
                  <a:gd name="T1" fmla="*/ 0 h 1799"/>
                  <a:gd name="T2" fmla="*/ 0 w 40"/>
                  <a:gd name="T3" fmla="*/ 0 h 1799"/>
                  <a:gd name="T4" fmla="*/ 0 w 40"/>
                  <a:gd name="T5" fmla="*/ 1799 h 1799"/>
                  <a:gd name="T6" fmla="*/ 40 w 40"/>
                  <a:gd name="T7" fmla="*/ 1799 h 1799"/>
                  <a:gd name="T8" fmla="*/ 40 w 40"/>
                  <a:gd name="T9" fmla="*/ 0 h 1799"/>
                  <a:gd name="T10" fmla="*/ 40 w 40"/>
                  <a:gd name="T11" fmla="*/ 0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799">
                    <a:moveTo>
                      <a:pt x="40" y="0"/>
                    </a:moveTo>
                    <a:lnTo>
                      <a:pt x="0" y="0"/>
                    </a:lnTo>
                    <a:lnTo>
                      <a:pt x="0" y="1799"/>
                    </a:lnTo>
                    <a:lnTo>
                      <a:pt x="40" y="1799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6E560CB6-C2ED-4768-A5B7-7EE5B1FA7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0" y="3535363"/>
                <a:ext cx="65087" cy="2271712"/>
              </a:xfrm>
              <a:custGeom>
                <a:avLst/>
                <a:gdLst>
                  <a:gd name="T0" fmla="*/ 41 w 41"/>
                  <a:gd name="T1" fmla="*/ 0 h 1431"/>
                  <a:gd name="T2" fmla="*/ 0 w 41"/>
                  <a:gd name="T3" fmla="*/ 0 h 1431"/>
                  <a:gd name="T4" fmla="*/ 0 w 41"/>
                  <a:gd name="T5" fmla="*/ 1431 h 1431"/>
                  <a:gd name="T6" fmla="*/ 41 w 41"/>
                  <a:gd name="T7" fmla="*/ 1431 h 1431"/>
                  <a:gd name="T8" fmla="*/ 41 w 41"/>
                  <a:gd name="T9" fmla="*/ 0 h 1431"/>
                  <a:gd name="T10" fmla="*/ 41 w 41"/>
                  <a:gd name="T11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431">
                    <a:moveTo>
                      <a:pt x="41" y="0"/>
                    </a:moveTo>
                    <a:lnTo>
                      <a:pt x="0" y="0"/>
                    </a:lnTo>
                    <a:lnTo>
                      <a:pt x="0" y="1431"/>
                    </a:lnTo>
                    <a:lnTo>
                      <a:pt x="41" y="1431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F83727FF-28BC-4119-9A88-833A82C1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4963" y="3535363"/>
                <a:ext cx="65087" cy="2271712"/>
              </a:xfrm>
              <a:custGeom>
                <a:avLst/>
                <a:gdLst>
                  <a:gd name="T0" fmla="*/ 41 w 41"/>
                  <a:gd name="T1" fmla="*/ 0 h 1431"/>
                  <a:gd name="T2" fmla="*/ 0 w 41"/>
                  <a:gd name="T3" fmla="*/ 0 h 1431"/>
                  <a:gd name="T4" fmla="*/ 0 w 41"/>
                  <a:gd name="T5" fmla="*/ 1431 h 1431"/>
                  <a:gd name="T6" fmla="*/ 41 w 41"/>
                  <a:gd name="T7" fmla="*/ 1431 h 1431"/>
                  <a:gd name="T8" fmla="*/ 41 w 41"/>
                  <a:gd name="T9" fmla="*/ 0 h 1431"/>
                  <a:gd name="T10" fmla="*/ 41 w 41"/>
                  <a:gd name="T11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431">
                    <a:moveTo>
                      <a:pt x="41" y="0"/>
                    </a:moveTo>
                    <a:lnTo>
                      <a:pt x="0" y="0"/>
                    </a:lnTo>
                    <a:lnTo>
                      <a:pt x="0" y="1431"/>
                    </a:lnTo>
                    <a:lnTo>
                      <a:pt x="41" y="1431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C1B23A4A-FF62-40E0-9EB6-74173501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6963" y="2360613"/>
                <a:ext cx="63500" cy="2816225"/>
              </a:xfrm>
              <a:custGeom>
                <a:avLst/>
                <a:gdLst>
                  <a:gd name="T0" fmla="*/ 40 w 40"/>
                  <a:gd name="T1" fmla="*/ 0 h 1774"/>
                  <a:gd name="T2" fmla="*/ 0 w 40"/>
                  <a:gd name="T3" fmla="*/ 0 h 1774"/>
                  <a:gd name="T4" fmla="*/ 0 w 40"/>
                  <a:gd name="T5" fmla="*/ 1774 h 1774"/>
                  <a:gd name="T6" fmla="*/ 40 w 40"/>
                  <a:gd name="T7" fmla="*/ 1774 h 1774"/>
                  <a:gd name="T8" fmla="*/ 40 w 40"/>
                  <a:gd name="T9" fmla="*/ 0 h 1774"/>
                  <a:gd name="T10" fmla="*/ 40 w 40"/>
                  <a:gd name="T11" fmla="*/ 0 h 1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774">
                    <a:moveTo>
                      <a:pt x="40" y="0"/>
                    </a:moveTo>
                    <a:lnTo>
                      <a:pt x="0" y="0"/>
                    </a:lnTo>
                    <a:lnTo>
                      <a:pt x="0" y="1774"/>
                    </a:lnTo>
                    <a:lnTo>
                      <a:pt x="40" y="177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015115F7-88BC-4B11-A8D7-3EDD52CAA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163" y="2646363"/>
                <a:ext cx="65087" cy="2574925"/>
              </a:xfrm>
              <a:custGeom>
                <a:avLst/>
                <a:gdLst>
                  <a:gd name="T0" fmla="*/ 41 w 41"/>
                  <a:gd name="T1" fmla="*/ 0 h 1622"/>
                  <a:gd name="T2" fmla="*/ 0 w 41"/>
                  <a:gd name="T3" fmla="*/ 0 h 1622"/>
                  <a:gd name="T4" fmla="*/ 0 w 41"/>
                  <a:gd name="T5" fmla="*/ 1622 h 1622"/>
                  <a:gd name="T6" fmla="*/ 41 w 41"/>
                  <a:gd name="T7" fmla="*/ 1622 h 1622"/>
                  <a:gd name="T8" fmla="*/ 41 w 41"/>
                  <a:gd name="T9" fmla="*/ 0 h 1622"/>
                  <a:gd name="T10" fmla="*/ 41 w 41"/>
                  <a:gd name="T11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622">
                    <a:moveTo>
                      <a:pt x="41" y="0"/>
                    </a:moveTo>
                    <a:lnTo>
                      <a:pt x="0" y="0"/>
                    </a:lnTo>
                    <a:lnTo>
                      <a:pt x="0" y="1622"/>
                    </a:lnTo>
                    <a:lnTo>
                      <a:pt x="41" y="1622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2F7E00A4-ACE5-4C89-8C09-2AF1065AB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8350" y="3195638"/>
                <a:ext cx="65087" cy="2563812"/>
              </a:xfrm>
              <a:custGeom>
                <a:avLst/>
                <a:gdLst>
                  <a:gd name="T0" fmla="*/ 41 w 41"/>
                  <a:gd name="T1" fmla="*/ 0 h 1615"/>
                  <a:gd name="T2" fmla="*/ 0 w 41"/>
                  <a:gd name="T3" fmla="*/ 0 h 1615"/>
                  <a:gd name="T4" fmla="*/ 0 w 41"/>
                  <a:gd name="T5" fmla="*/ 1615 h 1615"/>
                  <a:gd name="T6" fmla="*/ 41 w 41"/>
                  <a:gd name="T7" fmla="*/ 1615 h 1615"/>
                  <a:gd name="T8" fmla="*/ 41 w 41"/>
                  <a:gd name="T9" fmla="*/ 0 h 1615"/>
                  <a:gd name="T10" fmla="*/ 41 w 41"/>
                  <a:gd name="T11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615">
                    <a:moveTo>
                      <a:pt x="41" y="0"/>
                    </a:moveTo>
                    <a:lnTo>
                      <a:pt x="0" y="0"/>
                    </a:lnTo>
                    <a:lnTo>
                      <a:pt x="0" y="1615"/>
                    </a:lnTo>
                    <a:lnTo>
                      <a:pt x="41" y="161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D0468F00-B7B6-4786-BC1F-A3DE4EC56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0150" y="3195638"/>
                <a:ext cx="65087" cy="2563812"/>
              </a:xfrm>
              <a:custGeom>
                <a:avLst/>
                <a:gdLst>
                  <a:gd name="T0" fmla="*/ 41 w 41"/>
                  <a:gd name="T1" fmla="*/ 0 h 1615"/>
                  <a:gd name="T2" fmla="*/ 0 w 41"/>
                  <a:gd name="T3" fmla="*/ 0 h 1615"/>
                  <a:gd name="T4" fmla="*/ 0 w 41"/>
                  <a:gd name="T5" fmla="*/ 1615 h 1615"/>
                  <a:gd name="T6" fmla="*/ 41 w 41"/>
                  <a:gd name="T7" fmla="*/ 1615 h 1615"/>
                  <a:gd name="T8" fmla="*/ 41 w 41"/>
                  <a:gd name="T9" fmla="*/ 0 h 1615"/>
                  <a:gd name="T10" fmla="*/ 41 w 41"/>
                  <a:gd name="T11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615">
                    <a:moveTo>
                      <a:pt x="41" y="0"/>
                    </a:moveTo>
                    <a:lnTo>
                      <a:pt x="0" y="0"/>
                    </a:lnTo>
                    <a:lnTo>
                      <a:pt x="0" y="1615"/>
                    </a:lnTo>
                    <a:lnTo>
                      <a:pt x="41" y="161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54844D4B-2D54-49AC-9164-B94CD93DA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1775" y="2895600"/>
                <a:ext cx="65087" cy="2273300"/>
              </a:xfrm>
              <a:custGeom>
                <a:avLst/>
                <a:gdLst>
                  <a:gd name="T0" fmla="*/ 41 w 41"/>
                  <a:gd name="T1" fmla="*/ 0 h 1432"/>
                  <a:gd name="T2" fmla="*/ 0 w 41"/>
                  <a:gd name="T3" fmla="*/ 0 h 1432"/>
                  <a:gd name="T4" fmla="*/ 0 w 41"/>
                  <a:gd name="T5" fmla="*/ 1432 h 1432"/>
                  <a:gd name="T6" fmla="*/ 41 w 41"/>
                  <a:gd name="T7" fmla="*/ 1432 h 1432"/>
                  <a:gd name="T8" fmla="*/ 41 w 41"/>
                  <a:gd name="T9" fmla="*/ 0 h 1432"/>
                  <a:gd name="T10" fmla="*/ 41 w 41"/>
                  <a:gd name="T11" fmla="*/ 0 h 1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432">
                    <a:moveTo>
                      <a:pt x="41" y="0"/>
                    </a:moveTo>
                    <a:lnTo>
                      <a:pt x="0" y="0"/>
                    </a:lnTo>
                    <a:lnTo>
                      <a:pt x="0" y="1432"/>
                    </a:lnTo>
                    <a:lnTo>
                      <a:pt x="41" y="1432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80339D73-B097-45D7-A273-DCA45602C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2895600"/>
                <a:ext cx="61912" cy="2273300"/>
              </a:xfrm>
              <a:custGeom>
                <a:avLst/>
                <a:gdLst>
                  <a:gd name="T0" fmla="*/ 39 w 39"/>
                  <a:gd name="T1" fmla="*/ 0 h 1432"/>
                  <a:gd name="T2" fmla="*/ 0 w 39"/>
                  <a:gd name="T3" fmla="*/ 0 h 1432"/>
                  <a:gd name="T4" fmla="*/ 0 w 39"/>
                  <a:gd name="T5" fmla="*/ 1432 h 1432"/>
                  <a:gd name="T6" fmla="*/ 39 w 39"/>
                  <a:gd name="T7" fmla="*/ 1432 h 1432"/>
                  <a:gd name="T8" fmla="*/ 39 w 39"/>
                  <a:gd name="T9" fmla="*/ 0 h 1432"/>
                  <a:gd name="T10" fmla="*/ 39 w 39"/>
                  <a:gd name="T11" fmla="*/ 0 h 1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32">
                    <a:moveTo>
                      <a:pt x="39" y="0"/>
                    </a:moveTo>
                    <a:lnTo>
                      <a:pt x="0" y="0"/>
                    </a:lnTo>
                    <a:lnTo>
                      <a:pt x="0" y="1432"/>
                    </a:lnTo>
                    <a:lnTo>
                      <a:pt x="39" y="1432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C179C425-C9FF-4E59-A1DF-E428C7376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8188" y="3792538"/>
                <a:ext cx="61912" cy="2055812"/>
              </a:xfrm>
              <a:custGeom>
                <a:avLst/>
                <a:gdLst>
                  <a:gd name="T0" fmla="*/ 39 w 39"/>
                  <a:gd name="T1" fmla="*/ 0 h 1295"/>
                  <a:gd name="T2" fmla="*/ 0 w 39"/>
                  <a:gd name="T3" fmla="*/ 0 h 1295"/>
                  <a:gd name="T4" fmla="*/ 0 w 39"/>
                  <a:gd name="T5" fmla="*/ 1295 h 1295"/>
                  <a:gd name="T6" fmla="*/ 39 w 39"/>
                  <a:gd name="T7" fmla="*/ 1295 h 1295"/>
                  <a:gd name="T8" fmla="*/ 39 w 39"/>
                  <a:gd name="T9" fmla="*/ 0 h 1295"/>
                  <a:gd name="T10" fmla="*/ 39 w 39"/>
                  <a:gd name="T1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95">
                    <a:moveTo>
                      <a:pt x="39" y="0"/>
                    </a:moveTo>
                    <a:lnTo>
                      <a:pt x="0" y="0"/>
                    </a:lnTo>
                    <a:lnTo>
                      <a:pt x="0" y="1295"/>
                    </a:lnTo>
                    <a:lnTo>
                      <a:pt x="39" y="129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AAAE9A3E-0C70-4E0E-AF59-F738E66C4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975" y="3703638"/>
                <a:ext cx="61912" cy="2055812"/>
              </a:xfrm>
              <a:custGeom>
                <a:avLst/>
                <a:gdLst>
                  <a:gd name="T0" fmla="*/ 39 w 39"/>
                  <a:gd name="T1" fmla="*/ 0 h 1295"/>
                  <a:gd name="T2" fmla="*/ 0 w 39"/>
                  <a:gd name="T3" fmla="*/ 0 h 1295"/>
                  <a:gd name="T4" fmla="*/ 0 w 39"/>
                  <a:gd name="T5" fmla="*/ 1295 h 1295"/>
                  <a:gd name="T6" fmla="*/ 39 w 39"/>
                  <a:gd name="T7" fmla="*/ 1295 h 1295"/>
                  <a:gd name="T8" fmla="*/ 39 w 39"/>
                  <a:gd name="T9" fmla="*/ 0 h 1295"/>
                  <a:gd name="T10" fmla="*/ 39 w 39"/>
                  <a:gd name="T11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95">
                    <a:moveTo>
                      <a:pt x="39" y="0"/>
                    </a:moveTo>
                    <a:lnTo>
                      <a:pt x="0" y="0"/>
                    </a:lnTo>
                    <a:lnTo>
                      <a:pt x="0" y="1295"/>
                    </a:lnTo>
                    <a:lnTo>
                      <a:pt x="39" y="129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0225F2E3-B8DB-4378-ABC6-23FCE866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3792538"/>
                <a:ext cx="61912" cy="1889125"/>
              </a:xfrm>
              <a:custGeom>
                <a:avLst/>
                <a:gdLst>
                  <a:gd name="T0" fmla="*/ 39 w 39"/>
                  <a:gd name="T1" fmla="*/ 0 h 1190"/>
                  <a:gd name="T2" fmla="*/ 0 w 39"/>
                  <a:gd name="T3" fmla="*/ 0 h 1190"/>
                  <a:gd name="T4" fmla="*/ 0 w 39"/>
                  <a:gd name="T5" fmla="*/ 1190 h 1190"/>
                  <a:gd name="T6" fmla="*/ 39 w 39"/>
                  <a:gd name="T7" fmla="*/ 1190 h 1190"/>
                  <a:gd name="T8" fmla="*/ 39 w 39"/>
                  <a:gd name="T9" fmla="*/ 0 h 1190"/>
                  <a:gd name="T10" fmla="*/ 39 w 39"/>
                  <a:gd name="T11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90">
                    <a:moveTo>
                      <a:pt x="39" y="0"/>
                    </a:moveTo>
                    <a:lnTo>
                      <a:pt x="0" y="0"/>
                    </a:lnTo>
                    <a:lnTo>
                      <a:pt x="0" y="1190"/>
                    </a:lnTo>
                    <a:lnTo>
                      <a:pt x="39" y="119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6B0E4C02-3168-4957-91B9-598396DCB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1675" y="3994150"/>
                <a:ext cx="65087" cy="1724025"/>
              </a:xfrm>
              <a:custGeom>
                <a:avLst/>
                <a:gdLst>
                  <a:gd name="T0" fmla="*/ 0 w 41"/>
                  <a:gd name="T1" fmla="*/ 1086 h 1086"/>
                  <a:gd name="T2" fmla="*/ 41 w 41"/>
                  <a:gd name="T3" fmla="*/ 1086 h 1086"/>
                  <a:gd name="T4" fmla="*/ 41 w 41"/>
                  <a:gd name="T5" fmla="*/ 0 h 1086"/>
                  <a:gd name="T6" fmla="*/ 0 w 41"/>
                  <a:gd name="T7" fmla="*/ 0 h 1086"/>
                  <a:gd name="T8" fmla="*/ 0 w 41"/>
                  <a:gd name="T9" fmla="*/ 1086 h 1086"/>
                  <a:gd name="T10" fmla="*/ 0 w 41"/>
                  <a:gd name="T11" fmla="*/ 1086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086">
                    <a:moveTo>
                      <a:pt x="0" y="1086"/>
                    </a:moveTo>
                    <a:lnTo>
                      <a:pt x="41" y="1086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1086"/>
                    </a:lnTo>
                    <a:lnTo>
                      <a:pt x="0" y="1086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1AEEFB4E-0B8A-4AF8-839F-6A882A918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113" y="4037013"/>
                <a:ext cx="65087" cy="1603375"/>
              </a:xfrm>
              <a:custGeom>
                <a:avLst/>
                <a:gdLst>
                  <a:gd name="T0" fmla="*/ 41 w 41"/>
                  <a:gd name="T1" fmla="*/ 0 h 1010"/>
                  <a:gd name="T2" fmla="*/ 0 w 41"/>
                  <a:gd name="T3" fmla="*/ 0 h 1010"/>
                  <a:gd name="T4" fmla="*/ 0 w 41"/>
                  <a:gd name="T5" fmla="*/ 1010 h 1010"/>
                  <a:gd name="T6" fmla="*/ 41 w 41"/>
                  <a:gd name="T7" fmla="*/ 1010 h 1010"/>
                  <a:gd name="T8" fmla="*/ 41 w 41"/>
                  <a:gd name="T9" fmla="*/ 0 h 1010"/>
                  <a:gd name="T10" fmla="*/ 41 w 41"/>
                  <a:gd name="T11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010">
                    <a:moveTo>
                      <a:pt x="41" y="0"/>
                    </a:moveTo>
                    <a:lnTo>
                      <a:pt x="0" y="0"/>
                    </a:lnTo>
                    <a:lnTo>
                      <a:pt x="0" y="1010"/>
                    </a:lnTo>
                    <a:lnTo>
                      <a:pt x="41" y="101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199632DB-4C39-496D-B44F-D4546F3A1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900" y="4117975"/>
                <a:ext cx="65087" cy="1387475"/>
              </a:xfrm>
              <a:custGeom>
                <a:avLst/>
                <a:gdLst>
                  <a:gd name="T0" fmla="*/ 41 w 41"/>
                  <a:gd name="T1" fmla="*/ 0 h 874"/>
                  <a:gd name="T2" fmla="*/ 0 w 41"/>
                  <a:gd name="T3" fmla="*/ 0 h 874"/>
                  <a:gd name="T4" fmla="*/ 0 w 41"/>
                  <a:gd name="T5" fmla="*/ 874 h 874"/>
                  <a:gd name="T6" fmla="*/ 41 w 41"/>
                  <a:gd name="T7" fmla="*/ 874 h 874"/>
                  <a:gd name="T8" fmla="*/ 41 w 41"/>
                  <a:gd name="T9" fmla="*/ 0 h 874"/>
                  <a:gd name="T10" fmla="*/ 41 w 41"/>
                  <a:gd name="T11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874">
                    <a:moveTo>
                      <a:pt x="41" y="0"/>
                    </a:moveTo>
                    <a:lnTo>
                      <a:pt x="0" y="0"/>
                    </a:lnTo>
                    <a:lnTo>
                      <a:pt x="0" y="874"/>
                    </a:lnTo>
                    <a:lnTo>
                      <a:pt x="41" y="87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1E0399A8-2664-4E4A-9F9E-B20CF0233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4246563"/>
                <a:ext cx="65087" cy="1098550"/>
              </a:xfrm>
              <a:custGeom>
                <a:avLst/>
                <a:gdLst>
                  <a:gd name="T0" fmla="*/ 41 w 41"/>
                  <a:gd name="T1" fmla="*/ 0 h 692"/>
                  <a:gd name="T2" fmla="*/ 0 w 41"/>
                  <a:gd name="T3" fmla="*/ 0 h 692"/>
                  <a:gd name="T4" fmla="*/ 0 w 41"/>
                  <a:gd name="T5" fmla="*/ 692 h 692"/>
                  <a:gd name="T6" fmla="*/ 41 w 41"/>
                  <a:gd name="T7" fmla="*/ 692 h 692"/>
                  <a:gd name="T8" fmla="*/ 41 w 41"/>
                  <a:gd name="T9" fmla="*/ 0 h 692"/>
                  <a:gd name="T10" fmla="*/ 41 w 41"/>
                  <a:gd name="T11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692">
                    <a:moveTo>
                      <a:pt x="41" y="0"/>
                    </a:moveTo>
                    <a:lnTo>
                      <a:pt x="0" y="0"/>
                    </a:lnTo>
                    <a:lnTo>
                      <a:pt x="0" y="692"/>
                    </a:lnTo>
                    <a:lnTo>
                      <a:pt x="41" y="692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668639ED-4231-4FE9-808C-19A00BAD9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300" y="4332288"/>
                <a:ext cx="65087" cy="885825"/>
              </a:xfrm>
              <a:custGeom>
                <a:avLst/>
                <a:gdLst>
                  <a:gd name="T0" fmla="*/ 41 w 41"/>
                  <a:gd name="T1" fmla="*/ 0 h 558"/>
                  <a:gd name="T2" fmla="*/ 0 w 41"/>
                  <a:gd name="T3" fmla="*/ 0 h 558"/>
                  <a:gd name="T4" fmla="*/ 0 w 41"/>
                  <a:gd name="T5" fmla="*/ 558 h 558"/>
                  <a:gd name="T6" fmla="*/ 41 w 41"/>
                  <a:gd name="T7" fmla="*/ 558 h 558"/>
                  <a:gd name="T8" fmla="*/ 41 w 41"/>
                  <a:gd name="T9" fmla="*/ 0 h 558"/>
                  <a:gd name="T10" fmla="*/ 41 w 41"/>
                  <a:gd name="T1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58">
                    <a:moveTo>
                      <a:pt x="41" y="0"/>
                    </a:moveTo>
                    <a:lnTo>
                      <a:pt x="0" y="0"/>
                    </a:lnTo>
                    <a:lnTo>
                      <a:pt x="0" y="558"/>
                    </a:lnTo>
                    <a:lnTo>
                      <a:pt x="41" y="55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9651DCE3-100B-4481-B0DF-0B99D83D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50" y="4249738"/>
                <a:ext cx="65087" cy="795337"/>
              </a:xfrm>
              <a:custGeom>
                <a:avLst/>
                <a:gdLst>
                  <a:gd name="T0" fmla="*/ 41 w 41"/>
                  <a:gd name="T1" fmla="*/ 0 h 501"/>
                  <a:gd name="T2" fmla="*/ 0 w 41"/>
                  <a:gd name="T3" fmla="*/ 0 h 501"/>
                  <a:gd name="T4" fmla="*/ 0 w 41"/>
                  <a:gd name="T5" fmla="*/ 501 h 501"/>
                  <a:gd name="T6" fmla="*/ 41 w 41"/>
                  <a:gd name="T7" fmla="*/ 501 h 501"/>
                  <a:gd name="T8" fmla="*/ 41 w 41"/>
                  <a:gd name="T9" fmla="*/ 0 h 501"/>
                  <a:gd name="T10" fmla="*/ 41 w 41"/>
                  <a:gd name="T11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01">
                    <a:moveTo>
                      <a:pt x="41" y="0"/>
                    </a:moveTo>
                    <a:lnTo>
                      <a:pt x="0" y="0"/>
                    </a:lnTo>
                    <a:lnTo>
                      <a:pt x="0" y="501"/>
                    </a:lnTo>
                    <a:lnTo>
                      <a:pt x="41" y="501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AF16351A-DCD2-41C8-8D98-83F0F00AA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4164013"/>
                <a:ext cx="63500" cy="927100"/>
              </a:xfrm>
              <a:custGeom>
                <a:avLst/>
                <a:gdLst>
                  <a:gd name="T0" fmla="*/ 40 w 40"/>
                  <a:gd name="T1" fmla="*/ 0 h 584"/>
                  <a:gd name="T2" fmla="*/ 0 w 40"/>
                  <a:gd name="T3" fmla="*/ 0 h 584"/>
                  <a:gd name="T4" fmla="*/ 0 w 40"/>
                  <a:gd name="T5" fmla="*/ 584 h 584"/>
                  <a:gd name="T6" fmla="*/ 40 w 40"/>
                  <a:gd name="T7" fmla="*/ 584 h 584"/>
                  <a:gd name="T8" fmla="*/ 40 w 40"/>
                  <a:gd name="T9" fmla="*/ 0 h 584"/>
                  <a:gd name="T10" fmla="*/ 40 w 40"/>
                  <a:gd name="T11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4">
                    <a:moveTo>
                      <a:pt x="40" y="0"/>
                    </a:moveTo>
                    <a:lnTo>
                      <a:pt x="0" y="0"/>
                    </a:lnTo>
                    <a:lnTo>
                      <a:pt x="0" y="584"/>
                    </a:lnTo>
                    <a:lnTo>
                      <a:pt x="40" y="58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EA2A06E5-4921-4280-9735-6297664EC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325" y="4032250"/>
                <a:ext cx="65087" cy="1139825"/>
              </a:xfrm>
              <a:custGeom>
                <a:avLst/>
                <a:gdLst>
                  <a:gd name="T0" fmla="*/ 41 w 41"/>
                  <a:gd name="T1" fmla="*/ 0 h 718"/>
                  <a:gd name="T2" fmla="*/ 0 w 41"/>
                  <a:gd name="T3" fmla="*/ 0 h 718"/>
                  <a:gd name="T4" fmla="*/ 0 w 41"/>
                  <a:gd name="T5" fmla="*/ 718 h 718"/>
                  <a:gd name="T6" fmla="*/ 41 w 41"/>
                  <a:gd name="T7" fmla="*/ 718 h 718"/>
                  <a:gd name="T8" fmla="*/ 41 w 41"/>
                  <a:gd name="T9" fmla="*/ 0 h 718"/>
                  <a:gd name="T10" fmla="*/ 41 w 41"/>
                  <a:gd name="T11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718">
                    <a:moveTo>
                      <a:pt x="41" y="0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41" y="71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CE76D064-FE1F-41F8-968C-565E97B59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713" y="3783013"/>
                <a:ext cx="65087" cy="1385887"/>
              </a:xfrm>
              <a:custGeom>
                <a:avLst/>
                <a:gdLst>
                  <a:gd name="T0" fmla="*/ 0 w 41"/>
                  <a:gd name="T1" fmla="*/ 873 h 873"/>
                  <a:gd name="T2" fmla="*/ 41 w 41"/>
                  <a:gd name="T3" fmla="*/ 873 h 873"/>
                  <a:gd name="T4" fmla="*/ 41 w 41"/>
                  <a:gd name="T5" fmla="*/ 0 h 873"/>
                  <a:gd name="T6" fmla="*/ 0 w 41"/>
                  <a:gd name="T7" fmla="*/ 0 h 873"/>
                  <a:gd name="T8" fmla="*/ 0 w 41"/>
                  <a:gd name="T9" fmla="*/ 873 h 873"/>
                  <a:gd name="T10" fmla="*/ 0 w 41"/>
                  <a:gd name="T11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873">
                    <a:moveTo>
                      <a:pt x="0" y="873"/>
                    </a:moveTo>
                    <a:lnTo>
                      <a:pt x="41" y="87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873"/>
                    </a:lnTo>
                    <a:lnTo>
                      <a:pt x="0" y="87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16BF87AC-889B-4809-AE15-4E9DF0691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925" y="3656013"/>
                <a:ext cx="65087" cy="1565275"/>
              </a:xfrm>
              <a:custGeom>
                <a:avLst/>
                <a:gdLst>
                  <a:gd name="T0" fmla="*/ 41 w 41"/>
                  <a:gd name="T1" fmla="*/ 0 h 986"/>
                  <a:gd name="T2" fmla="*/ 0 w 41"/>
                  <a:gd name="T3" fmla="*/ 0 h 986"/>
                  <a:gd name="T4" fmla="*/ 0 w 41"/>
                  <a:gd name="T5" fmla="*/ 986 h 986"/>
                  <a:gd name="T6" fmla="*/ 41 w 41"/>
                  <a:gd name="T7" fmla="*/ 986 h 986"/>
                  <a:gd name="T8" fmla="*/ 41 w 41"/>
                  <a:gd name="T9" fmla="*/ 0 h 986"/>
                  <a:gd name="T10" fmla="*/ 41 w 41"/>
                  <a:gd name="T11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986">
                    <a:moveTo>
                      <a:pt x="41" y="0"/>
                    </a:moveTo>
                    <a:lnTo>
                      <a:pt x="0" y="0"/>
                    </a:lnTo>
                    <a:lnTo>
                      <a:pt x="0" y="986"/>
                    </a:lnTo>
                    <a:lnTo>
                      <a:pt x="41" y="98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D510C933-A5A4-41B5-B38B-635499DB6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3494088"/>
                <a:ext cx="65087" cy="1722437"/>
              </a:xfrm>
              <a:custGeom>
                <a:avLst/>
                <a:gdLst>
                  <a:gd name="T0" fmla="*/ 41 w 41"/>
                  <a:gd name="T1" fmla="*/ 0 h 1085"/>
                  <a:gd name="T2" fmla="*/ 0 w 41"/>
                  <a:gd name="T3" fmla="*/ 0 h 1085"/>
                  <a:gd name="T4" fmla="*/ 0 w 41"/>
                  <a:gd name="T5" fmla="*/ 1085 h 1085"/>
                  <a:gd name="T6" fmla="*/ 41 w 41"/>
                  <a:gd name="T7" fmla="*/ 1085 h 1085"/>
                  <a:gd name="T8" fmla="*/ 41 w 41"/>
                  <a:gd name="T9" fmla="*/ 0 h 1085"/>
                  <a:gd name="T10" fmla="*/ 41 w 41"/>
                  <a:gd name="T11" fmla="*/ 0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085">
                    <a:moveTo>
                      <a:pt x="41" y="0"/>
                    </a:moveTo>
                    <a:lnTo>
                      <a:pt x="0" y="0"/>
                    </a:lnTo>
                    <a:lnTo>
                      <a:pt x="0" y="1085"/>
                    </a:lnTo>
                    <a:lnTo>
                      <a:pt x="41" y="108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91F43D0E-1D53-4357-9AA0-87DF86063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0" y="3116263"/>
                <a:ext cx="61912" cy="2182812"/>
              </a:xfrm>
              <a:custGeom>
                <a:avLst/>
                <a:gdLst>
                  <a:gd name="T0" fmla="*/ 39 w 39"/>
                  <a:gd name="T1" fmla="*/ 0 h 1375"/>
                  <a:gd name="T2" fmla="*/ 0 w 39"/>
                  <a:gd name="T3" fmla="*/ 0 h 1375"/>
                  <a:gd name="T4" fmla="*/ 0 w 39"/>
                  <a:gd name="T5" fmla="*/ 1375 h 1375"/>
                  <a:gd name="T6" fmla="*/ 39 w 39"/>
                  <a:gd name="T7" fmla="*/ 1375 h 1375"/>
                  <a:gd name="T8" fmla="*/ 39 w 39"/>
                  <a:gd name="T9" fmla="*/ 0 h 1375"/>
                  <a:gd name="T10" fmla="*/ 39 w 39"/>
                  <a:gd name="T11" fmla="*/ 0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375">
                    <a:moveTo>
                      <a:pt x="39" y="0"/>
                    </a:moveTo>
                    <a:lnTo>
                      <a:pt x="0" y="0"/>
                    </a:lnTo>
                    <a:lnTo>
                      <a:pt x="0" y="1375"/>
                    </a:lnTo>
                    <a:lnTo>
                      <a:pt x="39" y="13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B40DD1BB-B429-474C-9DAE-3A028CF1B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1613" y="3192463"/>
                <a:ext cx="65087" cy="1976437"/>
              </a:xfrm>
              <a:custGeom>
                <a:avLst/>
                <a:gdLst>
                  <a:gd name="T0" fmla="*/ 41 w 41"/>
                  <a:gd name="T1" fmla="*/ 0 h 1245"/>
                  <a:gd name="T2" fmla="*/ 0 w 41"/>
                  <a:gd name="T3" fmla="*/ 0 h 1245"/>
                  <a:gd name="T4" fmla="*/ 0 w 41"/>
                  <a:gd name="T5" fmla="*/ 1245 h 1245"/>
                  <a:gd name="T6" fmla="*/ 41 w 41"/>
                  <a:gd name="T7" fmla="*/ 1245 h 1245"/>
                  <a:gd name="T8" fmla="*/ 41 w 41"/>
                  <a:gd name="T9" fmla="*/ 0 h 1245"/>
                  <a:gd name="T10" fmla="*/ 41 w 41"/>
                  <a:gd name="T11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245">
                    <a:moveTo>
                      <a:pt x="41" y="0"/>
                    </a:moveTo>
                    <a:lnTo>
                      <a:pt x="0" y="0"/>
                    </a:lnTo>
                    <a:lnTo>
                      <a:pt x="0" y="1245"/>
                    </a:lnTo>
                    <a:lnTo>
                      <a:pt x="41" y="124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3DCBED0D-45F7-411E-B445-E112C5DF2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700" y="3319463"/>
                <a:ext cx="65087" cy="1901825"/>
              </a:xfrm>
              <a:custGeom>
                <a:avLst/>
                <a:gdLst>
                  <a:gd name="T0" fmla="*/ 41 w 41"/>
                  <a:gd name="T1" fmla="*/ 0 h 1198"/>
                  <a:gd name="T2" fmla="*/ 0 w 41"/>
                  <a:gd name="T3" fmla="*/ 0 h 1198"/>
                  <a:gd name="T4" fmla="*/ 0 w 41"/>
                  <a:gd name="T5" fmla="*/ 1198 h 1198"/>
                  <a:gd name="T6" fmla="*/ 41 w 41"/>
                  <a:gd name="T7" fmla="*/ 1198 h 1198"/>
                  <a:gd name="T8" fmla="*/ 41 w 41"/>
                  <a:gd name="T9" fmla="*/ 0 h 1198"/>
                  <a:gd name="T10" fmla="*/ 41 w 41"/>
                  <a:gd name="T11" fmla="*/ 0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198">
                    <a:moveTo>
                      <a:pt x="41" y="0"/>
                    </a:moveTo>
                    <a:lnTo>
                      <a:pt x="0" y="0"/>
                    </a:lnTo>
                    <a:lnTo>
                      <a:pt x="0" y="1198"/>
                    </a:lnTo>
                    <a:lnTo>
                      <a:pt x="41" y="119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6" name="Line 61">
                <a:extLst>
                  <a:ext uri="{FF2B5EF4-FFF2-40B4-BE49-F238E27FC236}">
                    <a16:creationId xmlns:a16="http://schemas.microsoft.com/office/drawing/2014/main" id="{DF5ACF4F-94A4-4D07-8993-FC808E766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9238" y="4084638"/>
                <a:ext cx="12700" cy="0"/>
              </a:xfrm>
              <a:prstGeom prst="line">
                <a:avLst/>
              </a:pr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25FB7218-61B0-4C65-877D-E363EA24D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913" y="4084638"/>
                <a:ext cx="5140325" cy="714375"/>
              </a:xfrm>
              <a:custGeom>
                <a:avLst/>
                <a:gdLst>
                  <a:gd name="T0" fmla="*/ 3238 w 3238"/>
                  <a:gd name="T1" fmla="*/ 0 h 450"/>
                  <a:gd name="T2" fmla="*/ 2973 w 3238"/>
                  <a:gd name="T3" fmla="*/ 0 h 450"/>
                  <a:gd name="T4" fmla="*/ 2700 w 3238"/>
                  <a:gd name="T5" fmla="*/ 132 h 450"/>
                  <a:gd name="T6" fmla="*/ 2419 w 3238"/>
                  <a:gd name="T7" fmla="*/ 54 h 450"/>
                  <a:gd name="T8" fmla="*/ 2155 w 3238"/>
                  <a:gd name="T9" fmla="*/ 132 h 450"/>
                  <a:gd name="T10" fmla="*/ 1877 w 3238"/>
                  <a:gd name="T11" fmla="*/ 184 h 450"/>
                  <a:gd name="T12" fmla="*/ 1611 w 3238"/>
                  <a:gd name="T13" fmla="*/ 210 h 450"/>
                  <a:gd name="T14" fmla="*/ 1334 w 3238"/>
                  <a:gd name="T15" fmla="*/ 257 h 450"/>
                  <a:gd name="T16" fmla="*/ 1327 w 3238"/>
                  <a:gd name="T17" fmla="*/ 257 h 450"/>
                  <a:gd name="T18" fmla="*/ 1063 w 3238"/>
                  <a:gd name="T19" fmla="*/ 309 h 450"/>
                  <a:gd name="T20" fmla="*/ 784 w 3238"/>
                  <a:gd name="T21" fmla="*/ 346 h 450"/>
                  <a:gd name="T22" fmla="*/ 502 w 3238"/>
                  <a:gd name="T23" fmla="*/ 372 h 450"/>
                  <a:gd name="T24" fmla="*/ 238 w 3238"/>
                  <a:gd name="T25" fmla="*/ 417 h 450"/>
                  <a:gd name="T26" fmla="*/ 0 w 3238"/>
                  <a:gd name="T27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8" h="450">
                    <a:moveTo>
                      <a:pt x="3238" y="0"/>
                    </a:moveTo>
                    <a:lnTo>
                      <a:pt x="2973" y="0"/>
                    </a:lnTo>
                    <a:lnTo>
                      <a:pt x="2700" y="132"/>
                    </a:lnTo>
                    <a:lnTo>
                      <a:pt x="2419" y="54"/>
                    </a:lnTo>
                    <a:lnTo>
                      <a:pt x="2155" y="132"/>
                    </a:lnTo>
                    <a:lnTo>
                      <a:pt x="1877" y="184"/>
                    </a:lnTo>
                    <a:lnTo>
                      <a:pt x="1611" y="210"/>
                    </a:lnTo>
                    <a:lnTo>
                      <a:pt x="1334" y="257"/>
                    </a:lnTo>
                    <a:lnTo>
                      <a:pt x="1327" y="257"/>
                    </a:lnTo>
                    <a:lnTo>
                      <a:pt x="1063" y="309"/>
                    </a:lnTo>
                    <a:lnTo>
                      <a:pt x="784" y="346"/>
                    </a:lnTo>
                    <a:lnTo>
                      <a:pt x="502" y="372"/>
                    </a:lnTo>
                    <a:lnTo>
                      <a:pt x="238" y="417"/>
                    </a:lnTo>
                    <a:lnTo>
                      <a:pt x="0" y="450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492824C4-C6EA-4DBE-8B26-FE2C2C08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9238" y="3868738"/>
                <a:ext cx="1746250" cy="215900"/>
              </a:xfrm>
              <a:custGeom>
                <a:avLst/>
                <a:gdLst>
                  <a:gd name="T0" fmla="*/ 1100 w 1100"/>
                  <a:gd name="T1" fmla="*/ 25 h 136"/>
                  <a:gd name="T2" fmla="*/ 831 w 1100"/>
                  <a:gd name="T3" fmla="*/ 25 h 136"/>
                  <a:gd name="T4" fmla="*/ 552 w 1100"/>
                  <a:gd name="T5" fmla="*/ 0 h 136"/>
                  <a:gd name="T6" fmla="*/ 283 w 1100"/>
                  <a:gd name="T7" fmla="*/ 54 h 136"/>
                  <a:gd name="T8" fmla="*/ 0 w 1100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0" h="136">
                    <a:moveTo>
                      <a:pt x="1100" y="25"/>
                    </a:moveTo>
                    <a:lnTo>
                      <a:pt x="831" y="25"/>
                    </a:lnTo>
                    <a:lnTo>
                      <a:pt x="552" y="0"/>
                    </a:lnTo>
                    <a:lnTo>
                      <a:pt x="283" y="54"/>
                    </a:lnTo>
                    <a:lnTo>
                      <a:pt x="0" y="136"/>
                    </a:lnTo>
                  </a:path>
                </a:pathLst>
              </a:cu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69" name="Line 64">
                <a:extLst>
                  <a:ext uri="{FF2B5EF4-FFF2-40B4-BE49-F238E27FC236}">
                    <a16:creationId xmlns:a16="http://schemas.microsoft.com/office/drawing/2014/main" id="{CEA48A2E-62D4-4EEB-ABFE-C9041B638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93313" y="3659188"/>
                <a:ext cx="260350" cy="0"/>
              </a:xfrm>
              <a:prstGeom prst="line">
                <a:avLst/>
              </a:prstGeom>
              <a:noFill/>
              <a:ln w="2381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AB8D0F40-8730-4F40-A6B8-C6950A032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750" y="4359275"/>
                <a:ext cx="4356100" cy="522287"/>
              </a:xfrm>
              <a:custGeom>
                <a:avLst/>
                <a:gdLst>
                  <a:gd name="T0" fmla="*/ 2744 w 2744"/>
                  <a:gd name="T1" fmla="*/ 69 h 329"/>
                  <a:gd name="T2" fmla="*/ 2473 w 2744"/>
                  <a:gd name="T3" fmla="*/ 0 h 329"/>
                  <a:gd name="T4" fmla="*/ 2194 w 2744"/>
                  <a:gd name="T5" fmla="*/ 140 h 329"/>
                  <a:gd name="T6" fmla="*/ 1373 w 2744"/>
                  <a:gd name="T7" fmla="*/ 140 h 329"/>
                  <a:gd name="T8" fmla="*/ 1102 w 2744"/>
                  <a:gd name="T9" fmla="*/ 249 h 329"/>
                  <a:gd name="T10" fmla="*/ 840 w 2744"/>
                  <a:gd name="T11" fmla="*/ 272 h 329"/>
                  <a:gd name="T12" fmla="*/ 279 w 2744"/>
                  <a:gd name="T13" fmla="*/ 272 h 329"/>
                  <a:gd name="T14" fmla="*/ 0 w 2744"/>
                  <a:gd name="T15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4" h="329">
                    <a:moveTo>
                      <a:pt x="2744" y="69"/>
                    </a:moveTo>
                    <a:lnTo>
                      <a:pt x="2473" y="0"/>
                    </a:lnTo>
                    <a:lnTo>
                      <a:pt x="2194" y="140"/>
                    </a:lnTo>
                    <a:lnTo>
                      <a:pt x="1373" y="140"/>
                    </a:lnTo>
                    <a:lnTo>
                      <a:pt x="1102" y="249"/>
                    </a:lnTo>
                    <a:lnTo>
                      <a:pt x="840" y="272"/>
                    </a:lnTo>
                    <a:lnTo>
                      <a:pt x="279" y="272"/>
                    </a:lnTo>
                    <a:lnTo>
                      <a:pt x="0" y="329"/>
                    </a:lnTo>
                  </a:path>
                </a:pathLst>
              </a:custGeom>
              <a:noFill/>
              <a:ln w="2381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:a16="http://schemas.microsoft.com/office/drawing/2014/main" id="{42DE9C5A-DA86-4B53-8E2A-E00D8FBFE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913" y="4752975"/>
                <a:ext cx="2636837" cy="128587"/>
              </a:xfrm>
              <a:custGeom>
                <a:avLst/>
                <a:gdLst>
                  <a:gd name="T0" fmla="*/ 1661 w 1661"/>
                  <a:gd name="T1" fmla="*/ 81 h 81"/>
                  <a:gd name="T2" fmla="*/ 1396 w 1661"/>
                  <a:gd name="T3" fmla="*/ 27 h 81"/>
                  <a:gd name="T4" fmla="*/ 1132 w 1661"/>
                  <a:gd name="T5" fmla="*/ 27 h 81"/>
                  <a:gd name="T6" fmla="*/ 853 w 1661"/>
                  <a:gd name="T7" fmla="*/ 1 h 81"/>
                  <a:gd name="T8" fmla="*/ 309 w 1661"/>
                  <a:gd name="T9" fmla="*/ 0 h 81"/>
                  <a:gd name="T10" fmla="*/ 301 w 1661"/>
                  <a:gd name="T11" fmla="*/ 0 h 81"/>
                  <a:gd name="T12" fmla="*/ 0 w 1661"/>
                  <a:gd name="T13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1" h="81">
                    <a:moveTo>
                      <a:pt x="1661" y="81"/>
                    </a:moveTo>
                    <a:lnTo>
                      <a:pt x="1396" y="27"/>
                    </a:lnTo>
                    <a:lnTo>
                      <a:pt x="1132" y="27"/>
                    </a:lnTo>
                    <a:lnTo>
                      <a:pt x="853" y="1"/>
                    </a:lnTo>
                    <a:lnTo>
                      <a:pt x="309" y="0"/>
                    </a:lnTo>
                    <a:lnTo>
                      <a:pt x="301" y="0"/>
                    </a:lnTo>
                    <a:lnTo>
                      <a:pt x="0" y="29"/>
                    </a:lnTo>
                  </a:path>
                </a:pathLst>
              </a:custGeom>
              <a:noFill/>
              <a:ln w="2381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2" name="Line 67">
                <a:extLst>
                  <a:ext uri="{FF2B5EF4-FFF2-40B4-BE49-F238E27FC236}">
                    <a16:creationId xmlns:a16="http://schemas.microsoft.com/office/drawing/2014/main" id="{CA02B6F9-7A67-4F7D-9E6C-FB2680EE7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65750" y="4881563"/>
                <a:ext cx="17462" cy="3175"/>
              </a:xfrm>
              <a:prstGeom prst="line">
                <a:avLst/>
              </a:prstGeom>
              <a:noFill/>
              <a:ln w="2381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73" name="Line 68">
                <a:extLst>
                  <a:ext uri="{FF2B5EF4-FFF2-40B4-BE49-F238E27FC236}">
                    <a16:creationId xmlns:a16="http://schemas.microsoft.com/office/drawing/2014/main" id="{6059D015-0E56-4530-8BFF-ABBB51FF3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93313" y="3246438"/>
                <a:ext cx="260350" cy="0"/>
              </a:xfrm>
              <a:prstGeom prst="line">
                <a:avLst/>
              </a:prstGeom>
              <a:noFill/>
              <a:ln w="23813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A77232E5-C598-4149-8013-F67FAD324C4A}"/>
                </a:ext>
              </a:extLst>
            </p:cNvPr>
            <p:cNvSpPr txBox="1"/>
            <p:nvPr/>
          </p:nvSpPr>
          <p:spPr>
            <a:xfrm>
              <a:off x="2011486" y="617275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6F1B015B-AF72-48C1-BF60-6B77F6805555}"/>
                </a:ext>
              </a:extLst>
            </p:cNvPr>
            <p:cNvSpPr txBox="1"/>
            <p:nvPr/>
          </p:nvSpPr>
          <p:spPr>
            <a:xfrm>
              <a:off x="2444448" y="617275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BE9E6BB-C3FF-4D77-BE57-B4227E494A79}"/>
                </a:ext>
              </a:extLst>
            </p:cNvPr>
            <p:cNvSpPr txBox="1"/>
            <p:nvPr/>
          </p:nvSpPr>
          <p:spPr>
            <a:xfrm>
              <a:off x="2877410" y="617275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4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7EF3005-84FF-4367-9DEB-451D712F6A01}"/>
                </a:ext>
              </a:extLst>
            </p:cNvPr>
            <p:cNvSpPr txBox="1"/>
            <p:nvPr/>
          </p:nvSpPr>
          <p:spPr>
            <a:xfrm>
              <a:off x="3310371" y="617275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5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63A04E0A-3DE8-4FCA-AC20-F8ED66A707BE}"/>
                </a:ext>
              </a:extLst>
            </p:cNvPr>
            <p:cNvSpPr txBox="1"/>
            <p:nvPr/>
          </p:nvSpPr>
          <p:spPr>
            <a:xfrm>
              <a:off x="3743334" y="6172757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9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434369B-41A5-4B01-A755-5C13C97B66AA}"/>
                </a:ext>
              </a:extLst>
            </p:cNvPr>
            <p:cNvSpPr txBox="1"/>
            <p:nvPr/>
          </p:nvSpPr>
          <p:spPr>
            <a:xfrm>
              <a:off x="4133817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17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069E326E-6A59-4E96-AFEA-4DDA65CE17C4}"/>
                </a:ext>
              </a:extLst>
            </p:cNvPr>
            <p:cNvSpPr txBox="1"/>
            <p:nvPr/>
          </p:nvSpPr>
          <p:spPr>
            <a:xfrm>
              <a:off x="4566779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25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4F58B7CE-0A67-4950-9380-856D6DF3793B}"/>
                </a:ext>
              </a:extLst>
            </p:cNvPr>
            <p:cNvSpPr txBox="1"/>
            <p:nvPr/>
          </p:nvSpPr>
          <p:spPr>
            <a:xfrm>
              <a:off x="4999741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33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66AD75D7-402F-4033-BF6B-8AE6E00FDB3D}"/>
                </a:ext>
              </a:extLst>
            </p:cNvPr>
            <p:cNvSpPr txBox="1"/>
            <p:nvPr/>
          </p:nvSpPr>
          <p:spPr>
            <a:xfrm>
              <a:off x="5432703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41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6D21D41D-51B7-4B8E-BC9E-219F07E47F22}"/>
                </a:ext>
              </a:extLst>
            </p:cNvPr>
            <p:cNvSpPr txBox="1"/>
            <p:nvPr/>
          </p:nvSpPr>
          <p:spPr>
            <a:xfrm>
              <a:off x="5865665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49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CA048568-A2F4-4E7D-9D1B-ED2BF600A4F7}"/>
                </a:ext>
              </a:extLst>
            </p:cNvPr>
            <p:cNvSpPr txBox="1"/>
            <p:nvPr/>
          </p:nvSpPr>
          <p:spPr>
            <a:xfrm>
              <a:off x="6298627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57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25638FE9-6B2E-4FD2-A2CB-00C7F7630733}"/>
                </a:ext>
              </a:extLst>
            </p:cNvPr>
            <p:cNvSpPr txBox="1"/>
            <p:nvPr/>
          </p:nvSpPr>
          <p:spPr>
            <a:xfrm>
              <a:off x="6731589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65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665A6603-3A0B-457E-AE7A-2FC699A82A4E}"/>
                </a:ext>
              </a:extLst>
            </p:cNvPr>
            <p:cNvSpPr txBox="1"/>
            <p:nvPr/>
          </p:nvSpPr>
          <p:spPr>
            <a:xfrm>
              <a:off x="7164551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73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663DDD78-7E2F-4D4E-B363-A67EAA076DDC}"/>
                </a:ext>
              </a:extLst>
            </p:cNvPr>
            <p:cNvSpPr txBox="1"/>
            <p:nvPr/>
          </p:nvSpPr>
          <p:spPr>
            <a:xfrm>
              <a:off x="7597513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81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556F8E24-18CB-4AF1-B854-ED65A2771BE3}"/>
                </a:ext>
              </a:extLst>
            </p:cNvPr>
            <p:cNvSpPr txBox="1"/>
            <p:nvPr/>
          </p:nvSpPr>
          <p:spPr>
            <a:xfrm>
              <a:off x="8030475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89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B74B75C6-B193-41C7-B6C6-2B7E28A9DC8F}"/>
                </a:ext>
              </a:extLst>
            </p:cNvPr>
            <p:cNvSpPr txBox="1"/>
            <p:nvPr/>
          </p:nvSpPr>
          <p:spPr>
            <a:xfrm>
              <a:off x="8463437" y="61727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97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E0EC2C1A-1FB0-4285-9424-349469195EDA}"/>
                </a:ext>
              </a:extLst>
            </p:cNvPr>
            <p:cNvSpPr txBox="1"/>
            <p:nvPr/>
          </p:nvSpPr>
          <p:spPr>
            <a:xfrm>
              <a:off x="8863543" y="6172757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+mn-lt"/>
                </a:rPr>
                <a:t>105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1C3468B-A2A6-49E2-8916-B2C9BBE84C7B}"/>
                </a:ext>
              </a:extLst>
            </p:cNvPr>
            <p:cNvSpPr txBox="1"/>
            <p:nvPr/>
          </p:nvSpPr>
          <p:spPr>
            <a:xfrm>
              <a:off x="9675938" y="3280526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CAB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2896747-BA54-4CE0-8408-A71F59BE7292}"/>
                </a:ext>
              </a:extLst>
            </p:cNvPr>
            <p:cNvSpPr txBox="1"/>
            <p:nvPr/>
          </p:nvSpPr>
          <p:spPr>
            <a:xfrm>
              <a:off x="9675938" y="3694377"/>
              <a:ext cx="801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+mn-lt"/>
                </a:rPr>
                <a:t>TDF/FTC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F7C6B5BB-D1CD-4C0B-8E33-A36930B5CF50}"/>
                </a:ext>
              </a:extLst>
            </p:cNvPr>
            <p:cNvSpPr txBox="1"/>
            <p:nvPr/>
          </p:nvSpPr>
          <p:spPr>
            <a:xfrm>
              <a:off x="1616142" y="5881465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/>
                  </a:solidFill>
                  <a:latin typeface="+mn-lt"/>
                </a:rPr>
                <a:t>-2.5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F08D5436-9AA0-4DF3-99DA-B2EF1DAE3F03}"/>
                </a:ext>
              </a:extLst>
            </p:cNvPr>
            <p:cNvSpPr txBox="1"/>
            <p:nvPr/>
          </p:nvSpPr>
          <p:spPr>
            <a:xfrm>
              <a:off x="1662630" y="483575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/>
                  </a:solidFill>
                  <a:latin typeface="+mn-lt"/>
                </a:rPr>
                <a:t>0.0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D20E79D5-AEAF-4B7B-BDCE-0E99F7D74EC9}"/>
                </a:ext>
              </a:extLst>
            </p:cNvPr>
            <p:cNvSpPr txBox="1"/>
            <p:nvPr/>
          </p:nvSpPr>
          <p:spPr>
            <a:xfrm>
              <a:off x="1662630" y="379004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/>
                  </a:solidFill>
                  <a:latin typeface="+mn-lt"/>
                </a:rPr>
                <a:t>2.5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506CB262-A164-45DA-9536-FBF5F33DDD00}"/>
                </a:ext>
              </a:extLst>
            </p:cNvPr>
            <p:cNvSpPr txBox="1"/>
            <p:nvPr/>
          </p:nvSpPr>
          <p:spPr>
            <a:xfrm>
              <a:off x="1662630" y="274433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>
                  <a:solidFill>
                    <a:schemeClr val="tx1"/>
                  </a:solidFill>
                  <a:latin typeface="+mn-lt"/>
                </a:rPr>
                <a:t>5.0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6C87AFE2-F7DD-4C77-A905-78C2EE4888A5}"/>
                </a:ext>
              </a:extLst>
            </p:cNvPr>
            <p:cNvSpPr txBox="1"/>
            <p:nvPr/>
          </p:nvSpPr>
          <p:spPr>
            <a:xfrm rot="16200000">
              <a:off x="-621329" y="4268179"/>
              <a:ext cx="42372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Median body weight change from enrollment, kg (IQR)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CC9AEC6F-215C-4838-AE32-67CC836A511E}"/>
                </a:ext>
              </a:extLst>
            </p:cNvPr>
            <p:cNvSpPr txBox="1"/>
            <p:nvPr/>
          </p:nvSpPr>
          <p:spPr>
            <a:xfrm>
              <a:off x="4855730" y="6382838"/>
              <a:ext cx="1892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Week since enrollment</a:t>
              </a:r>
            </a:p>
          </p:txBody>
        </p:sp>
        <p:sp>
          <p:nvSpPr>
            <p:cNvPr id="100" name="Accolade fermante 99">
              <a:extLst>
                <a:ext uri="{FF2B5EF4-FFF2-40B4-BE49-F238E27FC236}">
                  <a16:creationId xmlns:a16="http://schemas.microsoft.com/office/drawing/2014/main" id="{76E9B1A9-78E8-4066-863C-23BBA336E1FD}"/>
                </a:ext>
              </a:extLst>
            </p:cNvPr>
            <p:cNvSpPr/>
            <p:nvPr/>
          </p:nvSpPr>
          <p:spPr bwMode="auto">
            <a:xfrm rot="16200000">
              <a:off x="3736147" y="1830895"/>
              <a:ext cx="140149" cy="3039287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1" name="Accolade fermante 100">
              <a:extLst>
                <a:ext uri="{FF2B5EF4-FFF2-40B4-BE49-F238E27FC236}">
                  <a16:creationId xmlns:a16="http://schemas.microsoft.com/office/drawing/2014/main" id="{41669733-6630-4122-ABDB-7643BD3DA218}"/>
                </a:ext>
              </a:extLst>
            </p:cNvPr>
            <p:cNvSpPr/>
            <p:nvPr/>
          </p:nvSpPr>
          <p:spPr bwMode="auto">
            <a:xfrm rot="16200000">
              <a:off x="7201146" y="543655"/>
              <a:ext cx="176466" cy="371335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96EE10E6-E908-4606-B117-0BEDBADE021E}"/>
                </a:ext>
              </a:extLst>
            </p:cNvPr>
            <p:cNvSpPr txBox="1"/>
            <p:nvPr/>
          </p:nvSpPr>
          <p:spPr>
            <a:xfrm>
              <a:off x="2386466" y="2514353"/>
              <a:ext cx="2480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Week 0-40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CAB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+1.54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(IC95% : 1.0-2.0) kg/y</a:t>
              </a:r>
              <a:br>
                <a:rPr lang="en-US" sz="12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TDF/FTC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-0.51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(IC95% : -0.80 ; -0.22)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p &lt; 0.001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2EFF3300-566D-4797-B2BB-EC886869A26E}"/>
                </a:ext>
              </a:extLst>
            </p:cNvPr>
            <p:cNvSpPr txBox="1"/>
            <p:nvPr/>
          </p:nvSpPr>
          <p:spPr>
            <a:xfrm>
              <a:off x="5411894" y="1568044"/>
              <a:ext cx="25850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Week 40-105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CAB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+1.07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(IC95% : 0.61-1.5) kg/y</a:t>
              </a:r>
              <a:br>
                <a:rPr lang="en-US" sz="12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TDF/FTC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+1.06 </a:t>
              </a: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(IC95% : 0.79-1.3) kg/y</a:t>
              </a: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p = 0.93</a:t>
              </a:r>
            </a:p>
          </p:txBody>
        </p:sp>
      </p:grpSp>
      <p:sp>
        <p:nvSpPr>
          <p:cNvPr id="105" name="ZoneTexte 104"/>
          <p:cNvSpPr txBox="1"/>
          <p:nvPr/>
        </p:nvSpPr>
        <p:spPr>
          <a:xfrm>
            <a:off x="2658882" y="992340"/>
            <a:ext cx="608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Median changes in weight from baseline (IQR)</a:t>
            </a: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62064B3-1E3D-4857-9B98-3BB5887E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30" y="160334"/>
            <a:ext cx="9514430" cy="1143000"/>
          </a:xfrm>
        </p:spPr>
        <p:txBody>
          <a:bodyPr/>
          <a:lstStyle/>
          <a:p>
            <a:r>
              <a:rPr lang="fr-FR" dirty="0"/>
              <a:t>HPTN083: CAB LA IM Q8W vs TDF/FTC qd for </a:t>
            </a:r>
            <a:r>
              <a:rPr lang="fr-FR" dirty="0" err="1"/>
              <a:t>PreP</a:t>
            </a:r>
            <a:r>
              <a:rPr lang="fr-FR" dirty="0"/>
              <a:t> (5)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BCF8DE2-1FAC-45FE-9BBE-D7A7D54557A4}"/>
              </a:ext>
            </a:extLst>
          </p:cNvPr>
          <p:cNvSpPr/>
          <p:nvPr/>
        </p:nvSpPr>
        <p:spPr>
          <a:xfrm>
            <a:off x="10806068" y="6481979"/>
            <a:ext cx="138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Abs. OAXLB0101</a:t>
            </a:r>
          </a:p>
        </p:txBody>
      </p:sp>
    </p:spTree>
    <p:extLst>
      <p:ext uri="{BB962C8B-B14F-4D97-AF65-F5344CB8AC3E}">
        <p14:creationId xmlns:p14="http://schemas.microsoft.com/office/powerpoint/2010/main" val="7967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3B96DD64-04AB-42C5-9B89-43F226E6E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301658"/>
              </p:ext>
            </p:extLst>
          </p:nvPr>
        </p:nvGraphicFramePr>
        <p:xfrm>
          <a:off x="1610360" y="2052646"/>
          <a:ext cx="897128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80">
                  <a:extLst>
                    <a:ext uri="{9D8B030D-6E8A-4147-A177-3AD203B41FA5}">
                      <a16:colId xmlns:a16="http://schemas.microsoft.com/office/drawing/2014/main" val="19386542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58714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91938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0836257"/>
                    </a:ext>
                  </a:extLst>
                </a:gridCol>
              </a:tblGrid>
              <a:tr h="842458">
                <a:tc>
                  <a:txBody>
                    <a:bodyPr/>
                    <a:lstStyle/>
                    <a:p>
                      <a:endParaRPr lang="en-US" sz="18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TAF/FTC + DTG</a:t>
                      </a:r>
                      <a:br>
                        <a:rPr lang="en-US" sz="1800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TDF/FTC + DTG</a:t>
                      </a:r>
                      <a:br>
                        <a:rPr lang="en-US" sz="1800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TDF/FTC/EFV</a:t>
                      </a:r>
                      <a:br>
                        <a:rPr lang="en-US" sz="1800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noProof="0" dirty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898601"/>
                  </a:ext>
                </a:extLst>
              </a:tr>
              <a:tr h="842458">
                <a:tc>
                  <a:txBody>
                    <a:bodyPr/>
                    <a:lstStyle/>
                    <a:p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VF with resistance data </a:t>
                      </a:r>
                      <a:br>
                        <a:rPr lang="en-US" sz="18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at baseline &amp; failure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12 (3%)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16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21 (6%)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911624"/>
                  </a:ext>
                </a:extLst>
              </a:tr>
              <a:tr h="488091">
                <a:tc>
                  <a:txBody>
                    <a:bodyPr/>
                    <a:lstStyle/>
                    <a:p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NRTI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0/12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2/16 (13%)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9/21 (43%)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05418"/>
                  </a:ext>
                </a:extLst>
              </a:tr>
              <a:tr h="488091">
                <a:tc>
                  <a:txBody>
                    <a:bodyPr/>
                    <a:lstStyle/>
                    <a:p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NNRTI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0/12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0/16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10/21 (48%)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846463"/>
                  </a:ext>
                </a:extLst>
              </a:tr>
              <a:tr h="488091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Total: NRTI or NNRTI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0/12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2/16 (13%)*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13/21 (62%)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849080"/>
                  </a:ext>
                </a:extLst>
              </a:tr>
              <a:tr h="488091">
                <a:tc>
                  <a:txBody>
                    <a:bodyPr/>
                    <a:lstStyle/>
                    <a:p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INSTI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0/12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0/16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0/21 (0%)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0704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F0FD0D-8FB4-45C4-8CEF-6E518B173103}"/>
              </a:ext>
            </a:extLst>
          </p:cNvPr>
          <p:cNvSpPr/>
          <p:nvPr/>
        </p:nvSpPr>
        <p:spPr>
          <a:xfrm>
            <a:off x="3677325" y="1340038"/>
            <a:ext cx="4837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emergent resistance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66E53-FCE8-4F0D-B6EF-8FC2BB872D19}"/>
              </a:ext>
            </a:extLst>
          </p:cNvPr>
          <p:cNvSpPr/>
          <p:nvPr/>
        </p:nvSpPr>
        <p:spPr>
          <a:xfrm>
            <a:off x="1527576" y="5710037"/>
            <a:ext cx="2961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* M184V mutations in both cases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3861F99-AA6E-4042-A522-CDADAD23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– W96 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6BE22-F1C9-47DA-8676-C3C6D388BD76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72877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2">
            <a:extLst>
              <a:ext uri="{FF2B5EF4-FFF2-40B4-BE49-F238E27FC236}">
                <a16:creationId xmlns:a16="http://schemas.microsoft.com/office/drawing/2014/main" id="{C1F0F599-738D-4A62-9D66-FF07B2869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38920"/>
              </p:ext>
            </p:extLst>
          </p:nvPr>
        </p:nvGraphicFramePr>
        <p:xfrm>
          <a:off x="1610360" y="2052638"/>
          <a:ext cx="8971280" cy="261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80">
                  <a:extLst>
                    <a:ext uri="{9D8B030D-6E8A-4147-A177-3AD203B41FA5}">
                      <a16:colId xmlns:a16="http://schemas.microsoft.com/office/drawing/2014/main" val="19386542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58714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91938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0836257"/>
                    </a:ext>
                  </a:extLst>
                </a:gridCol>
              </a:tblGrid>
              <a:tr h="1014167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TAF/FTC + DTG</a:t>
                      </a:r>
                      <a:br>
                        <a:rPr lang="fr-FR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TDF/FTC + DTG</a:t>
                      </a:r>
                      <a:br>
                        <a:rPr lang="fr-FR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TDF/FTC/EFV</a:t>
                      </a:r>
                      <a:br>
                        <a:rPr lang="fr-FR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898601"/>
                  </a:ext>
                </a:extLst>
              </a:tr>
              <a:tr h="587573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Grade 3 and 4 Aes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54 (15%)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60 (17%)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96 (27%)*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</a:rPr>
                        <a:t>liver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911624"/>
                  </a:ext>
                </a:extLst>
              </a:tr>
              <a:tr h="1014167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solidFill>
                            <a:schemeClr val="tx1"/>
                          </a:solidFill>
                        </a:rPr>
                        <a:t>Creatinine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clearance</a:t>
                      </a:r>
                    </a:p>
                    <a:p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Grade 3 or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6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46 (13%)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14 (4%)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0541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C43E1C7-64DE-44FA-9FC1-463291D7BAB2}"/>
              </a:ext>
            </a:extLst>
          </p:cNvPr>
          <p:cNvSpPr/>
          <p:nvPr/>
        </p:nvSpPr>
        <p:spPr>
          <a:xfrm>
            <a:off x="4315993" y="1351644"/>
            <a:ext cx="3560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adverse events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1A1784-BBC3-4D66-9EF8-3E38DE06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 W96 (3)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3C4D2-83CC-43E7-BF39-7C076B70DA02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404454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2">
            <a:extLst>
              <a:ext uri="{FF2B5EF4-FFF2-40B4-BE49-F238E27FC236}">
                <a16:creationId xmlns:a16="http://schemas.microsoft.com/office/drawing/2014/main" id="{67E7D0B8-D4EE-4131-ADF1-C4510DDEB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0919"/>
              </p:ext>
            </p:extLst>
          </p:nvPr>
        </p:nvGraphicFramePr>
        <p:xfrm>
          <a:off x="1791736" y="2036392"/>
          <a:ext cx="89712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280">
                  <a:extLst>
                    <a:ext uri="{9D8B030D-6E8A-4147-A177-3AD203B41FA5}">
                      <a16:colId xmlns:a16="http://schemas.microsoft.com/office/drawing/2014/main" val="19386542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58714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91938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0836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bg1"/>
                          </a:solidFill>
                        </a:rPr>
                        <a:t>TAF/FTC + DTG</a:t>
                      </a:r>
                      <a:br>
                        <a:rPr lang="en-US" sz="18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noProof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bg1"/>
                          </a:solidFill>
                        </a:rPr>
                        <a:t>TDF/FTC + DTG</a:t>
                      </a:r>
                      <a:br>
                        <a:rPr lang="en-US" sz="18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noProof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>
                          <a:solidFill>
                            <a:schemeClr val="bg1"/>
                          </a:solidFill>
                        </a:rPr>
                        <a:t>TDF/FTC/EFV</a:t>
                      </a:r>
                      <a:br>
                        <a:rPr lang="en-US" sz="18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noProof="0">
                          <a:solidFill>
                            <a:schemeClr val="bg1"/>
                          </a:solidFill>
                        </a:rPr>
                        <a:t>N=351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9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Hip</a:t>
                      </a:r>
                    </a:p>
                    <a:p>
                      <a:pPr lvl="1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  <a:p>
                      <a:pPr lvl="1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Osteopenia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291/307 (95%)</a:t>
                      </a: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16/307 (5%)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290/315 (92%)</a:t>
                      </a: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25/315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260/293 (89%)</a:t>
                      </a: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33/293 (11%)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911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noProof="0">
                          <a:solidFill>
                            <a:schemeClr val="tx1"/>
                          </a:solidFill>
                        </a:rPr>
                        <a:t>Lumbar spine</a:t>
                      </a:r>
                    </a:p>
                    <a:p>
                      <a:pPr lvl="1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Normal</a:t>
                      </a:r>
                    </a:p>
                    <a:p>
                      <a:pPr lvl="1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Osteopenia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258/307 (84%)</a:t>
                      </a: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49/307 (16%)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252/315 (80%)</a:t>
                      </a:r>
                    </a:p>
                    <a:p>
                      <a:pPr algn="ctr"/>
                      <a:r>
                        <a:rPr lang="en-US" sz="1800" noProof="0">
                          <a:solidFill>
                            <a:schemeClr val="tx1"/>
                          </a:solidFill>
                        </a:rPr>
                        <a:t>63/315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228/293 (78%)</a:t>
                      </a:r>
                    </a:p>
                    <a:p>
                      <a:pPr algn="ctr"/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65/293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541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77F7337-8141-4619-84B9-B58372DF17DF}"/>
              </a:ext>
            </a:extLst>
          </p:cNvPr>
          <p:cNvSpPr/>
          <p:nvPr/>
        </p:nvSpPr>
        <p:spPr>
          <a:xfrm>
            <a:off x="4685710" y="1332406"/>
            <a:ext cx="2820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DXA at W96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F28FF1-4D45-4CF3-BF1A-EFB57E7E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 W96 (4)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B3861-24C0-48B4-AC8F-7BD9621D0C07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148370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ADVANCE </a:t>
            </a:r>
            <a:r>
              <a:rPr lang="mr-IN" dirty="0"/>
              <a:t>–</a:t>
            </a:r>
            <a:r>
              <a:rPr lang="fr-FR" dirty="0"/>
              <a:t> W96 (5)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4A12B41-3C86-4AC2-990E-427A70669744}"/>
              </a:ext>
            </a:extLst>
          </p:cNvPr>
          <p:cNvGrpSpPr/>
          <p:nvPr/>
        </p:nvGrpSpPr>
        <p:grpSpPr>
          <a:xfrm>
            <a:off x="748975" y="2031338"/>
            <a:ext cx="11240801" cy="4424906"/>
            <a:chOff x="748975" y="2031338"/>
            <a:chExt cx="11240801" cy="4424906"/>
          </a:xfrm>
        </p:grpSpPr>
        <p:sp>
          <p:nvSpPr>
            <p:cNvPr id="125" name="Line 5">
              <a:extLst>
                <a:ext uri="{FF2B5EF4-FFF2-40B4-BE49-F238E27FC236}">
                  <a16:creationId xmlns:a16="http://schemas.microsoft.com/office/drawing/2014/main" id="{2E6E9797-4221-42F7-BD2A-3FF986656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6758" y="3266413"/>
              <a:ext cx="746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25" name="Groupe 324">
              <a:extLst>
                <a:ext uri="{FF2B5EF4-FFF2-40B4-BE49-F238E27FC236}">
                  <a16:creationId xmlns:a16="http://schemas.microsoft.com/office/drawing/2014/main" id="{0CF38758-C75E-4773-8DB5-03F568E31D41}"/>
                </a:ext>
              </a:extLst>
            </p:cNvPr>
            <p:cNvGrpSpPr/>
            <p:nvPr/>
          </p:nvGrpSpPr>
          <p:grpSpPr>
            <a:xfrm>
              <a:off x="1593533" y="2031338"/>
              <a:ext cx="8123238" cy="3736975"/>
              <a:chOff x="1725613" y="1957388"/>
              <a:chExt cx="8123238" cy="3736975"/>
            </a:xfrm>
          </p:grpSpPr>
          <p:sp>
            <p:nvSpPr>
              <p:cNvPr id="126" name="Line 6">
                <a:extLst>
                  <a:ext uri="{FF2B5EF4-FFF2-40B4-BE49-F238E27FC236}">
                    <a16:creationId xmlns:a16="http://schemas.microsoft.com/office/drawing/2014/main" id="{EEF7D753-375E-47F7-8117-9D21E6FF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1851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Line 7">
                <a:extLst>
                  <a:ext uri="{FF2B5EF4-FFF2-40B4-BE49-F238E27FC236}">
                    <a16:creationId xmlns:a16="http://schemas.microsoft.com/office/drawing/2014/main" id="{3CFD6A1E-C28B-4080-A43B-4E60C0E40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5101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Freeform 8">
                <a:extLst>
                  <a:ext uri="{FF2B5EF4-FFF2-40B4-BE49-F238E27FC236}">
                    <a16:creationId xmlns:a16="http://schemas.microsoft.com/office/drawing/2014/main" id="{2AF698F3-BF08-484F-87FA-CF0F3099E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526" y="4625976"/>
                <a:ext cx="8061325" cy="1014413"/>
              </a:xfrm>
              <a:custGeom>
                <a:avLst/>
                <a:gdLst>
                  <a:gd name="T0" fmla="*/ 0 w 5078"/>
                  <a:gd name="T1" fmla="*/ 0 h 639"/>
                  <a:gd name="T2" fmla="*/ 0 w 5078"/>
                  <a:gd name="T3" fmla="*/ 319 h 639"/>
                  <a:gd name="T4" fmla="*/ 0 w 5078"/>
                  <a:gd name="T5" fmla="*/ 638 h 639"/>
                  <a:gd name="T6" fmla="*/ 0 w 5078"/>
                  <a:gd name="T7" fmla="*/ 639 h 639"/>
                  <a:gd name="T8" fmla="*/ 148 w 5078"/>
                  <a:gd name="T9" fmla="*/ 639 h 639"/>
                  <a:gd name="T10" fmla="*/ 420 w 5078"/>
                  <a:gd name="T11" fmla="*/ 639 h 639"/>
                  <a:gd name="T12" fmla="*/ 840 w 5078"/>
                  <a:gd name="T13" fmla="*/ 639 h 639"/>
                  <a:gd name="T14" fmla="*/ 1260 w 5078"/>
                  <a:gd name="T15" fmla="*/ 639 h 639"/>
                  <a:gd name="T16" fmla="*/ 1679 w 5078"/>
                  <a:gd name="T17" fmla="*/ 639 h 639"/>
                  <a:gd name="T18" fmla="*/ 2099 w 5078"/>
                  <a:gd name="T19" fmla="*/ 639 h 639"/>
                  <a:gd name="T20" fmla="*/ 2519 w 5078"/>
                  <a:gd name="T21" fmla="*/ 639 h 639"/>
                  <a:gd name="T22" fmla="*/ 2939 w 5078"/>
                  <a:gd name="T23" fmla="*/ 639 h 639"/>
                  <a:gd name="T24" fmla="*/ 3359 w 5078"/>
                  <a:gd name="T25" fmla="*/ 639 h 639"/>
                  <a:gd name="T26" fmla="*/ 3778 w 5078"/>
                  <a:gd name="T27" fmla="*/ 639 h 639"/>
                  <a:gd name="T28" fmla="*/ 4198 w 5078"/>
                  <a:gd name="T29" fmla="*/ 639 h 639"/>
                  <a:gd name="T30" fmla="*/ 4618 w 5078"/>
                  <a:gd name="T31" fmla="*/ 639 h 639"/>
                  <a:gd name="T32" fmla="*/ 5038 w 5078"/>
                  <a:gd name="T33" fmla="*/ 639 h 639"/>
                  <a:gd name="T34" fmla="*/ 5078 w 5078"/>
                  <a:gd name="T35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78" h="639">
                    <a:moveTo>
                      <a:pt x="0" y="0"/>
                    </a:moveTo>
                    <a:lnTo>
                      <a:pt x="0" y="319"/>
                    </a:lnTo>
                    <a:lnTo>
                      <a:pt x="0" y="638"/>
                    </a:lnTo>
                    <a:lnTo>
                      <a:pt x="0" y="639"/>
                    </a:lnTo>
                    <a:lnTo>
                      <a:pt x="148" y="639"/>
                    </a:lnTo>
                    <a:lnTo>
                      <a:pt x="420" y="639"/>
                    </a:lnTo>
                    <a:lnTo>
                      <a:pt x="840" y="639"/>
                    </a:lnTo>
                    <a:lnTo>
                      <a:pt x="1260" y="639"/>
                    </a:lnTo>
                    <a:lnTo>
                      <a:pt x="1679" y="639"/>
                    </a:lnTo>
                    <a:lnTo>
                      <a:pt x="2099" y="639"/>
                    </a:lnTo>
                    <a:lnTo>
                      <a:pt x="2519" y="639"/>
                    </a:lnTo>
                    <a:lnTo>
                      <a:pt x="2939" y="639"/>
                    </a:lnTo>
                    <a:lnTo>
                      <a:pt x="3359" y="639"/>
                    </a:lnTo>
                    <a:lnTo>
                      <a:pt x="3778" y="639"/>
                    </a:lnTo>
                    <a:lnTo>
                      <a:pt x="4198" y="639"/>
                    </a:lnTo>
                    <a:lnTo>
                      <a:pt x="4618" y="639"/>
                    </a:lnTo>
                    <a:lnTo>
                      <a:pt x="5038" y="639"/>
                    </a:lnTo>
                    <a:lnTo>
                      <a:pt x="5078" y="639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Line 9">
                <a:extLst>
                  <a:ext uri="{FF2B5EF4-FFF2-40B4-BE49-F238E27FC236}">
                    <a16:creationId xmlns:a16="http://schemas.microsoft.com/office/drawing/2014/main" id="{FC3C0A13-70D1-40FA-AD1C-5873F08ED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85351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Line 10">
                <a:extLst>
                  <a:ext uri="{FF2B5EF4-FFF2-40B4-BE49-F238E27FC236}">
                    <a16:creationId xmlns:a16="http://schemas.microsoft.com/office/drawing/2014/main" id="{150B0A2E-CA2D-4CE2-8FD9-29C86D678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18601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Line 11">
                <a:extLst>
                  <a:ext uri="{FF2B5EF4-FFF2-40B4-BE49-F238E27FC236}">
                    <a16:creationId xmlns:a16="http://schemas.microsoft.com/office/drawing/2014/main" id="{8B6A1938-8051-4014-B04F-9EC257A12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2093913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Line 12">
                <a:extLst>
                  <a:ext uri="{FF2B5EF4-FFF2-40B4-BE49-F238E27FC236}">
                    <a16:creationId xmlns:a16="http://schemas.microsoft.com/office/drawing/2014/main" id="{AC93EAE2-39BE-489A-8F1B-380740685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1957388"/>
                <a:ext cx="0" cy="13652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Line 13">
                <a:extLst>
                  <a:ext uri="{FF2B5EF4-FFF2-40B4-BE49-F238E27FC236}">
                    <a16:creationId xmlns:a16="http://schemas.microsoft.com/office/drawing/2014/main" id="{5286831E-4085-474A-90E1-3CD1FDFD6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2093913"/>
                <a:ext cx="0" cy="5064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Line 14">
                <a:extLst>
                  <a:ext uri="{FF2B5EF4-FFF2-40B4-BE49-F238E27FC236}">
                    <a16:creationId xmlns:a16="http://schemas.microsoft.com/office/drawing/2014/main" id="{AC58BE81-2335-498B-B262-9E6D5AF8D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2600326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Line 15">
                <a:extLst>
                  <a:ext uri="{FF2B5EF4-FFF2-40B4-BE49-F238E27FC236}">
                    <a16:creationId xmlns:a16="http://schemas.microsoft.com/office/drawing/2014/main" id="{B11C8317-9D99-4171-800E-8E1C00EA2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3613151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4E0DBA49-1E1C-454D-8486-22E1B6759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7526" y="3106738"/>
                <a:ext cx="0" cy="1127125"/>
              </a:xfrm>
              <a:custGeom>
                <a:avLst/>
                <a:gdLst>
                  <a:gd name="T0" fmla="*/ 0 h 710"/>
                  <a:gd name="T1" fmla="*/ 319 h 710"/>
                  <a:gd name="T2" fmla="*/ 638 h 710"/>
                  <a:gd name="T3" fmla="*/ 710 h 7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10">
                    <a:moveTo>
                      <a:pt x="0" y="0"/>
                    </a:moveTo>
                    <a:lnTo>
                      <a:pt x="0" y="319"/>
                    </a:lnTo>
                    <a:lnTo>
                      <a:pt x="0" y="638"/>
                    </a:lnTo>
                    <a:lnTo>
                      <a:pt x="0" y="710"/>
                    </a:lnTo>
                  </a:path>
                </a:pathLst>
              </a:cu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Line 17">
                <a:extLst>
                  <a:ext uri="{FF2B5EF4-FFF2-40B4-BE49-F238E27FC236}">
                    <a16:creationId xmlns:a16="http://schemas.microsoft.com/office/drawing/2014/main" id="{3828C523-349F-4965-B028-25E38E59C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310673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Line 18">
                <a:extLst>
                  <a:ext uri="{FF2B5EF4-FFF2-40B4-BE49-F238E27FC236}">
                    <a16:creationId xmlns:a16="http://schemas.microsoft.com/office/drawing/2014/main" id="{653DFF63-031C-4CCC-B843-CFC27C4FB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4625976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Line 19">
                <a:extLst>
                  <a:ext uri="{FF2B5EF4-FFF2-40B4-BE49-F238E27FC236}">
                    <a16:creationId xmlns:a16="http://schemas.microsoft.com/office/drawing/2014/main" id="{A507EDD0-E1E3-4F8B-9FD8-4BE5A877B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7526" y="4233863"/>
                <a:ext cx="0" cy="3921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Line 20">
                <a:extLst>
                  <a:ext uri="{FF2B5EF4-FFF2-40B4-BE49-F238E27FC236}">
                    <a16:creationId xmlns:a16="http://schemas.microsoft.com/office/drawing/2014/main" id="{8AF94774-541F-478B-9D0C-5E553DC6D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4119563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Line 21">
                <a:extLst>
                  <a:ext uri="{FF2B5EF4-FFF2-40B4-BE49-F238E27FC236}">
                    <a16:creationId xmlns:a16="http://schemas.microsoft.com/office/drawing/2014/main" id="{CFEB9338-AF05-45A8-AA8A-99161DEE1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5132388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Line 22">
                <a:extLst>
                  <a:ext uri="{FF2B5EF4-FFF2-40B4-BE49-F238E27FC236}">
                    <a16:creationId xmlns:a16="http://schemas.microsoft.com/office/drawing/2014/main" id="{A30C159F-51A1-4C41-8027-7DC66AFDF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613" y="5638801"/>
                <a:ext cx="61913" cy="0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Line 23">
                <a:extLst>
                  <a:ext uri="{FF2B5EF4-FFF2-40B4-BE49-F238E27FC236}">
                    <a16:creationId xmlns:a16="http://schemas.microsoft.com/office/drawing/2014/main" id="{F2289A17-624E-4952-BAF2-DC9657987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7526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Line 24">
                <a:extLst>
                  <a:ext uri="{FF2B5EF4-FFF2-40B4-BE49-F238E27FC236}">
                    <a16:creationId xmlns:a16="http://schemas.microsoft.com/office/drawing/2014/main" id="{C2A88824-1BB3-491E-8970-69D6960D3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2476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Line 25">
                <a:extLst>
                  <a:ext uri="{FF2B5EF4-FFF2-40B4-BE49-F238E27FC236}">
                    <a16:creationId xmlns:a16="http://schemas.microsoft.com/office/drawing/2014/main" id="{2FCAAB1F-AF2B-4546-964D-FBE49A21A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776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Line 26">
                <a:extLst>
                  <a:ext uri="{FF2B5EF4-FFF2-40B4-BE49-F238E27FC236}">
                    <a16:creationId xmlns:a16="http://schemas.microsoft.com/office/drawing/2014/main" id="{07B9649B-F85E-4589-91DC-141399323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1026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Line 27">
                <a:extLst>
                  <a:ext uri="{FF2B5EF4-FFF2-40B4-BE49-F238E27FC236}">
                    <a16:creationId xmlns:a16="http://schemas.microsoft.com/office/drawing/2014/main" id="{5AB4B4D8-59AA-469C-AABA-3CEF9D26E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4276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Line 28">
                <a:extLst>
                  <a:ext uri="{FF2B5EF4-FFF2-40B4-BE49-F238E27FC236}">
                    <a16:creationId xmlns:a16="http://schemas.microsoft.com/office/drawing/2014/main" id="{1D282419-2E80-43A2-8B6A-3626692B8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9688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Line 29">
                <a:extLst>
                  <a:ext uri="{FF2B5EF4-FFF2-40B4-BE49-F238E27FC236}">
                    <a16:creationId xmlns:a16="http://schemas.microsoft.com/office/drawing/2014/main" id="{C607C04C-8B6A-4894-A4EB-F0DF48A61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2938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Line 30">
                <a:extLst>
                  <a:ext uri="{FF2B5EF4-FFF2-40B4-BE49-F238E27FC236}">
                    <a16:creationId xmlns:a16="http://schemas.microsoft.com/office/drawing/2014/main" id="{59589580-2EA4-4875-B32E-7AF03975B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19938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Line 31">
                <a:extLst>
                  <a:ext uri="{FF2B5EF4-FFF2-40B4-BE49-F238E27FC236}">
                    <a16:creationId xmlns:a16="http://schemas.microsoft.com/office/drawing/2014/main" id="{E88B3C4E-635E-410B-83FD-57BD74EBC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3188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Line 32">
                <a:extLst>
                  <a:ext uri="{FF2B5EF4-FFF2-40B4-BE49-F238E27FC236}">
                    <a16:creationId xmlns:a16="http://schemas.microsoft.com/office/drawing/2014/main" id="{F7F45D9F-91C8-4E27-9DD7-C0338EF4B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6438" y="5640388"/>
                <a:ext cx="0" cy="53975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Line 33">
                <a:extLst>
                  <a:ext uri="{FF2B5EF4-FFF2-40B4-BE49-F238E27FC236}">
                    <a16:creationId xmlns:a16="http://schemas.microsoft.com/office/drawing/2014/main" id="{24B5028B-C4EF-4BEE-BC53-3B3D33E4B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526" y="2600326"/>
                <a:ext cx="0" cy="506413"/>
              </a:xfrm>
              <a:prstGeom prst="line">
                <a:avLst/>
              </a:prstGeom>
              <a:noFill/>
              <a:ln w="12700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" name="Rectangle 34">
              <a:extLst>
                <a:ext uri="{FF2B5EF4-FFF2-40B4-BE49-F238E27FC236}">
                  <a16:creationId xmlns:a16="http://schemas.microsoft.com/office/drawing/2014/main" id="{67F0F80A-53A6-4C75-A016-6C47F6634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59" y="5757201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55" name="Rectangle 35">
              <a:extLst>
                <a:ext uri="{FF2B5EF4-FFF2-40B4-BE49-F238E27FC236}">
                  <a16:creationId xmlns:a16="http://schemas.microsoft.com/office/drawing/2014/main" id="{9EDACAB5-AD0C-4647-A7E9-3A8EC6ABC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618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56" name="Rectangle 36">
              <a:extLst>
                <a:ext uri="{FF2B5EF4-FFF2-40B4-BE49-F238E27FC236}">
                  <a16:creationId xmlns:a16="http://schemas.microsoft.com/office/drawing/2014/main" id="{3E171F67-CD49-40D4-B5CE-F71BF9AA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368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57" name="Rectangle 37">
              <a:extLst>
                <a:ext uri="{FF2B5EF4-FFF2-40B4-BE49-F238E27FC236}">
                  <a16:creationId xmlns:a16="http://schemas.microsoft.com/office/drawing/2014/main" id="{709B7675-2394-49E1-B430-0FC0FF6C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531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36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58" name="Rectangle 38">
              <a:extLst>
                <a:ext uri="{FF2B5EF4-FFF2-40B4-BE49-F238E27FC236}">
                  <a16:creationId xmlns:a16="http://schemas.microsoft.com/office/drawing/2014/main" id="{A51E0762-CC1B-4AF8-A05D-AA1E93B2D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031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60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59" name="Rectangle 39">
              <a:extLst>
                <a:ext uri="{FF2B5EF4-FFF2-40B4-BE49-F238E27FC236}">
                  <a16:creationId xmlns:a16="http://schemas.microsoft.com/office/drawing/2014/main" id="{1BC283D2-36DF-44A5-9FAF-676B83CAB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281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48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0" name="Rectangle 40">
              <a:extLst>
                <a:ext uri="{FF2B5EF4-FFF2-40B4-BE49-F238E27FC236}">
                  <a16:creationId xmlns:a16="http://schemas.microsoft.com/office/drawing/2014/main" id="{0A9BD2BB-7717-48F3-A80C-8167F6B5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781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72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1" name="Rectangle 41">
              <a:extLst>
                <a:ext uri="{FF2B5EF4-FFF2-40B4-BE49-F238E27FC236}">
                  <a16:creationId xmlns:a16="http://schemas.microsoft.com/office/drawing/2014/main" id="{EB956ACC-27E7-403E-9C43-4EEDDB8F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943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84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2" name="Rectangle 42">
              <a:extLst>
                <a:ext uri="{FF2B5EF4-FFF2-40B4-BE49-F238E27FC236}">
                  <a16:creationId xmlns:a16="http://schemas.microsoft.com/office/drawing/2014/main" id="{629130A6-3ECD-4994-AA6C-04FFA8B3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693" y="575720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96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3" name="Rectangle 43">
              <a:extLst>
                <a:ext uri="{FF2B5EF4-FFF2-40B4-BE49-F238E27FC236}">
                  <a16:creationId xmlns:a16="http://schemas.microsoft.com/office/drawing/2014/main" id="{C4F1624B-7890-4737-8FCE-26CC6674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963" y="5757201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108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4" name="Rectangle 44">
              <a:extLst>
                <a:ext uri="{FF2B5EF4-FFF2-40B4-BE49-F238E27FC236}">
                  <a16:creationId xmlns:a16="http://schemas.microsoft.com/office/drawing/2014/main" id="{0C6A94FD-0AD3-423E-869A-5F66DF43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4626" y="5757201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144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5" name="Rectangle 45">
              <a:extLst>
                <a:ext uri="{FF2B5EF4-FFF2-40B4-BE49-F238E27FC236}">
                  <a16:creationId xmlns:a16="http://schemas.microsoft.com/office/drawing/2014/main" id="{E97CA9A2-AF6A-4156-999C-809D088F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713" y="5757201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120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6" name="Rectangle 46">
              <a:extLst>
                <a:ext uri="{FF2B5EF4-FFF2-40B4-BE49-F238E27FC236}">
                  <a16:creationId xmlns:a16="http://schemas.microsoft.com/office/drawing/2014/main" id="{F2C37E64-9718-49B8-A099-D30F3F094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9463" y="5757201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132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7" name="Rectangle 47">
              <a:extLst>
                <a:ext uri="{FF2B5EF4-FFF2-40B4-BE49-F238E27FC236}">
                  <a16:creationId xmlns:a16="http://schemas.microsoft.com/office/drawing/2014/main" id="{7C5C1740-D427-4716-8EF3-E46CCE5A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121" y="5757201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8" name="Rectangle 48">
              <a:extLst>
                <a:ext uri="{FF2B5EF4-FFF2-40B4-BE49-F238E27FC236}">
                  <a16:creationId xmlns:a16="http://schemas.microsoft.com/office/drawing/2014/main" id="{9557A384-69D7-44B6-8A5C-566F9418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062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590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69" name="Rectangle 49">
              <a:extLst>
                <a:ext uri="{FF2B5EF4-FFF2-40B4-BE49-F238E27FC236}">
                  <a16:creationId xmlns:a16="http://schemas.microsoft.com/office/drawing/2014/main" id="{A7603D85-37D7-4D1F-8A87-D6F204B89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224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563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0" name="Rectangle 50">
              <a:extLst>
                <a:ext uri="{FF2B5EF4-FFF2-40B4-BE49-F238E27FC236}">
                  <a16:creationId xmlns:a16="http://schemas.microsoft.com/office/drawing/2014/main" id="{7E96A3AB-F5B9-4B7A-8330-3C6D41FA8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974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546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1" name="Rectangle 51">
              <a:extLst>
                <a:ext uri="{FF2B5EF4-FFF2-40B4-BE49-F238E27FC236}">
                  <a16:creationId xmlns:a16="http://schemas.microsoft.com/office/drawing/2014/main" id="{1219C6DF-4826-457C-A3CC-8AAE9F5B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474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519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2" name="Rectangle 52">
              <a:extLst>
                <a:ext uri="{FF2B5EF4-FFF2-40B4-BE49-F238E27FC236}">
                  <a16:creationId xmlns:a16="http://schemas.microsoft.com/office/drawing/2014/main" id="{91200920-EE26-4A80-90AD-CB2AA0744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724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532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3" name="Rectangle 53">
              <a:extLst>
                <a:ext uri="{FF2B5EF4-FFF2-40B4-BE49-F238E27FC236}">
                  <a16:creationId xmlns:a16="http://schemas.microsoft.com/office/drawing/2014/main" id="{3995D285-376E-4BE2-BADB-FC4BD1BF2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224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513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4" name="Rectangle 54">
              <a:extLst>
                <a:ext uri="{FF2B5EF4-FFF2-40B4-BE49-F238E27FC236}">
                  <a16:creationId xmlns:a16="http://schemas.microsoft.com/office/drawing/2014/main" id="{8AA17EBC-C379-4B4C-B00A-C20756E25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387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506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5" name="Rectangle 55">
              <a:extLst>
                <a:ext uri="{FF2B5EF4-FFF2-40B4-BE49-F238E27FC236}">
                  <a16:creationId xmlns:a16="http://schemas.microsoft.com/office/drawing/2014/main" id="{7E763B3C-D1AF-4D20-BCC1-B2C11AC66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137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493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6" name="Rectangle 56">
              <a:extLst>
                <a:ext uri="{FF2B5EF4-FFF2-40B4-BE49-F238E27FC236}">
                  <a16:creationId xmlns:a16="http://schemas.microsoft.com/office/drawing/2014/main" id="{6F25AC90-C0B9-4832-A55C-E9019411C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887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379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7" name="Rectangle 57">
              <a:extLst>
                <a:ext uri="{FF2B5EF4-FFF2-40B4-BE49-F238E27FC236}">
                  <a16:creationId xmlns:a16="http://schemas.microsoft.com/office/drawing/2014/main" id="{5F31AF9B-E1D1-446B-99D0-E94E08418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3549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152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8" name="Rectangle 58">
              <a:extLst>
                <a:ext uri="{FF2B5EF4-FFF2-40B4-BE49-F238E27FC236}">
                  <a16:creationId xmlns:a16="http://schemas.microsoft.com/office/drawing/2014/main" id="{7178382C-09FA-462B-9A75-825CC9F4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637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164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79" name="Rectangle 59">
              <a:extLst>
                <a:ext uri="{FF2B5EF4-FFF2-40B4-BE49-F238E27FC236}">
                  <a16:creationId xmlns:a16="http://schemas.microsoft.com/office/drawing/2014/main" id="{E944CA23-0C36-4A86-992B-711454C24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387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206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0" name="Rectangle 60">
              <a:extLst>
                <a:ext uri="{FF2B5EF4-FFF2-40B4-BE49-F238E27FC236}">
                  <a16:creationId xmlns:a16="http://schemas.microsoft.com/office/drawing/2014/main" id="{45DCE7C3-5BF9-4129-BFA7-479BD1F8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674" y="62715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606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1" name="Rectangle 61">
              <a:extLst>
                <a:ext uri="{FF2B5EF4-FFF2-40B4-BE49-F238E27FC236}">
                  <a16:creationId xmlns:a16="http://schemas.microsoft.com/office/drawing/2014/main" id="{5881E227-899A-4341-AA8B-FED5D1A5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124" y="6271578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n =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2" name="Rectangle 62">
              <a:extLst>
                <a:ext uri="{FF2B5EF4-FFF2-40B4-BE49-F238E27FC236}">
                  <a16:creationId xmlns:a16="http://schemas.microsoft.com/office/drawing/2014/main" id="{F3A06CF0-20D9-4C3C-B205-43F7D3EC3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025" y="6012788"/>
              <a:ext cx="4816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Week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83" name="Rectangle 63">
              <a:extLst>
                <a:ext uri="{FF2B5EF4-FFF2-40B4-BE49-F238E27FC236}">
                  <a16:creationId xmlns:a16="http://schemas.microsoft.com/office/drawing/2014/main" id="{7DA25336-5B5B-4254-B933-AB00AFC3E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754" y="205515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4" name="Rectangle 64">
              <a:extLst>
                <a:ext uri="{FF2B5EF4-FFF2-40B4-BE49-F238E27FC236}">
                  <a16:creationId xmlns:a16="http://schemas.microsoft.com/office/drawing/2014/main" id="{7736D378-3007-42F1-9A6A-3BFDB938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754" y="25615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5" name="Rectangle 65">
              <a:extLst>
                <a:ext uri="{FF2B5EF4-FFF2-40B4-BE49-F238E27FC236}">
                  <a16:creationId xmlns:a16="http://schemas.microsoft.com/office/drawing/2014/main" id="{8F6FE7CB-7ABC-4139-900A-9EBF2EC47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754" y="306797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6" name="Rectangle 66">
              <a:extLst>
                <a:ext uri="{FF2B5EF4-FFF2-40B4-BE49-F238E27FC236}">
                  <a16:creationId xmlns:a16="http://schemas.microsoft.com/office/drawing/2014/main" id="{11E83308-84CF-4E26-B5AC-A44B744B7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24" y="357438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7" name="Rectangle 67">
              <a:extLst>
                <a:ext uri="{FF2B5EF4-FFF2-40B4-BE49-F238E27FC236}">
                  <a16:creationId xmlns:a16="http://schemas.microsoft.com/office/drawing/2014/main" id="{55B1F541-5485-4811-A5FB-A08C02D92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24" y="4080801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8" name="Rectangle 68">
              <a:extLst>
                <a:ext uri="{FF2B5EF4-FFF2-40B4-BE49-F238E27FC236}">
                  <a16:creationId xmlns:a16="http://schemas.microsoft.com/office/drawing/2014/main" id="{8DEA5FF7-0657-407C-9DEF-3F196F00B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24" y="458721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89" name="Rectangle 69">
              <a:extLst>
                <a:ext uri="{FF2B5EF4-FFF2-40B4-BE49-F238E27FC236}">
                  <a16:creationId xmlns:a16="http://schemas.microsoft.com/office/drawing/2014/main" id="{CFB2E1A2-B973-486A-B4E8-35F34B18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24" y="5093626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90" name="Rectangle 70">
              <a:extLst>
                <a:ext uri="{FF2B5EF4-FFF2-40B4-BE49-F238E27FC236}">
                  <a16:creationId xmlns:a16="http://schemas.microsoft.com/office/drawing/2014/main" id="{2AD454A9-36AB-4AA5-AB09-2D1560C0B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124" y="560003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91" name="Freeform 71">
              <a:extLst>
                <a:ext uri="{FF2B5EF4-FFF2-40B4-BE49-F238E27FC236}">
                  <a16:creationId xmlns:a16="http://schemas.microsoft.com/office/drawing/2014/main" id="{CD8B79E4-69EC-48CF-9CE0-488E32BA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258" y="2526638"/>
              <a:ext cx="74613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2" name="Line 72">
              <a:extLst>
                <a:ext uri="{FF2B5EF4-FFF2-40B4-BE49-F238E27FC236}">
                  <a16:creationId xmlns:a16="http://schemas.microsoft.com/office/drawing/2014/main" id="{79B1866D-5402-4B62-B707-87F73FAEB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0008" y="2647288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3" name="Line 73">
              <a:extLst>
                <a:ext uri="{FF2B5EF4-FFF2-40B4-BE49-F238E27FC236}">
                  <a16:creationId xmlns:a16="http://schemas.microsoft.com/office/drawing/2014/main" id="{A72F097D-09E7-49B1-9FC2-492089869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86521" y="2647288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4" name="Freeform 74">
              <a:extLst>
                <a:ext uri="{FF2B5EF4-FFF2-40B4-BE49-F238E27FC236}">
                  <a16:creationId xmlns:a16="http://schemas.microsoft.com/office/drawing/2014/main" id="{F6EACE2F-9A8F-4415-9B88-86BD20B75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8" y="2075788"/>
              <a:ext cx="74613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5" name="Line 75">
              <a:extLst>
                <a:ext uri="{FF2B5EF4-FFF2-40B4-BE49-F238E27FC236}">
                  <a16:creationId xmlns:a16="http://schemas.microsoft.com/office/drawing/2014/main" id="{92B74C9E-2FCF-4FF7-B380-F7ED1DB0A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3271" y="2075788"/>
              <a:ext cx="0" cy="51117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6" name="Line 76">
              <a:extLst>
                <a:ext uri="{FF2B5EF4-FFF2-40B4-BE49-F238E27FC236}">
                  <a16:creationId xmlns:a16="http://schemas.microsoft.com/office/drawing/2014/main" id="{96481CCD-5C68-40F3-B953-E04B9B53C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6758" y="3117188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7" name="Line 77">
              <a:extLst>
                <a:ext uri="{FF2B5EF4-FFF2-40B4-BE49-F238E27FC236}">
                  <a16:creationId xmlns:a16="http://schemas.microsoft.com/office/drawing/2014/main" id="{4889EE8D-66EC-40C2-9F59-87A9298FA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3271" y="3117188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8" name="Freeform 78">
              <a:extLst>
                <a:ext uri="{FF2B5EF4-FFF2-40B4-BE49-F238E27FC236}">
                  <a16:creationId xmlns:a16="http://schemas.microsoft.com/office/drawing/2014/main" id="{E716E631-A6A0-4C6E-83FE-FD3B6E68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008" y="3652176"/>
              <a:ext cx="74613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9" name="Line 79">
              <a:extLst>
                <a:ext uri="{FF2B5EF4-FFF2-40B4-BE49-F238E27FC236}">
                  <a16:creationId xmlns:a16="http://schemas.microsoft.com/office/drawing/2014/main" id="{44E8C0D5-E4EE-43F1-B068-BCBFFED7C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6521" y="3152113"/>
              <a:ext cx="0" cy="500063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0" name="Line 80">
              <a:extLst>
                <a:ext uri="{FF2B5EF4-FFF2-40B4-BE49-F238E27FC236}">
                  <a16:creationId xmlns:a16="http://schemas.microsoft.com/office/drawing/2014/main" id="{00B77EB4-ED78-4664-BD5B-E451D20B1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9771" y="3017176"/>
              <a:ext cx="0" cy="52070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1" name="Line 81">
              <a:extLst>
                <a:ext uri="{FF2B5EF4-FFF2-40B4-BE49-F238E27FC236}">
                  <a16:creationId xmlns:a16="http://schemas.microsoft.com/office/drawing/2014/main" id="{55C90FA2-072D-481C-8C23-32F034DC6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3258" y="3537876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2" name="Line 82">
              <a:extLst>
                <a:ext uri="{FF2B5EF4-FFF2-40B4-BE49-F238E27FC236}">
                  <a16:creationId xmlns:a16="http://schemas.microsoft.com/office/drawing/2014/main" id="{D8E24522-65B5-46B0-9ACB-41BF81B98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19771" y="3537876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3" name="Line 83">
              <a:extLst>
                <a:ext uri="{FF2B5EF4-FFF2-40B4-BE49-F238E27FC236}">
                  <a16:creationId xmlns:a16="http://schemas.microsoft.com/office/drawing/2014/main" id="{CC608720-F50B-4DA5-858C-D8FFDE9BD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3021" y="3382301"/>
              <a:ext cx="0" cy="315913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4" name="Line 84">
              <a:extLst>
                <a:ext uri="{FF2B5EF4-FFF2-40B4-BE49-F238E27FC236}">
                  <a16:creationId xmlns:a16="http://schemas.microsoft.com/office/drawing/2014/main" id="{DC16B3DF-EB9A-4495-A952-634D83995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3021" y="3056863"/>
              <a:ext cx="0" cy="32543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5" name="Line 85">
              <a:extLst>
                <a:ext uri="{FF2B5EF4-FFF2-40B4-BE49-F238E27FC236}">
                  <a16:creationId xmlns:a16="http://schemas.microsoft.com/office/drawing/2014/main" id="{1B155516-6237-4554-8D60-CAFBAC49F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508" y="3056863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6" name="Line 86">
              <a:extLst>
                <a:ext uri="{FF2B5EF4-FFF2-40B4-BE49-F238E27FC236}">
                  <a16:creationId xmlns:a16="http://schemas.microsoft.com/office/drawing/2014/main" id="{71A08BA7-B7A3-442C-952B-FACF344DA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3021" y="305686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7" name="Line 87">
              <a:extLst>
                <a:ext uri="{FF2B5EF4-FFF2-40B4-BE49-F238E27FC236}">
                  <a16:creationId xmlns:a16="http://schemas.microsoft.com/office/drawing/2014/main" id="{5F936705-4D4B-4DC9-8E35-517BA2E0E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508" y="3698213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8" name="Line 88">
              <a:extLst>
                <a:ext uri="{FF2B5EF4-FFF2-40B4-BE49-F238E27FC236}">
                  <a16:creationId xmlns:a16="http://schemas.microsoft.com/office/drawing/2014/main" id="{E26471BE-7A87-4B57-B1C1-7D8556E85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3021" y="36982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1" name="Line 91">
              <a:extLst>
                <a:ext uri="{FF2B5EF4-FFF2-40B4-BE49-F238E27FC236}">
                  <a16:creationId xmlns:a16="http://schemas.microsoft.com/office/drawing/2014/main" id="{5ABF7C26-2C57-4E37-875D-378514FEF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9771" y="2526638"/>
              <a:ext cx="0" cy="49053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2" name="Line 92">
              <a:extLst>
                <a:ext uri="{FF2B5EF4-FFF2-40B4-BE49-F238E27FC236}">
                  <a16:creationId xmlns:a16="http://schemas.microsoft.com/office/drawing/2014/main" id="{FAC943F1-A121-462C-AA76-445BCAED2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6521" y="2647288"/>
              <a:ext cx="0" cy="50482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3" name="Line 93">
              <a:extLst>
                <a:ext uri="{FF2B5EF4-FFF2-40B4-BE49-F238E27FC236}">
                  <a16:creationId xmlns:a16="http://schemas.microsoft.com/office/drawing/2014/main" id="{DC9C75AE-D1DC-4E16-A76F-B82187F65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3271" y="2586963"/>
              <a:ext cx="0" cy="53022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5" name="Line 95">
              <a:extLst>
                <a:ext uri="{FF2B5EF4-FFF2-40B4-BE49-F238E27FC236}">
                  <a16:creationId xmlns:a16="http://schemas.microsoft.com/office/drawing/2014/main" id="{37A7C8E9-26F8-4DEB-829D-7E6CEBBDF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696" y="4163351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6" name="Line 96">
              <a:extLst>
                <a:ext uri="{FF2B5EF4-FFF2-40B4-BE49-F238E27FC236}">
                  <a16:creationId xmlns:a16="http://schemas.microsoft.com/office/drawing/2014/main" id="{8DED7886-0E03-42B3-9491-4B37FCB64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183" y="4163351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7" name="Line 97">
              <a:extLst>
                <a:ext uri="{FF2B5EF4-FFF2-40B4-BE49-F238E27FC236}">
                  <a16:creationId xmlns:a16="http://schemas.microsoft.com/office/drawing/2014/main" id="{44EEB5A4-ABDD-43D6-879E-9FD3422EA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5696" y="4163351"/>
              <a:ext cx="0" cy="20478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8" name="Line 98">
              <a:extLst>
                <a:ext uri="{FF2B5EF4-FFF2-40B4-BE49-F238E27FC236}">
                  <a16:creationId xmlns:a16="http://schemas.microsoft.com/office/drawing/2014/main" id="{6136F455-6B8B-45FB-941E-0581FB6D3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946" y="4858676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9" name="Line 99">
              <a:extLst>
                <a:ext uri="{FF2B5EF4-FFF2-40B4-BE49-F238E27FC236}">
                  <a16:creationId xmlns:a16="http://schemas.microsoft.com/office/drawing/2014/main" id="{49439AC5-23CC-4F48-91FC-894E7438F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946" y="4538001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0" name="Line 100">
              <a:extLst>
                <a:ext uri="{FF2B5EF4-FFF2-40B4-BE49-F238E27FC236}">
                  <a16:creationId xmlns:a16="http://schemas.microsoft.com/office/drawing/2014/main" id="{A51E69B2-6510-44AA-9BD2-C3FFA599D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946" y="4703101"/>
              <a:ext cx="0" cy="15557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1" name="Line 101">
              <a:extLst>
                <a:ext uri="{FF2B5EF4-FFF2-40B4-BE49-F238E27FC236}">
                  <a16:creationId xmlns:a16="http://schemas.microsoft.com/office/drawing/2014/main" id="{ED8236E0-1BDD-4F41-A1C6-45C58A4AB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946" y="4538001"/>
              <a:ext cx="0" cy="16510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2" name="Line 102">
              <a:extLst>
                <a:ext uri="{FF2B5EF4-FFF2-40B4-BE49-F238E27FC236}">
                  <a16:creationId xmlns:a16="http://schemas.microsoft.com/office/drawing/2014/main" id="{EE954E73-C569-487F-93D7-8C9C0039D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696" y="4553876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3" name="Line 103">
              <a:extLst>
                <a:ext uri="{FF2B5EF4-FFF2-40B4-BE49-F238E27FC236}">
                  <a16:creationId xmlns:a16="http://schemas.microsoft.com/office/drawing/2014/main" id="{3A3B1589-72ED-4D77-8C43-48953B010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183" y="4553876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5" name="Line 105">
              <a:extLst>
                <a:ext uri="{FF2B5EF4-FFF2-40B4-BE49-F238E27FC236}">
                  <a16:creationId xmlns:a16="http://schemas.microsoft.com/office/drawing/2014/main" id="{888CE991-E4E6-49E8-804D-AFA60BF52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5696" y="4368138"/>
              <a:ext cx="0" cy="18573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6" name="Line 106">
              <a:extLst>
                <a:ext uri="{FF2B5EF4-FFF2-40B4-BE49-F238E27FC236}">
                  <a16:creationId xmlns:a16="http://schemas.microsoft.com/office/drawing/2014/main" id="{D300DFF9-35B6-4C73-BECD-F1A4E8285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433" y="4538001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7" name="Line 107">
              <a:extLst>
                <a:ext uri="{FF2B5EF4-FFF2-40B4-BE49-F238E27FC236}">
                  <a16:creationId xmlns:a16="http://schemas.microsoft.com/office/drawing/2014/main" id="{B5967D3B-48A0-4387-8BDC-9A48581A6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433" y="4858676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9" name="Line 109">
              <a:extLst>
                <a:ext uri="{FF2B5EF4-FFF2-40B4-BE49-F238E27FC236}">
                  <a16:creationId xmlns:a16="http://schemas.microsoft.com/office/drawing/2014/main" id="{AD36EFDB-7D30-44B1-B78B-AE43DC94D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8808" y="5458751"/>
              <a:ext cx="0" cy="7778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0" name="Line 110">
              <a:extLst>
                <a:ext uri="{FF2B5EF4-FFF2-40B4-BE49-F238E27FC236}">
                  <a16:creationId xmlns:a16="http://schemas.microsoft.com/office/drawing/2014/main" id="{6CB5776E-341D-4ECE-8425-30878F52A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8808" y="5536538"/>
              <a:ext cx="1588" cy="7620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1" name="Line 111">
              <a:extLst>
                <a:ext uri="{FF2B5EF4-FFF2-40B4-BE49-F238E27FC236}">
                  <a16:creationId xmlns:a16="http://schemas.microsoft.com/office/drawing/2014/main" id="{E2B34DB7-BC87-4A60-A49B-0BDB10987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2296" y="5458751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2" name="Line 112">
              <a:extLst>
                <a:ext uri="{FF2B5EF4-FFF2-40B4-BE49-F238E27FC236}">
                  <a16:creationId xmlns:a16="http://schemas.microsoft.com/office/drawing/2014/main" id="{1CDC77B9-75CC-4688-9D5E-B746EB23C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8808" y="5458751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3" name="Line 113">
              <a:extLst>
                <a:ext uri="{FF2B5EF4-FFF2-40B4-BE49-F238E27FC236}">
                  <a16:creationId xmlns:a16="http://schemas.microsoft.com/office/drawing/2014/main" id="{42EC79EA-9DB7-41DE-9537-E2381792C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3883" y="5612738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4" name="Line 114">
              <a:extLst>
                <a:ext uri="{FF2B5EF4-FFF2-40B4-BE49-F238E27FC236}">
                  <a16:creationId xmlns:a16="http://schemas.microsoft.com/office/drawing/2014/main" id="{598F9584-EF59-46F7-BE00-1EB6797D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0396" y="5612738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5" name="Line 115">
              <a:extLst>
                <a:ext uri="{FF2B5EF4-FFF2-40B4-BE49-F238E27FC236}">
                  <a16:creationId xmlns:a16="http://schemas.microsoft.com/office/drawing/2014/main" id="{A1823F37-825D-478A-9409-D7FAD855D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196" y="5098388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6" name="Line 116">
              <a:extLst>
                <a:ext uri="{FF2B5EF4-FFF2-40B4-BE49-F238E27FC236}">
                  <a16:creationId xmlns:a16="http://schemas.microsoft.com/office/drawing/2014/main" id="{D16C14BA-9AEF-4C1B-8405-71336865A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683" y="5098388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7" name="Freeform 117">
              <a:extLst>
                <a:ext uri="{FF2B5EF4-FFF2-40B4-BE49-F238E27FC236}">
                  <a16:creationId xmlns:a16="http://schemas.microsoft.com/office/drawing/2014/main" id="{A98AB01F-9C5A-4CC7-A720-601ED2387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683" y="5307938"/>
              <a:ext cx="74613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8" name="Line 118">
              <a:extLst>
                <a:ext uri="{FF2B5EF4-FFF2-40B4-BE49-F238E27FC236}">
                  <a16:creationId xmlns:a16="http://schemas.microsoft.com/office/drawing/2014/main" id="{DD18FCDB-8E7B-46C0-A30E-09BA6AC73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196" y="5207926"/>
              <a:ext cx="0" cy="100013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9" name="Line 119">
              <a:extLst>
                <a:ext uri="{FF2B5EF4-FFF2-40B4-BE49-F238E27FC236}">
                  <a16:creationId xmlns:a16="http://schemas.microsoft.com/office/drawing/2014/main" id="{BDA95F1F-194A-440A-8AC4-0333ED508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196" y="5098388"/>
              <a:ext cx="0" cy="10953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3" name="Line 123">
              <a:extLst>
                <a:ext uri="{FF2B5EF4-FFF2-40B4-BE49-F238E27FC236}">
                  <a16:creationId xmlns:a16="http://schemas.microsoft.com/office/drawing/2014/main" id="{478FCEE9-A9FC-4AB8-AB11-2F80F84A1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7858" y="3342613"/>
              <a:ext cx="0" cy="29527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4" name="Line 124">
              <a:extLst>
                <a:ext uri="{FF2B5EF4-FFF2-40B4-BE49-F238E27FC236}">
                  <a16:creationId xmlns:a16="http://schemas.microsoft.com/office/drawing/2014/main" id="{A09D07EC-AB26-47AF-A2F2-418A5C70A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1108" y="3412463"/>
              <a:ext cx="0" cy="26987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5" name="Line 125">
              <a:extLst>
                <a:ext uri="{FF2B5EF4-FFF2-40B4-BE49-F238E27FC236}">
                  <a16:creationId xmlns:a16="http://schemas.microsoft.com/office/drawing/2014/main" id="{9A61F00C-64FB-4588-9C94-1A3D974FA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9758" y="33426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6" name="Line 126">
              <a:extLst>
                <a:ext uri="{FF2B5EF4-FFF2-40B4-BE49-F238E27FC236}">
                  <a16:creationId xmlns:a16="http://schemas.microsoft.com/office/drawing/2014/main" id="{5F009EDA-A728-4385-A6B4-0F142D1BC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596" y="3412463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7" name="Line 127">
              <a:extLst>
                <a:ext uri="{FF2B5EF4-FFF2-40B4-BE49-F238E27FC236}">
                  <a16:creationId xmlns:a16="http://schemas.microsoft.com/office/drawing/2014/main" id="{E4ED00FE-C59A-4DED-B379-FFFB5365E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1108" y="341246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8" name="Line 128">
              <a:extLst>
                <a:ext uri="{FF2B5EF4-FFF2-40B4-BE49-F238E27FC236}">
                  <a16:creationId xmlns:a16="http://schemas.microsoft.com/office/drawing/2014/main" id="{4351178D-57B5-409D-820C-31314EAAE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4358" y="3512476"/>
              <a:ext cx="0" cy="26987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9" name="Line 129">
              <a:extLst>
                <a:ext uri="{FF2B5EF4-FFF2-40B4-BE49-F238E27FC236}">
                  <a16:creationId xmlns:a16="http://schemas.microsoft.com/office/drawing/2014/main" id="{B91A9111-392F-4D38-A203-5EFBB275A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7846" y="3512476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0" name="Line 130">
              <a:extLst>
                <a:ext uri="{FF2B5EF4-FFF2-40B4-BE49-F238E27FC236}">
                  <a16:creationId xmlns:a16="http://schemas.microsoft.com/office/drawing/2014/main" id="{FB6E2B62-88C5-4D71-8DE6-287A21E9B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4358" y="3512476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1" name="Line 131">
              <a:extLst>
                <a:ext uri="{FF2B5EF4-FFF2-40B4-BE49-F238E27FC236}">
                  <a16:creationId xmlns:a16="http://schemas.microsoft.com/office/drawing/2014/main" id="{D51CA2B5-0707-4685-8EE5-FA83B6C4C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7846" y="4068101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2" name="Line 132">
              <a:extLst>
                <a:ext uri="{FF2B5EF4-FFF2-40B4-BE49-F238E27FC236}">
                  <a16:creationId xmlns:a16="http://schemas.microsoft.com/office/drawing/2014/main" id="{13DFB9E5-84F7-4DB7-A4D0-DD44D81ED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4358" y="4068101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3" name="Line 133">
              <a:extLst>
                <a:ext uri="{FF2B5EF4-FFF2-40B4-BE49-F238E27FC236}">
                  <a16:creationId xmlns:a16="http://schemas.microsoft.com/office/drawing/2014/main" id="{46EB7FE5-961B-4C1F-9058-BE500D252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9758" y="39268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4" name="Line 134">
              <a:extLst>
                <a:ext uri="{FF2B5EF4-FFF2-40B4-BE49-F238E27FC236}">
                  <a16:creationId xmlns:a16="http://schemas.microsoft.com/office/drawing/2014/main" id="{4CC26544-5FE9-4360-BD01-6E0FAD3D9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596" y="3963326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5" name="Line 135">
              <a:extLst>
                <a:ext uri="{FF2B5EF4-FFF2-40B4-BE49-F238E27FC236}">
                  <a16:creationId xmlns:a16="http://schemas.microsoft.com/office/drawing/2014/main" id="{16968C37-20FB-4A30-BA5D-B126FDB95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1108" y="3963326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6" name="Line 136">
              <a:extLst>
                <a:ext uri="{FF2B5EF4-FFF2-40B4-BE49-F238E27FC236}">
                  <a16:creationId xmlns:a16="http://schemas.microsoft.com/office/drawing/2014/main" id="{305D9E90-2654-445D-8C33-FA306FDA8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4358" y="3782351"/>
              <a:ext cx="0" cy="28575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8" name="Line 138">
              <a:extLst>
                <a:ext uri="{FF2B5EF4-FFF2-40B4-BE49-F238E27FC236}">
                  <a16:creationId xmlns:a16="http://schemas.microsoft.com/office/drawing/2014/main" id="{E93EC9A6-CA3F-44FF-8A1A-C05ABF264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7858" y="3637888"/>
              <a:ext cx="0" cy="28892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9" name="Line 139">
              <a:extLst>
                <a:ext uri="{FF2B5EF4-FFF2-40B4-BE49-F238E27FC236}">
                  <a16:creationId xmlns:a16="http://schemas.microsoft.com/office/drawing/2014/main" id="{C29152CF-A4B4-480E-907F-1CFF4894F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1108" y="3682338"/>
              <a:ext cx="0" cy="28098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0" name="Line 140">
              <a:extLst>
                <a:ext uri="{FF2B5EF4-FFF2-40B4-BE49-F238E27FC236}">
                  <a16:creationId xmlns:a16="http://schemas.microsoft.com/office/drawing/2014/main" id="{C1B1730B-F02C-4470-BE02-950BB114E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096" y="3656938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1" name="Line 141">
              <a:extLst>
                <a:ext uri="{FF2B5EF4-FFF2-40B4-BE49-F238E27FC236}">
                  <a16:creationId xmlns:a16="http://schemas.microsoft.com/office/drawing/2014/main" id="{A5BE70D4-FA21-4C7C-B193-46B741B74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7608" y="3656938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2" name="Line 142">
              <a:extLst>
                <a:ext uri="{FF2B5EF4-FFF2-40B4-BE49-F238E27FC236}">
                  <a16:creationId xmlns:a16="http://schemas.microsoft.com/office/drawing/2014/main" id="{BDC7BA7A-2610-4A33-9239-DF6439D19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46" y="3863313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3" name="Line 143">
              <a:extLst>
                <a:ext uri="{FF2B5EF4-FFF2-40B4-BE49-F238E27FC236}">
                  <a16:creationId xmlns:a16="http://schemas.microsoft.com/office/drawing/2014/main" id="{9B721AD4-B985-42F0-8AAB-FED518B9F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858" y="38633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4" name="Line 144">
              <a:extLst>
                <a:ext uri="{FF2B5EF4-FFF2-40B4-BE49-F238E27FC236}">
                  <a16:creationId xmlns:a16="http://schemas.microsoft.com/office/drawing/2014/main" id="{E8E49224-EBD2-4912-A233-94233532D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858" y="4087151"/>
              <a:ext cx="0" cy="23018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5" name="Line 145">
              <a:extLst>
                <a:ext uri="{FF2B5EF4-FFF2-40B4-BE49-F238E27FC236}">
                  <a16:creationId xmlns:a16="http://schemas.microsoft.com/office/drawing/2014/main" id="{D50B62A0-F1D3-4707-A6C0-C8B8A279E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46" y="4317338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6" name="Line 146">
              <a:extLst>
                <a:ext uri="{FF2B5EF4-FFF2-40B4-BE49-F238E27FC236}">
                  <a16:creationId xmlns:a16="http://schemas.microsoft.com/office/drawing/2014/main" id="{1739A630-AD1D-4462-B48E-87EA8698E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858" y="4317338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7" name="Line 147">
              <a:extLst>
                <a:ext uri="{FF2B5EF4-FFF2-40B4-BE49-F238E27FC236}">
                  <a16:creationId xmlns:a16="http://schemas.microsoft.com/office/drawing/2014/main" id="{A7250B69-623F-4F8D-A945-BA7FC2CE6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608" y="3917288"/>
              <a:ext cx="0" cy="250825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8" name="Line 148">
              <a:extLst>
                <a:ext uri="{FF2B5EF4-FFF2-40B4-BE49-F238E27FC236}">
                  <a16:creationId xmlns:a16="http://schemas.microsoft.com/office/drawing/2014/main" id="{CD73B069-F70F-4301-9E50-3D52A85F8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096" y="4168113"/>
              <a:ext cx="36513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9" name="Line 149">
              <a:extLst>
                <a:ext uri="{FF2B5EF4-FFF2-40B4-BE49-F238E27FC236}">
                  <a16:creationId xmlns:a16="http://schemas.microsoft.com/office/drawing/2014/main" id="{37C1B7F2-8FD9-4DE3-9FC5-D18B21E0F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7608" y="41681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1" name="Line 151">
              <a:extLst>
                <a:ext uri="{FF2B5EF4-FFF2-40B4-BE49-F238E27FC236}">
                  <a16:creationId xmlns:a16="http://schemas.microsoft.com/office/drawing/2014/main" id="{B953D69B-6D34-4917-BCFA-47726F7BF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608" y="3656938"/>
              <a:ext cx="0" cy="26035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2" name="Line 152">
              <a:extLst>
                <a:ext uri="{FF2B5EF4-FFF2-40B4-BE49-F238E27FC236}">
                  <a16:creationId xmlns:a16="http://schemas.microsoft.com/office/drawing/2014/main" id="{42EBFBD2-BE84-4767-B13B-99BDB01F1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858" y="3863313"/>
              <a:ext cx="0" cy="223838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26" name="Groupe 325">
              <a:extLst>
                <a:ext uri="{FF2B5EF4-FFF2-40B4-BE49-F238E27FC236}">
                  <a16:creationId xmlns:a16="http://schemas.microsoft.com/office/drawing/2014/main" id="{CF0CD17B-BB44-4A5F-8AF4-D951D40400A9}"/>
                </a:ext>
              </a:extLst>
            </p:cNvPr>
            <p:cNvGrpSpPr/>
            <p:nvPr/>
          </p:nvGrpSpPr>
          <p:grpSpPr>
            <a:xfrm>
              <a:off x="1655446" y="2586963"/>
              <a:ext cx="7997825" cy="3125788"/>
              <a:chOff x="1787526" y="2513013"/>
              <a:chExt cx="7997825" cy="3125788"/>
            </a:xfrm>
          </p:grpSpPr>
          <p:sp>
            <p:nvSpPr>
              <p:cNvPr id="209" name="Line 89">
                <a:extLst>
                  <a:ext uri="{FF2B5EF4-FFF2-40B4-BE49-F238E27FC236}">
                    <a16:creationId xmlns:a16="http://schemas.microsoft.com/office/drawing/2014/main" id="{956EFE01-DD88-424D-A46B-833CC3DB0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5101" y="2943226"/>
                <a:ext cx="666750" cy="365125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Line 90">
                <a:extLst>
                  <a:ext uri="{FF2B5EF4-FFF2-40B4-BE49-F238E27FC236}">
                    <a16:creationId xmlns:a16="http://schemas.microsoft.com/office/drawing/2014/main" id="{7509D68D-3857-44B5-9E10-DEAF3BB63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1851" y="2943226"/>
                <a:ext cx="666750" cy="134938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Line 94">
                <a:extLst>
                  <a:ext uri="{FF2B5EF4-FFF2-40B4-BE49-F238E27FC236}">
                    <a16:creationId xmlns:a16="http://schemas.microsoft.com/office/drawing/2014/main" id="{2278F9E3-FFDB-4F98-BAA7-A6D825E7F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18601" y="2513013"/>
                <a:ext cx="666750" cy="565150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Line 104">
                <a:extLst>
                  <a:ext uri="{FF2B5EF4-FFF2-40B4-BE49-F238E27FC236}">
                    <a16:creationId xmlns:a16="http://schemas.microsoft.com/office/drawing/2014/main" id="{332E75AF-06F2-4FC9-BCD6-9E50B9397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1026" y="4294188"/>
                <a:ext cx="666750" cy="334963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Line 108">
                <a:extLst>
                  <a:ext uri="{FF2B5EF4-FFF2-40B4-BE49-F238E27FC236}">
                    <a16:creationId xmlns:a16="http://schemas.microsoft.com/office/drawing/2014/main" id="{245A7F25-664E-4BBB-83E9-0E07F2286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7526" y="5462588"/>
                <a:ext cx="233363" cy="176213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Line 120">
                <a:extLst>
                  <a:ext uri="{FF2B5EF4-FFF2-40B4-BE49-F238E27FC236}">
                    <a16:creationId xmlns:a16="http://schemas.microsoft.com/office/drawing/2014/main" id="{4FD19A94-4260-46C6-A092-B9010DFA4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0888" y="5133976"/>
                <a:ext cx="433388" cy="328613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Line 121">
                <a:extLst>
                  <a:ext uri="{FF2B5EF4-FFF2-40B4-BE49-F238E27FC236}">
                    <a16:creationId xmlns:a16="http://schemas.microsoft.com/office/drawing/2014/main" id="{455CD010-4BB2-458D-AE99-259BDA977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4276" y="4629151"/>
                <a:ext cx="666750" cy="504825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Line 122">
                <a:extLst>
                  <a:ext uri="{FF2B5EF4-FFF2-40B4-BE49-F238E27FC236}">
                    <a16:creationId xmlns:a16="http://schemas.microsoft.com/office/drawing/2014/main" id="{DDF5F867-EBEF-46D1-BAE4-EC00DAD02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53188" y="3563938"/>
                <a:ext cx="666750" cy="44450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Line 137">
                <a:extLst>
                  <a:ext uri="{FF2B5EF4-FFF2-40B4-BE49-F238E27FC236}">
                    <a16:creationId xmlns:a16="http://schemas.microsoft.com/office/drawing/2014/main" id="{E2F374A8-480D-419B-857A-BF22D0D0D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86438" y="3608388"/>
                <a:ext cx="666750" cy="100013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Line 150">
                <a:extLst>
                  <a:ext uri="{FF2B5EF4-FFF2-40B4-BE49-F238E27FC236}">
                    <a16:creationId xmlns:a16="http://schemas.microsoft.com/office/drawing/2014/main" id="{032007A9-37FB-4ED3-BA00-8AC3A9FD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52938" y="3843338"/>
                <a:ext cx="666750" cy="169863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Line 153">
                <a:extLst>
                  <a:ext uri="{FF2B5EF4-FFF2-40B4-BE49-F238E27FC236}">
                    <a16:creationId xmlns:a16="http://schemas.microsoft.com/office/drawing/2014/main" id="{65E65384-A610-4C98-AB73-5168634D5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19688" y="3708401"/>
                <a:ext cx="666750" cy="134938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Line 154">
                <a:extLst>
                  <a:ext uri="{FF2B5EF4-FFF2-40B4-BE49-F238E27FC236}">
                    <a16:creationId xmlns:a16="http://schemas.microsoft.com/office/drawing/2014/main" id="{9BBA9977-E5FE-4AAF-8B6D-232BFBF2F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7776" y="4013201"/>
                <a:ext cx="665163" cy="280988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Line 155">
                <a:extLst>
                  <a:ext uri="{FF2B5EF4-FFF2-40B4-BE49-F238E27FC236}">
                    <a16:creationId xmlns:a16="http://schemas.microsoft.com/office/drawing/2014/main" id="{CC71BDB5-953B-4DC3-8D3A-B9F87F0DA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9938" y="3308351"/>
                <a:ext cx="665163" cy="255588"/>
              </a:xfrm>
              <a:prstGeom prst="line">
                <a:avLst/>
              </a:pr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6" name="Line 156">
              <a:extLst>
                <a:ext uri="{FF2B5EF4-FFF2-40B4-BE49-F238E27FC236}">
                  <a16:creationId xmlns:a16="http://schemas.microsoft.com/office/drawing/2014/main" id="{A0812875-6012-4F73-9827-1DCC423C5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7858" y="33426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7" name="Line 157">
              <a:extLst>
                <a:ext uri="{FF2B5EF4-FFF2-40B4-BE49-F238E27FC236}">
                  <a16:creationId xmlns:a16="http://schemas.microsoft.com/office/drawing/2014/main" id="{6B163E77-7F93-4393-B278-C6E5C50A5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7858" y="3926813"/>
              <a:ext cx="38100" cy="0"/>
            </a:xfrm>
            <a:prstGeom prst="line">
              <a:avLst/>
            </a:prstGeom>
            <a:noFill/>
            <a:ln w="127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8" name="Line 158">
              <a:extLst>
                <a:ext uri="{FF2B5EF4-FFF2-40B4-BE49-F238E27FC236}">
                  <a16:creationId xmlns:a16="http://schemas.microsoft.com/office/drawing/2014/main" id="{2D4BD228-870B-494D-BCC4-3E35EAF5A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3271" y="3642651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9" name="Line 159">
              <a:extLst>
                <a:ext uri="{FF2B5EF4-FFF2-40B4-BE49-F238E27FC236}">
                  <a16:creationId xmlns:a16="http://schemas.microsoft.com/office/drawing/2014/main" id="{7A702D96-803F-475B-A892-05C45E7ED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6758" y="3642651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0" name="Line 160">
              <a:extLst>
                <a:ext uri="{FF2B5EF4-FFF2-40B4-BE49-F238E27FC236}">
                  <a16:creationId xmlns:a16="http://schemas.microsoft.com/office/drawing/2014/main" id="{7BB3837A-DB3C-4835-B789-015EA9257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6521" y="3982376"/>
              <a:ext cx="0" cy="550863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1" name="Line 161">
              <a:extLst>
                <a:ext uri="{FF2B5EF4-FFF2-40B4-BE49-F238E27FC236}">
                  <a16:creationId xmlns:a16="http://schemas.microsoft.com/office/drawing/2014/main" id="{C5B66AE0-51CD-4EC0-9A33-4C83FCE53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86521" y="3982376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2" name="Line 162">
              <a:extLst>
                <a:ext uri="{FF2B5EF4-FFF2-40B4-BE49-F238E27FC236}">
                  <a16:creationId xmlns:a16="http://schemas.microsoft.com/office/drawing/2014/main" id="{B4E8409D-3A75-4C31-AEC5-AAF6C3A49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0008" y="3982376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3" name="Line 163">
              <a:extLst>
                <a:ext uri="{FF2B5EF4-FFF2-40B4-BE49-F238E27FC236}">
                  <a16:creationId xmlns:a16="http://schemas.microsoft.com/office/drawing/2014/main" id="{93F380B3-B8A5-42D2-976F-C0C68C0F7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271" y="3642651"/>
              <a:ext cx="0" cy="66992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5" name="Line 165">
              <a:extLst>
                <a:ext uri="{FF2B5EF4-FFF2-40B4-BE49-F238E27FC236}">
                  <a16:creationId xmlns:a16="http://schemas.microsoft.com/office/drawing/2014/main" id="{774F3E9E-2972-4721-83F0-3447F8E9A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3021" y="4368138"/>
              <a:ext cx="0" cy="3746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6" name="Line 166">
              <a:extLst>
                <a:ext uri="{FF2B5EF4-FFF2-40B4-BE49-F238E27FC236}">
                  <a16:creationId xmlns:a16="http://schemas.microsoft.com/office/drawing/2014/main" id="{A972FCCD-BB1A-47A9-BC86-5E7C53968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3021" y="436813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7" name="Line 167">
              <a:extLst>
                <a:ext uri="{FF2B5EF4-FFF2-40B4-BE49-F238E27FC236}">
                  <a16:creationId xmlns:a16="http://schemas.microsoft.com/office/drawing/2014/main" id="{7861C76E-9593-46CB-9DCF-EF930848A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508" y="436813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8" name="Line 168">
              <a:extLst>
                <a:ext uri="{FF2B5EF4-FFF2-40B4-BE49-F238E27FC236}">
                  <a16:creationId xmlns:a16="http://schemas.microsoft.com/office/drawing/2014/main" id="{773EA3CD-B67C-48E7-B8F4-66FA1BC0A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3258" y="4172876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9" name="Line 169">
              <a:extLst>
                <a:ext uri="{FF2B5EF4-FFF2-40B4-BE49-F238E27FC236}">
                  <a16:creationId xmlns:a16="http://schemas.microsoft.com/office/drawing/2014/main" id="{3A347082-86B9-4934-A4FF-B7BC5CF47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9771" y="4172876"/>
              <a:ext cx="0" cy="55562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0" name="Line 170">
              <a:extLst>
                <a:ext uri="{FF2B5EF4-FFF2-40B4-BE49-F238E27FC236}">
                  <a16:creationId xmlns:a16="http://schemas.microsoft.com/office/drawing/2014/main" id="{F58CB1C9-0DE9-4888-A6F3-0F0D4E89A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9771" y="4172876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2" name="Line 172">
              <a:extLst>
                <a:ext uri="{FF2B5EF4-FFF2-40B4-BE49-F238E27FC236}">
                  <a16:creationId xmlns:a16="http://schemas.microsoft.com/office/drawing/2014/main" id="{BB14423C-5B68-4E4E-9B30-2171AB82F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19771" y="5280951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3" name="Line 173">
              <a:extLst>
                <a:ext uri="{FF2B5EF4-FFF2-40B4-BE49-F238E27FC236}">
                  <a16:creationId xmlns:a16="http://schemas.microsoft.com/office/drawing/2014/main" id="{9F9680DB-2561-4E30-8D82-C74A4F612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3258" y="5280951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4" name="Line 174">
              <a:extLst>
                <a:ext uri="{FF2B5EF4-FFF2-40B4-BE49-F238E27FC236}">
                  <a16:creationId xmlns:a16="http://schemas.microsoft.com/office/drawing/2014/main" id="{F899E0D7-E158-4FF4-BCD6-E5741335C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508" y="5133313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5" name="Line 175">
              <a:extLst>
                <a:ext uri="{FF2B5EF4-FFF2-40B4-BE49-F238E27FC236}">
                  <a16:creationId xmlns:a16="http://schemas.microsoft.com/office/drawing/2014/main" id="{20D0AC46-7027-458F-A455-38D739EE3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3021" y="5133313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6" name="Line 176">
              <a:extLst>
                <a:ext uri="{FF2B5EF4-FFF2-40B4-BE49-F238E27FC236}">
                  <a16:creationId xmlns:a16="http://schemas.microsoft.com/office/drawing/2014/main" id="{2B28F4A7-EE4D-410E-AD10-93A6E1E9C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6758" y="4982501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7" name="Line 177">
              <a:extLst>
                <a:ext uri="{FF2B5EF4-FFF2-40B4-BE49-F238E27FC236}">
                  <a16:creationId xmlns:a16="http://schemas.microsoft.com/office/drawing/2014/main" id="{12B8E413-DC51-4639-9447-1D988A2EB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3271" y="4982501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8" name="Line 178">
              <a:extLst>
                <a:ext uri="{FF2B5EF4-FFF2-40B4-BE49-F238E27FC236}">
                  <a16:creationId xmlns:a16="http://schemas.microsoft.com/office/drawing/2014/main" id="{0228552C-874F-41D0-A585-6F95BD7DC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0008" y="505393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9" name="Line 179">
              <a:extLst>
                <a:ext uri="{FF2B5EF4-FFF2-40B4-BE49-F238E27FC236}">
                  <a16:creationId xmlns:a16="http://schemas.microsoft.com/office/drawing/2014/main" id="{C14E4012-1A64-4221-B832-F7704908A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86521" y="505393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0" name="Line 180">
              <a:extLst>
                <a:ext uri="{FF2B5EF4-FFF2-40B4-BE49-F238E27FC236}">
                  <a16:creationId xmlns:a16="http://schemas.microsoft.com/office/drawing/2014/main" id="{0CFAF0BF-6745-4DF3-866F-81083A6E0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6521" y="4533238"/>
              <a:ext cx="0" cy="52070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1" name="Line 181">
              <a:extLst>
                <a:ext uri="{FF2B5EF4-FFF2-40B4-BE49-F238E27FC236}">
                  <a16:creationId xmlns:a16="http://schemas.microsoft.com/office/drawing/2014/main" id="{0E58F546-01D3-4F75-A38F-66116977C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53271" y="4312576"/>
              <a:ext cx="0" cy="66992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2" name="Line 182">
              <a:extLst>
                <a:ext uri="{FF2B5EF4-FFF2-40B4-BE49-F238E27FC236}">
                  <a16:creationId xmlns:a16="http://schemas.microsoft.com/office/drawing/2014/main" id="{183AFAC2-07C0-4617-966F-A2FA2D42C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3021" y="4742788"/>
              <a:ext cx="0" cy="39052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3" name="Line 183">
              <a:extLst>
                <a:ext uri="{FF2B5EF4-FFF2-40B4-BE49-F238E27FC236}">
                  <a16:creationId xmlns:a16="http://schemas.microsoft.com/office/drawing/2014/main" id="{A4A5BFF8-E252-4AC2-A61C-8D32A7FC7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9771" y="4728501"/>
              <a:ext cx="0" cy="5524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5" name="Line 185">
              <a:extLst>
                <a:ext uri="{FF2B5EF4-FFF2-40B4-BE49-F238E27FC236}">
                  <a16:creationId xmlns:a16="http://schemas.microsoft.com/office/drawing/2014/main" id="{EA634A75-F04E-4555-BDE4-C78D4D9A9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183" y="5184113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6" name="Line 186">
              <a:extLst>
                <a:ext uri="{FF2B5EF4-FFF2-40B4-BE49-F238E27FC236}">
                  <a16:creationId xmlns:a16="http://schemas.microsoft.com/office/drawing/2014/main" id="{021162EC-E3AC-4245-91E9-8BD99316B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696" y="5184113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7" name="Line 187">
              <a:extLst>
                <a:ext uri="{FF2B5EF4-FFF2-40B4-BE49-F238E27FC236}">
                  <a16:creationId xmlns:a16="http://schemas.microsoft.com/office/drawing/2014/main" id="{9983055A-13C3-4B1C-A08B-2BD9D7281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946" y="5414301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8" name="Line 188">
              <a:extLst>
                <a:ext uri="{FF2B5EF4-FFF2-40B4-BE49-F238E27FC236}">
                  <a16:creationId xmlns:a16="http://schemas.microsoft.com/office/drawing/2014/main" id="{9B281F70-DB68-452E-84A6-57955BCBB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946" y="5414301"/>
              <a:ext cx="0" cy="19050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9" name="Line 189">
              <a:extLst>
                <a:ext uri="{FF2B5EF4-FFF2-40B4-BE49-F238E27FC236}">
                  <a16:creationId xmlns:a16="http://schemas.microsoft.com/office/drawing/2014/main" id="{0F9E56EC-5F9C-4EE2-A865-D050D68A7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946" y="5604801"/>
              <a:ext cx="0" cy="10953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0" name="Line 190">
              <a:extLst>
                <a:ext uri="{FF2B5EF4-FFF2-40B4-BE49-F238E27FC236}">
                  <a16:creationId xmlns:a16="http://schemas.microsoft.com/office/drawing/2014/main" id="{C3041278-C63A-44A6-B12B-C9C9FAD8E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183" y="563813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1" name="Line 191">
              <a:extLst>
                <a:ext uri="{FF2B5EF4-FFF2-40B4-BE49-F238E27FC236}">
                  <a16:creationId xmlns:a16="http://schemas.microsoft.com/office/drawing/2014/main" id="{E696C0B2-0700-4986-B580-F2689B8F04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5696" y="5403188"/>
              <a:ext cx="0" cy="2349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2" name="Line 192">
              <a:extLst>
                <a:ext uri="{FF2B5EF4-FFF2-40B4-BE49-F238E27FC236}">
                  <a16:creationId xmlns:a16="http://schemas.microsoft.com/office/drawing/2014/main" id="{46B09D03-9AA7-4BF7-9965-2F9499954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696" y="563813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4" name="Line 194">
              <a:extLst>
                <a:ext uri="{FF2B5EF4-FFF2-40B4-BE49-F238E27FC236}">
                  <a16:creationId xmlns:a16="http://schemas.microsoft.com/office/drawing/2014/main" id="{55550B5B-0EC0-4B72-9E4B-94F4CCA5F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5696" y="5184113"/>
              <a:ext cx="0" cy="21907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5" name="Line 195">
              <a:extLst>
                <a:ext uri="{FF2B5EF4-FFF2-40B4-BE49-F238E27FC236}">
                  <a16:creationId xmlns:a16="http://schemas.microsoft.com/office/drawing/2014/main" id="{3E7118C0-722C-4A30-A081-5B88E7C3D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196" y="5636551"/>
              <a:ext cx="0" cy="7778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6" name="Line 196">
              <a:extLst>
                <a:ext uri="{FF2B5EF4-FFF2-40B4-BE49-F238E27FC236}">
                  <a16:creationId xmlns:a16="http://schemas.microsoft.com/office/drawing/2014/main" id="{4B3EF8A9-369E-4162-B124-5AFFB66B9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196" y="5636551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7" name="Line 197">
              <a:extLst>
                <a:ext uri="{FF2B5EF4-FFF2-40B4-BE49-F238E27FC236}">
                  <a16:creationId xmlns:a16="http://schemas.microsoft.com/office/drawing/2014/main" id="{ACA8488C-1AF6-439A-BEC9-12A420AFE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683" y="5636551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9" name="Line 199">
              <a:extLst>
                <a:ext uri="{FF2B5EF4-FFF2-40B4-BE49-F238E27FC236}">
                  <a16:creationId xmlns:a16="http://schemas.microsoft.com/office/drawing/2014/main" id="{92558DF0-6542-48DA-8D9B-097820CFE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433" y="5414301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0" name="Line 200">
              <a:extLst>
                <a:ext uri="{FF2B5EF4-FFF2-40B4-BE49-F238E27FC236}">
                  <a16:creationId xmlns:a16="http://schemas.microsoft.com/office/drawing/2014/main" id="{64B6FCC0-6CF9-4FD1-BD92-B1D9B6915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4358" y="474278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1" name="Line 201">
              <a:extLst>
                <a:ext uri="{FF2B5EF4-FFF2-40B4-BE49-F238E27FC236}">
                  <a16:creationId xmlns:a16="http://schemas.microsoft.com/office/drawing/2014/main" id="{E02FB41A-66D4-4C7B-899A-38DC33801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7846" y="474278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2" name="Line 202">
              <a:extLst>
                <a:ext uri="{FF2B5EF4-FFF2-40B4-BE49-F238E27FC236}">
                  <a16:creationId xmlns:a16="http://schemas.microsoft.com/office/drawing/2014/main" id="{DFBDB929-BFC4-48A3-BF46-8B041224C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9758" y="4582451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3" name="Line 203">
              <a:extLst>
                <a:ext uri="{FF2B5EF4-FFF2-40B4-BE49-F238E27FC236}">
                  <a16:creationId xmlns:a16="http://schemas.microsoft.com/office/drawing/2014/main" id="{802606FA-C309-48D8-A5D1-C4138C7EF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1108" y="4638013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4" name="Line 204">
              <a:extLst>
                <a:ext uri="{FF2B5EF4-FFF2-40B4-BE49-F238E27FC236}">
                  <a16:creationId xmlns:a16="http://schemas.microsoft.com/office/drawing/2014/main" id="{DAE582F9-287C-4902-909A-7754C4C3A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596" y="4638013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Line 206">
              <a:extLst>
                <a:ext uri="{FF2B5EF4-FFF2-40B4-BE49-F238E27FC236}">
                  <a16:creationId xmlns:a16="http://schemas.microsoft.com/office/drawing/2014/main" id="{9AE55F1F-51F6-4B59-81BF-D3C989931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7608" y="4858675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Line 207">
              <a:extLst>
                <a:ext uri="{FF2B5EF4-FFF2-40B4-BE49-F238E27FC236}">
                  <a16:creationId xmlns:a16="http://schemas.microsoft.com/office/drawing/2014/main" id="{3B7FC4FC-6634-40C3-9CBB-2D883B772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095" y="4858675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Line 208">
              <a:extLst>
                <a:ext uri="{FF2B5EF4-FFF2-40B4-BE49-F238E27FC236}">
                  <a16:creationId xmlns:a16="http://schemas.microsoft.com/office/drawing/2014/main" id="{80027AE9-1053-4277-AF8D-E8BBB079A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7608" y="540318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Line 209">
              <a:extLst>
                <a:ext uri="{FF2B5EF4-FFF2-40B4-BE49-F238E27FC236}">
                  <a16:creationId xmlns:a16="http://schemas.microsoft.com/office/drawing/2014/main" id="{DF03C8C0-7595-4F37-A074-F1452EF69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608" y="5133313"/>
              <a:ext cx="0" cy="26987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Line 210">
              <a:extLst>
                <a:ext uri="{FF2B5EF4-FFF2-40B4-BE49-F238E27FC236}">
                  <a16:creationId xmlns:a16="http://schemas.microsoft.com/office/drawing/2014/main" id="{C9565B91-32EE-4D90-B021-E16A48E6C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095" y="540318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Line 211">
              <a:extLst>
                <a:ext uri="{FF2B5EF4-FFF2-40B4-BE49-F238E27FC236}">
                  <a16:creationId xmlns:a16="http://schemas.microsoft.com/office/drawing/2014/main" id="{7821641B-1FB2-4F78-88EB-EB7C2D5AB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858" y="5519075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Line 212">
              <a:extLst>
                <a:ext uri="{FF2B5EF4-FFF2-40B4-BE49-F238E27FC236}">
                  <a16:creationId xmlns:a16="http://schemas.microsoft.com/office/drawing/2014/main" id="{AD30B65C-EA84-44AF-9F60-8ADB752FD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858" y="4977738"/>
              <a:ext cx="0" cy="27622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Line 213">
              <a:extLst>
                <a:ext uri="{FF2B5EF4-FFF2-40B4-BE49-F238E27FC236}">
                  <a16:creationId xmlns:a16="http://schemas.microsoft.com/office/drawing/2014/main" id="{CA4E921E-6067-4AAB-9C51-D3BA7B31C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858" y="497773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Line 214">
              <a:extLst>
                <a:ext uri="{FF2B5EF4-FFF2-40B4-BE49-F238E27FC236}">
                  <a16:creationId xmlns:a16="http://schemas.microsoft.com/office/drawing/2014/main" id="{F0A5A536-C31F-4D46-8F62-BE722D1A1F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45" y="497773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Line 215">
              <a:extLst>
                <a:ext uri="{FF2B5EF4-FFF2-40B4-BE49-F238E27FC236}">
                  <a16:creationId xmlns:a16="http://schemas.microsoft.com/office/drawing/2014/main" id="{F6A2FFBD-CB2D-46E9-96E9-6C772803A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858" y="5253963"/>
              <a:ext cx="0" cy="265113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Line 216">
              <a:extLst>
                <a:ext uri="{FF2B5EF4-FFF2-40B4-BE49-F238E27FC236}">
                  <a16:creationId xmlns:a16="http://schemas.microsoft.com/office/drawing/2014/main" id="{C2BFF3EF-3808-4561-8A78-AAA6FFBDE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45" y="5519075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Line 218">
              <a:extLst>
                <a:ext uri="{FF2B5EF4-FFF2-40B4-BE49-F238E27FC236}">
                  <a16:creationId xmlns:a16="http://schemas.microsoft.com/office/drawing/2014/main" id="{BF444553-9F0D-46A1-B530-384355B58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595" y="5212688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Line 219">
              <a:extLst>
                <a:ext uri="{FF2B5EF4-FFF2-40B4-BE49-F238E27FC236}">
                  <a16:creationId xmlns:a16="http://schemas.microsoft.com/office/drawing/2014/main" id="{6E67644D-E07D-4E73-936C-1CE3A83B3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1108" y="5212688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Line 220">
              <a:extLst>
                <a:ext uri="{FF2B5EF4-FFF2-40B4-BE49-F238E27FC236}">
                  <a16:creationId xmlns:a16="http://schemas.microsoft.com/office/drawing/2014/main" id="{1FE7E492-C060-42B5-A93B-1262879AB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1108" y="4933288"/>
              <a:ext cx="0" cy="27940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Line 222">
              <a:extLst>
                <a:ext uri="{FF2B5EF4-FFF2-40B4-BE49-F238E27FC236}">
                  <a16:creationId xmlns:a16="http://schemas.microsoft.com/office/drawing/2014/main" id="{3C6E475F-20BC-46DE-B9E3-579F85896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7858" y="4898363"/>
              <a:ext cx="0" cy="309563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7" name="Line 223">
              <a:extLst>
                <a:ext uri="{FF2B5EF4-FFF2-40B4-BE49-F238E27FC236}">
                  <a16:creationId xmlns:a16="http://schemas.microsoft.com/office/drawing/2014/main" id="{86838178-27AD-4FDC-8845-AAAB8C028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9758" y="5207925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" name="Line 224">
              <a:extLst>
                <a:ext uri="{FF2B5EF4-FFF2-40B4-BE49-F238E27FC236}">
                  <a16:creationId xmlns:a16="http://schemas.microsoft.com/office/drawing/2014/main" id="{4A736472-6B6F-43F7-A15D-A83869F80B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7845" y="5303175"/>
              <a:ext cx="36513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Line 225">
              <a:extLst>
                <a:ext uri="{FF2B5EF4-FFF2-40B4-BE49-F238E27FC236}">
                  <a16:creationId xmlns:a16="http://schemas.microsoft.com/office/drawing/2014/main" id="{E1B7A2D1-7D67-4349-8E6D-5EED50640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4358" y="5303175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" name="Line 226">
              <a:extLst>
                <a:ext uri="{FF2B5EF4-FFF2-40B4-BE49-F238E27FC236}">
                  <a16:creationId xmlns:a16="http://schemas.microsoft.com/office/drawing/2014/main" id="{37A23DA1-EDF8-4C0C-9B12-622FA2E05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4358" y="5019013"/>
              <a:ext cx="0" cy="284163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" name="Line 228">
              <a:extLst>
                <a:ext uri="{FF2B5EF4-FFF2-40B4-BE49-F238E27FC236}">
                  <a16:creationId xmlns:a16="http://schemas.microsoft.com/office/drawing/2014/main" id="{8A0524B1-B076-422A-A31F-A09DD6ABB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1108" y="4638013"/>
              <a:ext cx="0" cy="29527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3" name="Line 229">
              <a:extLst>
                <a:ext uri="{FF2B5EF4-FFF2-40B4-BE49-F238E27FC236}">
                  <a16:creationId xmlns:a16="http://schemas.microsoft.com/office/drawing/2014/main" id="{88EC05F0-0F88-4E8F-B920-0CCAFC0C5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4358" y="4742788"/>
              <a:ext cx="0" cy="27622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Line 231">
              <a:extLst>
                <a:ext uri="{FF2B5EF4-FFF2-40B4-BE49-F238E27FC236}">
                  <a16:creationId xmlns:a16="http://schemas.microsoft.com/office/drawing/2014/main" id="{8C8CEFAC-5316-4A16-BB0D-E2563868B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608" y="4858675"/>
              <a:ext cx="0" cy="27463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6" name="Line 232">
              <a:extLst>
                <a:ext uri="{FF2B5EF4-FFF2-40B4-BE49-F238E27FC236}">
                  <a16:creationId xmlns:a16="http://schemas.microsoft.com/office/drawing/2014/main" id="{F9EB89CC-B565-4E3C-ACB9-991C7305E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7858" y="4582450"/>
              <a:ext cx="0" cy="315913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" name="Line 234">
              <a:extLst>
                <a:ext uri="{FF2B5EF4-FFF2-40B4-BE49-F238E27FC236}">
                  <a16:creationId xmlns:a16="http://schemas.microsoft.com/office/drawing/2014/main" id="{0E109DD1-4797-47FE-AEA9-E99BD8347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7858" y="5207925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98B5F91D-B829-4DB2-BA85-44F61E51CCE8}"/>
                </a:ext>
              </a:extLst>
            </p:cNvPr>
            <p:cNvGrpSpPr/>
            <p:nvPr/>
          </p:nvGrpSpPr>
          <p:grpSpPr>
            <a:xfrm>
              <a:off x="2550796" y="4312576"/>
              <a:ext cx="7102475" cy="1401763"/>
              <a:chOff x="2682876" y="4238626"/>
              <a:chExt cx="7102475" cy="1401763"/>
            </a:xfrm>
          </p:grpSpPr>
          <p:sp>
            <p:nvSpPr>
              <p:cNvPr id="284" name="Line 164">
                <a:extLst>
                  <a:ext uri="{FF2B5EF4-FFF2-40B4-BE49-F238E27FC236}">
                    <a16:creationId xmlns:a16="http://schemas.microsoft.com/office/drawing/2014/main" id="{77E84643-31E2-46EA-911C-8323A06DA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18601" y="4238626"/>
                <a:ext cx="666750" cy="220663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Line 171">
                <a:extLst>
                  <a:ext uri="{FF2B5EF4-FFF2-40B4-BE49-F238E27FC236}">
                    <a16:creationId xmlns:a16="http://schemas.microsoft.com/office/drawing/2014/main" id="{5BE141E3-C7A2-482E-8BCC-BD3130C8E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5101" y="4654551"/>
                <a:ext cx="666750" cy="14288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Line 184">
                <a:extLst>
                  <a:ext uri="{FF2B5EF4-FFF2-40B4-BE49-F238E27FC236}">
                    <a16:creationId xmlns:a16="http://schemas.microsoft.com/office/drawing/2014/main" id="{26D34E8A-46E5-4A89-B1AB-A49873DE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51851" y="4459288"/>
                <a:ext cx="666750" cy="195263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Line 193">
                <a:extLst>
                  <a:ext uri="{FF2B5EF4-FFF2-40B4-BE49-F238E27FC236}">
                    <a16:creationId xmlns:a16="http://schemas.microsoft.com/office/drawing/2014/main" id="{5B17D757-418C-47AE-84A6-07E46A9A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1026" y="5329238"/>
                <a:ext cx="666750" cy="201613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Line 198">
                <a:extLst>
                  <a:ext uri="{FF2B5EF4-FFF2-40B4-BE49-F238E27FC236}">
                    <a16:creationId xmlns:a16="http://schemas.microsoft.com/office/drawing/2014/main" id="{6C131C73-883E-4D95-90B9-C50285112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2876" y="5530851"/>
                <a:ext cx="438150" cy="109538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Line 217">
                <a:extLst>
                  <a:ext uri="{FF2B5EF4-FFF2-40B4-BE49-F238E27FC236}">
                    <a16:creationId xmlns:a16="http://schemas.microsoft.com/office/drawing/2014/main" id="{351B4928-9685-4B66-A60A-63B4556FB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2938" y="5059363"/>
                <a:ext cx="666750" cy="12065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Line 221">
                <a:extLst>
                  <a:ext uri="{FF2B5EF4-FFF2-40B4-BE49-F238E27FC236}">
                    <a16:creationId xmlns:a16="http://schemas.microsoft.com/office/drawing/2014/main" id="{2AB7C503-4DDC-450A-B196-6E026FF82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3188" y="4824413"/>
                <a:ext cx="666750" cy="34925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Line 227">
                <a:extLst>
                  <a:ext uri="{FF2B5EF4-FFF2-40B4-BE49-F238E27FC236}">
                    <a16:creationId xmlns:a16="http://schemas.microsoft.com/office/drawing/2014/main" id="{02D17E09-0BB3-473F-A1C2-687504EFD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6438" y="4859338"/>
                <a:ext cx="666750" cy="85725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Line 230">
                <a:extLst>
                  <a:ext uri="{FF2B5EF4-FFF2-40B4-BE49-F238E27FC236}">
                    <a16:creationId xmlns:a16="http://schemas.microsoft.com/office/drawing/2014/main" id="{3C63C3C2-7DB8-4EE9-98E1-68D7E92F0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19688" y="4945063"/>
                <a:ext cx="666750" cy="11430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ine 233">
                <a:extLst>
                  <a:ext uri="{FF2B5EF4-FFF2-40B4-BE49-F238E27FC236}">
                    <a16:creationId xmlns:a16="http://schemas.microsoft.com/office/drawing/2014/main" id="{137CDF2D-EFE2-4A48-B9C6-F1750E8FA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775" y="5180013"/>
                <a:ext cx="665163" cy="149225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Line 235">
                <a:extLst>
                  <a:ext uri="{FF2B5EF4-FFF2-40B4-BE49-F238E27FC236}">
                    <a16:creationId xmlns:a16="http://schemas.microsoft.com/office/drawing/2014/main" id="{8026DE58-6D64-43CD-911B-A3F698FCD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9938" y="4668838"/>
                <a:ext cx="665163" cy="155575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Line 236">
              <a:extLst>
                <a:ext uri="{FF2B5EF4-FFF2-40B4-BE49-F238E27FC236}">
                  <a16:creationId xmlns:a16="http://schemas.microsoft.com/office/drawing/2014/main" id="{514394CC-2448-48D8-9DC2-D5E911B40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7858" y="4582450"/>
              <a:ext cx="38100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Line 237">
              <a:extLst>
                <a:ext uri="{FF2B5EF4-FFF2-40B4-BE49-F238E27FC236}">
                  <a16:creationId xmlns:a16="http://schemas.microsoft.com/office/drawing/2014/main" id="{04958B1C-CE1A-49A6-8D8C-AB73A490D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270" y="3266413"/>
              <a:ext cx="0" cy="5683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2" name="Line 238">
              <a:extLst>
                <a:ext uri="{FF2B5EF4-FFF2-40B4-BE49-F238E27FC236}">
                  <a16:creationId xmlns:a16="http://schemas.microsoft.com/office/drawing/2014/main" id="{A68B7893-43F4-4E54-BA19-CF69177FB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0008" y="3722025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3" name="Line 239">
              <a:extLst>
                <a:ext uri="{FF2B5EF4-FFF2-40B4-BE49-F238E27FC236}">
                  <a16:creationId xmlns:a16="http://schemas.microsoft.com/office/drawing/2014/main" id="{7E75A3E5-07F0-4436-8466-169F107A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6520" y="3722025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4" name="Line 240">
              <a:extLst>
                <a:ext uri="{FF2B5EF4-FFF2-40B4-BE49-F238E27FC236}">
                  <a16:creationId xmlns:a16="http://schemas.microsoft.com/office/drawing/2014/main" id="{103CD7F7-C8E6-41B3-9EC0-3B918ADD0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50008" y="4533238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Line 241">
              <a:extLst>
                <a:ext uri="{FF2B5EF4-FFF2-40B4-BE49-F238E27FC236}">
                  <a16:creationId xmlns:a16="http://schemas.microsoft.com/office/drawing/2014/main" id="{19DD89CC-DB01-4177-B5DF-FDAF702D4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86520" y="4533238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Line 242">
              <a:extLst>
                <a:ext uri="{FF2B5EF4-FFF2-40B4-BE49-F238E27FC236}">
                  <a16:creationId xmlns:a16="http://schemas.microsoft.com/office/drawing/2014/main" id="{1C41DE58-6E32-454E-93BF-5B979DD1F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6520" y="4133188"/>
              <a:ext cx="0" cy="40005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Line 243">
              <a:extLst>
                <a:ext uri="{FF2B5EF4-FFF2-40B4-BE49-F238E27FC236}">
                  <a16:creationId xmlns:a16="http://schemas.microsoft.com/office/drawing/2014/main" id="{E1BDB0E5-CE30-42D2-84DD-CC0F52814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3270" y="4403063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8" name="Line 244">
              <a:extLst>
                <a:ext uri="{FF2B5EF4-FFF2-40B4-BE49-F238E27FC236}">
                  <a16:creationId xmlns:a16="http://schemas.microsoft.com/office/drawing/2014/main" id="{8388C15D-E013-4304-BCCF-93B1A39B0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6758" y="4403063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9" name="Line 245">
              <a:extLst>
                <a:ext uri="{FF2B5EF4-FFF2-40B4-BE49-F238E27FC236}">
                  <a16:creationId xmlns:a16="http://schemas.microsoft.com/office/drawing/2014/main" id="{D111126F-0831-41A4-8A20-0B5E832BA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270" y="3834738"/>
              <a:ext cx="0" cy="5683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1" name="Line 247">
              <a:extLst>
                <a:ext uri="{FF2B5EF4-FFF2-40B4-BE49-F238E27FC236}">
                  <a16:creationId xmlns:a16="http://schemas.microsoft.com/office/drawing/2014/main" id="{5ADCFCBD-BE83-44DD-B26F-95A9C4E37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6520" y="3722025"/>
              <a:ext cx="0" cy="41116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2" name="Line 248">
              <a:extLst>
                <a:ext uri="{FF2B5EF4-FFF2-40B4-BE49-F238E27FC236}">
                  <a16:creationId xmlns:a16="http://schemas.microsoft.com/office/drawing/2014/main" id="{ADA72BC8-0E2D-4521-BB19-397EEBDE6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6508" y="4663413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3" name="Line 249">
              <a:extLst>
                <a:ext uri="{FF2B5EF4-FFF2-40B4-BE49-F238E27FC236}">
                  <a16:creationId xmlns:a16="http://schemas.microsoft.com/office/drawing/2014/main" id="{45E979A9-F43C-4759-AF1C-8885FB3F9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3020" y="4663413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Line 250">
              <a:extLst>
                <a:ext uri="{FF2B5EF4-FFF2-40B4-BE49-F238E27FC236}">
                  <a16:creationId xmlns:a16="http://schemas.microsoft.com/office/drawing/2014/main" id="{7F75339D-0636-4714-818C-384BFA7AC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3020" y="4363375"/>
              <a:ext cx="0" cy="30003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5" name="Line 251">
              <a:extLst>
                <a:ext uri="{FF2B5EF4-FFF2-40B4-BE49-F238E27FC236}">
                  <a16:creationId xmlns:a16="http://schemas.microsoft.com/office/drawing/2014/main" id="{DFB44537-CACE-409E-8FEC-2E5644A90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53020" y="406810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6" name="Line 252">
              <a:extLst>
                <a:ext uri="{FF2B5EF4-FFF2-40B4-BE49-F238E27FC236}">
                  <a16:creationId xmlns:a16="http://schemas.microsoft.com/office/drawing/2014/main" id="{E6C3296F-9A63-43F8-9D5B-E1B64F9A9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6508" y="406810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7" name="Line 253">
              <a:extLst>
                <a:ext uri="{FF2B5EF4-FFF2-40B4-BE49-F238E27FC236}">
                  <a16:creationId xmlns:a16="http://schemas.microsoft.com/office/drawing/2014/main" id="{2AB0F3ED-A417-4955-A271-C049A3200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3020" y="4068100"/>
              <a:ext cx="0" cy="2952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8" name="Line 254">
              <a:extLst>
                <a:ext uri="{FF2B5EF4-FFF2-40B4-BE49-F238E27FC236}">
                  <a16:creationId xmlns:a16="http://schemas.microsoft.com/office/drawing/2014/main" id="{3E6CD5C0-7608-4BF6-8189-B07A5AF26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19770" y="4847563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9" name="Line 255">
              <a:extLst>
                <a:ext uri="{FF2B5EF4-FFF2-40B4-BE49-F238E27FC236}">
                  <a16:creationId xmlns:a16="http://schemas.microsoft.com/office/drawing/2014/main" id="{9E4E0D25-DAE5-4BD8-BB13-15C1E2E75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9770" y="4091913"/>
              <a:ext cx="0" cy="3810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0" name="Line 256">
              <a:extLst>
                <a:ext uri="{FF2B5EF4-FFF2-40B4-BE49-F238E27FC236}">
                  <a16:creationId xmlns:a16="http://schemas.microsoft.com/office/drawing/2014/main" id="{B20E909C-92AE-44A5-9A62-4903CCCCB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19770" y="4091913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1" name="Line 257">
              <a:extLst>
                <a:ext uri="{FF2B5EF4-FFF2-40B4-BE49-F238E27FC236}">
                  <a16:creationId xmlns:a16="http://schemas.microsoft.com/office/drawing/2014/main" id="{4799082B-2F75-4D2F-9A44-D3A4D6C47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3258" y="4091913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2" name="Line 258">
              <a:extLst>
                <a:ext uri="{FF2B5EF4-FFF2-40B4-BE49-F238E27FC236}">
                  <a16:creationId xmlns:a16="http://schemas.microsoft.com/office/drawing/2014/main" id="{C8AB7609-8A60-4F64-84E9-6A34A71C1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9770" y="4472913"/>
              <a:ext cx="0" cy="37465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3" name="Line 259">
              <a:extLst>
                <a:ext uri="{FF2B5EF4-FFF2-40B4-BE49-F238E27FC236}">
                  <a16:creationId xmlns:a16="http://schemas.microsoft.com/office/drawing/2014/main" id="{8C0B3A02-2D11-4E1C-9632-4F470F67E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3258" y="4847563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6" name="Line 262">
              <a:extLst>
                <a:ext uri="{FF2B5EF4-FFF2-40B4-BE49-F238E27FC236}">
                  <a16:creationId xmlns:a16="http://schemas.microsoft.com/office/drawing/2014/main" id="{813BE93B-4DF5-4797-ADDD-A0BAA745F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695" y="4877725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7" name="Line 263">
              <a:extLst>
                <a:ext uri="{FF2B5EF4-FFF2-40B4-BE49-F238E27FC236}">
                  <a16:creationId xmlns:a16="http://schemas.microsoft.com/office/drawing/2014/main" id="{0F5221DA-E718-4A38-B813-C40A6311E8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183" y="4877725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8" name="Line 264">
              <a:extLst>
                <a:ext uri="{FF2B5EF4-FFF2-40B4-BE49-F238E27FC236}">
                  <a16:creationId xmlns:a16="http://schemas.microsoft.com/office/drawing/2014/main" id="{45C60BA8-04D6-448F-A7D9-AD95DDEE1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3883" y="564290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0" name="Line 266">
              <a:extLst>
                <a:ext uri="{FF2B5EF4-FFF2-40B4-BE49-F238E27FC236}">
                  <a16:creationId xmlns:a16="http://schemas.microsoft.com/office/drawing/2014/main" id="{CC5560D4-98BB-4C07-8AE6-2038B2269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395" y="564290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1" name="Line 267">
              <a:extLst>
                <a:ext uri="{FF2B5EF4-FFF2-40B4-BE49-F238E27FC236}">
                  <a16:creationId xmlns:a16="http://schemas.microsoft.com/office/drawing/2014/main" id="{1B5B9646-C7CE-4DD0-9C5E-A5D7E4209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945" y="5098388"/>
              <a:ext cx="0" cy="1651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2" name="Line 268">
              <a:extLst>
                <a:ext uri="{FF2B5EF4-FFF2-40B4-BE49-F238E27FC236}">
                  <a16:creationId xmlns:a16="http://schemas.microsoft.com/office/drawing/2014/main" id="{4945DE7F-22FD-4EB7-8415-9BFF7EF39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945" y="5098388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3" name="Line 269">
              <a:extLst>
                <a:ext uri="{FF2B5EF4-FFF2-40B4-BE49-F238E27FC236}">
                  <a16:creationId xmlns:a16="http://schemas.microsoft.com/office/drawing/2014/main" id="{0B425C9E-C453-41A4-A50E-37292860E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5695" y="5228563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4" name="Line 270">
              <a:extLst>
                <a:ext uri="{FF2B5EF4-FFF2-40B4-BE49-F238E27FC236}">
                  <a16:creationId xmlns:a16="http://schemas.microsoft.com/office/drawing/2014/main" id="{CAEC559A-F22B-4598-948E-1F3CCCEF1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8945" y="541430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5" name="Line 271">
              <a:extLst>
                <a:ext uri="{FF2B5EF4-FFF2-40B4-BE49-F238E27FC236}">
                  <a16:creationId xmlns:a16="http://schemas.microsoft.com/office/drawing/2014/main" id="{45FEE4F8-F0D8-458F-8264-525580D18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8945" y="5263488"/>
              <a:ext cx="0" cy="15081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7" name="Line 273">
              <a:extLst>
                <a:ext uri="{FF2B5EF4-FFF2-40B4-BE49-F238E27FC236}">
                  <a16:creationId xmlns:a16="http://schemas.microsoft.com/office/drawing/2014/main" id="{40A26149-005E-475D-826E-87260C49C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5695" y="5053938"/>
              <a:ext cx="0" cy="1746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8" name="Line 274">
              <a:extLst>
                <a:ext uri="{FF2B5EF4-FFF2-40B4-BE49-F238E27FC236}">
                  <a16:creationId xmlns:a16="http://schemas.microsoft.com/office/drawing/2014/main" id="{B9CF6E2F-CA3D-44F3-8509-EECDC9A97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9183" y="5228563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9" name="Line 275">
              <a:extLst>
                <a:ext uri="{FF2B5EF4-FFF2-40B4-BE49-F238E27FC236}">
                  <a16:creationId xmlns:a16="http://schemas.microsoft.com/office/drawing/2014/main" id="{77BE4D4F-0347-4C85-8ABA-CC4AD648A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683" y="563655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0" name="Line 276">
              <a:extLst>
                <a:ext uri="{FF2B5EF4-FFF2-40B4-BE49-F238E27FC236}">
                  <a16:creationId xmlns:a16="http://schemas.microsoft.com/office/drawing/2014/main" id="{FEC455B9-93FA-4204-BE5F-B5F1D442E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195" y="545875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1" name="Line 277">
              <a:extLst>
                <a:ext uri="{FF2B5EF4-FFF2-40B4-BE49-F238E27FC236}">
                  <a16:creationId xmlns:a16="http://schemas.microsoft.com/office/drawing/2014/main" id="{DDC280B3-23D6-4BD7-9A47-338CFFAC4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2195" y="563655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2" name="Line 278">
              <a:extLst>
                <a:ext uri="{FF2B5EF4-FFF2-40B4-BE49-F238E27FC236}">
                  <a16:creationId xmlns:a16="http://schemas.microsoft.com/office/drawing/2014/main" id="{2A12EB34-DE43-425E-9465-13A24AAB3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195" y="5560350"/>
              <a:ext cx="0" cy="762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3" name="Line 279">
              <a:extLst>
                <a:ext uri="{FF2B5EF4-FFF2-40B4-BE49-F238E27FC236}">
                  <a16:creationId xmlns:a16="http://schemas.microsoft.com/office/drawing/2014/main" id="{917886C6-B709-449A-A3EA-92982D347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683" y="545875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4" name="Line 280">
              <a:extLst>
                <a:ext uri="{FF2B5EF4-FFF2-40B4-BE49-F238E27FC236}">
                  <a16:creationId xmlns:a16="http://schemas.microsoft.com/office/drawing/2014/main" id="{82F184DC-AED8-4E7D-AB03-830911D15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195" y="5458750"/>
              <a:ext cx="0" cy="1016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5" name="Line 281">
              <a:extLst>
                <a:ext uri="{FF2B5EF4-FFF2-40B4-BE49-F238E27FC236}">
                  <a16:creationId xmlns:a16="http://schemas.microsoft.com/office/drawing/2014/main" id="{8E709807-DA32-4C08-A340-A191120F1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433" y="541430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7" name="Line 283">
              <a:extLst>
                <a:ext uri="{FF2B5EF4-FFF2-40B4-BE49-F238E27FC236}">
                  <a16:creationId xmlns:a16="http://schemas.microsoft.com/office/drawing/2014/main" id="{E4A07BCC-98E3-431D-BB53-18B1D7189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2433" y="5098388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8" name="Line 284">
              <a:extLst>
                <a:ext uri="{FF2B5EF4-FFF2-40B4-BE49-F238E27FC236}">
                  <a16:creationId xmlns:a16="http://schemas.microsoft.com/office/drawing/2014/main" id="{8CD04EAD-F966-428A-9B21-930077B09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5695" y="4877725"/>
              <a:ext cx="0" cy="17621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9" name="Line 285">
              <a:extLst>
                <a:ext uri="{FF2B5EF4-FFF2-40B4-BE49-F238E27FC236}">
                  <a16:creationId xmlns:a16="http://schemas.microsoft.com/office/drawing/2014/main" id="{BE03DE94-7C81-4CE3-9042-0B2DD7F5B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4358" y="4382425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0" name="Line 286">
              <a:extLst>
                <a:ext uri="{FF2B5EF4-FFF2-40B4-BE49-F238E27FC236}">
                  <a16:creationId xmlns:a16="http://schemas.microsoft.com/office/drawing/2014/main" id="{66E8309A-03C1-4D01-B69D-1153FA1E6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7845" y="4382425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1" name="Line 287">
              <a:extLst>
                <a:ext uri="{FF2B5EF4-FFF2-40B4-BE49-F238E27FC236}">
                  <a16:creationId xmlns:a16="http://schemas.microsoft.com/office/drawing/2014/main" id="{FEC1757D-34A5-4E76-B601-A221D990C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4358" y="4382425"/>
              <a:ext cx="0" cy="26511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Line 288">
              <a:extLst>
                <a:ext uri="{FF2B5EF4-FFF2-40B4-BE49-F238E27FC236}">
                  <a16:creationId xmlns:a16="http://schemas.microsoft.com/office/drawing/2014/main" id="{9377FDCC-715C-49F4-9BB0-5FE155EC9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1108" y="4372900"/>
              <a:ext cx="0" cy="26511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7D046E02-56C3-4967-BFB4-99428B075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7858" y="4542763"/>
              <a:ext cx="0" cy="27463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5" name="Line 291">
              <a:extLst>
                <a:ext uri="{FF2B5EF4-FFF2-40B4-BE49-F238E27FC236}">
                  <a16:creationId xmlns:a16="http://schemas.microsoft.com/office/drawing/2014/main" id="{0F5423BB-A2DF-40EE-9345-27E894312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9758" y="481740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6" name="Line 292">
              <a:extLst>
                <a:ext uri="{FF2B5EF4-FFF2-40B4-BE49-F238E27FC236}">
                  <a16:creationId xmlns:a16="http://schemas.microsoft.com/office/drawing/2014/main" id="{093A1E4E-C208-4C4B-8E00-778CB45C7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1108" y="437290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F5F2908E-F234-4DB4-8407-F856F0DFE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595" y="437290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1B1E6069-3F5F-4769-9B9C-FC64C2AEC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49758" y="427765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9" name="Line 295">
              <a:extLst>
                <a:ext uri="{FF2B5EF4-FFF2-40B4-BE49-F238E27FC236}">
                  <a16:creationId xmlns:a16="http://schemas.microsoft.com/office/drawing/2014/main" id="{563C2FC7-2906-41DF-A762-7169B00BC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7858" y="4277650"/>
              <a:ext cx="0" cy="26511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1" name="Line 297">
              <a:extLst>
                <a:ext uri="{FF2B5EF4-FFF2-40B4-BE49-F238E27FC236}">
                  <a16:creationId xmlns:a16="http://schemas.microsoft.com/office/drawing/2014/main" id="{2AFB963F-E4E4-402B-99A1-1C48B86B1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858" y="4695163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2" name="Line 298">
              <a:extLst>
                <a:ext uri="{FF2B5EF4-FFF2-40B4-BE49-F238E27FC236}">
                  <a16:creationId xmlns:a16="http://schemas.microsoft.com/office/drawing/2014/main" id="{C9F77878-D080-4D8B-ACCA-178FD1307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45" y="4695163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3" name="Line 299">
              <a:extLst>
                <a:ext uri="{FF2B5EF4-FFF2-40B4-BE49-F238E27FC236}">
                  <a16:creationId xmlns:a16="http://schemas.microsoft.com/office/drawing/2014/main" id="{83D1D9F5-14A2-44F8-93F1-4030EEC0B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095" y="4560225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4" name="Line 300">
              <a:extLst>
                <a:ext uri="{FF2B5EF4-FFF2-40B4-BE49-F238E27FC236}">
                  <a16:creationId xmlns:a16="http://schemas.microsoft.com/office/drawing/2014/main" id="{E5FFE497-A6C5-4D93-B36A-E92E19DEB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608" y="4560225"/>
              <a:ext cx="0" cy="22701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5" name="Line 301">
              <a:extLst>
                <a:ext uri="{FF2B5EF4-FFF2-40B4-BE49-F238E27FC236}">
                  <a16:creationId xmlns:a16="http://schemas.microsoft.com/office/drawing/2014/main" id="{0F484FB9-7CF4-4D88-A21E-E95CAB10E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608" y="4560225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6" name="Line 302">
              <a:extLst>
                <a:ext uri="{FF2B5EF4-FFF2-40B4-BE49-F238E27FC236}">
                  <a16:creationId xmlns:a16="http://schemas.microsoft.com/office/drawing/2014/main" id="{35956B00-23A2-4E9E-884F-4890D3EE8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7608" y="5023775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7" name="Line 303">
              <a:extLst>
                <a:ext uri="{FF2B5EF4-FFF2-40B4-BE49-F238E27FC236}">
                  <a16:creationId xmlns:a16="http://schemas.microsoft.com/office/drawing/2014/main" id="{8A6CEB26-B020-48EF-8613-CBC28CAA7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1095" y="5023775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8" name="Line 304">
              <a:extLst>
                <a:ext uri="{FF2B5EF4-FFF2-40B4-BE49-F238E27FC236}">
                  <a16:creationId xmlns:a16="http://schemas.microsoft.com/office/drawing/2014/main" id="{5AA8A2C1-8022-483E-84C0-2621C0920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345" y="5103150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9" name="Line 305">
              <a:extLst>
                <a:ext uri="{FF2B5EF4-FFF2-40B4-BE49-F238E27FC236}">
                  <a16:creationId xmlns:a16="http://schemas.microsoft.com/office/drawing/2014/main" id="{35BABF1A-2A1B-43DD-BE35-E4C66F8A1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858" y="510315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0" name="Line 306">
              <a:extLst>
                <a:ext uri="{FF2B5EF4-FFF2-40B4-BE49-F238E27FC236}">
                  <a16:creationId xmlns:a16="http://schemas.microsoft.com/office/drawing/2014/main" id="{A6B67E5A-5DA3-4C71-939C-75CB828DB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858" y="4898363"/>
              <a:ext cx="0" cy="20478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1" name="Line 307">
              <a:extLst>
                <a:ext uri="{FF2B5EF4-FFF2-40B4-BE49-F238E27FC236}">
                  <a16:creationId xmlns:a16="http://schemas.microsoft.com/office/drawing/2014/main" id="{EC9BCA39-0048-4BBC-85DA-7CC48BD2F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595" y="4933288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2" name="Line 308">
              <a:extLst>
                <a:ext uri="{FF2B5EF4-FFF2-40B4-BE49-F238E27FC236}">
                  <a16:creationId xmlns:a16="http://schemas.microsoft.com/office/drawing/2014/main" id="{F2BF1F22-43EB-4CCB-A1C9-E27643E28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21108" y="4933288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3" name="Line 309">
              <a:extLst>
                <a:ext uri="{FF2B5EF4-FFF2-40B4-BE49-F238E27FC236}">
                  <a16:creationId xmlns:a16="http://schemas.microsoft.com/office/drawing/2014/main" id="{B0C796A8-405E-4F0F-8DCB-53B475237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4358" y="4907888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4" name="Line 310">
              <a:extLst>
                <a:ext uri="{FF2B5EF4-FFF2-40B4-BE49-F238E27FC236}">
                  <a16:creationId xmlns:a16="http://schemas.microsoft.com/office/drawing/2014/main" id="{5905482F-70BB-406B-9D73-E5170E3FB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17845" y="4907888"/>
              <a:ext cx="36513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5" name="Line 311">
              <a:extLst>
                <a:ext uri="{FF2B5EF4-FFF2-40B4-BE49-F238E27FC236}">
                  <a16:creationId xmlns:a16="http://schemas.microsoft.com/office/drawing/2014/main" id="{7D9445FF-2555-4D2E-A5CE-2FD28000F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858" y="4695163"/>
              <a:ext cx="0" cy="2032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6" name="Line 312">
              <a:extLst>
                <a:ext uri="{FF2B5EF4-FFF2-40B4-BE49-F238E27FC236}">
                  <a16:creationId xmlns:a16="http://schemas.microsoft.com/office/drawing/2014/main" id="{0E240757-CEC7-4C48-8B87-2418EE5F3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4358" y="4647538"/>
              <a:ext cx="0" cy="26035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8" name="Line 314">
              <a:extLst>
                <a:ext uri="{FF2B5EF4-FFF2-40B4-BE49-F238E27FC236}">
                  <a16:creationId xmlns:a16="http://schemas.microsoft.com/office/drawing/2014/main" id="{9ABB42A5-9264-4532-B5BB-206069CDF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608" y="4787238"/>
              <a:ext cx="0" cy="23653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9" name="Line 315">
              <a:extLst>
                <a:ext uri="{FF2B5EF4-FFF2-40B4-BE49-F238E27FC236}">
                  <a16:creationId xmlns:a16="http://schemas.microsoft.com/office/drawing/2014/main" id="{05C45EFD-89E7-42DA-B374-CA6AC80A4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1108" y="4638013"/>
              <a:ext cx="0" cy="2952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2" name="Line 318">
              <a:extLst>
                <a:ext uri="{FF2B5EF4-FFF2-40B4-BE49-F238E27FC236}">
                  <a16:creationId xmlns:a16="http://schemas.microsoft.com/office/drawing/2014/main" id="{5725833D-137E-4B93-81A9-0E422F410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87858" y="481740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27" name="Groupe 326">
              <a:extLst>
                <a:ext uri="{FF2B5EF4-FFF2-40B4-BE49-F238E27FC236}">
                  <a16:creationId xmlns:a16="http://schemas.microsoft.com/office/drawing/2014/main" id="{F297FD70-929D-4D4B-A997-51E6EF246F80}"/>
                </a:ext>
              </a:extLst>
            </p:cNvPr>
            <p:cNvGrpSpPr/>
            <p:nvPr/>
          </p:nvGrpSpPr>
          <p:grpSpPr>
            <a:xfrm>
              <a:off x="1890395" y="3834738"/>
              <a:ext cx="7762875" cy="1879600"/>
              <a:chOff x="2022475" y="3760788"/>
              <a:chExt cx="7762875" cy="1879600"/>
            </a:xfrm>
          </p:grpSpPr>
          <p:sp>
            <p:nvSpPr>
              <p:cNvPr id="50" name="Line 246">
                <a:extLst>
                  <a:ext uri="{FF2B5EF4-FFF2-40B4-BE49-F238E27FC236}">
                    <a16:creationId xmlns:a16="http://schemas.microsoft.com/office/drawing/2014/main" id="{73311792-3246-407F-B38D-163F5FCC8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18600" y="3760788"/>
                <a:ext cx="666750" cy="29845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Line 260">
                <a:extLst>
                  <a:ext uri="{FF2B5EF4-FFF2-40B4-BE49-F238E27FC236}">
                    <a16:creationId xmlns:a16="http://schemas.microsoft.com/office/drawing/2014/main" id="{98032B1C-039D-4CBB-8984-F7297B73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5100" y="4289425"/>
                <a:ext cx="666750" cy="109538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Line 261">
                <a:extLst>
                  <a:ext uri="{FF2B5EF4-FFF2-40B4-BE49-F238E27FC236}">
                    <a16:creationId xmlns:a16="http://schemas.microsoft.com/office/drawing/2014/main" id="{067AC756-B352-4CBF-91DC-84EA43655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51850" y="4059238"/>
                <a:ext cx="666750" cy="339725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265">
                <a:extLst>
                  <a:ext uri="{FF2B5EF4-FFF2-40B4-BE49-F238E27FC236}">
                    <a16:creationId xmlns:a16="http://schemas.microsoft.com/office/drawing/2014/main" id="{82EA8594-4D73-4303-BCE8-10F5119E2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475" y="5486400"/>
                <a:ext cx="431800" cy="153988"/>
              </a:xfrm>
              <a:custGeom>
                <a:avLst/>
                <a:gdLst>
                  <a:gd name="T0" fmla="*/ 272 w 272"/>
                  <a:gd name="T1" fmla="*/ 0 h 97"/>
                  <a:gd name="T2" fmla="*/ 0 w 272"/>
                  <a:gd name="T3" fmla="*/ 97 h 97"/>
                  <a:gd name="T4" fmla="*/ 0 w 272"/>
                  <a:gd name="T5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2" h="97">
                    <a:moveTo>
                      <a:pt x="272" y="0"/>
                    </a:moveTo>
                    <a:lnTo>
                      <a:pt x="0" y="97"/>
                    </a:lnTo>
                    <a:lnTo>
                      <a:pt x="0" y="52"/>
                    </a:lnTo>
                  </a:path>
                </a:pathLst>
              </a:cu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Line 272">
                <a:extLst>
                  <a:ext uri="{FF2B5EF4-FFF2-40B4-BE49-F238E27FC236}">
                    <a16:creationId xmlns:a16="http://schemas.microsoft.com/office/drawing/2014/main" id="{B4C3AC92-4799-4779-9453-096B0D4CC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1025" y="4979988"/>
                <a:ext cx="666750" cy="20955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Line 282">
                <a:extLst>
                  <a:ext uri="{FF2B5EF4-FFF2-40B4-BE49-F238E27FC236}">
                    <a16:creationId xmlns:a16="http://schemas.microsoft.com/office/drawing/2014/main" id="{1A4449CD-B6DA-40B4-AADD-517C29F9E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4275" y="5189538"/>
                <a:ext cx="666750" cy="296863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Line 289">
                <a:extLst>
                  <a:ext uri="{FF2B5EF4-FFF2-40B4-BE49-F238E27FC236}">
                    <a16:creationId xmlns:a16="http://schemas.microsoft.com/office/drawing/2014/main" id="{753B09BA-CA7C-440C-A269-ECBAC31A8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3188" y="4468813"/>
                <a:ext cx="666750" cy="9525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Line 296">
                <a:extLst>
                  <a:ext uri="{FF2B5EF4-FFF2-40B4-BE49-F238E27FC236}">
                    <a16:creationId xmlns:a16="http://schemas.microsoft.com/office/drawing/2014/main" id="{12BF1255-BE09-4CC1-9A19-D62ABB6B1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86438" y="4564063"/>
                <a:ext cx="666750" cy="9525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Line 313">
                <a:extLst>
                  <a:ext uri="{FF2B5EF4-FFF2-40B4-BE49-F238E27FC236}">
                    <a16:creationId xmlns:a16="http://schemas.microsoft.com/office/drawing/2014/main" id="{0E7A1BF3-7297-4266-83A3-A723AB7AA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2938" y="4713288"/>
                <a:ext cx="666750" cy="111125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Line 316">
                <a:extLst>
                  <a:ext uri="{FF2B5EF4-FFF2-40B4-BE49-F238E27FC236}">
                    <a16:creationId xmlns:a16="http://schemas.microsoft.com/office/drawing/2014/main" id="{3FED51A9-343C-4FED-BAB4-F69B10DF4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19688" y="4573588"/>
                <a:ext cx="666750" cy="13970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Line 317">
                <a:extLst>
                  <a:ext uri="{FF2B5EF4-FFF2-40B4-BE49-F238E27FC236}">
                    <a16:creationId xmlns:a16="http://schemas.microsoft.com/office/drawing/2014/main" id="{6572B438-E1F6-4504-8951-CF7CAA597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7775" y="4824413"/>
                <a:ext cx="665163" cy="155575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Line 319">
                <a:extLst>
                  <a:ext uri="{FF2B5EF4-FFF2-40B4-BE49-F238E27FC236}">
                    <a16:creationId xmlns:a16="http://schemas.microsoft.com/office/drawing/2014/main" id="{AD238521-B220-4C28-B33C-0774F882F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9938" y="4289425"/>
                <a:ext cx="665163" cy="179388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Line 320">
              <a:extLst>
                <a:ext uri="{FF2B5EF4-FFF2-40B4-BE49-F238E27FC236}">
                  <a16:creationId xmlns:a16="http://schemas.microsoft.com/office/drawing/2014/main" id="{65360ECC-C466-4275-98AB-0129ED821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7858" y="4277650"/>
              <a:ext cx="3810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9" name="Rectangle 58">
              <a:extLst>
                <a:ext uri="{FF2B5EF4-FFF2-40B4-BE49-F238E27FC236}">
                  <a16:creationId xmlns:a16="http://schemas.microsoft.com/office/drawing/2014/main" id="{DBFEE956-F452-4291-BF15-FE6EDB392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5089" y="2463852"/>
              <a:ext cx="2134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+12.3 kg </a:t>
              </a: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TAF/FTC+DTG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30" name="Rectangle 59">
              <a:extLst>
                <a:ext uri="{FF2B5EF4-FFF2-40B4-BE49-F238E27FC236}">
                  <a16:creationId xmlns:a16="http://schemas.microsoft.com/office/drawing/2014/main" id="{FA5AFBFD-F12E-4684-99BE-C7BB8FBF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5089" y="3705275"/>
              <a:ext cx="2043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+7.4 kg </a:t>
              </a: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TDF/FTC+DTG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331" name="Rectangle 60">
              <a:extLst>
                <a:ext uri="{FF2B5EF4-FFF2-40B4-BE49-F238E27FC236}">
                  <a16:creationId xmlns:a16="http://schemas.microsoft.com/office/drawing/2014/main" id="{AE0D9963-B905-4A03-9B13-45531D665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5089" y="4160660"/>
              <a:ext cx="1984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+5.5 kg </a:t>
              </a: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TDF/FTC/EFV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4AAF376B-439A-4A08-A16A-6E22B52AEDCE}"/>
                </a:ext>
              </a:extLst>
            </p:cNvPr>
            <p:cNvSpPr/>
            <p:nvPr/>
          </p:nvSpPr>
          <p:spPr>
            <a:xfrm>
              <a:off x="6928852" y="3004059"/>
              <a:ext cx="7906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+8.2 kg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4781AB81-15C6-42F8-9505-C007B0FC1111}"/>
                </a:ext>
              </a:extLst>
            </p:cNvPr>
            <p:cNvSpPr/>
            <p:nvPr/>
          </p:nvSpPr>
          <p:spPr>
            <a:xfrm>
              <a:off x="6928852" y="4010644"/>
              <a:ext cx="7906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+4.6 kg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92049D65-CE3D-4086-832A-4DF5E45C94F1}"/>
                </a:ext>
              </a:extLst>
            </p:cNvPr>
            <p:cNvSpPr/>
            <p:nvPr/>
          </p:nvSpPr>
          <p:spPr>
            <a:xfrm>
              <a:off x="6928852" y="4861502"/>
              <a:ext cx="7906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+3.2 kg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35" name="Rectangle 62">
              <a:extLst>
                <a:ext uri="{FF2B5EF4-FFF2-40B4-BE49-F238E27FC236}">
                  <a16:creationId xmlns:a16="http://schemas.microsoft.com/office/drawing/2014/main" id="{D1EAAD50-82D6-4D46-971C-A770951387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9724" y="3781864"/>
              <a:ext cx="11247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</a:rPr>
                <a:t>Weight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 (kg)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DDE8D03A-3C51-48C8-90D5-9CBD4FF10D33}"/>
              </a:ext>
            </a:extLst>
          </p:cNvPr>
          <p:cNvSpPr/>
          <p:nvPr/>
        </p:nvSpPr>
        <p:spPr>
          <a:xfrm>
            <a:off x="2928848" y="1368712"/>
            <a:ext cx="6339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change in weight (kg) to week 96: Women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3C7BAD78-68D5-418F-A625-BF407B22FD02}"/>
              </a:ext>
            </a:extLst>
          </p:cNvPr>
          <p:cNvSpPr/>
          <p:nvPr/>
        </p:nvSpPr>
        <p:spPr>
          <a:xfrm>
            <a:off x="10985753" y="6532879"/>
            <a:ext cx="1240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200" i="1" dirty="0">
                <a:solidFill>
                  <a:srgbClr val="0070C0"/>
                </a:solidFill>
              </a:rPr>
              <a:t>Abs. OAXLB0104</a:t>
            </a:r>
          </a:p>
        </p:txBody>
      </p:sp>
    </p:spTree>
    <p:extLst>
      <p:ext uri="{BB962C8B-B14F-4D97-AF65-F5344CB8AC3E}">
        <p14:creationId xmlns:p14="http://schemas.microsoft.com/office/powerpoint/2010/main" val="1481162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03/08/2005 15:03:22&quot;&gt;&lt;Slide id=&quot;258&quot; dur=&quot;.922&quot;/&gt;&lt;Slide id=&quot;280&quot; dur=&quot;.563&quot;/&gt;&lt;Slide id=&quot;281&quot; dur=&quot;.343&quot;/&gt;&lt;Slide id=&quot;282&quot; dur=&quot;.266&quot;/&gt;&lt;Slide id=&quot;283&quot; dur=&quot;.328&quot;/&gt;&lt;Slide id=&quot;282&quot; dur=&quot;.141&quot;/&gt;&lt;Slide id=&quot;281&quot; dur=&quot;.078&quot;/&gt;&lt;Slide id=&quot;280&quot; dur=&quot;.187&quot;/&gt;&lt;Slide id=&quot;258&quot; dur=&quot;.454&quot;/&gt;&lt;/Timings&gt;&lt;/WMTools&gt;"/>
</p:tagLst>
</file>

<file path=ppt/theme/theme1.xml><?xml version="1.0" encoding="utf-8"?>
<a:theme xmlns:a="http://schemas.openxmlformats.org/drawingml/2006/main" name="ARV-trials - AIDS 202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7253</Words>
  <Application>Microsoft Office PowerPoint</Application>
  <PresentationFormat>Grand écran</PresentationFormat>
  <Paragraphs>1883</Paragraphs>
  <Slides>54</Slides>
  <Notes>7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Trebuchet MS</vt:lpstr>
      <vt:lpstr>Wingdings</vt:lpstr>
      <vt:lpstr>ARV-trials - AIDS 2020</vt:lpstr>
      <vt:lpstr>AIDS 2020 Virtual Conference</vt:lpstr>
      <vt:lpstr>Présentation PowerPoint</vt:lpstr>
      <vt:lpstr>Faculty Disclosures</vt:lpstr>
      <vt:lpstr>ARVs</vt:lpstr>
      <vt:lpstr>ADVANCE – W96 (1)</vt:lpstr>
      <vt:lpstr>ADVANCE – W96 (2)</vt:lpstr>
      <vt:lpstr>ADVANCE – W96 (3)</vt:lpstr>
      <vt:lpstr>ADVANCE – W96 (4)</vt:lpstr>
      <vt:lpstr>ADVANCE – W96 (5)</vt:lpstr>
      <vt:lpstr>ADVANCE – W96 (6)</vt:lpstr>
      <vt:lpstr>ADVANCE – W96 (7)</vt:lpstr>
      <vt:lpstr>NAMSAL: TDF/3TC + DTG or EFV 400 – W96 results (1)</vt:lpstr>
      <vt:lpstr>NAMSAL: TDF/3TC + DTG or EFV 400 – W96 results (2)</vt:lpstr>
      <vt:lpstr>Phase 2 ISL + DOR: virologic failure analysis (1)</vt:lpstr>
      <vt:lpstr>Phase 2 ISL + DOR: virologic failure analysis (2)</vt:lpstr>
      <vt:lpstr>Phase 2  ISL + DOR: safety</vt:lpstr>
      <vt:lpstr>DOR 100 mg / ISL 0.75 mg dual therapy</vt:lpstr>
      <vt:lpstr>BIC/FTC/TAF in individuals ≥ 65 years (1)</vt:lpstr>
      <vt:lpstr>BIC/FTC/TAF in individuals ≥ 65 years (2)</vt:lpstr>
      <vt:lpstr>BIC/FTC/TAF in individuals ≥ 65 years (3)</vt:lpstr>
      <vt:lpstr>Switching to DTG/3TC</vt:lpstr>
      <vt:lpstr>DTG monotherapy as maintenance:  predictive factors of failure (1)</vt:lpstr>
      <vt:lpstr>DTG monotherapy as maintenance:  predictive factors of failure (2)</vt:lpstr>
      <vt:lpstr>ATLAS-2M: CAB + RPV LA IM Q4W vs 8W:  Patients satisfaction (1)</vt:lpstr>
      <vt:lpstr>ATLAS-2M: CAB + RPV LA IM Q4W vs 8W:  Patients satisfaction (2)</vt:lpstr>
      <vt:lpstr>Ibalizumab: in vitro activity against HIV-2</vt:lpstr>
      <vt:lpstr>Lenacapavir sustained delivery formulation SC:  &gt; 6 months active concentrations</vt:lpstr>
      <vt:lpstr>Baseline NRTI Resistance in Suppressed Participants Did Not Lead to Viral blips on B/F/TAF or DTG + F/TAF through Week 48 in Study 380-4030</vt:lpstr>
      <vt:lpstr>TANGO: Switch to DTG/3TC vs continuation of TAF-containing cART</vt:lpstr>
      <vt:lpstr>TANGO – metabolic changes at W48 (1)</vt:lpstr>
      <vt:lpstr>TANGO – metabolic changes at W48 (2)</vt:lpstr>
      <vt:lpstr>Impact of NNRTI mutations in ARV-naïve individuals  on DOR susceptibility</vt:lpstr>
      <vt:lpstr>Cure</vt:lpstr>
      <vt:lpstr>Vesatolimod with early antiretroviral therapy</vt:lpstr>
      <vt:lpstr>Prolonged remission without myeloablation (1)</vt:lpstr>
      <vt:lpstr>Prolonged remission without myeloablation (2)</vt:lpstr>
      <vt:lpstr>Various studies on weight gain</vt:lpstr>
      <vt:lpstr>Changes in BMI over time: HIV+ vs HIV negative (1)</vt:lpstr>
      <vt:lpstr>Changes in BMI over time: HIV+ vs HIV negative (2)</vt:lpstr>
      <vt:lpstr>Switch to DOR/3TC/TDF: weight changes  (DRIVE-SHIFT)</vt:lpstr>
      <vt:lpstr>Adolescents transitioning to DTG: BMI increase</vt:lpstr>
      <vt:lpstr>Dolutegravir transition in Africa:  Incidence of weight gain and hyperglycemia (1)</vt:lpstr>
      <vt:lpstr>Dolutegravir transition in Africa:  Incidence of weight gain and hyperglycemia (2)</vt:lpstr>
      <vt:lpstr>Dolutegravir transition in Africa:  Incidence of weight gain and hyperglycemia (3)</vt:lpstr>
      <vt:lpstr>Weight change before and after TDF-TAF switch (1) </vt:lpstr>
      <vt:lpstr>Weight change before and after TDF-TAF switch (2) </vt:lpstr>
      <vt:lpstr>Weight change before and after TDF-TAF switch (3) </vt:lpstr>
      <vt:lpstr>Neural Tube defects with antiviral exposure:  2020 update of the Tsepamo Study, Botswana</vt:lpstr>
      <vt:lpstr>PrEP</vt:lpstr>
      <vt:lpstr>HPTN083: CAB LA IM Q8W vs TDF/FTC qd for PreP (1)</vt:lpstr>
      <vt:lpstr>HPTN083: CAB LA IM Q8W vs TDF/FTC qd for PreP (2)</vt:lpstr>
      <vt:lpstr>Présentation PowerPoint</vt:lpstr>
      <vt:lpstr>Présentation PowerPoint</vt:lpstr>
      <vt:lpstr>HPTN083: CAB LA IM Q8W vs TDF/FTC qd for PreP (5)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ARV-trials AIDS 2020</dc:title>
  <dc:creator>P. Cahn - A. Pozniak - F. Raffi </dc:creator>
  <cp:lastModifiedBy>charles dufrene</cp:lastModifiedBy>
  <cp:revision>585</cp:revision>
  <dcterms:created xsi:type="dcterms:W3CDTF">2005-01-17T22:37:16Z</dcterms:created>
  <dcterms:modified xsi:type="dcterms:W3CDTF">2021-05-28T10:59:43Z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