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8" r:id="rId1"/>
  </p:sldMasterIdLst>
  <p:notesMasterIdLst>
    <p:notesMasterId r:id="rId67"/>
  </p:notesMasterIdLst>
  <p:handoutMasterIdLst>
    <p:handoutMasterId r:id="rId68"/>
  </p:handoutMasterIdLst>
  <p:sldIdLst>
    <p:sldId id="2147483491" r:id="rId2"/>
    <p:sldId id="2147483500" r:id="rId3"/>
    <p:sldId id="2147376489" r:id="rId4"/>
    <p:sldId id="2147483504" r:id="rId5"/>
    <p:sldId id="266" r:id="rId6"/>
    <p:sldId id="267" r:id="rId7"/>
    <p:sldId id="2147483455" r:id="rId8"/>
    <p:sldId id="2147483298" r:id="rId9"/>
    <p:sldId id="2147483307" r:id="rId10"/>
    <p:sldId id="2147376194" r:id="rId11"/>
    <p:sldId id="2147483503" r:id="rId12"/>
    <p:sldId id="2147483479" r:id="rId13"/>
    <p:sldId id="2147376498" r:id="rId14"/>
    <p:sldId id="2147483457" r:id="rId15"/>
    <p:sldId id="2147483468" r:id="rId16"/>
    <p:sldId id="2147483454" r:id="rId17"/>
    <p:sldId id="2147376474" r:id="rId18"/>
    <p:sldId id="2147483496" r:id="rId19"/>
    <p:sldId id="2147483379" r:id="rId20"/>
    <p:sldId id="2147483499" r:id="rId21"/>
    <p:sldId id="2147483501" r:id="rId22"/>
    <p:sldId id="2147376449" r:id="rId23"/>
    <p:sldId id="2147483498" r:id="rId24"/>
    <p:sldId id="2147376221" r:id="rId25"/>
    <p:sldId id="2147483474" r:id="rId26"/>
    <p:sldId id="2147483469" r:id="rId27"/>
    <p:sldId id="2147483290" r:id="rId28"/>
    <p:sldId id="2147483285" r:id="rId29"/>
    <p:sldId id="2147483506" r:id="rId30"/>
    <p:sldId id="2147376490" r:id="rId31"/>
    <p:sldId id="2147483466" r:id="rId32"/>
    <p:sldId id="2147483477" r:id="rId33"/>
    <p:sldId id="2147483478" r:id="rId34"/>
    <p:sldId id="2147483485" r:id="rId35"/>
    <p:sldId id="2147483490" r:id="rId36"/>
    <p:sldId id="2147483508" r:id="rId37"/>
    <p:sldId id="2147376500" r:id="rId38"/>
    <p:sldId id="268" r:id="rId39"/>
    <p:sldId id="2147483486" r:id="rId40"/>
    <p:sldId id="2147483482" r:id="rId41"/>
    <p:sldId id="2147483483" r:id="rId42"/>
    <p:sldId id="2147483505" r:id="rId43"/>
    <p:sldId id="2147483341" r:id="rId44"/>
    <p:sldId id="2147483449" r:id="rId45"/>
    <p:sldId id="2147483487" r:id="rId46"/>
    <p:sldId id="2147483335" r:id="rId47"/>
    <p:sldId id="2147483340" r:id="rId48"/>
    <p:sldId id="2147483481" r:id="rId49"/>
    <p:sldId id="2147483342" r:id="rId50"/>
    <p:sldId id="2147483497" r:id="rId51"/>
    <p:sldId id="2147483337" r:id="rId52"/>
    <p:sldId id="2147483338" r:id="rId53"/>
    <p:sldId id="2147483339" r:id="rId54"/>
    <p:sldId id="2147483452" r:id="rId55"/>
    <p:sldId id="2147483480" r:id="rId56"/>
    <p:sldId id="2147483305" r:id="rId57"/>
    <p:sldId id="2147483274" r:id="rId58"/>
    <p:sldId id="2147483463" r:id="rId59"/>
    <p:sldId id="2147483464" r:id="rId60"/>
    <p:sldId id="2147483442" r:id="rId61"/>
    <p:sldId id="2147483304" r:id="rId62"/>
    <p:sldId id="2147483450" r:id="rId63"/>
    <p:sldId id="2147483460" r:id="rId64"/>
    <p:sldId id="2147483488" r:id="rId65"/>
    <p:sldId id="256" r:id="rId6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5722" userDrawn="1">
          <p15:clr>
            <a:srgbClr val="A4A3A4"/>
          </p15:clr>
        </p15:guide>
        <p15:guide id="3" orient="horz" pos="11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4AD88B-06FD-DD31-B657-72DC423891C3}" name="Nozza Silvia" initials="SN" userId="S::nozza.silvia@hsr.it::2ef21194-9223-4163-a1cb-6baf43a6fcb7" providerId="AD"/>
  <p188:author id="{D9ACD0E9-0899-3480-D560-F9199AE4DA15}" name="anton pozniak" initials="ap" userId="2e1a6300466ac0c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ois.raffi@wanadoo.fr" initials="f" lastIdx="1" clrIdx="0">
    <p:extLst>
      <p:ext uri="{19B8F6BF-5375-455C-9EA6-DF929625EA0E}">
        <p15:presenceInfo xmlns:p15="http://schemas.microsoft.com/office/powerpoint/2012/main" userId="fef510a6f748a89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66FF"/>
    <a:srgbClr val="FF6600"/>
    <a:srgbClr val="71AAFF"/>
    <a:srgbClr val="01254D"/>
    <a:srgbClr val="000099"/>
    <a:srgbClr val="00CC66"/>
    <a:srgbClr val="F36620"/>
    <a:srgbClr val="4BACC6"/>
    <a:srgbClr val="F678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7038" autoAdjust="0"/>
    <p:restoredTop sz="93337" autoAdjust="0"/>
  </p:normalViewPr>
  <p:slideViewPr>
    <p:cSldViewPr snapToGrid="0" snapToObjects="1">
      <p:cViewPr varScale="1">
        <p:scale>
          <a:sx n="172" d="100"/>
          <a:sy n="172" d="100"/>
        </p:scale>
        <p:origin x="1064" y="200"/>
      </p:cViewPr>
      <p:guideLst>
        <p:guide pos="5722"/>
        <p:guide orient="horz" pos="11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11664"/>
    </p:cViewPr>
  </p:sorterViewPr>
  <p:notesViewPr>
    <p:cSldViewPr snapToGrid="0" snapToObjects="1" showGuides="1">
      <p:cViewPr varScale="1">
        <p:scale>
          <a:sx n="70" d="100"/>
          <a:sy n="70" d="100"/>
        </p:scale>
        <p:origin x="2971" y="43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8/10/relationships/authors" Target="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Feuille_de_calcul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Feuille_de_calcul_Microsoft_Excel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rgbClr val="1F497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802-4740-A96E-CC8BA2122E58}"/>
              </c:ext>
            </c:extLst>
          </c:dPt>
          <c:dPt>
            <c:idx val="1"/>
            <c:bubble3D val="0"/>
            <c:spPr>
              <a:solidFill>
                <a:srgbClr val="01AB7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802-4740-A96E-CC8BA2122E58}"/>
              </c:ext>
            </c:extLst>
          </c:dPt>
          <c:cat>
            <c:strRef>
              <c:f>Feuil1!$A$2:$A$3</c:f>
              <c:strCache>
                <c:ptCount val="2"/>
                <c:pt idx="0">
                  <c:v> </c:v>
                </c:pt>
                <c:pt idx="1">
                  <c:v> </c:v>
                </c:pt>
              </c:strCache>
            </c:strRef>
          </c:cat>
          <c:val>
            <c:numRef>
              <c:f>Feuil1!$B$2:$B$3</c:f>
              <c:numCache>
                <c:formatCode>General</c:formatCode>
                <c:ptCount val="2"/>
                <c:pt idx="0">
                  <c:v>11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2-4740-A96E-CC8BA2122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38282890099896"/>
          <c:y val="6.4738948886852526E-2"/>
          <c:w val="0.83984313673092403"/>
          <c:h val="0.698243948325288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Sheet1!$B$6</c:f>
              <c:strCache>
                <c:ptCount val="1"/>
                <c:pt idx="0">
                  <c:v>CAB+RPV LA (n=129)</c:v>
                </c:pt>
              </c:strCache>
            </c:strRef>
          </c:tx>
          <c:spPr>
            <a:solidFill>
              <a:srgbClr val="00A779"/>
            </a:solidFill>
            <a:ln>
              <a:solidFill>
                <a:srgbClr val="00A779"/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88%</a:t>
                    </a:r>
                    <a:br>
                      <a:rPr lang="en-US" dirty="0"/>
                    </a:br>
                    <a:r>
                      <a:rPr lang="en-US" dirty="0"/>
                      <a:t>(N = 113)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96E-2E47-AF80-CDE988CFAAC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5%</a:t>
                    </a:r>
                    <a:br>
                      <a:rPr lang="en-US" dirty="0"/>
                    </a:br>
                    <a:r>
                      <a:rPr lang="en-US" dirty="0"/>
                      <a:t>(N = 6)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96E-2E47-AF80-CDE988CFAAC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8%</a:t>
                    </a:r>
                    <a:br>
                      <a:rPr lang="en-US" dirty="0"/>
                    </a:br>
                    <a:r>
                      <a:rPr lang="en-US" dirty="0"/>
                      <a:t>(N = 10)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96E-2E47-AF80-CDE988CFAA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000066"/>
                    </a:solidFill>
                    <a:latin typeface="Calibri" panose="020F050202020403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Sheet1!$C$5:$E$5</c:f>
              <c:strCache>
                <c:ptCount val="3"/>
                <c:pt idx="0">
                  <c:v>VL &lt; 50 c/mL</c:v>
                </c:pt>
                <c:pt idx="1">
                  <c:v>VL ≥ 50 c/mL </c:v>
                </c:pt>
                <c:pt idx="2">
                  <c:v>No virologic data
 in window</c:v>
                </c:pt>
              </c:strCache>
            </c:strRef>
          </c:cat>
          <c:val>
            <c:numRef>
              <c:f>Sheet1!$C$6:$E$6</c:f>
              <c:numCache>
                <c:formatCode>0.0</c:formatCode>
                <c:ptCount val="3"/>
                <c:pt idx="0" formatCode="0">
                  <c:v>87.6</c:v>
                </c:pt>
                <c:pt idx="1">
                  <c:v>4.7</c:v>
                </c:pt>
                <c:pt idx="2" formatCode="General">
                  <c:v>7.8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6E-2E47-AF80-CDE988CFA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96966144"/>
        <c:axId val="96967680"/>
      </c:barChart>
      <c:catAx>
        <c:axId val="96966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sq" cmpd="sng" algn="ctr">
            <a:solidFill>
              <a:srgbClr val="071D49"/>
            </a:solidFill>
            <a:miter lim="800000"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rgbClr val="000066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96967680"/>
        <c:crosses val="autoZero"/>
        <c:auto val="1"/>
        <c:lblAlgn val="ctr"/>
        <c:lblOffset val="100"/>
        <c:noMultiLvlLbl val="0"/>
      </c:catAx>
      <c:valAx>
        <c:axId val="96967680"/>
        <c:scaling>
          <c:orientation val="minMax"/>
          <c:max val="100"/>
        </c:scaling>
        <c:delete val="0"/>
        <c:axPos val="l"/>
        <c:numFmt formatCode="0" sourceLinked="0"/>
        <c:majorTickMark val="out"/>
        <c:minorTickMark val="none"/>
        <c:tickLblPos val="nextTo"/>
        <c:spPr>
          <a:noFill/>
          <a:ln w="19050" cap="sq">
            <a:solidFill>
              <a:srgbClr val="071D49"/>
            </a:solidFill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66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9696614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Sheet2!$A$2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0825129617008119E-3"/>
                  <c:y val="1.73459488563723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rgbClr val="071D49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400" baseline="0" dirty="0">
                        <a:latin typeface="Calibri" panose="020F0502020204030204" pitchFamily="34" charset="0"/>
                      </a:rPr>
                      <a:t>95%</a:t>
                    </a:r>
                  </a:p>
                  <a:p>
                    <a:pPr>
                      <a:defRPr sz="1400">
                        <a:solidFill>
                          <a:srgbClr val="071D49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n-US" sz="1400" baseline="0" dirty="0">
                        <a:latin typeface="Calibri" panose="020F0502020204030204" pitchFamily="34" charset="0"/>
                      </a:rPr>
                      <a:t>(N = 113)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71D49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42768199233714"/>
                      <c:h val="0.1575696267133274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76B-A244-B8F2-6998000478A5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0" i="0" u="none" strike="noStrike" kern="1200" baseline="0">
                        <a:solidFill>
                          <a:srgbClr val="071D49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defRPr>
                    </a:pPr>
                    <a:r>
                      <a:rPr lang="en-US" sz="1400" baseline="0" dirty="0">
                        <a:solidFill>
                          <a:srgbClr val="071D49"/>
                        </a:solidFill>
                        <a:latin typeface="Calibri" panose="020F0502020204030204" pitchFamily="34" charset="0"/>
                      </a:rPr>
                      <a:t>5%</a:t>
                    </a:r>
                  </a:p>
                  <a:p>
                    <a:pPr>
                      <a:defRPr sz="1400">
                        <a:solidFill>
                          <a:srgbClr val="071D49"/>
                        </a:solidFill>
                        <a:latin typeface="Calibri" panose="020F0502020204030204" pitchFamily="34" charset="0"/>
                      </a:defRPr>
                    </a:pPr>
                    <a:r>
                      <a:rPr lang="en-US" sz="1400" baseline="0" dirty="0">
                        <a:solidFill>
                          <a:srgbClr val="071D49"/>
                        </a:solidFill>
                        <a:latin typeface="Calibri" panose="020F0502020204030204" pitchFamily="34" charset="0"/>
                      </a:rPr>
                      <a:t>(N = 6)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071D49"/>
                      </a:solidFill>
                      <a:latin typeface="Calibri" panose="020F0502020204030204" pitchFamily="34" charset="0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76B-A244-B8F2-6998000478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Sheet2!$B$1:$C$1</c:f>
              <c:strCache>
                <c:ptCount val="2"/>
                <c:pt idx="0">
                  <c:v>VL &lt; 50 c/mL</c:v>
                </c:pt>
                <c:pt idx="1">
                  <c:v>VL ≥ 50 c/mL</c:v>
                </c:pt>
              </c:strCache>
            </c:strRef>
          </c:cat>
          <c:val>
            <c:numRef>
              <c:f>Sheet2!$B$2:$C$2</c:f>
              <c:numCache>
                <c:formatCode>General</c:formatCode>
                <c:ptCount val="2"/>
                <c:pt idx="0">
                  <c:v>95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6B-A244-B8F2-699800047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1761869392"/>
        <c:axId val="1761864592"/>
      </c:barChart>
      <c:catAx>
        <c:axId val="1761869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solidFill>
              <a:srgbClr val="071D49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66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fr-FR"/>
          </a:p>
        </c:txPr>
        <c:crossAx val="1761864592"/>
        <c:crosses val="autoZero"/>
        <c:auto val="1"/>
        <c:lblAlgn val="ctr"/>
        <c:lblOffset val="100"/>
        <c:noMultiLvlLbl val="0"/>
      </c:catAx>
      <c:valAx>
        <c:axId val="1761864592"/>
        <c:scaling>
          <c:orientation val="minMax"/>
          <c:max val="10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>
            <a:solidFill>
              <a:srgbClr val="071D49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000066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fr-FR"/>
          </a:p>
        </c:txPr>
        <c:crossAx val="1761869392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05226302819018E-2"/>
          <c:y val="3.1372541269713443E-2"/>
          <c:w val="0.9454133858267717"/>
          <c:h val="0.81900436786371278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53.1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75E8-6C46-B4B6-DFE5EDAB66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46.8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5E8-6C46-B4B6-DFE5EDAB66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55.3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5E8-6C46-B4B6-DFE5EDAB66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Feuil1!$B$2:$B$4</c:f>
              <c:numCache>
                <c:formatCode>General</c:formatCode>
                <c:ptCount val="3"/>
                <c:pt idx="0">
                  <c:v>53.1</c:v>
                </c:pt>
                <c:pt idx="1">
                  <c:v>46.8</c:v>
                </c:pt>
                <c:pt idx="2">
                  <c:v>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E8-6C46-B4B6-DFE5EDAB664E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38.8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5E8-6C46-B4B6-DFE5EDAB66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40.4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75E8-6C46-B4B6-DFE5EDAB66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19.1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75E8-6C46-B4B6-DFE5EDAB66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Feuil1!$C$2:$C$4</c:f>
              <c:numCache>
                <c:formatCode>General</c:formatCode>
                <c:ptCount val="3"/>
                <c:pt idx="0">
                  <c:v>38.799999999999997</c:v>
                </c:pt>
                <c:pt idx="1">
                  <c:v>40.4</c:v>
                </c:pt>
                <c:pt idx="2">
                  <c:v>19.100000000000001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5E8-6C46-B4B6-DFE5EDAB664E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8.2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75E8-6C46-B4B6-DFE5EDAB664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12.8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75E8-6C46-B4B6-DFE5EDAB664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25.5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75E8-6C46-B4B6-DFE5EDAB66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Feuil1!$A$2:$A$4</c:f>
              <c:numCache>
                <c:formatCode>General</c:formatCode>
                <c:ptCount val="3"/>
              </c:numCache>
            </c:numRef>
          </c:cat>
          <c:val>
            <c:numRef>
              <c:f>Feuil1!$D$2:$D$4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12.8</c:v>
                </c:pt>
                <c:pt idx="2">
                  <c:v>25.5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75E8-6C46-B4B6-DFE5EDAB6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4"/>
        <c:overlap val="100"/>
        <c:axId val="403563024"/>
        <c:axId val="403566384"/>
      </c:barChart>
      <c:catAx>
        <c:axId val="40356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3566384"/>
        <c:crosses val="autoZero"/>
        <c:auto val="1"/>
        <c:lblAlgn val="ctr"/>
        <c:lblOffset val="100"/>
        <c:noMultiLvlLbl val="0"/>
      </c:catAx>
      <c:valAx>
        <c:axId val="403566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one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356302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0.46699</cdr:x>
      <cdr:y>0.57701</cdr:y>
    </cdr:from>
    <cdr:to>
      <cdr:x>0.63418</cdr:x>
      <cdr:y>0.73362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C0F9B2F1-287C-EB45-C3D9-24DBAF5AB497}"/>
            </a:ext>
          </a:extLst>
        </cdr:cNvPr>
        <cdr:cNvSpPr txBox="1"/>
      </cdr:nvSpPr>
      <cdr:spPr>
        <a:xfrm xmlns:a="http://schemas.openxmlformats.org/drawingml/2006/main">
          <a:off x="1514283" y="1247359"/>
          <a:ext cx="542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fr-FR" sz="1600" b="1" kern="1200">
              <a:solidFill>
                <a:schemeClr val="bg1"/>
              </a:solidFill>
            </a:rPr>
            <a:t>85%</a:t>
          </a:r>
        </a:p>
      </cdr:txBody>
    </cdr:sp>
  </cdr:relSizeAnchor>
  <cdr:relSizeAnchor xmlns:cdr="http://schemas.openxmlformats.org/drawingml/2006/chartDrawing">
    <cdr:from>
      <cdr:x>0.34825</cdr:x>
      <cdr:y>0.10505</cdr:y>
    </cdr:from>
    <cdr:to>
      <cdr:x>0.51544</cdr:x>
      <cdr:y>0.26166</cdr:y>
    </cdr:to>
    <cdr:sp macro="" textlink="">
      <cdr:nvSpPr>
        <cdr:cNvPr id="3" name="ZoneTexte 2">
          <a:extLst xmlns:a="http://schemas.openxmlformats.org/drawingml/2006/main">
            <a:ext uri="{FF2B5EF4-FFF2-40B4-BE49-F238E27FC236}">
              <a16:creationId xmlns:a16="http://schemas.microsoft.com/office/drawing/2014/main" id="{EE284CAD-C7AD-A7AF-80B0-753FB73F6BC6}"/>
            </a:ext>
          </a:extLst>
        </cdr:cNvPr>
        <cdr:cNvSpPr txBox="1"/>
      </cdr:nvSpPr>
      <cdr:spPr>
        <a:xfrm xmlns:a="http://schemas.openxmlformats.org/drawingml/2006/main">
          <a:off x="1129251" y="227093"/>
          <a:ext cx="542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>
          <a:spAutoFit/>
        </a:bodyPr>
        <a:lstStyle xmlns:a="http://schemas.openxmlformats.org/drawingml/2006/main"/>
        <a:p xmlns:a="http://schemas.openxmlformats.org/drawingml/2006/main">
          <a:pPr algn="ctr"/>
          <a:r>
            <a:rPr lang="fr-FR" sz="1600" b="1" kern="1200">
              <a:solidFill>
                <a:schemeClr val="bg1"/>
              </a:solidFill>
            </a:rPr>
            <a:t>15%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2F1C6ED-6448-28D2-2336-F018B4AAC1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2CADD-6819-4AC3-86F1-1D2376B324CC}" type="datetimeFigureOut">
              <a:rPr lang="es-419" smtClean="0"/>
              <a:t>23/10/26</a:t>
            </a:fld>
            <a:endParaRPr lang="es-419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D5F2A92-FAF0-1141-7F6E-C7E0F39F282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419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FD46FF6-49CD-525F-8A6B-D5F57FC72C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11096-7BC8-46EC-8C64-62CCC9801394}" type="slidenum">
              <a:rPr lang="es-419" smtClean="0"/>
              <a:t>‹N°›</a:t>
            </a:fld>
            <a:endParaRPr lang="es-419"/>
          </a:p>
        </p:txBody>
      </p:sp>
      <p:sp>
        <p:nvSpPr>
          <p:cNvPr id="6" name="Espace réservé de l'en-tête 1">
            <a:extLst>
              <a:ext uri="{FF2B5EF4-FFF2-40B4-BE49-F238E27FC236}">
                <a16:creationId xmlns:a16="http://schemas.microsoft.com/office/drawing/2014/main" id="{9C2767A4-5D46-28C0-F7A2-534299381CA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9861943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74A68-D0CE-8849-B662-EC29CA9E5388}" type="datetimeFigureOut">
              <a:rPr lang="en-GB" smtClean="0"/>
              <a:t>23/10/2026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029C95-2E27-FA46-B570-B7029E4C6F9A}" type="slidenum">
              <a:rPr lang="en-GB" smtClean="0"/>
              <a:t>‹N°›</a:t>
            </a:fld>
            <a:endParaRPr lang="en-GB"/>
          </a:p>
        </p:txBody>
      </p:sp>
      <p:sp>
        <p:nvSpPr>
          <p:cNvPr id="8" name="Espace réservé de l'en-tête 1">
            <a:extLst>
              <a:ext uri="{FF2B5EF4-FFF2-40B4-BE49-F238E27FC236}">
                <a16:creationId xmlns:a16="http://schemas.microsoft.com/office/drawing/2014/main" id="{86DB2FD8-15F8-A908-F646-19BA39D483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066586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811334D3-EA5F-C97D-FF9E-5D0532647E3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845574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6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FF329B39-8EC9-2A23-4C8A-64C5686A71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968798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7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FC0AB52D-A87D-236F-D96C-25E4EFF8A2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5083640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8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FC0AB52D-A87D-236F-D96C-25E4EFF8A24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2858763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'image des diapositives 5">
            <a:extLst>
              <a:ext uri="{FF2B5EF4-FFF2-40B4-BE49-F238E27FC236}">
                <a16:creationId xmlns:a16="http://schemas.microsoft.com/office/drawing/2014/main" id="{774D904D-F794-3195-5E41-C19A541994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" name="Espace réservé des notes 6">
            <a:extLst>
              <a:ext uri="{FF2B5EF4-FFF2-40B4-BE49-F238E27FC236}">
                <a16:creationId xmlns:a16="http://schemas.microsoft.com/office/drawing/2014/main" id="{59C6CF20-1B08-D038-9423-9EA7060B5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0400881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90A27D-7449-D94F-98A1-EFDA9800364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7269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41288" y="768350"/>
            <a:ext cx="6818312" cy="383698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2259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325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90A27D-7449-D94F-98A1-EFDA98003643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4149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'image des diapositives 4">
            <a:extLst>
              <a:ext uri="{FF2B5EF4-FFF2-40B4-BE49-F238E27FC236}">
                <a16:creationId xmlns:a16="http://schemas.microsoft.com/office/drawing/2014/main" id="{4437977A-A7FE-6D86-3FDB-AE3778A8B6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56235805-88ED-9413-C5FA-13D3B986A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2" name="Espace réservé du numéro de diapositive 3">
            <a:extLst>
              <a:ext uri="{FF2B5EF4-FFF2-40B4-BE49-F238E27FC236}">
                <a16:creationId xmlns:a16="http://schemas.microsoft.com/office/drawing/2014/main" id="{48739C04-4D89-5FEE-0988-BF0CBCE6B4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8DDB-6321-8A4A-9276-C7DCDC62AE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1615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40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7B9FF56D-D9D7-1033-43F8-82115CECB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087615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41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2F794EEF-C077-5D9C-D7EF-3D0C5E13564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743260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184A9-8BE5-DC83-123F-98858E276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FEA72E7-A681-AA52-DE50-5EB1116F8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115FAF2-3844-E5E3-0D6E-DEFB55B1F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CDF690-6FEE-BFB2-58C9-C7E51AF396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8DDB-6321-8A4A-9276-C7DCDC62AE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9804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46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4454BF95-3666-3DB6-12A4-360F0C936D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7404493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47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8C7B6ABA-8745-0115-73AE-62ECC124CA2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28399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48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0BA2F8FC-7D06-2E1B-0528-38BA54F5B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2689658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49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E74F0491-6A84-FCBF-D5D3-EED64D9DB5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099847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231DD-2B9B-DA99-D93C-77C333338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B1D05009-1917-46DE-00C7-F38741D184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41288" y="768350"/>
            <a:ext cx="6818312" cy="38369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81EB17AC-4C59-FD64-846F-B56F448A0A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98148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51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66BC631F-2E82-B28B-9331-0F9C22A5E3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14504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52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700D04E7-1B2C-70F6-5D87-40A4E04BFD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1208708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53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7A09CEC2-AC45-6E8C-36E2-CDF8791C08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1899897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56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A7C1B128-6848-0F7C-158A-0BF3AEEA7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1665039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57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40BF034E-D78C-BA8E-687D-8CB8A82E1B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25258775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58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263E89BF-435E-C79F-5CCF-CB9B19509C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0782812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59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3F511329-A643-9402-6AE6-F0368DE26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27207838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A45676-C3E1-1A02-A1F6-A60AACCA77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8DDB-6321-8A4A-9276-C7DCDC62AEC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7968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61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5286CD17-E789-564E-55B6-72BB6CBC71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668737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63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4454BF95-3666-3DB6-12A4-360F0C936D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33435770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029C95-2E27-FA46-B570-B7029E4C6F9A}" type="slidenum">
              <a:rPr lang="en-GB" smtClean="0"/>
              <a:t>64</a:t>
            </a:fld>
            <a:endParaRPr lang="en-GB"/>
          </a:p>
        </p:txBody>
      </p:sp>
      <p:sp>
        <p:nvSpPr>
          <p:cNvPr id="5" name="Espace réservé de l'en-tête 1">
            <a:extLst>
              <a:ext uri="{FF2B5EF4-FFF2-40B4-BE49-F238E27FC236}">
                <a16:creationId xmlns:a16="http://schemas.microsoft.com/office/drawing/2014/main" id="{4454BF95-3666-3DB6-12A4-360F0C936D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4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r-FR" dirty="0"/>
              <a:t>www.arv-trials.com</a:t>
            </a:r>
          </a:p>
        </p:txBody>
      </p:sp>
    </p:spTree>
    <p:extLst>
      <p:ext uri="{BB962C8B-B14F-4D97-AF65-F5344CB8AC3E}">
        <p14:creationId xmlns:p14="http://schemas.microsoft.com/office/powerpoint/2010/main" val="4047993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19200" y="2865442"/>
            <a:ext cx="103632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048000" y="4456651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1921585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58820"/>
            <a:ext cx="8490167" cy="1143000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/>
          </p:nvPr>
        </p:nvSpPr>
        <p:spPr>
          <a:xfrm>
            <a:off x="609600" y="1974254"/>
            <a:ext cx="10972800" cy="4572000"/>
          </a:xfr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4719343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0"/>
            <a:ext cx="8466034" cy="1491539"/>
          </a:xfrm>
        </p:spPr>
        <p:txBody>
          <a:bodyPr/>
          <a:lstStyle>
            <a:lvl1pPr algn="l">
              <a:defRPr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02951569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du contenu 6"/>
          <p:cNvSpPr>
            <a:spLocks noGrp="1"/>
          </p:cNvSpPr>
          <p:nvPr>
            <p:ph sz="quarter" idx="13" hasCustomPrompt="1"/>
          </p:nvPr>
        </p:nvSpPr>
        <p:spPr>
          <a:xfrm>
            <a:off x="609600" y="1796807"/>
            <a:ext cx="10972800" cy="4572000"/>
          </a:xfrm>
        </p:spPr>
        <p:txBody>
          <a:bodyPr/>
          <a:lstStyle>
            <a:lvl1pPr>
              <a:defRPr>
                <a:solidFill>
                  <a:srgbClr val="000066"/>
                </a:solidFill>
              </a:defRPr>
            </a:lvl1pPr>
            <a:lvl2pPr>
              <a:defRPr>
                <a:solidFill>
                  <a:srgbClr val="000066"/>
                </a:solidFill>
              </a:defRPr>
            </a:lvl2pPr>
            <a:lvl3pPr>
              <a:defRPr>
                <a:solidFill>
                  <a:srgbClr val="000066"/>
                </a:solidFill>
              </a:defRPr>
            </a:lvl3pPr>
            <a:lvl4pPr>
              <a:defRPr>
                <a:solidFill>
                  <a:srgbClr val="000066"/>
                </a:solidFill>
              </a:defRPr>
            </a:lvl4pPr>
            <a:lvl5pPr>
              <a:defRPr>
                <a:solidFill>
                  <a:srgbClr val="000066"/>
                </a:solidFill>
              </a:defRPr>
            </a:lvl5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7D0F56-4B5E-AEA7-23E8-DAC54DB59F54}"/>
              </a:ext>
            </a:extLst>
          </p:cNvPr>
          <p:cNvSpPr/>
          <p:nvPr userDrawn="1"/>
        </p:nvSpPr>
        <p:spPr>
          <a:xfrm>
            <a:off x="43963" y="5345724"/>
            <a:ext cx="4624754" cy="141556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9291398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26988" y="2690139"/>
            <a:ext cx="10363200" cy="1500187"/>
          </a:xfrm>
        </p:spPr>
        <p:txBody>
          <a:bodyPr anchor="ctr">
            <a:normAutofit/>
          </a:bodyPr>
          <a:lstStyle>
            <a:lvl1pPr marL="0" indent="0" algn="ctr">
              <a:buNone/>
              <a:defRPr sz="4000" b="1">
                <a:solidFill>
                  <a:srgbClr val="FF6600"/>
                </a:solidFill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794925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804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58820"/>
            <a:ext cx="849016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2221006"/>
            <a:ext cx="10972800" cy="43354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8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662" r:id="rId4"/>
    <p:sldLayoutId id="2147483724" r:id="rId5"/>
    <p:sldLayoutId id="2147483725" r:id="rId6"/>
  </p:sldLayoutIdLst>
  <p:txStyles>
    <p:titleStyle>
      <a:lvl1pPr algn="l" defTabSz="342900" rtl="0" eaLnBrk="1" latinLnBrk="0" hangingPunct="1">
        <a:spcBef>
          <a:spcPct val="0"/>
        </a:spcBef>
        <a:buNone/>
        <a:defRPr sz="3300" b="1" kern="1200">
          <a:solidFill>
            <a:srgbClr val="FF6600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2400" kern="1200">
          <a:solidFill>
            <a:srgbClr val="000066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2100" kern="1200">
          <a:solidFill>
            <a:srgbClr val="000066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•"/>
        <a:defRPr sz="1800" kern="1200">
          <a:solidFill>
            <a:srgbClr val="000066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–"/>
        <a:defRPr sz="1500" kern="1200">
          <a:solidFill>
            <a:srgbClr val="000066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Clr>
          <a:srgbClr val="3C549F"/>
        </a:buClr>
        <a:buFont typeface="Arial"/>
        <a:buChar char="»"/>
        <a:defRPr sz="1500" kern="1200">
          <a:solidFill>
            <a:srgbClr val="000066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E1B220-B29E-6830-7C3C-BB12D745C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Long-acting medications help with</a:t>
            </a:r>
            <a:b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adherence challenges in multiple fields</a:t>
            </a:r>
            <a:endParaRPr lang="fr-FR" dirty="0"/>
          </a:p>
        </p:txBody>
      </p:sp>
      <p:sp>
        <p:nvSpPr>
          <p:cNvPr id="8" name="TextBox 9">
            <a:extLst>
              <a:ext uri="{FF2B5EF4-FFF2-40B4-BE49-F238E27FC236}">
                <a16:creationId xmlns:a16="http://schemas.microsoft.com/office/drawing/2014/main" id="{BCA8A824-6824-1C59-98A8-E1907459A61F}"/>
              </a:ext>
            </a:extLst>
          </p:cNvPr>
          <p:cNvSpPr txBox="1"/>
          <p:nvPr/>
        </p:nvSpPr>
        <p:spPr>
          <a:xfrm>
            <a:off x="547543" y="1458017"/>
            <a:ext cx="439630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Treatment of psychiatric disorders</a:t>
            </a:r>
          </a:p>
        </p:txBody>
      </p:sp>
      <p:pic>
        <p:nvPicPr>
          <p:cNvPr id="10" name="Picture 13">
            <a:extLst>
              <a:ext uri="{FF2B5EF4-FFF2-40B4-BE49-F238E27FC236}">
                <a16:creationId xmlns:a16="http://schemas.microsoft.com/office/drawing/2014/main" id="{24A66AFF-D24C-8E3C-C4BF-8ECC42955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686" y="4368872"/>
            <a:ext cx="8270855" cy="1090477"/>
          </a:xfrm>
          <a:prstGeom prst="rect">
            <a:avLst/>
          </a:prstGeom>
        </p:spPr>
      </p:pic>
      <p:pic>
        <p:nvPicPr>
          <p:cNvPr id="12" name="Picture 15">
            <a:extLst>
              <a:ext uri="{FF2B5EF4-FFF2-40B4-BE49-F238E27FC236}">
                <a16:creationId xmlns:a16="http://schemas.microsoft.com/office/drawing/2014/main" id="{CBF1D236-7807-993C-844E-35B279E156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871"/>
          <a:stretch>
            <a:fillRect/>
          </a:stretch>
        </p:blipFill>
        <p:spPr>
          <a:xfrm>
            <a:off x="3152441" y="5567082"/>
            <a:ext cx="8187917" cy="926634"/>
          </a:xfrm>
          <a:prstGeom prst="rect">
            <a:avLst/>
          </a:prstGeom>
        </p:spPr>
      </p:pic>
      <p:sp>
        <p:nvSpPr>
          <p:cNvPr id="14" name="TextBox 5">
            <a:extLst>
              <a:ext uri="{FF2B5EF4-FFF2-40B4-BE49-F238E27FC236}">
                <a16:creationId xmlns:a16="http://schemas.microsoft.com/office/drawing/2014/main" id="{6F88F475-A294-739B-7D8B-D6ACA54E95FF}"/>
              </a:ext>
            </a:extLst>
          </p:cNvPr>
          <p:cNvSpPr txBox="1"/>
          <p:nvPr/>
        </p:nvSpPr>
        <p:spPr>
          <a:xfrm>
            <a:off x="8179725" y="2221675"/>
            <a:ext cx="1948800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Contraception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B617FF27-413D-547E-90BA-4AED1C94CBAC}"/>
              </a:ext>
            </a:extLst>
          </p:cNvPr>
          <p:cNvSpPr txBox="1"/>
          <p:nvPr/>
        </p:nvSpPr>
        <p:spPr>
          <a:xfrm>
            <a:off x="163359" y="3876430"/>
            <a:ext cx="4473251" cy="461665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t>Substance use disorder treatment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E2B8AC36-4787-63F1-36A2-4ED0B1437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543" y="2038528"/>
            <a:ext cx="6749935" cy="704484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43015619-A15A-E74C-4BE8-B248564250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305" y="2839506"/>
            <a:ext cx="6827520" cy="1165979"/>
          </a:xfrm>
          <a:prstGeom prst="rect">
            <a:avLst/>
          </a:prstGeom>
        </p:spPr>
      </p:pic>
      <p:sp>
        <p:nvSpPr>
          <p:cNvPr id="22" name="Text Box 3">
            <a:extLst>
              <a:ext uri="{FF2B5EF4-FFF2-40B4-BE49-F238E27FC236}">
                <a16:creationId xmlns:a16="http://schemas.microsoft.com/office/drawing/2014/main" id="{7D4A2827-2209-CF10-0F66-E1176ED94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1450" y="6455281"/>
            <a:ext cx="20105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Courtesy Monica Gandhi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FF6CCDF-67AF-26B4-F327-638FE48B0950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68413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8">
            <a:extLst>
              <a:ext uri="{FF2B5EF4-FFF2-40B4-BE49-F238E27FC236}">
                <a16:creationId xmlns:a16="http://schemas.microsoft.com/office/drawing/2014/main" id="{4078D18C-2764-A425-0085-9B14CE088859}"/>
              </a:ext>
            </a:extLst>
          </p:cNvPr>
          <p:cNvCxnSpPr/>
          <p:nvPr/>
        </p:nvCxnSpPr>
        <p:spPr>
          <a:xfrm>
            <a:off x="734670" y="2146203"/>
            <a:ext cx="10753636" cy="0"/>
          </a:xfrm>
          <a:prstGeom prst="line">
            <a:avLst/>
          </a:prstGeom>
          <a:ln w="76200">
            <a:solidFill>
              <a:srgbClr val="1140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43">
            <a:extLst>
              <a:ext uri="{FF2B5EF4-FFF2-40B4-BE49-F238E27FC236}">
                <a16:creationId xmlns:a16="http://schemas.microsoft.com/office/drawing/2014/main" id="{7844F647-E5D7-F34C-4C71-818C05C549E4}"/>
              </a:ext>
            </a:extLst>
          </p:cNvPr>
          <p:cNvCxnSpPr>
            <a:cxnSpLocks/>
          </p:cNvCxnSpPr>
          <p:nvPr/>
        </p:nvCxnSpPr>
        <p:spPr>
          <a:xfrm>
            <a:off x="4921714" y="2251049"/>
            <a:ext cx="0" cy="254172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56">
            <a:extLst>
              <a:ext uri="{FF2B5EF4-FFF2-40B4-BE49-F238E27FC236}">
                <a16:creationId xmlns:a16="http://schemas.microsoft.com/office/drawing/2014/main" id="{B25C35A9-7994-0905-696A-F32AB9C9EECE}"/>
              </a:ext>
            </a:extLst>
          </p:cNvPr>
          <p:cNvSpPr/>
          <p:nvPr/>
        </p:nvSpPr>
        <p:spPr>
          <a:xfrm>
            <a:off x="4597663" y="1805510"/>
            <a:ext cx="648102" cy="6481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48" name="TextBox 57">
            <a:extLst>
              <a:ext uri="{FF2B5EF4-FFF2-40B4-BE49-F238E27FC236}">
                <a16:creationId xmlns:a16="http://schemas.microsoft.com/office/drawing/2014/main" id="{4FB5C66D-443D-2A0E-3B47-3C7242FC291A}"/>
              </a:ext>
            </a:extLst>
          </p:cNvPr>
          <p:cNvSpPr txBox="1"/>
          <p:nvPr/>
        </p:nvSpPr>
        <p:spPr>
          <a:xfrm>
            <a:off x="4432541" y="1980672"/>
            <a:ext cx="9783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Q4M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46" name="Rounded Rectangle 134">
            <a:extLst>
              <a:ext uri="{FF2B5EF4-FFF2-40B4-BE49-F238E27FC236}">
                <a16:creationId xmlns:a16="http://schemas.microsoft.com/office/drawing/2014/main" id="{F4D3A611-3CDC-9FCB-74FC-E7915FF07A87}"/>
              </a:ext>
            </a:extLst>
          </p:cNvPr>
          <p:cNvSpPr/>
          <p:nvPr/>
        </p:nvSpPr>
        <p:spPr>
          <a:xfrm>
            <a:off x="4183692" y="2690949"/>
            <a:ext cx="1476045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CAB</a:t>
            </a:r>
            <a:r>
              <a:rPr lang="en-US" sz="1600" kern="0" dirty="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lang="en-US" sz="1600" kern="0" dirty="0">
                <a:solidFill>
                  <a:schemeClr val="bg1"/>
                </a:solidFill>
                <a:latin typeface="+mj-lt"/>
                <a:cs typeface="Calibri"/>
              </a:rPr>
              <a:t>+</a:t>
            </a:r>
            <a:r>
              <a:rPr lang="en-US" sz="1600" kern="0" dirty="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CBA7"/>
                </a:highlight>
                <a:uLnTx/>
                <a:uFillTx/>
                <a:latin typeface="+mj-lt"/>
                <a:ea typeface="+mn-ea"/>
                <a:cs typeface="Calibri"/>
              </a:rPr>
              <a:t>RPV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40" name="Straight Connector 146">
            <a:extLst>
              <a:ext uri="{FF2B5EF4-FFF2-40B4-BE49-F238E27FC236}">
                <a16:creationId xmlns:a16="http://schemas.microsoft.com/office/drawing/2014/main" id="{38096E91-80C8-8EBB-6EA0-88AF7D04F885}"/>
              </a:ext>
            </a:extLst>
          </p:cNvPr>
          <p:cNvCxnSpPr>
            <a:cxnSpLocks/>
            <a:endCxn id="81" idx="0"/>
          </p:cNvCxnSpPr>
          <p:nvPr/>
        </p:nvCxnSpPr>
        <p:spPr>
          <a:xfrm flipH="1">
            <a:off x="890168" y="1960529"/>
            <a:ext cx="16563" cy="353111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129">
            <a:extLst>
              <a:ext uri="{FF2B5EF4-FFF2-40B4-BE49-F238E27FC236}">
                <a16:creationId xmlns:a16="http://schemas.microsoft.com/office/drawing/2014/main" id="{E0566CF7-C795-2CA5-7BE6-1C6983BE3A9E}"/>
              </a:ext>
            </a:extLst>
          </p:cNvPr>
          <p:cNvSpPr/>
          <p:nvPr/>
        </p:nvSpPr>
        <p:spPr>
          <a:xfrm>
            <a:off x="364207" y="2690949"/>
            <a:ext cx="1065171" cy="461665"/>
          </a:xfrm>
          <a:prstGeom prst="roundRect">
            <a:avLst/>
          </a:prstGeom>
          <a:solidFill>
            <a:srgbClr val="4472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j-lt"/>
                <a:ea typeface="+mn-ea"/>
                <a:cs typeface="+mn-cs"/>
              </a:rPr>
              <a:t>ISL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/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+mn-cs"/>
              </a:rPr>
              <a:t>LEN</a:t>
            </a:r>
          </a:p>
        </p:txBody>
      </p:sp>
      <p:sp>
        <p:nvSpPr>
          <p:cNvPr id="42" name="Rounded Rectangle 130">
            <a:extLst>
              <a:ext uri="{FF2B5EF4-FFF2-40B4-BE49-F238E27FC236}">
                <a16:creationId xmlns:a16="http://schemas.microsoft.com/office/drawing/2014/main" id="{513BC143-4EA6-0AE1-DCC1-132C83C68D53}"/>
              </a:ext>
            </a:extLst>
          </p:cNvPr>
          <p:cNvSpPr/>
          <p:nvPr/>
        </p:nvSpPr>
        <p:spPr>
          <a:xfrm>
            <a:off x="281768" y="3430053"/>
            <a:ext cx="1230048" cy="461665"/>
          </a:xfrm>
          <a:prstGeom prst="roundRect">
            <a:avLst/>
          </a:prstGeom>
          <a:solidFill>
            <a:srgbClr val="4472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j-lt"/>
                <a:ea typeface="+mn-ea"/>
                <a:cs typeface="+mn-cs"/>
              </a:rPr>
              <a:t>ISL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/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CDBC0"/>
                </a:highlight>
                <a:uLnTx/>
                <a:uFillTx/>
                <a:latin typeface="+mj-lt"/>
                <a:ea typeface="+mn-ea"/>
                <a:cs typeface="+mn-cs"/>
              </a:rPr>
              <a:t>ULO</a:t>
            </a:r>
          </a:p>
        </p:txBody>
      </p:sp>
      <p:sp>
        <p:nvSpPr>
          <p:cNvPr id="43" name="Rounded Rectangle 131">
            <a:extLst>
              <a:ext uri="{FF2B5EF4-FFF2-40B4-BE49-F238E27FC236}">
                <a16:creationId xmlns:a16="http://schemas.microsoft.com/office/drawing/2014/main" id="{F98005C8-A1A0-3528-21E1-C78174D76202}"/>
              </a:ext>
            </a:extLst>
          </p:cNvPr>
          <p:cNvSpPr/>
          <p:nvPr/>
        </p:nvSpPr>
        <p:spPr>
          <a:xfrm>
            <a:off x="281768" y="4134421"/>
            <a:ext cx="1230048" cy="594246"/>
          </a:xfrm>
          <a:prstGeom prst="roundRect">
            <a:avLst/>
          </a:prstGeom>
          <a:solidFill>
            <a:srgbClr val="4472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+mn-cs"/>
              </a:rPr>
              <a:t>GS-3242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+mn-cs"/>
              </a:rPr>
              <a:t>LEN</a:t>
            </a:r>
          </a:p>
        </p:txBody>
      </p:sp>
      <p:sp>
        <p:nvSpPr>
          <p:cNvPr id="38" name="Oval 125">
            <a:extLst>
              <a:ext uri="{FF2B5EF4-FFF2-40B4-BE49-F238E27FC236}">
                <a16:creationId xmlns:a16="http://schemas.microsoft.com/office/drawing/2014/main" id="{301D70BA-0116-E8FC-4077-6E35837E9B1A}"/>
              </a:ext>
            </a:extLst>
          </p:cNvPr>
          <p:cNvSpPr/>
          <p:nvPr/>
        </p:nvSpPr>
        <p:spPr>
          <a:xfrm>
            <a:off x="572741" y="1805509"/>
            <a:ext cx="648102" cy="6481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9" name="TextBox 126">
            <a:extLst>
              <a:ext uri="{FF2B5EF4-FFF2-40B4-BE49-F238E27FC236}">
                <a16:creationId xmlns:a16="http://schemas.microsoft.com/office/drawing/2014/main" id="{D790F651-D097-7A4E-371F-3D1DEB49C01D}"/>
              </a:ext>
            </a:extLst>
          </p:cNvPr>
          <p:cNvSpPr txBox="1"/>
          <p:nvPr/>
        </p:nvSpPr>
        <p:spPr>
          <a:xfrm>
            <a:off x="407619" y="1980672"/>
            <a:ext cx="9783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QW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cxnSp>
        <p:nvCxnSpPr>
          <p:cNvPr id="27" name="Straight Connector 150">
            <a:extLst>
              <a:ext uri="{FF2B5EF4-FFF2-40B4-BE49-F238E27FC236}">
                <a16:creationId xmlns:a16="http://schemas.microsoft.com/office/drawing/2014/main" id="{99F4E524-87BB-F6FE-40D7-4A8F4FF908A2}"/>
              </a:ext>
            </a:extLst>
          </p:cNvPr>
          <p:cNvCxnSpPr>
            <a:cxnSpLocks/>
          </p:cNvCxnSpPr>
          <p:nvPr/>
        </p:nvCxnSpPr>
        <p:spPr>
          <a:xfrm>
            <a:off x="11489785" y="2272238"/>
            <a:ext cx="0" cy="5791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63">
            <a:extLst>
              <a:ext uri="{FF2B5EF4-FFF2-40B4-BE49-F238E27FC236}">
                <a16:creationId xmlns:a16="http://schemas.microsoft.com/office/drawing/2014/main" id="{D2EE48FD-2850-248A-F6E0-5343F1F30461}"/>
              </a:ext>
            </a:extLst>
          </p:cNvPr>
          <p:cNvSpPr/>
          <p:nvPr/>
        </p:nvSpPr>
        <p:spPr>
          <a:xfrm>
            <a:off x="11165735" y="1805510"/>
            <a:ext cx="648102" cy="6481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31" name="TextBox 64">
            <a:extLst>
              <a:ext uri="{FF2B5EF4-FFF2-40B4-BE49-F238E27FC236}">
                <a16:creationId xmlns:a16="http://schemas.microsoft.com/office/drawing/2014/main" id="{90BD63DF-5FB6-6143-64AC-43CC93C5ED7C}"/>
              </a:ext>
            </a:extLst>
          </p:cNvPr>
          <p:cNvSpPr txBox="1"/>
          <p:nvPr/>
        </p:nvSpPr>
        <p:spPr>
          <a:xfrm>
            <a:off x="11000612" y="1980672"/>
            <a:ext cx="9783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Q12M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29" name="Rounded Rectangle 135">
            <a:extLst>
              <a:ext uri="{FF2B5EF4-FFF2-40B4-BE49-F238E27FC236}">
                <a16:creationId xmlns:a16="http://schemas.microsoft.com/office/drawing/2014/main" id="{FF56F76E-6A53-49AE-6934-995B960F3330}"/>
              </a:ext>
            </a:extLst>
          </p:cNvPr>
          <p:cNvSpPr/>
          <p:nvPr/>
        </p:nvSpPr>
        <p:spPr>
          <a:xfrm>
            <a:off x="11050879" y="2690949"/>
            <a:ext cx="877813" cy="468000"/>
          </a:xfrm>
          <a:prstGeom prst="roundRect">
            <a:avLst/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LEN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 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00FF"/>
              </a:highlight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22" name="Straight Connector 138">
            <a:extLst>
              <a:ext uri="{FF2B5EF4-FFF2-40B4-BE49-F238E27FC236}">
                <a16:creationId xmlns:a16="http://schemas.microsoft.com/office/drawing/2014/main" id="{25EFE6AD-CB35-8BD2-6EBC-8AF1937E2610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7373974" y="2319226"/>
            <a:ext cx="0" cy="3382884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101">
            <a:extLst>
              <a:ext uri="{FF2B5EF4-FFF2-40B4-BE49-F238E27FC236}">
                <a16:creationId xmlns:a16="http://schemas.microsoft.com/office/drawing/2014/main" id="{13CCBAE5-1A9B-E0CB-15B3-91178CDACF6C}"/>
              </a:ext>
            </a:extLst>
          </p:cNvPr>
          <p:cNvSpPr/>
          <p:nvPr/>
        </p:nvSpPr>
        <p:spPr>
          <a:xfrm>
            <a:off x="7049922" y="1805510"/>
            <a:ext cx="648102" cy="6481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6" name="TextBox 102">
            <a:extLst>
              <a:ext uri="{FF2B5EF4-FFF2-40B4-BE49-F238E27FC236}">
                <a16:creationId xmlns:a16="http://schemas.microsoft.com/office/drawing/2014/main" id="{D8AF5CB4-023B-389F-12CC-165E5EA4FC55}"/>
              </a:ext>
            </a:extLst>
          </p:cNvPr>
          <p:cNvSpPr txBox="1"/>
          <p:nvPr/>
        </p:nvSpPr>
        <p:spPr>
          <a:xfrm>
            <a:off x="6884800" y="1980672"/>
            <a:ext cx="9783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Q6M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24" name="Rounded Rectangle 136">
            <a:extLst>
              <a:ext uri="{FF2B5EF4-FFF2-40B4-BE49-F238E27FC236}">
                <a16:creationId xmlns:a16="http://schemas.microsoft.com/office/drawing/2014/main" id="{051E88EB-D778-61C4-3519-F0B4ADE34E25}"/>
              </a:ext>
            </a:extLst>
          </p:cNvPr>
          <p:cNvSpPr/>
          <p:nvPr/>
        </p:nvSpPr>
        <p:spPr>
          <a:xfrm>
            <a:off x="6034747" y="2690949"/>
            <a:ext cx="2678452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6600"/>
                </a:highlight>
                <a:uLnTx/>
                <a:uFillTx/>
                <a:latin typeface="+mj-lt"/>
                <a:ea typeface="+mn-ea"/>
                <a:cs typeface="Calibri"/>
              </a:rPr>
              <a:t>TAB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+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6600"/>
                </a:highlight>
                <a:uLnTx/>
                <a:uFillTx/>
                <a:latin typeface="+mj-lt"/>
                <a:ea typeface="+mn-ea"/>
                <a:cs typeface="Calibri"/>
              </a:rPr>
              <a:t>ZAB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+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LEN</a:t>
            </a:r>
          </a:p>
        </p:txBody>
      </p:sp>
      <p:cxnSp>
        <p:nvCxnSpPr>
          <p:cNvPr id="15" name="Straight Connector 148">
            <a:extLst>
              <a:ext uri="{FF2B5EF4-FFF2-40B4-BE49-F238E27FC236}">
                <a16:creationId xmlns:a16="http://schemas.microsoft.com/office/drawing/2014/main" id="{7F9E7D20-685D-F978-B5D9-7BC0BA27596C}"/>
              </a:ext>
            </a:extLst>
          </p:cNvPr>
          <p:cNvCxnSpPr>
            <a:cxnSpLocks/>
          </p:cNvCxnSpPr>
          <p:nvPr/>
        </p:nvCxnSpPr>
        <p:spPr>
          <a:xfrm>
            <a:off x="2672159" y="2113220"/>
            <a:ext cx="0" cy="1465862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77">
            <a:extLst>
              <a:ext uri="{FF2B5EF4-FFF2-40B4-BE49-F238E27FC236}">
                <a16:creationId xmlns:a16="http://schemas.microsoft.com/office/drawing/2014/main" id="{7C1BA02C-F043-503A-5C9A-9EECF043075B}"/>
              </a:ext>
            </a:extLst>
          </p:cNvPr>
          <p:cNvSpPr/>
          <p:nvPr/>
        </p:nvSpPr>
        <p:spPr>
          <a:xfrm>
            <a:off x="2348108" y="1805510"/>
            <a:ext cx="648102" cy="648101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1" name="TextBox 78">
            <a:extLst>
              <a:ext uri="{FF2B5EF4-FFF2-40B4-BE49-F238E27FC236}">
                <a16:creationId xmlns:a16="http://schemas.microsoft.com/office/drawing/2014/main" id="{6D210713-F2DE-20D8-CAAC-9EAC370CCC38}"/>
              </a:ext>
            </a:extLst>
          </p:cNvPr>
          <p:cNvSpPr txBox="1"/>
          <p:nvPr/>
        </p:nvSpPr>
        <p:spPr>
          <a:xfrm>
            <a:off x="2182986" y="1980672"/>
            <a:ext cx="9783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QM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19" name="Rounded Rectangle 132">
            <a:extLst>
              <a:ext uri="{FF2B5EF4-FFF2-40B4-BE49-F238E27FC236}">
                <a16:creationId xmlns:a16="http://schemas.microsoft.com/office/drawing/2014/main" id="{54FF2FCD-5DD2-14E8-03ED-898005426C02}"/>
              </a:ext>
            </a:extLst>
          </p:cNvPr>
          <p:cNvSpPr/>
          <p:nvPr/>
        </p:nvSpPr>
        <p:spPr>
          <a:xfrm>
            <a:off x="1934137" y="2690949"/>
            <a:ext cx="1476044" cy="468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j-lt"/>
                <a:ea typeface="+mn-ea"/>
                <a:cs typeface="Calibri"/>
              </a:rPr>
              <a:t>Alimatravir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uLnTx/>
                <a:uFillTx/>
                <a:latin typeface="+mj-lt"/>
                <a:ea typeface="+mn-ea"/>
                <a:cs typeface="Calibri"/>
              </a:rPr>
              <a:t> 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B0BBEDE0-AF7B-ACBD-4712-45D4B823D569}"/>
              </a:ext>
            </a:extLst>
          </p:cNvPr>
          <p:cNvSpPr txBox="1"/>
          <p:nvPr/>
        </p:nvSpPr>
        <p:spPr>
          <a:xfrm>
            <a:off x="10216780" y="3432003"/>
            <a:ext cx="928080" cy="276999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* Oral </a:t>
            </a:r>
            <a:r>
              <a:rPr kumimoji="0" lang="en-US" sz="12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PrEP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770F1055-06F8-43B0-27D1-5C9CE0602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5750" y="6469710"/>
            <a:ext cx="768274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Adapted and updated from Gandhi R, IAS-USA Annual Update on HIV Management, Atlanta, April 2026</a:t>
            </a:r>
          </a:p>
        </p:txBody>
      </p:sp>
      <p:sp>
        <p:nvSpPr>
          <p:cNvPr id="50" name="Titre 49">
            <a:extLst>
              <a:ext uri="{FF2B5EF4-FFF2-40B4-BE49-F238E27FC236}">
                <a16:creationId xmlns:a16="http://schemas.microsoft.com/office/drawing/2014/main" id="{217C97A2-5EB1-D8D3-1E65-F300C1A1E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Dose Interval of new LA ARVs in development </a:t>
            </a:r>
            <a:endParaRPr lang="fr-FR" dirty="0"/>
          </a:p>
        </p:txBody>
      </p:sp>
      <p:sp>
        <p:nvSpPr>
          <p:cNvPr id="13" name="Rounded Rectangle 132">
            <a:extLst>
              <a:ext uri="{FF2B5EF4-FFF2-40B4-BE49-F238E27FC236}">
                <a16:creationId xmlns:a16="http://schemas.microsoft.com/office/drawing/2014/main" id="{A8DA0DAD-2DD4-AC35-5476-AC14873D4AF0}"/>
              </a:ext>
            </a:extLst>
          </p:cNvPr>
          <p:cNvSpPr/>
          <p:nvPr/>
        </p:nvSpPr>
        <p:spPr>
          <a:xfrm>
            <a:off x="1934137" y="3430053"/>
            <a:ext cx="1476044" cy="468000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chemeClr val="bg1"/>
                </a:solidFill>
                <a:highlight>
                  <a:srgbClr val="FF00FF"/>
                </a:highlight>
                <a:latin typeface="+mj-lt"/>
                <a:cs typeface="Calibri"/>
              </a:rPr>
              <a:t>LEN</a:t>
            </a:r>
            <a:r>
              <a:rPr lang="en-US" sz="1600" kern="0" dirty="0">
                <a:solidFill>
                  <a:schemeClr val="tx1"/>
                </a:solidFill>
                <a:highlight>
                  <a:srgbClr val="FF00FF"/>
                </a:highlight>
                <a:latin typeface="+mj-lt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*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00FF"/>
              </a:highlight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1" name="Rounded Rectangle 134">
            <a:extLst>
              <a:ext uri="{FF2B5EF4-FFF2-40B4-BE49-F238E27FC236}">
                <a16:creationId xmlns:a16="http://schemas.microsoft.com/office/drawing/2014/main" id="{B8BFE53A-41A7-DD1E-7B92-2ECC5F8BFF3C}"/>
              </a:ext>
            </a:extLst>
          </p:cNvPr>
          <p:cNvSpPr/>
          <p:nvPr/>
        </p:nvSpPr>
        <p:spPr>
          <a:xfrm>
            <a:off x="4021765" y="4134421"/>
            <a:ext cx="1799899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VH-499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+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CAB</a:t>
            </a:r>
            <a:r>
              <a:rPr lang="en-US" sz="1600" kern="0" dirty="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2" name="Rounded Rectangle 136">
            <a:extLst>
              <a:ext uri="{FF2B5EF4-FFF2-40B4-BE49-F238E27FC236}">
                <a16:creationId xmlns:a16="http://schemas.microsoft.com/office/drawing/2014/main" id="{AE42725B-9161-20E6-2FFC-AB172152A65F}"/>
              </a:ext>
            </a:extLst>
          </p:cNvPr>
          <p:cNvSpPr/>
          <p:nvPr/>
        </p:nvSpPr>
        <p:spPr>
          <a:xfrm>
            <a:off x="6034747" y="3430053"/>
            <a:ext cx="2678452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6600"/>
                </a:highlight>
                <a:uLnTx/>
                <a:uFillTx/>
                <a:latin typeface="+mj-lt"/>
                <a:ea typeface="+mn-ea"/>
                <a:cs typeface="Calibri"/>
              </a:rPr>
              <a:t>Lotivibart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+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CAB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Q2M/Q4M</a:t>
            </a:r>
          </a:p>
        </p:txBody>
      </p:sp>
      <p:sp>
        <p:nvSpPr>
          <p:cNvPr id="54" name="Rounded Rectangle 136">
            <a:extLst>
              <a:ext uri="{FF2B5EF4-FFF2-40B4-BE49-F238E27FC236}">
                <a16:creationId xmlns:a16="http://schemas.microsoft.com/office/drawing/2014/main" id="{32DFDE15-F6B2-0C80-D53A-B85C772E8B87}"/>
              </a:ext>
            </a:extLst>
          </p:cNvPr>
          <p:cNvSpPr/>
          <p:nvPr/>
        </p:nvSpPr>
        <p:spPr>
          <a:xfrm>
            <a:off x="6034747" y="4822409"/>
            <a:ext cx="2678452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Calibri"/>
              </a:rPr>
              <a:t>VH-499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+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CAB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Calibri"/>
              </a:rPr>
              <a:t>Q2M/Q4M</a:t>
            </a:r>
            <a:r>
              <a:rPr lang="en-US" sz="1600" kern="0" dirty="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5" name="Rounded Rectangle 134">
            <a:extLst>
              <a:ext uri="{FF2B5EF4-FFF2-40B4-BE49-F238E27FC236}">
                <a16:creationId xmlns:a16="http://schemas.microsoft.com/office/drawing/2014/main" id="{68EDBA78-9C95-854B-F573-1C5A9762DFF5}"/>
              </a:ext>
            </a:extLst>
          </p:cNvPr>
          <p:cNvSpPr/>
          <p:nvPr/>
        </p:nvSpPr>
        <p:spPr>
          <a:xfrm>
            <a:off x="4021765" y="4822409"/>
            <a:ext cx="1799899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im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 VH-184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6" name="Rounded Rectangle 134">
            <a:extLst>
              <a:ext uri="{FF2B5EF4-FFF2-40B4-BE49-F238E27FC236}">
                <a16:creationId xmlns:a16="http://schemas.microsoft.com/office/drawing/2014/main" id="{1618372E-F402-41E3-BBA6-5C6E94CF59DF}"/>
              </a:ext>
            </a:extLst>
          </p:cNvPr>
          <p:cNvSpPr/>
          <p:nvPr/>
        </p:nvSpPr>
        <p:spPr>
          <a:xfrm>
            <a:off x="6474024" y="5521796"/>
            <a:ext cx="1799899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Im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 VH-184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0" name="Rounded Rectangle 134">
            <a:extLst>
              <a:ext uri="{FF2B5EF4-FFF2-40B4-BE49-F238E27FC236}">
                <a16:creationId xmlns:a16="http://schemas.microsoft.com/office/drawing/2014/main" id="{485FE607-02B6-85C5-0F3C-15C7220A9B67}"/>
              </a:ext>
            </a:extLst>
          </p:cNvPr>
          <p:cNvSpPr/>
          <p:nvPr/>
        </p:nvSpPr>
        <p:spPr>
          <a:xfrm>
            <a:off x="4183692" y="3430053"/>
            <a:ext cx="1476045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+mn-cs"/>
              </a:rPr>
              <a:t>GS-3242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+mn-cs"/>
              </a:rPr>
              <a:t>LEN</a:t>
            </a:r>
          </a:p>
        </p:txBody>
      </p:sp>
      <p:sp>
        <p:nvSpPr>
          <p:cNvPr id="62" name="Rounded Rectangle 136">
            <a:extLst>
              <a:ext uri="{FF2B5EF4-FFF2-40B4-BE49-F238E27FC236}">
                <a16:creationId xmlns:a16="http://schemas.microsoft.com/office/drawing/2014/main" id="{4BAB7893-1809-7537-5579-B4DBA5AE8BB6}"/>
              </a:ext>
            </a:extLst>
          </p:cNvPr>
          <p:cNvSpPr/>
          <p:nvPr/>
        </p:nvSpPr>
        <p:spPr>
          <a:xfrm>
            <a:off x="6034747" y="4134421"/>
            <a:ext cx="2678452" cy="468000"/>
          </a:xfrm>
          <a:prstGeom prst="roundRect">
            <a:avLst/>
          </a:prstGeom>
          <a:solidFill>
            <a:srgbClr val="4BACC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+mn-cs"/>
              </a:rPr>
              <a:t>GS-3242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+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highlight>
                  <a:srgbClr val="FF00FF"/>
                </a:highlight>
                <a:uLnTx/>
                <a:uFillTx/>
                <a:latin typeface="+mj-lt"/>
                <a:ea typeface="+mn-ea"/>
                <a:cs typeface="+mn-cs"/>
              </a:rPr>
              <a:t>LEN</a:t>
            </a:r>
          </a:p>
        </p:txBody>
      </p:sp>
      <p:sp>
        <p:nvSpPr>
          <p:cNvPr id="63" name="Rounded Rectangle 130">
            <a:extLst>
              <a:ext uri="{FF2B5EF4-FFF2-40B4-BE49-F238E27FC236}">
                <a16:creationId xmlns:a16="http://schemas.microsoft.com/office/drawing/2014/main" id="{AEB3E259-C8B9-2D7D-EA36-FAF76293E720}"/>
              </a:ext>
            </a:extLst>
          </p:cNvPr>
          <p:cNvSpPr/>
          <p:nvPr/>
        </p:nvSpPr>
        <p:spPr>
          <a:xfrm>
            <a:off x="281767" y="4822408"/>
            <a:ext cx="1275365" cy="540000"/>
          </a:xfrm>
          <a:prstGeom prst="roundRect">
            <a:avLst/>
          </a:prstGeom>
          <a:solidFill>
            <a:srgbClr val="4472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Lepetegravir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00FF00"/>
              </a:highlight>
              <a:uLnTx/>
              <a:uFillTx/>
              <a:latin typeface="+mj-lt"/>
              <a:ea typeface="+mn-ea"/>
              <a:cs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chemeClr val="bg1"/>
                </a:solidFill>
                <a:latin typeface="+mj-lt"/>
                <a:cs typeface="Calibri"/>
              </a:rPr>
              <a:t>+</a:t>
            </a:r>
            <a:r>
              <a:rPr lang="en-US" sz="1600" kern="0" dirty="0">
                <a:solidFill>
                  <a:schemeClr val="tx1"/>
                </a:solidFill>
                <a:latin typeface="+mj-lt"/>
                <a:cs typeface="Calibri"/>
              </a:rPr>
              <a:t> </a:t>
            </a:r>
            <a:r>
              <a:rPr lang="en-US" sz="1600" kern="0" dirty="0">
                <a:solidFill>
                  <a:schemeClr val="bg1"/>
                </a:solidFill>
                <a:highlight>
                  <a:srgbClr val="FF00FF"/>
                </a:highlight>
                <a:latin typeface="+mj-lt"/>
                <a:cs typeface="Calibri"/>
              </a:rPr>
              <a:t>LEN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highlight>
                <a:srgbClr val="FF00FF"/>
              </a:highlight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67" name="TextBox 7">
            <a:extLst>
              <a:ext uri="{FF2B5EF4-FFF2-40B4-BE49-F238E27FC236}">
                <a16:creationId xmlns:a16="http://schemas.microsoft.com/office/drawing/2014/main" id="{A9197C4F-B508-0E85-2B50-43801ECC2AF0}"/>
              </a:ext>
            </a:extLst>
          </p:cNvPr>
          <p:cNvSpPr txBox="1"/>
          <p:nvPr/>
        </p:nvSpPr>
        <p:spPr>
          <a:xfrm>
            <a:off x="10216779" y="3763122"/>
            <a:ext cx="928080" cy="276999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* </a:t>
            </a:r>
            <a:r>
              <a:rPr kumimoji="0" lang="en-US" sz="12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im</a:t>
            </a: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 </a:t>
            </a:r>
            <a:r>
              <a:rPr kumimoji="0" lang="en-US" sz="1200" b="1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PrEP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69" name="TextBox 7">
            <a:extLst>
              <a:ext uri="{FF2B5EF4-FFF2-40B4-BE49-F238E27FC236}">
                <a16:creationId xmlns:a16="http://schemas.microsoft.com/office/drawing/2014/main" id="{C884001E-4E50-B14E-FDD8-6844D119016E}"/>
              </a:ext>
            </a:extLst>
          </p:cNvPr>
          <p:cNvSpPr txBox="1"/>
          <p:nvPr/>
        </p:nvSpPr>
        <p:spPr>
          <a:xfrm>
            <a:off x="10216779" y="4096869"/>
            <a:ext cx="928080" cy="276999"/>
          </a:xfrm>
          <a:prstGeom prst="rect">
            <a:avLst/>
          </a:prstGeom>
          <a:solidFill>
            <a:srgbClr val="4472C4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ＭＳ Ｐゴシック" pitchFamily="34" charset="-128"/>
                <a:cs typeface="Calibri"/>
              </a:rPr>
              <a:t>Oral ARV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70" name="TextBox 7">
            <a:extLst>
              <a:ext uri="{FF2B5EF4-FFF2-40B4-BE49-F238E27FC236}">
                <a16:creationId xmlns:a16="http://schemas.microsoft.com/office/drawing/2014/main" id="{82B012C0-CA15-7A6C-B6BF-09A43FC39D63}"/>
              </a:ext>
            </a:extLst>
          </p:cNvPr>
          <p:cNvSpPr txBox="1"/>
          <p:nvPr/>
        </p:nvSpPr>
        <p:spPr>
          <a:xfrm>
            <a:off x="10216779" y="4420836"/>
            <a:ext cx="1137717" cy="276999"/>
          </a:xfrm>
          <a:prstGeom prst="rect">
            <a:avLst/>
          </a:prstGeom>
          <a:solidFill>
            <a:srgbClr val="4BACC6"/>
          </a:solidFill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0" dirty="0">
                <a:solidFill>
                  <a:srgbClr val="000000"/>
                </a:solidFill>
                <a:latin typeface="+mj-lt"/>
                <a:ea typeface="ＭＳ Ｐゴシック" pitchFamily="34" charset="-128"/>
                <a:cs typeface="Calibri"/>
              </a:rPr>
              <a:t>Injectable ARV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pitchFamily="34" charset="-128"/>
              <a:cs typeface="+mn-cs"/>
            </a:endParaRPr>
          </a:p>
        </p:txBody>
      </p:sp>
      <p:sp>
        <p:nvSpPr>
          <p:cNvPr id="76" name="ZoneTexte 75">
            <a:extLst>
              <a:ext uri="{FF2B5EF4-FFF2-40B4-BE49-F238E27FC236}">
                <a16:creationId xmlns:a16="http://schemas.microsoft.com/office/drawing/2014/main" id="{08EA6F89-700D-8D83-892B-EEB778907650}"/>
              </a:ext>
            </a:extLst>
          </p:cNvPr>
          <p:cNvSpPr txBox="1"/>
          <p:nvPr/>
        </p:nvSpPr>
        <p:spPr>
          <a:xfrm>
            <a:off x="10216779" y="4896359"/>
            <a:ext cx="5686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>
                <a:highlight>
                  <a:srgbClr val="FFFF00"/>
                </a:highlight>
              </a:rPr>
              <a:t>INTTI</a:t>
            </a:r>
          </a:p>
        </p:txBody>
      </p:sp>
      <p:sp>
        <p:nvSpPr>
          <p:cNvPr id="77" name="ZoneTexte 76">
            <a:extLst>
              <a:ext uri="{FF2B5EF4-FFF2-40B4-BE49-F238E27FC236}">
                <a16:creationId xmlns:a16="http://schemas.microsoft.com/office/drawing/2014/main" id="{885A6618-0D04-C124-585D-E5CF1B672390}"/>
              </a:ext>
            </a:extLst>
          </p:cNvPr>
          <p:cNvSpPr txBox="1"/>
          <p:nvPr/>
        </p:nvSpPr>
        <p:spPr>
          <a:xfrm>
            <a:off x="10216779" y="5191065"/>
            <a:ext cx="593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>
                <a:highlight>
                  <a:srgbClr val="FCDBC0"/>
                </a:highlight>
              </a:rPr>
              <a:t>INNTI</a:t>
            </a:r>
          </a:p>
        </p:txBody>
      </p:sp>
      <p:sp>
        <p:nvSpPr>
          <p:cNvPr id="78" name="ZoneTexte 77">
            <a:extLst>
              <a:ext uri="{FF2B5EF4-FFF2-40B4-BE49-F238E27FC236}">
                <a16:creationId xmlns:a16="http://schemas.microsoft.com/office/drawing/2014/main" id="{301BD74D-8593-0AA7-8579-CB61A018BCEA}"/>
              </a:ext>
            </a:extLst>
          </p:cNvPr>
          <p:cNvSpPr txBox="1"/>
          <p:nvPr/>
        </p:nvSpPr>
        <p:spPr>
          <a:xfrm>
            <a:off x="10216779" y="5733253"/>
            <a:ext cx="365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>
                <a:solidFill>
                  <a:schemeClr val="bg1"/>
                </a:solidFill>
                <a:highlight>
                  <a:srgbClr val="FF00FF"/>
                </a:highlight>
              </a:rPr>
              <a:t>CI</a:t>
            </a:r>
            <a:r>
              <a:rPr lang="fr-FR" sz="1400" dirty="0">
                <a:highlight>
                  <a:srgbClr val="FF00FF"/>
                </a:highlight>
              </a:rPr>
              <a:t> 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9BD8728E-8C66-7E9F-0531-F08073F5D7E7}"/>
              </a:ext>
            </a:extLst>
          </p:cNvPr>
          <p:cNvSpPr txBox="1"/>
          <p:nvPr/>
        </p:nvSpPr>
        <p:spPr>
          <a:xfrm>
            <a:off x="10216779" y="6042226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 err="1">
                <a:highlight>
                  <a:srgbClr val="FF6600"/>
                </a:highlight>
              </a:rPr>
              <a:t>bNAb</a:t>
            </a:r>
            <a:endParaRPr lang="fr-FR" sz="1400" dirty="0">
              <a:highlight>
                <a:srgbClr val="FF6600"/>
              </a:highlight>
            </a:endParaRP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8A6EC75D-8BE8-6D2E-17B1-81CE7FF0171C}"/>
              </a:ext>
            </a:extLst>
          </p:cNvPr>
          <p:cNvSpPr txBox="1"/>
          <p:nvPr/>
        </p:nvSpPr>
        <p:spPr>
          <a:xfrm>
            <a:off x="10216779" y="5461635"/>
            <a:ext cx="593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r-FR" sz="1400" dirty="0">
                <a:highlight>
                  <a:srgbClr val="00FF00"/>
                </a:highlight>
              </a:rPr>
              <a:t>INSTI</a:t>
            </a:r>
          </a:p>
        </p:txBody>
      </p:sp>
      <p:sp>
        <p:nvSpPr>
          <p:cNvPr id="81" name="Rounded Rectangle 130">
            <a:extLst>
              <a:ext uri="{FF2B5EF4-FFF2-40B4-BE49-F238E27FC236}">
                <a16:creationId xmlns:a16="http://schemas.microsoft.com/office/drawing/2014/main" id="{88492EBA-25ED-E2B2-004E-F9A7ACBA80AD}"/>
              </a:ext>
            </a:extLst>
          </p:cNvPr>
          <p:cNvSpPr/>
          <p:nvPr/>
        </p:nvSpPr>
        <p:spPr>
          <a:xfrm>
            <a:off x="275144" y="5491647"/>
            <a:ext cx="1230048" cy="461665"/>
          </a:xfrm>
          <a:prstGeom prst="roundRect">
            <a:avLst/>
          </a:prstGeom>
          <a:solidFill>
            <a:srgbClr val="4472C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00"/>
                </a:highlight>
                <a:uLnTx/>
                <a:uFillTx/>
                <a:latin typeface="+mj-lt"/>
                <a:ea typeface="+mn-ea"/>
                <a:cs typeface="Calibri"/>
              </a:rPr>
              <a:t>Oral VH-184 ?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E5CFFF3-BE54-54BC-0D08-01F6924D03BA}"/>
              </a:ext>
            </a:extLst>
          </p:cNvPr>
          <p:cNvSpPr txBox="1"/>
          <p:nvPr/>
        </p:nvSpPr>
        <p:spPr>
          <a:xfrm>
            <a:off x="632720" y="6093183"/>
            <a:ext cx="47781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None of the new </a:t>
            </a:r>
            <a:r>
              <a:rPr lang="fr-FR" b="1" dirty="0" err="1"/>
              <a:t>ARVs</a:t>
            </a:r>
            <a:r>
              <a:rPr lang="fr-FR" b="1" dirty="0"/>
              <a:t> have </a:t>
            </a:r>
            <a:r>
              <a:rPr lang="fr-FR" b="1" dirty="0" err="1"/>
              <a:t>activity</a:t>
            </a:r>
            <a:r>
              <a:rPr lang="fr-FR" b="1" dirty="0"/>
              <a:t> </a:t>
            </a:r>
            <a:r>
              <a:rPr lang="fr-FR" b="1" dirty="0" err="1"/>
              <a:t>against</a:t>
            </a:r>
            <a:r>
              <a:rPr lang="fr-FR" b="1" dirty="0"/>
              <a:t> HBV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A733AA9-F0DB-4D56-F5BA-0073D18654DC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67434688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126CCBA3-1FC6-1C31-DB15-353D8E690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8466034" cy="1491539"/>
          </a:xfrm>
        </p:spPr>
        <p:txBody>
          <a:bodyPr>
            <a:normAutofit/>
          </a:bodyPr>
          <a:lstStyle/>
          <a:p>
            <a:r>
              <a:rPr lang="en-US" sz="3600" dirty="0"/>
              <a:t>L</a:t>
            </a:r>
            <a:r>
              <a:rPr lang="en-US" sz="3600" noProof="0" dirty="0" err="1"/>
              <a:t>ong</a:t>
            </a:r>
            <a:r>
              <a:rPr lang="en-US" sz="3600" noProof="0" dirty="0"/>
              <a:t>-acting therapies for HIV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6F51F669-E099-13A0-F008-E6E639A4B483}"/>
              </a:ext>
            </a:extLst>
          </p:cNvPr>
          <p:cNvSpPr txBox="1">
            <a:spLocks/>
          </p:cNvSpPr>
          <p:nvPr/>
        </p:nvSpPr>
        <p:spPr>
          <a:xfrm>
            <a:off x="768763" y="1386753"/>
            <a:ext cx="10972800" cy="499569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/>
              <a:t>Injectable LA ARVs</a:t>
            </a:r>
          </a:p>
          <a:p>
            <a:pPr lvl="1"/>
            <a:r>
              <a:rPr lang="en-US" sz="2200" dirty="0"/>
              <a:t>Q2M </a:t>
            </a:r>
            <a:r>
              <a:rPr lang="en-US" sz="2200" dirty="0" err="1"/>
              <a:t>im</a:t>
            </a:r>
            <a:r>
              <a:rPr lang="en-US" sz="2200" dirty="0"/>
              <a:t> CAB + RPV </a:t>
            </a:r>
          </a:p>
          <a:p>
            <a:pPr lvl="2"/>
            <a:r>
              <a:rPr lang="en-US" sz="1900" dirty="0"/>
              <a:t>Maintenance in virologically suppressed individuals</a:t>
            </a:r>
          </a:p>
          <a:p>
            <a:pPr lvl="2"/>
            <a:r>
              <a:rPr lang="en-US" sz="1900" dirty="0"/>
              <a:t>In « difficult to treat » individuals with viremia (off label)</a:t>
            </a:r>
          </a:p>
          <a:p>
            <a:pPr lvl="1"/>
            <a:r>
              <a:rPr lang="en-US" sz="2200" dirty="0"/>
              <a:t>Q6M </a:t>
            </a:r>
            <a:r>
              <a:rPr lang="en-US" sz="2200" dirty="0" err="1"/>
              <a:t>sc</a:t>
            </a:r>
            <a:r>
              <a:rPr lang="en-US" sz="2200" dirty="0"/>
              <a:t> LEN</a:t>
            </a:r>
          </a:p>
          <a:p>
            <a:pPr lvl="2"/>
            <a:r>
              <a:rPr lang="en-US" sz="1900" dirty="0"/>
              <a:t>salvage in individuals with MDR virus</a:t>
            </a:r>
          </a:p>
          <a:p>
            <a:pPr lvl="1"/>
            <a:r>
              <a:rPr lang="en-US" sz="2200" dirty="0" err="1"/>
              <a:t>im</a:t>
            </a:r>
            <a:r>
              <a:rPr lang="en-US" sz="2200" dirty="0"/>
              <a:t> GS-3242 + </a:t>
            </a:r>
            <a:r>
              <a:rPr lang="en-US" sz="2200" dirty="0" err="1"/>
              <a:t>im</a:t>
            </a:r>
            <a:r>
              <a:rPr lang="en-US" sz="2200" dirty="0"/>
              <a:t> LEN (Q4M and Q6M doses tested): Phases 2/3 ongoing</a:t>
            </a:r>
          </a:p>
          <a:p>
            <a:pPr lvl="1"/>
            <a:r>
              <a:rPr lang="en-US" sz="2200" dirty="0" err="1"/>
              <a:t>im</a:t>
            </a:r>
            <a:r>
              <a:rPr lang="en-US" sz="2200" dirty="0"/>
              <a:t> VH-499 (Q2M, Q4M and Q6M doses tested) + </a:t>
            </a:r>
            <a:r>
              <a:rPr lang="en-US" sz="2200" dirty="0" err="1"/>
              <a:t>im</a:t>
            </a:r>
            <a:r>
              <a:rPr lang="en-US" sz="2200" dirty="0"/>
              <a:t> CAB (Q2M: Phase 2 ongoing</a:t>
            </a:r>
          </a:p>
          <a:p>
            <a:pPr lvl="1"/>
            <a:r>
              <a:rPr lang="en-US" sz="2200" dirty="0"/>
              <a:t>Q6M iv TAB+ZAB + </a:t>
            </a:r>
            <a:r>
              <a:rPr lang="en-US" sz="2200" dirty="0" err="1"/>
              <a:t>sc</a:t>
            </a:r>
            <a:r>
              <a:rPr lang="en-US" sz="2200" dirty="0"/>
              <a:t> LEN : Phases 3 ongoing</a:t>
            </a:r>
          </a:p>
          <a:p>
            <a:pPr lvl="1"/>
            <a:r>
              <a:rPr lang="en-US" sz="2200" dirty="0"/>
              <a:t>Q4M iv </a:t>
            </a:r>
            <a:r>
              <a:rPr lang="en-US" sz="2200" dirty="0" err="1"/>
              <a:t>lotivibart</a:t>
            </a:r>
            <a:r>
              <a:rPr lang="en-US" sz="2200" dirty="0"/>
              <a:t> (N6LS) + QM </a:t>
            </a:r>
            <a:r>
              <a:rPr lang="en-US" sz="2200" dirty="0" err="1"/>
              <a:t>im</a:t>
            </a:r>
            <a:r>
              <a:rPr lang="en-US" sz="2200" dirty="0"/>
              <a:t> CAB : Phase 2b ongoing with Q6M iv LVB + Q2M CAB</a:t>
            </a:r>
          </a:p>
          <a:p>
            <a:pPr lvl="3"/>
            <a:endParaRPr lang="en-US" sz="2200" dirty="0"/>
          </a:p>
          <a:p>
            <a:r>
              <a:rPr lang="en-US" sz="2600" dirty="0"/>
              <a:t>Oral LA ARVs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qw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oral ISL/LEN : Phases 3 published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qw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oral ISL/ULO : Phases 2/3 ongoing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qw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oral GS-3242 + oral LEN : Phase 2 ongoing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qw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oral GS-1720 (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lepetegravir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) + oral LEN or new LEN pro-drug : new Phase 2 program planned</a:t>
            </a:r>
          </a:p>
          <a:p>
            <a:pPr lvl="1"/>
            <a:endParaRPr lang="en-US" sz="20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78EA262-265D-41DA-234C-0BBB39C1574D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108284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590F4196-D706-E40D-964A-06C12F4A9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CAB+RPV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9EE1E4-12D8-2862-AF10-384A848C31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85068"/>
            <a:ext cx="10972800" cy="4572000"/>
          </a:xfrm>
        </p:spPr>
        <p:txBody>
          <a:bodyPr/>
          <a:lstStyle/>
          <a:p>
            <a:r>
              <a:rPr lang="en-US" noProof="0" dirty="0"/>
              <a:t>Concepts</a:t>
            </a:r>
          </a:p>
          <a:p>
            <a:pPr lvl="1"/>
            <a:r>
              <a:rPr lang="en-US" noProof="0" dirty="0"/>
              <a:t>Short induction-maintenance</a:t>
            </a:r>
          </a:p>
          <a:p>
            <a:pPr lvl="1"/>
            <a:r>
              <a:rPr lang="en-US" noProof="0" dirty="0"/>
              <a:t>Expanding use in adolescents</a:t>
            </a:r>
          </a:p>
          <a:p>
            <a:pPr lvl="1"/>
            <a:r>
              <a:rPr lang="en-US" noProof="0" dirty="0"/>
              <a:t>Predictors of virologic failure</a:t>
            </a:r>
          </a:p>
          <a:p>
            <a:pPr lvl="1"/>
            <a:r>
              <a:rPr lang="en-US" noProof="0" dirty="0"/>
              <a:t>What to do after CAB+RPV virologic failure ?</a:t>
            </a:r>
          </a:p>
          <a:p>
            <a:pPr lvl="1"/>
            <a:r>
              <a:rPr lang="en-US" noProof="0" dirty="0"/>
              <a:t>Use in individuals with historical K103N</a:t>
            </a:r>
          </a:p>
          <a:p>
            <a:pPr lvl="1"/>
            <a:r>
              <a:rPr lang="en-US" noProof="0" dirty="0"/>
              <a:t>Use in individuals with adherence challenges and/or uncontrolled viremia</a:t>
            </a:r>
          </a:p>
          <a:p>
            <a:pPr lvl="1"/>
            <a:r>
              <a:rPr lang="en-US" noProof="0" dirty="0"/>
              <a:t>HBV reactivation</a:t>
            </a:r>
          </a:p>
          <a:p>
            <a:pPr lvl="1"/>
            <a:r>
              <a:rPr lang="en-US" noProof="0" dirty="0"/>
              <a:t>Drug-drug interactions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E2BFADD-C387-E318-D449-47579DAA01CC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312062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>
            <a:extLst>
              <a:ext uri="{FF2B5EF4-FFF2-40B4-BE49-F238E27FC236}">
                <a16:creationId xmlns:a16="http://schemas.microsoft.com/office/drawing/2014/main" id="{19DDA5D4-56BD-C496-CEB0-879EB3715118}"/>
              </a:ext>
            </a:extLst>
          </p:cNvPr>
          <p:cNvGrpSpPr/>
          <p:nvPr/>
        </p:nvGrpSpPr>
        <p:grpSpPr>
          <a:xfrm>
            <a:off x="1419224" y="2136240"/>
            <a:ext cx="9909174" cy="3152918"/>
            <a:chOff x="1419224" y="2221965"/>
            <a:chExt cx="9909174" cy="3152918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81C31A26-14DC-2F80-BF3C-20ABBF2A56A9}"/>
                </a:ext>
              </a:extLst>
            </p:cNvPr>
            <p:cNvSpPr/>
            <p:nvPr/>
          </p:nvSpPr>
          <p:spPr>
            <a:xfrm>
              <a:off x="7702588" y="2800721"/>
              <a:ext cx="3016469" cy="535906"/>
            </a:xfrm>
            <a:prstGeom prst="roundRect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noProof="0"/>
                <a:t>DTG/3TC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63D78B76-88A9-E67E-D2E1-0177ECB467AD}"/>
                </a:ext>
              </a:extLst>
            </p:cNvPr>
            <p:cNvSpPr/>
            <p:nvPr/>
          </p:nvSpPr>
          <p:spPr>
            <a:xfrm>
              <a:off x="7702588" y="3543491"/>
              <a:ext cx="3016469" cy="473915"/>
            </a:xfrm>
            <a:prstGeom prst="roundRect">
              <a:avLst/>
            </a:prstGeom>
            <a:solidFill>
              <a:srgbClr val="01AB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noProof="0" dirty="0"/>
                <a:t>LA CAB + RPV Q2M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776D7BF-999D-91D6-32D5-DDB46774CA9A}"/>
                </a:ext>
              </a:extLst>
            </p:cNvPr>
            <p:cNvSpPr/>
            <p:nvPr/>
          </p:nvSpPr>
          <p:spPr>
            <a:xfrm>
              <a:off x="1419224" y="2623410"/>
              <a:ext cx="2568778" cy="1860652"/>
            </a:xfrm>
            <a:prstGeom prst="roundRect">
              <a:avLst>
                <a:gd name="adj" fmla="val 9580"/>
              </a:avLst>
            </a:prstGeom>
            <a:noFill/>
            <a:ln w="19050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b="1" noProof="0" dirty="0">
                  <a:solidFill>
                    <a:srgbClr val="000066"/>
                  </a:solidFill>
                </a:rPr>
                <a:t>Eligibility criteria:</a:t>
              </a:r>
            </a:p>
            <a:p>
              <a:pPr marL="115888" indent="-115888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﻿﻿ART-naive</a:t>
              </a:r>
            </a:p>
            <a:p>
              <a:pPr marL="115888" indent="-115888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﻿﻿HIV-1 RNA </a:t>
              </a:r>
              <a:r>
                <a:rPr lang="en-US" sz="1600" dirty="0">
                  <a:solidFill>
                    <a:srgbClr val="000066"/>
                  </a:solidFill>
                </a:rPr>
                <a:t>&gt; 1</a:t>
              </a:r>
              <a:r>
                <a:rPr lang="en-US" sz="1600" noProof="0" dirty="0">
                  <a:solidFill>
                    <a:srgbClr val="000066"/>
                  </a:solidFill>
                </a:rPr>
                <a:t>000 c/mL</a:t>
              </a:r>
            </a:p>
            <a:p>
              <a:pPr marL="115888" indent="-115888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﻿﻿Any CD4+ cell count</a:t>
              </a:r>
            </a:p>
            <a:p>
              <a:pPr marL="115888" indent="-115888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﻿﻿No known major RAMs</a:t>
              </a:r>
            </a:p>
            <a:p>
              <a:pPr marL="115888" indent="-115888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﻿﻿No HBV infection or need for HCV therapy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81A47635-F0F4-1B3E-BB3E-A4A719255A18}"/>
                </a:ext>
              </a:extLst>
            </p:cNvPr>
            <p:cNvSpPr/>
            <p:nvPr/>
          </p:nvSpPr>
          <p:spPr>
            <a:xfrm>
              <a:off x="5121216" y="2800721"/>
              <a:ext cx="2408683" cy="1214046"/>
            </a:xfrm>
            <a:prstGeom prst="roundRect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000" b="1" noProof="0" dirty="0"/>
                <a:t>DTG/3TC (N = 171)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FEF0C835-D28F-0059-9596-3255F26BDBAB}"/>
                </a:ext>
              </a:extLst>
            </p:cNvPr>
            <p:cNvSpPr txBox="1"/>
            <p:nvPr/>
          </p:nvSpPr>
          <p:spPr>
            <a:xfrm>
              <a:off x="7199847" y="4240271"/>
              <a:ext cx="212864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>
                <a:buNone/>
                <a:defRPr sz="1200" kern="0">
                  <a:solidFill>
                    <a:srgbClr val="000066"/>
                  </a:solidFill>
                  <a:effectLst/>
                  <a:ea typeface="Geneva" panose="020B050303040404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noProof="0" dirty="0"/>
                <a:t>W16: Day of Choice</a:t>
              </a:r>
            </a:p>
          </p:txBody>
        </p:sp>
        <p:cxnSp>
          <p:nvCxnSpPr>
            <p:cNvPr id="11" name="Connecteur droit 10">
              <a:extLst>
                <a:ext uri="{FF2B5EF4-FFF2-40B4-BE49-F238E27FC236}">
                  <a16:creationId xmlns:a16="http://schemas.microsoft.com/office/drawing/2014/main" id="{91B50F25-0FB3-FDE5-9BD8-C2ED64469EFE}"/>
                </a:ext>
              </a:extLst>
            </p:cNvPr>
            <p:cNvCxnSpPr>
              <a:cxnSpLocks/>
            </p:cNvCxnSpPr>
            <p:nvPr/>
          </p:nvCxnSpPr>
          <p:spPr>
            <a:xfrm>
              <a:off x="7523377" y="4137217"/>
              <a:ext cx="0" cy="90920"/>
            </a:xfrm>
            <a:prstGeom prst="line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79CD028A-4C4F-4002-2456-FBB8D2C14E06}"/>
                </a:ext>
              </a:extLst>
            </p:cNvPr>
            <p:cNvCxnSpPr>
              <a:cxnSpLocks/>
            </p:cNvCxnSpPr>
            <p:nvPr/>
          </p:nvCxnSpPr>
          <p:spPr>
            <a:xfrm>
              <a:off x="5173111" y="4137217"/>
              <a:ext cx="0" cy="90920"/>
            </a:xfrm>
            <a:prstGeom prst="line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FC738A32-4803-8FA6-6799-8D3BE95435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63134" y="4137437"/>
              <a:ext cx="5553462" cy="0"/>
            </a:xfrm>
            <a:prstGeom prst="line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80BFCEC1-2976-16F2-4FB8-3B9C4C8CA2AE}"/>
                </a:ext>
              </a:extLst>
            </p:cNvPr>
            <p:cNvSpPr txBox="1"/>
            <p:nvPr/>
          </p:nvSpPr>
          <p:spPr>
            <a:xfrm>
              <a:off x="10172132" y="4240271"/>
              <a:ext cx="928259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>
                <a:buNone/>
                <a:defRPr sz="1200" kern="0">
                  <a:solidFill>
                    <a:srgbClr val="000066"/>
                  </a:solidFill>
                  <a:effectLst/>
                  <a:ea typeface="Geneva" panose="020B050303040404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1600" b="1" noProof="0" dirty="0">
                  <a:solidFill>
                    <a:srgbClr val="FF6600"/>
                  </a:solidFill>
                </a:rPr>
                <a:t>M11/12</a:t>
              </a:r>
            </a:p>
          </p:txBody>
        </p: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F1437C80-7D18-0441-3704-214CCB6E5D4E}"/>
                </a:ext>
              </a:extLst>
            </p:cNvPr>
            <p:cNvCxnSpPr>
              <a:cxnSpLocks/>
            </p:cNvCxnSpPr>
            <p:nvPr/>
          </p:nvCxnSpPr>
          <p:spPr>
            <a:xfrm>
              <a:off x="10691888" y="4137217"/>
              <a:ext cx="0" cy="90920"/>
            </a:xfrm>
            <a:prstGeom prst="line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1" name="Signalisation droite 20">
              <a:extLst>
                <a:ext uri="{FF2B5EF4-FFF2-40B4-BE49-F238E27FC236}">
                  <a16:creationId xmlns:a16="http://schemas.microsoft.com/office/drawing/2014/main" id="{3187D4AB-5369-587A-3D70-9934E711470F}"/>
                </a:ext>
              </a:extLst>
            </p:cNvPr>
            <p:cNvSpPr/>
            <p:nvPr/>
          </p:nvSpPr>
          <p:spPr>
            <a:xfrm>
              <a:off x="4021444" y="2239165"/>
              <a:ext cx="1272217" cy="33081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noProof="0" dirty="0"/>
                <a:t>Screening</a:t>
              </a:r>
            </a:p>
          </p:txBody>
        </p:sp>
        <p:sp>
          <p:nvSpPr>
            <p:cNvPr id="22" name="Signalisation droite 21">
              <a:extLst>
                <a:ext uri="{FF2B5EF4-FFF2-40B4-BE49-F238E27FC236}">
                  <a16:creationId xmlns:a16="http://schemas.microsoft.com/office/drawing/2014/main" id="{8D05328B-17C2-72BF-057D-6A68C5AD7E5B}"/>
                </a:ext>
              </a:extLst>
            </p:cNvPr>
            <p:cNvSpPr/>
            <p:nvPr/>
          </p:nvSpPr>
          <p:spPr>
            <a:xfrm>
              <a:off x="5293662" y="2221965"/>
              <a:ext cx="2206564" cy="33081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noProof="0"/>
                <a:t>Suppression</a:t>
              </a:r>
            </a:p>
          </p:txBody>
        </p:sp>
        <p:sp>
          <p:nvSpPr>
            <p:cNvPr id="23" name="Signalisation droite 22">
              <a:extLst>
                <a:ext uri="{FF2B5EF4-FFF2-40B4-BE49-F238E27FC236}">
                  <a16:creationId xmlns:a16="http://schemas.microsoft.com/office/drawing/2014/main" id="{8CC27BC0-1B12-DE86-7EC1-C3D2B020E448}"/>
                </a:ext>
              </a:extLst>
            </p:cNvPr>
            <p:cNvSpPr/>
            <p:nvPr/>
          </p:nvSpPr>
          <p:spPr>
            <a:xfrm>
              <a:off x="7700127" y="2221965"/>
              <a:ext cx="3016469" cy="330811"/>
            </a:xfrm>
            <a:prstGeom prst="homePlat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noProof="0"/>
                <a:t>Maintenance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09C7A76-028E-24EA-86AE-01D3A5A6D1A6}"/>
                </a:ext>
              </a:extLst>
            </p:cNvPr>
            <p:cNvSpPr txBox="1"/>
            <p:nvPr/>
          </p:nvSpPr>
          <p:spPr>
            <a:xfrm>
              <a:off x="6903258" y="4787309"/>
              <a:ext cx="1272281" cy="587574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anchor="ctr">
              <a:spAutoFit/>
            </a:bodyPr>
            <a:lstStyle>
              <a:defPPr>
                <a:defRPr lang="fr-FR"/>
              </a:defPPr>
              <a:lvl1pPr>
                <a:buNone/>
                <a:defRPr sz="1400">
                  <a:effectLst/>
                  <a:latin typeface="+mj-lt"/>
                </a:defRPr>
              </a:lvl1pPr>
            </a:lstStyle>
            <a:p>
              <a:pPr algn="ctr"/>
              <a:r>
                <a:rPr lang="en-US" sz="1800" kern="0" noProof="0">
                  <a:solidFill>
                    <a:srgbClr val="000066"/>
                  </a:solidFill>
                  <a:ea typeface="Geneva" panose="020B0503030404040204" pitchFamily="34" charset="0"/>
                  <a:cs typeface="Calibri" panose="020F0502020204030204" pitchFamily="34" charset="0"/>
                </a:rPr>
                <a:t>Interim</a:t>
              </a:r>
              <a:r>
                <a:rPr lang="en-US" sz="1800" noProof="0"/>
                <a:t> </a:t>
              </a:r>
              <a:br>
                <a:rPr lang="en-US" sz="1800" noProof="0"/>
              </a:br>
              <a:r>
                <a:rPr lang="en-US" sz="1800" kern="0" noProof="0">
                  <a:solidFill>
                    <a:srgbClr val="000066"/>
                  </a:solidFill>
                  <a:ea typeface="Geneva" panose="020B05030304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FC563BBC-BD9D-631F-0FEB-0C07E2247CB2}"/>
                </a:ext>
              </a:extLst>
            </p:cNvPr>
            <p:cNvSpPr txBox="1"/>
            <p:nvPr/>
          </p:nvSpPr>
          <p:spPr>
            <a:xfrm>
              <a:off x="10098145" y="4787309"/>
              <a:ext cx="1230253" cy="587574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txBody>
            <a:bodyPr wrap="square" anchor="ctr">
              <a:spAutoFit/>
            </a:bodyPr>
            <a:lstStyle>
              <a:defPPr>
                <a:defRPr lang="fr-FR"/>
              </a:defPPr>
              <a:lvl1pPr>
                <a:buNone/>
                <a:defRPr sz="1400">
                  <a:effectLst/>
                  <a:latin typeface="+mj-lt"/>
                </a:defRPr>
              </a:lvl1pPr>
            </a:lstStyle>
            <a:p>
              <a:pPr algn="ctr"/>
              <a:r>
                <a:rPr lang="en-US" sz="1800" kern="0" noProof="0">
                  <a:solidFill>
                    <a:srgbClr val="000066"/>
                  </a:solidFill>
                  <a:ea typeface="Geneva" panose="020B0503030404040204" pitchFamily="34" charset="0"/>
                  <a:cs typeface="Calibri" panose="020F0502020204030204" pitchFamily="34" charset="0"/>
                </a:rPr>
                <a:t>Primary</a:t>
              </a:r>
              <a:r>
                <a:rPr lang="en-US" sz="1800" noProof="0"/>
                <a:t> </a:t>
              </a:r>
              <a:br>
                <a:rPr lang="en-US" sz="1800" noProof="0"/>
              </a:br>
              <a:r>
                <a:rPr lang="en-US" sz="1800" kern="0" noProof="0">
                  <a:solidFill>
                    <a:srgbClr val="000066"/>
                  </a:solidFill>
                  <a:ea typeface="Geneva" panose="020B05030304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EB468564-6019-0FF4-8C34-2335A939E272}"/>
                </a:ext>
              </a:extLst>
            </p:cNvPr>
            <p:cNvCxnSpPr/>
            <p:nvPr/>
          </p:nvCxnSpPr>
          <p:spPr>
            <a:xfrm flipV="1">
              <a:off x="7529908" y="4536886"/>
              <a:ext cx="0" cy="26161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73C8E045-C0F5-0084-2593-77D98443397F}"/>
                </a:ext>
              </a:extLst>
            </p:cNvPr>
            <p:cNvCxnSpPr/>
            <p:nvPr/>
          </p:nvCxnSpPr>
          <p:spPr>
            <a:xfrm flipV="1">
              <a:off x="10704083" y="4536886"/>
              <a:ext cx="0" cy="261610"/>
            </a:xfrm>
            <a:prstGeom prst="straightConnector1">
              <a:avLst/>
            </a:prstGeom>
            <a:ln w="12700">
              <a:solidFill>
                <a:srgbClr val="00B0F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21C0FEC-31FE-20D0-E339-6B17E35C95D8}"/>
                </a:ext>
              </a:extLst>
            </p:cNvPr>
            <p:cNvSpPr txBox="1"/>
            <p:nvPr/>
          </p:nvSpPr>
          <p:spPr>
            <a:xfrm>
              <a:off x="4669033" y="4240271"/>
              <a:ext cx="980263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>
                <a:buNone/>
                <a:defRPr sz="1200" kern="0">
                  <a:solidFill>
                    <a:srgbClr val="000066"/>
                  </a:solidFill>
                  <a:effectLst/>
                  <a:ea typeface="Geneva" panose="020B0503030404040204" pitchFamily="34" charset="0"/>
                  <a:cs typeface="Calibri" panose="020F0502020204030204" pitchFamily="34" charset="0"/>
                </a:defRPr>
              </a:lvl1pPr>
            </a:lstStyle>
            <a:p>
              <a:pPr algn="ctr"/>
              <a:r>
                <a:rPr lang="en-US" sz="1600" noProof="0"/>
                <a:t>Baseline</a:t>
              </a:r>
            </a:p>
          </p:txBody>
        </p:sp>
      </p:grpSp>
      <p:sp>
        <p:nvSpPr>
          <p:cNvPr id="5" name="Titre 4">
            <a:extLst>
              <a:ext uri="{FF2B5EF4-FFF2-40B4-BE49-F238E27FC236}">
                <a16:creationId xmlns:a16="http://schemas.microsoft.com/office/drawing/2014/main" id="{4BDFD9F7-A2E6-C863-EE1E-A285816C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Open-label choice: continue DTG/3TC </a:t>
            </a:r>
            <a:br>
              <a:rPr lang="en-US" sz="3200" dirty="0"/>
            </a:br>
            <a:r>
              <a:rPr lang="en-US" sz="3200" dirty="0"/>
              <a:t>or switch to LA CAB + RPV (VOLITION) (1)</a:t>
            </a:r>
            <a:endParaRPr lang="fr-FR" sz="3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B0C0466-0EB8-BF3B-6C27-62109CDF05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19250"/>
            <a:ext cx="10972800" cy="425726"/>
          </a:xfrm>
        </p:spPr>
        <p:txBody>
          <a:bodyPr>
            <a:normAutofit/>
          </a:bodyPr>
          <a:lstStyle/>
          <a:p>
            <a:r>
              <a:rPr lang="en-US" sz="2000" noProof="0" dirty="0"/>
              <a:t>Phase 3b, open-label, non-randomized study (VOLITION)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C5188EF-FA68-4377-C310-A702DBE34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1217" y="6452835"/>
            <a:ext cx="707078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noProof="0" dirty="0">
                <a:solidFill>
                  <a:srgbClr val="0070C0"/>
                </a:solidFill>
                <a:cs typeface="Arial" charset="0"/>
              </a:rPr>
              <a:t>Cordoba E, Open Forum Infect Dis. 2026 Jul 25;13(9)</a:t>
            </a:r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2B20219-8173-3930-E2FF-351336E880E7}"/>
              </a:ext>
            </a:extLst>
          </p:cNvPr>
          <p:cNvSpPr txBox="1">
            <a:spLocks/>
          </p:cNvSpPr>
          <p:nvPr/>
        </p:nvSpPr>
        <p:spPr>
          <a:xfrm>
            <a:off x="609599" y="5170583"/>
            <a:ext cx="11247433" cy="128958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kern="0" dirty="0">
                <a:ea typeface="Geneva" panose="020B0503030404040204" pitchFamily="34" charset="0"/>
                <a:cs typeface="Calibri" panose="020F0502020204030204" pitchFamily="34" charset="0"/>
              </a:rPr>
              <a:t>Day of Choice Visit:</a:t>
            </a:r>
          </a:p>
          <a:p>
            <a:pPr lvl="1"/>
            <a:r>
              <a:rPr lang="en-US" sz="1700" kern="0" dirty="0">
                <a:ea typeface="Geneva" panose="020B0503030404040204" pitchFamily="34" charset="0"/>
                <a:cs typeface="Calibri" panose="020F0502020204030204" pitchFamily="34" charset="0"/>
              </a:rPr>
              <a:t>151 participants eligible for switch to LA CAB + RPV or continuation of DTG/3TC after achieving HIV-1 RNA &lt; 50 c/mL (anytime between W4 and W16)</a:t>
            </a:r>
          </a:p>
          <a:p>
            <a:pPr lvl="1"/>
            <a:r>
              <a:rPr lang="en-US" sz="1700" kern="0" dirty="0">
                <a:ea typeface="Geneva" panose="020B0503030404040204" pitchFamily="34" charset="0"/>
                <a:cs typeface="Calibri" panose="020F0502020204030204" pitchFamily="34" charset="0"/>
              </a:rPr>
              <a:t>At the intermediate analysis, </a:t>
            </a:r>
            <a:r>
              <a:rPr lang="fr-FR" sz="1700" dirty="0"/>
              <a:t>97.7% (167/171) of participants </a:t>
            </a:r>
            <a:r>
              <a:rPr lang="fr-FR" sz="1700" dirty="0" err="1"/>
              <a:t>had</a:t>
            </a:r>
            <a:r>
              <a:rPr lang="fr-FR" sz="1700" dirty="0"/>
              <a:t> HIV-1 RNA &lt;50 c/</a:t>
            </a:r>
            <a:r>
              <a:rPr lang="fr-FR" sz="1700" dirty="0" err="1"/>
              <a:t>mL</a:t>
            </a:r>
            <a:r>
              <a:rPr lang="fr-FR" sz="1700" dirty="0"/>
              <a:t> after a </a:t>
            </a:r>
            <a:r>
              <a:rPr lang="fr-FR" sz="1700" dirty="0" err="1"/>
              <a:t>median</a:t>
            </a:r>
            <a:r>
              <a:rPr lang="fr-FR" sz="1700" dirty="0"/>
              <a:t> time of 4.1 </a:t>
            </a:r>
            <a:r>
              <a:rPr lang="fr-FR" sz="1700" dirty="0" err="1"/>
              <a:t>weeks</a:t>
            </a:r>
            <a:endParaRPr lang="en-US" sz="1700" kern="0" dirty="0">
              <a:ea typeface="Geneva" panose="020B050303040404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2C44275-6BE9-B09A-1506-3F109AADC56A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1926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B5338682-A7DD-9D27-E834-D9592D4FB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2077" y="6452835"/>
            <a:ext cx="527992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cs typeface="Arial" charset="0"/>
              </a:rPr>
              <a:t>Cordoba E, Open Forum Infect Dis. 2026 Jul 25;13(9)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C46C6897-D268-250C-4F49-FBD6B59B9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61" y="1569469"/>
            <a:ext cx="383130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Proportion of participants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who chose to switch to LA CAB + RPV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or continue DTG/3TC (N = 151)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243214A9-BFFA-21DC-37E7-703FE031ABFE}"/>
              </a:ext>
            </a:extLst>
          </p:cNvPr>
          <p:cNvGrpSpPr/>
          <p:nvPr/>
        </p:nvGrpSpPr>
        <p:grpSpPr>
          <a:xfrm>
            <a:off x="716092" y="2725775"/>
            <a:ext cx="3242644" cy="2690619"/>
            <a:chOff x="1051129" y="2535585"/>
            <a:chExt cx="3242644" cy="2690619"/>
          </a:xfrm>
        </p:grpSpPr>
        <p:graphicFrame>
          <p:nvGraphicFramePr>
            <p:cNvPr id="10" name="Graphique 9">
              <a:extLst>
                <a:ext uri="{FF2B5EF4-FFF2-40B4-BE49-F238E27FC236}">
                  <a16:creationId xmlns:a16="http://schemas.microsoft.com/office/drawing/2014/main" id="{4B491FA7-80FC-9FC8-A7E2-86DD8BAA8F08}"/>
                </a:ext>
              </a:extLst>
            </p:cNvPr>
            <p:cNvGraphicFramePr/>
            <p:nvPr/>
          </p:nvGraphicFramePr>
          <p:xfrm>
            <a:off x="1051129" y="3064441"/>
            <a:ext cx="3242644" cy="21617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Google Shape;194;p19">
              <a:extLst>
                <a:ext uri="{FF2B5EF4-FFF2-40B4-BE49-F238E27FC236}">
                  <a16:creationId xmlns:a16="http://schemas.microsoft.com/office/drawing/2014/main" id="{3922ABA4-2975-CD04-71F8-745A69BBDB1F}"/>
                </a:ext>
              </a:extLst>
            </p:cNvPr>
            <p:cNvSpPr txBox="1"/>
            <p:nvPr/>
          </p:nvSpPr>
          <p:spPr>
            <a:xfrm>
              <a:off x="2207951" y="2535585"/>
              <a:ext cx="1185615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noProof="0" dirty="0">
                  <a:solidFill>
                    <a:srgbClr val="000066"/>
                  </a:solidFill>
                  <a:latin typeface="+mj-lt"/>
                  <a:ea typeface="Verdana"/>
                  <a:cs typeface="Verdana"/>
                  <a:sym typeface="Verdana"/>
                </a:rPr>
                <a:t>CAB + RPV LA</a:t>
              </a:r>
            </a:p>
          </p:txBody>
        </p:sp>
        <p:sp>
          <p:nvSpPr>
            <p:cNvPr id="12" name="Google Shape;195;p19">
              <a:extLst>
                <a:ext uri="{FF2B5EF4-FFF2-40B4-BE49-F238E27FC236}">
                  <a16:creationId xmlns:a16="http://schemas.microsoft.com/office/drawing/2014/main" id="{FF8673A2-3C62-F4D9-BDA8-DE935043B0C8}"/>
                </a:ext>
              </a:extLst>
            </p:cNvPr>
            <p:cNvSpPr txBox="1"/>
            <p:nvPr/>
          </p:nvSpPr>
          <p:spPr>
            <a:xfrm>
              <a:off x="2207951" y="2758445"/>
              <a:ext cx="840008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91425" tIns="45700" rIns="91425" bIns="45700" anchor="t" anchorCtr="0">
              <a:spAutoFit/>
            </a:bodyPr>
            <a:lstStyle/>
            <a:p>
              <a:pPr marL="0" marR="0" lvl="0" indent="0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400" b="1" noProof="0">
                  <a:solidFill>
                    <a:srgbClr val="000066"/>
                  </a:solidFill>
                  <a:latin typeface="+mj-lt"/>
                  <a:ea typeface="Verdana"/>
                  <a:cs typeface="Verdana"/>
                  <a:sym typeface="Verdana"/>
                </a:rPr>
                <a:t>DTG/3TC</a:t>
              </a:r>
            </a:p>
          </p:txBody>
        </p:sp>
        <p:sp>
          <p:nvSpPr>
            <p:cNvPr id="15" name="Rectangle 117">
              <a:extLst>
                <a:ext uri="{FF2B5EF4-FFF2-40B4-BE49-F238E27FC236}">
                  <a16:creationId xmlns:a16="http://schemas.microsoft.com/office/drawing/2014/main" id="{36F3F37F-D076-B487-15B2-F1870A792F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547" y="2853427"/>
              <a:ext cx="114300" cy="112713"/>
            </a:xfrm>
            <a:prstGeom prst="rect">
              <a:avLst/>
            </a:prstGeom>
            <a:solidFill>
              <a:srgbClr val="1F497D"/>
            </a:solidFill>
            <a:ln w="635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>
                <a:solidFill>
                  <a:srgbClr val="000066"/>
                </a:solidFill>
              </a:endParaRPr>
            </a:p>
          </p:txBody>
        </p:sp>
        <p:sp>
          <p:nvSpPr>
            <p:cNvPr id="16" name="Rectangle 118">
              <a:extLst>
                <a:ext uri="{FF2B5EF4-FFF2-40B4-BE49-F238E27FC236}">
                  <a16:creationId xmlns:a16="http://schemas.microsoft.com/office/drawing/2014/main" id="{FE097CC0-3C74-E684-FBE0-B3B739200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7547" y="2616690"/>
              <a:ext cx="114300" cy="112713"/>
            </a:xfrm>
            <a:prstGeom prst="rect">
              <a:avLst/>
            </a:prstGeom>
            <a:solidFill>
              <a:srgbClr val="01AB75"/>
            </a:solidFill>
            <a:ln w="635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>
                <a:solidFill>
                  <a:srgbClr val="000066"/>
                </a:solidFill>
              </a:endParaRP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129E0808-8F38-2F91-0D41-F81D25B79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Open-label choice: continue DTG/3TC </a:t>
            </a:r>
            <a:br>
              <a:rPr lang="en-US" sz="3200" noProof="0" dirty="0"/>
            </a:br>
            <a:r>
              <a:rPr lang="en-US" sz="3200" noProof="0" dirty="0"/>
              <a:t>or switch to LA CAB + RPV (VOLITION) (2)</a:t>
            </a:r>
          </a:p>
        </p:txBody>
      </p:sp>
      <p:graphicFrame>
        <p:nvGraphicFramePr>
          <p:cNvPr id="29" name="Chart 64">
            <a:extLst>
              <a:ext uri="{FF2B5EF4-FFF2-40B4-BE49-F238E27FC236}">
                <a16:creationId xmlns:a16="http://schemas.microsoft.com/office/drawing/2014/main" id="{6C95586A-AE57-0ACA-365E-E40B5F7366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1415052"/>
              </p:ext>
            </p:extLst>
          </p:nvPr>
        </p:nvGraphicFramePr>
        <p:xfrm>
          <a:off x="4450919" y="2508984"/>
          <a:ext cx="4057187" cy="3466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7" name="Chart 54">
            <a:extLst>
              <a:ext uri="{FF2B5EF4-FFF2-40B4-BE49-F238E27FC236}">
                <a16:creationId xmlns:a16="http://schemas.microsoft.com/office/drawing/2014/main" id="{2ED6C72F-5B9B-D141-7D88-7218EFB7D4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38102239"/>
              </p:ext>
            </p:extLst>
          </p:nvPr>
        </p:nvGraphicFramePr>
        <p:xfrm>
          <a:off x="8989567" y="2298243"/>
          <a:ext cx="2999371" cy="35734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3" name="ZoneTexte 32">
            <a:extLst>
              <a:ext uri="{FF2B5EF4-FFF2-40B4-BE49-F238E27FC236}">
                <a16:creationId xmlns:a16="http://schemas.microsoft.com/office/drawing/2014/main" id="{E85161ED-4114-63DA-E58D-9C5626447ABD}"/>
              </a:ext>
            </a:extLst>
          </p:cNvPr>
          <p:cNvSpPr txBox="1"/>
          <p:nvPr/>
        </p:nvSpPr>
        <p:spPr>
          <a:xfrm>
            <a:off x="5133241" y="2102350"/>
            <a:ext cx="29096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noProof="0" dirty="0">
                <a:solidFill>
                  <a:srgbClr val="0070C0"/>
                </a:solidFill>
              </a:rPr>
              <a:t>Modified ITT snapshot (N = 129)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6F075D49-4E83-B93A-259C-0B1785EB5F05}"/>
              </a:ext>
            </a:extLst>
          </p:cNvPr>
          <p:cNvSpPr txBox="1"/>
          <p:nvPr/>
        </p:nvSpPr>
        <p:spPr>
          <a:xfrm>
            <a:off x="9438172" y="2102350"/>
            <a:ext cx="22458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b="1" noProof="0" dirty="0">
                <a:solidFill>
                  <a:srgbClr val="0070C0"/>
                </a:solidFill>
              </a:rPr>
              <a:t>Observed data (N = 119)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86B35FA-C7D7-335F-4CD1-FB9008C7A919}"/>
              </a:ext>
            </a:extLst>
          </p:cNvPr>
          <p:cNvSpPr txBox="1"/>
          <p:nvPr/>
        </p:nvSpPr>
        <p:spPr>
          <a:xfrm>
            <a:off x="6789534" y="1760228"/>
            <a:ext cx="3244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noProof="0" dirty="0">
                <a:solidFill>
                  <a:srgbClr val="0070C0"/>
                </a:solidFill>
              </a:rPr>
              <a:t>Virologic outcomes at Month 11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1F8447C-D878-8AF8-3A88-FFEA56F6186E}"/>
              </a:ext>
            </a:extLst>
          </p:cNvPr>
          <p:cNvSpPr txBox="1"/>
          <p:nvPr/>
        </p:nvSpPr>
        <p:spPr>
          <a:xfrm>
            <a:off x="784777" y="5361503"/>
            <a:ext cx="31052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No adverse event leading to withdrawal</a:t>
            </a:r>
          </a:p>
          <a:p>
            <a:pPr algn="l"/>
            <a:endParaRPr lang="en-US" sz="1400" dirty="0">
              <a:solidFill>
                <a:srgbClr val="000066"/>
              </a:solidFill>
            </a:endParaRP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49% of participants had ISR, mainly pain</a:t>
            </a:r>
          </a:p>
          <a:p>
            <a:pPr algn="l"/>
            <a:r>
              <a:rPr lang="en-US" sz="1400" dirty="0">
                <a:solidFill>
                  <a:srgbClr val="000066"/>
                </a:solidFill>
              </a:rPr>
              <a:t>(98% grade 1 or 2)</a:t>
            </a:r>
            <a:endParaRPr lang="en-US" sz="1400" noProof="0" dirty="0">
              <a:solidFill>
                <a:srgbClr val="000066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E1B94F36-6366-8110-71E6-D12D815F42F0}"/>
              </a:ext>
            </a:extLst>
          </p:cNvPr>
          <p:cNvSpPr txBox="1"/>
          <p:nvPr/>
        </p:nvSpPr>
        <p:spPr>
          <a:xfrm>
            <a:off x="4601796" y="5928855"/>
            <a:ext cx="67328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One participant (BMI ≥ 30) with confirmed virologic failure (285 c/mL / 1213 c/mL) at M9 with R emergence: NNRTI M230L, INSTI E138K, Q148K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ABB993F-77C8-5EF0-FBCE-A15D6A8686CE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027143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27AB98B-67CE-E3EA-66F8-A78CE20C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200" dirty="0"/>
              <a:t>LATA: LA CAB + RPV vs TLD in adolescents </a:t>
            </a:r>
            <a:br>
              <a:rPr lang="es-419" sz="3200" dirty="0"/>
            </a:br>
            <a:r>
              <a:rPr lang="es-419" sz="3200" dirty="0"/>
              <a:t>living with HIV in Sub-saharan Africa (1)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5BA761-8042-E320-207C-76A4B4191E8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GB" sz="1800" dirty="0"/>
              <a:t>Open label, non-inferiority trial: LA CAB + RPV </a:t>
            </a:r>
            <a:r>
              <a:rPr lang="en-GB" sz="1800" dirty="0" err="1"/>
              <a:t>im</a:t>
            </a:r>
            <a:r>
              <a:rPr lang="en-GB" sz="1800" dirty="0"/>
              <a:t> Q8S vs tenofovir </a:t>
            </a:r>
            <a:r>
              <a:rPr lang="en-GB" sz="1800" dirty="0" err="1"/>
              <a:t>disoproxyl</a:t>
            </a:r>
            <a:r>
              <a:rPr lang="en-GB" sz="1800" dirty="0"/>
              <a:t>/lamivudine/dolutegravir </a:t>
            </a:r>
            <a:r>
              <a:rPr lang="en-GB" sz="1800" dirty="0" err="1"/>
              <a:t>qd</a:t>
            </a:r>
            <a:r>
              <a:rPr lang="en-GB" sz="1800" dirty="0"/>
              <a:t> per </a:t>
            </a:r>
            <a:r>
              <a:rPr lang="en-GB" sz="1800" dirty="0" err="1"/>
              <a:t>os</a:t>
            </a:r>
            <a:endParaRPr lang="en-GB" sz="1800" dirty="0"/>
          </a:p>
          <a:p>
            <a:pPr>
              <a:spcBef>
                <a:spcPts val="300"/>
              </a:spcBef>
            </a:pPr>
            <a:r>
              <a:rPr lang="en-GB" sz="1800" dirty="0"/>
              <a:t>Inclusion criteria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Adolescents 12-19 years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HIV-1+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≥ 35 Kg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On ART ≥ 1 year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HIV-1 RNA &lt; 50 c/mL &gt; 12 months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Ag HBs negative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No history of therapeutic failure</a:t>
            </a:r>
          </a:p>
          <a:p>
            <a:pPr>
              <a:spcBef>
                <a:spcPts val="300"/>
              </a:spcBef>
            </a:pPr>
            <a:r>
              <a:rPr lang="en-GB" sz="1800" dirty="0"/>
              <a:t>Visits every 8 weeks with VL every 24 weeks, follow-up until last participant reaches W96</a:t>
            </a:r>
          </a:p>
          <a:p>
            <a:pPr>
              <a:spcBef>
                <a:spcPts val="300"/>
              </a:spcBef>
            </a:pPr>
            <a:r>
              <a:rPr lang="en-GB" sz="1800" dirty="0"/>
              <a:t>Primary endpoint: 2 consecutive HIV-1 RNA ≥ 50 c/mL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Non-inferiority margin dependent on the failure rate in the control arm</a:t>
            </a:r>
          </a:p>
          <a:p>
            <a:pPr lvl="1">
              <a:spcBef>
                <a:spcPts val="300"/>
              </a:spcBef>
            </a:pPr>
            <a:endParaRPr lang="en-GB" sz="1800" dirty="0"/>
          </a:p>
          <a:p>
            <a:pPr>
              <a:spcBef>
                <a:spcPts val="300"/>
              </a:spcBef>
            </a:pPr>
            <a:r>
              <a:rPr lang="en-GB" sz="1800" dirty="0"/>
              <a:t>476 participants randomized: CAB + RPV = 235, TLD = 242</a:t>
            </a:r>
          </a:p>
          <a:p>
            <a:pPr lvl="1">
              <a:spcBef>
                <a:spcPts val="300"/>
              </a:spcBef>
            </a:pPr>
            <a:r>
              <a:rPr lang="en-GB" sz="1600" dirty="0"/>
              <a:t>Median age 16,5 years, 54% female, Vertical acquisition of HIV: 98%, median duration of ART: 11.7 years, 99.6% previously exposed to DTG, 83% to NNRTI</a:t>
            </a: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EA29F800-CF45-88C5-5252-B574D05BB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1714" y="6455281"/>
            <a:ext cx="385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Bwakura-Dangarembizi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M, Lancet 2026; Sept 17th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0215EDF-D724-DE7D-500C-343D27F0474C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75570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>
            <a:extLst>
              <a:ext uri="{FF2B5EF4-FFF2-40B4-BE49-F238E27FC236}">
                <a16:creationId xmlns:a16="http://schemas.microsoft.com/office/drawing/2014/main" id="{24C38A80-8B01-8182-B241-D4951BF2C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427" y="2030570"/>
            <a:ext cx="3398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FDA snapshot at week 96</a:t>
            </a: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6ECD671F-F9A1-44B2-08F8-C4668F8C3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735" y="1465233"/>
            <a:ext cx="29357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Primary outcome: ITT results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6EEFA9AC-0F35-F305-489E-FDA0D4ADE8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7735" y="3913940"/>
            <a:ext cx="31259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rPr>
              <a:t>Primary outcome: Per protocol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D9E3D1C9-2149-0F33-A9E7-E64F81E738BB}"/>
              </a:ext>
            </a:extLst>
          </p:cNvPr>
          <p:cNvGrpSpPr/>
          <p:nvPr/>
        </p:nvGrpSpPr>
        <p:grpSpPr>
          <a:xfrm>
            <a:off x="360565" y="2297273"/>
            <a:ext cx="4516989" cy="3375673"/>
            <a:chOff x="100279" y="2297273"/>
            <a:chExt cx="4516989" cy="3375673"/>
          </a:xfrm>
        </p:grpSpPr>
        <p:sp>
          <p:nvSpPr>
            <p:cNvPr id="34" name="Rectangle 18">
              <a:extLst>
                <a:ext uri="{FF2B5EF4-FFF2-40B4-BE49-F238E27FC236}">
                  <a16:creationId xmlns:a16="http://schemas.microsoft.com/office/drawing/2014/main" id="{E2B35738-5EFE-5844-4A12-28B9B496E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448" y="2297273"/>
              <a:ext cx="11221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%</a:t>
              </a:r>
            </a:p>
          </p:txBody>
        </p:sp>
        <p:sp>
          <p:nvSpPr>
            <p:cNvPr id="16" name="Rectangle 9">
              <a:extLst>
                <a:ext uri="{FF2B5EF4-FFF2-40B4-BE49-F238E27FC236}">
                  <a16:creationId xmlns:a16="http://schemas.microsoft.com/office/drawing/2014/main" id="{72112456-1C87-84A5-0364-2961F6536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469" y="2764219"/>
              <a:ext cx="583423" cy="248489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C864550E-F6B1-F511-9241-591A82733718}"/>
                </a:ext>
              </a:extLst>
            </p:cNvPr>
            <p:cNvGrpSpPr/>
            <p:nvPr/>
          </p:nvGrpSpPr>
          <p:grpSpPr>
            <a:xfrm>
              <a:off x="375610" y="2621797"/>
              <a:ext cx="4241658" cy="2627313"/>
              <a:chOff x="1112838" y="2628900"/>
              <a:chExt cx="5592763" cy="2627313"/>
            </a:xfrm>
          </p:grpSpPr>
          <p:sp>
            <p:nvSpPr>
              <p:cNvPr id="18" name="Line 11">
                <a:extLst>
                  <a:ext uri="{FF2B5EF4-FFF2-40B4-BE49-F238E27FC236}">
                    <a16:creationId xmlns:a16="http://schemas.microsoft.com/office/drawing/2014/main" id="{36ADB3A9-AE32-3106-F0D0-A52454C13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3154363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19" name="Line 12">
                <a:extLst>
                  <a:ext uri="{FF2B5EF4-FFF2-40B4-BE49-F238E27FC236}">
                    <a16:creationId xmlns:a16="http://schemas.microsoft.com/office/drawing/2014/main" id="{24FB0487-DA10-CDA7-42F9-26A6CDB966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4205288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20" name="Freeform 13">
                <a:extLst>
                  <a:ext uri="{FF2B5EF4-FFF2-40B4-BE49-F238E27FC236}">
                    <a16:creationId xmlns:a16="http://schemas.microsoft.com/office/drawing/2014/main" id="{FD24C76C-7F7D-A5B7-C25E-625106832F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9988" y="2628900"/>
                <a:ext cx="5535613" cy="2627313"/>
              </a:xfrm>
              <a:custGeom>
                <a:avLst/>
                <a:gdLst>
                  <a:gd name="T0" fmla="*/ 3487 w 3487"/>
                  <a:gd name="T1" fmla="*/ 1655 h 1655"/>
                  <a:gd name="T2" fmla="*/ 0 w 3487"/>
                  <a:gd name="T3" fmla="*/ 1655 h 1655"/>
                  <a:gd name="T4" fmla="*/ 0 w 3487"/>
                  <a:gd name="T5" fmla="*/ 1324 h 1655"/>
                  <a:gd name="T6" fmla="*/ 0 w 3487"/>
                  <a:gd name="T7" fmla="*/ 993 h 1655"/>
                  <a:gd name="T8" fmla="*/ 0 w 3487"/>
                  <a:gd name="T9" fmla="*/ 662 h 1655"/>
                  <a:gd name="T10" fmla="*/ 0 w 3487"/>
                  <a:gd name="T11" fmla="*/ 331 h 1655"/>
                  <a:gd name="T12" fmla="*/ 0 w 3487"/>
                  <a:gd name="T13" fmla="*/ 0 h 1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7" h="1655">
                    <a:moveTo>
                      <a:pt x="3487" y="1655"/>
                    </a:moveTo>
                    <a:lnTo>
                      <a:pt x="0" y="1655"/>
                    </a:lnTo>
                    <a:lnTo>
                      <a:pt x="0" y="1324"/>
                    </a:lnTo>
                    <a:lnTo>
                      <a:pt x="0" y="993"/>
                    </a:lnTo>
                    <a:lnTo>
                      <a:pt x="0" y="662"/>
                    </a:lnTo>
                    <a:lnTo>
                      <a:pt x="0" y="33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21" name="Line 14">
                <a:extLst>
                  <a:ext uri="{FF2B5EF4-FFF2-40B4-BE49-F238E27FC236}">
                    <a16:creationId xmlns:a16="http://schemas.microsoft.com/office/drawing/2014/main" id="{56A3AB1D-A64F-37CD-A2CC-A4485E4544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3679825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22" name="Line 15">
                <a:extLst>
                  <a:ext uri="{FF2B5EF4-FFF2-40B4-BE49-F238E27FC236}">
                    <a16:creationId xmlns:a16="http://schemas.microsoft.com/office/drawing/2014/main" id="{7D069DB6-F9D5-1163-1C33-DE194B70C5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4730750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23" name="Line 16">
                <a:extLst>
                  <a:ext uri="{FF2B5EF4-FFF2-40B4-BE49-F238E27FC236}">
                    <a16:creationId xmlns:a16="http://schemas.microsoft.com/office/drawing/2014/main" id="{77B5C1E6-DD44-CFA4-EE61-26D526FE48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5256213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  <p:sp>
            <p:nvSpPr>
              <p:cNvPr id="24" name="Line 17">
                <a:extLst>
                  <a:ext uri="{FF2B5EF4-FFF2-40B4-BE49-F238E27FC236}">
                    <a16:creationId xmlns:a16="http://schemas.microsoft.com/office/drawing/2014/main" id="{DE6AED7C-6061-A393-684B-2724585717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12838" y="2628900"/>
                <a:ext cx="571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/>
              </a:p>
            </p:txBody>
          </p:sp>
        </p:grpSp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id="{48ECA093-6667-893B-3482-BB16D6EE3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279" y="2531312"/>
              <a:ext cx="2356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100</a:t>
              </a:r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CFCC0D82-B5AA-E44A-217D-FFC3AFC1C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26" y="3056775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80</a:t>
              </a:r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id="{759DD072-DD85-4EBD-1032-F76408C32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26" y="3583825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60</a:t>
              </a:r>
            </a:p>
          </p:txBody>
        </p:sp>
        <p:sp>
          <p:nvSpPr>
            <p:cNvPr id="28" name="Rectangle 21">
              <a:extLst>
                <a:ext uri="{FF2B5EF4-FFF2-40B4-BE49-F238E27FC236}">
                  <a16:creationId xmlns:a16="http://schemas.microsoft.com/office/drawing/2014/main" id="{60B6D831-36A3-661A-C841-A52927885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26" y="4107700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40</a:t>
              </a:r>
            </a:p>
          </p:txBody>
        </p:sp>
        <p:sp>
          <p:nvSpPr>
            <p:cNvPr id="29" name="Rectangle 22">
              <a:extLst>
                <a:ext uri="{FF2B5EF4-FFF2-40B4-BE49-F238E27FC236}">
                  <a16:creationId xmlns:a16="http://schemas.microsoft.com/office/drawing/2014/main" id="{CBB76813-FFE0-D909-3528-AAE413A171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826" y="4634750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20</a:t>
              </a:r>
            </a:p>
          </p:txBody>
        </p:sp>
        <p:sp>
          <p:nvSpPr>
            <p:cNvPr id="30" name="Rectangle 23">
              <a:extLst>
                <a:ext uri="{FF2B5EF4-FFF2-40B4-BE49-F238E27FC236}">
                  <a16:creationId xmlns:a16="http://schemas.microsoft.com/office/drawing/2014/main" id="{0281A93D-44A9-9CB3-36AE-5B64ABAA8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372" y="516021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0B3219E8-698F-8369-9219-6399D730B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945" y="5303614"/>
              <a:ext cx="6716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HIV-1 RNA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&lt;50 c/mL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2" name="Rectangle 25">
              <a:extLst>
                <a:ext uri="{FF2B5EF4-FFF2-40B4-BE49-F238E27FC236}">
                  <a16:creationId xmlns:a16="http://schemas.microsoft.com/office/drawing/2014/main" id="{47026C4A-A7B7-75A6-734C-CD69A9E24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640" y="2392365"/>
              <a:ext cx="4857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223 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(94.9%)</a:t>
              </a:r>
            </a:p>
          </p:txBody>
        </p:sp>
        <p:sp>
          <p:nvSpPr>
            <p:cNvPr id="36" name="Rectangle 9">
              <a:extLst>
                <a:ext uri="{FF2B5EF4-FFF2-40B4-BE49-F238E27FC236}">
                  <a16:creationId xmlns:a16="http://schemas.microsoft.com/office/drawing/2014/main" id="{6BEA0DDF-42B1-F919-F82A-64CC319D41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2523" y="2788031"/>
              <a:ext cx="583423" cy="246108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37" name="Rectangle 25">
              <a:extLst>
                <a:ext uri="{FF2B5EF4-FFF2-40B4-BE49-F238E27FC236}">
                  <a16:creationId xmlns:a16="http://schemas.microsoft.com/office/drawing/2014/main" id="{FB384680-54A9-A54E-8C29-BC4F3E6990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0860" y="2392365"/>
              <a:ext cx="48571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226 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(93.8%)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4A4A9BC1-7CC2-EE14-8D18-0C59569C8EB9}"/>
                </a:ext>
              </a:extLst>
            </p:cNvPr>
            <p:cNvSpPr txBox="1"/>
            <p:nvPr/>
          </p:nvSpPr>
          <p:spPr>
            <a:xfrm>
              <a:off x="2053879" y="3552439"/>
              <a:ext cx="252825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000066"/>
                  </a:solidFill>
                </a:rPr>
                <a:t>Adjusted difference in proportion</a:t>
              </a:r>
              <a:br>
                <a:rPr lang="en-US" sz="1200" b="1" dirty="0">
                  <a:solidFill>
                    <a:srgbClr val="000066"/>
                  </a:solidFill>
                </a:rPr>
              </a:br>
              <a:r>
                <a:rPr lang="en-US" sz="1200" b="1" dirty="0">
                  <a:solidFill>
                    <a:srgbClr val="000066"/>
                  </a:solidFill>
                </a:rPr>
                <a:t>HIV-1 RNA </a:t>
              </a:r>
              <a:r>
                <a:rPr lang="en-US" sz="1200" b="1" u="sng" dirty="0">
                  <a:solidFill>
                    <a:srgbClr val="000066"/>
                  </a:solidFill>
                </a:rPr>
                <a:t>&gt;</a:t>
              </a:r>
              <a:r>
                <a:rPr lang="en-US" sz="1200" b="1" dirty="0">
                  <a:solidFill>
                    <a:srgbClr val="000066"/>
                  </a:solidFill>
                </a:rPr>
                <a:t>50 copies/mL</a:t>
              </a:r>
            </a:p>
            <a:p>
              <a:pPr algn="ctr"/>
              <a:r>
                <a:rPr lang="en-US" sz="1200" dirty="0">
                  <a:solidFill>
                    <a:srgbClr val="000066"/>
                  </a:solidFill>
                </a:rPr>
                <a:t>(</a:t>
              </a:r>
              <a:r>
                <a:rPr lang="en-US" sz="1200" b="1" dirty="0">
                  <a:solidFill>
                    <a:srgbClr val="C00000"/>
                  </a:solidFill>
                </a:rPr>
                <a:t>LAI</a:t>
              </a:r>
              <a:r>
                <a:rPr lang="en-US" sz="1200" dirty="0">
                  <a:solidFill>
                    <a:srgbClr val="000066"/>
                  </a:solidFill>
                </a:rPr>
                <a:t>-</a:t>
              </a:r>
              <a:r>
                <a:rPr lang="en-US" sz="1200" b="1" dirty="0">
                  <a:solidFill>
                    <a:srgbClr val="0070C0"/>
                  </a:solidFill>
                </a:rPr>
                <a:t>control</a:t>
              </a:r>
              <a:r>
                <a:rPr lang="en-US" sz="1200" dirty="0">
                  <a:solidFill>
                    <a:srgbClr val="000066"/>
                  </a:solidFill>
                </a:rPr>
                <a:t>)</a:t>
              </a:r>
            </a:p>
            <a:p>
              <a:pPr algn="ctr"/>
              <a:r>
                <a:rPr lang="en-US" sz="1200" dirty="0">
                  <a:solidFill>
                    <a:srgbClr val="000066"/>
                  </a:solidFill>
                </a:rPr>
                <a:t>-2.8% (95% CI: -5.2%, -0.5%), P=0.018</a:t>
              </a:r>
            </a:p>
          </p:txBody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042F5D08-0B6D-BB76-17ED-BA5B827507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5533" y="4791615"/>
              <a:ext cx="4071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 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(0.4%)</a:t>
              </a:r>
            </a:p>
          </p:txBody>
        </p:sp>
        <p:sp>
          <p:nvSpPr>
            <p:cNvPr id="40" name="Rectangle 25">
              <a:extLst>
                <a:ext uri="{FF2B5EF4-FFF2-40B4-BE49-F238E27FC236}">
                  <a16:creationId xmlns:a16="http://schemas.microsoft.com/office/drawing/2014/main" id="{E8B83011-60D3-F8FE-867A-D9091E901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1016" y="4791615"/>
              <a:ext cx="4071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8 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(3.3%)</a:t>
              </a:r>
            </a:p>
          </p:txBody>
        </p:sp>
        <p:sp>
          <p:nvSpPr>
            <p:cNvPr id="41" name="Rectangle 24">
              <a:extLst>
                <a:ext uri="{FF2B5EF4-FFF2-40B4-BE49-F238E27FC236}">
                  <a16:creationId xmlns:a16="http://schemas.microsoft.com/office/drawing/2014/main" id="{DC437645-7B33-2DDB-B074-5131F368E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9149" y="5303614"/>
              <a:ext cx="7643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No virologic</a:t>
              </a:r>
              <a:br>
                <a:rPr lang="en-US" sz="1200" b="1" dirty="0">
                  <a:solidFill>
                    <a:srgbClr val="000066"/>
                  </a:solidFill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data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2" name="Rectangle 24">
              <a:extLst>
                <a:ext uri="{FF2B5EF4-FFF2-40B4-BE49-F238E27FC236}">
                  <a16:creationId xmlns:a16="http://schemas.microsoft.com/office/drawing/2014/main" id="{10703635-9F31-50C7-F460-F66502C711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8540" y="5303614"/>
              <a:ext cx="67165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HIV-1 RNA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sng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&gt;</a:t>
              </a: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50 c/mL</a:t>
              </a:r>
              <a:endParaRPr kumimoji="0" lang="en-US" sz="120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3" name="Rectangle 9">
              <a:extLst>
                <a:ext uri="{FF2B5EF4-FFF2-40B4-BE49-F238E27FC236}">
                  <a16:creationId xmlns:a16="http://schemas.microsoft.com/office/drawing/2014/main" id="{4DDB0343-E40E-2ECD-56BB-9B266E7476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0152" y="5174043"/>
              <a:ext cx="583423" cy="75068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44" name="Rectangle 9">
              <a:extLst>
                <a:ext uri="{FF2B5EF4-FFF2-40B4-BE49-F238E27FC236}">
                  <a16:creationId xmlns:a16="http://schemas.microsoft.com/office/drawing/2014/main" id="{99E58FBA-69F6-7EAF-3C2E-79C648AB67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7662" y="5183567"/>
              <a:ext cx="583423" cy="6554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45" name="Rectangle 9">
              <a:extLst>
                <a:ext uri="{FF2B5EF4-FFF2-40B4-BE49-F238E27FC236}">
                  <a16:creationId xmlns:a16="http://schemas.microsoft.com/office/drawing/2014/main" id="{3CA73679-EA71-1B8A-FFB8-7AC8F5D4E5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0538" y="5135943"/>
              <a:ext cx="583423" cy="11316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A533AC8F-5BBF-D184-6E77-BC253DC28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6305" y="4791615"/>
              <a:ext cx="4071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11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(4.7%)</a:t>
              </a:r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B0B6C911-AC7B-3719-F228-6E9CB957B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921" y="4791615"/>
              <a:ext cx="40716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7 </a:t>
              </a:r>
              <a:b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(2.9%)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4B33B9D-0944-B706-DDF3-85C33F067D99}"/>
                </a:ext>
              </a:extLst>
            </p:cNvPr>
            <p:cNvSpPr/>
            <p:nvPr/>
          </p:nvSpPr>
          <p:spPr>
            <a:xfrm>
              <a:off x="3189414" y="2774795"/>
              <a:ext cx="153774" cy="154178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C7CB4D2-952C-FE91-3586-B275FA49918A}"/>
                </a:ext>
              </a:extLst>
            </p:cNvPr>
            <p:cNvSpPr/>
            <p:nvPr/>
          </p:nvSpPr>
          <p:spPr>
            <a:xfrm>
              <a:off x="3188981" y="3078797"/>
              <a:ext cx="153774" cy="154178"/>
            </a:xfrm>
            <a:prstGeom prst="rect">
              <a:avLst/>
            </a:prstGeom>
            <a:solidFill>
              <a:srgbClr val="0070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4" name="TextBox 41">
              <a:extLst>
                <a:ext uri="{FF2B5EF4-FFF2-40B4-BE49-F238E27FC236}">
                  <a16:creationId xmlns:a16="http://schemas.microsoft.com/office/drawing/2014/main" id="{F896EEDD-505A-5377-A024-2FF9ED8EAF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3860" y="3027591"/>
              <a:ext cx="240450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kern="0" noProof="1">
                  <a:solidFill>
                    <a:srgbClr val="000066"/>
                  </a:solidFill>
                </a:rPr>
                <a:t>TLD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TextBox 41">
              <a:extLst>
                <a:ext uri="{FF2B5EF4-FFF2-40B4-BE49-F238E27FC236}">
                  <a16:creationId xmlns:a16="http://schemas.microsoft.com/office/drawing/2014/main" id="{D6BD2B77-6558-B70B-AC1D-C66B7FC4E0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7638" y="2715939"/>
              <a:ext cx="586699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kern="0" noProof="1">
                  <a:solidFill>
                    <a:srgbClr val="000066"/>
                  </a:solidFill>
                </a:rPr>
                <a:t>CAB/RPV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1" name="ZoneTexte 10">
            <a:extLst>
              <a:ext uri="{FF2B5EF4-FFF2-40B4-BE49-F238E27FC236}">
                <a16:creationId xmlns:a16="http://schemas.microsoft.com/office/drawing/2014/main" id="{08F1079B-EDBE-12B1-C02A-66565FE98046}"/>
              </a:ext>
            </a:extLst>
          </p:cNvPr>
          <p:cNvSpPr txBox="1"/>
          <p:nvPr/>
        </p:nvSpPr>
        <p:spPr>
          <a:xfrm>
            <a:off x="6194597" y="1799341"/>
            <a:ext cx="4233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solidFill>
                  <a:srgbClr val="000066"/>
                </a:solidFill>
              </a:rPr>
              <a:t>2 (0.9%) </a:t>
            </a:r>
            <a:r>
              <a:rPr lang="en-US" sz="1200" b="1" dirty="0">
                <a:solidFill>
                  <a:srgbClr val="C00000"/>
                </a:solidFill>
              </a:rPr>
              <a:t>CAB/RPV</a:t>
            </a:r>
            <a:r>
              <a:rPr lang="en-US" sz="1200" dirty="0">
                <a:solidFill>
                  <a:srgbClr val="000066"/>
                </a:solidFill>
              </a:rPr>
              <a:t> vs. 15 (6.4%) </a:t>
            </a:r>
            <a:r>
              <a:rPr lang="en-US" sz="1200" b="1" dirty="0">
                <a:solidFill>
                  <a:srgbClr val="0070C0"/>
                </a:solidFill>
              </a:rPr>
              <a:t>TLD </a:t>
            </a:r>
            <a:r>
              <a:rPr lang="en-US" sz="1200" dirty="0">
                <a:solidFill>
                  <a:srgbClr val="000066"/>
                </a:solidFill>
              </a:rPr>
              <a:t>had confirmed viral rebound</a:t>
            </a:r>
          </a:p>
        </p:txBody>
      </p:sp>
      <p:sp>
        <p:nvSpPr>
          <p:cNvPr id="113" name="Rectangle 67">
            <a:extLst>
              <a:ext uri="{FF2B5EF4-FFF2-40B4-BE49-F238E27FC236}">
                <a16:creationId xmlns:a16="http://schemas.microsoft.com/office/drawing/2014/main" id="{D6F2FA56-D597-6FF7-B02F-689BA6ED4E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266" y="3627383"/>
            <a:ext cx="1092214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rgbClr val="000066"/>
                </a:solidFill>
                <a:ea typeface="Roboto Condensed" panose="02000000000000000000" pitchFamily="2" charset="0"/>
                <a:cs typeface="Calibri" panose="020F0502020204030204" pitchFamily="34" charset="0"/>
              </a:rPr>
              <a:t>CAB/RPV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rPr>
              <a:t> better</a:t>
            </a:r>
          </a:p>
        </p:txBody>
      </p:sp>
      <p:sp>
        <p:nvSpPr>
          <p:cNvPr id="114" name="Rectangle 67">
            <a:extLst>
              <a:ext uri="{FF2B5EF4-FFF2-40B4-BE49-F238E27FC236}">
                <a16:creationId xmlns:a16="http://schemas.microsoft.com/office/drawing/2014/main" id="{0C6D301C-ADE6-511E-C172-1E6C8C4EB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9110" y="3627383"/>
            <a:ext cx="745965" cy="257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36000" rIns="36000" bIns="36000" anchor="ctr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rPr>
              <a:t>TLD better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55FF9569-CFF2-5B8E-7FE1-740CADC19529}"/>
              </a:ext>
            </a:extLst>
          </p:cNvPr>
          <p:cNvGrpSpPr/>
          <p:nvPr/>
        </p:nvGrpSpPr>
        <p:grpSpPr>
          <a:xfrm>
            <a:off x="5536764" y="4230540"/>
            <a:ext cx="6286890" cy="2217561"/>
            <a:chOff x="5536764" y="4230540"/>
            <a:chExt cx="6286890" cy="2217561"/>
          </a:xfrm>
        </p:grpSpPr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0AFFF23-C15B-CE2D-4546-D80DE105F96A}"/>
                </a:ext>
              </a:extLst>
            </p:cNvPr>
            <p:cNvSpPr txBox="1"/>
            <p:nvPr/>
          </p:nvSpPr>
          <p:spPr>
            <a:xfrm>
              <a:off x="6194597" y="4230540"/>
              <a:ext cx="42330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000066"/>
                  </a:solidFill>
                </a:rPr>
                <a:t>1 (0.5%) </a:t>
              </a:r>
              <a:r>
                <a:rPr lang="en-US" sz="1200" b="1" dirty="0">
                  <a:solidFill>
                    <a:srgbClr val="C00000"/>
                  </a:solidFill>
                </a:rPr>
                <a:t>CAB/RPV</a:t>
              </a:r>
              <a:r>
                <a:rPr lang="en-US" sz="1200" dirty="0">
                  <a:solidFill>
                    <a:srgbClr val="000066"/>
                  </a:solidFill>
                </a:rPr>
                <a:t> vs. 13 (5.8%) </a:t>
              </a:r>
              <a:r>
                <a:rPr lang="en-US" sz="1200" b="1" dirty="0">
                  <a:solidFill>
                    <a:srgbClr val="0070C0"/>
                  </a:solidFill>
                </a:rPr>
                <a:t>TLD </a:t>
              </a:r>
              <a:r>
                <a:rPr lang="en-US" sz="1200" dirty="0">
                  <a:solidFill>
                    <a:srgbClr val="000066"/>
                  </a:solidFill>
                </a:rPr>
                <a:t>had confirmed viral rebound</a:t>
              </a:r>
            </a:p>
          </p:txBody>
        </p:sp>
        <p:sp>
          <p:nvSpPr>
            <p:cNvPr id="65" name="TextBox 41">
              <a:extLst>
                <a:ext uri="{FF2B5EF4-FFF2-40B4-BE49-F238E27FC236}">
                  <a16:creationId xmlns:a16="http://schemas.microsoft.com/office/drawing/2014/main" id="{8A08376E-CA51-6533-FE0D-AF60A8D337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87253" y="4704831"/>
              <a:ext cx="1673536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 -5.3% (99% CI: -10.2, -1.6)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66" name="TextBox 41">
              <a:extLst>
                <a:ext uri="{FF2B5EF4-FFF2-40B4-BE49-F238E27FC236}">
                  <a16:creationId xmlns:a16="http://schemas.microsoft.com/office/drawing/2014/main" id="{590C623E-B53B-B8AF-F156-31D426EB2C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0912" y="5264980"/>
              <a:ext cx="1594988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 -5.3% (95% CI: -9.0, -2.5)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grpSp>
          <p:nvGrpSpPr>
            <p:cNvPr id="120" name="Groupe 119">
              <a:extLst>
                <a:ext uri="{FF2B5EF4-FFF2-40B4-BE49-F238E27FC236}">
                  <a16:creationId xmlns:a16="http://schemas.microsoft.com/office/drawing/2014/main" id="{66A51ED9-1C99-74B0-6399-AC5DD08AF12B}"/>
                </a:ext>
              </a:extLst>
            </p:cNvPr>
            <p:cNvGrpSpPr/>
            <p:nvPr/>
          </p:nvGrpSpPr>
          <p:grpSpPr>
            <a:xfrm>
              <a:off x="6224828" y="5865245"/>
              <a:ext cx="223385" cy="241854"/>
              <a:chOff x="7233671" y="4898708"/>
              <a:chExt cx="223385" cy="241854"/>
            </a:xfrm>
          </p:grpSpPr>
          <p:sp>
            <p:nvSpPr>
              <p:cNvPr id="121" name="Line 37">
                <a:extLst>
                  <a:ext uri="{FF2B5EF4-FFF2-40B4-BE49-F238E27FC236}">
                    <a16:creationId xmlns:a16="http://schemas.microsoft.com/office/drawing/2014/main" id="{E2829E57-D686-B012-B995-B07EF8C352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Rectangle 67">
                <a:extLst>
                  <a:ext uri="{FF2B5EF4-FFF2-40B4-BE49-F238E27FC236}">
                    <a16:creationId xmlns:a16="http://schemas.microsoft.com/office/drawing/2014/main" id="{F55244C4-8CF4-B9C9-0CF4-4708FC5CD5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3671" y="4929359"/>
                <a:ext cx="223385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-12</a:t>
                </a:r>
              </a:p>
            </p:txBody>
          </p:sp>
        </p:grpSp>
        <p:grpSp>
          <p:nvGrpSpPr>
            <p:cNvPr id="123" name="Groupe 122">
              <a:extLst>
                <a:ext uri="{FF2B5EF4-FFF2-40B4-BE49-F238E27FC236}">
                  <a16:creationId xmlns:a16="http://schemas.microsoft.com/office/drawing/2014/main" id="{8746D6C8-DF7A-7A47-3B66-8397EDAAA3DD}"/>
                </a:ext>
              </a:extLst>
            </p:cNvPr>
            <p:cNvGrpSpPr/>
            <p:nvPr/>
          </p:nvGrpSpPr>
          <p:grpSpPr>
            <a:xfrm>
              <a:off x="6564553" y="5865245"/>
              <a:ext cx="223385" cy="241854"/>
              <a:chOff x="7233671" y="4898708"/>
              <a:chExt cx="223385" cy="241854"/>
            </a:xfrm>
          </p:grpSpPr>
          <p:sp>
            <p:nvSpPr>
              <p:cNvPr id="124" name="Line 37">
                <a:extLst>
                  <a:ext uri="{FF2B5EF4-FFF2-40B4-BE49-F238E27FC236}">
                    <a16:creationId xmlns:a16="http://schemas.microsoft.com/office/drawing/2014/main" id="{85A438F4-DA96-5D36-37EE-D689C3875F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Rectangle 67">
                <a:extLst>
                  <a:ext uri="{FF2B5EF4-FFF2-40B4-BE49-F238E27FC236}">
                    <a16:creationId xmlns:a16="http://schemas.microsoft.com/office/drawing/2014/main" id="{DFB3033E-AF80-F2B2-8EFF-3D5354EF8C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3671" y="4929359"/>
                <a:ext cx="223385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-10</a:t>
                </a:r>
              </a:p>
            </p:txBody>
          </p:sp>
        </p:grpSp>
        <p:grpSp>
          <p:nvGrpSpPr>
            <p:cNvPr id="126" name="Groupe 125">
              <a:extLst>
                <a:ext uri="{FF2B5EF4-FFF2-40B4-BE49-F238E27FC236}">
                  <a16:creationId xmlns:a16="http://schemas.microsoft.com/office/drawing/2014/main" id="{85D98C90-BE91-CA56-ABF1-3229A00B0730}"/>
                </a:ext>
              </a:extLst>
            </p:cNvPr>
            <p:cNvGrpSpPr/>
            <p:nvPr/>
          </p:nvGrpSpPr>
          <p:grpSpPr>
            <a:xfrm>
              <a:off x="6916885" y="5865245"/>
              <a:ext cx="165677" cy="241854"/>
              <a:chOff x="7262525" y="4898708"/>
              <a:chExt cx="165677" cy="241854"/>
            </a:xfrm>
          </p:grpSpPr>
          <p:sp>
            <p:nvSpPr>
              <p:cNvPr id="127" name="Line 37">
                <a:extLst>
                  <a:ext uri="{FF2B5EF4-FFF2-40B4-BE49-F238E27FC236}">
                    <a16:creationId xmlns:a16="http://schemas.microsoft.com/office/drawing/2014/main" id="{8EA7670D-1640-5B0A-A753-2A8E03B58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Rectangle 67">
                <a:extLst>
                  <a:ext uri="{FF2B5EF4-FFF2-40B4-BE49-F238E27FC236}">
                    <a16:creationId xmlns:a16="http://schemas.microsoft.com/office/drawing/2014/main" id="{48C28B3E-13CE-1BD5-7E9F-2DE2DD52CF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-8</a:t>
                </a:r>
              </a:p>
            </p:txBody>
          </p:sp>
        </p:grpSp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5A8043F4-1347-CF6C-0BFB-B34E6FD16F81}"/>
                </a:ext>
              </a:extLst>
            </p:cNvPr>
            <p:cNvGrpSpPr/>
            <p:nvPr/>
          </p:nvGrpSpPr>
          <p:grpSpPr>
            <a:xfrm>
              <a:off x="7247457" y="5865245"/>
              <a:ext cx="165677" cy="241854"/>
              <a:chOff x="7262525" y="4898708"/>
              <a:chExt cx="165677" cy="241854"/>
            </a:xfrm>
          </p:grpSpPr>
          <p:sp>
            <p:nvSpPr>
              <p:cNvPr id="130" name="Line 37">
                <a:extLst>
                  <a:ext uri="{FF2B5EF4-FFF2-40B4-BE49-F238E27FC236}">
                    <a16:creationId xmlns:a16="http://schemas.microsoft.com/office/drawing/2014/main" id="{0382E05A-96B9-8525-F069-F235313A02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1" name="Rectangle 67">
                <a:extLst>
                  <a:ext uri="{FF2B5EF4-FFF2-40B4-BE49-F238E27FC236}">
                    <a16:creationId xmlns:a16="http://schemas.microsoft.com/office/drawing/2014/main" id="{10E1714B-1843-7B0B-C94F-DA7C8B84F6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-6</a:t>
                </a:r>
              </a:p>
            </p:txBody>
          </p:sp>
        </p:grpSp>
        <p:grpSp>
          <p:nvGrpSpPr>
            <p:cNvPr id="132" name="Groupe 131">
              <a:extLst>
                <a:ext uri="{FF2B5EF4-FFF2-40B4-BE49-F238E27FC236}">
                  <a16:creationId xmlns:a16="http://schemas.microsoft.com/office/drawing/2014/main" id="{0C0C84C0-4BBD-BA6B-02AD-5653C54D911C}"/>
                </a:ext>
              </a:extLst>
            </p:cNvPr>
            <p:cNvGrpSpPr/>
            <p:nvPr/>
          </p:nvGrpSpPr>
          <p:grpSpPr>
            <a:xfrm>
              <a:off x="7587182" y="5865245"/>
              <a:ext cx="165677" cy="241854"/>
              <a:chOff x="7262525" y="4898708"/>
              <a:chExt cx="165677" cy="241854"/>
            </a:xfrm>
          </p:grpSpPr>
          <p:sp>
            <p:nvSpPr>
              <p:cNvPr id="133" name="Line 37">
                <a:extLst>
                  <a:ext uri="{FF2B5EF4-FFF2-40B4-BE49-F238E27FC236}">
                    <a16:creationId xmlns:a16="http://schemas.microsoft.com/office/drawing/2014/main" id="{905D3361-09E2-57C6-7EE7-FDDD32C3D4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4" name="Rectangle 67">
                <a:extLst>
                  <a:ext uri="{FF2B5EF4-FFF2-40B4-BE49-F238E27FC236}">
                    <a16:creationId xmlns:a16="http://schemas.microsoft.com/office/drawing/2014/main" id="{589C16F3-821E-E144-F957-0C13A53046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-4</a:t>
                </a:r>
              </a:p>
            </p:txBody>
          </p:sp>
        </p:grpSp>
        <p:grpSp>
          <p:nvGrpSpPr>
            <p:cNvPr id="135" name="Groupe 134">
              <a:extLst>
                <a:ext uri="{FF2B5EF4-FFF2-40B4-BE49-F238E27FC236}">
                  <a16:creationId xmlns:a16="http://schemas.microsoft.com/office/drawing/2014/main" id="{5939EAD9-E807-6B5C-5ACC-B8C5C5D75CA7}"/>
                </a:ext>
              </a:extLst>
            </p:cNvPr>
            <p:cNvGrpSpPr/>
            <p:nvPr/>
          </p:nvGrpSpPr>
          <p:grpSpPr>
            <a:xfrm>
              <a:off x="7910660" y="5865245"/>
              <a:ext cx="165677" cy="241854"/>
              <a:chOff x="7262525" y="4898708"/>
              <a:chExt cx="165677" cy="241854"/>
            </a:xfrm>
          </p:grpSpPr>
          <p:sp>
            <p:nvSpPr>
              <p:cNvPr id="136" name="Line 37">
                <a:extLst>
                  <a:ext uri="{FF2B5EF4-FFF2-40B4-BE49-F238E27FC236}">
                    <a16:creationId xmlns:a16="http://schemas.microsoft.com/office/drawing/2014/main" id="{8CF0EA1D-D6B3-B75B-E0A1-2A1AD00935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7" name="Rectangle 67">
                <a:extLst>
                  <a:ext uri="{FF2B5EF4-FFF2-40B4-BE49-F238E27FC236}">
                    <a16:creationId xmlns:a16="http://schemas.microsoft.com/office/drawing/2014/main" id="{D1B782E2-25C7-D07D-D58F-C536BD80C9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-2</a:t>
                </a:r>
              </a:p>
            </p:txBody>
          </p:sp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5BD0D66D-E939-CBB6-6A13-510332E0037E}"/>
                </a:ext>
              </a:extLst>
            </p:cNvPr>
            <p:cNvGrpSpPr/>
            <p:nvPr/>
          </p:nvGrpSpPr>
          <p:grpSpPr>
            <a:xfrm>
              <a:off x="8256723" y="5865245"/>
              <a:ext cx="130411" cy="241854"/>
              <a:chOff x="7280158" y="4898708"/>
              <a:chExt cx="130411" cy="241854"/>
            </a:xfrm>
          </p:grpSpPr>
          <p:sp>
            <p:nvSpPr>
              <p:cNvPr id="139" name="Line 37">
                <a:extLst>
                  <a:ext uri="{FF2B5EF4-FFF2-40B4-BE49-F238E27FC236}">
                    <a16:creationId xmlns:a16="http://schemas.microsoft.com/office/drawing/2014/main" id="{5AA0BB45-07EE-A49D-D54F-116026160C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0" name="Rectangle 67">
                <a:extLst>
                  <a:ext uri="{FF2B5EF4-FFF2-40B4-BE49-F238E27FC236}">
                    <a16:creationId xmlns:a16="http://schemas.microsoft.com/office/drawing/2014/main" id="{D6359445-BD4A-B19A-8E78-72CF8A8194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141" name="Groupe 140">
              <a:extLst>
                <a:ext uri="{FF2B5EF4-FFF2-40B4-BE49-F238E27FC236}">
                  <a16:creationId xmlns:a16="http://schemas.microsoft.com/office/drawing/2014/main" id="{18CEA45A-3418-18CD-FD5E-D1B22CC1310F}"/>
                </a:ext>
              </a:extLst>
            </p:cNvPr>
            <p:cNvGrpSpPr/>
            <p:nvPr/>
          </p:nvGrpSpPr>
          <p:grpSpPr>
            <a:xfrm>
              <a:off x="8586923" y="5865245"/>
              <a:ext cx="130411" cy="241854"/>
              <a:chOff x="7280158" y="4898708"/>
              <a:chExt cx="130411" cy="241854"/>
            </a:xfrm>
          </p:grpSpPr>
          <p:sp>
            <p:nvSpPr>
              <p:cNvPr id="142" name="Line 37">
                <a:extLst>
                  <a:ext uri="{FF2B5EF4-FFF2-40B4-BE49-F238E27FC236}">
                    <a16:creationId xmlns:a16="http://schemas.microsoft.com/office/drawing/2014/main" id="{9ABBE5CB-C4F2-5402-F3B3-D05CE83F35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3" name="Rectangle 67">
                <a:extLst>
                  <a:ext uri="{FF2B5EF4-FFF2-40B4-BE49-F238E27FC236}">
                    <a16:creationId xmlns:a16="http://schemas.microsoft.com/office/drawing/2014/main" id="{1CF9EAC9-D6DA-A38E-B43F-BC8F888C8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144" name="Groupe 143">
              <a:extLst>
                <a:ext uri="{FF2B5EF4-FFF2-40B4-BE49-F238E27FC236}">
                  <a16:creationId xmlns:a16="http://schemas.microsoft.com/office/drawing/2014/main" id="{109031C9-15C2-5EDC-CAEC-F3CD41AC27C9}"/>
                </a:ext>
              </a:extLst>
            </p:cNvPr>
            <p:cNvGrpSpPr/>
            <p:nvPr/>
          </p:nvGrpSpPr>
          <p:grpSpPr>
            <a:xfrm>
              <a:off x="8910401" y="5865245"/>
              <a:ext cx="130411" cy="241854"/>
              <a:chOff x="7280158" y="4898708"/>
              <a:chExt cx="130411" cy="241854"/>
            </a:xfrm>
          </p:grpSpPr>
          <p:sp>
            <p:nvSpPr>
              <p:cNvPr id="145" name="Line 37">
                <a:extLst>
                  <a:ext uri="{FF2B5EF4-FFF2-40B4-BE49-F238E27FC236}">
                    <a16:creationId xmlns:a16="http://schemas.microsoft.com/office/drawing/2014/main" id="{4921C570-71F4-4EF5-AD41-460F0FD73D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6" name="Rectangle 67">
                <a:extLst>
                  <a:ext uri="{FF2B5EF4-FFF2-40B4-BE49-F238E27FC236}">
                    <a16:creationId xmlns:a16="http://schemas.microsoft.com/office/drawing/2014/main" id="{FECE3F1C-A8FB-252E-D19B-2753F38504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4</a:t>
                </a:r>
              </a:p>
            </p:txBody>
          </p:sp>
        </p:grpSp>
        <p:grpSp>
          <p:nvGrpSpPr>
            <p:cNvPr id="147" name="Groupe 146">
              <a:extLst>
                <a:ext uri="{FF2B5EF4-FFF2-40B4-BE49-F238E27FC236}">
                  <a16:creationId xmlns:a16="http://schemas.microsoft.com/office/drawing/2014/main" id="{1B8DA69E-644A-4896-85EA-9412A29162B3}"/>
                </a:ext>
              </a:extLst>
            </p:cNvPr>
            <p:cNvGrpSpPr/>
            <p:nvPr/>
          </p:nvGrpSpPr>
          <p:grpSpPr>
            <a:xfrm>
              <a:off x="9245189" y="5865245"/>
              <a:ext cx="130411" cy="241854"/>
              <a:chOff x="7280158" y="4898708"/>
              <a:chExt cx="130411" cy="241854"/>
            </a:xfrm>
          </p:grpSpPr>
          <p:sp>
            <p:nvSpPr>
              <p:cNvPr id="148" name="Line 37">
                <a:extLst>
                  <a:ext uri="{FF2B5EF4-FFF2-40B4-BE49-F238E27FC236}">
                    <a16:creationId xmlns:a16="http://schemas.microsoft.com/office/drawing/2014/main" id="{F4EC90DE-A409-21E0-CB2E-58E2764F4B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Rectangle 67">
                <a:extLst>
                  <a:ext uri="{FF2B5EF4-FFF2-40B4-BE49-F238E27FC236}">
                    <a16:creationId xmlns:a16="http://schemas.microsoft.com/office/drawing/2014/main" id="{FE6E5742-5846-03A3-8996-5908EC9CBE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6</a:t>
                </a:r>
              </a:p>
            </p:txBody>
          </p:sp>
        </p:grp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C5A865C6-0AAA-195C-6A5B-6208D3125CF0}"/>
                </a:ext>
              </a:extLst>
            </p:cNvPr>
            <p:cNvGrpSpPr/>
            <p:nvPr/>
          </p:nvGrpSpPr>
          <p:grpSpPr>
            <a:xfrm>
              <a:off x="9575389" y="5865245"/>
              <a:ext cx="130411" cy="241854"/>
              <a:chOff x="7280158" y="4898708"/>
              <a:chExt cx="130411" cy="241854"/>
            </a:xfrm>
          </p:grpSpPr>
          <p:sp>
            <p:nvSpPr>
              <p:cNvPr id="151" name="Line 37">
                <a:extLst>
                  <a:ext uri="{FF2B5EF4-FFF2-40B4-BE49-F238E27FC236}">
                    <a16:creationId xmlns:a16="http://schemas.microsoft.com/office/drawing/2014/main" id="{81788D55-7246-85B8-CAE9-01AAE39D8A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Rectangle 67">
                <a:extLst>
                  <a:ext uri="{FF2B5EF4-FFF2-40B4-BE49-F238E27FC236}">
                    <a16:creationId xmlns:a16="http://schemas.microsoft.com/office/drawing/2014/main" id="{77138E12-D6C5-932F-6233-4CC1F42A29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8</a:t>
                </a:r>
              </a:p>
            </p:txBody>
          </p:sp>
        </p:grpSp>
        <p:grpSp>
          <p:nvGrpSpPr>
            <p:cNvPr id="153" name="Groupe 152">
              <a:extLst>
                <a:ext uri="{FF2B5EF4-FFF2-40B4-BE49-F238E27FC236}">
                  <a16:creationId xmlns:a16="http://schemas.microsoft.com/office/drawing/2014/main" id="{9184364F-FE2B-E569-7C38-58358B74C1C3}"/>
                </a:ext>
              </a:extLst>
            </p:cNvPr>
            <p:cNvGrpSpPr/>
            <p:nvPr/>
          </p:nvGrpSpPr>
          <p:grpSpPr>
            <a:xfrm>
              <a:off x="9870013" y="5865245"/>
              <a:ext cx="188119" cy="241854"/>
              <a:chOff x="7251304" y="4898708"/>
              <a:chExt cx="188119" cy="241854"/>
            </a:xfrm>
          </p:grpSpPr>
          <p:sp>
            <p:nvSpPr>
              <p:cNvPr id="154" name="Line 37">
                <a:extLst>
                  <a:ext uri="{FF2B5EF4-FFF2-40B4-BE49-F238E27FC236}">
                    <a16:creationId xmlns:a16="http://schemas.microsoft.com/office/drawing/2014/main" id="{A5E91E84-2F30-298C-7060-02A98B717B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5" name="Rectangle 67">
                <a:extLst>
                  <a:ext uri="{FF2B5EF4-FFF2-40B4-BE49-F238E27FC236}">
                    <a16:creationId xmlns:a16="http://schemas.microsoft.com/office/drawing/2014/main" id="{128EC896-8AAE-CE13-DBE9-087D511680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1304" y="4929359"/>
                <a:ext cx="188119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10</a:t>
                </a:r>
              </a:p>
            </p:txBody>
          </p:sp>
        </p:grpSp>
        <p:cxnSp>
          <p:nvCxnSpPr>
            <p:cNvPr id="156" name="Connecteur droit 155">
              <a:extLst>
                <a:ext uri="{FF2B5EF4-FFF2-40B4-BE49-F238E27FC236}">
                  <a16:creationId xmlns:a16="http://schemas.microsoft.com/office/drawing/2014/main" id="{1F61DDCC-432D-DD47-E9D6-4DBB9630E2C0}"/>
                </a:ext>
              </a:extLst>
            </p:cNvPr>
            <p:cNvCxnSpPr/>
            <p:nvPr/>
          </p:nvCxnSpPr>
          <p:spPr>
            <a:xfrm>
              <a:off x="6278449" y="5863652"/>
              <a:ext cx="3760631" cy="0"/>
            </a:xfrm>
            <a:prstGeom prst="line">
              <a:avLst/>
            </a:prstGeom>
            <a:ln w="9525">
              <a:solidFill>
                <a:srgbClr val="000066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Line 37">
              <a:extLst>
                <a:ext uri="{FF2B5EF4-FFF2-40B4-BE49-F238E27FC236}">
                  <a16:creationId xmlns:a16="http://schemas.microsoft.com/office/drawing/2014/main" id="{24EE542E-AD0D-54AC-27CF-7BAA428E33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17164" y="4564136"/>
              <a:ext cx="1770" cy="12995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58" name="Rectangle 67">
              <a:extLst>
                <a:ext uri="{FF2B5EF4-FFF2-40B4-BE49-F238E27FC236}">
                  <a16:creationId xmlns:a16="http://schemas.microsoft.com/office/drawing/2014/main" id="{297905F0-7CFC-4F65-6621-816DA93F2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5564" y="6190732"/>
              <a:ext cx="1092214" cy="257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200" b="1" kern="0" dirty="0">
                  <a:solidFill>
                    <a:srgbClr val="000066"/>
                  </a:solidFill>
                  <a:ea typeface="Roboto Condensed" panose="02000000000000000000" pitchFamily="2" charset="0"/>
                  <a:cs typeface="Calibri" panose="020F0502020204030204" pitchFamily="34" charset="0"/>
                </a:rPr>
                <a:t>CAB/RPV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rPr>
                <a:t> better</a:t>
              </a:r>
            </a:p>
          </p:txBody>
        </p:sp>
        <p:sp>
          <p:nvSpPr>
            <p:cNvPr id="159" name="Rectangle 67">
              <a:extLst>
                <a:ext uri="{FF2B5EF4-FFF2-40B4-BE49-F238E27FC236}">
                  <a16:creationId xmlns:a16="http://schemas.microsoft.com/office/drawing/2014/main" id="{03E06AEA-D4E2-F2A1-B4B0-E3F63D57BA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8409" y="6190732"/>
              <a:ext cx="745965" cy="257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rPr>
                <a:t>TLD better</a:t>
              </a:r>
            </a:p>
          </p:txBody>
        </p:sp>
        <p:sp>
          <p:nvSpPr>
            <p:cNvPr id="160" name="Rectangle 67">
              <a:extLst>
                <a:ext uri="{FF2B5EF4-FFF2-40B4-BE49-F238E27FC236}">
                  <a16:creationId xmlns:a16="http://schemas.microsoft.com/office/drawing/2014/main" id="{46B501EB-85AF-2CFE-A271-6E51D673E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8371" y="6022272"/>
              <a:ext cx="4325470" cy="257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rPr>
                <a:t>Difference in percentage with confirmed viral rebound by week 96</a:t>
              </a:r>
            </a:p>
          </p:txBody>
        </p:sp>
        <p:sp>
          <p:nvSpPr>
            <p:cNvPr id="161" name="Line 37">
              <a:extLst>
                <a:ext uri="{FF2B5EF4-FFF2-40B4-BE49-F238E27FC236}">
                  <a16:creationId xmlns:a16="http://schemas.microsoft.com/office/drawing/2014/main" id="{0DC6BA93-CE90-558E-6AEA-848F85BE36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794289" y="4724399"/>
              <a:ext cx="0" cy="11392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67" name="TextBox 41">
              <a:extLst>
                <a:ext uri="{FF2B5EF4-FFF2-40B4-BE49-F238E27FC236}">
                  <a16:creationId xmlns:a16="http://schemas.microsoft.com/office/drawing/2014/main" id="{3B6CAFE2-069D-8880-87EE-82C22CB380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36764" y="4772399"/>
              <a:ext cx="859210" cy="2616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Testing for NI :</a:t>
              </a:r>
              <a:endParaRPr kumimoji="0" lang="en-US" sz="11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168" name="TextBox 41">
              <a:extLst>
                <a:ext uri="{FF2B5EF4-FFF2-40B4-BE49-F238E27FC236}">
                  <a16:creationId xmlns:a16="http://schemas.microsoft.com/office/drawing/2014/main" id="{A53A8A58-277D-B5B7-2304-5D98B8A5C9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1304" y="5249714"/>
              <a:ext cx="710131" cy="430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Testing for</a:t>
              </a:r>
              <a:b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superiority :</a:t>
              </a:r>
              <a:endParaRPr kumimoji="0" lang="en-US" sz="11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169" name="Forme libre 8">
              <a:extLst>
                <a:ext uri="{FF2B5EF4-FFF2-40B4-BE49-F238E27FC236}">
                  <a16:creationId xmlns:a16="http://schemas.microsoft.com/office/drawing/2014/main" id="{F616D3B6-2024-0CA8-EBB3-F1583736B85E}"/>
                </a:ext>
              </a:extLst>
            </p:cNvPr>
            <p:cNvSpPr/>
            <p:nvPr/>
          </p:nvSpPr>
          <p:spPr>
            <a:xfrm rot="5400000">
              <a:off x="7300463" y="4271467"/>
              <a:ext cx="81437" cy="142398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5875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0" name="Losange 169">
              <a:extLst>
                <a:ext uri="{FF2B5EF4-FFF2-40B4-BE49-F238E27FC236}">
                  <a16:creationId xmlns:a16="http://schemas.microsoft.com/office/drawing/2014/main" id="{654F4653-A521-9D0E-B299-6BBA559EEE4D}"/>
                </a:ext>
              </a:extLst>
            </p:cNvPr>
            <p:cNvSpPr/>
            <p:nvPr/>
          </p:nvSpPr>
          <p:spPr>
            <a:xfrm>
              <a:off x="7394278" y="4949228"/>
              <a:ext cx="74782" cy="74782"/>
            </a:xfrm>
            <a:prstGeom prst="diamond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3" name="Losange 172">
              <a:extLst>
                <a:ext uri="{FF2B5EF4-FFF2-40B4-BE49-F238E27FC236}">
                  <a16:creationId xmlns:a16="http://schemas.microsoft.com/office/drawing/2014/main" id="{EEDFF34A-D5E9-592F-5522-1D49AB360614}"/>
                </a:ext>
              </a:extLst>
            </p:cNvPr>
            <p:cNvSpPr/>
            <p:nvPr/>
          </p:nvSpPr>
          <p:spPr>
            <a:xfrm>
              <a:off x="7399041" y="5520728"/>
              <a:ext cx="74782" cy="74782"/>
            </a:xfrm>
            <a:prstGeom prst="diamond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4" name="Forme libre 8">
              <a:extLst>
                <a:ext uri="{FF2B5EF4-FFF2-40B4-BE49-F238E27FC236}">
                  <a16:creationId xmlns:a16="http://schemas.microsoft.com/office/drawing/2014/main" id="{AAA83E52-9188-C0E7-7442-BDEE0664CFA0}"/>
                </a:ext>
              </a:extLst>
            </p:cNvPr>
            <p:cNvSpPr/>
            <p:nvPr/>
          </p:nvSpPr>
          <p:spPr>
            <a:xfrm rot="5400000">
              <a:off x="7331419" y="5019181"/>
              <a:ext cx="81437" cy="10763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5875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ZoneTexte 174">
              <a:extLst>
                <a:ext uri="{FF2B5EF4-FFF2-40B4-BE49-F238E27FC236}">
                  <a16:creationId xmlns:a16="http://schemas.microsoft.com/office/drawing/2014/main" id="{44F0FA17-5C46-B368-FDE6-A13EC6F98902}"/>
                </a:ext>
              </a:extLst>
            </p:cNvPr>
            <p:cNvSpPr txBox="1"/>
            <p:nvPr/>
          </p:nvSpPr>
          <p:spPr>
            <a:xfrm>
              <a:off x="9201795" y="4505456"/>
              <a:ext cx="112723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000066"/>
                  </a:solidFill>
                </a:rPr>
                <a:t>NI margin: 8.9%</a:t>
              </a:r>
            </a:p>
          </p:txBody>
        </p:sp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id="{068DB44F-528E-3F03-3AEE-7C227DA91D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7134" y="5273761"/>
              <a:ext cx="3436520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C00000"/>
                  </a:solidFill>
                </a:rPr>
                <a:t>CAB/RPV </a:t>
              </a:r>
              <a:r>
                <a:rPr lang="en-US" sz="1400" b="1" u="sng" dirty="0">
                  <a:solidFill>
                    <a:srgbClr val="C00000"/>
                  </a:solidFill>
                </a:rPr>
                <a:t>superior</a:t>
              </a:r>
              <a:r>
                <a:rPr lang="en-US" sz="1400" b="1" dirty="0">
                  <a:solidFill>
                    <a:srgbClr val="C00000"/>
                  </a:solidFill>
                </a:rPr>
                <a:t> to control (P=0.001)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endParaRPr>
            </a:p>
          </p:txBody>
        </p:sp>
      </p:grpSp>
      <p:sp>
        <p:nvSpPr>
          <p:cNvPr id="9" name="Titre 5">
            <a:extLst>
              <a:ext uri="{FF2B5EF4-FFF2-40B4-BE49-F238E27FC236}">
                <a16:creationId xmlns:a16="http://schemas.microsoft.com/office/drawing/2014/main" id="{BD89A932-FB05-C4FD-68ED-21CA84FF2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200" dirty="0"/>
              <a:t>LATA: LA CAB + RPV vs TLD in adolescents </a:t>
            </a:r>
            <a:br>
              <a:rPr lang="es-419" sz="3200" dirty="0"/>
            </a:br>
            <a:r>
              <a:rPr lang="es-419" sz="3200" dirty="0"/>
              <a:t>living with HIV in Sub-saharan Africa (2)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149C6A0E-EC63-B5BA-32D2-746EFBC31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7833" y="6455281"/>
            <a:ext cx="4214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Bwakura-Dangarembizi</a:t>
            </a:r>
            <a:r>
              <a:rPr lang="fr-F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M, AIDS 2026, Abs. OAX1105LB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AFA7B37-9464-33A2-DB5D-9B6C9FC17EE8}"/>
              </a:ext>
            </a:extLst>
          </p:cNvPr>
          <p:cNvGrpSpPr/>
          <p:nvPr/>
        </p:nvGrpSpPr>
        <p:grpSpPr>
          <a:xfrm>
            <a:off x="5618911" y="1997691"/>
            <a:ext cx="6355155" cy="1710074"/>
            <a:chOff x="5618911" y="1997691"/>
            <a:chExt cx="6355155" cy="1710074"/>
          </a:xfrm>
        </p:grpSpPr>
        <p:sp>
          <p:nvSpPr>
            <p:cNvPr id="59" name="TextBox 41">
              <a:extLst>
                <a:ext uri="{FF2B5EF4-FFF2-40B4-BE49-F238E27FC236}">
                  <a16:creationId xmlns:a16="http://schemas.microsoft.com/office/drawing/2014/main" id="{4AE94762-5929-C520-7A35-58E91E4DE1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18911" y="2377837"/>
              <a:ext cx="859210" cy="26161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Testing for NI :</a:t>
              </a:r>
              <a:endParaRPr kumimoji="0" lang="en-US" sz="11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TextBox 41">
              <a:extLst>
                <a:ext uri="{FF2B5EF4-FFF2-40B4-BE49-F238E27FC236}">
                  <a16:creationId xmlns:a16="http://schemas.microsoft.com/office/drawing/2014/main" id="{ED8FAFB6-9F61-F56A-6DCB-1DA64D2894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3451" y="2732601"/>
              <a:ext cx="710131" cy="43088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Testing for</a:t>
              </a:r>
              <a:b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</a:br>
              <a:r>
                <a:rPr kumimoji="0" lang="en-US" sz="11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superiority :</a:t>
              </a:r>
              <a:endParaRPr kumimoji="0" lang="en-US" sz="11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TextBox 41">
              <a:extLst>
                <a:ext uri="{FF2B5EF4-FFF2-40B4-BE49-F238E27FC236}">
                  <a16:creationId xmlns:a16="http://schemas.microsoft.com/office/drawing/2014/main" id="{A9D3CED4-F8A6-3BE9-38C3-78E1E1A7A6D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7479" y="2298792"/>
              <a:ext cx="1673536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 -5.5% (99% CI: -10.3, -1.5)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TextBox 41">
              <a:extLst>
                <a:ext uri="{FF2B5EF4-FFF2-40B4-BE49-F238E27FC236}">
                  <a16:creationId xmlns:a16="http://schemas.microsoft.com/office/drawing/2014/main" id="{A600E9E3-8117-8DF6-BEF4-1A0349DCD8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6753" y="2752845"/>
              <a:ext cx="1594988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lIns="0" rIns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</a:rPr>
                <a:t> -5.5% (95% CI: -9.1, -2.4)</a:t>
              </a:r>
              <a:endParaRPr kumimoji="0" lang="en-US" sz="1200" b="1" i="0" u="none" strike="noStrike" kern="0" cap="none" spc="0" normalizeH="0" baseline="30000" noProof="1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</a:endParaRPr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4289B40A-4DAB-7930-9AB9-EF5D9D052FAE}"/>
                </a:ext>
              </a:extLst>
            </p:cNvPr>
            <p:cNvGrpSpPr/>
            <p:nvPr/>
          </p:nvGrpSpPr>
          <p:grpSpPr>
            <a:xfrm>
              <a:off x="6235530" y="3294052"/>
              <a:ext cx="223385" cy="241854"/>
              <a:chOff x="7233671" y="4898708"/>
              <a:chExt cx="223385" cy="241854"/>
            </a:xfrm>
          </p:grpSpPr>
          <p:sp>
            <p:nvSpPr>
              <p:cNvPr id="71" name="Line 37">
                <a:extLst>
                  <a:ext uri="{FF2B5EF4-FFF2-40B4-BE49-F238E27FC236}">
                    <a16:creationId xmlns:a16="http://schemas.microsoft.com/office/drawing/2014/main" id="{4D54A4A5-2EF9-1919-9EE6-1DAEA0F813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2" name="Rectangle 67">
                <a:extLst>
                  <a:ext uri="{FF2B5EF4-FFF2-40B4-BE49-F238E27FC236}">
                    <a16:creationId xmlns:a16="http://schemas.microsoft.com/office/drawing/2014/main" id="{78B888B4-2590-4486-87EC-D1FF59FE1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3671" y="4929359"/>
                <a:ext cx="223385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-12</a:t>
                </a:r>
              </a:p>
            </p:txBody>
          </p:sp>
        </p:grpSp>
        <p:grpSp>
          <p:nvGrpSpPr>
            <p:cNvPr id="73" name="Groupe 72">
              <a:extLst>
                <a:ext uri="{FF2B5EF4-FFF2-40B4-BE49-F238E27FC236}">
                  <a16:creationId xmlns:a16="http://schemas.microsoft.com/office/drawing/2014/main" id="{2CBD1010-1077-48D3-B732-E79C8347CEE3}"/>
                </a:ext>
              </a:extLst>
            </p:cNvPr>
            <p:cNvGrpSpPr/>
            <p:nvPr/>
          </p:nvGrpSpPr>
          <p:grpSpPr>
            <a:xfrm>
              <a:off x="6575255" y="3294052"/>
              <a:ext cx="223385" cy="241854"/>
              <a:chOff x="7233671" y="4898708"/>
              <a:chExt cx="223385" cy="241854"/>
            </a:xfrm>
          </p:grpSpPr>
          <p:sp>
            <p:nvSpPr>
              <p:cNvPr id="74" name="Line 37">
                <a:extLst>
                  <a:ext uri="{FF2B5EF4-FFF2-40B4-BE49-F238E27FC236}">
                    <a16:creationId xmlns:a16="http://schemas.microsoft.com/office/drawing/2014/main" id="{7B6E4AA0-A4C1-B81B-A2E2-FBFBC97F28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Rectangle 67">
                <a:extLst>
                  <a:ext uri="{FF2B5EF4-FFF2-40B4-BE49-F238E27FC236}">
                    <a16:creationId xmlns:a16="http://schemas.microsoft.com/office/drawing/2014/main" id="{2EF86301-B82E-44E1-4217-820AB05E5A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33671" y="4929359"/>
                <a:ext cx="223385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-10</a:t>
                </a:r>
              </a:p>
            </p:txBody>
          </p:sp>
        </p:grpSp>
        <p:grpSp>
          <p:nvGrpSpPr>
            <p:cNvPr id="76" name="Groupe 75">
              <a:extLst>
                <a:ext uri="{FF2B5EF4-FFF2-40B4-BE49-F238E27FC236}">
                  <a16:creationId xmlns:a16="http://schemas.microsoft.com/office/drawing/2014/main" id="{5E3053DC-5F18-6372-FD96-06218DAA65DB}"/>
                </a:ext>
              </a:extLst>
            </p:cNvPr>
            <p:cNvGrpSpPr/>
            <p:nvPr/>
          </p:nvGrpSpPr>
          <p:grpSpPr>
            <a:xfrm>
              <a:off x="6927587" y="3294052"/>
              <a:ext cx="165677" cy="241854"/>
              <a:chOff x="7262525" y="4898708"/>
              <a:chExt cx="165677" cy="241854"/>
            </a:xfrm>
          </p:grpSpPr>
          <p:sp>
            <p:nvSpPr>
              <p:cNvPr id="77" name="Line 37">
                <a:extLst>
                  <a:ext uri="{FF2B5EF4-FFF2-40B4-BE49-F238E27FC236}">
                    <a16:creationId xmlns:a16="http://schemas.microsoft.com/office/drawing/2014/main" id="{06E7D3D6-D659-4BF0-04DE-0D398EFD68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Rectangle 67">
                <a:extLst>
                  <a:ext uri="{FF2B5EF4-FFF2-40B4-BE49-F238E27FC236}">
                    <a16:creationId xmlns:a16="http://schemas.microsoft.com/office/drawing/2014/main" id="{F8CD178A-D78F-C9DB-AF78-E5F60632CF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-8</a:t>
                </a:r>
              </a:p>
            </p:txBody>
          </p:sp>
        </p:grpSp>
        <p:grpSp>
          <p:nvGrpSpPr>
            <p:cNvPr id="79" name="Groupe 78">
              <a:extLst>
                <a:ext uri="{FF2B5EF4-FFF2-40B4-BE49-F238E27FC236}">
                  <a16:creationId xmlns:a16="http://schemas.microsoft.com/office/drawing/2014/main" id="{F33F46C3-36E8-4928-0173-36A27C425341}"/>
                </a:ext>
              </a:extLst>
            </p:cNvPr>
            <p:cNvGrpSpPr/>
            <p:nvPr/>
          </p:nvGrpSpPr>
          <p:grpSpPr>
            <a:xfrm>
              <a:off x="7258159" y="3294052"/>
              <a:ext cx="165677" cy="241854"/>
              <a:chOff x="7262525" y="4898708"/>
              <a:chExt cx="165677" cy="241854"/>
            </a:xfrm>
          </p:grpSpPr>
          <p:sp>
            <p:nvSpPr>
              <p:cNvPr id="80" name="Line 37">
                <a:extLst>
                  <a:ext uri="{FF2B5EF4-FFF2-40B4-BE49-F238E27FC236}">
                    <a16:creationId xmlns:a16="http://schemas.microsoft.com/office/drawing/2014/main" id="{8869B30E-E7B2-F28D-A0DB-7BD2D302E5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1" name="Rectangle 67">
                <a:extLst>
                  <a:ext uri="{FF2B5EF4-FFF2-40B4-BE49-F238E27FC236}">
                    <a16:creationId xmlns:a16="http://schemas.microsoft.com/office/drawing/2014/main" id="{448A8801-D7C5-71E4-6FF1-6932C2656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-6</a:t>
                </a:r>
              </a:p>
            </p:txBody>
          </p:sp>
        </p:grpSp>
        <p:grpSp>
          <p:nvGrpSpPr>
            <p:cNvPr id="82" name="Groupe 81">
              <a:extLst>
                <a:ext uri="{FF2B5EF4-FFF2-40B4-BE49-F238E27FC236}">
                  <a16:creationId xmlns:a16="http://schemas.microsoft.com/office/drawing/2014/main" id="{FE3B51D2-F360-71BB-B72C-53B4F8424263}"/>
                </a:ext>
              </a:extLst>
            </p:cNvPr>
            <p:cNvGrpSpPr/>
            <p:nvPr/>
          </p:nvGrpSpPr>
          <p:grpSpPr>
            <a:xfrm>
              <a:off x="7597884" y="3294052"/>
              <a:ext cx="165677" cy="241854"/>
              <a:chOff x="7262525" y="4898708"/>
              <a:chExt cx="165677" cy="241854"/>
            </a:xfrm>
          </p:grpSpPr>
          <p:sp>
            <p:nvSpPr>
              <p:cNvPr id="83" name="Line 37">
                <a:extLst>
                  <a:ext uri="{FF2B5EF4-FFF2-40B4-BE49-F238E27FC236}">
                    <a16:creationId xmlns:a16="http://schemas.microsoft.com/office/drawing/2014/main" id="{6E72BBDA-F503-78EF-B7CA-B9F7528D76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4" name="Rectangle 67">
                <a:extLst>
                  <a:ext uri="{FF2B5EF4-FFF2-40B4-BE49-F238E27FC236}">
                    <a16:creationId xmlns:a16="http://schemas.microsoft.com/office/drawing/2014/main" id="{30E1D625-D867-93A8-0FF4-D260270F6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-4</a:t>
                </a:r>
              </a:p>
            </p:txBody>
          </p:sp>
        </p:grpSp>
        <p:grpSp>
          <p:nvGrpSpPr>
            <p:cNvPr id="85" name="Groupe 84">
              <a:extLst>
                <a:ext uri="{FF2B5EF4-FFF2-40B4-BE49-F238E27FC236}">
                  <a16:creationId xmlns:a16="http://schemas.microsoft.com/office/drawing/2014/main" id="{F6807D23-D55C-CCC8-E09D-699582590657}"/>
                </a:ext>
              </a:extLst>
            </p:cNvPr>
            <p:cNvGrpSpPr/>
            <p:nvPr/>
          </p:nvGrpSpPr>
          <p:grpSpPr>
            <a:xfrm>
              <a:off x="7921362" y="3294052"/>
              <a:ext cx="165677" cy="241854"/>
              <a:chOff x="7262525" y="4898708"/>
              <a:chExt cx="165677" cy="241854"/>
            </a:xfrm>
          </p:grpSpPr>
          <p:sp>
            <p:nvSpPr>
              <p:cNvPr id="86" name="Line 37">
                <a:extLst>
                  <a:ext uri="{FF2B5EF4-FFF2-40B4-BE49-F238E27FC236}">
                    <a16:creationId xmlns:a16="http://schemas.microsoft.com/office/drawing/2014/main" id="{7801C779-969E-D97A-B72F-F0B33D646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Rectangle 67">
                <a:extLst>
                  <a:ext uri="{FF2B5EF4-FFF2-40B4-BE49-F238E27FC236}">
                    <a16:creationId xmlns:a16="http://schemas.microsoft.com/office/drawing/2014/main" id="{0798271E-A956-7AF6-531D-72662893F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2525" y="4929359"/>
                <a:ext cx="165677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-2</a:t>
                </a:r>
              </a:p>
            </p:txBody>
          </p:sp>
        </p:grpSp>
        <p:grpSp>
          <p:nvGrpSpPr>
            <p:cNvPr id="88" name="Groupe 87">
              <a:extLst>
                <a:ext uri="{FF2B5EF4-FFF2-40B4-BE49-F238E27FC236}">
                  <a16:creationId xmlns:a16="http://schemas.microsoft.com/office/drawing/2014/main" id="{C066C041-75B2-3C31-E507-C7FE6F90011B}"/>
                </a:ext>
              </a:extLst>
            </p:cNvPr>
            <p:cNvGrpSpPr/>
            <p:nvPr/>
          </p:nvGrpSpPr>
          <p:grpSpPr>
            <a:xfrm>
              <a:off x="8267425" y="3294052"/>
              <a:ext cx="130411" cy="241854"/>
              <a:chOff x="7280158" y="4898708"/>
              <a:chExt cx="130411" cy="241854"/>
            </a:xfrm>
          </p:grpSpPr>
          <p:sp>
            <p:nvSpPr>
              <p:cNvPr id="89" name="Line 37">
                <a:extLst>
                  <a:ext uri="{FF2B5EF4-FFF2-40B4-BE49-F238E27FC236}">
                    <a16:creationId xmlns:a16="http://schemas.microsoft.com/office/drawing/2014/main" id="{3273AE0D-921A-A592-DEC1-E20EF3C9C6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Rectangle 67">
                <a:extLst>
                  <a:ext uri="{FF2B5EF4-FFF2-40B4-BE49-F238E27FC236}">
                    <a16:creationId xmlns:a16="http://schemas.microsoft.com/office/drawing/2014/main" id="{4F4BAFF8-9420-4CB1-FF52-00B42CB2E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91" name="Groupe 90">
              <a:extLst>
                <a:ext uri="{FF2B5EF4-FFF2-40B4-BE49-F238E27FC236}">
                  <a16:creationId xmlns:a16="http://schemas.microsoft.com/office/drawing/2014/main" id="{2DB1B920-7683-3502-3904-2EEEF0D14B2B}"/>
                </a:ext>
              </a:extLst>
            </p:cNvPr>
            <p:cNvGrpSpPr/>
            <p:nvPr/>
          </p:nvGrpSpPr>
          <p:grpSpPr>
            <a:xfrm>
              <a:off x="8597625" y="3294052"/>
              <a:ext cx="130411" cy="241854"/>
              <a:chOff x="7280158" y="4898708"/>
              <a:chExt cx="130411" cy="241854"/>
            </a:xfrm>
          </p:grpSpPr>
          <p:sp>
            <p:nvSpPr>
              <p:cNvPr id="92" name="Line 37">
                <a:extLst>
                  <a:ext uri="{FF2B5EF4-FFF2-40B4-BE49-F238E27FC236}">
                    <a16:creationId xmlns:a16="http://schemas.microsoft.com/office/drawing/2014/main" id="{08805E93-1235-6625-A778-24D3B9BD41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3" name="Rectangle 67">
                <a:extLst>
                  <a:ext uri="{FF2B5EF4-FFF2-40B4-BE49-F238E27FC236}">
                    <a16:creationId xmlns:a16="http://schemas.microsoft.com/office/drawing/2014/main" id="{53A98B60-318C-A66C-4A58-CB8E91822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2</a:t>
                </a:r>
              </a:p>
            </p:txBody>
          </p:sp>
        </p:grpSp>
        <p:grpSp>
          <p:nvGrpSpPr>
            <p:cNvPr id="94" name="Groupe 93">
              <a:extLst>
                <a:ext uri="{FF2B5EF4-FFF2-40B4-BE49-F238E27FC236}">
                  <a16:creationId xmlns:a16="http://schemas.microsoft.com/office/drawing/2014/main" id="{B1BB4F0C-53AA-3684-E505-77AF90E9B2FE}"/>
                </a:ext>
              </a:extLst>
            </p:cNvPr>
            <p:cNvGrpSpPr/>
            <p:nvPr/>
          </p:nvGrpSpPr>
          <p:grpSpPr>
            <a:xfrm>
              <a:off x="8921103" y="3294052"/>
              <a:ext cx="130411" cy="241854"/>
              <a:chOff x="7280158" y="4898708"/>
              <a:chExt cx="130411" cy="241854"/>
            </a:xfrm>
          </p:grpSpPr>
          <p:sp>
            <p:nvSpPr>
              <p:cNvPr id="95" name="Line 37">
                <a:extLst>
                  <a:ext uri="{FF2B5EF4-FFF2-40B4-BE49-F238E27FC236}">
                    <a16:creationId xmlns:a16="http://schemas.microsoft.com/office/drawing/2014/main" id="{9BAC6F1D-183F-3826-8993-DC444CE539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Rectangle 67">
                <a:extLst>
                  <a:ext uri="{FF2B5EF4-FFF2-40B4-BE49-F238E27FC236}">
                    <a16:creationId xmlns:a16="http://schemas.microsoft.com/office/drawing/2014/main" id="{546BFDD0-5EA0-AB9C-2DD1-C4E29556BC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4</a:t>
                </a:r>
              </a:p>
            </p:txBody>
          </p:sp>
        </p:grpSp>
        <p:grpSp>
          <p:nvGrpSpPr>
            <p:cNvPr id="97" name="Groupe 96">
              <a:extLst>
                <a:ext uri="{FF2B5EF4-FFF2-40B4-BE49-F238E27FC236}">
                  <a16:creationId xmlns:a16="http://schemas.microsoft.com/office/drawing/2014/main" id="{6DEED53F-6DEA-A35D-1899-18D1B1239138}"/>
                </a:ext>
              </a:extLst>
            </p:cNvPr>
            <p:cNvGrpSpPr/>
            <p:nvPr/>
          </p:nvGrpSpPr>
          <p:grpSpPr>
            <a:xfrm>
              <a:off x="9255891" y="3294052"/>
              <a:ext cx="130411" cy="241854"/>
              <a:chOff x="7280158" y="4898708"/>
              <a:chExt cx="130411" cy="241854"/>
            </a:xfrm>
          </p:grpSpPr>
          <p:sp>
            <p:nvSpPr>
              <p:cNvPr id="98" name="Line 37">
                <a:extLst>
                  <a:ext uri="{FF2B5EF4-FFF2-40B4-BE49-F238E27FC236}">
                    <a16:creationId xmlns:a16="http://schemas.microsoft.com/office/drawing/2014/main" id="{21930A80-BBF5-37CD-CCA8-244DFD66A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9" name="Rectangle 67">
                <a:extLst>
                  <a:ext uri="{FF2B5EF4-FFF2-40B4-BE49-F238E27FC236}">
                    <a16:creationId xmlns:a16="http://schemas.microsoft.com/office/drawing/2014/main" id="{741346AA-C3B1-8870-1612-566F901CAD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6</a:t>
                </a:r>
              </a:p>
            </p:txBody>
          </p:sp>
        </p:grpSp>
        <p:grpSp>
          <p:nvGrpSpPr>
            <p:cNvPr id="100" name="Groupe 99">
              <a:extLst>
                <a:ext uri="{FF2B5EF4-FFF2-40B4-BE49-F238E27FC236}">
                  <a16:creationId xmlns:a16="http://schemas.microsoft.com/office/drawing/2014/main" id="{C3B9C54D-E9F8-7E63-D158-FA7CE24B796D}"/>
                </a:ext>
              </a:extLst>
            </p:cNvPr>
            <p:cNvGrpSpPr/>
            <p:nvPr/>
          </p:nvGrpSpPr>
          <p:grpSpPr>
            <a:xfrm>
              <a:off x="9586091" y="3294052"/>
              <a:ext cx="130411" cy="241854"/>
              <a:chOff x="7280158" y="4898708"/>
              <a:chExt cx="130411" cy="241854"/>
            </a:xfrm>
          </p:grpSpPr>
          <p:sp>
            <p:nvSpPr>
              <p:cNvPr id="101" name="Line 37">
                <a:extLst>
                  <a:ext uri="{FF2B5EF4-FFF2-40B4-BE49-F238E27FC236}">
                    <a16:creationId xmlns:a16="http://schemas.microsoft.com/office/drawing/2014/main" id="{610F7EDB-8202-E4A8-52BD-04A2C99762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Rectangle 67">
                <a:extLst>
                  <a:ext uri="{FF2B5EF4-FFF2-40B4-BE49-F238E27FC236}">
                    <a16:creationId xmlns:a16="http://schemas.microsoft.com/office/drawing/2014/main" id="{C424F3FF-C788-579C-F2E6-4EF8001C14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80158" y="4929359"/>
                <a:ext cx="130411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8</a:t>
                </a:r>
              </a:p>
            </p:txBody>
          </p:sp>
        </p:grpSp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2C44F31D-221F-D54C-3AF6-938FB06989C6}"/>
                </a:ext>
              </a:extLst>
            </p:cNvPr>
            <p:cNvGrpSpPr/>
            <p:nvPr/>
          </p:nvGrpSpPr>
          <p:grpSpPr>
            <a:xfrm>
              <a:off x="9880715" y="3294052"/>
              <a:ext cx="188119" cy="241854"/>
              <a:chOff x="7251304" y="4898708"/>
              <a:chExt cx="188119" cy="241854"/>
            </a:xfrm>
          </p:grpSpPr>
          <p:sp>
            <p:nvSpPr>
              <p:cNvPr id="104" name="Line 37">
                <a:extLst>
                  <a:ext uri="{FF2B5EF4-FFF2-40B4-BE49-F238E27FC236}">
                    <a16:creationId xmlns:a16="http://schemas.microsoft.com/office/drawing/2014/main" id="{A4C99CFC-0D3D-2E01-4712-9884CEAED5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40599" y="4898708"/>
                <a:ext cx="0" cy="5715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5" name="Rectangle 67">
                <a:extLst>
                  <a:ext uri="{FF2B5EF4-FFF2-40B4-BE49-F238E27FC236}">
                    <a16:creationId xmlns:a16="http://schemas.microsoft.com/office/drawing/2014/main" id="{115ED611-64B0-D11E-CCD4-4071F6ECF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1304" y="4929359"/>
                <a:ext cx="188119" cy="211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Roboto Condensed" panose="02000000000000000000" pitchFamily="2" charset="0"/>
                    <a:cs typeface="Calibri" panose="020F0502020204030204" pitchFamily="34" charset="0"/>
                  </a:rPr>
                  <a:t>10</a:t>
                </a:r>
              </a:p>
            </p:txBody>
          </p:sp>
        </p:grpSp>
        <p:cxnSp>
          <p:nvCxnSpPr>
            <p:cNvPr id="107" name="Connecteur droit 106">
              <a:extLst>
                <a:ext uri="{FF2B5EF4-FFF2-40B4-BE49-F238E27FC236}">
                  <a16:creationId xmlns:a16="http://schemas.microsoft.com/office/drawing/2014/main" id="{B6A5E62C-7627-8EFB-B9F0-42BDA830B8B9}"/>
                </a:ext>
              </a:extLst>
            </p:cNvPr>
            <p:cNvCxnSpPr/>
            <p:nvPr/>
          </p:nvCxnSpPr>
          <p:spPr>
            <a:xfrm>
              <a:off x="6289151" y="3292459"/>
              <a:ext cx="3760631" cy="0"/>
            </a:xfrm>
            <a:prstGeom prst="line">
              <a:avLst/>
            </a:prstGeom>
            <a:ln w="9525">
              <a:solidFill>
                <a:srgbClr val="000066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Line 37">
              <a:extLst>
                <a:ext uri="{FF2B5EF4-FFF2-40B4-BE49-F238E27FC236}">
                  <a16:creationId xmlns:a16="http://schemas.microsoft.com/office/drawing/2014/main" id="{C898649D-EC99-47F6-C767-C0616040CA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8318340" y="2159775"/>
              <a:ext cx="1" cy="11326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119" name="Rectangle 67">
              <a:extLst>
                <a:ext uri="{FF2B5EF4-FFF2-40B4-BE49-F238E27FC236}">
                  <a16:creationId xmlns:a16="http://schemas.microsoft.com/office/drawing/2014/main" id="{319FB087-A3F8-00B2-CD6A-FB792E75F2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8371" y="3450396"/>
              <a:ext cx="4325470" cy="257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Roboto Condensed" panose="02000000000000000000" pitchFamily="2" charset="0"/>
                  <a:cs typeface="Calibri" panose="020F0502020204030204" pitchFamily="34" charset="0"/>
                </a:rPr>
                <a:t>Difference in percentage with confirmed viral rebound by week 96</a:t>
              </a:r>
            </a:p>
          </p:txBody>
        </p:sp>
        <p:sp>
          <p:nvSpPr>
            <p:cNvPr id="163" name="Forme libre 8">
              <a:extLst>
                <a:ext uri="{FF2B5EF4-FFF2-40B4-BE49-F238E27FC236}">
                  <a16:creationId xmlns:a16="http://schemas.microsoft.com/office/drawing/2014/main" id="{FB4BC5F8-9C13-F96B-30BA-FF4592B386C8}"/>
                </a:ext>
              </a:extLst>
            </p:cNvPr>
            <p:cNvSpPr/>
            <p:nvPr/>
          </p:nvSpPr>
          <p:spPr>
            <a:xfrm rot="5400000">
              <a:off x="7343116" y="2471675"/>
              <a:ext cx="81437" cy="1102926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5875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4" name="Forme libre 8">
              <a:extLst>
                <a:ext uri="{FF2B5EF4-FFF2-40B4-BE49-F238E27FC236}">
                  <a16:creationId xmlns:a16="http://schemas.microsoft.com/office/drawing/2014/main" id="{00CDE018-D751-CA98-31AA-9EC9E95C5B97}"/>
                </a:ext>
              </a:extLst>
            </p:cNvPr>
            <p:cNvSpPr/>
            <p:nvPr/>
          </p:nvSpPr>
          <p:spPr>
            <a:xfrm rot="5400000">
              <a:off x="7315934" y="1854532"/>
              <a:ext cx="81437" cy="1438275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  <a:lnTo>
                    <a:pt x="558800" y="1234440"/>
                  </a:lnTo>
                  <a:lnTo>
                    <a:pt x="0" y="1234440"/>
                  </a:lnTo>
                </a:path>
              </a:pathLst>
            </a:custGeom>
            <a:noFill/>
            <a:ln w="15875">
              <a:solidFill>
                <a:srgbClr val="0000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Losange 164">
              <a:extLst>
                <a:ext uri="{FF2B5EF4-FFF2-40B4-BE49-F238E27FC236}">
                  <a16:creationId xmlns:a16="http://schemas.microsoft.com/office/drawing/2014/main" id="{3F91B352-AC58-7042-1ABE-A18CB5F0137E}"/>
                </a:ext>
              </a:extLst>
            </p:cNvPr>
            <p:cNvSpPr/>
            <p:nvPr/>
          </p:nvSpPr>
          <p:spPr>
            <a:xfrm>
              <a:off x="7388319" y="2539437"/>
              <a:ext cx="74782" cy="74782"/>
            </a:xfrm>
            <a:prstGeom prst="diamond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6" name="Losange 165">
              <a:extLst>
                <a:ext uri="{FF2B5EF4-FFF2-40B4-BE49-F238E27FC236}">
                  <a16:creationId xmlns:a16="http://schemas.microsoft.com/office/drawing/2014/main" id="{3E526D61-C2E5-57D4-7B7B-C5F457894945}"/>
                </a:ext>
              </a:extLst>
            </p:cNvPr>
            <p:cNvSpPr/>
            <p:nvPr/>
          </p:nvSpPr>
          <p:spPr>
            <a:xfrm>
              <a:off x="7385938" y="2988386"/>
              <a:ext cx="74782" cy="74782"/>
            </a:xfrm>
            <a:prstGeom prst="diamond">
              <a:avLst/>
            </a:prstGeom>
            <a:solidFill>
              <a:srgbClr val="00006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Line 37">
              <a:extLst>
                <a:ext uri="{FF2B5EF4-FFF2-40B4-BE49-F238E27FC236}">
                  <a16:creationId xmlns:a16="http://schemas.microsoft.com/office/drawing/2014/main" id="{C51BF070-6514-B47D-5AFE-E704804D10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9775650" y="2250167"/>
              <a:ext cx="0" cy="106801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Roboto Condensed" panose="02000000000000000000" pitchFamily="2" charset="0"/>
                <a:cs typeface="Calibri" panose="020F0502020204030204" pitchFamily="34" charset="0"/>
              </a:endParaRP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DCE6AD09-56FB-EAC9-9B15-17D4E6035681}"/>
                </a:ext>
              </a:extLst>
            </p:cNvPr>
            <p:cNvSpPr txBox="1"/>
            <p:nvPr/>
          </p:nvSpPr>
          <p:spPr>
            <a:xfrm>
              <a:off x="9183156" y="1997691"/>
              <a:ext cx="112723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dirty="0">
                  <a:solidFill>
                    <a:srgbClr val="000066"/>
                  </a:solidFill>
                </a:rPr>
                <a:t>NI margin: 8.9%</a:t>
              </a:r>
            </a:p>
          </p:txBody>
        </p:sp>
        <p:sp>
          <p:nvSpPr>
            <p:cNvPr id="35" name="Text Box 2">
              <a:extLst>
                <a:ext uri="{FF2B5EF4-FFF2-40B4-BE49-F238E27FC236}">
                  <a16:creationId xmlns:a16="http://schemas.microsoft.com/office/drawing/2014/main" id="{8DB4E504-6471-8439-D42D-6F037BD15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0174" y="2319089"/>
              <a:ext cx="360389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C00000"/>
                  </a:solidFill>
                </a:rPr>
                <a:t>CAB/RPV </a:t>
              </a:r>
              <a:r>
                <a:rPr lang="en-US" sz="1400" b="1" u="sng" dirty="0">
                  <a:solidFill>
                    <a:srgbClr val="C00000"/>
                  </a:solidFill>
                </a:rPr>
                <a:t>non-inferior</a:t>
              </a:r>
              <a:r>
                <a:rPr lang="en-US" sz="1400" b="1" dirty="0">
                  <a:solidFill>
                    <a:srgbClr val="C00000"/>
                  </a:solidFill>
                </a:rPr>
                <a:t> to control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" name="Text Box 2">
              <a:extLst>
                <a:ext uri="{FF2B5EF4-FFF2-40B4-BE49-F238E27FC236}">
                  <a16:creationId xmlns:a16="http://schemas.microsoft.com/office/drawing/2014/main" id="{989660A9-850A-D0A5-3BA7-8B083B694B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0174" y="2723597"/>
              <a:ext cx="3603892" cy="307777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400" b="1" dirty="0">
                  <a:solidFill>
                    <a:srgbClr val="C00000"/>
                  </a:solidFill>
                </a:rPr>
                <a:t>CAB/RPV </a:t>
              </a:r>
              <a:r>
                <a:rPr lang="en-US" sz="1400" b="1" u="sng" dirty="0">
                  <a:solidFill>
                    <a:srgbClr val="C00000"/>
                  </a:solidFill>
                </a:rPr>
                <a:t>superior</a:t>
              </a:r>
              <a:r>
                <a:rPr lang="en-US" sz="1400" b="1" dirty="0">
                  <a:solidFill>
                    <a:srgbClr val="C00000"/>
                  </a:solidFill>
                </a:rPr>
                <a:t> to control (P=0.001)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ＭＳ Ｐゴシック" pitchFamily="34" charset="-128"/>
                <a:cs typeface="Arial" charset="0"/>
              </a:endParaRPr>
            </a:p>
          </p:txBody>
        </p:sp>
      </p:grpSp>
      <p:sp>
        <p:nvSpPr>
          <p:cNvPr id="48" name="ZoneTexte 47">
            <a:extLst>
              <a:ext uri="{FF2B5EF4-FFF2-40B4-BE49-F238E27FC236}">
                <a16:creationId xmlns:a16="http://schemas.microsoft.com/office/drawing/2014/main" id="{604A3CA7-A600-5C81-43BC-7825394FB00E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0264936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28C80D2-057F-DD89-5CBA-B01393DC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200" dirty="0"/>
              <a:t>LATA: LA CAB + RPV vs TLD in adolescents </a:t>
            </a:r>
            <a:br>
              <a:rPr lang="es-419" sz="3200" dirty="0"/>
            </a:br>
            <a:r>
              <a:rPr lang="es-419" sz="3200" dirty="0"/>
              <a:t>living with HIV in Sub-saharan Africa (3)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7D89DABB-56F7-97C8-4DE9-7C17EC5108F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GB" b="1" dirty="0"/>
              <a:t>Resistance emergence: </a:t>
            </a:r>
            <a:r>
              <a:rPr lang="en-GB" dirty="0"/>
              <a:t>Major resistance mutations at confirmed virologic failure </a:t>
            </a:r>
          </a:p>
          <a:p>
            <a:pPr lvl="1"/>
            <a:r>
              <a:rPr lang="en-GB" sz="2200" dirty="0"/>
              <a:t>CAB/RPV group: 2/2 had genotypes: 1/2 with emergence R to INSTI and NNRTI</a:t>
            </a:r>
          </a:p>
          <a:p>
            <a:pPr lvl="1"/>
            <a:r>
              <a:rPr lang="en-GB" sz="2200" dirty="0"/>
              <a:t>TLD: 8/15 had genotypes: no emergence of R to INSTI</a:t>
            </a:r>
          </a:p>
          <a:p>
            <a:pPr marL="342900" lvl="1" indent="0">
              <a:buNone/>
            </a:pPr>
            <a:endParaRPr lang="en-GB" dirty="0"/>
          </a:p>
          <a:p>
            <a:r>
              <a:rPr lang="en-GB" b="1" dirty="0"/>
              <a:t>Safety:</a:t>
            </a:r>
            <a:r>
              <a:rPr lang="en-GB" dirty="0"/>
              <a:t> </a:t>
            </a:r>
            <a:r>
              <a:rPr lang="en-GB" sz="2200" dirty="0"/>
              <a:t>7 cases (3 %) of permanent discontinuation of CAB/RPV, 3 for adverse events (1 grade 2 hypersensitivity, </a:t>
            </a:r>
            <a:r>
              <a:rPr lang="en-GB" sz="2200"/>
              <a:t>1 drug </a:t>
            </a:r>
            <a:r>
              <a:rPr lang="en-GB" sz="2200" dirty="0"/>
              <a:t>eruption, 1 lymph node tuberculosis), none for ISR</a:t>
            </a:r>
          </a:p>
          <a:p>
            <a:pPr lvl="1"/>
            <a:r>
              <a:rPr lang="en-GB" sz="2200" dirty="0"/>
              <a:t>Mean body weight gain at W96: 5.29 kg LA group vs 4.20 kg TLD group (P &lt; 0.0011)</a:t>
            </a:r>
          </a:p>
          <a:p>
            <a:endParaRPr lang="en-GB" dirty="0"/>
          </a:p>
          <a:p>
            <a:r>
              <a:rPr lang="en-GB" b="1" dirty="0"/>
              <a:t>Satisfaction</a:t>
            </a:r>
          </a:p>
          <a:p>
            <a:pPr lvl="1"/>
            <a:r>
              <a:rPr lang="en-GB" sz="2200" dirty="0"/>
              <a:t>99 % of adolescents (in both groups) reported no burden from being on HIV medication and no difficulty living a normal life due to medication use</a:t>
            </a:r>
          </a:p>
          <a:p>
            <a:pPr lvl="1"/>
            <a:r>
              <a:rPr lang="en-GB" sz="2200" dirty="0"/>
              <a:t>94 % of those on LA </a:t>
            </a:r>
            <a:r>
              <a:rPr lang="en-GB" sz="2200" dirty="0">
                <a:effectLst/>
              </a:rPr>
              <a:t>reported taking LA injectables was a lot easier than taking daily oral medicines</a:t>
            </a:r>
            <a:endParaRPr lang="en-GB" dirty="0">
              <a:effectLst/>
            </a:endParaRPr>
          </a:p>
          <a:p>
            <a:pPr lvl="1"/>
            <a:endParaRPr lang="en-GB" dirty="0"/>
          </a:p>
          <a:p>
            <a:endParaRPr lang="en-GB" dirty="0"/>
          </a:p>
        </p:txBody>
      </p:sp>
      <p:sp>
        <p:nvSpPr>
          <p:cNvPr id="5" name="Text Box 3">
            <a:extLst>
              <a:ext uri="{FF2B5EF4-FFF2-40B4-BE49-F238E27FC236}">
                <a16:creationId xmlns:a16="http://schemas.microsoft.com/office/drawing/2014/main" id="{EFD0ED36-12C8-0FFD-0065-12C22F86B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7833" y="6455281"/>
            <a:ext cx="421416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Bwakura-Dangarembizi</a:t>
            </a:r>
            <a:r>
              <a:rPr lang="fr-F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M, AIDS 2026, Abs. OAX1105LB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62729C-F727-5884-E328-3B8792B9FBB1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974277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Updated Model to predict virologic failure over 152 weeks with LA CAB+RPV - is it useful?</a:t>
            </a:r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3"/>
          </p:nvPr>
        </p:nvSpPr>
        <p:spPr>
          <a:xfrm>
            <a:off x="609600" y="1796807"/>
            <a:ext cx="11058525" cy="731441"/>
          </a:xfrm>
        </p:spPr>
        <p:txBody>
          <a:bodyPr>
            <a:noAutofit/>
          </a:bodyPr>
          <a:lstStyle/>
          <a:p>
            <a:r>
              <a:rPr lang="en-US" sz="1800" dirty="0"/>
              <a:t>Pooled data from FLAIR (through W124), ATLAS (through W96) and ATLAS-2M (through W152): 23/1363 (1.69%) participants experienced confirmed virologic failure (2 consecutive HIV RNA ≥ 200 c/mL) on LA </a:t>
            </a:r>
            <a:r>
              <a:rPr lang="en-US" sz="1800" dirty="0" err="1"/>
              <a:t>im</a:t>
            </a:r>
            <a:r>
              <a:rPr lang="en-US" sz="1800" dirty="0"/>
              <a:t> CAB + RPV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C1ECCB6B-C3D5-4C24-BB4D-8FFDCED0A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1564" y="6457082"/>
            <a:ext cx="37004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algn="r" eaLnBrk="0" hangingPunct="0"/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Orkin C. Clin Infect Dis 2023 ;77(10):1423-1431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EEAEC1-6012-71A5-8500-D72F952890F2}"/>
              </a:ext>
            </a:extLst>
          </p:cNvPr>
          <p:cNvSpPr txBox="1"/>
          <p:nvPr/>
        </p:nvSpPr>
        <p:spPr>
          <a:xfrm>
            <a:off x="378657" y="4776236"/>
            <a:ext cx="49968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2400"/>
              </a:spcAft>
              <a:buClr>
                <a:srgbClr val="E40046"/>
              </a:buClr>
              <a:buSzPct val="115000"/>
              <a:tabLst/>
              <a:defRPr/>
            </a:pPr>
            <a:r>
              <a: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Arial" panose="020B0604020202020204" pitchFamily="34" charset="0"/>
              </a:rPr>
              <a:t>Dosing regimen and integrase L74I were not predictive of CVF risk</a:t>
            </a: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44856FC0-CD14-5329-2970-0A354A8008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3820414"/>
              </p:ext>
            </p:extLst>
          </p:nvPr>
        </p:nvGraphicFramePr>
        <p:xfrm>
          <a:off x="431313" y="3097187"/>
          <a:ext cx="4916537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8869">
                  <a:extLst>
                    <a:ext uri="{9D8B030D-6E8A-4147-A177-3AD203B41FA5}">
                      <a16:colId xmlns:a16="http://schemas.microsoft.com/office/drawing/2014/main" val="1267358388"/>
                    </a:ext>
                  </a:extLst>
                </a:gridCol>
                <a:gridCol w="2507668">
                  <a:extLst>
                    <a:ext uri="{9D8B030D-6E8A-4147-A177-3AD203B41FA5}">
                      <a16:colId xmlns:a16="http://schemas.microsoft.com/office/drawing/2014/main" val="3142160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BFA adjusted IRR (95% CI)        [P value], N=1363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49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RPV RAMs: Yes/No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21.7 (5.80-80.8) [&lt; 0.0001]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18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HIV-1 subtype A6/A1: Yes/No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12.9 (4.42–37.5 ) [&lt; 0.0001]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76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Baseline BMI (kg/m</a:t>
                      </a:r>
                      <a:r>
                        <a:rPr lang="en-US" sz="1400" baseline="30000" noProof="0">
                          <a:solidFill>
                            <a:srgbClr val="000066"/>
                          </a:solidFill>
                        </a:rPr>
                        <a:t>2</a:t>
                      </a:r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1.09 (1.00-1.19) [0.0447]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635788"/>
                  </a:ext>
                </a:extLst>
              </a:tr>
            </a:tbl>
          </a:graphicData>
        </a:graphic>
      </p:graphicFrame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27A3FC65-F86D-075A-703F-E89DA5A5F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997346"/>
              </p:ext>
            </p:extLst>
          </p:nvPr>
        </p:nvGraphicFramePr>
        <p:xfrm>
          <a:off x="5654053" y="3085752"/>
          <a:ext cx="6373306" cy="163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359">
                  <a:extLst>
                    <a:ext uri="{9D8B030D-6E8A-4147-A177-3AD203B41FA5}">
                      <a16:colId xmlns:a16="http://schemas.microsoft.com/office/drawing/2014/main" val="1267358388"/>
                    </a:ext>
                  </a:extLst>
                </a:gridCol>
                <a:gridCol w="2755819">
                  <a:extLst>
                    <a:ext uri="{9D8B030D-6E8A-4147-A177-3AD203B41FA5}">
                      <a16:colId xmlns:a16="http://schemas.microsoft.com/office/drawing/2014/main" val="3097890816"/>
                    </a:ext>
                  </a:extLst>
                </a:gridCol>
                <a:gridCol w="2285128">
                  <a:extLst>
                    <a:ext uri="{9D8B030D-6E8A-4147-A177-3AD203B41FA5}">
                      <a16:colId xmlns:a16="http://schemas.microsoft.com/office/drawing/2014/main" val="3142160879"/>
                    </a:ext>
                  </a:extLst>
                </a:gridCol>
              </a:tblGrid>
              <a:tr h="326136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Confirmed Virologic Failure, N (%)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HIV-1 RNA &lt; 50 c/ml, N (%)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490894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No Factor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4/970 (0.4%)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844/970 (87.0%)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185696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Any one factor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8/404 (2.0%)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343/404 (84.9%)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0764597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≥ 2 Factors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11/57 (19.3%)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44/57 (77.2%)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8635788"/>
                  </a:ext>
                </a:extLst>
              </a:tr>
              <a:tr h="326136">
                <a:tc>
                  <a:txBody>
                    <a:bodyPr/>
                    <a:lstStyle/>
                    <a:p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Total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23/1431 (1.6%)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1231/1431 (86.0%)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5060546"/>
                  </a:ext>
                </a:extLst>
              </a:tr>
            </a:tbl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C9B077ED-881C-401A-7F3E-0EE565E1B190}"/>
              </a:ext>
            </a:extLst>
          </p:cNvPr>
          <p:cNvSpPr txBox="1"/>
          <p:nvPr/>
        </p:nvSpPr>
        <p:spPr>
          <a:xfrm>
            <a:off x="199353" y="2434064"/>
            <a:ext cx="5385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Risk of CVF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Multivariable analysis including only baseline factors</a:t>
            </a:r>
          </a:p>
        </p:txBody>
      </p:sp>
      <p:graphicFrame>
        <p:nvGraphicFramePr>
          <p:cNvPr id="17" name="Tableau 8">
            <a:extLst>
              <a:ext uri="{FF2B5EF4-FFF2-40B4-BE49-F238E27FC236}">
                <a16:creationId xmlns:a16="http://schemas.microsoft.com/office/drawing/2014/main" id="{20F5E71E-44EF-1234-1C55-D99CA10428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2180784"/>
              </p:ext>
            </p:extLst>
          </p:nvPr>
        </p:nvGraphicFramePr>
        <p:xfrm>
          <a:off x="6411166" y="5173182"/>
          <a:ext cx="485908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027">
                  <a:extLst>
                    <a:ext uri="{9D8B030D-6E8A-4147-A177-3AD203B41FA5}">
                      <a16:colId xmlns:a16="http://schemas.microsoft.com/office/drawing/2014/main" val="488166456"/>
                    </a:ext>
                  </a:extLst>
                </a:gridCol>
                <a:gridCol w="786810">
                  <a:extLst>
                    <a:ext uri="{9D8B030D-6E8A-4147-A177-3AD203B41FA5}">
                      <a16:colId xmlns:a16="http://schemas.microsoft.com/office/drawing/2014/main" val="361446791"/>
                    </a:ext>
                  </a:extLst>
                </a:gridCol>
                <a:gridCol w="682611">
                  <a:extLst>
                    <a:ext uri="{9D8B030D-6E8A-4147-A177-3AD203B41FA5}">
                      <a16:colId xmlns:a16="http://schemas.microsoft.com/office/drawing/2014/main" val="2905412696"/>
                    </a:ext>
                  </a:extLst>
                </a:gridCol>
                <a:gridCol w="971816">
                  <a:extLst>
                    <a:ext uri="{9D8B030D-6E8A-4147-A177-3AD203B41FA5}">
                      <a16:colId xmlns:a16="http://schemas.microsoft.com/office/drawing/2014/main" val="294783141"/>
                    </a:ext>
                  </a:extLst>
                </a:gridCol>
                <a:gridCol w="971816">
                  <a:extLst>
                    <a:ext uri="{9D8B030D-6E8A-4147-A177-3AD203B41FA5}">
                      <a16:colId xmlns:a16="http://schemas.microsoft.com/office/drawing/2014/main" val="2305433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1400" noProof="0"/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/>
                        <a:t>PPV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NPV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Sensitivity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/>
                        <a:t>Specificity</a:t>
                      </a:r>
                    </a:p>
                  </a:txBody>
                  <a:tcPr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9108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≥ 2 Factors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19.3%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99.1%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>
                          <a:solidFill>
                            <a:srgbClr val="C00000"/>
                          </a:solidFill>
                        </a:rPr>
                        <a:t>47.8%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>
                          <a:solidFill>
                            <a:srgbClr val="C00000"/>
                          </a:solidFill>
                        </a:rPr>
                        <a:t>96.7%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456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noProof="0">
                          <a:solidFill>
                            <a:srgbClr val="000066"/>
                          </a:solidFill>
                        </a:rPr>
                        <a:t>Any one Factor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2.0%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98.5%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34.8%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noProof="0" dirty="0">
                          <a:solidFill>
                            <a:srgbClr val="000066"/>
                          </a:solidFill>
                        </a:rPr>
                        <a:t>71.9%</a:t>
                      </a:r>
                    </a:p>
                  </a:txBody>
                  <a:tcPr anchor="ctr">
                    <a:lnL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0269729"/>
                  </a:ext>
                </a:extLst>
              </a:tr>
            </a:tbl>
          </a:graphicData>
        </a:graphic>
      </p:graphicFrame>
      <p:sp>
        <p:nvSpPr>
          <p:cNvPr id="18" name="ZoneTexte 17">
            <a:extLst>
              <a:ext uri="{FF2B5EF4-FFF2-40B4-BE49-F238E27FC236}">
                <a16:creationId xmlns:a16="http://schemas.microsoft.com/office/drawing/2014/main" id="{3893ED06-3D1E-02C0-480F-417C122F9742}"/>
              </a:ext>
            </a:extLst>
          </p:cNvPr>
          <p:cNvSpPr txBox="1"/>
          <p:nvPr/>
        </p:nvSpPr>
        <p:spPr>
          <a:xfrm>
            <a:off x="6556652" y="4776236"/>
            <a:ext cx="4568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Good sensitivity and specificity of ≥ 2 factors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20CD864-C0F8-8268-317C-C14CB0097D1F}"/>
              </a:ext>
            </a:extLst>
          </p:cNvPr>
          <p:cNvSpPr txBox="1"/>
          <p:nvPr/>
        </p:nvSpPr>
        <p:spPr>
          <a:xfrm>
            <a:off x="6094217" y="2699628"/>
            <a:ext cx="5492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Relation with N of Factors and CVF / HIV RNA &lt; 50 c/mL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A72010A-ED61-F93A-2649-30263644C318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409385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41853-2D58-1C9B-7933-2E440B3764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524" y="1506970"/>
            <a:ext cx="4565402" cy="273921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Baseline characteristics (N = 512)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58% female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21% </a:t>
            </a:r>
            <a:r>
              <a:rPr lang="en-US" sz="1800" b="1" dirty="0"/>
              <a:t>BMI &gt;30</a:t>
            </a:r>
            <a:r>
              <a:rPr lang="en-US" sz="1800" dirty="0"/>
              <a:t> kg/m</a:t>
            </a:r>
            <a:r>
              <a:rPr lang="en-US" sz="1800" baseline="30000" dirty="0"/>
              <a:t>2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57 % subtype </a:t>
            </a:r>
            <a:r>
              <a:rPr lang="en-US" sz="1800" b="1" dirty="0"/>
              <a:t>A1</a:t>
            </a:r>
          </a:p>
          <a:p>
            <a:pPr>
              <a:spcBef>
                <a:spcPts val="0"/>
              </a:spcBef>
            </a:pPr>
            <a:r>
              <a:rPr lang="en-US" sz="1800" b="1" dirty="0"/>
              <a:t>74% with prior NNRTI exposure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10% RPV resistance (archived </a:t>
            </a:r>
            <a:r>
              <a:rPr lang="en-US" sz="1800" dirty="0" err="1"/>
              <a:t>proviral</a:t>
            </a:r>
            <a:r>
              <a:rPr lang="en-US" sz="1800" dirty="0"/>
              <a:t> DNA)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8% CAB resistance (archived </a:t>
            </a:r>
            <a:r>
              <a:rPr lang="en-US" sz="1800" dirty="0" err="1"/>
              <a:t>proviral</a:t>
            </a:r>
            <a:r>
              <a:rPr lang="en-US" sz="1800" dirty="0"/>
              <a:t> DNA) </a:t>
            </a:r>
          </a:p>
          <a:p>
            <a:pPr>
              <a:spcBef>
                <a:spcPts val="0"/>
              </a:spcBef>
            </a:pPr>
            <a:endParaRPr lang="en-US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B9E631-6661-C0C5-065F-5C7A6DA460C1}"/>
              </a:ext>
            </a:extLst>
          </p:cNvPr>
          <p:cNvSpPr/>
          <p:nvPr/>
        </p:nvSpPr>
        <p:spPr>
          <a:xfrm>
            <a:off x="0" y="6614781"/>
            <a:ext cx="12192000" cy="2432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rtlCol="0" anchor="ctr"/>
          <a:lstStyle/>
          <a:p>
            <a:pPr marL="0" marR="0" lvl="0" indent="0" algn="ctr" defTabSz="9142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Text Box 11">
            <a:extLst>
              <a:ext uri="{FF2B5EF4-FFF2-40B4-BE49-F238E27FC236}">
                <a16:creationId xmlns:a16="http://schemas.microsoft.com/office/drawing/2014/main" id="{B819885D-C836-CEC9-9896-6CA37BB79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5495" y="6556510"/>
            <a:ext cx="3237705" cy="307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4" tIns="45718" rIns="91424" bIns="45718" anchor="b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2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cs typeface="Arial" panose="020B0604020202020204" pitchFamily="34" charset="0"/>
              </a:rPr>
              <a:t>Kityo</a:t>
            </a:r>
            <a:r>
              <a:rPr lang="en-US" altLang="en-US" sz="1400" i="1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 C. Nature Med 2026; 32:168-77</a:t>
            </a:r>
            <a:endParaRPr kumimoji="0" lang="en-US" altLang="en-US" sz="1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cs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3913AE-A270-EDE4-EB16-0D8E470F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2725"/>
            <a:ext cx="8127124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How Clinical Trial Data changes the Paradigm ?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CARES: LA CAB+RPV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im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in Africa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229D079-DAC8-3713-E5B9-016CB8AA3756}"/>
              </a:ext>
            </a:extLst>
          </p:cNvPr>
          <p:cNvSpPr txBox="1">
            <a:spLocks/>
          </p:cNvSpPr>
          <p:nvPr/>
        </p:nvSpPr>
        <p:spPr>
          <a:xfrm>
            <a:off x="5465518" y="2458266"/>
            <a:ext cx="3237705" cy="1153099"/>
          </a:xfrm>
          <a:prstGeom prst="roundRect">
            <a:avLst/>
          </a:prstGeom>
          <a:solidFill>
            <a:srgbClr val="0066FF">
              <a:alpha val="12791"/>
            </a:srgbClr>
          </a:solidFill>
        </p:spPr>
        <p:txBody>
          <a:bodyPr vert="horz" lIns="91424" tIns="45718" rIns="91424" bIns="4571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u="sng" dirty="0">
                <a:solidFill>
                  <a:srgbClr val="000066"/>
                </a:solidFill>
              </a:rPr>
              <a:t>q</a:t>
            </a: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8w LA CAB/RPV                    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96.9%                              </a:t>
            </a:r>
          </a:p>
          <a:p>
            <a:pPr marL="0" marR="0" lvl="0" indent="0" algn="ctr" defTabSz="9142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virologically suppressed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81FF96A-6903-5121-C5FE-3CDC9CBE503A}"/>
              </a:ext>
            </a:extLst>
          </p:cNvPr>
          <p:cNvSpPr txBox="1">
            <a:spLocks/>
          </p:cNvSpPr>
          <p:nvPr/>
        </p:nvSpPr>
        <p:spPr>
          <a:xfrm>
            <a:off x="8787109" y="2458266"/>
            <a:ext cx="3237705" cy="1153099"/>
          </a:xfrm>
          <a:prstGeom prst="roundRect">
            <a:avLst/>
          </a:prstGeom>
          <a:solidFill>
            <a:srgbClr val="FF0000">
              <a:alpha val="32033"/>
            </a:srgbClr>
          </a:solidFill>
        </p:spPr>
        <p:txBody>
          <a:bodyPr vert="horz" lIns="91424" tIns="45718" rIns="91424" bIns="4571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Oral ART                            </a:t>
            </a:r>
            <a:br>
              <a:rPr kumimoji="0" 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97.3%                            </a:t>
            </a:r>
          </a:p>
          <a:p>
            <a:pPr marL="0" marR="0" lvl="0" indent="0" algn="ctr" defTabSz="914218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virologically suppressed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F3BF428-272D-2E40-74A3-194CA1A9A140}"/>
              </a:ext>
            </a:extLst>
          </p:cNvPr>
          <p:cNvSpPr txBox="1">
            <a:spLocks/>
          </p:cNvSpPr>
          <p:nvPr/>
        </p:nvSpPr>
        <p:spPr>
          <a:xfrm>
            <a:off x="6130225" y="1961031"/>
            <a:ext cx="5249788" cy="368844"/>
          </a:xfrm>
          <a:prstGeom prst="rect">
            <a:avLst/>
          </a:prstGeom>
        </p:spPr>
        <p:txBody>
          <a:bodyPr vert="horz" lIns="91424" tIns="45718" rIns="91424" bIns="45718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Results at Week </a:t>
            </a:r>
            <a:r>
              <a:rPr lang="en-US" b="1" dirty="0">
                <a:solidFill>
                  <a:srgbClr val="0070C0"/>
                </a:solidFill>
              </a:rPr>
              <a:t>96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: with VL testing Q 6M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297B2B1-9C56-067E-7651-B72AAA179C35}"/>
              </a:ext>
            </a:extLst>
          </p:cNvPr>
          <p:cNvSpPr txBox="1">
            <a:spLocks/>
          </p:cNvSpPr>
          <p:nvPr/>
        </p:nvSpPr>
        <p:spPr>
          <a:xfrm>
            <a:off x="5421952" y="3793788"/>
            <a:ext cx="3206175" cy="864061"/>
          </a:xfrm>
          <a:prstGeom prst="rect">
            <a:avLst/>
          </a:prstGeom>
        </p:spPr>
        <p:txBody>
          <a:bodyPr vert="horz" lIns="91424" tIns="45718" rIns="91424" bIns="45718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218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600" dirty="0">
                <a:solidFill>
                  <a:srgbClr val="000066"/>
                </a:solidFill>
              </a:rPr>
              <a:t>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 patients (1.6%) on CAB+RPV with virologic failure  (2/4 with archived RPV resistance mutations)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79D49E5-3282-740D-6693-9DB009CEDFC7}"/>
              </a:ext>
            </a:extLst>
          </p:cNvPr>
          <p:cNvSpPr txBox="1">
            <a:spLocks/>
          </p:cNvSpPr>
          <p:nvPr/>
        </p:nvSpPr>
        <p:spPr>
          <a:xfrm>
            <a:off x="2847827" y="4914100"/>
            <a:ext cx="6496346" cy="1105704"/>
          </a:xfrm>
          <a:prstGeom prst="roundRect">
            <a:avLst/>
          </a:prstGeom>
          <a:ln w="19050">
            <a:solidFill>
              <a:srgbClr val="0070C0"/>
            </a:solidFill>
          </a:ln>
        </p:spPr>
        <p:txBody>
          <a:bodyPr vert="horz" lIns="91424" tIns="45718" rIns="91424" bIns="45718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marR="0" lvl="0" indent="-257175" defTabSz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SzTx/>
              <a:buFont typeface="Arial"/>
              <a:buChar char="•"/>
              <a:tabLst/>
              <a:defRPr/>
            </a:pPr>
            <a:r>
              <a:rPr lang="en-US" sz="1800" dirty="0">
                <a:solidFill>
                  <a:srgbClr val="000066"/>
                </a:solidFill>
              </a:rPr>
              <a:t>LA CAB+RPV </a:t>
            </a:r>
            <a:r>
              <a:rPr lang="en-US" sz="1800" dirty="0" err="1">
                <a:solidFill>
                  <a:srgbClr val="000066"/>
                </a:solidFill>
              </a:rPr>
              <a:t>im</a:t>
            </a:r>
            <a:r>
              <a:rPr lang="en-US" sz="1800" dirty="0">
                <a:solidFill>
                  <a:srgbClr val="000066"/>
                </a:solidFill>
              </a:rPr>
              <a:t> is effective in LMIC</a:t>
            </a:r>
          </a:p>
          <a:p>
            <a:pPr marL="257175" marR="0" lvl="0" indent="-257175" defTabSz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SzTx/>
              <a:buFont typeface="Arial"/>
              <a:buChar char="•"/>
              <a:tabLst/>
              <a:defRPr/>
            </a:pPr>
            <a:r>
              <a:rPr lang="en-US" sz="1800" dirty="0">
                <a:solidFill>
                  <a:srgbClr val="000066"/>
                </a:solidFill>
              </a:rPr>
              <a:t>A1 subtype, BMI less concerning risk factors for virologic failure</a:t>
            </a:r>
          </a:p>
          <a:p>
            <a:pPr marL="257175" marR="0" lvl="0" indent="-257175" defTabSz="342900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549F"/>
              </a:buClr>
              <a:buSzTx/>
              <a:buFont typeface="Arial"/>
              <a:buChar char="•"/>
              <a:tabLst/>
              <a:defRPr/>
            </a:pPr>
            <a:r>
              <a:rPr lang="en-US" sz="1800" dirty="0">
                <a:solidFill>
                  <a:srgbClr val="000066"/>
                </a:solidFill>
              </a:rPr>
              <a:t>Still avoid if RPV or CAB baseline resistance present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2F22D7B-F67B-82C5-6F9D-2BA0996FEEFF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11340335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4C7C435-4A86-F606-A33B-6C25A935DD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182606"/>
              </p:ext>
            </p:extLst>
          </p:nvPr>
        </p:nvGraphicFramePr>
        <p:xfrm>
          <a:off x="390525" y="1815775"/>
          <a:ext cx="11372850" cy="4054602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787368">
                  <a:extLst>
                    <a:ext uri="{9D8B030D-6E8A-4147-A177-3AD203B41FA5}">
                      <a16:colId xmlns:a16="http://schemas.microsoft.com/office/drawing/2014/main" val="4265937307"/>
                    </a:ext>
                  </a:extLst>
                </a:gridCol>
                <a:gridCol w="766359">
                  <a:extLst>
                    <a:ext uri="{9D8B030D-6E8A-4147-A177-3AD203B41FA5}">
                      <a16:colId xmlns:a16="http://schemas.microsoft.com/office/drawing/2014/main" val="1337111065"/>
                    </a:ext>
                  </a:extLst>
                </a:gridCol>
                <a:gridCol w="1064462">
                  <a:extLst>
                    <a:ext uri="{9D8B030D-6E8A-4147-A177-3AD203B41FA5}">
                      <a16:colId xmlns:a16="http://schemas.microsoft.com/office/drawing/2014/main" val="2159917090"/>
                    </a:ext>
                  </a:extLst>
                </a:gridCol>
                <a:gridCol w="997447">
                  <a:extLst>
                    <a:ext uri="{9D8B030D-6E8A-4147-A177-3AD203B41FA5}">
                      <a16:colId xmlns:a16="http://schemas.microsoft.com/office/drawing/2014/main" val="3150347102"/>
                    </a:ext>
                  </a:extLst>
                </a:gridCol>
                <a:gridCol w="567176">
                  <a:extLst>
                    <a:ext uri="{9D8B030D-6E8A-4147-A177-3AD203B41FA5}">
                      <a16:colId xmlns:a16="http://schemas.microsoft.com/office/drawing/2014/main" val="1397784736"/>
                    </a:ext>
                  </a:extLst>
                </a:gridCol>
                <a:gridCol w="1466833">
                  <a:extLst>
                    <a:ext uri="{9D8B030D-6E8A-4147-A177-3AD203B41FA5}">
                      <a16:colId xmlns:a16="http://schemas.microsoft.com/office/drawing/2014/main" val="2743610582"/>
                    </a:ext>
                  </a:extLst>
                </a:gridCol>
                <a:gridCol w="498723">
                  <a:extLst>
                    <a:ext uri="{9D8B030D-6E8A-4147-A177-3AD203B41FA5}">
                      <a16:colId xmlns:a16="http://schemas.microsoft.com/office/drawing/2014/main" val="1120710894"/>
                    </a:ext>
                  </a:extLst>
                </a:gridCol>
                <a:gridCol w="1672190">
                  <a:extLst>
                    <a:ext uri="{9D8B030D-6E8A-4147-A177-3AD203B41FA5}">
                      <a16:colId xmlns:a16="http://schemas.microsoft.com/office/drawing/2014/main" val="4072263131"/>
                    </a:ext>
                  </a:extLst>
                </a:gridCol>
                <a:gridCol w="491053">
                  <a:extLst>
                    <a:ext uri="{9D8B030D-6E8A-4147-A177-3AD203B41FA5}">
                      <a16:colId xmlns:a16="http://schemas.microsoft.com/office/drawing/2014/main" val="14784127"/>
                    </a:ext>
                  </a:extLst>
                </a:gridCol>
                <a:gridCol w="1585569">
                  <a:extLst>
                    <a:ext uri="{9D8B030D-6E8A-4147-A177-3AD203B41FA5}">
                      <a16:colId xmlns:a16="http://schemas.microsoft.com/office/drawing/2014/main" val="3968911512"/>
                    </a:ext>
                  </a:extLst>
                </a:gridCol>
                <a:gridCol w="475670">
                  <a:extLst>
                    <a:ext uri="{9D8B030D-6E8A-4147-A177-3AD203B41FA5}">
                      <a16:colId xmlns:a16="http://schemas.microsoft.com/office/drawing/2014/main" val="2693002238"/>
                    </a:ext>
                  </a:extLst>
                </a:gridCol>
              </a:tblGrid>
              <a:tr h="531429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Variable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Label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No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(N = 2154)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Yes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(N = 42)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P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Univariate analysis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HR (CI 95%)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(N = 2196, 42 events)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P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Multivariate analysis 1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 err="1">
                          <a:effectLst/>
                          <a:latin typeface="+mn-lt"/>
                        </a:rPr>
                        <a:t>aHR</a:t>
                      </a:r>
                      <a:r>
                        <a:rPr lang="en-US" sz="1200" kern="100" noProof="0" dirty="0">
                          <a:effectLst/>
                          <a:latin typeface="+mn-lt"/>
                        </a:rPr>
                        <a:t> (CI 95%)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(N = 2107, 40 events)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P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Multivariate analysis  2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 err="1">
                          <a:effectLst/>
                          <a:latin typeface="+mn-lt"/>
                        </a:rPr>
                        <a:t>aHR</a:t>
                      </a:r>
                      <a:r>
                        <a:rPr lang="en-US" sz="1200" kern="100" noProof="0" dirty="0">
                          <a:effectLst/>
                          <a:latin typeface="+mn-lt"/>
                        </a:rPr>
                        <a:t> (CI 95%)</a:t>
                      </a:r>
                      <a:br>
                        <a:rPr lang="en-US" sz="1200" kern="100" noProof="0" dirty="0"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effectLst/>
                          <a:latin typeface="+mn-lt"/>
                        </a:rPr>
                        <a:t>(N = 1724, 28 events)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P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extLst>
                  <a:ext uri="{0D108BD9-81ED-4DB2-BD59-A6C34878D82A}">
                    <a16:rowId xmlns:a16="http://schemas.microsoft.com/office/drawing/2014/main" val="37265319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Gender (%)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M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1713 (79.5)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effectLst/>
                          <a:latin typeface="+mn-lt"/>
                        </a:rPr>
                        <a:t>27 (64.3)</a:t>
                      </a:r>
                      <a:endParaRPr lang="en-US" sz="1600" kern="100" noProof="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0.03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extLst>
                  <a:ext uri="{0D108BD9-81ED-4DB2-BD59-A6C34878D82A}">
                    <a16:rowId xmlns:a16="http://schemas.microsoft.com/office/drawing/2014/main" val="2492704096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F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441 (20.5)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15 (35.7)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2.3 (1.23-4.33)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0.01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5534159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Origin of birth (%)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Other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1657 (75.0)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28 (58.5)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0.07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0.05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539706877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Africa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395 (25.0)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13 (41.5)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1.95 (1.00-3.79)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0.05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751561"/>
                  </a:ext>
                </a:extLst>
              </a:tr>
              <a:tr h="35045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BMI, Kg/m²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24.70 </a:t>
                      </a: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[22.4-27.4]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25.9 </a:t>
                      </a: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[23.9-29.7]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0.04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1.08 (1.02-1.15)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1.07 (1.01-1.14)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0.03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1.07 (0.99-1.15)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0.05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544467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CDC Stage (%)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1886 (87.6)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31 (73.8)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0.02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9236751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268 (12.4)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11 (26.2)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2.59 (1.30-5.16)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0.01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6410176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CD4/mm</a:t>
                      </a:r>
                      <a:r>
                        <a:rPr lang="en-US" sz="1200" kern="1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</a:t>
                      </a: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 nadir (%)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≥200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1577 (73.2)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21 (50.0)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6648540"/>
                  </a:ext>
                </a:extLst>
              </a:tr>
              <a:tr h="169478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&lt;200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577 (26.8)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21 (50.0)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2.74 (1.49-5.01)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&lt;0.01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2.44 (1.31-4.56)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3.51 (1.63-7.55)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486764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Previous VF on NNRTI (%)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2074 (96.3)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37 (88.1)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0.02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694859136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80 (3.7)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5 (11.9)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3.8 (1.49-9.66)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&lt;0.01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*</a:t>
                      </a:r>
                      <a:endParaRPr lang="en-US" sz="1600" b="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1302565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Historical CAB RAM (%)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20 (1.2)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 (6.7)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0.06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6.67 (1.61-25.0)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6.3 (1.4-25.0)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0.02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98032490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1711 (98.8)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28 (93.3)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5415914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Historical RPV RAM (%)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Yes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55 (3.2)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 (13.3)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4.17 (1.45-12.5)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&lt;0.01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3.0 (0.9-10.0)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0.07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89975163"/>
                  </a:ext>
                </a:extLst>
              </a:tr>
              <a:tr h="180975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No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1676 (96.8)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26 (86.7)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B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702756"/>
                  </a:ext>
                </a:extLst>
              </a:tr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Duration of virologic</a:t>
                      </a:r>
                      <a:b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</a:b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suppression, year (%)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≥ 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1930 (90.1)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33 (80.5)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0.08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0.03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b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marL="54414" marR="54414" marT="0" marB="0" anchor="ctr">
                    <a:lnT w="1905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53173832"/>
                  </a:ext>
                </a:extLst>
              </a:tr>
              <a:tr h="169478"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&lt; 1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212 (9.9)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8 (19.5)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 sz="1600" kern="100" dirty="0">
                        <a:effectLst/>
                        <a:latin typeface="+mn-lt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2.34 (1.08-5.07)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+mn-lt"/>
                        </a:rPr>
                        <a:t>0.03</a:t>
                      </a:r>
                      <a:endParaRPr lang="fr-FR" sz="16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2.39 (1.01-5.19)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0.03</a:t>
                      </a:r>
                      <a:endParaRPr lang="en-US" sz="1600" b="1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1.99 (0.75-5.30)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0.17</a:t>
                      </a:r>
                      <a:endParaRPr lang="en-US" sz="1600" kern="1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14" marR="54414" marT="0" marB="0" anchor="ctr">
                    <a:lnB w="952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61949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66CFFF51-B906-5621-19B4-301FFAEE49FA}"/>
              </a:ext>
            </a:extLst>
          </p:cNvPr>
          <p:cNvSpPr txBox="1"/>
          <p:nvPr/>
        </p:nvSpPr>
        <p:spPr>
          <a:xfrm>
            <a:off x="314325" y="5905500"/>
            <a:ext cx="11449050" cy="775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kern="100" dirty="0">
                <a:solidFill>
                  <a:srgbClr val="000066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Multivariate models derived with a stepwise selection procedure. To account for missing data, 2 multivariate models were constructed: model 1 excluded resistance variables to maximize sample size (N=2107/2196 participants, 40/42 VF events), and model 2 was restricted to participants with available genotypic data, allowing inclusion of historical RAMs (N=1724/2196 participants, 28/42 VF events)</a:t>
            </a:r>
            <a:endParaRPr lang="fr-FR" sz="2000" kern="100" dirty="0">
              <a:solidFill>
                <a:srgbClr val="000066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82CA1A2-1D32-D843-F8A7-26CCB8543235}"/>
              </a:ext>
            </a:extLst>
          </p:cNvPr>
          <p:cNvSpPr txBox="1"/>
          <p:nvPr/>
        </p:nvSpPr>
        <p:spPr>
          <a:xfrm>
            <a:off x="3104508" y="1432367"/>
            <a:ext cx="5982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noProof="0" dirty="0">
                <a:solidFill>
                  <a:srgbClr val="0070C0"/>
                </a:solidFill>
              </a:rPr>
              <a:t>Dat’AIDS Cohort: 2196 PWH, median F-U: 13 months, 42 VF </a:t>
            </a: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6EAF5F1E-8ACF-58A0-B464-5333B8B0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Factors Associated with Virologic Failure in PWH on CAB + RPV</a:t>
            </a:r>
            <a:endParaRPr lang="fr-FR" sz="3200" dirty="0"/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AF134545-1AB7-8191-F432-B6E513F51B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7574" y="6455281"/>
            <a:ext cx="375442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Deschanvres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C. Clin Infect Dis 2026; October 14th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72CC129-505B-E65F-CAB2-D2DB924A68BE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1386265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628EC6-580B-71FE-A600-7798DEDE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ts val="2500"/>
              </a:lnSpc>
            </a:pPr>
            <a:r>
              <a:rPr lang="en-US" sz="2800" noProof="0" dirty="0"/>
              <a:t>LA injectable CAB + RPV</a:t>
            </a:r>
            <a:r>
              <a:rPr lang="en-US" sz="2800" dirty="0"/>
              <a:t> </a:t>
            </a:r>
            <a:r>
              <a:rPr lang="en-US" sz="2800" noProof="0" dirty="0"/>
              <a:t>in observational cohort studies: A systematic review on virological failure, resistance and re-suppression outcomes in virally suppressed individuals living with HIV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9BB5412-B187-0982-9AFB-B2B3B18988C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noProof="0" dirty="0"/>
              <a:t>79 observational cohorts up to Nov 2024</a:t>
            </a:r>
          </a:p>
          <a:p>
            <a:pPr marL="800100" lvl="1" indent="-342900"/>
            <a:r>
              <a:rPr lang="en-US" sz="2000" dirty="0"/>
              <a:t>Different</a:t>
            </a:r>
            <a:r>
              <a:rPr lang="en-US" sz="2000" noProof="0" dirty="0"/>
              <a:t> definitions of VF</a:t>
            </a: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614704A-B69F-132D-FB64-E6CF1761AB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7345" y="6457082"/>
            <a:ext cx="295465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b">
            <a:spAutoFit/>
          </a:bodyPr>
          <a:lstStyle/>
          <a:p>
            <a:pPr algn="r" eaLnBrk="0" hangingPunct="0"/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Ring K. HIV Med. 2025;26:1267–1288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DFF745F-EE6B-E167-94A7-00D12145C68B}"/>
              </a:ext>
            </a:extLst>
          </p:cNvPr>
          <p:cNvGraphicFramePr>
            <a:graphicFrameLocks noGrp="1"/>
          </p:cNvGraphicFramePr>
          <p:nvPr/>
        </p:nvGraphicFramePr>
        <p:xfrm>
          <a:off x="738285" y="2756452"/>
          <a:ext cx="5357715" cy="2319031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52110">
                  <a:extLst>
                    <a:ext uri="{9D8B030D-6E8A-4147-A177-3AD203B41FA5}">
                      <a16:colId xmlns:a16="http://schemas.microsoft.com/office/drawing/2014/main" val="792080251"/>
                    </a:ext>
                  </a:extLst>
                </a:gridCol>
                <a:gridCol w="2605605">
                  <a:extLst>
                    <a:ext uri="{9D8B030D-6E8A-4147-A177-3AD203B41FA5}">
                      <a16:colId xmlns:a16="http://schemas.microsoft.com/office/drawing/2014/main" val="2035992497"/>
                    </a:ext>
                  </a:extLst>
                </a:gridCol>
              </a:tblGrid>
              <a:tr h="45995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Individuals in the VF analysis</a:t>
                      </a:r>
                    </a:p>
                    <a:p>
                      <a:pPr algn="ctr"/>
                      <a:r>
                        <a:rPr lang="en-US" sz="1600" noProof="0" dirty="0"/>
                        <a:t>N = 13 899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811935"/>
                  </a:ext>
                </a:extLst>
              </a:tr>
              <a:tr h="339155">
                <a:tc>
                  <a:txBody>
                    <a:bodyPr/>
                    <a:lstStyle/>
                    <a:p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Number of virological failures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172 (1.24%)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912021"/>
                  </a:ext>
                </a:extLst>
              </a:tr>
              <a:tr h="1400756">
                <a:tc>
                  <a:txBody>
                    <a:bodyPr/>
                    <a:lstStyle/>
                    <a:p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Genotype at VF, n/N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No RAMS identified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Presence of RAMs</a:t>
                      </a:r>
                    </a:p>
                    <a:p>
                      <a:pPr lvl="2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NNRTI RAMs</a:t>
                      </a:r>
                    </a:p>
                    <a:p>
                      <a:pPr lvl="2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INSTI RAMs</a:t>
                      </a:r>
                    </a:p>
                    <a:p>
                      <a:pPr lvl="2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NNRTI + INSTI RAMs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80/172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28/80 (35%)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52/80 (65%)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45/80 (56%)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40/80 (50%)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33 (41%)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52885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E0C210-E1B2-69E7-F3E0-9325CF232F13}"/>
              </a:ext>
            </a:extLst>
          </p:cNvPr>
          <p:cNvGraphicFramePr>
            <a:graphicFrameLocks noGrp="1"/>
          </p:cNvGraphicFramePr>
          <p:nvPr/>
        </p:nvGraphicFramePr>
        <p:xfrm>
          <a:off x="6448926" y="2756452"/>
          <a:ext cx="5590674" cy="29870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314074">
                  <a:extLst>
                    <a:ext uri="{9D8B030D-6E8A-4147-A177-3AD203B41FA5}">
                      <a16:colId xmlns:a16="http://schemas.microsoft.com/office/drawing/2014/main" val="1447479525"/>
                    </a:ext>
                  </a:extLst>
                </a:gridCol>
                <a:gridCol w="3276600">
                  <a:extLst>
                    <a:ext uri="{9D8B030D-6E8A-4147-A177-3AD203B41FA5}">
                      <a16:colId xmlns:a16="http://schemas.microsoft.com/office/drawing/2014/main" val="2899084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noProof="0" dirty="0"/>
                        <a:t>VF with post-VF regimen data provided   N = 92</a:t>
                      </a:r>
                    </a:p>
                  </a:txBody>
                  <a:tcP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004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Regimen type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PI-based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INSTI-based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LA CAB + RPV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Multi-tablet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NNRTI-based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noProof="0" dirty="0">
                        <a:solidFill>
                          <a:srgbClr val="000066"/>
                        </a:solidFill>
                      </a:endParaRP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31 (34%)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29 (32%)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25 (27%)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5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69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noProof="0" dirty="0">
                          <a:solidFill>
                            <a:schemeClr val="bg1"/>
                          </a:solidFill>
                        </a:rPr>
                        <a:t>VF with known outcome</a:t>
                      </a:r>
                    </a:p>
                    <a:p>
                      <a:pPr algn="ctr"/>
                      <a:r>
                        <a:rPr lang="en-US" sz="1600" b="1" noProof="0" dirty="0">
                          <a:solidFill>
                            <a:schemeClr val="bg1"/>
                          </a:solidFill>
                        </a:rPr>
                        <a:t>N = 74</a:t>
                      </a:r>
                    </a:p>
                  </a:txBody>
                  <a:tcP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645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Resuppressed</a:t>
                      </a:r>
                    </a:p>
                    <a:p>
                      <a:pPr lvl="1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Continuation CAB + RPV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65/74 (88%)</a:t>
                      </a:r>
                    </a:p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13/14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13753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C5C4A967-D50C-7869-F7F1-E78A336A4BA4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73352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>
            <a:extLst>
              <a:ext uri="{FF2B5EF4-FFF2-40B4-BE49-F238E27FC236}">
                <a16:creationId xmlns:a16="http://schemas.microsoft.com/office/drawing/2014/main" id="{9EC06E0F-F450-B426-B6A3-EDCA5B2EF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dirty="0" err="1"/>
              <a:t>Virologic</a:t>
            </a:r>
            <a:r>
              <a:rPr lang="fr-FR" sz="2800" dirty="0"/>
              <a:t> Failure and Emergent INSTI Drug Resistance </a:t>
            </a:r>
            <a:r>
              <a:rPr lang="fr-FR" sz="2800" dirty="0" err="1"/>
              <a:t>With</a:t>
            </a:r>
            <a:r>
              <a:rPr lang="fr-FR" sz="2800" dirty="0"/>
              <a:t> LA CAB for HIV </a:t>
            </a:r>
            <a:r>
              <a:rPr lang="fr-FR" sz="2800" dirty="0" err="1"/>
              <a:t>Treatment</a:t>
            </a:r>
            <a:r>
              <a:rPr lang="fr-FR" sz="2800" dirty="0"/>
              <a:t>: A Meta-</a:t>
            </a:r>
            <a:r>
              <a:rPr lang="fr-FR" sz="2800" dirty="0" err="1"/>
              <a:t>analysis</a:t>
            </a:r>
            <a:endParaRPr lang="fr-FR" sz="2800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5CF2FD29-F372-5B0A-AAEB-BDDF15BF71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7269" y="6455281"/>
            <a:ext cx="393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Perez Navarro A. Clin Infect Dis 2025; 81(2):274–85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044B1AD1-5928-1897-1C49-50400EACDAC8}"/>
              </a:ext>
            </a:extLst>
          </p:cNvPr>
          <p:cNvGrpSpPr/>
          <p:nvPr/>
        </p:nvGrpSpPr>
        <p:grpSpPr>
          <a:xfrm>
            <a:off x="6749267" y="1827457"/>
            <a:ext cx="5001725" cy="4418362"/>
            <a:chOff x="6749267" y="1540592"/>
            <a:chExt cx="5001725" cy="4690816"/>
          </a:xfrm>
        </p:grpSpPr>
        <p:grpSp>
          <p:nvGrpSpPr>
            <p:cNvPr id="62" name="Groupe 61">
              <a:extLst>
                <a:ext uri="{FF2B5EF4-FFF2-40B4-BE49-F238E27FC236}">
                  <a16:creationId xmlns:a16="http://schemas.microsoft.com/office/drawing/2014/main" id="{8C244AE9-DE47-0ED4-E14C-A1928C5BB600}"/>
                </a:ext>
              </a:extLst>
            </p:cNvPr>
            <p:cNvGrpSpPr/>
            <p:nvPr/>
          </p:nvGrpSpPr>
          <p:grpSpPr>
            <a:xfrm>
              <a:off x="6885523" y="5181854"/>
              <a:ext cx="256572" cy="288147"/>
              <a:chOff x="1846798" y="4747278"/>
              <a:chExt cx="256572" cy="288147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BC846FA-5998-C68F-7733-BC8CDE2492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4880631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Rectangle 38">
                <a:extLst>
                  <a:ext uri="{FF2B5EF4-FFF2-40B4-BE49-F238E27FC236}">
                    <a16:creationId xmlns:a16="http://schemas.microsoft.com/office/drawing/2014/main" id="{F4408D35-186A-8FD2-85F1-0649F55EA0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798" y="4747278"/>
                <a:ext cx="164075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65" name="Groupe 64">
              <a:extLst>
                <a:ext uri="{FF2B5EF4-FFF2-40B4-BE49-F238E27FC236}">
                  <a16:creationId xmlns:a16="http://schemas.microsoft.com/office/drawing/2014/main" id="{AA886888-E7F7-F1CE-F7D8-44F40ABD88D4}"/>
                </a:ext>
              </a:extLst>
            </p:cNvPr>
            <p:cNvGrpSpPr/>
            <p:nvPr/>
          </p:nvGrpSpPr>
          <p:grpSpPr>
            <a:xfrm>
              <a:off x="6790977" y="4530150"/>
              <a:ext cx="351118" cy="288147"/>
              <a:chOff x="1752252" y="4118434"/>
              <a:chExt cx="351118" cy="288147"/>
            </a:xfrm>
          </p:grpSpPr>
          <p:sp>
            <p:nvSpPr>
              <p:cNvPr id="66" name="Line 9">
                <a:extLst>
                  <a:ext uri="{FF2B5EF4-FFF2-40B4-BE49-F238E27FC236}">
                    <a16:creationId xmlns:a16="http://schemas.microsoft.com/office/drawing/2014/main" id="{80719AD4-7E51-0655-B0FA-645E88FAD4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4262582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tangle 40">
                <a:extLst>
                  <a:ext uri="{FF2B5EF4-FFF2-40B4-BE49-F238E27FC236}">
                    <a16:creationId xmlns:a16="http://schemas.microsoft.com/office/drawing/2014/main" id="{CDEFD1C8-C5EE-46C4-BFFA-3A18688F0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252" y="4118434"/>
                <a:ext cx="255446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</a:p>
            </p:txBody>
          </p:sp>
        </p:grpSp>
        <p:grpSp>
          <p:nvGrpSpPr>
            <p:cNvPr id="68" name="Groupe 67">
              <a:extLst>
                <a:ext uri="{FF2B5EF4-FFF2-40B4-BE49-F238E27FC236}">
                  <a16:creationId xmlns:a16="http://schemas.microsoft.com/office/drawing/2014/main" id="{C3D7DE51-D227-5EDC-698D-BD227FDFAE4F}"/>
                </a:ext>
              </a:extLst>
            </p:cNvPr>
            <p:cNvGrpSpPr/>
            <p:nvPr/>
          </p:nvGrpSpPr>
          <p:grpSpPr>
            <a:xfrm>
              <a:off x="6790977" y="3876735"/>
              <a:ext cx="351118" cy="288147"/>
              <a:chOff x="1752252" y="3480259"/>
              <a:chExt cx="351118" cy="288147"/>
            </a:xfrm>
          </p:grpSpPr>
          <p:sp>
            <p:nvSpPr>
              <p:cNvPr id="69" name="Line 11">
                <a:extLst>
                  <a:ext uri="{FF2B5EF4-FFF2-40B4-BE49-F238E27FC236}">
                    <a16:creationId xmlns:a16="http://schemas.microsoft.com/office/drawing/2014/main" id="{48B1439B-A2D9-394C-8508-96062056CF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3624407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Rectangle 42">
                <a:extLst>
                  <a:ext uri="{FF2B5EF4-FFF2-40B4-BE49-F238E27FC236}">
                    <a16:creationId xmlns:a16="http://schemas.microsoft.com/office/drawing/2014/main" id="{4392D7B5-F4A0-EC2F-6A74-0C6EFB9ECE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252" y="3480259"/>
                <a:ext cx="255446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40</a:t>
                </a:r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37120E95-2D6D-E68D-52FB-92686444B258}"/>
                </a:ext>
              </a:extLst>
            </p:cNvPr>
            <p:cNvGrpSpPr/>
            <p:nvPr/>
          </p:nvGrpSpPr>
          <p:grpSpPr>
            <a:xfrm>
              <a:off x="6790977" y="3229035"/>
              <a:ext cx="351118" cy="288147"/>
              <a:chOff x="1752252" y="2832559"/>
              <a:chExt cx="351118" cy="288147"/>
            </a:xfrm>
          </p:grpSpPr>
          <p:sp>
            <p:nvSpPr>
              <p:cNvPr id="72" name="Line 13">
                <a:extLst>
                  <a:ext uri="{FF2B5EF4-FFF2-40B4-BE49-F238E27FC236}">
                    <a16:creationId xmlns:a16="http://schemas.microsoft.com/office/drawing/2014/main" id="{17474821-F7B9-CB1E-26E6-26EA088D2D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2976707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Rectangle 44">
                <a:extLst>
                  <a:ext uri="{FF2B5EF4-FFF2-40B4-BE49-F238E27FC236}">
                    <a16:creationId xmlns:a16="http://schemas.microsoft.com/office/drawing/2014/main" id="{7D201614-37CC-9782-326F-E3A5820175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252" y="2832559"/>
                <a:ext cx="255446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60</a:t>
                </a:r>
              </a:p>
            </p:txBody>
          </p:sp>
        </p:grpSp>
        <p:grpSp>
          <p:nvGrpSpPr>
            <p:cNvPr id="74" name="Groupe 73">
              <a:extLst>
                <a:ext uri="{FF2B5EF4-FFF2-40B4-BE49-F238E27FC236}">
                  <a16:creationId xmlns:a16="http://schemas.microsoft.com/office/drawing/2014/main" id="{768E9A30-B3EB-F641-3BC9-65C762862A71}"/>
                </a:ext>
              </a:extLst>
            </p:cNvPr>
            <p:cNvGrpSpPr/>
            <p:nvPr/>
          </p:nvGrpSpPr>
          <p:grpSpPr>
            <a:xfrm>
              <a:off x="6790977" y="2590860"/>
              <a:ext cx="351118" cy="288147"/>
              <a:chOff x="1752252" y="2194384"/>
              <a:chExt cx="351118" cy="288147"/>
            </a:xfrm>
          </p:grpSpPr>
          <p:sp>
            <p:nvSpPr>
              <p:cNvPr id="75" name="Line 15">
                <a:extLst>
                  <a:ext uri="{FF2B5EF4-FFF2-40B4-BE49-F238E27FC236}">
                    <a16:creationId xmlns:a16="http://schemas.microsoft.com/office/drawing/2014/main" id="{D73BDDC3-5B42-C560-465D-5C445DAE6A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2338532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Rectangle 46">
                <a:extLst>
                  <a:ext uri="{FF2B5EF4-FFF2-40B4-BE49-F238E27FC236}">
                    <a16:creationId xmlns:a16="http://schemas.microsoft.com/office/drawing/2014/main" id="{8FF75D0B-7C60-D93E-2A0D-1C665F8DC1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2252" y="2194384"/>
                <a:ext cx="255446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80</a:t>
                </a:r>
              </a:p>
            </p:txBody>
          </p:sp>
        </p:grpSp>
        <p:grpSp>
          <p:nvGrpSpPr>
            <p:cNvPr id="77" name="Groupe 76">
              <a:extLst>
                <a:ext uri="{FF2B5EF4-FFF2-40B4-BE49-F238E27FC236}">
                  <a16:creationId xmlns:a16="http://schemas.microsoft.com/office/drawing/2014/main" id="{0420E0FD-830E-47B4-C4FF-EABFA9B7D1BB}"/>
                </a:ext>
              </a:extLst>
            </p:cNvPr>
            <p:cNvGrpSpPr/>
            <p:nvPr/>
          </p:nvGrpSpPr>
          <p:grpSpPr>
            <a:xfrm>
              <a:off x="6749267" y="1943354"/>
              <a:ext cx="392828" cy="288147"/>
              <a:chOff x="1710542" y="1546878"/>
              <a:chExt cx="392828" cy="288147"/>
            </a:xfrm>
          </p:grpSpPr>
          <p:sp>
            <p:nvSpPr>
              <p:cNvPr id="78" name="Line 17">
                <a:extLst>
                  <a:ext uri="{FF2B5EF4-FFF2-40B4-BE49-F238E27FC236}">
                    <a16:creationId xmlns:a16="http://schemas.microsoft.com/office/drawing/2014/main" id="{B7BDE22E-ED4A-E8FE-1E61-E707CA5EFA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1691026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Rectangle 48">
                <a:extLst>
                  <a:ext uri="{FF2B5EF4-FFF2-40B4-BE49-F238E27FC236}">
                    <a16:creationId xmlns:a16="http://schemas.microsoft.com/office/drawing/2014/main" id="{DF1C5CBD-0D0D-F00B-BEEC-495CA9740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542" y="1546878"/>
                <a:ext cx="300331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100</a:t>
                </a:r>
              </a:p>
            </p:txBody>
          </p:sp>
        </p:grpSp>
        <p:sp>
          <p:nvSpPr>
            <p:cNvPr id="84" name="Line 21">
              <a:extLst>
                <a:ext uri="{FF2B5EF4-FFF2-40B4-BE49-F238E27FC236}">
                  <a16:creationId xmlns:a16="http://schemas.microsoft.com/office/drawing/2014/main" id="{DD03920C-128F-81C6-ABA6-B2FB392CC7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9291" y="532002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Rectangle 51">
              <a:extLst>
                <a:ext uri="{FF2B5EF4-FFF2-40B4-BE49-F238E27FC236}">
                  <a16:creationId xmlns:a16="http://schemas.microsoft.com/office/drawing/2014/main" id="{0A01C083-4E68-CD63-55F4-4A5702E89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6429" y="5428563"/>
              <a:ext cx="1045725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Induction</a:t>
              </a:r>
              <a:b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maintenance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0" name="Rectangle 69">
              <a:extLst>
                <a:ext uri="{FF2B5EF4-FFF2-40B4-BE49-F238E27FC236}">
                  <a16:creationId xmlns:a16="http://schemas.microsoft.com/office/drawing/2014/main" id="{FCE88512-F6F1-3AC9-8373-1679FF708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4339" y="1540592"/>
              <a:ext cx="4027761" cy="37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noProof="0" dirty="0">
                  <a:solidFill>
                    <a:srgbClr val="0070C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Treatment-emergent INSTI resistance (%) </a:t>
              </a:r>
            </a:p>
          </p:txBody>
        </p:sp>
        <p:sp>
          <p:nvSpPr>
            <p:cNvPr id="112" name="Forme libre : forme 111">
              <a:extLst>
                <a:ext uri="{FF2B5EF4-FFF2-40B4-BE49-F238E27FC236}">
                  <a16:creationId xmlns:a16="http://schemas.microsoft.com/office/drawing/2014/main" id="{F6B91A1D-6BFF-32C0-424B-C7F00765F292}"/>
                </a:ext>
              </a:extLst>
            </p:cNvPr>
            <p:cNvSpPr/>
            <p:nvPr/>
          </p:nvSpPr>
          <p:spPr bwMode="auto">
            <a:xfrm>
              <a:off x="7141845" y="2082401"/>
              <a:ext cx="4609147" cy="3233420"/>
            </a:xfrm>
            <a:custGeom>
              <a:avLst/>
              <a:gdLst>
                <a:gd name="connsiteX0" fmla="*/ 0 w 5250180"/>
                <a:gd name="connsiteY0" fmla="*/ 0 h 3192780"/>
                <a:gd name="connsiteX1" fmla="*/ 0 w 5250180"/>
                <a:gd name="connsiteY1" fmla="*/ 3192780 h 3192780"/>
                <a:gd name="connsiteX2" fmla="*/ 5250180 w 5250180"/>
                <a:gd name="connsiteY2" fmla="*/ 3192780 h 319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0180" h="3192780">
                  <a:moveTo>
                    <a:pt x="0" y="0"/>
                  </a:moveTo>
                  <a:lnTo>
                    <a:pt x="0" y="3192780"/>
                  </a:lnTo>
                  <a:lnTo>
                    <a:pt x="5250180" y="3192780"/>
                  </a:lnTo>
                </a:path>
              </a:pathLst>
            </a:cu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82024D8-0FB3-0EFB-683C-47956C22F9CB}"/>
                </a:ext>
              </a:extLst>
            </p:cNvPr>
            <p:cNvSpPr/>
            <p:nvPr/>
          </p:nvSpPr>
          <p:spPr>
            <a:xfrm>
              <a:off x="7625078" y="3017755"/>
              <a:ext cx="508427" cy="22974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16" name="Rectangle 51">
              <a:extLst>
                <a:ext uri="{FF2B5EF4-FFF2-40B4-BE49-F238E27FC236}">
                  <a16:creationId xmlns:a16="http://schemas.microsoft.com/office/drawing/2014/main" id="{0CA80761-A30F-EA98-ADF8-4D5773595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85845" y="1946130"/>
              <a:ext cx="386892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71%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Rectangle 51">
              <a:extLst>
                <a:ext uri="{FF2B5EF4-FFF2-40B4-BE49-F238E27FC236}">
                  <a16:creationId xmlns:a16="http://schemas.microsoft.com/office/drawing/2014/main" id="{4ABC9435-5BEF-32A1-DC80-52EDEC683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08901" y="5943261"/>
              <a:ext cx="540780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N=4/5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Forme libre 24">
              <a:extLst>
                <a:ext uri="{FF2B5EF4-FFF2-40B4-BE49-F238E27FC236}">
                  <a16:creationId xmlns:a16="http://schemas.microsoft.com/office/drawing/2014/main" id="{ECD78F5E-54A4-85AB-70B1-DD03516834BE}"/>
                </a:ext>
              </a:extLst>
            </p:cNvPr>
            <p:cNvSpPr/>
            <p:nvPr/>
          </p:nvSpPr>
          <p:spPr>
            <a:xfrm>
              <a:off x="7786174" y="2246741"/>
              <a:ext cx="186234" cy="7710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0" name="Line 21">
              <a:extLst>
                <a:ext uri="{FF2B5EF4-FFF2-40B4-BE49-F238E27FC236}">
                  <a16:creationId xmlns:a16="http://schemas.microsoft.com/office/drawing/2014/main" id="{EB4A4B8E-3EB6-0526-3DCC-1DDB0387C2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04774" y="532002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1" name="Rectangle 51">
              <a:extLst>
                <a:ext uri="{FF2B5EF4-FFF2-40B4-BE49-F238E27FC236}">
                  <a16:creationId xmlns:a16="http://schemas.microsoft.com/office/drawing/2014/main" id="{4C63E259-B3BB-862C-B576-13EEA40C2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39619" y="5428563"/>
              <a:ext cx="930310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Switch</a:t>
              </a:r>
              <a:b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Suppressed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450B98FE-2572-49F3-4403-CE35A472EAF9}"/>
                </a:ext>
              </a:extLst>
            </p:cNvPr>
            <p:cNvSpPr/>
            <p:nvPr/>
          </p:nvSpPr>
          <p:spPr>
            <a:xfrm>
              <a:off x="9150561" y="3342876"/>
              <a:ext cx="508427" cy="19723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3" name="Rectangle 51">
              <a:extLst>
                <a:ext uri="{FF2B5EF4-FFF2-40B4-BE49-F238E27FC236}">
                  <a16:creationId xmlns:a16="http://schemas.microsoft.com/office/drawing/2014/main" id="{AE1FC632-87A3-F518-DD24-26575FF9F1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11328" y="2596723"/>
              <a:ext cx="386892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61%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4" name="Rectangle 51">
              <a:extLst>
                <a:ext uri="{FF2B5EF4-FFF2-40B4-BE49-F238E27FC236}">
                  <a16:creationId xmlns:a16="http://schemas.microsoft.com/office/drawing/2014/main" id="{9E42F3D5-AE77-D12B-7FF7-F66D1B141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43013" y="5943261"/>
              <a:ext cx="723523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N=23/37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5" name="Forme libre 24">
              <a:extLst>
                <a:ext uri="{FF2B5EF4-FFF2-40B4-BE49-F238E27FC236}">
                  <a16:creationId xmlns:a16="http://schemas.microsoft.com/office/drawing/2014/main" id="{74223395-9CF5-9285-1F95-5FA02E1E917A}"/>
                </a:ext>
              </a:extLst>
            </p:cNvPr>
            <p:cNvSpPr/>
            <p:nvPr/>
          </p:nvSpPr>
          <p:spPr>
            <a:xfrm>
              <a:off x="9311657" y="2892025"/>
              <a:ext cx="186234" cy="450851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6" name="Line 21">
              <a:extLst>
                <a:ext uri="{FF2B5EF4-FFF2-40B4-BE49-F238E27FC236}">
                  <a16:creationId xmlns:a16="http://schemas.microsoft.com/office/drawing/2014/main" id="{B4322A51-D966-FA98-4517-44EF4DC3D6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947438" y="532002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Rectangle 51">
              <a:extLst>
                <a:ext uri="{FF2B5EF4-FFF2-40B4-BE49-F238E27FC236}">
                  <a16:creationId xmlns:a16="http://schemas.microsoft.com/office/drawing/2014/main" id="{FF7A0896-B56A-F228-2BF5-D3747CBC59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5752" y="5428563"/>
              <a:ext cx="643372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Switch</a:t>
              </a:r>
              <a:b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Viremic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899B21E9-D430-5D9F-61D4-55EED523599A}"/>
                </a:ext>
              </a:extLst>
            </p:cNvPr>
            <p:cNvSpPr/>
            <p:nvPr/>
          </p:nvSpPr>
          <p:spPr>
            <a:xfrm>
              <a:off x="10693225" y="3990576"/>
              <a:ext cx="508427" cy="13246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29" name="Rectangle 51">
              <a:extLst>
                <a:ext uri="{FF2B5EF4-FFF2-40B4-BE49-F238E27FC236}">
                  <a16:creationId xmlns:a16="http://schemas.microsoft.com/office/drawing/2014/main" id="{80716017-96D7-D036-CE1F-5A7E3496D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53992" y="2933467"/>
              <a:ext cx="386892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41%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0" name="Rectangle 51">
              <a:extLst>
                <a:ext uri="{FF2B5EF4-FFF2-40B4-BE49-F238E27FC236}">
                  <a16:creationId xmlns:a16="http://schemas.microsoft.com/office/drawing/2014/main" id="{E6298BF5-FDEF-B010-E541-F4EFE6321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1362" y="5943261"/>
              <a:ext cx="632152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N=7/17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1" name="Forme libre 24">
              <a:extLst>
                <a:ext uri="{FF2B5EF4-FFF2-40B4-BE49-F238E27FC236}">
                  <a16:creationId xmlns:a16="http://schemas.microsoft.com/office/drawing/2014/main" id="{5415FB24-7EAC-290C-A6AE-6C5F39529DEB}"/>
                </a:ext>
              </a:extLst>
            </p:cNvPr>
            <p:cNvSpPr/>
            <p:nvPr/>
          </p:nvSpPr>
          <p:spPr>
            <a:xfrm>
              <a:off x="10854321" y="3222350"/>
              <a:ext cx="186234" cy="771014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F2C37C1E-01B9-F85D-3060-A8CFDD3AD18B}"/>
              </a:ext>
            </a:extLst>
          </p:cNvPr>
          <p:cNvGrpSpPr/>
          <p:nvPr/>
        </p:nvGrpSpPr>
        <p:grpSpPr>
          <a:xfrm>
            <a:off x="636900" y="1827457"/>
            <a:ext cx="5001725" cy="4434196"/>
            <a:chOff x="636900" y="1556689"/>
            <a:chExt cx="5001725" cy="4707627"/>
          </a:xfrm>
        </p:grpSpPr>
        <p:sp>
          <p:nvSpPr>
            <p:cNvPr id="132" name="Line 21">
              <a:extLst>
                <a:ext uri="{FF2B5EF4-FFF2-40B4-BE49-F238E27FC236}">
                  <a16:creationId xmlns:a16="http://schemas.microsoft.com/office/drawing/2014/main" id="{00819C36-2E9E-E945-44CB-5A3823A29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5315" y="528827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Rectangle 51">
              <a:extLst>
                <a:ext uri="{FF2B5EF4-FFF2-40B4-BE49-F238E27FC236}">
                  <a16:creationId xmlns:a16="http://schemas.microsoft.com/office/drawing/2014/main" id="{CBCA7DF3-823C-9E4E-ADF5-10525E50D3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2453" y="5415863"/>
              <a:ext cx="1045725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Induction</a:t>
              </a:r>
              <a:b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maintenance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43F58495-BAFF-AA1B-D22D-48E7153F9603}"/>
                </a:ext>
              </a:extLst>
            </p:cNvPr>
            <p:cNvSpPr/>
            <p:nvPr/>
          </p:nvSpPr>
          <p:spPr>
            <a:xfrm>
              <a:off x="1531102" y="5133576"/>
              <a:ext cx="508427" cy="1498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35" name="Rectangle 51">
              <a:extLst>
                <a:ext uri="{FF2B5EF4-FFF2-40B4-BE49-F238E27FC236}">
                  <a16:creationId xmlns:a16="http://schemas.microsoft.com/office/drawing/2014/main" id="{44796009-6A86-4627-BBBD-6207A3C9D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7554" y="4513745"/>
              <a:ext cx="295521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1%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6" name="Rectangle 51">
              <a:extLst>
                <a:ext uri="{FF2B5EF4-FFF2-40B4-BE49-F238E27FC236}">
                  <a16:creationId xmlns:a16="http://schemas.microsoft.com/office/drawing/2014/main" id="{5B5DAC46-22F2-2480-3574-B70AF25BC5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3554" y="5976169"/>
              <a:ext cx="723523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N=6/513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7" name="Forme libre 24">
              <a:extLst>
                <a:ext uri="{FF2B5EF4-FFF2-40B4-BE49-F238E27FC236}">
                  <a16:creationId xmlns:a16="http://schemas.microsoft.com/office/drawing/2014/main" id="{EA48580D-443F-18B8-305C-7221C37C426D}"/>
                </a:ext>
              </a:extLst>
            </p:cNvPr>
            <p:cNvSpPr/>
            <p:nvPr/>
          </p:nvSpPr>
          <p:spPr>
            <a:xfrm>
              <a:off x="1692198" y="4809725"/>
              <a:ext cx="186234" cy="322879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38" name="Line 21">
              <a:extLst>
                <a:ext uri="{FF2B5EF4-FFF2-40B4-BE49-F238E27FC236}">
                  <a16:creationId xmlns:a16="http://schemas.microsoft.com/office/drawing/2014/main" id="{564FE8A6-A797-6363-7A65-B74B7638E3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10795" y="528827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9" name="Rectangle 51">
              <a:extLst>
                <a:ext uri="{FF2B5EF4-FFF2-40B4-BE49-F238E27FC236}">
                  <a16:creationId xmlns:a16="http://schemas.microsoft.com/office/drawing/2014/main" id="{C9E93B20-4C5C-B204-2EFE-EE52448FE0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639" y="5415863"/>
              <a:ext cx="930310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Switch</a:t>
              </a:r>
              <a:b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Suppressed</a:t>
              </a:r>
              <a:endParaRPr lang="fr-FR" altLang="fr-FR" sz="1400" b="1" kern="0" dirty="0">
                <a:solidFill>
                  <a:srgbClr val="000066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DD765046-C555-0035-082E-4F02357E61DE}"/>
                </a:ext>
              </a:extLst>
            </p:cNvPr>
            <p:cNvSpPr/>
            <p:nvPr/>
          </p:nvSpPr>
          <p:spPr>
            <a:xfrm>
              <a:off x="3056582" y="5133576"/>
              <a:ext cx="508427" cy="1498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42" name="Rectangle 51">
              <a:extLst>
                <a:ext uri="{FF2B5EF4-FFF2-40B4-BE49-F238E27FC236}">
                  <a16:creationId xmlns:a16="http://schemas.microsoft.com/office/drawing/2014/main" id="{2A96EF47-76A2-7CD6-7FF1-9EAE64B9E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7662" y="5976169"/>
              <a:ext cx="906266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N=92/7801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4" name="Line 21">
              <a:extLst>
                <a:ext uri="{FF2B5EF4-FFF2-40B4-BE49-F238E27FC236}">
                  <a16:creationId xmlns:a16="http://schemas.microsoft.com/office/drawing/2014/main" id="{EEE95900-4A3F-E030-1A16-78144E03EE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8096" y="5288272"/>
              <a:ext cx="0" cy="8367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1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5" name="Rectangle 51">
              <a:extLst>
                <a:ext uri="{FF2B5EF4-FFF2-40B4-BE49-F238E27FC236}">
                  <a16:creationId xmlns:a16="http://schemas.microsoft.com/office/drawing/2014/main" id="{91CCF8B6-3A3D-A079-4FD9-840C5BF88E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6410" y="5415863"/>
              <a:ext cx="643372" cy="503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Switch</a:t>
              </a:r>
              <a:b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altLang="fr-FR" sz="1400" b="1" kern="0" dirty="0">
                  <a:solidFill>
                    <a:srgbClr val="000066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Viremic</a:t>
              </a:r>
              <a:endParaRPr lang="fr-FR" altLang="fr-FR" sz="1400" b="1" kern="0" dirty="0">
                <a:solidFill>
                  <a:srgbClr val="000066"/>
                </a:solidFill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6CB1F4FE-9821-7FAE-4093-1F5B826A8280}"/>
                </a:ext>
              </a:extLst>
            </p:cNvPr>
            <p:cNvSpPr/>
            <p:nvPr/>
          </p:nvSpPr>
          <p:spPr>
            <a:xfrm>
              <a:off x="4613883" y="4479526"/>
              <a:ext cx="508427" cy="8039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sp>
          <p:nvSpPr>
            <p:cNvPr id="147" name="Rectangle 51">
              <a:extLst>
                <a:ext uri="{FF2B5EF4-FFF2-40B4-BE49-F238E27FC236}">
                  <a16:creationId xmlns:a16="http://schemas.microsoft.com/office/drawing/2014/main" id="{B7B60FD6-ECF6-A837-D9D1-9144E5A72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20335" y="3386127"/>
              <a:ext cx="295521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5%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8" name="Rectangle 51">
              <a:extLst>
                <a:ext uri="{FF2B5EF4-FFF2-40B4-BE49-F238E27FC236}">
                  <a16:creationId xmlns:a16="http://schemas.microsoft.com/office/drawing/2014/main" id="{8594B6B4-3080-FF74-0C33-F3098F6B0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649" y="5976169"/>
              <a:ext cx="814894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N=37/910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9" name="Forme libre 24">
              <a:extLst>
                <a:ext uri="{FF2B5EF4-FFF2-40B4-BE49-F238E27FC236}">
                  <a16:creationId xmlns:a16="http://schemas.microsoft.com/office/drawing/2014/main" id="{320567E5-DF3F-B4E2-DC14-F4EF9DEAF5AA}"/>
                </a:ext>
              </a:extLst>
            </p:cNvPr>
            <p:cNvSpPr/>
            <p:nvPr/>
          </p:nvSpPr>
          <p:spPr>
            <a:xfrm>
              <a:off x="4774979" y="3685478"/>
              <a:ext cx="186234" cy="802320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  <p:grpSp>
          <p:nvGrpSpPr>
            <p:cNvPr id="150" name="Groupe 149">
              <a:extLst>
                <a:ext uri="{FF2B5EF4-FFF2-40B4-BE49-F238E27FC236}">
                  <a16:creationId xmlns:a16="http://schemas.microsoft.com/office/drawing/2014/main" id="{922E4CCD-3FCF-31BD-C178-93199AC05CF9}"/>
                </a:ext>
              </a:extLst>
            </p:cNvPr>
            <p:cNvGrpSpPr/>
            <p:nvPr/>
          </p:nvGrpSpPr>
          <p:grpSpPr>
            <a:xfrm>
              <a:off x="773156" y="5153279"/>
              <a:ext cx="256572" cy="288147"/>
              <a:chOff x="1846798" y="4747278"/>
              <a:chExt cx="256572" cy="288147"/>
            </a:xfrm>
          </p:grpSpPr>
          <p:sp>
            <p:nvSpPr>
              <p:cNvPr id="151" name="Line 7">
                <a:extLst>
                  <a:ext uri="{FF2B5EF4-FFF2-40B4-BE49-F238E27FC236}">
                    <a16:creationId xmlns:a16="http://schemas.microsoft.com/office/drawing/2014/main" id="{D80F4A20-3B76-0F2C-3B3E-DC83FB78A7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4880631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2" name="Rectangle 38">
                <a:extLst>
                  <a:ext uri="{FF2B5EF4-FFF2-40B4-BE49-F238E27FC236}">
                    <a16:creationId xmlns:a16="http://schemas.microsoft.com/office/drawing/2014/main" id="{54991212-CB4F-E989-A945-C9C29A85E9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6798" y="4747278"/>
                <a:ext cx="164075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sp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</a:p>
            </p:txBody>
          </p:sp>
        </p:grpSp>
        <p:grpSp>
          <p:nvGrpSpPr>
            <p:cNvPr id="153" name="Groupe 152">
              <a:extLst>
                <a:ext uri="{FF2B5EF4-FFF2-40B4-BE49-F238E27FC236}">
                  <a16:creationId xmlns:a16="http://schemas.microsoft.com/office/drawing/2014/main" id="{2F5ABE06-6E6A-413C-D143-4B11C6FF1DB5}"/>
                </a:ext>
              </a:extLst>
            </p:cNvPr>
            <p:cNvGrpSpPr/>
            <p:nvPr/>
          </p:nvGrpSpPr>
          <p:grpSpPr>
            <a:xfrm>
              <a:off x="636900" y="1933829"/>
              <a:ext cx="392828" cy="288147"/>
              <a:chOff x="1710542" y="1546878"/>
              <a:chExt cx="392828" cy="288147"/>
            </a:xfrm>
          </p:grpSpPr>
          <p:sp>
            <p:nvSpPr>
              <p:cNvPr id="154" name="Line 17">
                <a:extLst>
                  <a:ext uri="{FF2B5EF4-FFF2-40B4-BE49-F238E27FC236}">
                    <a16:creationId xmlns:a16="http://schemas.microsoft.com/office/drawing/2014/main" id="{8A4798E7-8397-EA1D-E9CB-65537793E0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1691026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5" name="Rectangle 48">
                <a:extLst>
                  <a:ext uri="{FF2B5EF4-FFF2-40B4-BE49-F238E27FC236}">
                    <a16:creationId xmlns:a16="http://schemas.microsoft.com/office/drawing/2014/main" id="{EFD71206-C846-F0D9-E955-286E873CA6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542" y="1546878"/>
                <a:ext cx="300331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</a:p>
            </p:txBody>
          </p:sp>
        </p:grpSp>
        <p:sp>
          <p:nvSpPr>
            <p:cNvPr id="156" name="Forme libre : forme 155">
              <a:extLst>
                <a:ext uri="{FF2B5EF4-FFF2-40B4-BE49-F238E27FC236}">
                  <a16:creationId xmlns:a16="http://schemas.microsoft.com/office/drawing/2014/main" id="{8E10080D-3CD3-3A52-2A8E-8D9AA7BC0A32}"/>
                </a:ext>
              </a:extLst>
            </p:cNvPr>
            <p:cNvSpPr/>
            <p:nvPr/>
          </p:nvSpPr>
          <p:spPr bwMode="auto">
            <a:xfrm>
              <a:off x="1029478" y="2037951"/>
              <a:ext cx="4609147" cy="3242945"/>
            </a:xfrm>
            <a:custGeom>
              <a:avLst/>
              <a:gdLst>
                <a:gd name="connsiteX0" fmla="*/ 0 w 5250180"/>
                <a:gd name="connsiteY0" fmla="*/ 0 h 3192780"/>
                <a:gd name="connsiteX1" fmla="*/ 0 w 5250180"/>
                <a:gd name="connsiteY1" fmla="*/ 3192780 h 3192780"/>
                <a:gd name="connsiteX2" fmla="*/ 5250180 w 5250180"/>
                <a:gd name="connsiteY2" fmla="*/ 3192780 h 319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250180" h="3192780">
                  <a:moveTo>
                    <a:pt x="0" y="0"/>
                  </a:moveTo>
                  <a:lnTo>
                    <a:pt x="0" y="3192780"/>
                  </a:lnTo>
                  <a:lnTo>
                    <a:pt x="5250180" y="3192780"/>
                  </a:lnTo>
                </a:path>
              </a:pathLst>
            </a:custGeom>
            <a:noFill/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1" name="Groupe 160">
              <a:extLst>
                <a:ext uri="{FF2B5EF4-FFF2-40B4-BE49-F238E27FC236}">
                  <a16:creationId xmlns:a16="http://schemas.microsoft.com/office/drawing/2014/main" id="{696D26A5-E7BB-BFB6-E586-E990FF93A089}"/>
                </a:ext>
              </a:extLst>
            </p:cNvPr>
            <p:cNvGrpSpPr/>
            <p:nvPr/>
          </p:nvGrpSpPr>
          <p:grpSpPr>
            <a:xfrm>
              <a:off x="636900" y="2734371"/>
              <a:ext cx="392828" cy="288147"/>
              <a:chOff x="1710542" y="1546878"/>
              <a:chExt cx="392828" cy="288147"/>
            </a:xfrm>
          </p:grpSpPr>
          <p:sp>
            <p:nvSpPr>
              <p:cNvPr id="162" name="Line 17">
                <a:extLst>
                  <a:ext uri="{FF2B5EF4-FFF2-40B4-BE49-F238E27FC236}">
                    <a16:creationId xmlns:a16="http://schemas.microsoft.com/office/drawing/2014/main" id="{7AD09138-5CC0-5092-5A0E-E18B843E26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1691026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3" name="Rectangle 48">
                <a:extLst>
                  <a:ext uri="{FF2B5EF4-FFF2-40B4-BE49-F238E27FC236}">
                    <a16:creationId xmlns:a16="http://schemas.microsoft.com/office/drawing/2014/main" id="{E2DAC84B-EF67-13F8-65AF-CBE349F46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542" y="1546878"/>
                <a:ext cx="300331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15</a:t>
                </a:r>
              </a:p>
            </p:txBody>
          </p:sp>
        </p:grpSp>
        <p:grpSp>
          <p:nvGrpSpPr>
            <p:cNvPr id="164" name="Groupe 163">
              <a:extLst>
                <a:ext uri="{FF2B5EF4-FFF2-40B4-BE49-F238E27FC236}">
                  <a16:creationId xmlns:a16="http://schemas.microsoft.com/office/drawing/2014/main" id="{DFBB3CBD-7379-6FE4-19F2-059504A66A69}"/>
                </a:ext>
              </a:extLst>
            </p:cNvPr>
            <p:cNvGrpSpPr/>
            <p:nvPr/>
          </p:nvGrpSpPr>
          <p:grpSpPr>
            <a:xfrm>
              <a:off x="636900" y="3548063"/>
              <a:ext cx="392828" cy="288147"/>
              <a:chOff x="1710542" y="1546878"/>
              <a:chExt cx="392828" cy="288147"/>
            </a:xfrm>
          </p:grpSpPr>
          <p:sp>
            <p:nvSpPr>
              <p:cNvPr id="165" name="Line 17">
                <a:extLst>
                  <a:ext uri="{FF2B5EF4-FFF2-40B4-BE49-F238E27FC236}">
                    <a16:creationId xmlns:a16="http://schemas.microsoft.com/office/drawing/2014/main" id="{5FA2615A-FAF9-5C8E-8B8C-6EFD20EF88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1691026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6" name="Rectangle 48">
                <a:extLst>
                  <a:ext uri="{FF2B5EF4-FFF2-40B4-BE49-F238E27FC236}">
                    <a16:creationId xmlns:a16="http://schemas.microsoft.com/office/drawing/2014/main" id="{8C5AAB2F-A0B4-1B9E-BC22-056957D384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542" y="1546878"/>
                <a:ext cx="300331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10</a:t>
                </a:r>
              </a:p>
            </p:txBody>
          </p:sp>
        </p:grpSp>
        <p:grpSp>
          <p:nvGrpSpPr>
            <p:cNvPr id="167" name="Groupe 166">
              <a:extLst>
                <a:ext uri="{FF2B5EF4-FFF2-40B4-BE49-F238E27FC236}">
                  <a16:creationId xmlns:a16="http://schemas.microsoft.com/office/drawing/2014/main" id="{F0E5AA57-5D4E-EFD5-B74B-754780A21531}"/>
                </a:ext>
              </a:extLst>
            </p:cNvPr>
            <p:cNvGrpSpPr/>
            <p:nvPr/>
          </p:nvGrpSpPr>
          <p:grpSpPr>
            <a:xfrm>
              <a:off x="636900" y="4348066"/>
              <a:ext cx="392828" cy="288147"/>
              <a:chOff x="1710542" y="1546878"/>
              <a:chExt cx="392828" cy="288147"/>
            </a:xfrm>
          </p:grpSpPr>
          <p:sp>
            <p:nvSpPr>
              <p:cNvPr id="168" name="Line 17">
                <a:extLst>
                  <a:ext uri="{FF2B5EF4-FFF2-40B4-BE49-F238E27FC236}">
                    <a16:creationId xmlns:a16="http://schemas.microsoft.com/office/drawing/2014/main" id="{39CC4767-EAAD-0CFA-C09B-7D040DA8EC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7303" y="1691026"/>
                <a:ext cx="7606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400" b="0" i="0" u="none" strike="noStrike" kern="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9" name="Rectangle 48">
                <a:extLst>
                  <a:ext uri="{FF2B5EF4-FFF2-40B4-BE49-F238E27FC236}">
                    <a16:creationId xmlns:a16="http://schemas.microsoft.com/office/drawing/2014/main" id="{2F7A8A97-1A48-0CE6-2DB5-AAFF12DB8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10542" y="1546878"/>
                <a:ext cx="300331" cy="288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36000" tIns="36000" rIns="36000" bIns="36000" anchor="ctr">
                <a:noAutofit/>
              </a:bodyPr>
              <a:lstStyle/>
              <a:p>
                <a:pPr marL="0" marR="0" lvl="0" indent="0" algn="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altLang="fr-FR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</a:p>
            </p:txBody>
          </p:sp>
        </p:grpSp>
        <p:sp>
          <p:nvSpPr>
            <p:cNvPr id="170" name="Rectangle 69">
              <a:extLst>
                <a:ext uri="{FF2B5EF4-FFF2-40B4-BE49-F238E27FC236}">
                  <a16:creationId xmlns:a16="http://schemas.microsoft.com/office/drawing/2014/main" id="{B2125197-2C3D-362A-24D9-DA37459077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2365" y="1556689"/>
              <a:ext cx="1993614" cy="37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b="1" dirty="0" err="1">
                  <a:solidFill>
                    <a:srgbClr val="0070C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Virologic</a:t>
              </a:r>
              <a:r>
                <a:rPr lang="fr-FR" altLang="fr-FR" b="1" dirty="0">
                  <a:solidFill>
                    <a:srgbClr val="0070C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altLang="fr-FR" b="1" dirty="0" err="1">
                  <a:solidFill>
                    <a:srgbClr val="0070C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failure</a:t>
              </a:r>
              <a:r>
                <a:rPr lang="fr-FR" altLang="fr-FR" b="1" dirty="0">
                  <a:solidFill>
                    <a:srgbClr val="0070C0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 (%) </a:t>
              </a:r>
            </a:p>
          </p:txBody>
        </p:sp>
        <p:sp>
          <p:nvSpPr>
            <p:cNvPr id="171" name="Rectangle 51">
              <a:extLst>
                <a:ext uri="{FF2B5EF4-FFF2-40B4-BE49-F238E27FC236}">
                  <a16:creationId xmlns:a16="http://schemas.microsoft.com/office/drawing/2014/main" id="{7D53D5E0-A7DC-4B26-E502-66A0448ACA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034" y="4670417"/>
              <a:ext cx="295521" cy="288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36000" rIns="36000" bIns="36000" anchor="ctr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fr-FR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Calibri" panose="020F0502020204030204" pitchFamily="34" charset="0"/>
                  <a:cs typeface="Calibri" panose="020F0502020204030204" pitchFamily="34" charset="0"/>
                </a:rPr>
                <a:t>1%</a:t>
              </a:r>
              <a:endParaRPr kumimoji="0" lang="fr-FR" altLang="fr-FR" sz="1400" b="1" i="0" u="none" strike="noStrike" kern="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2" name="Forme libre 24">
              <a:extLst>
                <a:ext uri="{FF2B5EF4-FFF2-40B4-BE49-F238E27FC236}">
                  <a16:creationId xmlns:a16="http://schemas.microsoft.com/office/drawing/2014/main" id="{665A5C12-FE73-E7A6-044C-69964DCDB830}"/>
                </a:ext>
              </a:extLst>
            </p:cNvPr>
            <p:cNvSpPr/>
            <p:nvPr/>
          </p:nvSpPr>
          <p:spPr>
            <a:xfrm>
              <a:off x="3217678" y="4971651"/>
              <a:ext cx="186234" cy="151428"/>
            </a:xfrm>
            <a:custGeom>
              <a:avLst/>
              <a:gdLst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558800 w 558800"/>
                <a:gd name="connsiteY4" fmla="*/ 1234440 h 1234440"/>
                <a:gd name="connsiteX5" fmla="*/ 0 w 558800"/>
                <a:gd name="connsiteY5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  <a:gd name="connsiteX4" fmla="*/ 0 w 558800"/>
                <a:gd name="connsiteY4" fmla="*/ 1234440 h 1234440"/>
                <a:gd name="connsiteX0" fmla="*/ 0 w 558800"/>
                <a:gd name="connsiteY0" fmla="*/ 0 h 1234440"/>
                <a:gd name="connsiteX1" fmla="*/ 558800 w 558800"/>
                <a:gd name="connsiteY1" fmla="*/ 0 h 1234440"/>
                <a:gd name="connsiteX2" fmla="*/ 279400 w 558800"/>
                <a:gd name="connsiteY2" fmla="*/ 0 h 1234440"/>
                <a:gd name="connsiteX3" fmla="*/ 279400 w 558800"/>
                <a:gd name="connsiteY3" fmla="*/ 1234440 h 1234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8800" h="1234440">
                  <a:moveTo>
                    <a:pt x="0" y="0"/>
                  </a:moveTo>
                  <a:lnTo>
                    <a:pt x="558800" y="0"/>
                  </a:lnTo>
                  <a:lnTo>
                    <a:pt x="279400" y="0"/>
                  </a:lnTo>
                  <a:lnTo>
                    <a:pt x="279400" y="1234440"/>
                  </a:lnTo>
                </a:path>
              </a:pathLst>
            </a:custGeom>
            <a:noFill/>
            <a:ln w="19050">
              <a:solidFill>
                <a:srgbClr val="33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400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0E1E788E-8CA5-EE60-754F-4373B850727E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758882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BDC06B2-B815-EC8B-2037-CE453A750C2B}"/>
              </a:ext>
            </a:extLst>
          </p:cNvPr>
          <p:cNvSpPr txBox="1"/>
          <p:nvPr/>
        </p:nvSpPr>
        <p:spPr>
          <a:xfrm>
            <a:off x="2857646" y="3173484"/>
            <a:ext cx="6476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noProof="0" dirty="0">
                <a:solidFill>
                  <a:srgbClr val="0070C0"/>
                </a:solidFill>
              </a:rPr>
              <a:t>Predicted genotypic susceptibility to NNRTI and INSTI therapeutic </a:t>
            </a:r>
          </a:p>
          <a:p>
            <a:pPr algn="ctr"/>
            <a:r>
              <a:rPr lang="en-US" b="1" noProof="0" dirty="0">
                <a:solidFill>
                  <a:srgbClr val="0070C0"/>
                </a:solidFill>
              </a:rPr>
              <a:t>options In individuals experiencing virological failure of CAB/RPV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4938E47A-C755-A24D-801A-B7FD7C969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Treatment options following virologic failure with LA CAB + RPV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4739E77-554E-DFCE-A294-E43C7D9985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10702"/>
            <a:ext cx="11506200" cy="4572000"/>
          </a:xfrm>
        </p:spPr>
        <p:txBody>
          <a:bodyPr>
            <a:normAutofit/>
          </a:bodyPr>
          <a:lstStyle/>
          <a:p>
            <a:r>
              <a:rPr lang="en-US" sz="2000" noProof="0" dirty="0"/>
              <a:t>Systematic review of literature</a:t>
            </a:r>
          </a:p>
          <a:p>
            <a:r>
              <a:rPr lang="en-US" sz="2000" dirty="0"/>
              <a:t>94</a:t>
            </a:r>
            <a:r>
              <a:rPr lang="en-US" sz="2000" noProof="0" dirty="0"/>
              <a:t> virological failures identified, 66 (</a:t>
            </a:r>
            <a:r>
              <a:rPr lang="en-US" sz="2000" dirty="0"/>
              <a:t>70</a:t>
            </a:r>
            <a:r>
              <a:rPr lang="en-US" sz="2000" noProof="0" dirty="0"/>
              <a:t>%) with NNRTI RAMs at VF and 53 (56%) with with INSTI RAMs at VF </a:t>
            </a:r>
          </a:p>
          <a:p>
            <a:r>
              <a:rPr lang="en-US" sz="2000" noProof="0" dirty="0"/>
              <a:t>Resistance interpretation based on Stanford </a:t>
            </a:r>
            <a:r>
              <a:rPr lang="en-US" sz="2000" noProof="0" dirty="0" err="1"/>
              <a:t>HIVdb</a:t>
            </a:r>
            <a:r>
              <a:rPr lang="en-US" sz="2000" noProof="0" dirty="0"/>
              <a:t> v9.8 (</a:t>
            </a:r>
            <a:r>
              <a:rPr lang="en-US" sz="1800" noProof="0" dirty="0">
                <a:latin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ases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scores &lt; 15 were considered susceptible, score 15-59 as intermediate resistance and 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≥</a:t>
            </a:r>
            <a:r>
              <a:rPr lang="en-GB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60 as high-level resistance. )</a:t>
            </a:r>
            <a:endParaRPr lang="en-US" sz="2000" noProof="0" dirty="0"/>
          </a:p>
        </p:txBody>
      </p:sp>
      <p:sp>
        <p:nvSpPr>
          <p:cNvPr id="9" name="Text Box 3">
            <a:extLst>
              <a:ext uri="{FF2B5EF4-FFF2-40B4-BE49-F238E27FC236}">
                <a16:creationId xmlns:a16="http://schemas.microsoft.com/office/drawing/2014/main" id="{CCC0AFF3-0263-400B-9D44-371B87769E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9224" y="6444771"/>
            <a:ext cx="40527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Mazzitelli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M, Clin Infect Dis. 2026 ; 82(6):1023-1031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B0152650-BC98-FFE5-236E-52689D1CF688}"/>
              </a:ext>
            </a:extLst>
          </p:cNvPr>
          <p:cNvGrpSpPr/>
          <p:nvPr/>
        </p:nvGrpSpPr>
        <p:grpSpPr>
          <a:xfrm>
            <a:off x="8828466" y="3979969"/>
            <a:ext cx="2068012" cy="1343731"/>
            <a:chOff x="8828466" y="3979969"/>
            <a:chExt cx="2068012" cy="134373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482E955-78DD-8B2C-E6BE-ED468FBB854A}"/>
                </a:ext>
              </a:extLst>
            </p:cNvPr>
            <p:cNvSpPr/>
            <p:nvPr/>
          </p:nvSpPr>
          <p:spPr bwMode="auto">
            <a:xfrm>
              <a:off x="8828466" y="4056557"/>
              <a:ext cx="123825" cy="123825"/>
            </a:xfrm>
            <a:prstGeom prst="rect">
              <a:avLst/>
            </a:prstGeom>
            <a:solidFill>
              <a:srgbClr val="00B05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45CA403F-47F4-9EA4-DCC0-7CDB5B0B2CD1}"/>
                </a:ext>
              </a:extLst>
            </p:cNvPr>
            <p:cNvSpPr/>
            <p:nvPr/>
          </p:nvSpPr>
          <p:spPr bwMode="auto">
            <a:xfrm>
              <a:off x="8828466" y="4572623"/>
              <a:ext cx="123825" cy="123825"/>
            </a:xfrm>
            <a:prstGeom prst="rect">
              <a:avLst/>
            </a:prstGeom>
            <a:solidFill>
              <a:srgbClr val="FFC0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AB9A028-C74C-37AF-206D-BBC58EBECA55}"/>
                </a:ext>
              </a:extLst>
            </p:cNvPr>
            <p:cNvSpPr/>
            <p:nvPr/>
          </p:nvSpPr>
          <p:spPr bwMode="auto">
            <a:xfrm>
              <a:off x="8828466" y="5088689"/>
              <a:ext cx="123825" cy="123825"/>
            </a:xfrm>
            <a:prstGeom prst="rect">
              <a:avLst/>
            </a:prstGeom>
            <a:solidFill>
              <a:srgbClr val="FF6600"/>
            </a:solidFill>
            <a:ln w="1905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</a:endParaRP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B5572136-D708-311C-DFB2-722EFE4F60EB}"/>
                </a:ext>
              </a:extLst>
            </p:cNvPr>
            <p:cNvSpPr txBox="1"/>
            <p:nvPr/>
          </p:nvSpPr>
          <p:spPr>
            <a:xfrm>
              <a:off x="8952291" y="3979969"/>
              <a:ext cx="103675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Susceptible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1657A3E-EF7E-626C-4DF6-B390ABD28842}"/>
                </a:ext>
              </a:extLst>
            </p:cNvPr>
            <p:cNvSpPr txBox="1"/>
            <p:nvPr/>
          </p:nvSpPr>
          <p:spPr>
            <a:xfrm>
              <a:off x="8952291" y="4496035"/>
              <a:ext cx="194418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Intermediate resistance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7BA8C978-6A78-5BC1-0B24-99DEFEF5FD06}"/>
                </a:ext>
              </a:extLst>
            </p:cNvPr>
            <p:cNvSpPr txBox="1"/>
            <p:nvPr/>
          </p:nvSpPr>
          <p:spPr>
            <a:xfrm>
              <a:off x="8952291" y="5015923"/>
              <a:ext cx="17056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High level resistance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7ABB78B-A481-CC95-50BC-B9F64AE43032}"/>
              </a:ext>
            </a:extLst>
          </p:cNvPr>
          <p:cNvGrpSpPr/>
          <p:nvPr/>
        </p:nvGrpSpPr>
        <p:grpSpPr>
          <a:xfrm>
            <a:off x="1295522" y="3697623"/>
            <a:ext cx="7347723" cy="2824035"/>
            <a:chOff x="1487207" y="3697623"/>
            <a:chExt cx="7347723" cy="2824035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0D1AE167-622B-9635-7025-315B3FB04E3A}"/>
                </a:ext>
              </a:extLst>
            </p:cNvPr>
            <p:cNvGrpSpPr/>
            <p:nvPr/>
          </p:nvGrpSpPr>
          <p:grpSpPr>
            <a:xfrm>
              <a:off x="2012479" y="3697623"/>
              <a:ext cx="6822451" cy="2824035"/>
              <a:chOff x="2012479" y="3513135"/>
              <a:chExt cx="6822451" cy="2824035"/>
            </a:xfrm>
          </p:grpSpPr>
          <p:graphicFrame>
            <p:nvGraphicFramePr>
              <p:cNvPr id="22" name="Graphique 21">
                <a:extLst>
                  <a:ext uri="{FF2B5EF4-FFF2-40B4-BE49-F238E27FC236}">
                    <a16:creationId xmlns:a16="http://schemas.microsoft.com/office/drawing/2014/main" id="{A90B81D4-16DA-0469-77D1-D3759265105B}"/>
                  </a:ext>
                </a:extLst>
              </p:cNvPr>
              <p:cNvGraphicFramePr/>
              <p:nvPr/>
            </p:nvGraphicFramePr>
            <p:xfrm>
              <a:off x="2421685" y="3513135"/>
              <a:ext cx="6121400" cy="2824035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661737C4-7469-6510-0F3C-16B179549266}"/>
                  </a:ext>
                </a:extLst>
              </p:cNvPr>
              <p:cNvSpPr txBox="1"/>
              <p:nvPr/>
            </p:nvSpPr>
            <p:spPr>
              <a:xfrm>
                <a:off x="2443848" y="5916044"/>
                <a:ext cx="27603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8F64377-ED2F-4672-DEA9-FEA1FC186F8C}"/>
                  </a:ext>
                </a:extLst>
              </p:cNvPr>
              <p:cNvSpPr txBox="1"/>
              <p:nvPr/>
            </p:nvSpPr>
            <p:spPr>
              <a:xfrm>
                <a:off x="3548524" y="5916044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9DD34E51-9DDE-78DC-9DCE-FD4F1BAA48B3}"/>
                  </a:ext>
                </a:extLst>
              </p:cNvPr>
              <p:cNvSpPr txBox="1"/>
              <p:nvPr/>
            </p:nvSpPr>
            <p:spPr>
              <a:xfrm>
                <a:off x="4695553" y="5916044"/>
                <a:ext cx="40748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40 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CE80DFF0-7EA6-1A7B-3652-06632D69414C}"/>
                  </a:ext>
                </a:extLst>
              </p:cNvPr>
              <p:cNvSpPr txBox="1"/>
              <p:nvPr/>
            </p:nvSpPr>
            <p:spPr>
              <a:xfrm>
                <a:off x="5874304" y="5916044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60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C7180CB9-CB09-0C88-2ACF-17DFBDC2B0AE}"/>
                  </a:ext>
                </a:extLst>
              </p:cNvPr>
              <p:cNvSpPr txBox="1"/>
              <p:nvPr/>
            </p:nvSpPr>
            <p:spPr>
              <a:xfrm>
                <a:off x="7033018" y="5916044"/>
                <a:ext cx="3674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80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F52C5F4E-EDD6-66B6-9215-525AC53F04F3}"/>
                  </a:ext>
                </a:extLst>
              </p:cNvPr>
              <p:cNvSpPr txBox="1"/>
              <p:nvPr/>
            </p:nvSpPr>
            <p:spPr>
              <a:xfrm>
                <a:off x="8098830" y="5916044"/>
                <a:ext cx="7361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100 (%)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51077267-5D4B-6A91-F053-84AD28AD43A8}"/>
                  </a:ext>
                </a:extLst>
              </p:cNvPr>
              <p:cNvSpPr txBox="1"/>
              <p:nvPr/>
            </p:nvSpPr>
            <p:spPr>
              <a:xfrm>
                <a:off x="2081409" y="4606989"/>
                <a:ext cx="50045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ETR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DB779DEB-B6E8-4359-3ECF-7218C468B5C0}"/>
                  </a:ext>
                </a:extLst>
              </p:cNvPr>
              <p:cNvSpPr txBox="1"/>
              <p:nvPr/>
            </p:nvSpPr>
            <p:spPr>
              <a:xfrm>
                <a:off x="2012479" y="3837428"/>
                <a:ext cx="56938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Calibri" panose="020F0502020204030204" pitchFamily="34" charset="0"/>
                    <a:cs typeface="Calibri" panose="020F0502020204030204" pitchFamily="34" charset="0"/>
                  </a:rPr>
                  <a:t>DOR</a:t>
                </a:r>
              </a:p>
            </p:txBody>
          </p:sp>
        </p:grp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6FA2313A-35C3-5160-9AB2-C14BFFB68C06}"/>
                </a:ext>
              </a:extLst>
            </p:cNvPr>
            <p:cNvSpPr txBox="1"/>
            <p:nvPr/>
          </p:nvSpPr>
          <p:spPr>
            <a:xfrm>
              <a:off x="1487207" y="5556494"/>
              <a:ext cx="1094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DTG or BIC</a:t>
              </a:r>
            </a:p>
          </p:txBody>
        </p: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72F9F725-CCBD-177B-1ABC-B282D09CAD83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34511772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B3999B1-E80E-09E3-A864-8068644B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noProof="0" dirty="0"/>
              <a:t>Consequences of LA CAB + RPV virologic failure : resistance and salvage therapy with INSTI-based ART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73F8313B-C067-17B5-1E64-AECC7E0D1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4640" y="6120137"/>
            <a:ext cx="1062736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b">
            <a:spAutoFit/>
          </a:bodyPr>
          <a:lstStyle/>
          <a:p>
            <a:pPr algn="r" eaLnBrk="0" hangingPunct="0"/>
            <a:r>
              <a:rPr lang="fr-FR" sz="1200" i="1" dirty="0">
                <a:solidFill>
                  <a:srgbClr val="0070C0"/>
                </a:solidFill>
              </a:rPr>
              <a:t>1. Hsu RK, IAS 2025, Abs. OAB0104; 2.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Pozniak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 A, IAS 2025, Abs. EP0171 ; </a:t>
            </a:r>
            <a:r>
              <a:rPr lang="fr-FR" sz="1200" i="1" dirty="0">
                <a:solidFill>
                  <a:srgbClr val="0070C0"/>
                </a:solidFill>
              </a:rPr>
              <a:t>3. </a:t>
            </a:r>
            <a:r>
              <a:rPr lang="fr-FR" sz="1200" i="1" dirty="0" err="1">
                <a:solidFill>
                  <a:srgbClr val="0070C0"/>
                </a:solidFill>
                <a:cs typeface="Arial" charset="0"/>
              </a:rPr>
              <a:t>Wyen</a:t>
            </a:r>
            <a:r>
              <a:rPr lang="fr-FR" sz="1200" i="1" dirty="0">
                <a:solidFill>
                  <a:srgbClr val="0070C0"/>
                </a:solidFill>
                <a:cs typeface="Arial" charset="0"/>
              </a:rPr>
              <a:t> C, 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Arial" charset="0"/>
              </a:rPr>
              <a:t>AIDS 2026, 40:733–743  ; </a:t>
            </a:r>
            <a:r>
              <a:rPr lang="nl-NL" sz="1200" i="1" dirty="0">
                <a:solidFill>
                  <a:srgbClr val="0070C0"/>
                </a:solidFill>
                <a:cs typeface="Arial" charset="0"/>
              </a:rPr>
              <a:t>4. Jongen VW, Lancet HIV 2025; 12:e40-50</a:t>
            </a:r>
          </a:p>
          <a:p>
            <a:pPr algn="r" eaLnBrk="0" hangingPunct="0"/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5. </a:t>
            </a:r>
            <a:r>
              <a:rPr kumimoji="0" lang="fr-FR" sz="12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Kityo</a:t>
            </a:r>
            <a:r>
              <a:rPr kumimoji="0" lang="fr-FR" sz="12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 C, Nat Med. 2026 ;32(1):168-77 ; </a:t>
            </a:r>
            <a:r>
              <a:rPr lang="fr-FR" sz="1200" i="1" dirty="0">
                <a:solidFill>
                  <a:srgbClr val="0070C0"/>
                </a:solidFill>
              </a:rPr>
              <a:t>6. </a:t>
            </a:r>
            <a:r>
              <a:rPr lang="fr-FR" sz="1200" i="1" dirty="0" err="1">
                <a:solidFill>
                  <a:srgbClr val="0070C0"/>
                </a:solidFill>
              </a:rPr>
              <a:t>Buzon</a:t>
            </a:r>
            <a:r>
              <a:rPr lang="fr-FR" sz="1200" i="1" dirty="0">
                <a:solidFill>
                  <a:srgbClr val="0070C0"/>
                </a:solidFill>
              </a:rPr>
              <a:t>-Martin L. J. </a:t>
            </a:r>
            <a:r>
              <a:rPr lang="fr-FR" sz="1200" i="1" dirty="0" err="1">
                <a:solidFill>
                  <a:srgbClr val="0070C0"/>
                </a:solidFill>
              </a:rPr>
              <a:t>Antimicrob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  <a:r>
              <a:rPr lang="fr-FR" sz="1200" i="1" dirty="0" err="1">
                <a:solidFill>
                  <a:srgbClr val="0070C0"/>
                </a:solidFill>
              </a:rPr>
              <a:t>Chemother</a:t>
            </a:r>
            <a:r>
              <a:rPr lang="fr-FR" sz="1200" i="1" dirty="0">
                <a:solidFill>
                  <a:srgbClr val="0070C0"/>
                </a:solidFill>
              </a:rPr>
              <a:t> 2025 </a:t>
            </a:r>
            <a:r>
              <a:rPr lang="fr-FR" sz="1200" i="1" dirty="0" err="1">
                <a:solidFill>
                  <a:srgbClr val="0070C0"/>
                </a:solidFill>
              </a:rPr>
              <a:t>Dec</a:t>
            </a:r>
            <a:r>
              <a:rPr lang="fr-FR" sz="1200" i="1" dirty="0">
                <a:solidFill>
                  <a:srgbClr val="0070C0"/>
                </a:solidFill>
              </a:rPr>
              <a:t> 2;80(12):3438-3451 ; 7. </a:t>
            </a:r>
            <a:r>
              <a:rPr lang="fr-FR" sz="1200" i="1" dirty="0" err="1">
                <a:solidFill>
                  <a:srgbClr val="0070C0"/>
                </a:solidFill>
              </a:rPr>
              <a:t>Deschanvres</a:t>
            </a:r>
            <a:r>
              <a:rPr lang="fr-FR" sz="1200" i="1" dirty="0">
                <a:solidFill>
                  <a:srgbClr val="0070C0"/>
                </a:solidFill>
              </a:rPr>
              <a:t> C. Clin Infect Dis 2027 (in </a:t>
            </a:r>
            <a:r>
              <a:rPr lang="fr-FR" sz="1200" i="1" dirty="0" err="1">
                <a:solidFill>
                  <a:srgbClr val="0070C0"/>
                </a:solidFill>
              </a:rPr>
              <a:t>press</a:t>
            </a:r>
            <a:r>
              <a:rPr lang="fr-FR" sz="1200" i="1" dirty="0">
                <a:solidFill>
                  <a:srgbClr val="0070C0"/>
                </a:solidFill>
              </a:rPr>
              <a:t>) ; </a:t>
            </a:r>
          </a:p>
          <a:p>
            <a:pPr algn="r" eaLnBrk="0" hangingPunct="0"/>
            <a:r>
              <a:rPr lang="fr-FR" sz="1200" i="1" dirty="0">
                <a:solidFill>
                  <a:srgbClr val="0070C0"/>
                </a:solidFill>
              </a:rPr>
              <a:t>8.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Mazzitelli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M,  J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Antimicrob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Chemother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2025; 80: 2732–2741 ; 9.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Gagliardini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R.  J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Antimicrob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12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Chemother</a:t>
            </a:r>
            <a:r>
              <a:rPr lang="en-GB" sz="12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2025; 80: 2169–2178  </a:t>
            </a:r>
            <a:r>
              <a:rPr lang="fr-FR" sz="1200" i="1" dirty="0">
                <a:solidFill>
                  <a:srgbClr val="0070C0"/>
                </a:solidFill>
              </a:rPr>
              <a:t> </a:t>
            </a:r>
            <a:endParaRPr lang="nl-NL" sz="1200" i="1" dirty="0">
              <a:solidFill>
                <a:srgbClr val="0070C0"/>
              </a:solidFill>
              <a:cs typeface="Arial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2D4E505-9EB6-1A10-6992-9FB113EFD0DC}"/>
              </a:ext>
            </a:extLst>
          </p:cNvPr>
          <p:cNvSpPr txBox="1"/>
          <p:nvPr/>
        </p:nvSpPr>
        <p:spPr>
          <a:xfrm>
            <a:off x="11887200" y="3914454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1400" dirty="0" err="1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778D0D5-AED5-CF7A-4AEF-A477284493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90464"/>
              </p:ext>
            </p:extLst>
          </p:nvPr>
        </p:nvGraphicFramePr>
        <p:xfrm>
          <a:off x="426720" y="1831667"/>
          <a:ext cx="11318239" cy="428846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94667">
                  <a:extLst>
                    <a:ext uri="{9D8B030D-6E8A-4147-A177-3AD203B41FA5}">
                      <a16:colId xmlns:a16="http://schemas.microsoft.com/office/drawing/2014/main" val="658386109"/>
                    </a:ext>
                  </a:extLst>
                </a:gridCol>
                <a:gridCol w="547493">
                  <a:extLst>
                    <a:ext uri="{9D8B030D-6E8A-4147-A177-3AD203B41FA5}">
                      <a16:colId xmlns:a16="http://schemas.microsoft.com/office/drawing/2014/main" val="2879119397"/>
                    </a:ext>
                  </a:extLst>
                </a:gridCol>
                <a:gridCol w="1686560">
                  <a:extLst>
                    <a:ext uri="{9D8B030D-6E8A-4147-A177-3AD203B41FA5}">
                      <a16:colId xmlns:a16="http://schemas.microsoft.com/office/drawing/2014/main" val="1865319673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val="2592119093"/>
                    </a:ext>
                  </a:extLst>
                </a:gridCol>
                <a:gridCol w="1381760">
                  <a:extLst>
                    <a:ext uri="{9D8B030D-6E8A-4147-A177-3AD203B41FA5}">
                      <a16:colId xmlns:a16="http://schemas.microsoft.com/office/drawing/2014/main" val="476787283"/>
                    </a:ext>
                  </a:extLst>
                </a:gridCol>
                <a:gridCol w="2255520">
                  <a:extLst>
                    <a:ext uri="{9D8B030D-6E8A-4147-A177-3AD203B41FA5}">
                      <a16:colId xmlns:a16="http://schemas.microsoft.com/office/drawing/2014/main" val="6724595"/>
                    </a:ext>
                  </a:extLst>
                </a:gridCol>
                <a:gridCol w="1727199">
                  <a:extLst>
                    <a:ext uri="{9D8B030D-6E8A-4147-A177-3AD203B41FA5}">
                      <a16:colId xmlns:a16="http://schemas.microsoft.com/office/drawing/2014/main" val="3692790377"/>
                    </a:ext>
                  </a:extLst>
                </a:gridCol>
              </a:tblGrid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Cohort/Study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(Country)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N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VF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Loss of BIC/DTG option (%)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 (% of total population)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DTG bid active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(ANRS algo)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Loss of DOR option (%)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/>
                        <a:t>(% of total population)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 err="1"/>
                        <a:t>Succesfull</a:t>
                      </a:r>
                      <a:r>
                        <a:rPr lang="en-US" sz="1200" noProof="0" dirty="0"/>
                        <a:t> salvage </a:t>
                      </a:r>
                      <a:br>
                        <a:rPr lang="en-US" sz="1200" noProof="0" dirty="0"/>
                      </a:br>
                      <a:r>
                        <a:rPr lang="en-US" sz="1200" noProof="0" dirty="0"/>
                        <a:t>with INSTI + 2 INTI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1648067806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OPERA 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1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(US)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301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 at M12 (1%)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2/3 VF (67%)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(0.7%)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2/2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1/3 VF (33%)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(0.3%)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49865986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COMBINE-2 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2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(Europe)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937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5 at M24 (0.54%)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2/5 VF (40%)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2/2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1/5 VF (20%)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(0.1%)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812859500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CARLOS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 3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(Germany)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351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7 at M24 (1.7%)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3/7 VF (43%)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(0.9%)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1/3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0/6 VF (0%)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935143158"/>
                  </a:ext>
                </a:extLst>
              </a:tr>
              <a:tr h="521008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DUTCH ATHENA 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4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(Netherlands)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1170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14 at 1.4 year (1.2%)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3/6 VF (50%)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 (0.3%)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2/3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4/6 (75%): R (N = 1)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Intermediate R (N = 3)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(0.3%)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141219542"/>
                  </a:ext>
                </a:extLst>
              </a:tr>
              <a:tr h="521008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CARES 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5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(Uganda, Kenya, South Africa)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247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 at M24 (1.6%)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3/3 VF (100%)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(1.2%)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1/3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1/3 VF (33%)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(0.4%)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TLD : 3/3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1224543628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RELATIVITY 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6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(Spain)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3202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20 at M14 (0.62%)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7/20 VF (35%)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(0.22%)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6/7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4/20 VF (20%)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(0.12%)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B/F/TAF : 3/5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142291894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Dat’AIDS</a:t>
                      </a:r>
                      <a:r>
                        <a:rPr lang="en-US" sz="1200" baseline="30000" noProof="0" dirty="0">
                          <a:solidFill>
                            <a:srgbClr val="000066"/>
                          </a:solidFill>
                        </a:rPr>
                        <a:t> 7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aseline="0" noProof="0" dirty="0">
                          <a:solidFill>
                            <a:srgbClr val="000066"/>
                          </a:solidFill>
                        </a:rPr>
                        <a:t>(France)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2196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42 at M13 (1.9%)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9/26 VF (35%)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(0.4%)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6/9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1/26 VF (4%)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(0.05%)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B/F/TAF : 1/1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DOR/3TC/TDF : 3/3</a:t>
                      </a: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396225690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LONGITUDE </a:t>
                      </a:r>
                      <a:r>
                        <a:rPr lang="en-US" sz="1200" b="0" baseline="30000" noProof="0" dirty="0">
                          <a:solidFill>
                            <a:srgbClr val="000066"/>
                          </a:solidFill>
                        </a:rPr>
                        <a:t>8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(Italy)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483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7 at M22(1.4%)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4/7 VF (57%)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(0.83%)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4/4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0/4 (0%)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(0%)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b="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199153447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ICONA </a:t>
                      </a:r>
                      <a:r>
                        <a:rPr lang="en-US" sz="1200" b="0" baseline="30000" noProof="0" dirty="0">
                          <a:solidFill>
                            <a:srgbClr val="000066"/>
                          </a:solidFill>
                        </a:rPr>
                        <a:t>9</a:t>
                      </a:r>
                    </a:p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(Italy)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558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6 at M12 (1.07%)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3/4 VF (75%)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(0.54%)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2/3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0/4 (0%)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0" noProof="0" dirty="0">
                          <a:solidFill>
                            <a:srgbClr val="000066"/>
                          </a:solidFill>
                        </a:rPr>
                        <a:t>(0%)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b="0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921040455"/>
                  </a:ext>
                </a:extLst>
              </a:tr>
              <a:tr h="360717">
                <a:tc>
                  <a:txBody>
                    <a:bodyPr/>
                    <a:lstStyle/>
                    <a:p>
                      <a:pPr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TOTAL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9445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95 (1.005%)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36/81 (44%)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(0.38%)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12/77 (16%)</a:t>
                      </a:r>
                    </a:p>
                    <a:p>
                      <a:pPr algn="ctr">
                        <a:lnSpc>
                          <a:spcPts val="124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(0.13%)</a:t>
                      </a:r>
                    </a:p>
                  </a:txBody>
                  <a:tcPr marT="18000" marB="180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marT="18000" marB="18000" anchor="ctr"/>
                </a:tc>
                <a:extLst>
                  <a:ext uri="{0D108BD9-81ED-4DB2-BD59-A6C34878D82A}">
                    <a16:rowId xmlns:a16="http://schemas.microsoft.com/office/drawing/2014/main" val="3262857369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045C840E-87AA-85FB-21FA-DEC8D56B405C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1296376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9B9313E-B596-2E71-25F6-6A67CB3D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Can we offer LA CAB + RPV in patients </a:t>
            </a:r>
            <a:br>
              <a:rPr lang="en-US" sz="3200" noProof="0" dirty="0"/>
            </a:br>
            <a:r>
              <a:rPr lang="en-US" sz="3200" noProof="0" dirty="0"/>
              <a:t>with historical K103N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C785BF-B74C-BDD9-C6EF-CA1363BC3D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599" y="2169763"/>
            <a:ext cx="11163869" cy="4199044"/>
          </a:xfrm>
        </p:spPr>
        <p:txBody>
          <a:bodyPr>
            <a:normAutofit/>
          </a:bodyPr>
          <a:lstStyle/>
          <a:p>
            <a:r>
              <a:rPr lang="en-US" sz="2400" noProof="0" dirty="0"/>
              <a:t>(LA) RPV is contra-indicated only when there is archived or historical RPV-associated mutations</a:t>
            </a:r>
          </a:p>
          <a:p>
            <a:r>
              <a:rPr lang="en-US" sz="2400" noProof="0" dirty="0"/>
              <a:t>K103N is not a RPV mutation</a:t>
            </a:r>
          </a:p>
          <a:p>
            <a:r>
              <a:rPr lang="en-US" sz="2400" noProof="0" dirty="0"/>
              <a:t>ATLAS, ATLAS-2M and FLAIR studies allowed inclusion of patients with K103N mutation</a:t>
            </a:r>
          </a:p>
          <a:p>
            <a:endParaRPr lang="en-US" sz="240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20B06A0-93D7-406F-1A66-E112681D9662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3847797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7FA0F-6626-D838-DB52-6343F1485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7306"/>
            <a:ext cx="8490167" cy="1143000"/>
          </a:xfrm>
        </p:spPr>
        <p:txBody>
          <a:bodyPr>
            <a:normAutofit/>
          </a:bodyPr>
          <a:lstStyle/>
          <a:p>
            <a:r>
              <a:rPr lang="fr-FR" sz="3200" dirty="0"/>
              <a:t>No impact of K103N mutation on CAB + RPV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4E938E1-CFEB-E6D6-204E-E8ED81B034E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7421" y="1204502"/>
            <a:ext cx="5481696" cy="410581"/>
          </a:xfrm>
        </p:spPr>
        <p:txBody>
          <a:bodyPr>
            <a:normAutofit/>
          </a:bodyPr>
          <a:lstStyle/>
          <a:p>
            <a:r>
              <a:rPr lang="fr-FR" sz="2000" dirty="0" err="1"/>
              <a:t>Relativity</a:t>
            </a:r>
            <a:r>
              <a:rPr lang="fr-FR" sz="2000" dirty="0"/>
              <a:t> </a:t>
            </a:r>
            <a:r>
              <a:rPr lang="fr-FR" sz="2000" dirty="0" err="1"/>
              <a:t>Cohort</a:t>
            </a:r>
            <a:r>
              <a:rPr lang="fr-FR" sz="2000" dirty="0"/>
              <a:t> (Spain), 1358 participants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D6075D9-0AF6-757F-3C5D-5C8E0DC900E3}"/>
              </a:ext>
            </a:extLst>
          </p:cNvPr>
          <p:cNvSpPr txBox="1"/>
          <p:nvPr/>
        </p:nvSpPr>
        <p:spPr>
          <a:xfrm>
            <a:off x="2729861" y="1705563"/>
            <a:ext cx="5938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US" sz="2000" b="1" i="0" u="none" strike="noStrike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ime to confirmed virological failure (Kaplan–Meier)</a:t>
            </a:r>
            <a:endParaRPr lang="en-US" sz="2000" b="1" noProof="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02FAD6D2-CFE4-9C16-8301-56A617B36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187" y="6455281"/>
            <a:ext cx="357681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pt-B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Rial-Crestelo D. OFID 2026 Jul 7;13(7):ofag426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8AFC0D2-FD21-7A27-42C7-33490641F69C}"/>
              </a:ext>
            </a:extLst>
          </p:cNvPr>
          <p:cNvSpPr txBox="1"/>
          <p:nvPr/>
        </p:nvSpPr>
        <p:spPr>
          <a:xfrm>
            <a:off x="8475827" y="2051925"/>
            <a:ext cx="184839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RPV NNRTI </a:t>
            </a:r>
            <a:r>
              <a:rPr lang="fr-FR" b="1" dirty="0" err="1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RAMs</a:t>
            </a:r>
            <a:endParaRPr lang="fr-FR" b="1" dirty="0">
              <a:solidFill>
                <a:srgbClr val="0000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53E280-2F12-D54C-49A2-DF25C454AF93}"/>
              </a:ext>
            </a:extLst>
          </p:cNvPr>
          <p:cNvSpPr txBox="1"/>
          <p:nvPr/>
        </p:nvSpPr>
        <p:spPr>
          <a:xfrm>
            <a:off x="1741385" y="2051925"/>
            <a:ext cx="17512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K103N mutation</a:t>
            </a:r>
          </a:p>
        </p:txBody>
      </p:sp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53880C83-B876-8DEE-7738-5D69ABCA93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8731727"/>
              </p:ext>
            </p:extLst>
          </p:nvPr>
        </p:nvGraphicFramePr>
        <p:xfrm>
          <a:off x="6383603" y="5448429"/>
          <a:ext cx="5360295" cy="79919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07847">
                  <a:extLst>
                    <a:ext uri="{9D8B030D-6E8A-4147-A177-3AD203B41FA5}">
                      <a16:colId xmlns:a16="http://schemas.microsoft.com/office/drawing/2014/main" val="3567840602"/>
                    </a:ext>
                  </a:extLst>
                </a:gridCol>
                <a:gridCol w="703525">
                  <a:extLst>
                    <a:ext uri="{9D8B030D-6E8A-4147-A177-3AD203B41FA5}">
                      <a16:colId xmlns:a16="http://schemas.microsoft.com/office/drawing/2014/main" val="2893578016"/>
                    </a:ext>
                  </a:extLst>
                </a:gridCol>
                <a:gridCol w="756801">
                  <a:extLst>
                    <a:ext uri="{9D8B030D-6E8A-4147-A177-3AD203B41FA5}">
                      <a16:colId xmlns:a16="http://schemas.microsoft.com/office/drawing/2014/main" val="4251452793"/>
                    </a:ext>
                  </a:extLst>
                </a:gridCol>
                <a:gridCol w="731575">
                  <a:extLst>
                    <a:ext uri="{9D8B030D-6E8A-4147-A177-3AD203B41FA5}">
                      <a16:colId xmlns:a16="http://schemas.microsoft.com/office/drawing/2014/main" val="2106309796"/>
                    </a:ext>
                  </a:extLst>
                </a:gridCol>
                <a:gridCol w="693735">
                  <a:extLst>
                    <a:ext uri="{9D8B030D-6E8A-4147-A177-3AD203B41FA5}">
                      <a16:colId xmlns:a16="http://schemas.microsoft.com/office/drawing/2014/main" val="2942890053"/>
                    </a:ext>
                  </a:extLst>
                </a:gridCol>
                <a:gridCol w="618054">
                  <a:extLst>
                    <a:ext uri="{9D8B030D-6E8A-4147-A177-3AD203B41FA5}">
                      <a16:colId xmlns:a16="http://schemas.microsoft.com/office/drawing/2014/main" val="2788864044"/>
                    </a:ext>
                  </a:extLst>
                </a:gridCol>
                <a:gridCol w="448758">
                  <a:extLst>
                    <a:ext uri="{9D8B030D-6E8A-4147-A177-3AD203B41FA5}">
                      <a16:colId xmlns:a16="http://schemas.microsoft.com/office/drawing/2014/main" val="67275218"/>
                    </a:ext>
                  </a:extLst>
                </a:gridCol>
              </a:tblGrid>
              <a:tr h="215106"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0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6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12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18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24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30</a:t>
                      </a:r>
                    </a:p>
                  </a:txBody>
                  <a:tcPr marL="51104" marR="51104" marT="26519" marB="26519" anchor="ctr"/>
                </a:tc>
                <a:extLst>
                  <a:ext uri="{0D108BD9-81ED-4DB2-BD59-A6C34878D82A}">
                    <a16:rowId xmlns:a16="http://schemas.microsoft.com/office/drawing/2014/main" val="2473594593"/>
                  </a:ext>
                </a:extLst>
              </a:tr>
              <a:tr h="215106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RPV NNRTI </a:t>
                      </a:r>
                      <a:r>
                        <a:rPr lang="fr-FR" sz="1400" b="1" dirty="0" err="1">
                          <a:solidFill>
                            <a:schemeClr val="bg1"/>
                          </a:solidFill>
                        </a:rPr>
                        <a:t>RAMs</a:t>
                      </a:r>
                      <a:endParaRPr lang="fr-FR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51104" marR="51104" marT="26519" marB="26519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28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27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15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8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0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0 (0)</a:t>
                      </a:r>
                    </a:p>
                  </a:txBody>
                  <a:tcPr marL="51104" marR="51104" marT="26519" marB="26519" anchor="ctr"/>
                </a:tc>
                <a:extLst>
                  <a:ext uri="{0D108BD9-81ED-4DB2-BD59-A6C34878D82A}">
                    <a16:rowId xmlns:a16="http://schemas.microsoft.com/office/drawing/2014/main" val="4049267268"/>
                  </a:ext>
                </a:extLst>
              </a:tr>
              <a:tr h="215106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Reference group</a:t>
                      </a:r>
                    </a:p>
                  </a:txBody>
                  <a:tcPr marL="51104" marR="51104" marT="26519" marB="26519" anchor="ctr">
                    <a:solidFill>
                      <a:srgbClr val="00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1247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1076 (1)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755 (8)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383 (1)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22 (0)</a:t>
                      </a:r>
                    </a:p>
                  </a:txBody>
                  <a:tcPr marL="51104" marR="51104" marT="26519" marB="2651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5 (0)</a:t>
                      </a:r>
                    </a:p>
                  </a:txBody>
                  <a:tcPr marL="51104" marR="51104" marT="26519" marB="26519" anchor="ctr"/>
                </a:tc>
                <a:extLst>
                  <a:ext uri="{0D108BD9-81ED-4DB2-BD59-A6C34878D82A}">
                    <a16:rowId xmlns:a16="http://schemas.microsoft.com/office/drawing/2014/main" val="466726675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DF4E581B-05A7-781A-4E4F-F5206217B1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879692"/>
              </p:ext>
            </p:extLst>
          </p:nvPr>
        </p:nvGraphicFramePr>
        <p:xfrm>
          <a:off x="448101" y="5420181"/>
          <a:ext cx="5251248" cy="82744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31272">
                  <a:extLst>
                    <a:ext uri="{9D8B030D-6E8A-4147-A177-3AD203B41FA5}">
                      <a16:colId xmlns:a16="http://schemas.microsoft.com/office/drawing/2014/main" val="3567840602"/>
                    </a:ext>
                  </a:extLst>
                </a:gridCol>
                <a:gridCol w="716692">
                  <a:extLst>
                    <a:ext uri="{9D8B030D-6E8A-4147-A177-3AD203B41FA5}">
                      <a16:colId xmlns:a16="http://schemas.microsoft.com/office/drawing/2014/main" val="2893578016"/>
                    </a:ext>
                  </a:extLst>
                </a:gridCol>
                <a:gridCol w="790832">
                  <a:extLst>
                    <a:ext uri="{9D8B030D-6E8A-4147-A177-3AD203B41FA5}">
                      <a16:colId xmlns:a16="http://schemas.microsoft.com/office/drawing/2014/main" val="4251452793"/>
                    </a:ext>
                  </a:extLst>
                </a:gridCol>
                <a:gridCol w="642552">
                  <a:extLst>
                    <a:ext uri="{9D8B030D-6E8A-4147-A177-3AD203B41FA5}">
                      <a16:colId xmlns:a16="http://schemas.microsoft.com/office/drawing/2014/main" val="2106309796"/>
                    </a:ext>
                  </a:extLst>
                </a:gridCol>
                <a:gridCol w="642551">
                  <a:extLst>
                    <a:ext uri="{9D8B030D-6E8A-4147-A177-3AD203B41FA5}">
                      <a16:colId xmlns:a16="http://schemas.microsoft.com/office/drawing/2014/main" val="2942890053"/>
                    </a:ext>
                  </a:extLst>
                </a:gridCol>
                <a:gridCol w="605481">
                  <a:extLst>
                    <a:ext uri="{9D8B030D-6E8A-4147-A177-3AD203B41FA5}">
                      <a16:colId xmlns:a16="http://schemas.microsoft.com/office/drawing/2014/main" val="2788864044"/>
                    </a:ext>
                  </a:extLst>
                </a:gridCol>
                <a:gridCol w="521868">
                  <a:extLst>
                    <a:ext uri="{9D8B030D-6E8A-4147-A177-3AD203B41FA5}">
                      <a16:colId xmlns:a16="http://schemas.microsoft.com/office/drawing/2014/main" val="67275218"/>
                    </a:ext>
                  </a:extLst>
                </a:gridCol>
              </a:tblGrid>
              <a:tr h="214908"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0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6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12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18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24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/>
                        <a:t>30</a:t>
                      </a:r>
                    </a:p>
                  </a:txBody>
                  <a:tcPr marL="51615" marR="51615" marT="31227" marB="31227" anchor="ctr"/>
                </a:tc>
                <a:extLst>
                  <a:ext uri="{0D108BD9-81ED-4DB2-BD59-A6C34878D82A}">
                    <a16:rowId xmlns:a16="http://schemas.microsoft.com/office/drawing/2014/main" val="2473594593"/>
                  </a:ext>
                </a:extLst>
              </a:tr>
              <a:tr h="214908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K103N mutation</a:t>
                      </a:r>
                    </a:p>
                  </a:txBody>
                  <a:tcPr marL="51615" marR="51615" marT="31227" marB="31227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47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40 (1)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25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14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0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0 (0)</a:t>
                      </a:r>
                    </a:p>
                  </a:txBody>
                  <a:tcPr marL="51615" marR="51615" marT="31227" marB="31227" anchor="ctr"/>
                </a:tc>
                <a:extLst>
                  <a:ext uri="{0D108BD9-81ED-4DB2-BD59-A6C34878D82A}">
                    <a16:rowId xmlns:a16="http://schemas.microsoft.com/office/drawing/2014/main" val="4049267268"/>
                  </a:ext>
                </a:extLst>
              </a:tr>
              <a:tr h="214908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Reference group</a:t>
                      </a:r>
                    </a:p>
                  </a:txBody>
                  <a:tcPr marL="51615" marR="51615" marT="31227" marB="31227" anchor="ctr">
                    <a:solidFill>
                      <a:srgbClr val="00C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1247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1076 (1)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755 (8)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383 (1)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22 (0)</a:t>
                      </a:r>
                    </a:p>
                  </a:txBody>
                  <a:tcPr marL="51615" marR="51615" marT="31227" marB="312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0066"/>
                          </a:solidFill>
                        </a:rPr>
                        <a:t>5 (0)</a:t>
                      </a:r>
                    </a:p>
                  </a:txBody>
                  <a:tcPr marL="51615" marR="51615" marT="31227" marB="31227" anchor="ctr"/>
                </a:tc>
                <a:extLst>
                  <a:ext uri="{0D108BD9-81ED-4DB2-BD59-A6C34878D82A}">
                    <a16:rowId xmlns:a16="http://schemas.microsoft.com/office/drawing/2014/main" val="466726675"/>
                  </a:ext>
                </a:extLst>
              </a:tr>
            </a:tbl>
          </a:graphicData>
        </a:graphic>
      </p:graphicFrame>
      <p:sp>
        <p:nvSpPr>
          <p:cNvPr id="38" name="ZoneTexte 37">
            <a:extLst>
              <a:ext uri="{FF2B5EF4-FFF2-40B4-BE49-F238E27FC236}">
                <a16:creationId xmlns:a16="http://schemas.microsoft.com/office/drawing/2014/main" id="{AD81225C-F1E2-DDA0-2437-2380C8C45178}"/>
              </a:ext>
            </a:extLst>
          </p:cNvPr>
          <p:cNvSpPr txBox="1"/>
          <p:nvPr/>
        </p:nvSpPr>
        <p:spPr>
          <a:xfrm>
            <a:off x="8427724" y="5111227"/>
            <a:ext cx="134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rgbClr val="000066"/>
                </a:solidFill>
              </a:rPr>
              <a:t>N at </a:t>
            </a:r>
            <a:r>
              <a:rPr lang="fr-FR" sz="1400" dirty="0" err="1">
                <a:solidFill>
                  <a:srgbClr val="000066"/>
                </a:solidFill>
              </a:rPr>
              <a:t>risk</a:t>
            </a:r>
            <a:r>
              <a:rPr lang="fr-FR" sz="1400" dirty="0">
                <a:solidFill>
                  <a:srgbClr val="000066"/>
                </a:solidFill>
              </a:rPr>
              <a:t> (</a:t>
            </a:r>
            <a:r>
              <a:rPr lang="fr-FR" sz="1400" dirty="0" err="1">
                <a:solidFill>
                  <a:srgbClr val="000066"/>
                </a:solidFill>
              </a:rPr>
              <a:t>event</a:t>
            </a:r>
            <a:r>
              <a:rPr lang="fr-FR" sz="1400" dirty="0">
                <a:solidFill>
                  <a:srgbClr val="000066"/>
                </a:solidFill>
              </a:rPr>
              <a:t>)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820E147D-8A00-AF3E-9072-240C400E24FD}"/>
              </a:ext>
            </a:extLst>
          </p:cNvPr>
          <p:cNvSpPr txBox="1"/>
          <p:nvPr/>
        </p:nvSpPr>
        <p:spPr>
          <a:xfrm>
            <a:off x="8067174" y="4749662"/>
            <a:ext cx="14419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66"/>
                </a:solidFill>
              </a:rPr>
              <a:t>Follow-up (</a:t>
            </a:r>
            <a:r>
              <a:rPr lang="fr-FR" sz="1200" b="1" dirty="0" err="1">
                <a:solidFill>
                  <a:srgbClr val="000066"/>
                </a:solidFill>
              </a:rPr>
              <a:t>months</a:t>
            </a:r>
            <a:r>
              <a:rPr lang="fr-FR" sz="1200" b="1" dirty="0">
                <a:solidFill>
                  <a:srgbClr val="000066"/>
                </a:solidFill>
              </a:rPr>
              <a:t>)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9CA4F8A8-BF96-E0CD-AD6D-382F13E30125}"/>
              </a:ext>
            </a:extLst>
          </p:cNvPr>
          <p:cNvSpPr txBox="1"/>
          <p:nvPr/>
        </p:nvSpPr>
        <p:spPr>
          <a:xfrm>
            <a:off x="2148549" y="5113496"/>
            <a:ext cx="13440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>
                <a:solidFill>
                  <a:srgbClr val="000066"/>
                </a:solidFill>
              </a:rPr>
              <a:t>N at </a:t>
            </a:r>
            <a:r>
              <a:rPr lang="fr-FR" sz="1400" dirty="0" err="1">
                <a:solidFill>
                  <a:srgbClr val="000066"/>
                </a:solidFill>
              </a:rPr>
              <a:t>risk</a:t>
            </a:r>
            <a:r>
              <a:rPr lang="fr-FR" sz="1400" dirty="0">
                <a:solidFill>
                  <a:srgbClr val="000066"/>
                </a:solidFill>
              </a:rPr>
              <a:t> (</a:t>
            </a:r>
            <a:r>
              <a:rPr lang="fr-FR" sz="1400" dirty="0" err="1">
                <a:solidFill>
                  <a:srgbClr val="000066"/>
                </a:solidFill>
              </a:rPr>
              <a:t>event</a:t>
            </a:r>
            <a:r>
              <a:rPr lang="fr-FR" sz="1400" dirty="0">
                <a:solidFill>
                  <a:srgbClr val="000066"/>
                </a:solidFill>
              </a:rPr>
              <a:t>)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E07DD033-FBE6-CD67-8F66-93E4AE6D4DC2}"/>
              </a:ext>
            </a:extLst>
          </p:cNvPr>
          <p:cNvSpPr txBox="1"/>
          <p:nvPr/>
        </p:nvSpPr>
        <p:spPr>
          <a:xfrm>
            <a:off x="2340020" y="4727061"/>
            <a:ext cx="1441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66"/>
                </a:solidFill>
              </a:rPr>
              <a:t>Follow-up (</a:t>
            </a:r>
            <a:r>
              <a:rPr lang="fr-FR" sz="1200" b="1" dirty="0" err="1">
                <a:solidFill>
                  <a:srgbClr val="000066"/>
                </a:solidFill>
              </a:rPr>
              <a:t>months</a:t>
            </a:r>
            <a:r>
              <a:rPr lang="fr-FR" sz="1200" b="1" dirty="0">
                <a:solidFill>
                  <a:srgbClr val="000066"/>
                </a:solidFill>
              </a:rPr>
              <a:t>)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26B6B81-041F-D032-36DB-56DCED06BEDC}"/>
              </a:ext>
            </a:extLst>
          </p:cNvPr>
          <p:cNvGrpSpPr/>
          <p:nvPr/>
        </p:nvGrpSpPr>
        <p:grpSpPr>
          <a:xfrm>
            <a:off x="1168021" y="2434659"/>
            <a:ext cx="2849304" cy="276999"/>
            <a:chOff x="4314566" y="2993970"/>
            <a:chExt cx="2849304" cy="276999"/>
          </a:xfrm>
        </p:grpSpPr>
        <p:sp>
          <p:nvSpPr>
            <p:cNvPr id="47" name="ZoneTexte 46">
              <a:extLst>
                <a:ext uri="{FF2B5EF4-FFF2-40B4-BE49-F238E27FC236}">
                  <a16:creationId xmlns:a16="http://schemas.microsoft.com/office/drawing/2014/main" id="{81E2F67C-EBC6-2255-D5F6-DB2B88FC4385}"/>
                </a:ext>
              </a:extLst>
            </p:cNvPr>
            <p:cNvSpPr txBox="1"/>
            <p:nvPr/>
          </p:nvSpPr>
          <p:spPr>
            <a:xfrm>
              <a:off x="4509937" y="2993970"/>
              <a:ext cx="1232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rgbClr val="000066"/>
                  </a:solidFill>
                </a:rPr>
                <a:t>Reference group</a:t>
              </a: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EC4DF9B8-2030-C3AA-EBDF-E95698E5561E}"/>
                </a:ext>
              </a:extLst>
            </p:cNvPr>
            <p:cNvSpPr txBox="1"/>
            <p:nvPr/>
          </p:nvSpPr>
          <p:spPr>
            <a:xfrm>
              <a:off x="5930519" y="2993970"/>
              <a:ext cx="12333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rgbClr val="000066"/>
                  </a:solidFill>
                </a:rPr>
                <a:t>K103N mutation</a:t>
              </a:r>
            </a:p>
          </p:txBody>
        </p: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id="{4663C8B4-B636-AAB5-97E0-785D895BE687}"/>
                </a:ext>
              </a:extLst>
            </p:cNvPr>
            <p:cNvCxnSpPr>
              <a:cxnSpLocks/>
            </p:cNvCxnSpPr>
            <p:nvPr/>
          </p:nvCxnSpPr>
          <p:spPr>
            <a:xfrm>
              <a:off x="5763293" y="3143946"/>
              <a:ext cx="193554" cy="0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48">
              <a:extLst>
                <a:ext uri="{FF2B5EF4-FFF2-40B4-BE49-F238E27FC236}">
                  <a16:creationId xmlns:a16="http://schemas.microsoft.com/office/drawing/2014/main" id="{8BE1009B-E453-439C-6906-EF7B544C7248}"/>
                </a:ext>
              </a:extLst>
            </p:cNvPr>
            <p:cNvCxnSpPr>
              <a:cxnSpLocks/>
            </p:cNvCxnSpPr>
            <p:nvPr/>
          </p:nvCxnSpPr>
          <p:spPr>
            <a:xfrm>
              <a:off x="4314566" y="3143946"/>
              <a:ext cx="181319" cy="0"/>
            </a:xfrm>
            <a:prstGeom prst="line">
              <a:avLst/>
            </a:prstGeom>
            <a:ln>
              <a:solidFill>
                <a:srgbClr val="00CC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139FA27B-45DA-7875-A068-93CA3E866183}"/>
              </a:ext>
            </a:extLst>
          </p:cNvPr>
          <p:cNvGrpSpPr/>
          <p:nvPr/>
        </p:nvGrpSpPr>
        <p:grpSpPr>
          <a:xfrm>
            <a:off x="158118" y="2727948"/>
            <a:ext cx="5769963" cy="2087135"/>
            <a:chOff x="158118" y="3333112"/>
            <a:chExt cx="5769963" cy="1220631"/>
          </a:xfrm>
        </p:grpSpPr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AE3787CF-C811-E550-3CE4-D06B006651DA}"/>
                </a:ext>
              </a:extLst>
            </p:cNvPr>
            <p:cNvSpPr txBox="1"/>
            <p:nvPr/>
          </p:nvSpPr>
          <p:spPr>
            <a:xfrm>
              <a:off x="158118" y="3333112"/>
              <a:ext cx="537328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1.000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D78DD685-FAA9-11B7-581A-00187E1AE188}"/>
                </a:ext>
              </a:extLst>
            </p:cNvPr>
            <p:cNvSpPr txBox="1"/>
            <p:nvPr/>
          </p:nvSpPr>
          <p:spPr>
            <a:xfrm>
              <a:off x="158118" y="3554486"/>
              <a:ext cx="537328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0.975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22408F7F-569B-29DD-EC45-69DCDEBF8055}"/>
                </a:ext>
              </a:extLst>
            </p:cNvPr>
            <p:cNvSpPr txBox="1"/>
            <p:nvPr/>
          </p:nvSpPr>
          <p:spPr>
            <a:xfrm>
              <a:off x="158118" y="3775859"/>
              <a:ext cx="537328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0.950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7A1A693-6E11-1717-AA77-0DB3F23F2767}"/>
                </a:ext>
              </a:extLst>
            </p:cNvPr>
            <p:cNvSpPr txBox="1"/>
            <p:nvPr/>
          </p:nvSpPr>
          <p:spPr>
            <a:xfrm>
              <a:off x="158118" y="3992100"/>
              <a:ext cx="537328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0.925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F992260E-DF21-A6F7-CBCA-6A81186480FD}"/>
                </a:ext>
              </a:extLst>
            </p:cNvPr>
            <p:cNvSpPr txBox="1"/>
            <p:nvPr/>
          </p:nvSpPr>
          <p:spPr>
            <a:xfrm>
              <a:off x="158118" y="4216447"/>
              <a:ext cx="537328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0.900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9CA9F40D-DB01-FD4F-A165-EFFCD957E6A8}"/>
                </a:ext>
              </a:extLst>
            </p:cNvPr>
            <p:cNvSpPr txBox="1"/>
            <p:nvPr/>
          </p:nvSpPr>
          <p:spPr>
            <a:xfrm>
              <a:off x="559341" y="4347175"/>
              <a:ext cx="263214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544A9D30-2EAA-1A58-ACDC-83A7E854089A}"/>
                </a:ext>
              </a:extLst>
            </p:cNvPr>
            <p:cNvSpPr txBox="1"/>
            <p:nvPr/>
          </p:nvSpPr>
          <p:spPr>
            <a:xfrm>
              <a:off x="1565668" y="4391744"/>
              <a:ext cx="263214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6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DC4756BC-9D6D-64F6-8312-317B2EB7C37E}"/>
                </a:ext>
              </a:extLst>
            </p:cNvPr>
            <p:cNvSpPr txBox="1"/>
            <p:nvPr/>
          </p:nvSpPr>
          <p:spPr>
            <a:xfrm>
              <a:off x="2543607" y="4391738"/>
              <a:ext cx="341760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3CF1348A-1792-81B2-9A52-B36405A05949}"/>
                </a:ext>
              </a:extLst>
            </p:cNvPr>
            <p:cNvSpPr txBox="1"/>
            <p:nvPr/>
          </p:nvSpPr>
          <p:spPr>
            <a:xfrm>
              <a:off x="3560820" y="4391738"/>
              <a:ext cx="341760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18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FF66868B-216B-4EC8-1357-4AD5D47D5B6E}"/>
                </a:ext>
              </a:extLst>
            </p:cNvPr>
            <p:cNvSpPr txBox="1"/>
            <p:nvPr/>
          </p:nvSpPr>
          <p:spPr>
            <a:xfrm>
              <a:off x="4569108" y="4391738"/>
              <a:ext cx="341760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>
                  <a:solidFill>
                    <a:srgbClr val="000066"/>
                  </a:solidFill>
                </a:rPr>
                <a:t>24</a:t>
              </a:r>
              <a:endParaRPr lang="fr-FR" sz="1200" dirty="0">
                <a:solidFill>
                  <a:srgbClr val="000066"/>
                </a:solidFill>
              </a:endParaRP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39DEA9E4-C6B9-CC4B-9327-B17CFE747049}"/>
                </a:ext>
              </a:extLst>
            </p:cNvPr>
            <p:cNvSpPr txBox="1"/>
            <p:nvPr/>
          </p:nvSpPr>
          <p:spPr>
            <a:xfrm>
              <a:off x="5586321" y="4391738"/>
              <a:ext cx="341760" cy="161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30</a:t>
              </a: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77DD9C5-AC9F-AFA8-9AED-E97BB8C4CFB9}"/>
                </a:ext>
              </a:extLst>
            </p:cNvPr>
            <p:cNvSpPr txBox="1"/>
            <p:nvPr/>
          </p:nvSpPr>
          <p:spPr>
            <a:xfrm>
              <a:off x="778681" y="3919741"/>
              <a:ext cx="3238644" cy="269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66"/>
                  </a:solidFill>
                </a:rPr>
                <a:t>HR 2.73 95%CI [0.35-21.35], P=0.338</a:t>
              </a:r>
              <a:br>
                <a:rPr lang="en-US" sz="1200" dirty="0">
                  <a:solidFill>
                    <a:srgbClr val="000066"/>
                  </a:solidFill>
                </a:rPr>
              </a:br>
              <a:r>
                <a:rPr lang="en-US" sz="1200" dirty="0">
                  <a:solidFill>
                    <a:srgbClr val="000066"/>
                  </a:solidFill>
                </a:rPr>
                <a:t>Events: K103N mutation=1 / Reference group=10</a:t>
              </a:r>
              <a:endParaRPr lang="fr-FR" sz="1200" dirty="0">
                <a:solidFill>
                  <a:srgbClr val="000066"/>
                </a:solidFill>
              </a:endParaRPr>
            </a:p>
          </p:txBody>
        </p:sp>
        <p:grpSp>
          <p:nvGrpSpPr>
            <p:cNvPr id="78" name="Groupe 77">
              <a:extLst>
                <a:ext uri="{FF2B5EF4-FFF2-40B4-BE49-F238E27FC236}">
                  <a16:creationId xmlns:a16="http://schemas.microsoft.com/office/drawing/2014/main" id="{8CB9155F-DE20-78E3-C897-B61F2D130103}"/>
                </a:ext>
              </a:extLst>
            </p:cNvPr>
            <p:cNvGrpSpPr/>
            <p:nvPr/>
          </p:nvGrpSpPr>
          <p:grpSpPr>
            <a:xfrm>
              <a:off x="638908" y="3376998"/>
              <a:ext cx="5165530" cy="1023981"/>
              <a:chOff x="12252326" y="3352800"/>
              <a:chExt cx="5999163" cy="1204913"/>
            </a:xfrm>
          </p:grpSpPr>
          <p:sp>
            <p:nvSpPr>
              <p:cNvPr id="18" name="Freeform 7">
                <a:extLst>
                  <a:ext uri="{FF2B5EF4-FFF2-40B4-BE49-F238E27FC236}">
                    <a16:creationId xmlns:a16="http://schemas.microsoft.com/office/drawing/2014/main" id="{90EBF45F-8E06-6272-A6A2-FBC4B06765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12651" y="3352800"/>
                <a:ext cx="5938838" cy="1141412"/>
              </a:xfrm>
              <a:custGeom>
                <a:avLst/>
                <a:gdLst>
                  <a:gd name="T0" fmla="*/ 14964 w 14964"/>
                  <a:gd name="T1" fmla="*/ 2873 h 2873"/>
                  <a:gd name="T2" fmla="*/ 0 w 14964"/>
                  <a:gd name="T3" fmla="*/ 2873 h 2873"/>
                  <a:gd name="T4" fmla="*/ 0 w 14964"/>
                  <a:gd name="T5" fmla="*/ 0 h 2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64" h="2873">
                    <a:moveTo>
                      <a:pt x="14964" y="2873"/>
                    </a:moveTo>
                    <a:lnTo>
                      <a:pt x="0" y="287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29" name="Line 14">
                <a:extLst>
                  <a:ext uri="{FF2B5EF4-FFF2-40B4-BE49-F238E27FC236}">
                    <a16:creationId xmlns:a16="http://schemas.microsoft.com/office/drawing/2014/main" id="{EF056386-87EE-CFAA-2A22-426062B036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016413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31" name="Line 15">
                <a:extLst>
                  <a:ext uri="{FF2B5EF4-FFF2-40B4-BE49-F238E27FC236}">
                    <a16:creationId xmlns:a16="http://schemas.microsoft.com/office/drawing/2014/main" id="{ECE6DC79-65E3-9849-946D-E7FEB601D5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840076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0" name="Line 17">
                <a:extLst>
                  <a:ext uri="{FF2B5EF4-FFF2-40B4-BE49-F238E27FC236}">
                    <a16:creationId xmlns:a16="http://schemas.microsoft.com/office/drawing/2014/main" id="{47C96D8F-B230-D804-8BAC-0C38F47512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94338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1" name="Line 18">
                <a:extLst>
                  <a:ext uri="{FF2B5EF4-FFF2-40B4-BE49-F238E27FC236}">
                    <a16:creationId xmlns:a16="http://schemas.microsoft.com/office/drawing/2014/main" id="{56F28E9B-E322-FBC3-C113-D420038BB1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488988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2" name="Line 19">
                <a:extLst>
                  <a:ext uri="{FF2B5EF4-FFF2-40B4-BE49-F238E27FC236}">
                    <a16:creationId xmlns:a16="http://schemas.microsoft.com/office/drawing/2014/main" id="{B7356E65-84D6-C0B8-1CFE-7764EE3027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665326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43" name="Line 20">
                <a:extLst>
                  <a:ext uri="{FF2B5EF4-FFF2-40B4-BE49-F238E27FC236}">
                    <a16:creationId xmlns:a16="http://schemas.microsoft.com/office/drawing/2014/main" id="{73C70A54-7BC6-44F0-1CA6-A28D43C5A0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312651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8" name="Line 26">
                <a:extLst>
                  <a:ext uri="{FF2B5EF4-FFF2-40B4-BE49-F238E27FC236}">
                    <a16:creationId xmlns:a16="http://schemas.microsoft.com/office/drawing/2014/main" id="{AAAC4BB6-5057-160C-0476-BAB4942A96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55501" y="3425825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69" name="Line 27">
                <a:extLst>
                  <a:ext uri="{FF2B5EF4-FFF2-40B4-BE49-F238E27FC236}">
                    <a16:creationId xmlns:a16="http://schemas.microsoft.com/office/drawing/2014/main" id="{347003A5-4378-5EED-07E4-AD98C77437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55501" y="3681413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70" name="Line 28">
                <a:extLst>
                  <a:ext uri="{FF2B5EF4-FFF2-40B4-BE49-F238E27FC236}">
                    <a16:creationId xmlns:a16="http://schemas.microsoft.com/office/drawing/2014/main" id="{10C10754-BD46-AE01-C951-E52779488C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55501" y="3937000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71" name="Line 29">
                <a:extLst>
                  <a:ext uri="{FF2B5EF4-FFF2-40B4-BE49-F238E27FC236}">
                    <a16:creationId xmlns:a16="http://schemas.microsoft.com/office/drawing/2014/main" id="{9C6D724E-C345-50AC-D860-7620CC8E5D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52326" y="4192588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72" name="Line 30">
                <a:extLst>
                  <a:ext uri="{FF2B5EF4-FFF2-40B4-BE49-F238E27FC236}">
                    <a16:creationId xmlns:a16="http://schemas.microsoft.com/office/drawing/2014/main" id="{F0F86B2D-C13B-2651-BDAE-27460D95AF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52326" y="4449763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75" name="Freeform 32">
                <a:extLst>
                  <a:ext uri="{FF2B5EF4-FFF2-40B4-BE49-F238E27FC236}">
                    <a16:creationId xmlns:a16="http://schemas.microsoft.com/office/drawing/2014/main" id="{4528B4D7-5915-B312-7F33-C932AE2864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15826" y="3425825"/>
                <a:ext cx="4594225" cy="225425"/>
              </a:xfrm>
              <a:custGeom>
                <a:avLst/>
                <a:gdLst>
                  <a:gd name="T0" fmla="*/ 11576 w 11576"/>
                  <a:gd name="T1" fmla="*/ 566 h 566"/>
                  <a:gd name="T2" fmla="*/ 531 w 11576"/>
                  <a:gd name="T3" fmla="*/ 566 h 566"/>
                  <a:gd name="T4" fmla="*/ 531 w 11576"/>
                  <a:gd name="T5" fmla="*/ 0 h 566"/>
                  <a:gd name="T6" fmla="*/ 0 w 11576"/>
                  <a:gd name="T7" fmla="*/ 0 h 5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576" h="566">
                    <a:moveTo>
                      <a:pt x="11576" y="566"/>
                    </a:moveTo>
                    <a:lnTo>
                      <a:pt x="531" y="566"/>
                    </a:lnTo>
                    <a:lnTo>
                      <a:pt x="531" y="0"/>
                    </a:ln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76" name="Freeform 33">
                <a:extLst>
                  <a:ext uri="{FF2B5EF4-FFF2-40B4-BE49-F238E27FC236}">
                    <a16:creationId xmlns:a16="http://schemas.microsoft.com/office/drawing/2014/main" id="{F611563D-C1FD-A35D-B345-2D4406B13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15826" y="3425825"/>
                <a:ext cx="5321300" cy="127000"/>
              </a:xfrm>
              <a:custGeom>
                <a:avLst/>
                <a:gdLst>
                  <a:gd name="T0" fmla="*/ 13406 w 13406"/>
                  <a:gd name="T1" fmla="*/ 318 h 318"/>
                  <a:gd name="T2" fmla="*/ 8351 w 13406"/>
                  <a:gd name="T3" fmla="*/ 318 h 318"/>
                  <a:gd name="T4" fmla="*/ 8351 w 13406"/>
                  <a:gd name="T5" fmla="*/ 251 h 318"/>
                  <a:gd name="T6" fmla="*/ 5464 w 13406"/>
                  <a:gd name="T7" fmla="*/ 251 h 318"/>
                  <a:gd name="T8" fmla="*/ 5464 w 13406"/>
                  <a:gd name="T9" fmla="*/ 168 h 318"/>
                  <a:gd name="T10" fmla="*/ 4531 w 13406"/>
                  <a:gd name="T11" fmla="*/ 168 h 318"/>
                  <a:gd name="T12" fmla="*/ 4531 w 13406"/>
                  <a:gd name="T13" fmla="*/ 120 h 318"/>
                  <a:gd name="T14" fmla="*/ 4130 w 13406"/>
                  <a:gd name="T15" fmla="*/ 120 h 318"/>
                  <a:gd name="T16" fmla="*/ 4130 w 13406"/>
                  <a:gd name="T17" fmla="*/ 65 h 318"/>
                  <a:gd name="T18" fmla="*/ 3378 w 13406"/>
                  <a:gd name="T19" fmla="*/ 65 h 318"/>
                  <a:gd name="T20" fmla="*/ 3378 w 13406"/>
                  <a:gd name="T21" fmla="*/ 0 h 318"/>
                  <a:gd name="T22" fmla="*/ 0 w 13406"/>
                  <a:gd name="T23" fmla="*/ 0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406" h="318">
                    <a:moveTo>
                      <a:pt x="13406" y="318"/>
                    </a:moveTo>
                    <a:lnTo>
                      <a:pt x="8351" y="318"/>
                    </a:lnTo>
                    <a:lnTo>
                      <a:pt x="8351" y="251"/>
                    </a:lnTo>
                    <a:lnTo>
                      <a:pt x="5464" y="251"/>
                    </a:lnTo>
                    <a:lnTo>
                      <a:pt x="5464" y="168"/>
                    </a:lnTo>
                    <a:lnTo>
                      <a:pt x="4531" y="168"/>
                    </a:lnTo>
                    <a:lnTo>
                      <a:pt x="4531" y="120"/>
                    </a:lnTo>
                    <a:lnTo>
                      <a:pt x="4130" y="120"/>
                    </a:lnTo>
                    <a:lnTo>
                      <a:pt x="4130" y="65"/>
                    </a:lnTo>
                    <a:lnTo>
                      <a:pt x="3378" y="65"/>
                    </a:lnTo>
                    <a:lnTo>
                      <a:pt x="3378" y="0"/>
                    </a:ln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B06F2A73-2DB3-518C-90BE-1D19157A4486}"/>
              </a:ext>
            </a:extLst>
          </p:cNvPr>
          <p:cNvGrpSpPr/>
          <p:nvPr/>
        </p:nvGrpSpPr>
        <p:grpSpPr>
          <a:xfrm>
            <a:off x="5986431" y="2702276"/>
            <a:ext cx="5945605" cy="2255715"/>
            <a:chOff x="6110369" y="3921569"/>
            <a:chExt cx="6109051" cy="1400906"/>
          </a:xfrm>
        </p:grpSpPr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C1C09D0-1000-D9C1-F1B2-4F8172F530FB}"/>
                </a:ext>
              </a:extLst>
            </p:cNvPr>
            <p:cNvSpPr txBox="1"/>
            <p:nvPr/>
          </p:nvSpPr>
          <p:spPr>
            <a:xfrm>
              <a:off x="6110369" y="3921569"/>
              <a:ext cx="552099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1.000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DCF760EB-4128-84E9-5C89-2EB3C9C08DB0}"/>
                </a:ext>
              </a:extLst>
            </p:cNvPr>
            <p:cNvSpPr txBox="1"/>
            <p:nvPr/>
          </p:nvSpPr>
          <p:spPr>
            <a:xfrm>
              <a:off x="6110369" y="4157880"/>
              <a:ext cx="552099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0.975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32BA29A-04AF-91D6-10A5-F865952FA97B}"/>
                </a:ext>
              </a:extLst>
            </p:cNvPr>
            <p:cNvSpPr txBox="1"/>
            <p:nvPr/>
          </p:nvSpPr>
          <p:spPr>
            <a:xfrm>
              <a:off x="6110369" y="4394191"/>
              <a:ext cx="552099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0.950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5482766-E7C5-A1C6-BEA0-8C89BDF90A63}"/>
                </a:ext>
              </a:extLst>
            </p:cNvPr>
            <p:cNvSpPr txBox="1"/>
            <p:nvPr/>
          </p:nvSpPr>
          <p:spPr>
            <a:xfrm>
              <a:off x="6110369" y="4625023"/>
              <a:ext cx="552099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0.925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380FAB7A-C7A6-A601-D64A-81AF8F712D82}"/>
                </a:ext>
              </a:extLst>
            </p:cNvPr>
            <p:cNvSpPr txBox="1"/>
            <p:nvPr/>
          </p:nvSpPr>
          <p:spPr>
            <a:xfrm>
              <a:off x="6110369" y="4864509"/>
              <a:ext cx="552099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0.900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7F95435-6E96-9C9A-36D3-CA0136E4BB12}"/>
                </a:ext>
              </a:extLst>
            </p:cNvPr>
            <p:cNvSpPr txBox="1"/>
            <p:nvPr/>
          </p:nvSpPr>
          <p:spPr>
            <a:xfrm>
              <a:off x="6488887" y="5037861"/>
              <a:ext cx="270450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ED3E4DD7-8051-6DF8-A22C-68C0D971E03A}"/>
                </a:ext>
              </a:extLst>
            </p:cNvPr>
            <p:cNvSpPr txBox="1"/>
            <p:nvPr/>
          </p:nvSpPr>
          <p:spPr>
            <a:xfrm>
              <a:off x="7574738" y="5037861"/>
              <a:ext cx="270450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6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B6237CC2-3855-63F3-1B56-6C96EDAB8F2D}"/>
                </a:ext>
              </a:extLst>
            </p:cNvPr>
            <p:cNvSpPr txBox="1"/>
            <p:nvPr/>
          </p:nvSpPr>
          <p:spPr>
            <a:xfrm>
              <a:off x="8620236" y="5037861"/>
              <a:ext cx="351156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84474D99-350E-921D-A790-41B32AF122A5}"/>
                </a:ext>
              </a:extLst>
            </p:cNvPr>
            <p:cNvSpPr txBox="1"/>
            <p:nvPr/>
          </p:nvSpPr>
          <p:spPr>
            <a:xfrm>
              <a:off x="9706086" y="5037861"/>
              <a:ext cx="351156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18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9E754857-448D-83A3-6E59-92CCC97BBCDB}"/>
                </a:ext>
              </a:extLst>
            </p:cNvPr>
            <p:cNvSpPr txBox="1"/>
            <p:nvPr/>
          </p:nvSpPr>
          <p:spPr>
            <a:xfrm>
              <a:off x="10782413" y="5037861"/>
              <a:ext cx="351156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>
                  <a:solidFill>
                    <a:srgbClr val="000066"/>
                  </a:solidFill>
                </a:rPr>
                <a:t>24</a:t>
              </a:r>
              <a:endParaRPr lang="fr-FR" sz="1200" dirty="0">
                <a:solidFill>
                  <a:srgbClr val="000066"/>
                </a:solidFill>
              </a:endParaRPr>
            </a:p>
          </p:txBody>
        </p: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813995AE-7FEA-208E-6E36-AF3D77A828E2}"/>
                </a:ext>
              </a:extLst>
            </p:cNvPr>
            <p:cNvSpPr txBox="1"/>
            <p:nvPr/>
          </p:nvSpPr>
          <p:spPr>
            <a:xfrm>
              <a:off x="11868264" y="5037861"/>
              <a:ext cx="351156" cy="2846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30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3276669-EFC4-1F2F-0EE2-0196C5648A19}"/>
                </a:ext>
              </a:extLst>
            </p:cNvPr>
            <p:cNvSpPr txBox="1"/>
            <p:nvPr/>
          </p:nvSpPr>
          <p:spPr>
            <a:xfrm>
              <a:off x="6737497" y="4551175"/>
              <a:ext cx="3384729" cy="4743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0066"/>
                  </a:solidFill>
                </a:rPr>
                <a:t>HR not estimable</a:t>
              </a:r>
            </a:p>
            <a:p>
              <a:r>
                <a:rPr lang="en-US" sz="1200" dirty="0">
                  <a:solidFill>
                    <a:srgbClr val="000066"/>
                  </a:solidFill>
                </a:rPr>
                <a:t>Events: RPV NNRTI RAMs=0 / Reference group=10</a:t>
              </a:r>
              <a:endParaRPr lang="fr-FR" sz="1200" dirty="0">
                <a:solidFill>
                  <a:srgbClr val="000066"/>
                </a:solidFill>
              </a:endParaRPr>
            </a:p>
          </p:txBody>
        </p:sp>
        <p:grpSp>
          <p:nvGrpSpPr>
            <p:cNvPr id="80" name="Groupe 79">
              <a:extLst>
                <a:ext uri="{FF2B5EF4-FFF2-40B4-BE49-F238E27FC236}">
                  <a16:creationId xmlns:a16="http://schemas.microsoft.com/office/drawing/2014/main" id="{DFA403E7-FA65-C890-A90F-AD1C00FAA072}"/>
                </a:ext>
              </a:extLst>
            </p:cNvPr>
            <p:cNvGrpSpPr/>
            <p:nvPr/>
          </p:nvGrpSpPr>
          <p:grpSpPr>
            <a:xfrm>
              <a:off x="6580909" y="3982453"/>
              <a:ext cx="5546923" cy="1079676"/>
              <a:chOff x="18400713" y="3352800"/>
              <a:chExt cx="5999163" cy="1204913"/>
            </a:xfrm>
          </p:grpSpPr>
          <p:sp>
            <p:nvSpPr>
              <p:cNvPr id="81" name="Freeform 8">
                <a:extLst>
                  <a:ext uri="{FF2B5EF4-FFF2-40B4-BE49-F238E27FC236}">
                    <a16:creationId xmlns:a16="http://schemas.microsoft.com/office/drawing/2014/main" id="{DA1F59D8-8569-6210-5FED-F2FF3CBFA4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1038" y="3352800"/>
                <a:ext cx="5938838" cy="1141412"/>
              </a:xfrm>
              <a:custGeom>
                <a:avLst/>
                <a:gdLst>
                  <a:gd name="T0" fmla="*/ 14964 w 14964"/>
                  <a:gd name="T1" fmla="*/ 2873 h 2873"/>
                  <a:gd name="T2" fmla="*/ 0 w 14964"/>
                  <a:gd name="T3" fmla="*/ 2873 h 2873"/>
                  <a:gd name="T4" fmla="*/ 0 w 14964"/>
                  <a:gd name="T5" fmla="*/ 0 h 28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4964" h="2873">
                    <a:moveTo>
                      <a:pt x="14964" y="2873"/>
                    </a:moveTo>
                    <a:lnTo>
                      <a:pt x="0" y="287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2" name="Line 9">
                <a:extLst>
                  <a:ext uri="{FF2B5EF4-FFF2-40B4-BE49-F238E27FC236}">
                    <a16:creationId xmlns:a16="http://schemas.microsoft.com/office/drawing/2014/main" id="{EC0E634C-A08E-1943-CB44-1517026F10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990051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3" name="Line 10">
                <a:extLst>
                  <a:ext uri="{FF2B5EF4-FFF2-40B4-BE49-F238E27FC236}">
                    <a16:creationId xmlns:a16="http://schemas.microsoft.com/office/drawing/2014/main" id="{55A6EEFF-6554-734F-CB66-30EE91752D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342726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4" name="Line 11">
                <a:extLst>
                  <a:ext uri="{FF2B5EF4-FFF2-40B4-BE49-F238E27FC236}">
                    <a16:creationId xmlns:a16="http://schemas.microsoft.com/office/drawing/2014/main" id="{744A56E9-5A4B-A9BB-2BB5-1C50581FC1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3164801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5" name="Line 12">
                <a:extLst>
                  <a:ext uri="{FF2B5EF4-FFF2-40B4-BE49-F238E27FC236}">
                    <a16:creationId xmlns:a16="http://schemas.microsoft.com/office/drawing/2014/main" id="{D0F29DC1-D093-211D-1A3D-07C39C672E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9637376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6" name="Line 13">
                <a:extLst>
                  <a:ext uri="{FF2B5EF4-FFF2-40B4-BE49-F238E27FC236}">
                    <a16:creationId xmlns:a16="http://schemas.microsoft.com/office/drawing/2014/main" id="{A656AD9E-94A9-5302-7942-80F1D1C1D0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813713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7" name="Line 16">
                <a:extLst>
                  <a:ext uri="{FF2B5EF4-FFF2-40B4-BE49-F238E27FC236}">
                    <a16:creationId xmlns:a16="http://schemas.microsoft.com/office/drawing/2014/main" id="{26198160-BD74-D240-BA48-2FBA5A27C6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461038" y="4494213"/>
                <a:ext cx="0" cy="635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8" name="Line 21">
                <a:extLst>
                  <a:ext uri="{FF2B5EF4-FFF2-40B4-BE49-F238E27FC236}">
                    <a16:creationId xmlns:a16="http://schemas.microsoft.com/office/drawing/2014/main" id="{C0EB56DB-E645-BBD2-7CB7-1AA51F0229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05476" y="3425825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89" name="Line 22">
                <a:extLst>
                  <a:ext uri="{FF2B5EF4-FFF2-40B4-BE49-F238E27FC236}">
                    <a16:creationId xmlns:a16="http://schemas.microsoft.com/office/drawing/2014/main" id="{4AA4FCA2-3A19-F0B8-14B9-7EE6E79D1B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05476" y="3937000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90" name="Line 23">
                <a:extLst>
                  <a:ext uri="{FF2B5EF4-FFF2-40B4-BE49-F238E27FC236}">
                    <a16:creationId xmlns:a16="http://schemas.microsoft.com/office/drawing/2014/main" id="{A8F2DA28-5CEC-BE12-D2DB-6A6287B067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05476" y="3681413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91" name="Line 24">
                <a:extLst>
                  <a:ext uri="{FF2B5EF4-FFF2-40B4-BE49-F238E27FC236}">
                    <a16:creationId xmlns:a16="http://schemas.microsoft.com/office/drawing/2014/main" id="{F435350D-6EA1-8E5A-BD05-8D394817D7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00713" y="4449763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92" name="Line 25">
                <a:extLst>
                  <a:ext uri="{FF2B5EF4-FFF2-40B4-BE49-F238E27FC236}">
                    <a16:creationId xmlns:a16="http://schemas.microsoft.com/office/drawing/2014/main" id="{27690916-44C6-2B70-FD82-FD32E0C1DE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00713" y="4192588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93" name="Line 31">
                <a:extLst>
                  <a:ext uri="{FF2B5EF4-FFF2-40B4-BE49-F238E27FC236}">
                    <a16:creationId xmlns:a16="http://schemas.microsoft.com/office/drawing/2014/main" id="{E14024CD-E41E-C0AC-0B7C-FAC947ABC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465801" y="3425825"/>
                <a:ext cx="4530725" cy="0"/>
              </a:xfrm>
              <a:prstGeom prst="line">
                <a:avLst/>
              </a:prstGeom>
              <a:noFill/>
              <a:ln w="26988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  <p:sp>
            <p:nvSpPr>
              <p:cNvPr id="94" name="Freeform 34">
                <a:extLst>
                  <a:ext uri="{FF2B5EF4-FFF2-40B4-BE49-F238E27FC236}">
                    <a16:creationId xmlns:a16="http://schemas.microsoft.com/office/drawing/2014/main" id="{CCF52F2D-5937-CA93-7FA2-15024E6087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65801" y="3425825"/>
                <a:ext cx="5318125" cy="131762"/>
              </a:xfrm>
              <a:custGeom>
                <a:avLst/>
                <a:gdLst>
                  <a:gd name="T0" fmla="*/ 13400 w 13400"/>
                  <a:gd name="T1" fmla="*/ 332 h 332"/>
                  <a:gd name="T2" fmla="*/ 8418 w 13400"/>
                  <a:gd name="T3" fmla="*/ 332 h 332"/>
                  <a:gd name="T4" fmla="*/ 8418 w 13400"/>
                  <a:gd name="T5" fmla="*/ 251 h 332"/>
                  <a:gd name="T6" fmla="*/ 5409 w 13400"/>
                  <a:gd name="T7" fmla="*/ 251 h 332"/>
                  <a:gd name="T8" fmla="*/ 5409 w 13400"/>
                  <a:gd name="T9" fmla="*/ 173 h 332"/>
                  <a:gd name="T10" fmla="*/ 4449 w 13400"/>
                  <a:gd name="T11" fmla="*/ 173 h 332"/>
                  <a:gd name="T12" fmla="*/ 4449 w 13400"/>
                  <a:gd name="T13" fmla="*/ 110 h 332"/>
                  <a:gd name="T14" fmla="*/ 3340 w 13400"/>
                  <a:gd name="T15" fmla="*/ 110 h 332"/>
                  <a:gd name="T16" fmla="*/ 3340 w 13400"/>
                  <a:gd name="T17" fmla="*/ 0 h 332"/>
                  <a:gd name="T18" fmla="*/ 0 w 13400"/>
                  <a:gd name="T19" fmla="*/ 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00" h="332">
                    <a:moveTo>
                      <a:pt x="13400" y="332"/>
                    </a:moveTo>
                    <a:lnTo>
                      <a:pt x="8418" y="332"/>
                    </a:lnTo>
                    <a:lnTo>
                      <a:pt x="8418" y="251"/>
                    </a:lnTo>
                    <a:lnTo>
                      <a:pt x="5409" y="251"/>
                    </a:lnTo>
                    <a:lnTo>
                      <a:pt x="5409" y="173"/>
                    </a:lnTo>
                    <a:lnTo>
                      <a:pt x="4449" y="173"/>
                    </a:lnTo>
                    <a:lnTo>
                      <a:pt x="4449" y="110"/>
                    </a:lnTo>
                    <a:lnTo>
                      <a:pt x="3340" y="110"/>
                    </a:lnTo>
                    <a:lnTo>
                      <a:pt x="3340" y="0"/>
                    </a:lnTo>
                    <a:lnTo>
                      <a:pt x="0" y="0"/>
                    </a:lnTo>
                  </a:path>
                </a:pathLst>
              </a:custGeom>
              <a:noFill/>
              <a:ln w="26988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1200"/>
              </a:p>
            </p:txBody>
          </p:sp>
        </p:grp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D60062A2-3D36-2BB7-ACD8-9B5E26D1618D}"/>
              </a:ext>
            </a:extLst>
          </p:cNvPr>
          <p:cNvGrpSpPr/>
          <p:nvPr/>
        </p:nvGrpSpPr>
        <p:grpSpPr>
          <a:xfrm>
            <a:off x="7513764" y="2437483"/>
            <a:ext cx="2910859" cy="276999"/>
            <a:chOff x="4314566" y="2993970"/>
            <a:chExt cx="2910859" cy="276999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032B7432-4D7E-CD34-5291-C93B03A98FC0}"/>
                </a:ext>
              </a:extLst>
            </p:cNvPr>
            <p:cNvSpPr txBox="1"/>
            <p:nvPr/>
          </p:nvSpPr>
          <p:spPr>
            <a:xfrm>
              <a:off x="4509937" y="2993970"/>
              <a:ext cx="12329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rgbClr val="000066"/>
                  </a:solidFill>
                </a:rPr>
                <a:t>Reference group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9F6C92A6-7262-EA38-02EF-25061EF825B2}"/>
                </a:ext>
              </a:extLst>
            </p:cNvPr>
            <p:cNvSpPr txBox="1"/>
            <p:nvPr/>
          </p:nvSpPr>
          <p:spPr>
            <a:xfrm>
              <a:off x="5930519" y="2993970"/>
              <a:ext cx="129490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>
                  <a:solidFill>
                    <a:srgbClr val="000066"/>
                  </a:solidFill>
                </a:rPr>
                <a:t>RPV NNRTI </a:t>
              </a:r>
              <a:r>
                <a:rPr lang="fr-FR" sz="1200" b="1" dirty="0" err="1">
                  <a:solidFill>
                    <a:srgbClr val="000066"/>
                  </a:solidFill>
                </a:rPr>
                <a:t>RAMs</a:t>
              </a:r>
              <a:endParaRPr lang="fr-FR" sz="1200" b="1" dirty="0">
                <a:solidFill>
                  <a:srgbClr val="000066"/>
                </a:solidFill>
              </a:endParaRPr>
            </a:p>
          </p:txBody>
        </p:sp>
        <p:cxnSp>
          <p:nvCxnSpPr>
            <p:cNvPr id="25" name="Connecteur droit 24">
              <a:extLst>
                <a:ext uri="{FF2B5EF4-FFF2-40B4-BE49-F238E27FC236}">
                  <a16:creationId xmlns:a16="http://schemas.microsoft.com/office/drawing/2014/main" id="{F0A0D364-F09B-3761-9C3A-95C1164789CA}"/>
                </a:ext>
              </a:extLst>
            </p:cNvPr>
            <p:cNvCxnSpPr>
              <a:cxnSpLocks/>
            </p:cNvCxnSpPr>
            <p:nvPr/>
          </p:nvCxnSpPr>
          <p:spPr>
            <a:xfrm>
              <a:off x="5763293" y="3143946"/>
              <a:ext cx="193554" cy="0"/>
            </a:xfrm>
            <a:prstGeom prst="line">
              <a:avLst/>
            </a:prstGeom>
            <a:ln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9A8F2310-F4A5-D32A-3B0C-114BD245FE6A}"/>
                </a:ext>
              </a:extLst>
            </p:cNvPr>
            <p:cNvCxnSpPr>
              <a:cxnSpLocks/>
            </p:cNvCxnSpPr>
            <p:nvPr/>
          </p:nvCxnSpPr>
          <p:spPr>
            <a:xfrm>
              <a:off x="4314566" y="3143946"/>
              <a:ext cx="181319" cy="0"/>
            </a:xfrm>
            <a:prstGeom prst="line">
              <a:avLst/>
            </a:prstGeom>
            <a:ln>
              <a:solidFill>
                <a:srgbClr val="00CC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ZoneTexte 26">
            <a:extLst>
              <a:ext uri="{FF2B5EF4-FFF2-40B4-BE49-F238E27FC236}">
                <a16:creationId xmlns:a16="http://schemas.microsoft.com/office/drawing/2014/main" id="{D1C8A6DB-78ED-C055-AA55-1FBF12C90146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12848624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en-US" dirty="0">
                <a:effectLst/>
                <a:latin typeface="Calibri" panose="020F0502020204030204" pitchFamily="34" charset="0"/>
              </a:rPr>
            </a:br>
            <a:r>
              <a:rPr lang="en-US" b="1" dirty="0">
                <a:effectLst/>
                <a:latin typeface="Calibri" panose="020F0502020204030204" pitchFamily="34" charset="0"/>
              </a:rPr>
              <a:t>Outcomes for Individuals Who Initiate LA CAB+RPV in OPERA with Viral Loads ≥ 50 vs &lt; 50 c/mL</a:t>
            </a:r>
            <a:br>
              <a:rPr lang="en-US" noProof="0" dirty="0"/>
            </a:br>
            <a:r>
              <a:rPr lang="en-US" noProof="0" dirty="0"/>
              <a:t>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C6ABF43-120A-4628-9D40-3D31A8576D34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xfrm>
            <a:off x="609600" y="1561280"/>
            <a:ext cx="10972800" cy="457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1800" dirty="0"/>
              <a:t>C</a:t>
            </a:r>
            <a:r>
              <a:rPr lang="en-US" sz="1800" noProof="0" dirty="0" err="1"/>
              <a:t>ohort</a:t>
            </a:r>
            <a:r>
              <a:rPr lang="en-US" sz="1800" noProof="0" dirty="0"/>
              <a:t> representing around 14 % of PWH in US</a:t>
            </a:r>
          </a:p>
          <a:p>
            <a:pPr eaLnBrk="1" hangingPunct="1"/>
            <a:r>
              <a:rPr lang="en-US" sz="1800" noProof="0" dirty="0"/>
              <a:t>ART-experienced adults, ≥18 years of age, who</a:t>
            </a:r>
            <a:r>
              <a:rPr lang="en-US" sz="1800" dirty="0"/>
              <a:t> </a:t>
            </a:r>
            <a:r>
              <a:rPr lang="en-US" sz="1800" dirty="0" err="1"/>
              <a:t>i</a:t>
            </a:r>
            <a:r>
              <a:rPr lang="en-US" sz="1800" noProof="0" dirty="0" err="1"/>
              <a:t>nitiated</a:t>
            </a:r>
            <a:r>
              <a:rPr lang="en-US" sz="1800" noProof="0" dirty="0"/>
              <a:t> LA CAB+RPV from 21JAN2021 – 31DEC2024</a:t>
            </a:r>
          </a:p>
          <a:p>
            <a:pPr eaLnBrk="1" hangingPunct="1"/>
            <a:endParaRPr lang="en-US" sz="1800" noProof="0" dirty="0"/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545645C5-387A-4F4E-ED6B-69FF796F9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4676" y="2387489"/>
            <a:ext cx="44606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Outcome among complete initiators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≥ 1 maintenance injection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35A4B212-4306-B24D-A52D-DA6049C35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653" y="2387489"/>
            <a:ext cx="3238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Baseline characteristics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85D7E7-67EE-EF58-3A22-32350632B9E6}"/>
              </a:ext>
            </a:extLst>
          </p:cNvPr>
          <p:cNvSpPr txBox="1"/>
          <p:nvPr/>
        </p:nvSpPr>
        <p:spPr>
          <a:xfrm>
            <a:off x="6676830" y="5771061"/>
            <a:ext cx="38380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 2 consecutive VL </a:t>
            </a:r>
            <a:r>
              <a:rPr lang="en-US" sz="1400" u="sng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14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 c/mL or CAB+RPV discontinuation after a single VL </a:t>
            </a:r>
            <a:r>
              <a:rPr lang="en-US" sz="1400" u="sng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en-US" sz="14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200 c/mL</a:t>
            </a:r>
          </a:p>
        </p:txBody>
      </p:sp>
      <p:sp>
        <p:nvSpPr>
          <p:cNvPr id="8" name="NumFixe">
            <a:extLst>
              <a:ext uri="{FF2B5EF4-FFF2-40B4-BE49-F238E27FC236}">
                <a16:creationId xmlns:a16="http://schemas.microsoft.com/office/drawing/2014/main" id="{1E5D8252-6BAD-14EB-C355-95824F6FD982}"/>
              </a:ext>
            </a:extLst>
          </p:cNvPr>
          <p:cNvSpPr txBox="1"/>
          <p:nvPr/>
        </p:nvSpPr>
        <p:spPr>
          <a:xfrm>
            <a:off x="0" y="0"/>
            <a:ext cx="325730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r"/>
            <a:r>
              <a:rPr lang="fr-FR" sz="1000" b="1" noProof="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84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3C6266-6DB1-8C90-C3BF-8AA516D288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297" y="3529780"/>
            <a:ext cx="12700" cy="127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65C23B5-FC2D-4D87-62D6-85884F150B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697" y="3682180"/>
            <a:ext cx="12700" cy="127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29FE598-246F-3AB5-2AA8-FD70B9800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097" y="3834580"/>
            <a:ext cx="12700" cy="12700"/>
          </a:xfrm>
          <a:prstGeom prst="rect">
            <a:avLst/>
          </a:prstGeom>
        </p:spPr>
      </p:pic>
      <p:sp>
        <p:nvSpPr>
          <p:cNvPr id="9" name="Text Box 3">
            <a:extLst>
              <a:ext uri="{FF2B5EF4-FFF2-40B4-BE49-F238E27FC236}">
                <a16:creationId xmlns:a16="http://schemas.microsoft.com/office/drawing/2014/main" id="{4803FF9F-D04F-2046-6CC0-B1A78E57F4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519" y="6455281"/>
            <a:ext cx="222548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Levis B, CROI 2026, Abs. 527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23F2EA4-8C22-E314-9365-ACEC71B32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0168230"/>
              </p:ext>
            </p:extLst>
          </p:nvPr>
        </p:nvGraphicFramePr>
        <p:xfrm>
          <a:off x="6726084" y="3063464"/>
          <a:ext cx="5227744" cy="265579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23554">
                  <a:extLst>
                    <a:ext uri="{9D8B030D-6E8A-4147-A177-3AD203B41FA5}">
                      <a16:colId xmlns:a16="http://schemas.microsoft.com/office/drawing/2014/main" val="1860175944"/>
                    </a:ext>
                  </a:extLst>
                </a:gridCol>
                <a:gridCol w="1202095">
                  <a:extLst>
                    <a:ext uri="{9D8B030D-6E8A-4147-A177-3AD203B41FA5}">
                      <a16:colId xmlns:a16="http://schemas.microsoft.com/office/drawing/2014/main" val="89640196"/>
                    </a:ext>
                  </a:extLst>
                </a:gridCol>
                <a:gridCol w="1202095">
                  <a:extLst>
                    <a:ext uri="{9D8B030D-6E8A-4147-A177-3AD203B41FA5}">
                      <a16:colId xmlns:a16="http://schemas.microsoft.com/office/drawing/2014/main" val="1542460784"/>
                    </a:ext>
                  </a:extLst>
                </a:gridCol>
              </a:tblGrid>
              <a:tr h="253288">
                <a:tc>
                  <a:txBody>
                    <a:bodyPr/>
                    <a:lstStyle/>
                    <a:p>
                      <a:r>
                        <a:rPr lang="en-US" sz="1400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</a:txBody>
                  <a:tcPr marL="91944" marR="91944" marT="45972" marB="4597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&lt; 50 c/mL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 = 4 196)</a:t>
                      </a:r>
                    </a:p>
                  </a:txBody>
                  <a:tcPr marL="91944" marR="91944" marT="45972" marB="45972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</a:t>
                      </a:r>
                      <a:r>
                        <a:rPr kumimoji="0" lang="en-US" sz="1400" b="1" i="0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50 c/mL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 = 529)</a:t>
                      </a:r>
                    </a:p>
                  </a:txBody>
                  <a:tcPr marL="91944" marR="91944" marT="45972" marB="45972" anchor="ctr" horzOverflow="overflow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830569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Months on CAB+RPV, median (IQR) 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 (9 - 26)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</a:rPr>
                        <a:t>15 (8 - 26)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1913426530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Still on CAB+RPV at time of analysis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78%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73%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15660951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sng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1 VL after initiation, n  (%)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</a:rPr>
                        <a:t>95%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95%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4015547231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Last VL&lt; 50 c/mL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</a:rPr>
                        <a:t>95%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</a:rPr>
                        <a:t>79%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984279032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&lt; 50 c/ml during all follow up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</a:rPr>
                        <a:t>81%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63503687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Achieved virologic suppression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87%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535613434"/>
                  </a:ext>
                </a:extLst>
              </a:tr>
              <a:tr h="253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Confirmed virologic failure*, N (%)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43 (1%)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 (2%)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50628659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968B1B6-BEE0-C447-AEB9-9AA8C871B50C}"/>
              </a:ext>
            </a:extLst>
          </p:cNvPr>
          <p:cNvGraphicFramePr>
            <a:graphicFrameLocks noGrp="1"/>
          </p:cNvGraphicFramePr>
          <p:nvPr/>
        </p:nvGraphicFramePr>
        <p:xfrm>
          <a:off x="325730" y="2762641"/>
          <a:ext cx="5997578" cy="3877008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114894">
                  <a:extLst>
                    <a:ext uri="{9D8B030D-6E8A-4147-A177-3AD203B41FA5}">
                      <a16:colId xmlns:a16="http://schemas.microsoft.com/office/drawing/2014/main" val="3812477088"/>
                    </a:ext>
                  </a:extLst>
                </a:gridCol>
                <a:gridCol w="1445938">
                  <a:extLst>
                    <a:ext uri="{9D8B030D-6E8A-4147-A177-3AD203B41FA5}">
                      <a16:colId xmlns:a16="http://schemas.microsoft.com/office/drawing/2014/main" val="3479617025"/>
                    </a:ext>
                  </a:extLst>
                </a:gridCol>
                <a:gridCol w="1436746">
                  <a:extLst>
                    <a:ext uri="{9D8B030D-6E8A-4147-A177-3AD203B41FA5}">
                      <a16:colId xmlns:a16="http://schemas.microsoft.com/office/drawing/2014/main" val="2364731264"/>
                    </a:ext>
                  </a:extLst>
                </a:gridCol>
              </a:tblGrid>
              <a:tr h="472255">
                <a:tc>
                  <a:txBody>
                    <a:bodyPr/>
                    <a:lstStyle/>
                    <a:p>
                      <a:endParaRPr lang="en-US" sz="1400" noProof="0" dirty="0">
                        <a:solidFill>
                          <a:srgbClr val="000066"/>
                        </a:solidFill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&lt; 50 c/mL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 = 4 587)</a:t>
                      </a:r>
                    </a:p>
                  </a:txBody>
                  <a:tcPr marL="91944" marR="91944" marT="45972" marB="45972" anchor="ctr" horzOverflow="overflow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</a:t>
                      </a:r>
                      <a:r>
                        <a:rPr kumimoji="0" lang="en-US" sz="1400" b="1" i="0" u="sng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50 c/mL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(N = 582)</a:t>
                      </a:r>
                    </a:p>
                  </a:txBody>
                  <a:tcPr marL="91944" marR="91944" marT="45972" marB="45972" anchor="ctr" horzOverflow="overflow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5827627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Age, median years (IQR)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 (32 - 50)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40 (32 - 51)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712152094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Female sex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15%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26%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058783410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Black race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43%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54%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671562387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Mental health disorder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39%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47%</a:t>
                      </a:r>
                      <a:endParaRPr kumimoji="0" lang="en-US" sz="14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995967650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People injecting drugs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20%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398909386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BMI </a:t>
                      </a:r>
                      <a:r>
                        <a:rPr kumimoji="0" lang="en-US" sz="1400" b="0" i="0" u="sng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&gt;</a:t>
                      </a: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30 kg/m</a:t>
                      </a:r>
                      <a:r>
                        <a:rPr kumimoji="0" lang="en-US" sz="1400" b="0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30% 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29%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875303134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Years since HIV diagnosis, median (IQR)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 (2 - 12)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 (2 - 16)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3592219592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Years since ART initiation, median (IQR)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 (1 - 7)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(1 - 8)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3911756002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CD4/mm</a:t>
                      </a:r>
                      <a:r>
                        <a:rPr kumimoji="0" lang="en-US" sz="1400" b="0" i="0" u="none" strike="noStrike" cap="none" normalizeH="0" baseline="3000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, median (IQR)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707 (528 - 913)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549 (342 - 781)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643901445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c/mL, median (IQR)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 (19 - 20)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120 (60 - 2040)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2857163140"/>
                  </a:ext>
                </a:extLst>
              </a:tr>
              <a:tr h="2779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VL &gt; 1000 c/mL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marL="91944" marR="91944" marT="45972" marB="45972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ts val="6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27%</a:t>
                      </a:r>
                    </a:p>
                  </a:txBody>
                  <a:tcPr marL="91944" marR="91944" marT="45972" marB="45972" anchor="ctr" horzOverflow="overflow"/>
                </a:tc>
                <a:extLst>
                  <a:ext uri="{0D108BD9-81ED-4DB2-BD59-A6C34878D82A}">
                    <a16:rowId xmlns:a16="http://schemas.microsoft.com/office/drawing/2014/main" val="882094253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92BEA183-E254-51E4-CEF6-EB5800A30287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3131409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5D3A0-774A-F078-57C0-78A4C4AE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471"/>
            <a:ext cx="8470698" cy="1056836"/>
          </a:xfrm>
        </p:spPr>
        <p:txBody>
          <a:bodyPr>
            <a:normAutofit fontScale="90000"/>
          </a:bodyPr>
          <a:lstStyle/>
          <a:p>
            <a:r>
              <a:rPr lang="en-US" noProof="0" dirty="0"/>
              <a:t>LATITUDE: CAB+RPV for persons with HIV </a:t>
            </a:r>
            <a:br>
              <a:rPr lang="en-US" noProof="0" dirty="0"/>
            </a:br>
            <a:r>
              <a:rPr lang="en-US" noProof="0" dirty="0"/>
              <a:t>and adherence challenges (1)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DAB0573-F752-3E1E-EFE9-3EE8783EC79D}"/>
              </a:ext>
            </a:extLst>
          </p:cNvPr>
          <p:cNvSpPr txBox="1"/>
          <p:nvPr/>
        </p:nvSpPr>
        <p:spPr>
          <a:xfrm>
            <a:off x="9078256" y="6472198"/>
            <a:ext cx="3062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noProof="0" dirty="0">
                <a:solidFill>
                  <a:srgbClr val="0070C0"/>
                </a:solidFill>
              </a:rPr>
              <a:t>Rana AI, N Engl J Med 2026;394:858-71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E0391660-F63C-FD06-1D39-19161DB8B639}"/>
              </a:ext>
            </a:extLst>
          </p:cNvPr>
          <p:cNvGrpSpPr/>
          <p:nvPr/>
        </p:nvGrpSpPr>
        <p:grpSpPr>
          <a:xfrm>
            <a:off x="409576" y="1877659"/>
            <a:ext cx="11338337" cy="4396581"/>
            <a:chOff x="409576" y="1877659"/>
            <a:chExt cx="11338337" cy="4396581"/>
          </a:xfrm>
        </p:grpSpPr>
        <p:cxnSp>
          <p:nvCxnSpPr>
            <p:cNvPr id="49" name="Connecteur droit avec flèche 48">
              <a:extLst>
                <a:ext uri="{FF2B5EF4-FFF2-40B4-BE49-F238E27FC236}">
                  <a16:creationId xmlns:a16="http://schemas.microsoft.com/office/drawing/2014/main" id="{6BF873CC-3BF9-AC61-AD48-9D71FA1DAB01}"/>
                </a:ext>
              </a:extLst>
            </p:cNvPr>
            <p:cNvCxnSpPr>
              <a:cxnSpLocks/>
            </p:cNvCxnSpPr>
            <p:nvPr/>
          </p:nvCxnSpPr>
          <p:spPr>
            <a:xfrm>
              <a:off x="9299906" y="3048001"/>
              <a:ext cx="0" cy="2447925"/>
            </a:xfrm>
            <a:prstGeom prst="straightConnector1">
              <a:avLst/>
            </a:prstGeom>
            <a:ln>
              <a:solidFill>
                <a:srgbClr val="00B0F0"/>
              </a:solidFill>
              <a:prstDash val="sysDash"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571106A-9983-D41D-101B-CA4A4A5092E4}"/>
                </a:ext>
              </a:extLst>
            </p:cNvPr>
            <p:cNvSpPr txBox="1"/>
            <p:nvPr/>
          </p:nvSpPr>
          <p:spPr>
            <a:xfrm>
              <a:off x="2577886" y="5751020"/>
              <a:ext cx="207140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VL 201-10000 c/mL = 25%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VL ≥ 10000 c/mL = 41%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95C8FE44-2742-8255-BB14-5E979620476C}"/>
                </a:ext>
              </a:extLst>
            </p:cNvPr>
            <p:cNvSpPr txBox="1"/>
            <p:nvPr/>
          </p:nvSpPr>
          <p:spPr>
            <a:xfrm>
              <a:off x="5140142" y="5858742"/>
              <a:ext cx="16898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VL &gt; 200 c/mL = 11%</a:t>
              </a: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60EABBD6-6F52-5CFC-A39D-F2E49F582F00}"/>
                </a:ext>
              </a:extLst>
            </p:cNvPr>
            <p:cNvSpPr/>
            <p:nvPr/>
          </p:nvSpPr>
          <p:spPr>
            <a:xfrm>
              <a:off x="409576" y="2967716"/>
              <a:ext cx="3067050" cy="2333620"/>
            </a:xfrm>
            <a:prstGeom prst="roundRect">
              <a:avLst>
                <a:gd name="adj" fmla="val 11212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>
                <a:buClr>
                  <a:srgbClr val="FF6600"/>
                </a:buClr>
              </a:pPr>
              <a:r>
                <a:rPr lang="en-US" sz="1200" noProof="0" dirty="0">
                  <a:solidFill>
                    <a:srgbClr val="000066"/>
                  </a:solidFill>
                </a:rPr>
                <a:t>PWH with the following eligibility criteria :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Evidence of barrier to adherence</a:t>
              </a:r>
            </a:p>
            <a:p>
              <a:pPr marL="628650" lvl="1" indent="-171450">
                <a:buClr>
                  <a:srgbClr val="FF6600"/>
                </a:buClr>
                <a:buFont typeface="Calibri" panose="020F0502020204030204" pitchFamily="34" charset="0"/>
                <a:buChar char="–"/>
              </a:pPr>
              <a:r>
                <a:rPr lang="en-US" sz="1200" noProof="0" dirty="0">
                  <a:solidFill>
                    <a:srgbClr val="000066"/>
                  </a:solidFill>
                </a:rPr>
                <a:t>Poor viral response to oral ART for ≥ 6 </a:t>
              </a:r>
              <a:r>
                <a:rPr lang="en-US" sz="1200" noProof="0" dirty="0" err="1">
                  <a:solidFill>
                    <a:srgbClr val="000066"/>
                  </a:solidFill>
                </a:rPr>
                <a:t>mo</a:t>
              </a:r>
              <a:endParaRPr lang="en-US" sz="1200" noProof="0" dirty="0">
                <a:solidFill>
                  <a:srgbClr val="000066"/>
                </a:solidFill>
              </a:endParaRPr>
            </a:p>
            <a:p>
              <a:pPr marL="628650" lvl="1" indent="-171450">
                <a:buClr>
                  <a:srgbClr val="FF6600"/>
                </a:buClr>
                <a:buFont typeface="Calibri" panose="020F0502020204030204" pitchFamily="34" charset="0"/>
                <a:buChar char="–"/>
              </a:pPr>
              <a:r>
                <a:rPr lang="en-US" sz="1200" noProof="0" dirty="0">
                  <a:solidFill>
                    <a:srgbClr val="000066"/>
                  </a:solidFill>
                </a:rPr>
                <a:t>Loss to clinical follow-up ≥ 6 </a:t>
              </a:r>
              <a:r>
                <a:rPr lang="en-US" sz="1200" noProof="0" dirty="0" err="1">
                  <a:solidFill>
                    <a:srgbClr val="000066"/>
                  </a:solidFill>
                </a:rPr>
                <a:t>mo</a:t>
              </a:r>
              <a:endParaRPr lang="en-US" sz="1200" noProof="0" dirty="0">
                <a:solidFill>
                  <a:srgbClr val="000066"/>
                </a:solidFill>
              </a:endParaRP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HIV-1 RNA &gt; 200 c/</a:t>
              </a:r>
              <a:r>
                <a:rPr lang="en-US" sz="1200" noProof="0" dirty="0" err="1">
                  <a:solidFill>
                    <a:srgbClr val="000066"/>
                  </a:solidFill>
                </a:rPr>
                <a:t>mlL</a:t>
              </a:r>
              <a:r>
                <a:rPr lang="en-US" sz="1200" noProof="0" dirty="0">
                  <a:solidFill>
                    <a:srgbClr val="000066"/>
                  </a:solidFill>
                </a:rPr>
                <a:t> in the previous 12 months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No active hepatitis B infection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No rilpivirine or INSTI RAMs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B923E09E-2DFF-C029-73A3-52B1A7DD16F6}"/>
                </a:ext>
              </a:extLst>
            </p:cNvPr>
            <p:cNvSpPr/>
            <p:nvPr/>
          </p:nvSpPr>
          <p:spPr>
            <a:xfrm>
              <a:off x="3810000" y="2819401"/>
              <a:ext cx="1257300" cy="2619375"/>
            </a:xfrm>
            <a:prstGeom prst="roundRect">
              <a:avLst>
                <a:gd name="adj" fmla="val 11212"/>
              </a:avLst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Daily standard care (oral ART) up to 24 weeks </a:t>
              </a:r>
              <a:br>
                <a:rPr lang="en-US" sz="1200" noProof="0" dirty="0">
                  <a:solidFill>
                    <a:srgbClr val="000066"/>
                  </a:solidFill>
                </a:rPr>
              </a:br>
              <a:r>
                <a:rPr lang="en-US" sz="1200" noProof="0" dirty="0">
                  <a:solidFill>
                    <a:srgbClr val="000066"/>
                  </a:solidFill>
                </a:rPr>
                <a:t>+</a:t>
              </a:r>
              <a:br>
                <a:rPr lang="en-US" sz="1200" noProof="0" dirty="0">
                  <a:solidFill>
                    <a:srgbClr val="000066"/>
                  </a:solidFill>
                </a:rPr>
              </a:br>
              <a:r>
                <a:rPr lang="en-US" sz="1200" noProof="0" dirty="0">
                  <a:solidFill>
                    <a:srgbClr val="000066"/>
                  </a:solidFill>
                </a:rPr>
                <a:t>conditional economic incentives</a:t>
              </a:r>
            </a:p>
          </p:txBody>
        </p:sp>
        <p:sp>
          <p:nvSpPr>
            <p:cNvPr id="10" name="Flèche : pentagone 9">
              <a:extLst>
                <a:ext uri="{FF2B5EF4-FFF2-40B4-BE49-F238E27FC236}">
                  <a16:creationId xmlns:a16="http://schemas.microsoft.com/office/drawing/2014/main" id="{8009F43F-7ADD-49D3-9F0B-7F22F4F66B08}"/>
                </a:ext>
              </a:extLst>
            </p:cNvPr>
            <p:cNvSpPr/>
            <p:nvPr/>
          </p:nvSpPr>
          <p:spPr>
            <a:xfrm>
              <a:off x="7038975" y="4195763"/>
              <a:ext cx="2705100" cy="928688"/>
            </a:xfrm>
            <a:prstGeom prst="homePlate">
              <a:avLst>
                <a:gd name="adj" fmla="val 30995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</a:rPr>
                <a:t>C</a:t>
              </a:r>
              <a:r>
                <a:rPr lang="en-US" sz="1200" b="1" noProof="0" dirty="0" err="1">
                  <a:solidFill>
                    <a:schemeClr val="bg1"/>
                  </a:solidFill>
                </a:rPr>
                <a:t>ontinued</a:t>
              </a:r>
              <a:r>
                <a:rPr lang="en-US" sz="1200" b="1" noProof="0" dirty="0">
                  <a:solidFill>
                    <a:schemeClr val="bg1"/>
                  </a:solidFill>
                </a:rPr>
                <a:t> daily standard care</a:t>
              </a:r>
            </a:p>
          </p:txBody>
        </p:sp>
        <p:sp>
          <p:nvSpPr>
            <p:cNvPr id="14" name="Flèche : pentagone 13">
              <a:extLst>
                <a:ext uri="{FF2B5EF4-FFF2-40B4-BE49-F238E27FC236}">
                  <a16:creationId xmlns:a16="http://schemas.microsoft.com/office/drawing/2014/main" id="{2FB142AC-F5D4-C441-AA42-4AF6C546A597}"/>
                </a:ext>
              </a:extLst>
            </p:cNvPr>
            <p:cNvSpPr/>
            <p:nvPr/>
          </p:nvSpPr>
          <p:spPr>
            <a:xfrm>
              <a:off x="7886699" y="3040856"/>
              <a:ext cx="1857375" cy="928688"/>
            </a:xfrm>
            <a:prstGeom prst="homePlate">
              <a:avLst>
                <a:gd name="adj" fmla="val 30995"/>
              </a:avLst>
            </a:prstGeom>
            <a:solidFill>
              <a:srgbClr val="0066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</a:rPr>
                <a:t>LA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en-US" sz="1200" b="1" noProof="0" dirty="0">
                  <a:solidFill>
                    <a:schemeClr val="bg1"/>
                  </a:solidFill>
                </a:rPr>
                <a:t>CAB+RPV</a:t>
              </a:r>
              <a:br>
                <a:rPr lang="en-US" sz="1200" b="1" noProof="0" dirty="0">
                  <a:solidFill>
                    <a:schemeClr val="bg1"/>
                  </a:solidFill>
                </a:rPr>
              </a:br>
              <a:r>
                <a:rPr lang="en-US" sz="1200" b="1" noProof="0" dirty="0">
                  <a:solidFill>
                    <a:schemeClr val="bg1"/>
                  </a:solidFill>
                </a:rPr>
                <a:t>monthly injections</a:t>
              </a:r>
            </a:p>
          </p:txBody>
        </p:sp>
        <p:sp>
          <p:nvSpPr>
            <p:cNvPr id="15" name="Flèche : pentagone 14">
              <a:extLst>
                <a:ext uri="{FF2B5EF4-FFF2-40B4-BE49-F238E27FC236}">
                  <a16:creationId xmlns:a16="http://schemas.microsoft.com/office/drawing/2014/main" id="{B88DD6BA-1A4D-B467-FD02-2B566E665A5B}"/>
                </a:ext>
              </a:extLst>
            </p:cNvPr>
            <p:cNvSpPr/>
            <p:nvPr/>
          </p:nvSpPr>
          <p:spPr>
            <a:xfrm>
              <a:off x="9895562" y="3583781"/>
              <a:ext cx="1677314" cy="997744"/>
            </a:xfrm>
            <a:prstGeom prst="homePlate">
              <a:avLst>
                <a:gd name="adj" fmla="val 30995"/>
              </a:avLst>
            </a:prstGeom>
            <a:solidFill>
              <a:srgbClr val="0066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</a:rPr>
                <a:t>Extension phase for CAB+RPV or observation after discontinuation of CAB-RPV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5F19467-BC58-8B14-E1A4-47E3B13D4019}"/>
                </a:ext>
              </a:extLst>
            </p:cNvPr>
            <p:cNvSpPr/>
            <p:nvPr/>
          </p:nvSpPr>
          <p:spPr>
            <a:xfrm>
              <a:off x="7038975" y="3040856"/>
              <a:ext cx="846811" cy="928688"/>
            </a:xfrm>
            <a:prstGeom prst="rect">
              <a:avLst/>
            </a:prstGeom>
            <a:solidFill>
              <a:srgbClr val="71AA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bg1"/>
                  </a:solidFill>
                </a:rPr>
                <a:t>Optional oral CAB+RPV </a:t>
              </a:r>
              <a:br>
                <a:rPr lang="en-US" sz="1200" b="1" noProof="0" dirty="0">
                  <a:solidFill>
                    <a:schemeClr val="bg1"/>
                  </a:solidFill>
                </a:rPr>
              </a:br>
              <a:r>
                <a:rPr lang="en-US" sz="1200" b="1" noProof="0" dirty="0">
                  <a:solidFill>
                    <a:schemeClr val="bg1"/>
                  </a:solidFill>
                </a:rPr>
                <a:t>lead-in</a:t>
              </a:r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CA13DE4-C60A-7AB1-26CD-535BD1EE431F}"/>
                </a:ext>
              </a:extLst>
            </p:cNvPr>
            <p:cNvSpPr/>
            <p:nvPr/>
          </p:nvSpPr>
          <p:spPr>
            <a:xfrm>
              <a:off x="5734050" y="3733801"/>
              <a:ext cx="790575" cy="790575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</a:rPr>
                <a:t>R</a:t>
              </a:r>
              <a:br>
                <a:rPr lang="en-US" sz="1400" b="1" noProof="0" dirty="0">
                  <a:solidFill>
                    <a:schemeClr val="bg1"/>
                  </a:solidFill>
                </a:rPr>
              </a:br>
              <a:r>
                <a:rPr lang="en-US" sz="1400" b="1" noProof="0" dirty="0">
                  <a:solidFill>
                    <a:schemeClr val="bg1"/>
                  </a:solidFill>
                </a:rPr>
                <a:t>1:1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5AB2FA0-207A-DBA3-18DE-A027540B95BC}"/>
                </a:ext>
              </a:extLst>
            </p:cNvPr>
            <p:cNvCxnSpPr>
              <a:cxnSpLocks/>
              <a:stCxn id="3" idx="3"/>
              <a:endCxn id="6" idx="1"/>
            </p:cNvCxnSpPr>
            <p:nvPr/>
          </p:nvCxnSpPr>
          <p:spPr>
            <a:xfrm flipV="1">
              <a:off x="3476626" y="4129089"/>
              <a:ext cx="333374" cy="5437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959A2B3-3BD6-D19D-546C-A4DA63CF7FD0}"/>
                </a:ext>
              </a:extLst>
            </p:cNvPr>
            <p:cNvCxnSpPr>
              <a:stCxn id="6" idx="3"/>
              <a:endCxn id="17" idx="2"/>
            </p:cNvCxnSpPr>
            <p:nvPr/>
          </p:nvCxnSpPr>
          <p:spPr>
            <a:xfrm>
              <a:off x="5067300" y="4129089"/>
              <a:ext cx="666750" cy="0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3" name="Connecteur : en angle 22">
              <a:extLst>
                <a:ext uri="{FF2B5EF4-FFF2-40B4-BE49-F238E27FC236}">
                  <a16:creationId xmlns:a16="http://schemas.microsoft.com/office/drawing/2014/main" id="{5CA24602-DB3A-54A2-1B46-E4BA34865F33}"/>
                </a:ext>
              </a:extLst>
            </p:cNvPr>
            <p:cNvCxnSpPr>
              <a:stCxn id="17" idx="6"/>
              <a:endCxn id="16" idx="1"/>
            </p:cNvCxnSpPr>
            <p:nvPr/>
          </p:nvCxnSpPr>
          <p:spPr>
            <a:xfrm flipV="1">
              <a:off x="6524625" y="3505200"/>
              <a:ext cx="514350" cy="623889"/>
            </a:xfrm>
            <a:prstGeom prst="bentConnector3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5" name="Connecteur : en angle 24">
              <a:extLst>
                <a:ext uri="{FF2B5EF4-FFF2-40B4-BE49-F238E27FC236}">
                  <a16:creationId xmlns:a16="http://schemas.microsoft.com/office/drawing/2014/main" id="{C33034DD-319E-2E65-109E-928237578E29}"/>
                </a:ext>
              </a:extLst>
            </p:cNvPr>
            <p:cNvCxnSpPr>
              <a:stCxn id="17" idx="6"/>
              <a:endCxn id="10" idx="1"/>
            </p:cNvCxnSpPr>
            <p:nvPr/>
          </p:nvCxnSpPr>
          <p:spPr>
            <a:xfrm>
              <a:off x="6524625" y="4129089"/>
              <a:ext cx="514350" cy="531018"/>
            </a:xfrm>
            <a:prstGeom prst="bentConnector3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8CBAC141-7D5A-A86F-4729-ED063E229DB6}"/>
                </a:ext>
              </a:extLst>
            </p:cNvPr>
            <p:cNvCxnSpPr>
              <a:cxnSpLocks/>
            </p:cNvCxnSpPr>
            <p:nvPr/>
          </p:nvCxnSpPr>
          <p:spPr>
            <a:xfrm>
              <a:off x="7038975" y="5526414"/>
              <a:ext cx="4676775" cy="0"/>
            </a:xfrm>
            <a:prstGeom prst="line">
              <a:avLst/>
            </a:prstGeom>
            <a:ln w="28575">
              <a:solidFill>
                <a:srgbClr val="00B0F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3BF48FA5-53E2-E378-F4DB-2BB0965E5D35}"/>
                </a:ext>
              </a:extLst>
            </p:cNvPr>
            <p:cNvCxnSpPr/>
            <p:nvPr/>
          </p:nvCxnSpPr>
          <p:spPr>
            <a:xfrm flipV="1">
              <a:off x="7059995" y="5412861"/>
              <a:ext cx="0" cy="11355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4F2B0F92-0A86-CD2F-B695-30246D9E57A4}"/>
                </a:ext>
              </a:extLst>
            </p:cNvPr>
            <p:cNvCxnSpPr/>
            <p:nvPr/>
          </p:nvCxnSpPr>
          <p:spPr>
            <a:xfrm flipV="1">
              <a:off x="7876646" y="5412861"/>
              <a:ext cx="0" cy="11355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684AB7B1-B51D-1C74-39AA-782B33A026C7}"/>
                </a:ext>
              </a:extLst>
            </p:cNvPr>
            <p:cNvCxnSpPr/>
            <p:nvPr/>
          </p:nvCxnSpPr>
          <p:spPr>
            <a:xfrm flipV="1">
              <a:off x="9497236" y="5412861"/>
              <a:ext cx="0" cy="11355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30">
              <a:extLst>
                <a:ext uri="{FF2B5EF4-FFF2-40B4-BE49-F238E27FC236}">
                  <a16:creationId xmlns:a16="http://schemas.microsoft.com/office/drawing/2014/main" id="{D0478D5C-001C-6E5C-9FAA-1867B3EA298F}"/>
                </a:ext>
              </a:extLst>
            </p:cNvPr>
            <p:cNvCxnSpPr/>
            <p:nvPr/>
          </p:nvCxnSpPr>
          <p:spPr>
            <a:xfrm flipV="1">
              <a:off x="11537759" y="5412861"/>
              <a:ext cx="0" cy="113553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AB42E8C8-9EEE-94CA-7260-0F4EB1A3BA58}"/>
                </a:ext>
              </a:extLst>
            </p:cNvPr>
            <p:cNvSpPr txBox="1"/>
            <p:nvPr/>
          </p:nvSpPr>
          <p:spPr>
            <a:xfrm>
              <a:off x="6928388" y="556116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36" name="ZoneTexte 35">
              <a:extLst>
                <a:ext uri="{FF2B5EF4-FFF2-40B4-BE49-F238E27FC236}">
                  <a16:creationId xmlns:a16="http://schemas.microsoft.com/office/drawing/2014/main" id="{B9DDC7C2-B12B-B7FA-8BAC-9F99475994F9}"/>
                </a:ext>
              </a:extLst>
            </p:cNvPr>
            <p:cNvSpPr txBox="1"/>
            <p:nvPr/>
          </p:nvSpPr>
          <p:spPr>
            <a:xfrm>
              <a:off x="7745039" y="5561166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4</a:t>
              </a:r>
            </a:p>
          </p:txBody>
        </p: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26ED32E9-8887-1BA0-D517-659384947F5D}"/>
                </a:ext>
              </a:extLst>
            </p:cNvPr>
            <p:cNvSpPr txBox="1"/>
            <p:nvPr/>
          </p:nvSpPr>
          <p:spPr>
            <a:xfrm>
              <a:off x="9326356" y="556116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52</a:t>
              </a: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634F9545-87DF-D1DF-983F-F70866719594}"/>
                </a:ext>
              </a:extLst>
            </p:cNvPr>
            <p:cNvSpPr txBox="1"/>
            <p:nvPr/>
          </p:nvSpPr>
          <p:spPr>
            <a:xfrm>
              <a:off x="11327605" y="5561166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156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A5D4E2E2-2390-1E9F-7058-8A93E5F7CE0D}"/>
                </a:ext>
              </a:extLst>
            </p:cNvPr>
            <p:cNvSpPr txBox="1"/>
            <p:nvPr/>
          </p:nvSpPr>
          <p:spPr>
            <a:xfrm>
              <a:off x="8782254" y="5902681"/>
              <a:ext cx="10155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Trials week</a:t>
              </a:r>
            </a:p>
          </p:txBody>
        </p: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BCFE5FDB-6EDB-1AAA-E861-EFB235747B4E}"/>
                </a:ext>
              </a:extLst>
            </p:cNvPr>
            <p:cNvCxnSpPr/>
            <p:nvPr/>
          </p:nvCxnSpPr>
          <p:spPr>
            <a:xfrm>
              <a:off x="5857875" y="2695575"/>
              <a:ext cx="3743325" cy="0"/>
            </a:xfrm>
            <a:prstGeom prst="line">
              <a:avLst/>
            </a:prstGeom>
            <a:ln>
              <a:solidFill>
                <a:srgbClr val="00B0F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063CF30E-A4C2-130B-E4FB-3F918CD3B6C6}"/>
                </a:ext>
              </a:extLst>
            </p:cNvPr>
            <p:cNvCxnSpPr>
              <a:cxnSpLocks/>
            </p:cNvCxnSpPr>
            <p:nvPr/>
          </p:nvCxnSpPr>
          <p:spPr>
            <a:xfrm>
              <a:off x="9299906" y="2552700"/>
              <a:ext cx="0" cy="371475"/>
            </a:xfrm>
            <a:prstGeom prst="straightConnector1">
              <a:avLst/>
            </a:prstGeom>
            <a:ln>
              <a:solidFill>
                <a:srgbClr val="00B0F0"/>
              </a:solidFill>
              <a:tailEnd type="triangle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</p:cxn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1FCDD544-68EB-4BA1-E8E3-8F85E6B0567C}"/>
                </a:ext>
              </a:extLst>
            </p:cNvPr>
            <p:cNvSpPr txBox="1"/>
            <p:nvPr/>
          </p:nvSpPr>
          <p:spPr>
            <a:xfrm>
              <a:off x="9129026" y="556116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48</a:t>
              </a:r>
            </a:p>
          </p:txBody>
        </p:sp>
        <p:cxnSp>
          <p:nvCxnSpPr>
            <p:cNvPr id="54" name="Connecteur droit 53">
              <a:extLst>
                <a:ext uri="{FF2B5EF4-FFF2-40B4-BE49-F238E27FC236}">
                  <a16:creationId xmlns:a16="http://schemas.microsoft.com/office/drawing/2014/main" id="{2161095D-A567-76FD-68C8-89AD55F4E726}"/>
                </a:ext>
              </a:extLst>
            </p:cNvPr>
            <p:cNvCxnSpPr/>
            <p:nvPr/>
          </p:nvCxnSpPr>
          <p:spPr>
            <a:xfrm flipH="1">
              <a:off x="8445143" y="5466267"/>
              <a:ext cx="114300" cy="1143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54">
              <a:extLst>
                <a:ext uri="{FF2B5EF4-FFF2-40B4-BE49-F238E27FC236}">
                  <a16:creationId xmlns:a16="http://schemas.microsoft.com/office/drawing/2014/main" id="{E98508FA-C958-DB69-719F-32103C4B9B53}"/>
                </a:ext>
              </a:extLst>
            </p:cNvPr>
            <p:cNvCxnSpPr/>
            <p:nvPr/>
          </p:nvCxnSpPr>
          <p:spPr>
            <a:xfrm flipH="1">
              <a:off x="8523541" y="5466267"/>
              <a:ext cx="114300" cy="1143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55">
              <a:extLst>
                <a:ext uri="{FF2B5EF4-FFF2-40B4-BE49-F238E27FC236}">
                  <a16:creationId xmlns:a16="http://schemas.microsoft.com/office/drawing/2014/main" id="{78CA7955-D236-7B2B-4E30-5E2D04011310}"/>
                </a:ext>
              </a:extLst>
            </p:cNvPr>
            <p:cNvCxnSpPr/>
            <p:nvPr/>
          </p:nvCxnSpPr>
          <p:spPr>
            <a:xfrm flipH="1">
              <a:off x="10342751" y="5466267"/>
              <a:ext cx="114300" cy="1143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56">
              <a:extLst>
                <a:ext uri="{FF2B5EF4-FFF2-40B4-BE49-F238E27FC236}">
                  <a16:creationId xmlns:a16="http://schemas.microsoft.com/office/drawing/2014/main" id="{1A7D0691-6EE3-521C-9B33-F9489B625454}"/>
                </a:ext>
              </a:extLst>
            </p:cNvPr>
            <p:cNvCxnSpPr/>
            <p:nvPr/>
          </p:nvCxnSpPr>
          <p:spPr>
            <a:xfrm flipH="1">
              <a:off x="10421149" y="5466267"/>
              <a:ext cx="114300" cy="114300"/>
            </a:xfrm>
            <a:prstGeom prst="line">
              <a:avLst/>
            </a:prstGeom>
            <a:ln w="28575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0D09EB66-DC4C-EBED-12C5-253281282BD5}"/>
                </a:ext>
              </a:extLst>
            </p:cNvPr>
            <p:cNvSpPr txBox="1"/>
            <p:nvPr/>
          </p:nvSpPr>
          <p:spPr>
            <a:xfrm>
              <a:off x="4072014" y="2275701"/>
              <a:ext cx="647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Step 1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D231844F-B222-7C79-E9B8-7282B14C3E69}"/>
                </a:ext>
              </a:extLst>
            </p:cNvPr>
            <p:cNvSpPr txBox="1"/>
            <p:nvPr/>
          </p:nvSpPr>
          <p:spPr>
            <a:xfrm>
              <a:off x="7105356" y="2275701"/>
              <a:ext cx="64735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Step 2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F5D84BB6-9738-A933-482E-7F2CD7D12B1E}"/>
                </a:ext>
              </a:extLst>
            </p:cNvPr>
            <p:cNvSpPr txBox="1"/>
            <p:nvPr/>
          </p:nvSpPr>
          <p:spPr>
            <a:xfrm>
              <a:off x="8788463" y="1877659"/>
              <a:ext cx="106465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Assessment</a:t>
              </a:r>
              <a:br>
                <a:rPr lang="en-US" sz="1400" b="1" noProof="0" dirty="0">
                  <a:solidFill>
                    <a:srgbClr val="000066"/>
                  </a:solidFill>
                </a:rPr>
              </a:br>
              <a:r>
                <a:rPr lang="en-US" sz="1400" b="1" noProof="0" dirty="0">
                  <a:solidFill>
                    <a:srgbClr val="000066"/>
                  </a:solidFill>
                </a:rPr>
                <a:t>of primary</a:t>
              </a:r>
              <a:br>
                <a:rPr lang="en-US" sz="1400" b="1" noProof="0" dirty="0">
                  <a:solidFill>
                    <a:srgbClr val="000066"/>
                  </a:solidFill>
                </a:rPr>
              </a:br>
              <a:r>
                <a:rPr lang="en-US" sz="1400" b="1" noProof="0" dirty="0">
                  <a:solidFill>
                    <a:srgbClr val="000066"/>
                  </a:solidFill>
                </a:rPr>
                <a:t>outcome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47A7C55A-0E5B-1E43-9B8D-38BD429C9E15}"/>
                </a:ext>
              </a:extLst>
            </p:cNvPr>
            <p:cNvSpPr txBox="1"/>
            <p:nvPr/>
          </p:nvSpPr>
          <p:spPr>
            <a:xfrm>
              <a:off x="10059758" y="3206616"/>
              <a:ext cx="10994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Step 3 and 4</a:t>
              </a:r>
            </a:p>
          </p:txBody>
        </p:sp>
      </p:grp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F3637694-ED4B-4765-A2FD-55F0D023410C}"/>
              </a:ext>
            </a:extLst>
          </p:cNvPr>
          <p:cNvCxnSpPr>
            <a:stCxn id="12" idx="0"/>
          </p:cNvCxnSpPr>
          <p:nvPr/>
        </p:nvCxnSpPr>
        <p:spPr>
          <a:xfrm flipV="1">
            <a:off x="3613587" y="5214257"/>
            <a:ext cx="0" cy="53676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11EBDDAD-4C27-EAFC-350E-68E38CDB9E29}"/>
              </a:ext>
            </a:extLst>
          </p:cNvPr>
          <p:cNvCxnSpPr/>
          <p:nvPr/>
        </p:nvCxnSpPr>
        <p:spPr>
          <a:xfrm flipV="1">
            <a:off x="6048866" y="5255035"/>
            <a:ext cx="0" cy="536763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FAF17312-CA6D-90DD-13CA-C1FFC0DEB2DE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3816368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65264-4FF5-AC90-9EF0-C80D30A53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3C27DD-CDBC-E798-7869-6BB5B9E266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619" y="148063"/>
            <a:ext cx="8490167" cy="1143000"/>
          </a:xfrm>
        </p:spPr>
        <p:txBody>
          <a:bodyPr>
            <a:normAutofit/>
          </a:bodyPr>
          <a:lstStyle/>
          <a:p>
            <a:r>
              <a:rPr lang="en-US" noProof="0" dirty="0"/>
              <a:t>LATITUDE: CAB+RPV for persons with HIV </a:t>
            </a:r>
            <a:br>
              <a:rPr lang="en-US" noProof="0" dirty="0"/>
            </a:br>
            <a:r>
              <a:rPr lang="en-US" noProof="0" dirty="0"/>
              <a:t>and adherence challenges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7EB2E69-C64B-4762-EBC9-A89784DBE7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1479" y="1286588"/>
            <a:ext cx="8394859" cy="354087"/>
          </a:xfrm>
        </p:spPr>
        <p:txBody>
          <a:bodyPr>
            <a:normAutofit fontScale="92500"/>
          </a:bodyPr>
          <a:lstStyle/>
          <a:p>
            <a:r>
              <a:rPr lang="en-GB" sz="1800" dirty="0"/>
              <a:t>Early discontinuation following DSMB recommendation based on secondary outcomes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86518EDC-D951-6772-D592-D47AE19497F1}"/>
              </a:ext>
            </a:extLst>
          </p:cNvPr>
          <p:cNvGrpSpPr/>
          <p:nvPr/>
        </p:nvGrpSpPr>
        <p:grpSpPr>
          <a:xfrm>
            <a:off x="1166813" y="2432050"/>
            <a:ext cx="1997075" cy="1333500"/>
            <a:chOff x="1938338" y="2451100"/>
            <a:chExt cx="1997075" cy="1333500"/>
          </a:xfrm>
        </p:grpSpPr>
        <p:sp>
          <p:nvSpPr>
            <p:cNvPr id="16" name="Freeform 8">
              <a:extLst>
                <a:ext uri="{FF2B5EF4-FFF2-40B4-BE49-F238E27FC236}">
                  <a16:creationId xmlns:a16="http://schemas.microsoft.com/office/drawing/2014/main" id="{C465C467-5079-484B-B2BD-A6516AC2C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4225" y="2451100"/>
              <a:ext cx="1881188" cy="1333500"/>
            </a:xfrm>
            <a:custGeom>
              <a:avLst/>
              <a:gdLst>
                <a:gd name="T0" fmla="*/ 5928 w 5928"/>
                <a:gd name="T1" fmla="*/ 4198 h 4198"/>
                <a:gd name="T2" fmla="*/ 0 w 5928"/>
                <a:gd name="T3" fmla="*/ 4198 h 4198"/>
                <a:gd name="T4" fmla="*/ 0 w 5928"/>
                <a:gd name="T5" fmla="*/ 0 h 4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28" h="4198">
                  <a:moveTo>
                    <a:pt x="5928" y="4198"/>
                  </a:moveTo>
                  <a:lnTo>
                    <a:pt x="0" y="419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6" name="Line 28">
              <a:extLst>
                <a:ext uri="{FF2B5EF4-FFF2-40B4-BE49-F238E27FC236}">
                  <a16:creationId xmlns:a16="http://schemas.microsoft.com/office/drawing/2014/main" id="{0A212A04-F5DE-8A10-FF32-1FBCA36EF8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24669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7" name="Line 29">
              <a:extLst>
                <a:ext uri="{FF2B5EF4-FFF2-40B4-BE49-F238E27FC236}">
                  <a16:creationId xmlns:a16="http://schemas.microsoft.com/office/drawing/2014/main" id="{623AD097-FAA9-E12B-5DCE-1357B6E7AB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27305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8" name="Line 30">
              <a:extLst>
                <a:ext uri="{FF2B5EF4-FFF2-40B4-BE49-F238E27FC236}">
                  <a16:creationId xmlns:a16="http://schemas.microsoft.com/office/drawing/2014/main" id="{DF90BEBB-9806-B47C-72DA-869E95F9C4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299402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9" name="Line 31">
              <a:extLst>
                <a:ext uri="{FF2B5EF4-FFF2-40B4-BE49-F238E27FC236}">
                  <a16:creationId xmlns:a16="http://schemas.microsoft.com/office/drawing/2014/main" id="{0291FB3C-E15F-EC60-8E8E-83D1254476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325755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0" name="Line 32">
              <a:extLst>
                <a:ext uri="{FF2B5EF4-FFF2-40B4-BE49-F238E27FC236}">
                  <a16:creationId xmlns:a16="http://schemas.microsoft.com/office/drawing/2014/main" id="{FE85E72B-6163-B431-E2C2-A8A6FBB22F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35210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1" name="Line 33">
              <a:extLst>
                <a:ext uri="{FF2B5EF4-FFF2-40B4-BE49-F238E27FC236}">
                  <a16:creationId xmlns:a16="http://schemas.microsoft.com/office/drawing/2014/main" id="{79AD3328-21FD-D421-67E9-4B4635AEC1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8338" y="37846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2" name="Rectangle 34">
              <a:extLst>
                <a:ext uri="{FF2B5EF4-FFF2-40B4-BE49-F238E27FC236}">
                  <a16:creationId xmlns:a16="http://schemas.microsoft.com/office/drawing/2014/main" id="{F76FC7BD-A406-736F-6FB1-75B00BFE9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9975" y="3497263"/>
              <a:ext cx="519113" cy="287337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3" name="Rectangle 35">
              <a:extLst>
                <a:ext uri="{FF2B5EF4-FFF2-40B4-BE49-F238E27FC236}">
                  <a16:creationId xmlns:a16="http://schemas.microsoft.com/office/drawing/2014/main" id="{6882CEC3-6B5B-DD4D-570F-FF3E40FD9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4525" y="3265488"/>
              <a:ext cx="519113" cy="5191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</p:grpSp>
      <p:sp>
        <p:nvSpPr>
          <p:cNvPr id="54" name="ZoneTexte 53">
            <a:extLst>
              <a:ext uri="{FF2B5EF4-FFF2-40B4-BE49-F238E27FC236}">
                <a16:creationId xmlns:a16="http://schemas.microsoft.com/office/drawing/2014/main" id="{60FEBE9A-B8AB-0A15-E04F-FD0B803FA4DA}"/>
              </a:ext>
            </a:extLst>
          </p:cNvPr>
          <p:cNvSpPr txBox="1"/>
          <p:nvPr/>
        </p:nvSpPr>
        <p:spPr>
          <a:xfrm>
            <a:off x="1437098" y="3813175"/>
            <a:ext cx="781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CAB+RPV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6B6D88BA-2437-D4B4-758F-CEB94C585B19}"/>
              </a:ext>
            </a:extLst>
          </p:cNvPr>
          <p:cNvSpPr txBox="1"/>
          <p:nvPr/>
        </p:nvSpPr>
        <p:spPr>
          <a:xfrm>
            <a:off x="2139978" y="3813175"/>
            <a:ext cx="106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Standard care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52774C95-2EEF-126A-58F2-E9AE23FDDEC8}"/>
              </a:ext>
            </a:extLst>
          </p:cNvPr>
          <p:cNvSpPr txBox="1"/>
          <p:nvPr/>
        </p:nvSpPr>
        <p:spPr>
          <a:xfrm>
            <a:off x="991456" y="365196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FEA4E478-575C-4EB9-9BE4-3DB2B335887A}"/>
              </a:ext>
            </a:extLst>
          </p:cNvPr>
          <p:cNvSpPr txBox="1"/>
          <p:nvPr/>
        </p:nvSpPr>
        <p:spPr>
          <a:xfrm>
            <a:off x="919321" y="3387136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6FD1C5BF-D03A-0B91-6605-A48C81934B81}"/>
              </a:ext>
            </a:extLst>
          </p:cNvPr>
          <p:cNvSpPr txBox="1"/>
          <p:nvPr/>
        </p:nvSpPr>
        <p:spPr>
          <a:xfrm>
            <a:off x="919321" y="312231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17AA0B69-FCDB-743D-3579-1B7DEF926607}"/>
              </a:ext>
            </a:extLst>
          </p:cNvPr>
          <p:cNvSpPr txBox="1"/>
          <p:nvPr/>
        </p:nvSpPr>
        <p:spPr>
          <a:xfrm>
            <a:off x="919321" y="2857484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60</a:t>
            </a: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9B3F3C34-47F8-D8FF-7B92-F76018631DF6}"/>
              </a:ext>
            </a:extLst>
          </p:cNvPr>
          <p:cNvSpPr txBox="1"/>
          <p:nvPr/>
        </p:nvSpPr>
        <p:spPr>
          <a:xfrm>
            <a:off x="919321" y="25926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80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A9044DC0-766F-2B33-E579-13E8C0FCEEC8}"/>
              </a:ext>
            </a:extLst>
          </p:cNvPr>
          <p:cNvSpPr txBox="1"/>
          <p:nvPr/>
        </p:nvSpPr>
        <p:spPr>
          <a:xfrm>
            <a:off x="847186" y="2327832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100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1CF25D29-F9E9-4297-67D1-6A5DC81073CB}"/>
              </a:ext>
            </a:extLst>
          </p:cNvPr>
          <p:cNvSpPr txBox="1"/>
          <p:nvPr/>
        </p:nvSpPr>
        <p:spPr>
          <a:xfrm>
            <a:off x="1380943" y="2432050"/>
            <a:ext cx="169309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noProof="0" dirty="0">
                <a:solidFill>
                  <a:srgbClr val="000066"/>
                </a:solidFill>
              </a:rPr>
              <a:t>Between-group difference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-18.4 percentage points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(98.4% CI, -32.4 to -5.3)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P=0.002 </a:t>
            </a:r>
          </a:p>
        </p:txBody>
      </p:sp>
      <p:sp>
        <p:nvSpPr>
          <p:cNvPr id="1024" name="ZoneTexte 1023">
            <a:extLst>
              <a:ext uri="{FF2B5EF4-FFF2-40B4-BE49-F238E27FC236}">
                <a16:creationId xmlns:a16="http://schemas.microsoft.com/office/drawing/2014/main" id="{50274E0C-4A7F-6B22-3D11-9C199B939670}"/>
              </a:ext>
            </a:extLst>
          </p:cNvPr>
          <p:cNvSpPr txBox="1"/>
          <p:nvPr/>
        </p:nvSpPr>
        <p:spPr>
          <a:xfrm>
            <a:off x="1663539" y="4106058"/>
            <a:ext cx="3289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29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5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24</a:t>
            </a:r>
          </a:p>
        </p:txBody>
      </p:sp>
      <p:sp>
        <p:nvSpPr>
          <p:cNvPr id="1025" name="ZoneTexte 1024">
            <a:extLst>
              <a:ext uri="{FF2B5EF4-FFF2-40B4-BE49-F238E27FC236}">
                <a16:creationId xmlns:a16="http://schemas.microsoft.com/office/drawing/2014/main" id="{BCA8FEF8-D35F-8A9C-B3CA-1F6333A671CF}"/>
              </a:ext>
            </a:extLst>
          </p:cNvPr>
          <p:cNvSpPr txBox="1"/>
          <p:nvPr/>
        </p:nvSpPr>
        <p:spPr>
          <a:xfrm>
            <a:off x="2508091" y="4106058"/>
            <a:ext cx="3289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55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32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23</a:t>
            </a:r>
          </a:p>
        </p:txBody>
      </p:sp>
      <p:sp>
        <p:nvSpPr>
          <p:cNvPr id="1026" name="ZoneTexte 1025">
            <a:extLst>
              <a:ext uri="{FF2B5EF4-FFF2-40B4-BE49-F238E27FC236}">
                <a16:creationId xmlns:a16="http://schemas.microsoft.com/office/drawing/2014/main" id="{86FA17BD-25A3-4685-11B2-7363B415A4F0}"/>
              </a:ext>
            </a:extLst>
          </p:cNvPr>
          <p:cNvSpPr txBox="1"/>
          <p:nvPr/>
        </p:nvSpPr>
        <p:spPr>
          <a:xfrm>
            <a:off x="1407895" y="1972463"/>
            <a:ext cx="1433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Regimen failure (%)</a:t>
            </a:r>
          </a:p>
        </p:txBody>
      </p:sp>
      <p:sp>
        <p:nvSpPr>
          <p:cNvPr id="1067" name="ZoneTexte 1066">
            <a:extLst>
              <a:ext uri="{FF2B5EF4-FFF2-40B4-BE49-F238E27FC236}">
                <a16:creationId xmlns:a16="http://schemas.microsoft.com/office/drawing/2014/main" id="{09E57C40-73A4-1319-F8E9-D77D4CDDA78F}"/>
              </a:ext>
            </a:extLst>
          </p:cNvPr>
          <p:cNvSpPr txBox="1"/>
          <p:nvPr/>
        </p:nvSpPr>
        <p:spPr>
          <a:xfrm>
            <a:off x="-65748" y="4106058"/>
            <a:ext cx="170912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b="1" noProof="0" dirty="0">
                <a:solidFill>
                  <a:srgbClr val="000066"/>
                </a:solidFill>
              </a:rPr>
              <a:t>N of participants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Virologic failure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Treatment discontinuation</a:t>
            </a:r>
          </a:p>
        </p:txBody>
      </p:sp>
      <p:sp>
        <p:nvSpPr>
          <p:cNvPr id="1069" name="ZoneTexte 1068">
            <a:extLst>
              <a:ext uri="{FF2B5EF4-FFF2-40B4-BE49-F238E27FC236}">
                <a16:creationId xmlns:a16="http://schemas.microsoft.com/office/drawing/2014/main" id="{08C0C5A3-3E95-6EFF-E839-E805667677C9}"/>
              </a:ext>
            </a:extLst>
          </p:cNvPr>
          <p:cNvSpPr txBox="1"/>
          <p:nvPr/>
        </p:nvSpPr>
        <p:spPr>
          <a:xfrm>
            <a:off x="1388276" y="1681322"/>
            <a:ext cx="1472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00B0F0"/>
                </a:solidFill>
              </a:rPr>
              <a:t>Primary outcome</a:t>
            </a:r>
          </a:p>
        </p:txBody>
      </p:sp>
      <p:cxnSp>
        <p:nvCxnSpPr>
          <p:cNvPr id="1072" name="Connecteur droit 1071">
            <a:extLst>
              <a:ext uri="{FF2B5EF4-FFF2-40B4-BE49-F238E27FC236}">
                <a16:creationId xmlns:a16="http://schemas.microsoft.com/office/drawing/2014/main" id="{2C99F658-0020-1661-6E23-D9CFB3079012}"/>
              </a:ext>
            </a:extLst>
          </p:cNvPr>
          <p:cNvCxnSpPr/>
          <p:nvPr/>
        </p:nvCxnSpPr>
        <p:spPr>
          <a:xfrm>
            <a:off x="1311978" y="1972463"/>
            <a:ext cx="155117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ZoneTexte 1074">
            <a:extLst>
              <a:ext uri="{FF2B5EF4-FFF2-40B4-BE49-F238E27FC236}">
                <a16:creationId xmlns:a16="http://schemas.microsoft.com/office/drawing/2014/main" id="{1482F4BD-B954-8F63-E7D0-CABFB2A064B2}"/>
              </a:ext>
            </a:extLst>
          </p:cNvPr>
          <p:cNvSpPr txBox="1"/>
          <p:nvPr/>
        </p:nvSpPr>
        <p:spPr>
          <a:xfrm>
            <a:off x="1610780" y="3208338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22.8</a:t>
            </a:r>
          </a:p>
        </p:txBody>
      </p:sp>
      <p:sp>
        <p:nvSpPr>
          <p:cNvPr id="1076" name="ZoneTexte 1075">
            <a:extLst>
              <a:ext uri="{FF2B5EF4-FFF2-40B4-BE49-F238E27FC236}">
                <a16:creationId xmlns:a16="http://schemas.microsoft.com/office/drawing/2014/main" id="{0B1A49CF-E299-1ECE-8BE1-D708BB865EA0}"/>
              </a:ext>
            </a:extLst>
          </p:cNvPr>
          <p:cNvSpPr txBox="1"/>
          <p:nvPr/>
        </p:nvSpPr>
        <p:spPr>
          <a:xfrm>
            <a:off x="2449996" y="3008010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41.2</a:t>
            </a:r>
          </a:p>
        </p:txBody>
      </p:sp>
      <p:sp>
        <p:nvSpPr>
          <p:cNvPr id="1068" name="ZoneTexte 1067">
            <a:extLst>
              <a:ext uri="{FF2B5EF4-FFF2-40B4-BE49-F238E27FC236}">
                <a16:creationId xmlns:a16="http://schemas.microsoft.com/office/drawing/2014/main" id="{57FB861C-20EB-BBBF-1265-EE08BD15EC10}"/>
              </a:ext>
            </a:extLst>
          </p:cNvPr>
          <p:cNvSpPr txBox="1"/>
          <p:nvPr/>
        </p:nvSpPr>
        <p:spPr>
          <a:xfrm>
            <a:off x="5128975" y="4106058"/>
            <a:ext cx="215963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Virologic failure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dirty="0">
                <a:solidFill>
                  <a:srgbClr val="000066"/>
                </a:solidFill>
              </a:rPr>
              <a:t>D</a:t>
            </a:r>
            <a:r>
              <a:rPr lang="en-US" sz="1100" noProof="0" dirty="0" err="1">
                <a:solidFill>
                  <a:srgbClr val="000066"/>
                </a:solidFill>
              </a:rPr>
              <a:t>iscontinuation</a:t>
            </a:r>
            <a:r>
              <a:rPr lang="en-US" sz="1100" noProof="0" dirty="0">
                <a:solidFill>
                  <a:srgbClr val="000066"/>
                </a:solidFill>
              </a:rPr>
              <a:t> for adverse events</a:t>
            </a:r>
          </a:p>
        </p:txBody>
      </p:sp>
      <p:grpSp>
        <p:nvGrpSpPr>
          <p:cNvPr id="51" name="Groupe 50">
            <a:extLst>
              <a:ext uri="{FF2B5EF4-FFF2-40B4-BE49-F238E27FC236}">
                <a16:creationId xmlns:a16="http://schemas.microsoft.com/office/drawing/2014/main" id="{27AFF8A0-F8D4-23E9-BF8C-64AF9AC62AAD}"/>
              </a:ext>
            </a:extLst>
          </p:cNvPr>
          <p:cNvGrpSpPr/>
          <p:nvPr/>
        </p:nvGrpSpPr>
        <p:grpSpPr>
          <a:xfrm>
            <a:off x="3983038" y="2432050"/>
            <a:ext cx="1997075" cy="1333500"/>
            <a:chOff x="4424363" y="2451100"/>
            <a:chExt cx="1997075" cy="1333500"/>
          </a:xfrm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1DA2B6B2-3899-FC9C-5BE5-CD7F25FB71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0250" y="2451100"/>
              <a:ext cx="1881188" cy="1333500"/>
            </a:xfrm>
            <a:custGeom>
              <a:avLst/>
              <a:gdLst>
                <a:gd name="T0" fmla="*/ 5928 w 5928"/>
                <a:gd name="T1" fmla="*/ 4198 h 4198"/>
                <a:gd name="T2" fmla="*/ 0 w 5928"/>
                <a:gd name="T3" fmla="*/ 4198 h 4198"/>
                <a:gd name="T4" fmla="*/ 0 w 5928"/>
                <a:gd name="T5" fmla="*/ 0 h 4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28" h="4198">
                  <a:moveTo>
                    <a:pt x="5928" y="4198"/>
                  </a:moveTo>
                  <a:lnTo>
                    <a:pt x="0" y="419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0" name="Line 22">
              <a:extLst>
                <a:ext uri="{FF2B5EF4-FFF2-40B4-BE49-F238E27FC236}">
                  <a16:creationId xmlns:a16="http://schemas.microsoft.com/office/drawing/2014/main" id="{AA529C08-80EB-1EA1-6D1B-9B3F50ABAD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299402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1" name="Line 23">
              <a:extLst>
                <a:ext uri="{FF2B5EF4-FFF2-40B4-BE49-F238E27FC236}">
                  <a16:creationId xmlns:a16="http://schemas.microsoft.com/office/drawing/2014/main" id="{760F3B4B-3F56-0331-257C-AF287A607A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27305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2" name="Line 24">
              <a:extLst>
                <a:ext uri="{FF2B5EF4-FFF2-40B4-BE49-F238E27FC236}">
                  <a16:creationId xmlns:a16="http://schemas.microsoft.com/office/drawing/2014/main" id="{4BB07085-353D-1D7E-D6AF-5B933E405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24669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3" name="Line 25">
              <a:extLst>
                <a:ext uri="{FF2B5EF4-FFF2-40B4-BE49-F238E27FC236}">
                  <a16:creationId xmlns:a16="http://schemas.microsoft.com/office/drawing/2014/main" id="{92B2F336-2A9F-2B03-9053-916864408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37846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4" name="Line 26">
              <a:extLst>
                <a:ext uri="{FF2B5EF4-FFF2-40B4-BE49-F238E27FC236}">
                  <a16:creationId xmlns:a16="http://schemas.microsoft.com/office/drawing/2014/main" id="{50C6B694-3BA3-9572-2088-72C96C1AEC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35210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35" name="Line 27">
              <a:extLst>
                <a:ext uri="{FF2B5EF4-FFF2-40B4-BE49-F238E27FC236}">
                  <a16:creationId xmlns:a16="http://schemas.microsoft.com/office/drawing/2014/main" id="{D4856417-E2A8-6C38-0BC3-FD81FAC918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4363" y="325755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4" name="Rectangle 36">
              <a:extLst>
                <a:ext uri="{FF2B5EF4-FFF2-40B4-BE49-F238E27FC236}">
                  <a16:creationId xmlns:a16="http://schemas.microsoft.com/office/drawing/2014/main" id="{2353BA07-B145-C159-AA4E-4029BC087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0550" y="3430588"/>
              <a:ext cx="519113" cy="354012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5" name="Rectangle 37">
              <a:extLst>
                <a:ext uri="{FF2B5EF4-FFF2-40B4-BE49-F238E27FC236}">
                  <a16:creationId xmlns:a16="http://schemas.microsoft.com/office/drawing/2014/main" id="{3832C1B2-0D24-BD65-447B-924AFB23CF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26000" y="3703638"/>
              <a:ext cx="519113" cy="8096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4424D928-30D9-DB01-BBB7-24301BB24291}"/>
              </a:ext>
            </a:extLst>
          </p:cNvPr>
          <p:cNvGrpSpPr/>
          <p:nvPr/>
        </p:nvGrpSpPr>
        <p:grpSpPr>
          <a:xfrm>
            <a:off x="6799263" y="2432050"/>
            <a:ext cx="1997075" cy="1333500"/>
            <a:chOff x="6670675" y="2451100"/>
            <a:chExt cx="1997075" cy="1333500"/>
          </a:xfrm>
        </p:grpSpPr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EA6A5EBF-617B-9005-74C6-0EB2D68ED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84975" y="2451100"/>
              <a:ext cx="1882775" cy="1333500"/>
            </a:xfrm>
            <a:custGeom>
              <a:avLst/>
              <a:gdLst>
                <a:gd name="T0" fmla="*/ 5928 w 5928"/>
                <a:gd name="T1" fmla="*/ 4198 h 4198"/>
                <a:gd name="T2" fmla="*/ 0 w 5928"/>
                <a:gd name="T3" fmla="*/ 4198 h 4198"/>
                <a:gd name="T4" fmla="*/ 0 w 5928"/>
                <a:gd name="T5" fmla="*/ 0 h 4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28" h="4198">
                  <a:moveTo>
                    <a:pt x="5928" y="4198"/>
                  </a:moveTo>
                  <a:lnTo>
                    <a:pt x="0" y="419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4" name="Line 16">
              <a:extLst>
                <a:ext uri="{FF2B5EF4-FFF2-40B4-BE49-F238E27FC236}">
                  <a16:creationId xmlns:a16="http://schemas.microsoft.com/office/drawing/2014/main" id="{7DDA7A8F-5F24-29CC-CB3E-0956DFAB99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2466975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5" name="Line 17">
              <a:extLst>
                <a:ext uri="{FF2B5EF4-FFF2-40B4-BE49-F238E27FC236}">
                  <a16:creationId xmlns:a16="http://schemas.microsoft.com/office/drawing/2014/main" id="{10856820-D11F-828F-3BA8-019FB83D6B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2730500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6" name="Line 18">
              <a:extLst>
                <a:ext uri="{FF2B5EF4-FFF2-40B4-BE49-F238E27FC236}">
                  <a16:creationId xmlns:a16="http://schemas.microsoft.com/office/drawing/2014/main" id="{08EC7C95-7E74-4F57-DA4B-A3827339A1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2994025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7" name="Line 19">
              <a:extLst>
                <a:ext uri="{FF2B5EF4-FFF2-40B4-BE49-F238E27FC236}">
                  <a16:creationId xmlns:a16="http://schemas.microsoft.com/office/drawing/2014/main" id="{34428EA3-1453-1EDC-D079-A935D2834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3257550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8" name="Line 20">
              <a:extLst>
                <a:ext uri="{FF2B5EF4-FFF2-40B4-BE49-F238E27FC236}">
                  <a16:creationId xmlns:a16="http://schemas.microsoft.com/office/drawing/2014/main" id="{E31C8444-D27A-FBF6-3E0D-D02EB422A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3521075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9" name="Line 21">
              <a:extLst>
                <a:ext uri="{FF2B5EF4-FFF2-40B4-BE49-F238E27FC236}">
                  <a16:creationId xmlns:a16="http://schemas.microsoft.com/office/drawing/2014/main" id="{F48EE83F-2900-774E-AFDC-7117B0C34E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70675" y="3784600"/>
              <a:ext cx="114300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6" name="Rectangle 38">
              <a:extLst>
                <a:ext uri="{FF2B5EF4-FFF2-40B4-BE49-F238E27FC236}">
                  <a16:creationId xmlns:a16="http://schemas.microsoft.com/office/drawing/2014/main" id="{83A0926F-C7BC-DE4B-3934-254E3C433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2313" y="3679825"/>
              <a:ext cx="519113" cy="104775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7" name="Rectangle 39">
              <a:extLst>
                <a:ext uri="{FF2B5EF4-FFF2-40B4-BE49-F238E27FC236}">
                  <a16:creationId xmlns:a16="http://schemas.microsoft.com/office/drawing/2014/main" id="{4151282A-7604-CEBE-855B-3AF2C12B7B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6863" y="3432175"/>
              <a:ext cx="519113" cy="352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F44609B2-F594-9228-A0BC-3F27F30DF353}"/>
              </a:ext>
            </a:extLst>
          </p:cNvPr>
          <p:cNvGrpSpPr/>
          <p:nvPr/>
        </p:nvGrpSpPr>
        <p:grpSpPr>
          <a:xfrm>
            <a:off x="9615488" y="2432050"/>
            <a:ext cx="1997075" cy="1333500"/>
            <a:chOff x="8939213" y="2451100"/>
            <a:chExt cx="1997075" cy="1333500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id="{66968FA8-7A2E-2DE5-49C7-3F5166176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55100" y="2451100"/>
              <a:ext cx="1881188" cy="1333500"/>
            </a:xfrm>
            <a:custGeom>
              <a:avLst/>
              <a:gdLst>
                <a:gd name="T0" fmla="*/ 5928 w 5928"/>
                <a:gd name="T1" fmla="*/ 4198 h 4198"/>
                <a:gd name="T2" fmla="*/ 0 w 5928"/>
                <a:gd name="T3" fmla="*/ 4198 h 4198"/>
                <a:gd name="T4" fmla="*/ 0 w 5928"/>
                <a:gd name="T5" fmla="*/ 0 h 4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28" h="4198">
                  <a:moveTo>
                    <a:pt x="5928" y="4198"/>
                  </a:moveTo>
                  <a:lnTo>
                    <a:pt x="0" y="4198"/>
                  </a:lnTo>
                  <a:lnTo>
                    <a:pt x="0" y="0"/>
                  </a:lnTo>
                </a:path>
              </a:pathLst>
            </a:cu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18" name="Line 10">
              <a:extLst>
                <a:ext uri="{FF2B5EF4-FFF2-40B4-BE49-F238E27FC236}">
                  <a16:creationId xmlns:a16="http://schemas.microsoft.com/office/drawing/2014/main" id="{193EAAB2-4E12-E768-3D2A-3825C22F9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27305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19" name="Line 11">
              <a:extLst>
                <a:ext uri="{FF2B5EF4-FFF2-40B4-BE49-F238E27FC236}">
                  <a16:creationId xmlns:a16="http://schemas.microsoft.com/office/drawing/2014/main" id="{6EC479E1-B3E6-96A8-E874-A19F508301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24669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0" name="Line 12">
              <a:extLst>
                <a:ext uri="{FF2B5EF4-FFF2-40B4-BE49-F238E27FC236}">
                  <a16:creationId xmlns:a16="http://schemas.microsoft.com/office/drawing/2014/main" id="{CE8640EC-5EC6-0274-CD6F-7778FD2827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299402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1" name="Line 13">
              <a:extLst>
                <a:ext uri="{FF2B5EF4-FFF2-40B4-BE49-F238E27FC236}">
                  <a16:creationId xmlns:a16="http://schemas.microsoft.com/office/drawing/2014/main" id="{AB5BADF6-6BE9-7206-047B-3151AD6BB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3521075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2" name="Line 14">
              <a:extLst>
                <a:ext uri="{FF2B5EF4-FFF2-40B4-BE49-F238E27FC236}">
                  <a16:creationId xmlns:a16="http://schemas.microsoft.com/office/drawing/2014/main" id="{23E0FD8B-AD14-375F-4D79-C3C648197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325755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23" name="Line 15">
              <a:extLst>
                <a:ext uri="{FF2B5EF4-FFF2-40B4-BE49-F238E27FC236}">
                  <a16:creationId xmlns:a16="http://schemas.microsoft.com/office/drawing/2014/main" id="{6EF13D50-000E-CCC6-2D8D-985995BC75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39213" y="3784600"/>
              <a:ext cx="115888" cy="0"/>
            </a:xfrm>
            <a:prstGeom prst="line">
              <a:avLst/>
            </a:prstGeom>
            <a:noFill/>
            <a:ln w="793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8" name="Rectangle 40">
              <a:extLst>
                <a:ext uri="{FF2B5EF4-FFF2-40B4-BE49-F238E27FC236}">
                  <a16:creationId xmlns:a16="http://schemas.microsoft.com/office/drawing/2014/main" id="{1E5EC13D-3DF1-0862-8558-2BD4D101F4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40850" y="3532188"/>
              <a:ext cx="519113" cy="252412"/>
            </a:xfrm>
            <a:prstGeom prst="rect">
              <a:avLst/>
            </a:prstGeom>
            <a:solidFill>
              <a:srgbClr val="0066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49" name="Rectangle 41">
              <a:extLst>
                <a:ext uri="{FF2B5EF4-FFF2-40B4-BE49-F238E27FC236}">
                  <a16:creationId xmlns:a16="http://schemas.microsoft.com/office/drawing/2014/main" id="{5535F455-BABE-8F49-F3F0-3DE6479EF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85400" y="3427413"/>
              <a:ext cx="519113" cy="35718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100" noProof="0" dirty="0">
                <a:solidFill>
                  <a:srgbClr val="000066"/>
                </a:solidFill>
              </a:endParaRPr>
            </a:p>
          </p:txBody>
        </p:sp>
      </p:grpSp>
      <p:sp>
        <p:nvSpPr>
          <p:cNvPr id="1027" name="ZoneTexte 1026">
            <a:extLst>
              <a:ext uri="{FF2B5EF4-FFF2-40B4-BE49-F238E27FC236}">
                <a16:creationId xmlns:a16="http://schemas.microsoft.com/office/drawing/2014/main" id="{7E2DB582-92B7-4B72-A835-5F85E4C4F001}"/>
              </a:ext>
            </a:extLst>
          </p:cNvPr>
          <p:cNvSpPr txBox="1"/>
          <p:nvPr/>
        </p:nvSpPr>
        <p:spPr>
          <a:xfrm>
            <a:off x="4252014" y="3813175"/>
            <a:ext cx="741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CAB-+PV</a:t>
            </a:r>
          </a:p>
        </p:txBody>
      </p:sp>
      <p:sp>
        <p:nvSpPr>
          <p:cNvPr id="1028" name="ZoneTexte 1027">
            <a:extLst>
              <a:ext uri="{FF2B5EF4-FFF2-40B4-BE49-F238E27FC236}">
                <a16:creationId xmlns:a16="http://schemas.microsoft.com/office/drawing/2014/main" id="{3BF4297D-7BDD-54A8-CD1E-10EC6BD17530}"/>
              </a:ext>
            </a:extLst>
          </p:cNvPr>
          <p:cNvSpPr txBox="1"/>
          <p:nvPr/>
        </p:nvSpPr>
        <p:spPr>
          <a:xfrm>
            <a:off x="4934856" y="3813175"/>
            <a:ext cx="106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Standard care</a:t>
            </a:r>
          </a:p>
        </p:txBody>
      </p:sp>
      <p:sp>
        <p:nvSpPr>
          <p:cNvPr id="1030" name="ZoneTexte 1029">
            <a:extLst>
              <a:ext uri="{FF2B5EF4-FFF2-40B4-BE49-F238E27FC236}">
                <a16:creationId xmlns:a16="http://schemas.microsoft.com/office/drawing/2014/main" id="{370B0AD6-90A3-79AD-E63D-83516B4F0464}"/>
              </a:ext>
            </a:extLst>
          </p:cNvPr>
          <p:cNvSpPr txBox="1"/>
          <p:nvPr/>
        </p:nvSpPr>
        <p:spPr>
          <a:xfrm>
            <a:off x="3786334" y="365196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031" name="ZoneTexte 1030">
            <a:extLst>
              <a:ext uri="{FF2B5EF4-FFF2-40B4-BE49-F238E27FC236}">
                <a16:creationId xmlns:a16="http://schemas.microsoft.com/office/drawing/2014/main" id="{4F6DD94D-98AC-CE99-EE81-094C7D3CA255}"/>
              </a:ext>
            </a:extLst>
          </p:cNvPr>
          <p:cNvSpPr txBox="1"/>
          <p:nvPr/>
        </p:nvSpPr>
        <p:spPr>
          <a:xfrm>
            <a:off x="3714199" y="3387136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1032" name="ZoneTexte 1031">
            <a:extLst>
              <a:ext uri="{FF2B5EF4-FFF2-40B4-BE49-F238E27FC236}">
                <a16:creationId xmlns:a16="http://schemas.microsoft.com/office/drawing/2014/main" id="{D66168CF-7CFB-5702-1485-0E0EA6BEC901}"/>
              </a:ext>
            </a:extLst>
          </p:cNvPr>
          <p:cNvSpPr txBox="1"/>
          <p:nvPr/>
        </p:nvSpPr>
        <p:spPr>
          <a:xfrm>
            <a:off x="3714199" y="312231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1033" name="ZoneTexte 1032">
            <a:extLst>
              <a:ext uri="{FF2B5EF4-FFF2-40B4-BE49-F238E27FC236}">
                <a16:creationId xmlns:a16="http://schemas.microsoft.com/office/drawing/2014/main" id="{97CCF5B3-0208-D1D4-A2B5-2D4B18E9944F}"/>
              </a:ext>
            </a:extLst>
          </p:cNvPr>
          <p:cNvSpPr txBox="1"/>
          <p:nvPr/>
        </p:nvSpPr>
        <p:spPr>
          <a:xfrm>
            <a:off x="3714199" y="2857484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60</a:t>
            </a:r>
          </a:p>
        </p:txBody>
      </p:sp>
      <p:sp>
        <p:nvSpPr>
          <p:cNvPr id="1034" name="ZoneTexte 1033">
            <a:extLst>
              <a:ext uri="{FF2B5EF4-FFF2-40B4-BE49-F238E27FC236}">
                <a16:creationId xmlns:a16="http://schemas.microsoft.com/office/drawing/2014/main" id="{F7BD6C58-22A3-CE79-7AFA-FE74D44F5112}"/>
              </a:ext>
            </a:extLst>
          </p:cNvPr>
          <p:cNvSpPr txBox="1"/>
          <p:nvPr/>
        </p:nvSpPr>
        <p:spPr>
          <a:xfrm>
            <a:off x="3714199" y="25926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80</a:t>
            </a:r>
          </a:p>
        </p:txBody>
      </p:sp>
      <p:sp>
        <p:nvSpPr>
          <p:cNvPr id="1035" name="ZoneTexte 1034">
            <a:extLst>
              <a:ext uri="{FF2B5EF4-FFF2-40B4-BE49-F238E27FC236}">
                <a16:creationId xmlns:a16="http://schemas.microsoft.com/office/drawing/2014/main" id="{490F60B2-9B96-E67A-E01F-B426C37C8625}"/>
              </a:ext>
            </a:extLst>
          </p:cNvPr>
          <p:cNvSpPr txBox="1"/>
          <p:nvPr/>
        </p:nvSpPr>
        <p:spPr>
          <a:xfrm>
            <a:off x="3642064" y="2327832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100</a:t>
            </a:r>
          </a:p>
        </p:txBody>
      </p:sp>
      <p:sp>
        <p:nvSpPr>
          <p:cNvPr id="1037" name="ZoneTexte 1036">
            <a:extLst>
              <a:ext uri="{FF2B5EF4-FFF2-40B4-BE49-F238E27FC236}">
                <a16:creationId xmlns:a16="http://schemas.microsoft.com/office/drawing/2014/main" id="{5B37A3FB-CE9B-AA02-7A97-D2476B1D5D24}"/>
              </a:ext>
            </a:extLst>
          </p:cNvPr>
          <p:cNvSpPr txBox="1"/>
          <p:nvPr/>
        </p:nvSpPr>
        <p:spPr>
          <a:xfrm>
            <a:off x="4175821" y="2432050"/>
            <a:ext cx="16930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noProof="0" dirty="0">
                <a:solidFill>
                  <a:srgbClr val="000066"/>
                </a:solidFill>
              </a:rPr>
              <a:t>Between-group difference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-21.4 percentage points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(98.4% CI, -33.5 to -9.3)</a:t>
            </a:r>
          </a:p>
        </p:txBody>
      </p:sp>
      <p:sp>
        <p:nvSpPr>
          <p:cNvPr id="1038" name="ZoneTexte 1037">
            <a:extLst>
              <a:ext uri="{FF2B5EF4-FFF2-40B4-BE49-F238E27FC236}">
                <a16:creationId xmlns:a16="http://schemas.microsoft.com/office/drawing/2014/main" id="{7427A367-8DFC-CA52-BFF3-A927C7A74269}"/>
              </a:ext>
            </a:extLst>
          </p:cNvPr>
          <p:cNvSpPr txBox="1"/>
          <p:nvPr/>
        </p:nvSpPr>
        <p:spPr>
          <a:xfrm>
            <a:off x="4494484" y="4106058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6</a:t>
            </a:r>
          </a:p>
        </p:txBody>
      </p:sp>
      <p:sp>
        <p:nvSpPr>
          <p:cNvPr id="1039" name="ZoneTexte 1038">
            <a:extLst>
              <a:ext uri="{FF2B5EF4-FFF2-40B4-BE49-F238E27FC236}">
                <a16:creationId xmlns:a16="http://schemas.microsoft.com/office/drawing/2014/main" id="{D78A02A9-F279-8FBB-F908-FE338089CEA2}"/>
              </a:ext>
            </a:extLst>
          </p:cNvPr>
          <p:cNvSpPr txBox="1"/>
          <p:nvPr/>
        </p:nvSpPr>
        <p:spPr>
          <a:xfrm>
            <a:off x="5302969" y="41060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34</a:t>
            </a:r>
          </a:p>
        </p:txBody>
      </p:sp>
      <p:sp>
        <p:nvSpPr>
          <p:cNvPr id="1040" name="ZoneTexte 1039">
            <a:extLst>
              <a:ext uri="{FF2B5EF4-FFF2-40B4-BE49-F238E27FC236}">
                <a16:creationId xmlns:a16="http://schemas.microsoft.com/office/drawing/2014/main" id="{2A887438-4901-5B2B-A06E-AFBF308DA682}"/>
              </a:ext>
            </a:extLst>
          </p:cNvPr>
          <p:cNvSpPr txBox="1"/>
          <p:nvPr/>
        </p:nvSpPr>
        <p:spPr>
          <a:xfrm>
            <a:off x="4200174" y="1972463"/>
            <a:ext cx="14385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Virologic failure (%)</a:t>
            </a:r>
          </a:p>
        </p:txBody>
      </p:sp>
      <p:sp>
        <p:nvSpPr>
          <p:cNvPr id="1041" name="ZoneTexte 1040">
            <a:extLst>
              <a:ext uri="{FF2B5EF4-FFF2-40B4-BE49-F238E27FC236}">
                <a16:creationId xmlns:a16="http://schemas.microsoft.com/office/drawing/2014/main" id="{F7C6C439-A0C7-0CDE-5BF2-AE436366D4C4}"/>
              </a:ext>
            </a:extLst>
          </p:cNvPr>
          <p:cNvSpPr txBox="1"/>
          <p:nvPr/>
        </p:nvSpPr>
        <p:spPr>
          <a:xfrm>
            <a:off x="7047281" y="3813175"/>
            <a:ext cx="781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CAB+RPV</a:t>
            </a:r>
          </a:p>
        </p:txBody>
      </p:sp>
      <p:sp>
        <p:nvSpPr>
          <p:cNvPr id="1042" name="ZoneTexte 1041">
            <a:extLst>
              <a:ext uri="{FF2B5EF4-FFF2-40B4-BE49-F238E27FC236}">
                <a16:creationId xmlns:a16="http://schemas.microsoft.com/office/drawing/2014/main" id="{76FBC25B-3E6D-40C3-603C-7E8CF96BF076}"/>
              </a:ext>
            </a:extLst>
          </p:cNvPr>
          <p:cNvSpPr txBox="1"/>
          <p:nvPr/>
        </p:nvSpPr>
        <p:spPr>
          <a:xfrm>
            <a:off x="7750161" y="3813175"/>
            <a:ext cx="106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Standard care</a:t>
            </a:r>
          </a:p>
        </p:txBody>
      </p:sp>
      <p:sp>
        <p:nvSpPr>
          <p:cNvPr id="1043" name="ZoneTexte 1042">
            <a:extLst>
              <a:ext uri="{FF2B5EF4-FFF2-40B4-BE49-F238E27FC236}">
                <a16:creationId xmlns:a16="http://schemas.microsoft.com/office/drawing/2014/main" id="{DF6A3A26-9FC3-2EC6-6FC2-7E5E6921C0B2}"/>
              </a:ext>
            </a:extLst>
          </p:cNvPr>
          <p:cNvSpPr txBox="1"/>
          <p:nvPr/>
        </p:nvSpPr>
        <p:spPr>
          <a:xfrm>
            <a:off x="6601639" y="365196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044" name="ZoneTexte 1043">
            <a:extLst>
              <a:ext uri="{FF2B5EF4-FFF2-40B4-BE49-F238E27FC236}">
                <a16:creationId xmlns:a16="http://schemas.microsoft.com/office/drawing/2014/main" id="{79E42FEA-1110-FF81-9E18-73C675530147}"/>
              </a:ext>
            </a:extLst>
          </p:cNvPr>
          <p:cNvSpPr txBox="1"/>
          <p:nvPr/>
        </p:nvSpPr>
        <p:spPr>
          <a:xfrm>
            <a:off x="6529504" y="3387136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1045" name="ZoneTexte 1044">
            <a:extLst>
              <a:ext uri="{FF2B5EF4-FFF2-40B4-BE49-F238E27FC236}">
                <a16:creationId xmlns:a16="http://schemas.microsoft.com/office/drawing/2014/main" id="{672C34D9-8616-0246-59FF-0D6A755A3B65}"/>
              </a:ext>
            </a:extLst>
          </p:cNvPr>
          <p:cNvSpPr txBox="1"/>
          <p:nvPr/>
        </p:nvSpPr>
        <p:spPr>
          <a:xfrm>
            <a:off x="6529504" y="312231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1046" name="ZoneTexte 1045">
            <a:extLst>
              <a:ext uri="{FF2B5EF4-FFF2-40B4-BE49-F238E27FC236}">
                <a16:creationId xmlns:a16="http://schemas.microsoft.com/office/drawing/2014/main" id="{D8830268-4168-A0E7-66F2-685AB9110D77}"/>
              </a:ext>
            </a:extLst>
          </p:cNvPr>
          <p:cNvSpPr txBox="1"/>
          <p:nvPr/>
        </p:nvSpPr>
        <p:spPr>
          <a:xfrm>
            <a:off x="6529504" y="2857484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60</a:t>
            </a:r>
          </a:p>
        </p:txBody>
      </p:sp>
      <p:sp>
        <p:nvSpPr>
          <p:cNvPr id="1047" name="ZoneTexte 1046">
            <a:extLst>
              <a:ext uri="{FF2B5EF4-FFF2-40B4-BE49-F238E27FC236}">
                <a16:creationId xmlns:a16="http://schemas.microsoft.com/office/drawing/2014/main" id="{BD50ADE0-97F2-99AD-3BFC-BCCFE51ED46A}"/>
              </a:ext>
            </a:extLst>
          </p:cNvPr>
          <p:cNvSpPr txBox="1"/>
          <p:nvPr/>
        </p:nvSpPr>
        <p:spPr>
          <a:xfrm>
            <a:off x="6529504" y="25926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80</a:t>
            </a:r>
          </a:p>
        </p:txBody>
      </p:sp>
      <p:sp>
        <p:nvSpPr>
          <p:cNvPr id="1048" name="ZoneTexte 1047">
            <a:extLst>
              <a:ext uri="{FF2B5EF4-FFF2-40B4-BE49-F238E27FC236}">
                <a16:creationId xmlns:a16="http://schemas.microsoft.com/office/drawing/2014/main" id="{25DC157E-2317-5007-9E79-7630CF435848}"/>
              </a:ext>
            </a:extLst>
          </p:cNvPr>
          <p:cNvSpPr txBox="1"/>
          <p:nvPr/>
        </p:nvSpPr>
        <p:spPr>
          <a:xfrm>
            <a:off x="6457369" y="2327832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100</a:t>
            </a:r>
          </a:p>
        </p:txBody>
      </p:sp>
      <p:sp>
        <p:nvSpPr>
          <p:cNvPr id="1050" name="ZoneTexte 1049">
            <a:extLst>
              <a:ext uri="{FF2B5EF4-FFF2-40B4-BE49-F238E27FC236}">
                <a16:creationId xmlns:a16="http://schemas.microsoft.com/office/drawing/2014/main" id="{7B4ED3A8-3E0C-8C96-0860-2A82D09AE104}"/>
              </a:ext>
            </a:extLst>
          </p:cNvPr>
          <p:cNvSpPr txBox="1"/>
          <p:nvPr/>
        </p:nvSpPr>
        <p:spPr>
          <a:xfrm>
            <a:off x="6991126" y="2432050"/>
            <a:ext cx="16930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noProof="0" dirty="0">
                <a:solidFill>
                  <a:srgbClr val="000066"/>
                </a:solidFill>
              </a:rPr>
              <a:t>Between-group difference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-19.2 percentage points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(98.4% CI, -31.6 to -6.9)</a:t>
            </a:r>
          </a:p>
        </p:txBody>
      </p:sp>
      <p:sp>
        <p:nvSpPr>
          <p:cNvPr id="1051" name="ZoneTexte 1050">
            <a:extLst>
              <a:ext uri="{FF2B5EF4-FFF2-40B4-BE49-F238E27FC236}">
                <a16:creationId xmlns:a16="http://schemas.microsoft.com/office/drawing/2014/main" id="{437DECBA-2071-90BA-D940-DEA03E31EDAB}"/>
              </a:ext>
            </a:extLst>
          </p:cNvPr>
          <p:cNvSpPr txBox="1"/>
          <p:nvPr/>
        </p:nvSpPr>
        <p:spPr>
          <a:xfrm>
            <a:off x="7309789" y="4106058"/>
            <a:ext cx="25680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9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6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</a:t>
            </a:r>
          </a:p>
        </p:txBody>
      </p:sp>
      <p:sp>
        <p:nvSpPr>
          <p:cNvPr id="1052" name="ZoneTexte 1051">
            <a:extLst>
              <a:ext uri="{FF2B5EF4-FFF2-40B4-BE49-F238E27FC236}">
                <a16:creationId xmlns:a16="http://schemas.microsoft.com/office/drawing/2014/main" id="{D67C3ED9-1F2D-4B10-289A-4F31630B89BE}"/>
              </a:ext>
            </a:extLst>
          </p:cNvPr>
          <p:cNvSpPr txBox="1"/>
          <p:nvPr/>
        </p:nvSpPr>
        <p:spPr>
          <a:xfrm>
            <a:off x="8118274" y="4106058"/>
            <a:ext cx="32893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34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34</a:t>
            </a:r>
          </a:p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053" name="ZoneTexte 1052">
            <a:extLst>
              <a:ext uri="{FF2B5EF4-FFF2-40B4-BE49-F238E27FC236}">
                <a16:creationId xmlns:a16="http://schemas.microsoft.com/office/drawing/2014/main" id="{E7F45E94-F5C4-98F8-08F5-A6F64F3E2752}"/>
              </a:ext>
            </a:extLst>
          </p:cNvPr>
          <p:cNvSpPr txBox="1"/>
          <p:nvPr/>
        </p:nvSpPr>
        <p:spPr>
          <a:xfrm>
            <a:off x="6718191" y="1972463"/>
            <a:ext cx="20331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Treatment-related failure (%)</a:t>
            </a:r>
          </a:p>
        </p:txBody>
      </p:sp>
      <p:sp>
        <p:nvSpPr>
          <p:cNvPr id="1054" name="ZoneTexte 1053">
            <a:extLst>
              <a:ext uri="{FF2B5EF4-FFF2-40B4-BE49-F238E27FC236}">
                <a16:creationId xmlns:a16="http://schemas.microsoft.com/office/drawing/2014/main" id="{11E2FF17-46BA-4904-1327-2FB2D8924779}"/>
              </a:ext>
            </a:extLst>
          </p:cNvPr>
          <p:cNvSpPr txBox="1"/>
          <p:nvPr/>
        </p:nvSpPr>
        <p:spPr>
          <a:xfrm>
            <a:off x="9880107" y="3813175"/>
            <a:ext cx="781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CAB+RPV</a:t>
            </a:r>
          </a:p>
        </p:txBody>
      </p:sp>
      <p:sp>
        <p:nvSpPr>
          <p:cNvPr id="1055" name="ZoneTexte 1054">
            <a:extLst>
              <a:ext uri="{FF2B5EF4-FFF2-40B4-BE49-F238E27FC236}">
                <a16:creationId xmlns:a16="http://schemas.microsoft.com/office/drawing/2014/main" id="{03EB60C6-3108-9467-7ADA-DE76BB44AB01}"/>
              </a:ext>
            </a:extLst>
          </p:cNvPr>
          <p:cNvSpPr txBox="1"/>
          <p:nvPr/>
        </p:nvSpPr>
        <p:spPr>
          <a:xfrm>
            <a:off x="10582987" y="3813175"/>
            <a:ext cx="10651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Standard care</a:t>
            </a:r>
          </a:p>
        </p:txBody>
      </p:sp>
      <p:sp>
        <p:nvSpPr>
          <p:cNvPr id="1056" name="ZoneTexte 1055">
            <a:extLst>
              <a:ext uri="{FF2B5EF4-FFF2-40B4-BE49-F238E27FC236}">
                <a16:creationId xmlns:a16="http://schemas.microsoft.com/office/drawing/2014/main" id="{1DDF5B50-2B37-33FE-6242-6F4761ACB409}"/>
              </a:ext>
            </a:extLst>
          </p:cNvPr>
          <p:cNvSpPr txBox="1"/>
          <p:nvPr/>
        </p:nvSpPr>
        <p:spPr>
          <a:xfrm>
            <a:off x="9434465" y="365196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057" name="ZoneTexte 1056">
            <a:extLst>
              <a:ext uri="{FF2B5EF4-FFF2-40B4-BE49-F238E27FC236}">
                <a16:creationId xmlns:a16="http://schemas.microsoft.com/office/drawing/2014/main" id="{2B36722D-09D9-E371-1AB1-B8DFE0BECBFC}"/>
              </a:ext>
            </a:extLst>
          </p:cNvPr>
          <p:cNvSpPr txBox="1"/>
          <p:nvPr/>
        </p:nvSpPr>
        <p:spPr>
          <a:xfrm>
            <a:off x="9362330" y="3387136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20</a:t>
            </a:r>
          </a:p>
        </p:txBody>
      </p:sp>
      <p:sp>
        <p:nvSpPr>
          <p:cNvPr id="1058" name="ZoneTexte 1057">
            <a:extLst>
              <a:ext uri="{FF2B5EF4-FFF2-40B4-BE49-F238E27FC236}">
                <a16:creationId xmlns:a16="http://schemas.microsoft.com/office/drawing/2014/main" id="{060A6D4F-DE2A-197C-86C0-116C2EE0BF4A}"/>
              </a:ext>
            </a:extLst>
          </p:cNvPr>
          <p:cNvSpPr txBox="1"/>
          <p:nvPr/>
        </p:nvSpPr>
        <p:spPr>
          <a:xfrm>
            <a:off x="9362330" y="312231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1059" name="ZoneTexte 1058">
            <a:extLst>
              <a:ext uri="{FF2B5EF4-FFF2-40B4-BE49-F238E27FC236}">
                <a16:creationId xmlns:a16="http://schemas.microsoft.com/office/drawing/2014/main" id="{C7F09B7D-1459-B139-9612-AA8A4A52108D}"/>
              </a:ext>
            </a:extLst>
          </p:cNvPr>
          <p:cNvSpPr txBox="1"/>
          <p:nvPr/>
        </p:nvSpPr>
        <p:spPr>
          <a:xfrm>
            <a:off x="9362330" y="2857484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60</a:t>
            </a:r>
          </a:p>
        </p:txBody>
      </p:sp>
      <p:sp>
        <p:nvSpPr>
          <p:cNvPr id="1060" name="ZoneTexte 1059">
            <a:extLst>
              <a:ext uri="{FF2B5EF4-FFF2-40B4-BE49-F238E27FC236}">
                <a16:creationId xmlns:a16="http://schemas.microsoft.com/office/drawing/2014/main" id="{86DED09F-3B33-7854-EB33-B782B3FA92E5}"/>
              </a:ext>
            </a:extLst>
          </p:cNvPr>
          <p:cNvSpPr txBox="1"/>
          <p:nvPr/>
        </p:nvSpPr>
        <p:spPr>
          <a:xfrm>
            <a:off x="9362330" y="25926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80</a:t>
            </a:r>
          </a:p>
        </p:txBody>
      </p:sp>
      <p:sp>
        <p:nvSpPr>
          <p:cNvPr id="1061" name="ZoneTexte 1060">
            <a:extLst>
              <a:ext uri="{FF2B5EF4-FFF2-40B4-BE49-F238E27FC236}">
                <a16:creationId xmlns:a16="http://schemas.microsoft.com/office/drawing/2014/main" id="{4C713840-DDAF-14A5-BDD0-F07E1B146335}"/>
              </a:ext>
            </a:extLst>
          </p:cNvPr>
          <p:cNvSpPr txBox="1"/>
          <p:nvPr/>
        </p:nvSpPr>
        <p:spPr>
          <a:xfrm>
            <a:off x="9290195" y="2327832"/>
            <a:ext cx="40107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noProof="0" dirty="0">
                <a:solidFill>
                  <a:srgbClr val="000066"/>
                </a:solidFill>
              </a:rPr>
              <a:t>100</a:t>
            </a:r>
          </a:p>
        </p:txBody>
      </p:sp>
      <p:sp>
        <p:nvSpPr>
          <p:cNvPr id="1063" name="ZoneTexte 1062">
            <a:extLst>
              <a:ext uri="{FF2B5EF4-FFF2-40B4-BE49-F238E27FC236}">
                <a16:creationId xmlns:a16="http://schemas.microsoft.com/office/drawing/2014/main" id="{75B0B4E1-C25E-C29D-556C-0DBFA0E287CA}"/>
              </a:ext>
            </a:extLst>
          </p:cNvPr>
          <p:cNvSpPr txBox="1"/>
          <p:nvPr/>
        </p:nvSpPr>
        <p:spPr>
          <a:xfrm>
            <a:off x="9823952" y="2432050"/>
            <a:ext cx="16930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noProof="0" dirty="0">
                <a:solidFill>
                  <a:srgbClr val="000066"/>
                </a:solidFill>
              </a:rPr>
              <a:t>Between-group difference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-18.4 percentage points</a:t>
            </a:r>
            <a:br>
              <a:rPr lang="en-US" sz="1100" noProof="0" dirty="0">
                <a:solidFill>
                  <a:srgbClr val="000066"/>
                </a:solidFill>
              </a:rPr>
            </a:br>
            <a:r>
              <a:rPr lang="en-US" sz="1100" noProof="0" dirty="0">
                <a:solidFill>
                  <a:srgbClr val="000066"/>
                </a:solidFill>
              </a:rPr>
              <a:t>(98.4% CI, -21.3 to 4.5)</a:t>
            </a:r>
          </a:p>
        </p:txBody>
      </p:sp>
      <p:sp>
        <p:nvSpPr>
          <p:cNvPr id="1064" name="ZoneTexte 1063">
            <a:extLst>
              <a:ext uri="{FF2B5EF4-FFF2-40B4-BE49-F238E27FC236}">
                <a16:creationId xmlns:a16="http://schemas.microsoft.com/office/drawing/2014/main" id="{C3C2B545-043C-2CF1-6DAF-13906BFF5BBB}"/>
              </a:ext>
            </a:extLst>
          </p:cNvPr>
          <p:cNvSpPr txBox="1"/>
          <p:nvPr/>
        </p:nvSpPr>
        <p:spPr>
          <a:xfrm>
            <a:off x="10106548" y="41060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26</a:t>
            </a:r>
          </a:p>
        </p:txBody>
      </p:sp>
      <p:sp>
        <p:nvSpPr>
          <p:cNvPr id="1065" name="ZoneTexte 1064">
            <a:extLst>
              <a:ext uri="{FF2B5EF4-FFF2-40B4-BE49-F238E27FC236}">
                <a16:creationId xmlns:a16="http://schemas.microsoft.com/office/drawing/2014/main" id="{F7390E87-5E3C-6B76-30CB-39DB63C16598}"/>
              </a:ext>
            </a:extLst>
          </p:cNvPr>
          <p:cNvSpPr txBox="1"/>
          <p:nvPr/>
        </p:nvSpPr>
        <p:spPr>
          <a:xfrm>
            <a:off x="10951100" y="4106058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37</a:t>
            </a:r>
          </a:p>
        </p:txBody>
      </p:sp>
      <p:sp>
        <p:nvSpPr>
          <p:cNvPr id="1066" name="ZoneTexte 1065">
            <a:extLst>
              <a:ext uri="{FF2B5EF4-FFF2-40B4-BE49-F238E27FC236}">
                <a16:creationId xmlns:a16="http://schemas.microsoft.com/office/drawing/2014/main" id="{58BB5A40-A60A-99C7-52FB-78B0023B9AAB}"/>
              </a:ext>
            </a:extLst>
          </p:cNvPr>
          <p:cNvSpPr txBox="1"/>
          <p:nvPr/>
        </p:nvSpPr>
        <p:spPr>
          <a:xfrm>
            <a:off x="9781368" y="1972463"/>
            <a:ext cx="1572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Permanent treatment</a:t>
            </a:r>
            <a:br>
              <a:rPr lang="en-US" sz="1200" b="1" noProof="0" dirty="0">
                <a:solidFill>
                  <a:srgbClr val="000066"/>
                </a:solidFill>
              </a:rPr>
            </a:br>
            <a:r>
              <a:rPr lang="en-US" sz="1200" b="1" noProof="0" dirty="0">
                <a:solidFill>
                  <a:srgbClr val="000066"/>
                </a:solidFill>
              </a:rPr>
              <a:t>discontinuation (%)</a:t>
            </a:r>
          </a:p>
        </p:txBody>
      </p:sp>
      <p:sp>
        <p:nvSpPr>
          <p:cNvPr id="1070" name="ZoneTexte 1069">
            <a:extLst>
              <a:ext uri="{FF2B5EF4-FFF2-40B4-BE49-F238E27FC236}">
                <a16:creationId xmlns:a16="http://schemas.microsoft.com/office/drawing/2014/main" id="{56C7D110-EB29-8D79-519C-D39DB430C05C}"/>
              </a:ext>
            </a:extLst>
          </p:cNvPr>
          <p:cNvSpPr txBox="1"/>
          <p:nvPr/>
        </p:nvSpPr>
        <p:spPr>
          <a:xfrm>
            <a:off x="6803341" y="1681322"/>
            <a:ext cx="17313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noProof="0" dirty="0">
                <a:solidFill>
                  <a:srgbClr val="00B0F0"/>
                </a:solidFill>
              </a:rPr>
              <a:t>Secondary outcomes</a:t>
            </a:r>
          </a:p>
        </p:txBody>
      </p:sp>
      <p:cxnSp>
        <p:nvCxnSpPr>
          <p:cNvPr id="1073" name="Connecteur droit 1072">
            <a:extLst>
              <a:ext uri="{FF2B5EF4-FFF2-40B4-BE49-F238E27FC236}">
                <a16:creationId xmlns:a16="http://schemas.microsoft.com/office/drawing/2014/main" id="{6CA2F384-6E95-D5C7-4BBB-ACBAF52239C6}"/>
              </a:ext>
            </a:extLst>
          </p:cNvPr>
          <p:cNvCxnSpPr>
            <a:cxnSpLocks/>
          </p:cNvCxnSpPr>
          <p:nvPr/>
        </p:nvCxnSpPr>
        <p:spPr>
          <a:xfrm>
            <a:off x="4143856" y="1972463"/>
            <a:ext cx="7236932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7" name="ZoneTexte 1076">
            <a:extLst>
              <a:ext uri="{FF2B5EF4-FFF2-40B4-BE49-F238E27FC236}">
                <a16:creationId xmlns:a16="http://schemas.microsoft.com/office/drawing/2014/main" id="{03424145-0C6A-6378-051D-90DD39726138}"/>
              </a:ext>
            </a:extLst>
          </p:cNvPr>
          <p:cNvSpPr txBox="1"/>
          <p:nvPr/>
        </p:nvSpPr>
        <p:spPr>
          <a:xfrm>
            <a:off x="4460236" y="3436906"/>
            <a:ext cx="383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6.8</a:t>
            </a:r>
          </a:p>
        </p:txBody>
      </p:sp>
      <p:sp>
        <p:nvSpPr>
          <p:cNvPr id="1078" name="ZoneTexte 1077">
            <a:extLst>
              <a:ext uri="{FF2B5EF4-FFF2-40B4-BE49-F238E27FC236}">
                <a16:creationId xmlns:a16="http://schemas.microsoft.com/office/drawing/2014/main" id="{B0276E3D-6B1C-5FAD-062D-7E686911C94D}"/>
              </a:ext>
            </a:extLst>
          </p:cNvPr>
          <p:cNvSpPr txBox="1"/>
          <p:nvPr/>
        </p:nvSpPr>
        <p:spPr>
          <a:xfrm>
            <a:off x="5257006" y="3153390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28.2</a:t>
            </a:r>
          </a:p>
        </p:txBody>
      </p:sp>
      <p:sp>
        <p:nvSpPr>
          <p:cNvPr id="1079" name="ZoneTexte 1078">
            <a:extLst>
              <a:ext uri="{FF2B5EF4-FFF2-40B4-BE49-F238E27FC236}">
                <a16:creationId xmlns:a16="http://schemas.microsoft.com/office/drawing/2014/main" id="{6006717F-01DC-CF0C-956E-9A2688E6018A}"/>
              </a:ext>
            </a:extLst>
          </p:cNvPr>
          <p:cNvSpPr txBox="1"/>
          <p:nvPr/>
        </p:nvSpPr>
        <p:spPr>
          <a:xfrm>
            <a:off x="7270358" y="3401913"/>
            <a:ext cx="383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8.9</a:t>
            </a:r>
          </a:p>
        </p:txBody>
      </p:sp>
      <p:sp>
        <p:nvSpPr>
          <p:cNvPr id="1080" name="ZoneTexte 1079">
            <a:extLst>
              <a:ext uri="{FF2B5EF4-FFF2-40B4-BE49-F238E27FC236}">
                <a16:creationId xmlns:a16="http://schemas.microsoft.com/office/drawing/2014/main" id="{EA3FB512-0135-3C65-537B-F3303CAB3CDB}"/>
              </a:ext>
            </a:extLst>
          </p:cNvPr>
          <p:cNvSpPr txBox="1"/>
          <p:nvPr/>
        </p:nvSpPr>
        <p:spPr>
          <a:xfrm>
            <a:off x="8083402" y="3153390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28.1</a:t>
            </a:r>
          </a:p>
        </p:txBody>
      </p:sp>
      <p:sp>
        <p:nvSpPr>
          <p:cNvPr id="1081" name="ZoneTexte 1080">
            <a:extLst>
              <a:ext uri="{FF2B5EF4-FFF2-40B4-BE49-F238E27FC236}">
                <a16:creationId xmlns:a16="http://schemas.microsoft.com/office/drawing/2014/main" id="{4720718D-A75A-EF6B-C36C-0AE4ECA6D8F0}"/>
              </a:ext>
            </a:extLst>
          </p:cNvPr>
          <p:cNvSpPr txBox="1"/>
          <p:nvPr/>
        </p:nvSpPr>
        <p:spPr>
          <a:xfrm>
            <a:off x="10040025" y="3247925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19.8</a:t>
            </a:r>
          </a:p>
        </p:txBody>
      </p:sp>
      <p:sp>
        <p:nvSpPr>
          <p:cNvPr id="1082" name="ZoneTexte 1081">
            <a:extLst>
              <a:ext uri="{FF2B5EF4-FFF2-40B4-BE49-F238E27FC236}">
                <a16:creationId xmlns:a16="http://schemas.microsoft.com/office/drawing/2014/main" id="{648FE494-D59D-B81F-4D32-438A445FBAAF}"/>
              </a:ext>
            </a:extLst>
          </p:cNvPr>
          <p:cNvSpPr txBox="1"/>
          <p:nvPr/>
        </p:nvSpPr>
        <p:spPr>
          <a:xfrm>
            <a:off x="10884576" y="3153389"/>
            <a:ext cx="4619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noProof="0" dirty="0">
                <a:solidFill>
                  <a:srgbClr val="000066"/>
                </a:solidFill>
              </a:rPr>
              <a:t>28.2</a:t>
            </a:r>
          </a:p>
        </p:txBody>
      </p:sp>
      <p:sp>
        <p:nvSpPr>
          <p:cNvPr id="1113" name="ZoneTexte 1112">
            <a:extLst>
              <a:ext uri="{FF2B5EF4-FFF2-40B4-BE49-F238E27FC236}">
                <a16:creationId xmlns:a16="http://schemas.microsoft.com/office/drawing/2014/main" id="{0A0D19B0-DA1B-D737-53A8-D19651F96D14}"/>
              </a:ext>
            </a:extLst>
          </p:cNvPr>
          <p:cNvSpPr txBox="1"/>
          <p:nvPr/>
        </p:nvSpPr>
        <p:spPr>
          <a:xfrm>
            <a:off x="3450369" y="6504820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0</a:t>
            </a:r>
          </a:p>
        </p:txBody>
      </p:sp>
      <p:sp>
        <p:nvSpPr>
          <p:cNvPr id="1114" name="ZoneTexte 1113">
            <a:extLst>
              <a:ext uri="{FF2B5EF4-FFF2-40B4-BE49-F238E27FC236}">
                <a16:creationId xmlns:a16="http://schemas.microsoft.com/office/drawing/2014/main" id="{AB64BB15-DF95-F7C6-D78A-D07FBCA91657}"/>
              </a:ext>
            </a:extLst>
          </p:cNvPr>
          <p:cNvSpPr txBox="1"/>
          <p:nvPr/>
        </p:nvSpPr>
        <p:spPr>
          <a:xfrm>
            <a:off x="3928549" y="6504820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8</a:t>
            </a:r>
          </a:p>
        </p:txBody>
      </p:sp>
      <p:sp>
        <p:nvSpPr>
          <p:cNvPr id="1115" name="ZoneTexte 1114">
            <a:extLst>
              <a:ext uri="{FF2B5EF4-FFF2-40B4-BE49-F238E27FC236}">
                <a16:creationId xmlns:a16="http://schemas.microsoft.com/office/drawing/2014/main" id="{1615C625-6B8B-4654-B9D3-D6E5C68B8929}"/>
              </a:ext>
            </a:extLst>
          </p:cNvPr>
          <p:cNvSpPr txBox="1"/>
          <p:nvPr/>
        </p:nvSpPr>
        <p:spPr>
          <a:xfrm>
            <a:off x="4370662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16</a:t>
            </a:r>
          </a:p>
        </p:txBody>
      </p:sp>
      <p:sp>
        <p:nvSpPr>
          <p:cNvPr id="1116" name="ZoneTexte 1115">
            <a:extLst>
              <a:ext uri="{FF2B5EF4-FFF2-40B4-BE49-F238E27FC236}">
                <a16:creationId xmlns:a16="http://schemas.microsoft.com/office/drawing/2014/main" id="{0C3299E0-0891-26D4-F030-C0A46EC3E2EF}"/>
              </a:ext>
            </a:extLst>
          </p:cNvPr>
          <p:cNvSpPr txBox="1"/>
          <p:nvPr/>
        </p:nvSpPr>
        <p:spPr>
          <a:xfrm>
            <a:off x="4848842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24</a:t>
            </a:r>
          </a:p>
        </p:txBody>
      </p:sp>
      <p:sp>
        <p:nvSpPr>
          <p:cNvPr id="1117" name="ZoneTexte 1116">
            <a:extLst>
              <a:ext uri="{FF2B5EF4-FFF2-40B4-BE49-F238E27FC236}">
                <a16:creationId xmlns:a16="http://schemas.microsoft.com/office/drawing/2014/main" id="{5D4638C2-19D5-913C-42CF-30793308BA46}"/>
              </a:ext>
            </a:extLst>
          </p:cNvPr>
          <p:cNvSpPr txBox="1"/>
          <p:nvPr/>
        </p:nvSpPr>
        <p:spPr>
          <a:xfrm>
            <a:off x="5327022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32</a:t>
            </a:r>
          </a:p>
        </p:txBody>
      </p:sp>
      <p:sp>
        <p:nvSpPr>
          <p:cNvPr id="1118" name="ZoneTexte 1117">
            <a:extLst>
              <a:ext uri="{FF2B5EF4-FFF2-40B4-BE49-F238E27FC236}">
                <a16:creationId xmlns:a16="http://schemas.microsoft.com/office/drawing/2014/main" id="{5D804E55-CA03-0ACF-EDCE-E459984B6537}"/>
              </a:ext>
            </a:extLst>
          </p:cNvPr>
          <p:cNvSpPr txBox="1"/>
          <p:nvPr/>
        </p:nvSpPr>
        <p:spPr>
          <a:xfrm>
            <a:off x="5798471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40</a:t>
            </a:r>
          </a:p>
        </p:txBody>
      </p:sp>
      <p:sp>
        <p:nvSpPr>
          <p:cNvPr id="1119" name="ZoneTexte 1118">
            <a:extLst>
              <a:ext uri="{FF2B5EF4-FFF2-40B4-BE49-F238E27FC236}">
                <a16:creationId xmlns:a16="http://schemas.microsoft.com/office/drawing/2014/main" id="{DB946711-A7A5-0E24-69CE-81EAA4EAD7A6}"/>
              </a:ext>
            </a:extLst>
          </p:cNvPr>
          <p:cNvSpPr txBox="1"/>
          <p:nvPr/>
        </p:nvSpPr>
        <p:spPr>
          <a:xfrm>
            <a:off x="6260290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48</a:t>
            </a:r>
          </a:p>
        </p:txBody>
      </p:sp>
      <p:sp>
        <p:nvSpPr>
          <p:cNvPr id="1120" name="ZoneTexte 1119">
            <a:extLst>
              <a:ext uri="{FF2B5EF4-FFF2-40B4-BE49-F238E27FC236}">
                <a16:creationId xmlns:a16="http://schemas.microsoft.com/office/drawing/2014/main" id="{C7A512F1-B9B9-45C7-677C-F2E28F470535}"/>
              </a:ext>
            </a:extLst>
          </p:cNvPr>
          <p:cNvSpPr txBox="1"/>
          <p:nvPr/>
        </p:nvSpPr>
        <p:spPr>
          <a:xfrm>
            <a:off x="6403348" y="6504820"/>
            <a:ext cx="3289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noProof="0" dirty="0">
                <a:solidFill>
                  <a:srgbClr val="000066"/>
                </a:solidFill>
              </a:rPr>
              <a:t>50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6E1EE15F-0E2E-7BEA-E888-F65A449BEA5E}"/>
              </a:ext>
            </a:extLst>
          </p:cNvPr>
          <p:cNvGrpSpPr/>
          <p:nvPr/>
        </p:nvGrpSpPr>
        <p:grpSpPr>
          <a:xfrm>
            <a:off x="3134174" y="4678920"/>
            <a:ext cx="4953803" cy="1919117"/>
            <a:chOff x="3892454" y="4678920"/>
            <a:chExt cx="4953803" cy="1919117"/>
          </a:xfrm>
        </p:grpSpPr>
        <p:grpSp>
          <p:nvGrpSpPr>
            <p:cNvPr id="1106" name="Groupe 1105">
              <a:extLst>
                <a:ext uri="{FF2B5EF4-FFF2-40B4-BE49-F238E27FC236}">
                  <a16:creationId xmlns:a16="http://schemas.microsoft.com/office/drawing/2014/main" id="{08D11972-FF14-D005-9A86-3D72624F3037}"/>
                </a:ext>
              </a:extLst>
            </p:cNvPr>
            <p:cNvGrpSpPr/>
            <p:nvPr/>
          </p:nvGrpSpPr>
          <p:grpSpPr>
            <a:xfrm>
              <a:off x="4278313" y="4768850"/>
              <a:ext cx="3187700" cy="1746251"/>
              <a:chOff x="4278313" y="4854575"/>
              <a:chExt cx="3187700" cy="1746251"/>
            </a:xfrm>
          </p:grpSpPr>
          <p:sp>
            <p:nvSpPr>
              <p:cNvPr id="1088" name="Freeform 46">
                <a:extLst>
                  <a:ext uri="{FF2B5EF4-FFF2-40B4-BE49-F238E27FC236}">
                    <a16:creationId xmlns:a16="http://schemas.microsoft.com/office/drawing/2014/main" id="{D8EC2536-E00A-D6E9-5F0B-AD3D2DF61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050" y="4854575"/>
                <a:ext cx="3128963" cy="1681163"/>
              </a:xfrm>
              <a:custGeom>
                <a:avLst/>
                <a:gdLst>
                  <a:gd name="T0" fmla="*/ 11828 w 11828"/>
                  <a:gd name="T1" fmla="*/ 6351 h 6351"/>
                  <a:gd name="T2" fmla="*/ 0 w 11828"/>
                  <a:gd name="T3" fmla="*/ 6351 h 6351"/>
                  <a:gd name="T4" fmla="*/ 0 w 11828"/>
                  <a:gd name="T5" fmla="*/ 0 h 6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828" h="6351">
                    <a:moveTo>
                      <a:pt x="11828" y="6351"/>
                    </a:moveTo>
                    <a:lnTo>
                      <a:pt x="0" y="6351"/>
                    </a:lnTo>
                    <a:lnTo>
                      <a:pt x="0" y="0"/>
                    </a:lnTo>
                  </a:path>
                </a:pathLst>
              </a:cu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89" name="Line 47">
                <a:extLst>
                  <a:ext uri="{FF2B5EF4-FFF2-40B4-BE49-F238E27FC236}">
                    <a16:creationId xmlns:a16="http://schemas.microsoft.com/office/drawing/2014/main" id="{2C01499E-E396-DB53-4E49-D576DD9EDD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96138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0" name="Line 48">
                <a:extLst>
                  <a:ext uri="{FF2B5EF4-FFF2-40B4-BE49-F238E27FC236}">
                    <a16:creationId xmlns:a16="http://schemas.microsoft.com/office/drawing/2014/main" id="{20C69991-79A3-53BC-FFE2-93AB95F6AB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13613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1" name="Line 49">
                <a:extLst>
                  <a:ext uri="{FF2B5EF4-FFF2-40B4-BE49-F238E27FC236}">
                    <a16:creationId xmlns:a16="http://schemas.microsoft.com/office/drawing/2014/main" id="{4D21A774-3BA6-B862-1BB1-2536096E7D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3300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2" name="Line 50">
                <a:extLst>
                  <a:ext uri="{FF2B5EF4-FFF2-40B4-BE49-F238E27FC236}">
                    <a16:creationId xmlns:a16="http://schemas.microsoft.com/office/drawing/2014/main" id="{61540F76-007C-D8AA-0C87-BD509E76A7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289550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3" name="Line 51">
                <a:extLst>
                  <a:ext uri="{FF2B5EF4-FFF2-40B4-BE49-F238E27FC236}">
                    <a16:creationId xmlns:a16="http://schemas.microsoft.com/office/drawing/2014/main" id="{AF2291AD-3296-239A-84E7-78543B71BE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67388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4" name="Line 52">
                <a:extLst>
                  <a:ext uri="{FF2B5EF4-FFF2-40B4-BE49-F238E27FC236}">
                    <a16:creationId xmlns:a16="http://schemas.microsoft.com/office/drawing/2014/main" id="{53947D6B-FEF4-6828-AD71-091A73645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3638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5" name="Line 53">
                <a:extLst>
                  <a:ext uri="{FF2B5EF4-FFF2-40B4-BE49-F238E27FC236}">
                    <a16:creationId xmlns:a16="http://schemas.microsoft.com/office/drawing/2014/main" id="{07C73DC0-388E-7AC8-1944-92E24E888B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37050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6" name="Line 54">
                <a:extLst>
                  <a:ext uri="{FF2B5EF4-FFF2-40B4-BE49-F238E27FC236}">
                    <a16:creationId xmlns:a16="http://schemas.microsoft.com/office/drawing/2014/main" id="{E2049741-42E4-F705-36C5-C6894DE9AF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19888" y="6535738"/>
                <a:ext cx="0" cy="65088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7" name="Line 55">
                <a:extLst>
                  <a:ext uri="{FF2B5EF4-FFF2-40B4-BE49-F238E27FC236}">
                    <a16:creationId xmlns:a16="http://schemas.microsoft.com/office/drawing/2014/main" id="{3CC854E1-6E14-5122-CA80-333A584598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5205413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8" name="Line 56">
                <a:extLst>
                  <a:ext uri="{FF2B5EF4-FFF2-40B4-BE49-F238E27FC236}">
                    <a16:creationId xmlns:a16="http://schemas.microsoft.com/office/drawing/2014/main" id="{76261C94-037D-5F78-B722-C209FD401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5537200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9" name="Line 57">
                <a:extLst>
                  <a:ext uri="{FF2B5EF4-FFF2-40B4-BE49-F238E27FC236}">
                    <a16:creationId xmlns:a16="http://schemas.microsoft.com/office/drawing/2014/main" id="{5420ACA6-ACBD-E1EE-90C2-6D8C33F49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5870575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0" name="Line 58">
                <a:extLst>
                  <a:ext uri="{FF2B5EF4-FFF2-40B4-BE49-F238E27FC236}">
                    <a16:creationId xmlns:a16="http://schemas.microsoft.com/office/drawing/2014/main" id="{89ADA2E7-EF0D-E388-C922-5B0739CCD7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6202363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1" name="Line 59">
                <a:extLst>
                  <a:ext uri="{FF2B5EF4-FFF2-40B4-BE49-F238E27FC236}">
                    <a16:creationId xmlns:a16="http://schemas.microsoft.com/office/drawing/2014/main" id="{A69EC31F-2772-7418-B3DA-F84F15867C9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6535738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2" name="Line 60">
                <a:extLst>
                  <a:ext uri="{FF2B5EF4-FFF2-40B4-BE49-F238E27FC236}">
                    <a16:creationId xmlns:a16="http://schemas.microsoft.com/office/drawing/2014/main" id="{A9301A4C-4F51-9D1C-FB46-65FD35452B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78313" y="4873625"/>
                <a:ext cx="5873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3" name="Freeform 61">
                <a:extLst>
                  <a:ext uri="{FF2B5EF4-FFF2-40B4-BE49-F238E27FC236}">
                    <a16:creationId xmlns:a16="http://schemas.microsoft.com/office/drawing/2014/main" id="{DB03DB21-B2ED-F727-3800-0DFB84BF0D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050" y="6067425"/>
                <a:ext cx="2976563" cy="468313"/>
              </a:xfrm>
              <a:custGeom>
                <a:avLst/>
                <a:gdLst>
                  <a:gd name="T0" fmla="*/ 11250 w 11250"/>
                  <a:gd name="T1" fmla="*/ 0 h 1768"/>
                  <a:gd name="T2" fmla="*/ 10889 w 11250"/>
                  <a:gd name="T3" fmla="*/ 0 h 1768"/>
                  <a:gd name="T4" fmla="*/ 10889 w 11250"/>
                  <a:gd name="T5" fmla="*/ 89 h 1768"/>
                  <a:gd name="T6" fmla="*/ 8560 w 11250"/>
                  <a:gd name="T7" fmla="*/ 89 h 1768"/>
                  <a:gd name="T8" fmla="*/ 8560 w 11250"/>
                  <a:gd name="T9" fmla="*/ 139 h 1768"/>
                  <a:gd name="T10" fmla="*/ 8293 w 11250"/>
                  <a:gd name="T11" fmla="*/ 139 h 1768"/>
                  <a:gd name="T12" fmla="*/ 8293 w 11250"/>
                  <a:gd name="T13" fmla="*/ 217 h 1768"/>
                  <a:gd name="T14" fmla="*/ 8042 w 11250"/>
                  <a:gd name="T15" fmla="*/ 217 h 1768"/>
                  <a:gd name="T16" fmla="*/ 8042 w 11250"/>
                  <a:gd name="T17" fmla="*/ 289 h 1768"/>
                  <a:gd name="T18" fmla="*/ 5855 w 11250"/>
                  <a:gd name="T19" fmla="*/ 289 h 1768"/>
                  <a:gd name="T20" fmla="*/ 5855 w 11250"/>
                  <a:gd name="T21" fmla="*/ 347 h 1768"/>
                  <a:gd name="T22" fmla="*/ 5607 w 11250"/>
                  <a:gd name="T23" fmla="*/ 347 h 1768"/>
                  <a:gd name="T24" fmla="*/ 5607 w 11250"/>
                  <a:gd name="T25" fmla="*/ 413 h 1768"/>
                  <a:gd name="T26" fmla="*/ 5533 w 11250"/>
                  <a:gd name="T27" fmla="*/ 413 h 1768"/>
                  <a:gd name="T28" fmla="*/ 5533 w 11250"/>
                  <a:gd name="T29" fmla="*/ 463 h 1768"/>
                  <a:gd name="T30" fmla="*/ 5466 w 11250"/>
                  <a:gd name="T31" fmla="*/ 463 h 1768"/>
                  <a:gd name="T32" fmla="*/ 5466 w 11250"/>
                  <a:gd name="T33" fmla="*/ 519 h 1768"/>
                  <a:gd name="T34" fmla="*/ 5401 w 11250"/>
                  <a:gd name="T35" fmla="*/ 519 h 1768"/>
                  <a:gd name="T36" fmla="*/ 5401 w 11250"/>
                  <a:gd name="T37" fmla="*/ 578 h 1768"/>
                  <a:gd name="T38" fmla="*/ 5363 w 11250"/>
                  <a:gd name="T39" fmla="*/ 578 h 1768"/>
                  <a:gd name="T40" fmla="*/ 5363 w 11250"/>
                  <a:gd name="T41" fmla="*/ 700 h 1768"/>
                  <a:gd name="T42" fmla="*/ 3926 w 11250"/>
                  <a:gd name="T43" fmla="*/ 700 h 1768"/>
                  <a:gd name="T44" fmla="*/ 3926 w 11250"/>
                  <a:gd name="T45" fmla="*/ 733 h 1768"/>
                  <a:gd name="T46" fmla="*/ 3659 w 11250"/>
                  <a:gd name="T47" fmla="*/ 733 h 1768"/>
                  <a:gd name="T48" fmla="*/ 3659 w 11250"/>
                  <a:gd name="T49" fmla="*/ 789 h 1768"/>
                  <a:gd name="T50" fmla="*/ 3591 w 11250"/>
                  <a:gd name="T51" fmla="*/ 789 h 1768"/>
                  <a:gd name="T52" fmla="*/ 3591 w 11250"/>
                  <a:gd name="T53" fmla="*/ 850 h 1768"/>
                  <a:gd name="T54" fmla="*/ 3552 w 11250"/>
                  <a:gd name="T55" fmla="*/ 850 h 1768"/>
                  <a:gd name="T56" fmla="*/ 3552 w 11250"/>
                  <a:gd name="T57" fmla="*/ 900 h 1768"/>
                  <a:gd name="T58" fmla="*/ 2896 w 11250"/>
                  <a:gd name="T59" fmla="*/ 900 h 1768"/>
                  <a:gd name="T60" fmla="*/ 2896 w 11250"/>
                  <a:gd name="T61" fmla="*/ 927 h 1768"/>
                  <a:gd name="T62" fmla="*/ 2070 w 11250"/>
                  <a:gd name="T63" fmla="*/ 927 h 1768"/>
                  <a:gd name="T64" fmla="*/ 2070 w 11250"/>
                  <a:gd name="T65" fmla="*/ 994 h 1768"/>
                  <a:gd name="T66" fmla="*/ 1979 w 11250"/>
                  <a:gd name="T67" fmla="*/ 994 h 1768"/>
                  <a:gd name="T68" fmla="*/ 1979 w 11250"/>
                  <a:gd name="T69" fmla="*/ 1044 h 1768"/>
                  <a:gd name="T70" fmla="*/ 1931 w 11250"/>
                  <a:gd name="T71" fmla="*/ 1044 h 1768"/>
                  <a:gd name="T72" fmla="*/ 1931 w 11250"/>
                  <a:gd name="T73" fmla="*/ 1083 h 1768"/>
                  <a:gd name="T74" fmla="*/ 1812 w 11250"/>
                  <a:gd name="T75" fmla="*/ 1083 h 1768"/>
                  <a:gd name="T76" fmla="*/ 1812 w 11250"/>
                  <a:gd name="T77" fmla="*/ 1277 h 1768"/>
                  <a:gd name="T78" fmla="*/ 1734 w 11250"/>
                  <a:gd name="T79" fmla="*/ 1277 h 1768"/>
                  <a:gd name="T80" fmla="*/ 1734 w 11250"/>
                  <a:gd name="T81" fmla="*/ 1322 h 1768"/>
                  <a:gd name="T82" fmla="*/ 1573 w 11250"/>
                  <a:gd name="T83" fmla="*/ 1322 h 1768"/>
                  <a:gd name="T84" fmla="*/ 1573 w 11250"/>
                  <a:gd name="T85" fmla="*/ 1361 h 1768"/>
                  <a:gd name="T86" fmla="*/ 1367 w 11250"/>
                  <a:gd name="T87" fmla="*/ 1361 h 1768"/>
                  <a:gd name="T88" fmla="*/ 1367 w 11250"/>
                  <a:gd name="T89" fmla="*/ 1399 h 1768"/>
                  <a:gd name="T90" fmla="*/ 1130 w 11250"/>
                  <a:gd name="T91" fmla="*/ 1399 h 1768"/>
                  <a:gd name="T92" fmla="*/ 1130 w 11250"/>
                  <a:gd name="T93" fmla="*/ 1457 h 1768"/>
                  <a:gd name="T94" fmla="*/ 1039 w 11250"/>
                  <a:gd name="T95" fmla="*/ 1457 h 1768"/>
                  <a:gd name="T96" fmla="*/ 1039 w 11250"/>
                  <a:gd name="T97" fmla="*/ 1488 h 1768"/>
                  <a:gd name="T98" fmla="*/ 978 w 11250"/>
                  <a:gd name="T99" fmla="*/ 1488 h 1768"/>
                  <a:gd name="T100" fmla="*/ 978 w 11250"/>
                  <a:gd name="T101" fmla="*/ 1588 h 1768"/>
                  <a:gd name="T102" fmla="*/ 900 w 11250"/>
                  <a:gd name="T103" fmla="*/ 1588 h 1768"/>
                  <a:gd name="T104" fmla="*/ 900 w 11250"/>
                  <a:gd name="T105" fmla="*/ 1668 h 1768"/>
                  <a:gd name="T106" fmla="*/ 853 w 11250"/>
                  <a:gd name="T107" fmla="*/ 1668 h 1768"/>
                  <a:gd name="T108" fmla="*/ 853 w 11250"/>
                  <a:gd name="T109" fmla="*/ 1716 h 1768"/>
                  <a:gd name="T110" fmla="*/ 652 w 11250"/>
                  <a:gd name="T111" fmla="*/ 1716 h 1768"/>
                  <a:gd name="T112" fmla="*/ 652 w 11250"/>
                  <a:gd name="T113" fmla="*/ 1768 h 1768"/>
                  <a:gd name="T114" fmla="*/ 0 w 11250"/>
                  <a:gd name="T115" fmla="*/ 1768 h 17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250" h="1768">
                    <a:moveTo>
                      <a:pt x="11250" y="0"/>
                    </a:moveTo>
                    <a:lnTo>
                      <a:pt x="10889" y="0"/>
                    </a:lnTo>
                    <a:lnTo>
                      <a:pt x="10889" y="89"/>
                    </a:lnTo>
                    <a:lnTo>
                      <a:pt x="8560" y="89"/>
                    </a:lnTo>
                    <a:lnTo>
                      <a:pt x="8560" y="139"/>
                    </a:lnTo>
                    <a:lnTo>
                      <a:pt x="8293" y="139"/>
                    </a:lnTo>
                    <a:lnTo>
                      <a:pt x="8293" y="217"/>
                    </a:lnTo>
                    <a:lnTo>
                      <a:pt x="8042" y="217"/>
                    </a:lnTo>
                    <a:lnTo>
                      <a:pt x="8042" y="289"/>
                    </a:lnTo>
                    <a:lnTo>
                      <a:pt x="5855" y="289"/>
                    </a:lnTo>
                    <a:lnTo>
                      <a:pt x="5855" y="347"/>
                    </a:lnTo>
                    <a:lnTo>
                      <a:pt x="5607" y="347"/>
                    </a:lnTo>
                    <a:lnTo>
                      <a:pt x="5607" y="413"/>
                    </a:lnTo>
                    <a:lnTo>
                      <a:pt x="5533" y="413"/>
                    </a:lnTo>
                    <a:lnTo>
                      <a:pt x="5533" y="463"/>
                    </a:lnTo>
                    <a:lnTo>
                      <a:pt x="5466" y="463"/>
                    </a:lnTo>
                    <a:lnTo>
                      <a:pt x="5466" y="519"/>
                    </a:lnTo>
                    <a:lnTo>
                      <a:pt x="5401" y="519"/>
                    </a:lnTo>
                    <a:lnTo>
                      <a:pt x="5401" y="578"/>
                    </a:lnTo>
                    <a:lnTo>
                      <a:pt x="5363" y="578"/>
                    </a:lnTo>
                    <a:lnTo>
                      <a:pt x="5363" y="700"/>
                    </a:lnTo>
                    <a:lnTo>
                      <a:pt x="3926" y="700"/>
                    </a:lnTo>
                    <a:lnTo>
                      <a:pt x="3926" y="733"/>
                    </a:lnTo>
                    <a:lnTo>
                      <a:pt x="3659" y="733"/>
                    </a:lnTo>
                    <a:lnTo>
                      <a:pt x="3659" y="789"/>
                    </a:lnTo>
                    <a:lnTo>
                      <a:pt x="3591" y="789"/>
                    </a:lnTo>
                    <a:lnTo>
                      <a:pt x="3591" y="850"/>
                    </a:lnTo>
                    <a:lnTo>
                      <a:pt x="3552" y="850"/>
                    </a:lnTo>
                    <a:lnTo>
                      <a:pt x="3552" y="900"/>
                    </a:lnTo>
                    <a:lnTo>
                      <a:pt x="2896" y="900"/>
                    </a:lnTo>
                    <a:lnTo>
                      <a:pt x="2896" y="927"/>
                    </a:lnTo>
                    <a:lnTo>
                      <a:pt x="2070" y="927"/>
                    </a:lnTo>
                    <a:lnTo>
                      <a:pt x="2070" y="994"/>
                    </a:lnTo>
                    <a:lnTo>
                      <a:pt x="1979" y="994"/>
                    </a:lnTo>
                    <a:lnTo>
                      <a:pt x="1979" y="1044"/>
                    </a:lnTo>
                    <a:lnTo>
                      <a:pt x="1931" y="1044"/>
                    </a:lnTo>
                    <a:lnTo>
                      <a:pt x="1931" y="1083"/>
                    </a:lnTo>
                    <a:lnTo>
                      <a:pt x="1812" y="1083"/>
                    </a:lnTo>
                    <a:lnTo>
                      <a:pt x="1812" y="1277"/>
                    </a:lnTo>
                    <a:lnTo>
                      <a:pt x="1734" y="1277"/>
                    </a:lnTo>
                    <a:lnTo>
                      <a:pt x="1734" y="1322"/>
                    </a:lnTo>
                    <a:lnTo>
                      <a:pt x="1573" y="1322"/>
                    </a:lnTo>
                    <a:lnTo>
                      <a:pt x="1573" y="1361"/>
                    </a:lnTo>
                    <a:lnTo>
                      <a:pt x="1367" y="1361"/>
                    </a:lnTo>
                    <a:lnTo>
                      <a:pt x="1367" y="1399"/>
                    </a:lnTo>
                    <a:lnTo>
                      <a:pt x="1130" y="1399"/>
                    </a:lnTo>
                    <a:lnTo>
                      <a:pt x="1130" y="1457"/>
                    </a:lnTo>
                    <a:lnTo>
                      <a:pt x="1039" y="1457"/>
                    </a:lnTo>
                    <a:lnTo>
                      <a:pt x="1039" y="1488"/>
                    </a:lnTo>
                    <a:lnTo>
                      <a:pt x="978" y="1488"/>
                    </a:lnTo>
                    <a:lnTo>
                      <a:pt x="978" y="1588"/>
                    </a:lnTo>
                    <a:lnTo>
                      <a:pt x="900" y="1588"/>
                    </a:lnTo>
                    <a:lnTo>
                      <a:pt x="900" y="1668"/>
                    </a:lnTo>
                    <a:lnTo>
                      <a:pt x="853" y="1668"/>
                    </a:lnTo>
                    <a:lnTo>
                      <a:pt x="853" y="1716"/>
                    </a:lnTo>
                    <a:lnTo>
                      <a:pt x="652" y="1716"/>
                    </a:lnTo>
                    <a:lnTo>
                      <a:pt x="652" y="1768"/>
                    </a:lnTo>
                    <a:lnTo>
                      <a:pt x="0" y="1768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4" name="Freeform 62">
                <a:extLst>
                  <a:ext uri="{FF2B5EF4-FFF2-40B4-BE49-F238E27FC236}">
                    <a16:creationId xmlns:a16="http://schemas.microsoft.com/office/drawing/2014/main" id="{79CEEBDD-371A-E72D-4470-2BDD131E2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7050" y="6419850"/>
                <a:ext cx="2976563" cy="115888"/>
              </a:xfrm>
              <a:custGeom>
                <a:avLst/>
                <a:gdLst>
                  <a:gd name="T0" fmla="*/ 11249 w 11249"/>
                  <a:gd name="T1" fmla="*/ 0 h 439"/>
                  <a:gd name="T2" fmla="*/ 11163 w 11249"/>
                  <a:gd name="T3" fmla="*/ 0 h 439"/>
                  <a:gd name="T4" fmla="*/ 11163 w 11249"/>
                  <a:gd name="T5" fmla="*/ 100 h 439"/>
                  <a:gd name="T6" fmla="*/ 11058 w 11249"/>
                  <a:gd name="T7" fmla="*/ 100 h 439"/>
                  <a:gd name="T8" fmla="*/ 11058 w 11249"/>
                  <a:gd name="T9" fmla="*/ 173 h 439"/>
                  <a:gd name="T10" fmla="*/ 9870 w 11249"/>
                  <a:gd name="T11" fmla="*/ 173 h 439"/>
                  <a:gd name="T12" fmla="*/ 9870 w 11249"/>
                  <a:gd name="T13" fmla="*/ 254 h 439"/>
                  <a:gd name="T14" fmla="*/ 8114 w 11249"/>
                  <a:gd name="T15" fmla="*/ 254 h 439"/>
                  <a:gd name="T16" fmla="*/ 8114 w 11249"/>
                  <a:gd name="T17" fmla="*/ 326 h 439"/>
                  <a:gd name="T18" fmla="*/ 5649 w 11249"/>
                  <a:gd name="T19" fmla="*/ 326 h 439"/>
                  <a:gd name="T20" fmla="*/ 5649 w 11249"/>
                  <a:gd name="T21" fmla="*/ 384 h 439"/>
                  <a:gd name="T22" fmla="*/ 4054 w 11249"/>
                  <a:gd name="T23" fmla="*/ 384 h 439"/>
                  <a:gd name="T24" fmla="*/ 4054 w 11249"/>
                  <a:gd name="T25" fmla="*/ 439 h 439"/>
                  <a:gd name="T26" fmla="*/ 0 w 11249"/>
                  <a:gd name="T27" fmla="*/ 439 h 4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249" h="439">
                    <a:moveTo>
                      <a:pt x="11249" y="0"/>
                    </a:moveTo>
                    <a:lnTo>
                      <a:pt x="11163" y="0"/>
                    </a:lnTo>
                    <a:lnTo>
                      <a:pt x="11163" y="100"/>
                    </a:lnTo>
                    <a:lnTo>
                      <a:pt x="11058" y="100"/>
                    </a:lnTo>
                    <a:lnTo>
                      <a:pt x="11058" y="173"/>
                    </a:lnTo>
                    <a:lnTo>
                      <a:pt x="9870" y="173"/>
                    </a:lnTo>
                    <a:lnTo>
                      <a:pt x="9870" y="254"/>
                    </a:lnTo>
                    <a:lnTo>
                      <a:pt x="8114" y="254"/>
                    </a:lnTo>
                    <a:lnTo>
                      <a:pt x="8114" y="326"/>
                    </a:lnTo>
                    <a:lnTo>
                      <a:pt x="5649" y="326"/>
                    </a:lnTo>
                    <a:lnTo>
                      <a:pt x="5649" y="384"/>
                    </a:lnTo>
                    <a:lnTo>
                      <a:pt x="4054" y="384"/>
                    </a:lnTo>
                    <a:lnTo>
                      <a:pt x="4054" y="439"/>
                    </a:lnTo>
                    <a:lnTo>
                      <a:pt x="0" y="439"/>
                    </a:lnTo>
                  </a:path>
                </a:pathLst>
              </a:custGeom>
              <a:noFill/>
              <a:ln w="28575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5" name="Line 63">
                <a:extLst>
                  <a:ext uri="{FF2B5EF4-FFF2-40B4-BE49-F238E27FC236}">
                    <a16:creationId xmlns:a16="http://schemas.microsoft.com/office/drawing/2014/main" id="{CEA7BC18-8EFC-71C9-7762-94497A816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96138" y="5673868"/>
                <a:ext cx="0" cy="86187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00" noProof="0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1107" name="ZoneTexte 1106">
              <a:extLst>
                <a:ext uri="{FF2B5EF4-FFF2-40B4-BE49-F238E27FC236}">
                  <a16:creationId xmlns:a16="http://schemas.microsoft.com/office/drawing/2014/main" id="{E542BBB1-7880-4290-A98C-0B3038783868}"/>
                </a:ext>
              </a:extLst>
            </p:cNvPr>
            <p:cNvSpPr txBox="1"/>
            <p:nvPr/>
          </p:nvSpPr>
          <p:spPr>
            <a:xfrm>
              <a:off x="4036724" y="6336427"/>
              <a:ext cx="2568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1108" name="ZoneTexte 1107">
              <a:extLst>
                <a:ext uri="{FF2B5EF4-FFF2-40B4-BE49-F238E27FC236}">
                  <a16:creationId xmlns:a16="http://schemas.microsoft.com/office/drawing/2014/main" id="{D90FEE47-4B31-3669-5665-A666DB601DC3}"/>
                </a:ext>
              </a:extLst>
            </p:cNvPr>
            <p:cNvSpPr txBox="1"/>
            <p:nvPr/>
          </p:nvSpPr>
          <p:spPr>
            <a:xfrm>
              <a:off x="3964589" y="6004924"/>
              <a:ext cx="3289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20</a:t>
              </a:r>
            </a:p>
          </p:txBody>
        </p:sp>
        <p:sp>
          <p:nvSpPr>
            <p:cNvPr id="1109" name="ZoneTexte 1108">
              <a:extLst>
                <a:ext uri="{FF2B5EF4-FFF2-40B4-BE49-F238E27FC236}">
                  <a16:creationId xmlns:a16="http://schemas.microsoft.com/office/drawing/2014/main" id="{BF41CC10-7270-CB54-742D-8B897CC8E05A}"/>
                </a:ext>
              </a:extLst>
            </p:cNvPr>
            <p:cNvSpPr txBox="1"/>
            <p:nvPr/>
          </p:nvSpPr>
          <p:spPr>
            <a:xfrm>
              <a:off x="3964589" y="5673423"/>
              <a:ext cx="3289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40</a:t>
              </a:r>
            </a:p>
          </p:txBody>
        </p:sp>
        <p:sp>
          <p:nvSpPr>
            <p:cNvPr id="1110" name="ZoneTexte 1109">
              <a:extLst>
                <a:ext uri="{FF2B5EF4-FFF2-40B4-BE49-F238E27FC236}">
                  <a16:creationId xmlns:a16="http://schemas.microsoft.com/office/drawing/2014/main" id="{82E63C47-9B28-7B77-4F9C-4B5D810CAC05}"/>
                </a:ext>
              </a:extLst>
            </p:cNvPr>
            <p:cNvSpPr txBox="1"/>
            <p:nvPr/>
          </p:nvSpPr>
          <p:spPr>
            <a:xfrm>
              <a:off x="3964589" y="5341922"/>
              <a:ext cx="3289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60</a:t>
              </a:r>
            </a:p>
          </p:txBody>
        </p:sp>
        <p:sp>
          <p:nvSpPr>
            <p:cNvPr id="1111" name="ZoneTexte 1110">
              <a:extLst>
                <a:ext uri="{FF2B5EF4-FFF2-40B4-BE49-F238E27FC236}">
                  <a16:creationId xmlns:a16="http://schemas.microsoft.com/office/drawing/2014/main" id="{C70CA194-F694-B53A-DC40-F54285D5B8D3}"/>
                </a:ext>
              </a:extLst>
            </p:cNvPr>
            <p:cNvSpPr txBox="1"/>
            <p:nvPr/>
          </p:nvSpPr>
          <p:spPr>
            <a:xfrm>
              <a:off x="3964589" y="5010421"/>
              <a:ext cx="3289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80</a:t>
              </a:r>
            </a:p>
          </p:txBody>
        </p:sp>
        <p:sp>
          <p:nvSpPr>
            <p:cNvPr id="1112" name="ZoneTexte 1111">
              <a:extLst>
                <a:ext uri="{FF2B5EF4-FFF2-40B4-BE49-F238E27FC236}">
                  <a16:creationId xmlns:a16="http://schemas.microsoft.com/office/drawing/2014/main" id="{823F5D16-B228-B276-6887-18C961794431}"/>
                </a:ext>
              </a:extLst>
            </p:cNvPr>
            <p:cNvSpPr txBox="1"/>
            <p:nvPr/>
          </p:nvSpPr>
          <p:spPr>
            <a:xfrm>
              <a:off x="3892454" y="4678920"/>
              <a:ext cx="40107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noProof="0" dirty="0">
                  <a:solidFill>
                    <a:srgbClr val="000066"/>
                  </a:solidFill>
                </a:rPr>
                <a:t>100</a:t>
              </a:r>
            </a:p>
          </p:txBody>
        </p:sp>
        <p:sp>
          <p:nvSpPr>
            <p:cNvPr id="1121" name="ZoneTexte 1120">
              <a:extLst>
                <a:ext uri="{FF2B5EF4-FFF2-40B4-BE49-F238E27FC236}">
                  <a16:creationId xmlns:a16="http://schemas.microsoft.com/office/drawing/2014/main" id="{ECA61B0C-D58A-E3C9-0E39-6B4AF4619A38}"/>
                </a:ext>
              </a:extLst>
            </p:cNvPr>
            <p:cNvSpPr txBox="1"/>
            <p:nvPr/>
          </p:nvSpPr>
          <p:spPr>
            <a:xfrm>
              <a:off x="5050269" y="4814393"/>
              <a:ext cx="16983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noProof="0" dirty="0">
                  <a:solidFill>
                    <a:srgbClr val="000066"/>
                  </a:solidFill>
                </a:rPr>
                <a:t>Time to virologic failure</a:t>
              </a:r>
            </a:p>
          </p:txBody>
        </p:sp>
        <p:sp>
          <p:nvSpPr>
            <p:cNvPr id="1122" name="ZoneTexte 1121">
              <a:extLst>
                <a:ext uri="{FF2B5EF4-FFF2-40B4-BE49-F238E27FC236}">
                  <a16:creationId xmlns:a16="http://schemas.microsoft.com/office/drawing/2014/main" id="{5D916374-F7D4-5CEE-500B-0557EC8380DC}"/>
                </a:ext>
              </a:extLst>
            </p:cNvPr>
            <p:cNvSpPr txBox="1"/>
            <p:nvPr/>
          </p:nvSpPr>
          <p:spPr>
            <a:xfrm>
              <a:off x="6598526" y="4966514"/>
              <a:ext cx="2247731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noProof="0" dirty="0">
                  <a:solidFill>
                    <a:srgbClr val="000066"/>
                  </a:solidFill>
                </a:rPr>
                <a:t>Between-group difference at </a:t>
              </a:r>
              <a:r>
                <a:rPr lang="en-US" sz="1100" noProof="0" dirty="0" err="1">
                  <a:solidFill>
                    <a:srgbClr val="000066"/>
                  </a:solidFill>
                </a:rPr>
                <a:t>wk</a:t>
              </a:r>
              <a:r>
                <a:rPr lang="en-US" sz="1100" noProof="0" dirty="0">
                  <a:solidFill>
                    <a:srgbClr val="000066"/>
                  </a:solidFill>
                </a:rPr>
                <a:t> 48,</a:t>
              </a:r>
              <a:br>
                <a:rPr lang="en-US" sz="1100" noProof="0" dirty="0">
                  <a:solidFill>
                    <a:srgbClr val="000066"/>
                  </a:solidFill>
                </a:rPr>
              </a:br>
              <a:r>
                <a:rPr lang="en-US" sz="1100" noProof="0" dirty="0">
                  <a:solidFill>
                    <a:srgbClr val="000066"/>
                  </a:solidFill>
                </a:rPr>
                <a:t>-21.4 percentage points</a:t>
              </a:r>
              <a:br>
                <a:rPr lang="en-US" sz="1100" noProof="0" dirty="0">
                  <a:solidFill>
                    <a:srgbClr val="000066"/>
                  </a:solidFill>
                </a:rPr>
              </a:br>
              <a:r>
                <a:rPr lang="en-US" sz="1100" noProof="0" dirty="0">
                  <a:solidFill>
                    <a:srgbClr val="000066"/>
                  </a:solidFill>
                </a:rPr>
                <a:t>(98.4% CI, -33.5 to -9.3)</a:t>
              </a:r>
            </a:p>
          </p:txBody>
        </p:sp>
        <p:sp>
          <p:nvSpPr>
            <p:cNvPr id="1123" name="ZoneTexte 1122">
              <a:extLst>
                <a:ext uri="{FF2B5EF4-FFF2-40B4-BE49-F238E27FC236}">
                  <a16:creationId xmlns:a16="http://schemas.microsoft.com/office/drawing/2014/main" id="{D83207AC-322A-0AE1-63D3-539E9A49D565}"/>
                </a:ext>
              </a:extLst>
            </p:cNvPr>
            <p:cNvSpPr txBox="1"/>
            <p:nvPr/>
          </p:nvSpPr>
          <p:spPr>
            <a:xfrm>
              <a:off x="7316931" y="5858589"/>
              <a:ext cx="99578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noProof="0" dirty="0">
                  <a:solidFill>
                    <a:srgbClr val="000066"/>
                  </a:solidFill>
                </a:rPr>
                <a:t>Standard care</a:t>
              </a:r>
            </a:p>
          </p:txBody>
        </p:sp>
        <p:sp>
          <p:nvSpPr>
            <p:cNvPr id="1124" name="ZoneTexte 1123">
              <a:extLst>
                <a:ext uri="{FF2B5EF4-FFF2-40B4-BE49-F238E27FC236}">
                  <a16:creationId xmlns:a16="http://schemas.microsoft.com/office/drawing/2014/main" id="{262A60B3-8F35-01E4-EDA8-7E1D96ACF9D5}"/>
                </a:ext>
              </a:extLst>
            </p:cNvPr>
            <p:cNvSpPr txBox="1"/>
            <p:nvPr/>
          </p:nvSpPr>
          <p:spPr>
            <a:xfrm>
              <a:off x="7315327" y="6196727"/>
              <a:ext cx="73289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00" b="1" noProof="0" dirty="0">
                  <a:solidFill>
                    <a:srgbClr val="000066"/>
                  </a:solidFill>
                </a:rPr>
                <a:t>CAB+RPV</a:t>
              </a: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7CC3928C-ACA0-7274-D9A0-784CA2D350E0}"/>
              </a:ext>
            </a:extLst>
          </p:cNvPr>
          <p:cNvSpPr txBox="1"/>
          <p:nvPr/>
        </p:nvSpPr>
        <p:spPr>
          <a:xfrm>
            <a:off x="9078256" y="6472198"/>
            <a:ext cx="3062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noProof="0" dirty="0">
                <a:solidFill>
                  <a:srgbClr val="0070C0"/>
                </a:solidFill>
              </a:rPr>
              <a:t>Rana AI, N Engl J Med 2026;394:858-71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77524F8-5CEB-7021-7F86-A34BBA63D885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44433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E1FC1E17-593C-21C1-E613-8C7F3F51D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LA CAB/RPV in highly vulnerable population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10EB889-D521-221B-12AB-B66B2B821B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599" y="1796807"/>
            <a:ext cx="5439639" cy="4572000"/>
          </a:xfrm>
        </p:spPr>
        <p:txBody>
          <a:bodyPr>
            <a:normAutofit lnSpcReduction="10000"/>
          </a:bodyPr>
          <a:lstStyle/>
          <a:p>
            <a:r>
              <a:rPr lang="en-US" sz="1800" noProof="0" dirty="0"/>
              <a:t>Ward 86 HIV Clinic San Francisco</a:t>
            </a:r>
            <a:br>
              <a:rPr lang="en-US" sz="1800" noProof="0" dirty="0"/>
            </a:br>
            <a:endParaRPr lang="en-US" sz="1800" noProof="0" dirty="0"/>
          </a:p>
          <a:p>
            <a:r>
              <a:rPr lang="en-US" sz="1800" noProof="0" dirty="0"/>
              <a:t>Retrospective study, 370 PWH (241 virologically suppressed, 129 viremic)</a:t>
            </a:r>
            <a:br>
              <a:rPr lang="en-US" sz="1800" noProof="0" dirty="0"/>
            </a:br>
            <a:endParaRPr lang="en-US" sz="1800" noProof="0" dirty="0"/>
          </a:p>
          <a:p>
            <a:r>
              <a:rPr lang="en-US" sz="1800" noProof="0" dirty="0"/>
              <a:t>LA CAB/RPV Jan 2021-Sept 2024</a:t>
            </a:r>
            <a:br>
              <a:rPr lang="en-US" sz="1800" noProof="0" dirty="0"/>
            </a:br>
            <a:endParaRPr lang="en-US" sz="1800" noProof="0" dirty="0"/>
          </a:p>
          <a:p>
            <a:r>
              <a:rPr lang="en-US" sz="1800" noProof="0" dirty="0"/>
              <a:t>Virologic suppression (HIV RNA ≤ 200 c/mL) at W48</a:t>
            </a:r>
          </a:p>
          <a:p>
            <a:pPr lvl="1"/>
            <a:r>
              <a:rPr lang="en-US" sz="1800" noProof="0" dirty="0"/>
              <a:t>99.4% in patients with virologic suppression at D0</a:t>
            </a:r>
          </a:p>
          <a:p>
            <a:pPr lvl="1"/>
            <a:r>
              <a:rPr lang="en-US" sz="1800" noProof="0" dirty="0"/>
              <a:t>97.9% in patients with initial viremia</a:t>
            </a:r>
          </a:p>
          <a:p>
            <a:pPr lvl="1"/>
            <a:endParaRPr lang="en-US" sz="1600" noProof="0" dirty="0"/>
          </a:p>
          <a:p>
            <a:pPr lvl="1"/>
            <a:endParaRPr lang="en-US" sz="1600" noProof="0" dirty="0"/>
          </a:p>
          <a:p>
            <a:r>
              <a:rPr lang="en-US" sz="1900" b="1" noProof="0" dirty="0"/>
              <a:t>Conclusion : </a:t>
            </a:r>
            <a:r>
              <a:rPr lang="en-US" sz="1900" noProof="0" dirty="0"/>
              <a:t>In a cohort of PWH with high rates of housing instability, substance use and low CD4 counts, LA CAB/RPV was highly effective even in those initiating injectables with viremia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8410521D-43A1-20CE-0B14-F8C756E23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8297" y="1862502"/>
            <a:ext cx="56071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ea typeface="ＭＳ Ｐゴシック" pitchFamily="34" charset="-128"/>
                <a:cs typeface="Arial" charset="0"/>
              </a:rPr>
              <a:t>HIV RNA ≤ 200 c/mL in patients with initial viremia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ＭＳ Ｐゴシック" pitchFamily="34" charset="-128"/>
              <a:cs typeface="Arial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BE18B4-15C3-264F-D946-27319E9C9565}"/>
              </a:ext>
            </a:extLst>
          </p:cNvPr>
          <p:cNvGrpSpPr/>
          <p:nvPr/>
        </p:nvGrpSpPr>
        <p:grpSpPr>
          <a:xfrm>
            <a:off x="6040062" y="2348337"/>
            <a:ext cx="5717424" cy="4100254"/>
            <a:chOff x="6040062" y="2348337"/>
            <a:chExt cx="5717424" cy="410025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1BDD7DD2-10E3-D73A-84B3-DF3035F56BF9}"/>
                </a:ext>
              </a:extLst>
            </p:cNvPr>
            <p:cNvGrpSpPr/>
            <p:nvPr/>
          </p:nvGrpSpPr>
          <p:grpSpPr>
            <a:xfrm>
              <a:off x="6040062" y="2348337"/>
              <a:ext cx="5717424" cy="4100254"/>
              <a:chOff x="2677307" y="1609517"/>
              <a:chExt cx="6214281" cy="4990945"/>
            </a:xfrm>
          </p:grpSpPr>
          <p:grpSp>
            <p:nvGrpSpPr>
              <p:cNvPr id="21" name="Groupe 20">
                <a:extLst>
                  <a:ext uri="{FF2B5EF4-FFF2-40B4-BE49-F238E27FC236}">
                    <a16:creationId xmlns:a16="http://schemas.microsoft.com/office/drawing/2014/main" id="{DC1A7532-14BB-1887-652B-CF3D969AF8FA}"/>
                  </a:ext>
                </a:extLst>
              </p:cNvPr>
              <p:cNvGrpSpPr/>
              <p:nvPr/>
            </p:nvGrpSpPr>
            <p:grpSpPr>
              <a:xfrm>
                <a:off x="3522663" y="1749426"/>
                <a:ext cx="5368925" cy="3721100"/>
                <a:chOff x="3522663" y="1749426"/>
                <a:chExt cx="5368925" cy="3721100"/>
              </a:xfrm>
            </p:grpSpPr>
            <p:sp>
              <p:nvSpPr>
                <p:cNvPr id="9" name="Freeform 6">
                  <a:extLst>
                    <a:ext uri="{FF2B5EF4-FFF2-40B4-BE49-F238E27FC236}">
                      <a16:creationId xmlns:a16="http://schemas.microsoft.com/office/drawing/2014/main" id="{428A7521-4A8D-9523-552F-E223372288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5" y="1749426"/>
                  <a:ext cx="5262563" cy="3614738"/>
                </a:xfrm>
                <a:custGeom>
                  <a:avLst/>
                  <a:gdLst>
                    <a:gd name="T0" fmla="*/ 0 w 13261"/>
                    <a:gd name="T1" fmla="*/ 0 h 9112"/>
                    <a:gd name="T2" fmla="*/ 0 w 13261"/>
                    <a:gd name="T3" fmla="*/ 9112 h 9112"/>
                    <a:gd name="T4" fmla="*/ 13261 w 13261"/>
                    <a:gd name="T5" fmla="*/ 9112 h 9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261" h="9112">
                      <a:moveTo>
                        <a:pt x="0" y="0"/>
                      </a:moveTo>
                      <a:lnTo>
                        <a:pt x="0" y="9112"/>
                      </a:lnTo>
                      <a:lnTo>
                        <a:pt x="13261" y="9112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0" name="Line 7">
                  <a:extLst>
                    <a:ext uri="{FF2B5EF4-FFF2-40B4-BE49-F238E27FC236}">
                      <a16:creationId xmlns:a16="http://schemas.microsoft.com/office/drawing/2014/main" id="{326637AD-485E-134D-3379-D095A04B574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99050" y="5364163"/>
                  <a:ext cx="0" cy="10636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1" name="Line 8">
                  <a:extLst>
                    <a:ext uri="{FF2B5EF4-FFF2-40B4-BE49-F238E27FC236}">
                      <a16:creationId xmlns:a16="http://schemas.microsoft.com/office/drawing/2014/main" id="{3F53AE1E-BDAF-4751-53A4-189356F27A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570663" y="5364163"/>
                  <a:ext cx="0" cy="10636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2" name="Line 9">
                  <a:extLst>
                    <a:ext uri="{FF2B5EF4-FFF2-40B4-BE49-F238E27FC236}">
                      <a16:creationId xmlns:a16="http://schemas.microsoft.com/office/drawing/2014/main" id="{5D94A1C1-CC96-B522-FE40-2C47ABF48A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629025" y="5364163"/>
                  <a:ext cx="0" cy="10636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3" name="Line 10">
                  <a:extLst>
                    <a:ext uri="{FF2B5EF4-FFF2-40B4-BE49-F238E27FC236}">
                      <a16:creationId xmlns:a16="http://schemas.microsoft.com/office/drawing/2014/main" id="{227DA212-D736-DE95-B2F5-5368280CD3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040688" y="5364163"/>
                  <a:ext cx="0" cy="106363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4" name="Line 11">
                  <a:extLst>
                    <a:ext uri="{FF2B5EF4-FFF2-40B4-BE49-F238E27FC236}">
                      <a16:creationId xmlns:a16="http://schemas.microsoft.com/office/drawing/2014/main" id="{A4F5AB1A-8153-93FD-4DB3-7B41C620AE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2663" y="2705101"/>
                  <a:ext cx="106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5" name="Line 12">
                  <a:extLst>
                    <a:ext uri="{FF2B5EF4-FFF2-40B4-BE49-F238E27FC236}">
                      <a16:creationId xmlns:a16="http://schemas.microsoft.com/office/drawing/2014/main" id="{62CA2C73-B056-1A43-B05E-2084FB12A6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2663" y="3590926"/>
                  <a:ext cx="106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6" name="Line 13">
                  <a:extLst>
                    <a:ext uri="{FF2B5EF4-FFF2-40B4-BE49-F238E27FC236}">
                      <a16:creationId xmlns:a16="http://schemas.microsoft.com/office/drawing/2014/main" id="{58B537F3-17CB-3E3D-30C0-AF12E5F712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2663" y="4478338"/>
                  <a:ext cx="106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7" name="Line 14">
                  <a:extLst>
                    <a:ext uri="{FF2B5EF4-FFF2-40B4-BE49-F238E27FC236}">
                      <a16:creationId xmlns:a16="http://schemas.microsoft.com/office/drawing/2014/main" id="{F10F5C52-57FC-7230-CE6F-19EF1CAAA1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2663" y="5364163"/>
                  <a:ext cx="106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8" name="Line 15">
                  <a:extLst>
                    <a:ext uri="{FF2B5EF4-FFF2-40B4-BE49-F238E27FC236}">
                      <a16:creationId xmlns:a16="http://schemas.microsoft.com/office/drawing/2014/main" id="{CCA16F75-61F9-1593-B53E-863FEA991B2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522663" y="1819276"/>
                  <a:ext cx="1063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9" name="Freeform 16">
                  <a:extLst>
                    <a:ext uri="{FF2B5EF4-FFF2-40B4-BE49-F238E27FC236}">
                      <a16:creationId xmlns:a16="http://schemas.microsoft.com/office/drawing/2014/main" id="{25AFF923-A225-2F04-44B7-C4529A46C6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9188" y="1822451"/>
                  <a:ext cx="5018088" cy="3541713"/>
                </a:xfrm>
                <a:custGeom>
                  <a:avLst/>
                  <a:gdLst>
                    <a:gd name="T0" fmla="*/ 3974 w 12641"/>
                    <a:gd name="T1" fmla="*/ 894 h 8928"/>
                    <a:gd name="T2" fmla="*/ 3606 w 12641"/>
                    <a:gd name="T3" fmla="*/ 1045 h 8928"/>
                    <a:gd name="T4" fmla="*/ 3394 w 12641"/>
                    <a:gd name="T5" fmla="*/ 1184 h 8928"/>
                    <a:gd name="T6" fmla="*/ 3148 w 12641"/>
                    <a:gd name="T7" fmla="*/ 1335 h 8928"/>
                    <a:gd name="T8" fmla="*/ 2707 w 12641"/>
                    <a:gd name="T9" fmla="*/ 1463 h 8928"/>
                    <a:gd name="T10" fmla="*/ 2579 w 12641"/>
                    <a:gd name="T11" fmla="*/ 1709 h 8928"/>
                    <a:gd name="T12" fmla="*/ 2445 w 12641"/>
                    <a:gd name="T13" fmla="*/ 2234 h 8928"/>
                    <a:gd name="T14" fmla="*/ 2138 w 12641"/>
                    <a:gd name="T15" fmla="*/ 2714 h 8928"/>
                    <a:gd name="T16" fmla="*/ 1837 w 12641"/>
                    <a:gd name="T17" fmla="*/ 2971 h 8928"/>
                    <a:gd name="T18" fmla="*/ 1524 w 12641"/>
                    <a:gd name="T19" fmla="*/ 3122 h 8928"/>
                    <a:gd name="T20" fmla="*/ 1429 w 12641"/>
                    <a:gd name="T21" fmla="*/ 3345 h 8928"/>
                    <a:gd name="T22" fmla="*/ 1329 w 12641"/>
                    <a:gd name="T23" fmla="*/ 3624 h 8928"/>
                    <a:gd name="T24" fmla="*/ 1189 w 12641"/>
                    <a:gd name="T25" fmla="*/ 5450 h 8928"/>
                    <a:gd name="T26" fmla="*/ 1122 w 12641"/>
                    <a:gd name="T27" fmla="*/ 7762 h 8928"/>
                    <a:gd name="T28" fmla="*/ 938 w 12641"/>
                    <a:gd name="T29" fmla="*/ 8371 h 8928"/>
                    <a:gd name="T30" fmla="*/ 575 w 12641"/>
                    <a:gd name="T31" fmla="*/ 8745 h 8928"/>
                    <a:gd name="T32" fmla="*/ 0 w 12641"/>
                    <a:gd name="T33" fmla="*/ 8928 h 8928"/>
                    <a:gd name="T34" fmla="*/ 983 w 12641"/>
                    <a:gd name="T35" fmla="*/ 8890 h 8928"/>
                    <a:gd name="T36" fmla="*/ 1133 w 12641"/>
                    <a:gd name="T37" fmla="*/ 8538 h 8928"/>
                    <a:gd name="T38" fmla="*/ 1180 w 12641"/>
                    <a:gd name="T39" fmla="*/ 8181 h 8928"/>
                    <a:gd name="T40" fmla="*/ 1223 w 12641"/>
                    <a:gd name="T41" fmla="*/ 7539 h 8928"/>
                    <a:gd name="T42" fmla="*/ 1334 w 12641"/>
                    <a:gd name="T43" fmla="*/ 5221 h 8928"/>
                    <a:gd name="T44" fmla="*/ 1468 w 12641"/>
                    <a:gd name="T45" fmla="*/ 4819 h 8928"/>
                    <a:gd name="T46" fmla="*/ 1580 w 12641"/>
                    <a:gd name="T47" fmla="*/ 4579 h 8928"/>
                    <a:gd name="T48" fmla="*/ 1904 w 12641"/>
                    <a:gd name="T49" fmla="*/ 4456 h 8928"/>
                    <a:gd name="T50" fmla="*/ 2110 w 12641"/>
                    <a:gd name="T51" fmla="*/ 4250 h 8928"/>
                    <a:gd name="T52" fmla="*/ 2361 w 12641"/>
                    <a:gd name="T53" fmla="*/ 4071 h 8928"/>
                    <a:gd name="T54" fmla="*/ 2523 w 12641"/>
                    <a:gd name="T55" fmla="*/ 3613 h 8928"/>
                    <a:gd name="T56" fmla="*/ 2624 w 12641"/>
                    <a:gd name="T57" fmla="*/ 3021 h 8928"/>
                    <a:gd name="T58" fmla="*/ 2864 w 12641"/>
                    <a:gd name="T59" fmla="*/ 2736 h 8928"/>
                    <a:gd name="T60" fmla="*/ 3204 w 12641"/>
                    <a:gd name="T61" fmla="*/ 2530 h 8928"/>
                    <a:gd name="T62" fmla="*/ 3489 w 12641"/>
                    <a:gd name="T63" fmla="*/ 2463 h 8928"/>
                    <a:gd name="T64" fmla="*/ 3701 w 12641"/>
                    <a:gd name="T65" fmla="*/ 2150 h 8928"/>
                    <a:gd name="T66" fmla="*/ 3991 w 12641"/>
                    <a:gd name="T67" fmla="*/ 2038 h 8928"/>
                    <a:gd name="T68" fmla="*/ 4242 w 12641"/>
                    <a:gd name="T69" fmla="*/ 1782 h 8928"/>
                    <a:gd name="T70" fmla="*/ 4560 w 12641"/>
                    <a:gd name="T71" fmla="*/ 1614 h 8928"/>
                    <a:gd name="T72" fmla="*/ 5961 w 12641"/>
                    <a:gd name="T73" fmla="*/ 1519 h 8928"/>
                    <a:gd name="T74" fmla="*/ 6407 w 12641"/>
                    <a:gd name="T75" fmla="*/ 1301 h 8928"/>
                    <a:gd name="T76" fmla="*/ 7641 w 12641"/>
                    <a:gd name="T77" fmla="*/ 1045 h 8928"/>
                    <a:gd name="T78" fmla="*/ 8065 w 12641"/>
                    <a:gd name="T79" fmla="*/ 905 h 8928"/>
                    <a:gd name="T80" fmla="*/ 9204 w 12641"/>
                    <a:gd name="T81" fmla="*/ 721 h 8928"/>
                    <a:gd name="T82" fmla="*/ 12641 w 12641"/>
                    <a:gd name="T83" fmla="*/ 0 h 8928"/>
                    <a:gd name="T84" fmla="*/ 9075 w 12641"/>
                    <a:gd name="T85" fmla="*/ 84 h 8928"/>
                    <a:gd name="T86" fmla="*/ 7691 w 12641"/>
                    <a:gd name="T87" fmla="*/ 157 h 8928"/>
                    <a:gd name="T88" fmla="*/ 6843 w 12641"/>
                    <a:gd name="T89" fmla="*/ 268 h 8928"/>
                    <a:gd name="T90" fmla="*/ 6367 w 12641"/>
                    <a:gd name="T91" fmla="*/ 402 h 8928"/>
                    <a:gd name="T92" fmla="*/ 5960 w 12641"/>
                    <a:gd name="T93" fmla="*/ 520 h 8928"/>
                    <a:gd name="T94" fmla="*/ 4767 w 12641"/>
                    <a:gd name="T95" fmla="*/ 564 h 8928"/>
                    <a:gd name="T96" fmla="*/ 4527 w 12641"/>
                    <a:gd name="T97" fmla="*/ 637 h 8928"/>
                    <a:gd name="T98" fmla="*/ 4036 w 12641"/>
                    <a:gd name="T99" fmla="*/ 827 h 89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12641" h="8928">
                      <a:moveTo>
                        <a:pt x="4036" y="827"/>
                      </a:moveTo>
                      <a:lnTo>
                        <a:pt x="3974" y="894"/>
                      </a:lnTo>
                      <a:lnTo>
                        <a:pt x="3723" y="944"/>
                      </a:lnTo>
                      <a:lnTo>
                        <a:pt x="3606" y="1045"/>
                      </a:lnTo>
                      <a:lnTo>
                        <a:pt x="3500" y="1201"/>
                      </a:lnTo>
                      <a:lnTo>
                        <a:pt x="3394" y="1184"/>
                      </a:lnTo>
                      <a:lnTo>
                        <a:pt x="3182" y="1262"/>
                      </a:lnTo>
                      <a:lnTo>
                        <a:pt x="3148" y="1335"/>
                      </a:lnTo>
                      <a:lnTo>
                        <a:pt x="2791" y="1430"/>
                      </a:lnTo>
                      <a:lnTo>
                        <a:pt x="2707" y="1463"/>
                      </a:lnTo>
                      <a:lnTo>
                        <a:pt x="2618" y="1653"/>
                      </a:lnTo>
                      <a:lnTo>
                        <a:pt x="2579" y="1709"/>
                      </a:lnTo>
                      <a:lnTo>
                        <a:pt x="2534" y="2156"/>
                      </a:lnTo>
                      <a:lnTo>
                        <a:pt x="2445" y="2234"/>
                      </a:lnTo>
                      <a:lnTo>
                        <a:pt x="2356" y="2569"/>
                      </a:lnTo>
                      <a:lnTo>
                        <a:pt x="2138" y="2714"/>
                      </a:lnTo>
                      <a:lnTo>
                        <a:pt x="2038" y="2848"/>
                      </a:lnTo>
                      <a:lnTo>
                        <a:pt x="1837" y="2971"/>
                      </a:lnTo>
                      <a:lnTo>
                        <a:pt x="1585" y="3038"/>
                      </a:lnTo>
                      <a:lnTo>
                        <a:pt x="1524" y="3122"/>
                      </a:lnTo>
                      <a:lnTo>
                        <a:pt x="1491" y="3250"/>
                      </a:lnTo>
                      <a:lnTo>
                        <a:pt x="1429" y="3345"/>
                      </a:lnTo>
                      <a:lnTo>
                        <a:pt x="1385" y="3552"/>
                      </a:lnTo>
                      <a:lnTo>
                        <a:pt x="1329" y="3624"/>
                      </a:lnTo>
                      <a:lnTo>
                        <a:pt x="1223" y="4568"/>
                      </a:lnTo>
                      <a:lnTo>
                        <a:pt x="1189" y="5450"/>
                      </a:lnTo>
                      <a:lnTo>
                        <a:pt x="1167" y="6902"/>
                      </a:lnTo>
                      <a:lnTo>
                        <a:pt x="1122" y="7762"/>
                      </a:lnTo>
                      <a:lnTo>
                        <a:pt x="994" y="8259"/>
                      </a:lnTo>
                      <a:lnTo>
                        <a:pt x="938" y="8371"/>
                      </a:lnTo>
                      <a:lnTo>
                        <a:pt x="732" y="8493"/>
                      </a:lnTo>
                      <a:lnTo>
                        <a:pt x="575" y="8745"/>
                      </a:lnTo>
                      <a:lnTo>
                        <a:pt x="408" y="8789"/>
                      </a:lnTo>
                      <a:lnTo>
                        <a:pt x="0" y="8928"/>
                      </a:lnTo>
                      <a:lnTo>
                        <a:pt x="890" y="8928"/>
                      </a:lnTo>
                      <a:lnTo>
                        <a:pt x="983" y="8890"/>
                      </a:lnTo>
                      <a:lnTo>
                        <a:pt x="1085" y="8697"/>
                      </a:lnTo>
                      <a:lnTo>
                        <a:pt x="1133" y="8538"/>
                      </a:lnTo>
                      <a:lnTo>
                        <a:pt x="1147" y="8197"/>
                      </a:lnTo>
                      <a:lnTo>
                        <a:pt x="1180" y="8181"/>
                      </a:lnTo>
                      <a:lnTo>
                        <a:pt x="1180" y="7563"/>
                      </a:lnTo>
                      <a:lnTo>
                        <a:pt x="1223" y="7539"/>
                      </a:lnTo>
                      <a:lnTo>
                        <a:pt x="1256" y="5802"/>
                      </a:lnTo>
                      <a:lnTo>
                        <a:pt x="1334" y="5221"/>
                      </a:lnTo>
                      <a:lnTo>
                        <a:pt x="1412" y="4931"/>
                      </a:lnTo>
                      <a:lnTo>
                        <a:pt x="1468" y="4819"/>
                      </a:lnTo>
                      <a:lnTo>
                        <a:pt x="1502" y="4668"/>
                      </a:lnTo>
                      <a:lnTo>
                        <a:pt x="1580" y="4579"/>
                      </a:lnTo>
                      <a:lnTo>
                        <a:pt x="1758" y="4540"/>
                      </a:lnTo>
                      <a:lnTo>
                        <a:pt x="1904" y="4456"/>
                      </a:lnTo>
                      <a:lnTo>
                        <a:pt x="2038" y="4361"/>
                      </a:lnTo>
                      <a:lnTo>
                        <a:pt x="2110" y="4250"/>
                      </a:lnTo>
                      <a:lnTo>
                        <a:pt x="2238" y="4149"/>
                      </a:lnTo>
                      <a:lnTo>
                        <a:pt x="2361" y="4071"/>
                      </a:lnTo>
                      <a:lnTo>
                        <a:pt x="2439" y="3708"/>
                      </a:lnTo>
                      <a:lnTo>
                        <a:pt x="2523" y="3613"/>
                      </a:lnTo>
                      <a:lnTo>
                        <a:pt x="2562" y="3105"/>
                      </a:lnTo>
                      <a:lnTo>
                        <a:pt x="2624" y="3021"/>
                      </a:lnTo>
                      <a:lnTo>
                        <a:pt x="2691" y="2781"/>
                      </a:lnTo>
                      <a:lnTo>
                        <a:pt x="2864" y="2736"/>
                      </a:lnTo>
                      <a:lnTo>
                        <a:pt x="3148" y="2625"/>
                      </a:lnTo>
                      <a:lnTo>
                        <a:pt x="3204" y="2530"/>
                      </a:lnTo>
                      <a:lnTo>
                        <a:pt x="3360" y="2463"/>
                      </a:lnTo>
                      <a:lnTo>
                        <a:pt x="3489" y="2463"/>
                      </a:lnTo>
                      <a:lnTo>
                        <a:pt x="3589" y="2273"/>
                      </a:lnTo>
                      <a:lnTo>
                        <a:pt x="3701" y="2150"/>
                      </a:lnTo>
                      <a:lnTo>
                        <a:pt x="3835" y="2089"/>
                      </a:lnTo>
                      <a:lnTo>
                        <a:pt x="3991" y="2038"/>
                      </a:lnTo>
                      <a:lnTo>
                        <a:pt x="4041" y="1944"/>
                      </a:lnTo>
                      <a:lnTo>
                        <a:pt x="4242" y="1782"/>
                      </a:lnTo>
                      <a:lnTo>
                        <a:pt x="4521" y="1698"/>
                      </a:lnTo>
                      <a:lnTo>
                        <a:pt x="4560" y="1614"/>
                      </a:lnTo>
                      <a:lnTo>
                        <a:pt x="5062" y="1519"/>
                      </a:lnTo>
                      <a:lnTo>
                        <a:pt x="5961" y="1519"/>
                      </a:lnTo>
                      <a:lnTo>
                        <a:pt x="6279" y="1430"/>
                      </a:lnTo>
                      <a:lnTo>
                        <a:pt x="6407" y="1301"/>
                      </a:lnTo>
                      <a:lnTo>
                        <a:pt x="6776" y="1139"/>
                      </a:lnTo>
                      <a:lnTo>
                        <a:pt x="7641" y="1045"/>
                      </a:lnTo>
                      <a:lnTo>
                        <a:pt x="7691" y="927"/>
                      </a:lnTo>
                      <a:lnTo>
                        <a:pt x="8065" y="905"/>
                      </a:lnTo>
                      <a:lnTo>
                        <a:pt x="8712" y="832"/>
                      </a:lnTo>
                      <a:lnTo>
                        <a:pt x="9204" y="721"/>
                      </a:lnTo>
                      <a:lnTo>
                        <a:pt x="12630" y="553"/>
                      </a:lnTo>
                      <a:lnTo>
                        <a:pt x="12641" y="0"/>
                      </a:lnTo>
                      <a:lnTo>
                        <a:pt x="9220" y="62"/>
                      </a:lnTo>
                      <a:lnTo>
                        <a:pt x="9075" y="84"/>
                      </a:lnTo>
                      <a:lnTo>
                        <a:pt x="8344" y="134"/>
                      </a:lnTo>
                      <a:lnTo>
                        <a:pt x="7691" y="157"/>
                      </a:lnTo>
                      <a:lnTo>
                        <a:pt x="7646" y="229"/>
                      </a:lnTo>
                      <a:lnTo>
                        <a:pt x="6843" y="268"/>
                      </a:lnTo>
                      <a:lnTo>
                        <a:pt x="6563" y="335"/>
                      </a:lnTo>
                      <a:lnTo>
                        <a:pt x="6367" y="402"/>
                      </a:lnTo>
                      <a:lnTo>
                        <a:pt x="6278" y="469"/>
                      </a:lnTo>
                      <a:lnTo>
                        <a:pt x="5960" y="520"/>
                      </a:lnTo>
                      <a:lnTo>
                        <a:pt x="5046" y="525"/>
                      </a:lnTo>
                      <a:lnTo>
                        <a:pt x="4767" y="564"/>
                      </a:lnTo>
                      <a:lnTo>
                        <a:pt x="4571" y="570"/>
                      </a:lnTo>
                      <a:lnTo>
                        <a:pt x="4527" y="637"/>
                      </a:lnTo>
                      <a:lnTo>
                        <a:pt x="4242" y="709"/>
                      </a:lnTo>
                      <a:lnTo>
                        <a:pt x="4036" y="827"/>
                      </a:lnTo>
                      <a:close/>
                    </a:path>
                  </a:pathLst>
                </a:custGeom>
                <a:solidFill>
                  <a:srgbClr val="D3B5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0" name="Freeform 17">
                  <a:extLst>
                    <a:ext uri="{FF2B5EF4-FFF2-40B4-BE49-F238E27FC236}">
                      <a16:creationId xmlns:a16="http://schemas.microsoft.com/office/drawing/2014/main" id="{9A486781-F650-5CA7-ED09-1329CFE640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29025" y="1822451"/>
                  <a:ext cx="5203825" cy="3541713"/>
                </a:xfrm>
                <a:custGeom>
                  <a:avLst/>
                  <a:gdLst>
                    <a:gd name="T0" fmla="*/ 13112 w 13112"/>
                    <a:gd name="T1" fmla="*/ 75 h 8925"/>
                    <a:gd name="T2" fmla="*/ 12716 w 13112"/>
                    <a:gd name="T3" fmla="*/ 156 h 8925"/>
                    <a:gd name="T4" fmla="*/ 10813 w 13112"/>
                    <a:gd name="T5" fmla="*/ 240 h 8925"/>
                    <a:gd name="T6" fmla="*/ 9267 w 13112"/>
                    <a:gd name="T7" fmla="*/ 332 h 8925"/>
                    <a:gd name="T8" fmla="*/ 8778 w 13112"/>
                    <a:gd name="T9" fmla="*/ 405 h 8925"/>
                    <a:gd name="T10" fmla="*/ 7771 w 13112"/>
                    <a:gd name="T11" fmla="*/ 489 h 8925"/>
                    <a:gd name="T12" fmla="*/ 7723 w 13112"/>
                    <a:gd name="T13" fmla="*/ 569 h 8925"/>
                    <a:gd name="T14" fmla="*/ 6886 w 13112"/>
                    <a:gd name="T15" fmla="*/ 662 h 8925"/>
                    <a:gd name="T16" fmla="*/ 6622 w 13112"/>
                    <a:gd name="T17" fmla="*/ 734 h 8925"/>
                    <a:gd name="T18" fmla="*/ 6449 w 13112"/>
                    <a:gd name="T19" fmla="*/ 818 h 8925"/>
                    <a:gd name="T20" fmla="*/ 6348 w 13112"/>
                    <a:gd name="T21" fmla="*/ 904 h 8925"/>
                    <a:gd name="T22" fmla="*/ 5159 w 13112"/>
                    <a:gd name="T23" fmla="*/ 982 h 8925"/>
                    <a:gd name="T24" fmla="*/ 4640 w 13112"/>
                    <a:gd name="T25" fmla="*/ 1036 h 8925"/>
                    <a:gd name="T26" fmla="*/ 4581 w 13112"/>
                    <a:gd name="T27" fmla="*/ 1122 h 8925"/>
                    <a:gd name="T28" fmla="*/ 4333 w 13112"/>
                    <a:gd name="T29" fmla="*/ 1198 h 8925"/>
                    <a:gd name="T30" fmla="*/ 4242 w 13112"/>
                    <a:gd name="T31" fmla="*/ 1276 h 8925"/>
                    <a:gd name="T32" fmla="*/ 4114 w 13112"/>
                    <a:gd name="T33" fmla="*/ 1345 h 8925"/>
                    <a:gd name="T34" fmla="*/ 4052 w 13112"/>
                    <a:gd name="T35" fmla="*/ 1423 h 8925"/>
                    <a:gd name="T36" fmla="*/ 3812 w 13112"/>
                    <a:gd name="T37" fmla="*/ 1499 h 8925"/>
                    <a:gd name="T38" fmla="*/ 3712 w 13112"/>
                    <a:gd name="T39" fmla="*/ 1652 h 8925"/>
                    <a:gd name="T40" fmla="*/ 3625 w 13112"/>
                    <a:gd name="T41" fmla="*/ 1723 h 8925"/>
                    <a:gd name="T42" fmla="*/ 3446 w 13112"/>
                    <a:gd name="T43" fmla="*/ 1803 h 8925"/>
                    <a:gd name="T44" fmla="*/ 3273 w 13112"/>
                    <a:gd name="T45" fmla="*/ 1868 h 8925"/>
                    <a:gd name="T46" fmla="*/ 3223 w 13112"/>
                    <a:gd name="T47" fmla="*/ 1941 h 8925"/>
                    <a:gd name="T48" fmla="*/ 3053 w 13112"/>
                    <a:gd name="T49" fmla="*/ 2019 h 8925"/>
                    <a:gd name="T50" fmla="*/ 2791 w 13112"/>
                    <a:gd name="T51" fmla="*/ 2086 h 8925"/>
                    <a:gd name="T52" fmla="*/ 2741 w 13112"/>
                    <a:gd name="T53" fmla="*/ 2225 h 8925"/>
                    <a:gd name="T54" fmla="*/ 2693 w 13112"/>
                    <a:gd name="T55" fmla="*/ 2300 h 8925"/>
                    <a:gd name="T56" fmla="*/ 2648 w 13112"/>
                    <a:gd name="T57" fmla="*/ 2803 h 8925"/>
                    <a:gd name="T58" fmla="*/ 2603 w 13112"/>
                    <a:gd name="T59" fmla="*/ 2884 h 8925"/>
                    <a:gd name="T60" fmla="*/ 2514 w 13112"/>
                    <a:gd name="T61" fmla="*/ 3091 h 8925"/>
                    <a:gd name="T62" fmla="*/ 2475 w 13112"/>
                    <a:gd name="T63" fmla="*/ 3230 h 8925"/>
                    <a:gd name="T64" fmla="*/ 2441 w 13112"/>
                    <a:gd name="T65" fmla="*/ 3387 h 8925"/>
                    <a:gd name="T66" fmla="*/ 2210 w 13112"/>
                    <a:gd name="T67" fmla="*/ 3532 h 8925"/>
                    <a:gd name="T68" fmla="*/ 2116 w 13112"/>
                    <a:gd name="T69" fmla="*/ 3593 h 8925"/>
                    <a:gd name="T70" fmla="*/ 1989 w 13112"/>
                    <a:gd name="T71" fmla="*/ 3679 h 8925"/>
                    <a:gd name="T72" fmla="*/ 1900 w 13112"/>
                    <a:gd name="T73" fmla="*/ 3746 h 8925"/>
                    <a:gd name="T74" fmla="*/ 1636 w 13112"/>
                    <a:gd name="T75" fmla="*/ 3813 h 8925"/>
                    <a:gd name="T76" fmla="*/ 1593 w 13112"/>
                    <a:gd name="T77" fmla="*/ 3956 h 8925"/>
                    <a:gd name="T78" fmla="*/ 1546 w 13112"/>
                    <a:gd name="T79" fmla="*/ 4031 h 8925"/>
                    <a:gd name="T80" fmla="*/ 1513 w 13112"/>
                    <a:gd name="T81" fmla="*/ 4243 h 8925"/>
                    <a:gd name="T82" fmla="*/ 1463 w 13112"/>
                    <a:gd name="T83" fmla="*/ 4305 h 8925"/>
                    <a:gd name="T84" fmla="*/ 1409 w 13112"/>
                    <a:gd name="T85" fmla="*/ 4539 h 8925"/>
                    <a:gd name="T86" fmla="*/ 1373 w 13112"/>
                    <a:gd name="T87" fmla="*/ 5023 h 8925"/>
                    <a:gd name="T88" fmla="*/ 1323 w 13112"/>
                    <a:gd name="T89" fmla="*/ 5433 h 8925"/>
                    <a:gd name="T90" fmla="*/ 1284 w 13112"/>
                    <a:gd name="T91" fmla="*/ 7532 h 8925"/>
                    <a:gd name="T92" fmla="*/ 1245 w 13112"/>
                    <a:gd name="T93" fmla="*/ 8161 h 8925"/>
                    <a:gd name="T94" fmla="*/ 1195 w 13112"/>
                    <a:gd name="T95" fmla="*/ 8451 h 8925"/>
                    <a:gd name="T96" fmla="*/ 1105 w 13112"/>
                    <a:gd name="T97" fmla="*/ 8582 h 8925"/>
                    <a:gd name="T98" fmla="*/ 1050 w 13112"/>
                    <a:gd name="T99" fmla="*/ 8658 h 8925"/>
                    <a:gd name="T100" fmla="*/ 974 w 13112"/>
                    <a:gd name="T101" fmla="*/ 8731 h 8925"/>
                    <a:gd name="T102" fmla="*/ 801 w 13112"/>
                    <a:gd name="T103" fmla="*/ 8861 h 8925"/>
                    <a:gd name="T104" fmla="*/ 667 w 13112"/>
                    <a:gd name="T105" fmla="*/ 8925 h 89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3112" h="8925">
                      <a:moveTo>
                        <a:pt x="13112" y="0"/>
                      </a:moveTo>
                      <a:lnTo>
                        <a:pt x="13112" y="75"/>
                      </a:lnTo>
                      <a:lnTo>
                        <a:pt x="12716" y="75"/>
                      </a:lnTo>
                      <a:lnTo>
                        <a:pt x="12716" y="156"/>
                      </a:lnTo>
                      <a:lnTo>
                        <a:pt x="10813" y="156"/>
                      </a:lnTo>
                      <a:lnTo>
                        <a:pt x="10813" y="240"/>
                      </a:lnTo>
                      <a:lnTo>
                        <a:pt x="9267" y="240"/>
                      </a:lnTo>
                      <a:lnTo>
                        <a:pt x="9267" y="332"/>
                      </a:lnTo>
                      <a:lnTo>
                        <a:pt x="8778" y="332"/>
                      </a:lnTo>
                      <a:lnTo>
                        <a:pt x="8778" y="405"/>
                      </a:lnTo>
                      <a:lnTo>
                        <a:pt x="7771" y="405"/>
                      </a:lnTo>
                      <a:lnTo>
                        <a:pt x="7771" y="489"/>
                      </a:lnTo>
                      <a:lnTo>
                        <a:pt x="7723" y="489"/>
                      </a:lnTo>
                      <a:lnTo>
                        <a:pt x="7723" y="569"/>
                      </a:lnTo>
                      <a:lnTo>
                        <a:pt x="6886" y="569"/>
                      </a:lnTo>
                      <a:lnTo>
                        <a:pt x="6886" y="662"/>
                      </a:lnTo>
                      <a:lnTo>
                        <a:pt x="6622" y="662"/>
                      </a:lnTo>
                      <a:lnTo>
                        <a:pt x="6622" y="734"/>
                      </a:lnTo>
                      <a:lnTo>
                        <a:pt x="6449" y="734"/>
                      </a:lnTo>
                      <a:lnTo>
                        <a:pt x="6449" y="818"/>
                      </a:lnTo>
                      <a:lnTo>
                        <a:pt x="6348" y="818"/>
                      </a:lnTo>
                      <a:lnTo>
                        <a:pt x="6348" y="904"/>
                      </a:lnTo>
                      <a:lnTo>
                        <a:pt x="5159" y="904"/>
                      </a:lnTo>
                      <a:lnTo>
                        <a:pt x="5159" y="982"/>
                      </a:lnTo>
                      <a:lnTo>
                        <a:pt x="4640" y="982"/>
                      </a:lnTo>
                      <a:lnTo>
                        <a:pt x="4640" y="1036"/>
                      </a:lnTo>
                      <a:lnTo>
                        <a:pt x="4581" y="1036"/>
                      </a:lnTo>
                      <a:lnTo>
                        <a:pt x="4581" y="1122"/>
                      </a:lnTo>
                      <a:lnTo>
                        <a:pt x="4333" y="1122"/>
                      </a:lnTo>
                      <a:lnTo>
                        <a:pt x="4333" y="1198"/>
                      </a:lnTo>
                      <a:lnTo>
                        <a:pt x="4242" y="1198"/>
                      </a:lnTo>
                      <a:lnTo>
                        <a:pt x="4242" y="1276"/>
                      </a:lnTo>
                      <a:lnTo>
                        <a:pt x="4114" y="1276"/>
                      </a:lnTo>
                      <a:lnTo>
                        <a:pt x="4114" y="1345"/>
                      </a:lnTo>
                      <a:lnTo>
                        <a:pt x="4052" y="1345"/>
                      </a:lnTo>
                      <a:lnTo>
                        <a:pt x="4052" y="1423"/>
                      </a:lnTo>
                      <a:lnTo>
                        <a:pt x="3812" y="1423"/>
                      </a:lnTo>
                      <a:lnTo>
                        <a:pt x="3812" y="1499"/>
                      </a:lnTo>
                      <a:lnTo>
                        <a:pt x="3712" y="1499"/>
                      </a:lnTo>
                      <a:lnTo>
                        <a:pt x="3712" y="1652"/>
                      </a:lnTo>
                      <a:lnTo>
                        <a:pt x="3625" y="1652"/>
                      </a:lnTo>
                      <a:lnTo>
                        <a:pt x="3625" y="1723"/>
                      </a:lnTo>
                      <a:lnTo>
                        <a:pt x="3446" y="1723"/>
                      </a:lnTo>
                      <a:lnTo>
                        <a:pt x="3446" y="1803"/>
                      </a:lnTo>
                      <a:lnTo>
                        <a:pt x="3273" y="1803"/>
                      </a:lnTo>
                      <a:lnTo>
                        <a:pt x="3273" y="1868"/>
                      </a:lnTo>
                      <a:lnTo>
                        <a:pt x="3223" y="1868"/>
                      </a:lnTo>
                      <a:lnTo>
                        <a:pt x="3223" y="1941"/>
                      </a:lnTo>
                      <a:lnTo>
                        <a:pt x="3053" y="1941"/>
                      </a:lnTo>
                      <a:lnTo>
                        <a:pt x="3053" y="2019"/>
                      </a:lnTo>
                      <a:lnTo>
                        <a:pt x="2791" y="2019"/>
                      </a:lnTo>
                      <a:lnTo>
                        <a:pt x="2791" y="2086"/>
                      </a:lnTo>
                      <a:lnTo>
                        <a:pt x="2741" y="2086"/>
                      </a:lnTo>
                      <a:lnTo>
                        <a:pt x="2741" y="2225"/>
                      </a:lnTo>
                      <a:lnTo>
                        <a:pt x="2693" y="2225"/>
                      </a:lnTo>
                      <a:lnTo>
                        <a:pt x="2693" y="2300"/>
                      </a:lnTo>
                      <a:lnTo>
                        <a:pt x="2648" y="2300"/>
                      </a:lnTo>
                      <a:lnTo>
                        <a:pt x="2648" y="2803"/>
                      </a:lnTo>
                      <a:lnTo>
                        <a:pt x="2603" y="2803"/>
                      </a:lnTo>
                      <a:lnTo>
                        <a:pt x="2603" y="2884"/>
                      </a:lnTo>
                      <a:lnTo>
                        <a:pt x="2514" y="2884"/>
                      </a:lnTo>
                      <a:lnTo>
                        <a:pt x="2514" y="3091"/>
                      </a:lnTo>
                      <a:lnTo>
                        <a:pt x="2475" y="3091"/>
                      </a:lnTo>
                      <a:lnTo>
                        <a:pt x="2475" y="3230"/>
                      </a:lnTo>
                      <a:lnTo>
                        <a:pt x="2441" y="3230"/>
                      </a:lnTo>
                      <a:lnTo>
                        <a:pt x="2441" y="3387"/>
                      </a:lnTo>
                      <a:lnTo>
                        <a:pt x="2210" y="3387"/>
                      </a:lnTo>
                      <a:lnTo>
                        <a:pt x="2210" y="3532"/>
                      </a:lnTo>
                      <a:lnTo>
                        <a:pt x="2116" y="3532"/>
                      </a:lnTo>
                      <a:lnTo>
                        <a:pt x="2116" y="3593"/>
                      </a:lnTo>
                      <a:lnTo>
                        <a:pt x="1989" y="3593"/>
                      </a:lnTo>
                      <a:lnTo>
                        <a:pt x="1989" y="3679"/>
                      </a:lnTo>
                      <a:lnTo>
                        <a:pt x="1900" y="3679"/>
                      </a:lnTo>
                      <a:lnTo>
                        <a:pt x="1900" y="3746"/>
                      </a:lnTo>
                      <a:lnTo>
                        <a:pt x="1636" y="3746"/>
                      </a:lnTo>
                      <a:lnTo>
                        <a:pt x="1636" y="3813"/>
                      </a:lnTo>
                      <a:lnTo>
                        <a:pt x="1593" y="3813"/>
                      </a:lnTo>
                      <a:lnTo>
                        <a:pt x="1593" y="3956"/>
                      </a:lnTo>
                      <a:lnTo>
                        <a:pt x="1546" y="3956"/>
                      </a:lnTo>
                      <a:lnTo>
                        <a:pt x="1546" y="4031"/>
                      </a:lnTo>
                      <a:lnTo>
                        <a:pt x="1513" y="4031"/>
                      </a:lnTo>
                      <a:lnTo>
                        <a:pt x="1513" y="4243"/>
                      </a:lnTo>
                      <a:lnTo>
                        <a:pt x="1463" y="4243"/>
                      </a:lnTo>
                      <a:lnTo>
                        <a:pt x="1463" y="4305"/>
                      </a:lnTo>
                      <a:lnTo>
                        <a:pt x="1409" y="4305"/>
                      </a:lnTo>
                      <a:lnTo>
                        <a:pt x="1409" y="4539"/>
                      </a:lnTo>
                      <a:lnTo>
                        <a:pt x="1373" y="4539"/>
                      </a:lnTo>
                      <a:lnTo>
                        <a:pt x="1373" y="5023"/>
                      </a:lnTo>
                      <a:lnTo>
                        <a:pt x="1323" y="5023"/>
                      </a:lnTo>
                      <a:lnTo>
                        <a:pt x="1323" y="5433"/>
                      </a:lnTo>
                      <a:lnTo>
                        <a:pt x="1284" y="5433"/>
                      </a:lnTo>
                      <a:lnTo>
                        <a:pt x="1284" y="7532"/>
                      </a:lnTo>
                      <a:lnTo>
                        <a:pt x="1245" y="7532"/>
                      </a:lnTo>
                      <a:lnTo>
                        <a:pt x="1245" y="8161"/>
                      </a:lnTo>
                      <a:lnTo>
                        <a:pt x="1195" y="8161"/>
                      </a:lnTo>
                      <a:lnTo>
                        <a:pt x="1195" y="8451"/>
                      </a:lnTo>
                      <a:lnTo>
                        <a:pt x="1105" y="8451"/>
                      </a:lnTo>
                      <a:lnTo>
                        <a:pt x="1105" y="8582"/>
                      </a:lnTo>
                      <a:lnTo>
                        <a:pt x="1050" y="8582"/>
                      </a:lnTo>
                      <a:lnTo>
                        <a:pt x="1050" y="8658"/>
                      </a:lnTo>
                      <a:lnTo>
                        <a:pt x="974" y="8658"/>
                      </a:lnTo>
                      <a:lnTo>
                        <a:pt x="974" y="8731"/>
                      </a:lnTo>
                      <a:lnTo>
                        <a:pt x="801" y="8731"/>
                      </a:lnTo>
                      <a:lnTo>
                        <a:pt x="801" y="8861"/>
                      </a:lnTo>
                      <a:lnTo>
                        <a:pt x="667" y="8861"/>
                      </a:lnTo>
                      <a:lnTo>
                        <a:pt x="667" y="8925"/>
                      </a:lnTo>
                      <a:lnTo>
                        <a:pt x="0" y="8925"/>
                      </a:lnTo>
                    </a:path>
                  </a:pathLst>
                </a:custGeom>
                <a:noFill/>
                <a:ln w="26988">
                  <a:solidFill>
                    <a:srgbClr val="7030A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2400" noProof="0" dirty="0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80E7F701-8F7B-BA18-9032-C3D7F94EFF10}"/>
                  </a:ext>
                </a:extLst>
              </p:cNvPr>
              <p:cNvSpPr txBox="1"/>
              <p:nvPr/>
            </p:nvSpPr>
            <p:spPr>
              <a:xfrm>
                <a:off x="3481008" y="5443631"/>
                <a:ext cx="313965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noProof="0" dirty="0">
                    <a:solidFill>
                      <a:srgbClr val="000066"/>
                    </a:solidFill>
                  </a:rPr>
                  <a:t>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6A21AEA0-D087-45EB-3DB0-E077FD607EE4}"/>
                  </a:ext>
                </a:extLst>
              </p:cNvPr>
              <p:cNvSpPr txBox="1"/>
              <p:nvPr/>
            </p:nvSpPr>
            <p:spPr>
              <a:xfrm>
                <a:off x="4894939" y="5443631"/>
                <a:ext cx="427215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noProof="0" dirty="0">
                    <a:solidFill>
                      <a:srgbClr val="000066"/>
                    </a:solidFill>
                  </a:rPr>
                  <a:t>12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A103E4D6-EE71-B44B-A013-193CE34B96BB}"/>
                  </a:ext>
                </a:extLst>
              </p:cNvPr>
              <p:cNvSpPr txBox="1"/>
              <p:nvPr/>
            </p:nvSpPr>
            <p:spPr>
              <a:xfrm>
                <a:off x="6365492" y="5443631"/>
                <a:ext cx="427215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noProof="0" dirty="0">
                    <a:solidFill>
                      <a:srgbClr val="000066"/>
                    </a:solidFill>
                  </a:rPr>
                  <a:t>24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BD3589D5-CC32-72A6-EAFB-3204C9E94A78}"/>
                  </a:ext>
                </a:extLst>
              </p:cNvPr>
              <p:cNvSpPr txBox="1"/>
              <p:nvPr/>
            </p:nvSpPr>
            <p:spPr>
              <a:xfrm>
                <a:off x="7836046" y="5443631"/>
                <a:ext cx="427215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noProof="0" dirty="0">
                    <a:solidFill>
                      <a:srgbClr val="000066"/>
                    </a:solidFill>
                  </a:rPr>
                  <a:t>36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4B846688-FC1D-0AED-3B8F-374A22932248}"/>
                  </a:ext>
                </a:extLst>
              </p:cNvPr>
              <p:cNvSpPr txBox="1"/>
              <p:nvPr/>
            </p:nvSpPr>
            <p:spPr>
              <a:xfrm>
                <a:off x="3273090" y="5150750"/>
                <a:ext cx="313965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noProof="0" dirty="0">
                    <a:solidFill>
                      <a:srgbClr val="000066"/>
                    </a:solidFill>
                  </a:rPr>
                  <a:t>0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ACE622B7-320C-0319-2201-DAFB3CBE9BC6}"/>
                  </a:ext>
                </a:extLst>
              </p:cNvPr>
              <p:cNvSpPr txBox="1"/>
              <p:nvPr/>
            </p:nvSpPr>
            <p:spPr>
              <a:xfrm>
                <a:off x="2990837" y="4265441"/>
                <a:ext cx="596218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noProof="0" dirty="0">
                    <a:solidFill>
                      <a:srgbClr val="000066"/>
                    </a:solidFill>
                  </a:rPr>
                  <a:t>0.25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0F7D76CB-5713-9C52-34E2-4DFE50D76753}"/>
                  </a:ext>
                </a:extLst>
              </p:cNvPr>
              <p:cNvSpPr txBox="1"/>
              <p:nvPr/>
            </p:nvSpPr>
            <p:spPr>
              <a:xfrm>
                <a:off x="2990837" y="3380134"/>
                <a:ext cx="596218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noProof="0" dirty="0">
                    <a:solidFill>
                      <a:srgbClr val="000066"/>
                    </a:solidFill>
                  </a:rPr>
                  <a:t>0.50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EA30FF9D-BB46-0908-55C3-933CCBA25BD7}"/>
                  </a:ext>
                </a:extLst>
              </p:cNvPr>
              <p:cNvSpPr txBox="1"/>
              <p:nvPr/>
            </p:nvSpPr>
            <p:spPr>
              <a:xfrm>
                <a:off x="2990837" y="2494825"/>
                <a:ext cx="596218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noProof="0" dirty="0">
                    <a:solidFill>
                      <a:srgbClr val="000066"/>
                    </a:solidFill>
                  </a:rPr>
                  <a:t>0.75</a:t>
                </a:r>
              </a:p>
            </p:txBody>
          </p:sp>
          <p:sp>
            <p:nvSpPr>
              <p:cNvPr id="30" name="ZoneTexte 29">
                <a:extLst>
                  <a:ext uri="{FF2B5EF4-FFF2-40B4-BE49-F238E27FC236}">
                    <a16:creationId xmlns:a16="http://schemas.microsoft.com/office/drawing/2014/main" id="{53A9732B-BC7E-5940-9BDA-DCCEBD65478B}"/>
                  </a:ext>
                </a:extLst>
              </p:cNvPr>
              <p:cNvSpPr txBox="1"/>
              <p:nvPr/>
            </p:nvSpPr>
            <p:spPr>
              <a:xfrm>
                <a:off x="2990837" y="1609517"/>
                <a:ext cx="596218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600" noProof="0" dirty="0">
                    <a:solidFill>
                      <a:srgbClr val="000066"/>
                    </a:solidFill>
                  </a:rPr>
                  <a:t>1.00</a:t>
                </a:r>
              </a:p>
            </p:txBody>
          </p:sp>
          <p:sp>
            <p:nvSpPr>
              <p:cNvPr id="31" name="ZoneTexte 30">
                <a:extLst>
                  <a:ext uri="{FF2B5EF4-FFF2-40B4-BE49-F238E27FC236}">
                    <a16:creationId xmlns:a16="http://schemas.microsoft.com/office/drawing/2014/main" id="{FE6190F5-D135-FED3-6E42-06C946C51B41}"/>
                  </a:ext>
                </a:extLst>
              </p:cNvPr>
              <p:cNvSpPr txBox="1"/>
              <p:nvPr/>
            </p:nvSpPr>
            <p:spPr>
              <a:xfrm>
                <a:off x="3388668" y="5963584"/>
                <a:ext cx="498649" cy="636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129</a:t>
                </a:r>
              </a:p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0</a:t>
                </a:r>
              </a:p>
            </p:txBody>
          </p:sp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id="{2089ED49-477C-BCD7-45DD-CEF98B46B463}"/>
                  </a:ext>
                </a:extLst>
              </p:cNvPr>
              <p:cNvSpPr txBox="1"/>
              <p:nvPr/>
            </p:nvSpPr>
            <p:spPr>
              <a:xfrm>
                <a:off x="4859221" y="5963584"/>
                <a:ext cx="498649" cy="636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22</a:t>
                </a:r>
              </a:p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105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5AC38A75-1B4D-5D7F-1370-81F4CEDB8A31}"/>
                  </a:ext>
                </a:extLst>
              </p:cNvPr>
              <p:cNvSpPr txBox="1"/>
              <p:nvPr/>
            </p:nvSpPr>
            <p:spPr>
              <a:xfrm>
                <a:off x="6329776" y="5963584"/>
                <a:ext cx="498649" cy="636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7</a:t>
                </a:r>
              </a:p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117</a:t>
                </a:r>
              </a:p>
            </p:txBody>
          </p: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66337861-9757-358D-A3A8-88FDC4C489F0}"/>
                  </a:ext>
                </a:extLst>
              </p:cNvPr>
              <p:cNvSpPr txBox="1"/>
              <p:nvPr/>
            </p:nvSpPr>
            <p:spPr>
              <a:xfrm>
                <a:off x="7800331" y="5963584"/>
                <a:ext cx="498649" cy="636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2</a:t>
                </a:r>
              </a:p>
              <a:p>
                <a:pPr algn="ctr"/>
                <a:r>
                  <a:rPr lang="en-US" sz="1400" noProof="0" dirty="0">
                    <a:solidFill>
                      <a:srgbClr val="000066"/>
                    </a:solidFill>
                  </a:rPr>
                  <a:t>122</a:t>
                </a:r>
              </a:p>
            </p:txBody>
          </p:sp>
          <p:sp>
            <p:nvSpPr>
              <p:cNvPr id="35" name="ZoneTexte 34">
                <a:extLst>
                  <a:ext uri="{FF2B5EF4-FFF2-40B4-BE49-F238E27FC236}">
                    <a16:creationId xmlns:a16="http://schemas.microsoft.com/office/drawing/2014/main" id="{8FC92034-2489-39E1-4454-EE9097BF8DC8}"/>
                  </a:ext>
                </a:extLst>
              </p:cNvPr>
              <p:cNvSpPr txBox="1"/>
              <p:nvPr/>
            </p:nvSpPr>
            <p:spPr>
              <a:xfrm>
                <a:off x="2677307" y="5963584"/>
                <a:ext cx="720340" cy="6368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1400" noProof="0" dirty="0">
                    <a:solidFill>
                      <a:srgbClr val="000066"/>
                    </a:solidFill>
                  </a:rPr>
                  <a:t>At risk</a:t>
                </a:r>
              </a:p>
              <a:p>
                <a:pPr algn="r"/>
                <a:r>
                  <a:rPr lang="en-US" sz="1400" noProof="0" dirty="0">
                    <a:solidFill>
                      <a:srgbClr val="000066"/>
                    </a:solidFill>
                  </a:rPr>
                  <a:t>Events</a:t>
                </a: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5F82C0F-472C-1C52-8195-5125E2A0A154}"/>
                  </a:ext>
                </a:extLst>
              </p:cNvPr>
              <p:cNvSpPr txBox="1"/>
              <p:nvPr/>
            </p:nvSpPr>
            <p:spPr>
              <a:xfrm>
                <a:off x="5487580" y="5686585"/>
                <a:ext cx="811150" cy="4120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b="1" noProof="0" dirty="0">
                    <a:solidFill>
                      <a:srgbClr val="000066"/>
                    </a:solidFill>
                  </a:rPr>
                  <a:t>Weeks</a:t>
                </a:r>
              </a:p>
            </p:txBody>
          </p:sp>
        </p:grpSp>
        <p:sp>
          <p:nvSpPr>
            <p:cNvPr id="37" name="ZoneTexte 36">
              <a:extLst>
                <a:ext uri="{FF2B5EF4-FFF2-40B4-BE49-F238E27FC236}">
                  <a16:creationId xmlns:a16="http://schemas.microsoft.com/office/drawing/2014/main" id="{4F935B5D-252B-E099-765D-976C536328FD}"/>
                </a:ext>
              </a:extLst>
            </p:cNvPr>
            <p:cNvSpPr txBox="1"/>
            <p:nvPr/>
          </p:nvSpPr>
          <p:spPr>
            <a:xfrm>
              <a:off x="7783639" y="4153041"/>
              <a:ext cx="3636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000066"/>
                  </a:solidFill>
                  <a:ea typeface="Apple Color Emoji" pitchFamily="2" charset="0"/>
                  <a:cs typeface="Times New Roman"/>
                </a:rPr>
                <a:t>M</a:t>
              </a:r>
              <a:r>
                <a:rPr lang="en-US" sz="1400" i="0" dirty="0">
                  <a:solidFill>
                    <a:srgbClr val="000066"/>
                  </a:solidFill>
                  <a:effectLst/>
                  <a:ea typeface="Apple Color Emoji" pitchFamily="2" charset="0"/>
                  <a:cs typeface="Times New Roman"/>
                </a:rPr>
                <a:t>edian time to achieve virologic suppression : </a:t>
              </a:r>
            </a:p>
            <a:p>
              <a:r>
                <a:rPr lang="en-US" sz="1400" i="0" dirty="0">
                  <a:solidFill>
                    <a:srgbClr val="000066"/>
                  </a:solidFill>
                  <a:effectLst/>
                  <a:ea typeface="Apple Color Emoji" pitchFamily="2" charset="0"/>
                  <a:cs typeface="Times New Roman"/>
                </a:rPr>
                <a:t>32 days (95% CI: 30-45)</a:t>
              </a:r>
              <a:endParaRPr lang="fr-FR" sz="14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" name="Text Box 3">
            <a:extLst>
              <a:ext uri="{FF2B5EF4-FFF2-40B4-BE49-F238E27FC236}">
                <a16:creationId xmlns:a16="http://schemas.microsoft.com/office/drawing/2014/main" id="{2B7590CB-4334-7483-40FA-116044EFFA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9563" y="6455281"/>
            <a:ext cx="32824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Gistand</a:t>
            </a: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NL. </a:t>
            </a:r>
            <a:r>
              <a:rPr lang="it-IT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Clin</a:t>
            </a: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Infect</a:t>
            </a: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Dis</a:t>
            </a: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2025; 80:864-70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D68590A0-F37F-D8A7-C896-97CDE6AB83CE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42034601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E5D3A0-774A-F078-57C0-78A4C4AE0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0470"/>
            <a:ext cx="8470698" cy="1206669"/>
          </a:xfrm>
        </p:spPr>
        <p:txBody>
          <a:bodyPr>
            <a:normAutofit fontScale="90000"/>
          </a:bodyPr>
          <a:lstStyle/>
          <a:p>
            <a:r>
              <a:rPr lang="en-US" sz="3600" noProof="0"/>
              <a:t>CROWN: CAB+RPV vs daily oral ART in PWH </a:t>
            </a:r>
            <a:br>
              <a:rPr lang="en-US" sz="3600" noProof="0"/>
            </a:br>
            <a:r>
              <a:rPr lang="en-US" sz="3600" noProof="0"/>
              <a:t>with a history of ART and unsuppressed HIV 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4D3A66-5DC0-A64E-88AB-A2F6C4DB95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802" y="1428509"/>
            <a:ext cx="10972800" cy="14810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GB" sz="2000" dirty="0"/>
              <a:t>Phase 3, superiority study</a:t>
            </a:r>
          </a:p>
          <a:p>
            <a:pPr>
              <a:spcBef>
                <a:spcPts val="0"/>
              </a:spcBef>
            </a:pPr>
            <a:r>
              <a:rPr lang="en-GB" sz="2000" dirty="0"/>
              <a:t>326 </a:t>
            </a:r>
            <a:r>
              <a:rPr lang="en-GB" sz="2000" dirty="0" err="1"/>
              <a:t>viremic</a:t>
            </a:r>
            <a:r>
              <a:rPr lang="en-GB" sz="2000" dirty="0"/>
              <a:t> (HIV-1 RNA 1000-100 000 c/mL on oral ART &gt; 3 months) PWH (adolescents and adults)</a:t>
            </a:r>
          </a:p>
          <a:p>
            <a:pPr>
              <a:spcBef>
                <a:spcPts val="0"/>
              </a:spcBef>
            </a:pPr>
            <a:r>
              <a:rPr lang="en-GB" sz="2000" dirty="0"/>
              <a:t>Randomisation: CAB+RPV Q2M vs continuation of current oral ART regimen</a:t>
            </a:r>
          </a:p>
          <a:p>
            <a:pPr>
              <a:spcBef>
                <a:spcPts val="0"/>
              </a:spcBef>
            </a:pPr>
            <a:r>
              <a:rPr lang="en-GB" sz="2000" dirty="0"/>
              <a:t>Primary outcome: HIV-1 RNA &lt; 50 c/mL at M6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AA6DEBB-BAE7-C395-69E7-A1CD9951FA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3765"/>
          <a:stretch>
            <a:fillRect/>
          </a:stretch>
        </p:blipFill>
        <p:spPr>
          <a:xfrm>
            <a:off x="1882775" y="4886632"/>
            <a:ext cx="7772400" cy="17121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4DC02D5-C67F-3473-6B5C-D47D6527D93D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6B0FFE2-B55C-ED46-72AE-D9413FA28B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63"/>
          <a:stretch>
            <a:fillRect/>
          </a:stretch>
        </p:blipFill>
        <p:spPr>
          <a:xfrm>
            <a:off x="1882775" y="3120947"/>
            <a:ext cx="7772400" cy="1386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595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E99BC5F-6DDC-F5C2-7901-6DF20623E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LA Injectable ART for Persons With Detectable HIV Viremia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C1C6798-B4C5-F8F2-D261-4861A5BD953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GB" sz="2200" dirty="0">
                <a:effectLst/>
              </a:rPr>
              <a:t>Could LA-ART potential to be a game-changer for HIV treatment in patients experiencing barriers to oral ART adherence ?</a:t>
            </a:r>
            <a:r>
              <a:rPr lang="en-GB" sz="2200" baseline="30000" dirty="0">
                <a:effectLst/>
              </a:rPr>
              <a:t> 1</a:t>
            </a:r>
          </a:p>
          <a:p>
            <a:r>
              <a:rPr lang="en-GB" sz="2200" dirty="0"/>
              <a:t>I</a:t>
            </a:r>
            <a:r>
              <a:rPr lang="en-GB" sz="2200" dirty="0">
                <a:effectLst/>
              </a:rPr>
              <a:t>n populations who</a:t>
            </a:r>
            <a:r>
              <a:rPr lang="en-GB" sz="2200" dirty="0"/>
              <a:t> </a:t>
            </a:r>
            <a:r>
              <a:rPr lang="en-GB" sz="2200" dirty="0">
                <a:effectLst/>
              </a:rPr>
              <a:t>struggle with adherence to oral ART, the alternative outcome</a:t>
            </a:r>
            <a:r>
              <a:rPr lang="en-GB" sz="2200" dirty="0"/>
              <a:t> </a:t>
            </a:r>
            <a:r>
              <a:rPr lang="en-GB" sz="2200" dirty="0">
                <a:effectLst/>
              </a:rPr>
              <a:t>is not perfect adherence to oral ART but rather</a:t>
            </a:r>
            <a:r>
              <a:rPr lang="en-GB" sz="2200" dirty="0"/>
              <a:t> </a:t>
            </a:r>
            <a:r>
              <a:rPr lang="en-GB" sz="2200" dirty="0">
                <a:effectLst/>
              </a:rPr>
              <a:t>ongoing viremia and progression of HIV disease, which</a:t>
            </a:r>
            <a:r>
              <a:rPr lang="en-GB" sz="2200" dirty="0"/>
              <a:t> </a:t>
            </a:r>
            <a:r>
              <a:rPr lang="en-GB" sz="2200" dirty="0">
                <a:effectLst/>
              </a:rPr>
              <a:t>recalibrates the tipping point for use of LA CAB-RPV </a:t>
            </a:r>
            <a:r>
              <a:rPr lang="en-GB" sz="2200" baseline="30000" dirty="0">
                <a:effectLst/>
              </a:rPr>
              <a:t>1</a:t>
            </a:r>
          </a:p>
          <a:p>
            <a:r>
              <a:rPr lang="en-GB" sz="2200" dirty="0">
                <a:effectLst/>
              </a:rPr>
              <a:t>« </a:t>
            </a:r>
            <a:r>
              <a:rPr lang="en-GB" sz="2200" i="1" dirty="0">
                <a:effectLst/>
              </a:rPr>
              <a:t>The long-acting ARV combination of injectable CAB and RPV is not currently recommended for people with virologic failure </a:t>
            </a:r>
            <a:r>
              <a:rPr lang="en-GB" sz="2200" dirty="0">
                <a:effectLst/>
              </a:rPr>
              <a:t>» [DHHS]</a:t>
            </a:r>
          </a:p>
          <a:p>
            <a:r>
              <a:rPr lang="en-GB" sz="2200" dirty="0">
                <a:effectLst/>
              </a:rPr>
              <a:t>Has time come to be « pragmatic » ? LA CAB + RPV in patients fulfilling all following criteria:</a:t>
            </a:r>
          </a:p>
          <a:p>
            <a:pPr marL="642938" lvl="1" indent="-342900">
              <a:buSzPts val="1000"/>
              <a:buFont typeface="Calibri" panose="020F0502020204030204" pitchFamily="34" charset="0"/>
              <a:buChar char="─"/>
              <a:tabLst>
                <a:tab pos="457200" algn="l"/>
              </a:tabLst>
            </a:pPr>
            <a:r>
              <a:rPr lang="en-GB" sz="19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Uncontrolled viremia despite multiple oral ART regimen, with chronic non adherence</a:t>
            </a:r>
            <a:endParaRPr lang="en-GB" sz="19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2938" lvl="1" indent="-342900">
              <a:buSzPts val="1000"/>
              <a:buFont typeface="Calibri" panose="020F0502020204030204" pitchFamily="34" charset="0"/>
              <a:buChar char="─"/>
              <a:tabLst>
                <a:tab pos="457200" algn="l"/>
              </a:tabLst>
            </a:pPr>
            <a:r>
              <a:rPr lang="en-GB" sz="19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19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igh risk of HIV disease progression (CD4 &lt; 200/mm</a:t>
            </a:r>
            <a:r>
              <a:rPr lang="en-GB" sz="1900" kern="0" baseline="30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9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or prior history of AIDS)</a:t>
            </a:r>
            <a:endParaRPr lang="en-GB" sz="19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2938" lvl="1" indent="-342900">
              <a:buSzPts val="1000"/>
              <a:buFont typeface="Calibri" panose="020F0502020204030204" pitchFamily="34" charset="0"/>
              <a:buChar char="─"/>
              <a:tabLst>
                <a:tab pos="457200" algn="l"/>
              </a:tabLst>
            </a:pPr>
            <a:r>
              <a:rPr lang="en-GB" sz="19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GB" sz="19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irus susceptible to both RPV and CAB</a:t>
            </a:r>
            <a:endParaRPr lang="en-GB" sz="19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42938" lvl="1" indent="-342900">
              <a:buSzPts val="1000"/>
              <a:buFont typeface="Calibri" panose="020F0502020204030204" pitchFamily="34" charset="0"/>
              <a:buChar char="─"/>
              <a:tabLst>
                <a:tab pos="457200" algn="l"/>
              </a:tabLst>
            </a:pPr>
            <a:r>
              <a:rPr lang="en-GB" sz="1900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Availability and acceptance of intensive case management services</a:t>
            </a:r>
            <a:endParaRPr lang="en-GB" sz="2000" dirty="0">
              <a:effectLst/>
            </a:endParaRPr>
          </a:p>
          <a:p>
            <a:endParaRPr lang="en-GB" sz="2000" dirty="0">
              <a:effectLst/>
            </a:endParaRPr>
          </a:p>
          <a:p>
            <a:endParaRPr lang="en-GB" sz="2000" dirty="0">
              <a:effectLst/>
            </a:endParaRPr>
          </a:p>
          <a:p>
            <a:endParaRPr lang="en-GB" sz="20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CEC8C5E-6AD5-69E5-AEF1-337593C6B90E}"/>
              </a:ext>
            </a:extLst>
          </p:cNvPr>
          <p:cNvSpPr txBox="1"/>
          <p:nvPr/>
        </p:nvSpPr>
        <p:spPr>
          <a:xfrm>
            <a:off x="5828855" y="6460647"/>
            <a:ext cx="63664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kumimoji="0" lang="fr-FR" sz="140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1. Gandhi M. Ann </a:t>
            </a:r>
            <a:r>
              <a:rPr kumimoji="0" lang="fr-FR" sz="140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Intern</a:t>
            </a:r>
            <a:r>
              <a:rPr kumimoji="0" lang="fr-FR" sz="140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 Med 2023;176:969-974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3FDEC46-F4E9-2E27-3C59-47CABC8367B2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90813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7F40E3-1DD5-C318-6574-2D56BE9D3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noProof="0" dirty="0"/>
              <a:t>Risk of HBV </a:t>
            </a:r>
            <a:r>
              <a:rPr lang="fr-FR" sz="3200" noProof="0" dirty="0" err="1"/>
              <a:t>reactivation</a:t>
            </a:r>
            <a:r>
              <a:rPr lang="fr-FR" sz="3200" noProof="0" dirty="0"/>
              <a:t> after </a:t>
            </a:r>
            <a:r>
              <a:rPr lang="fr-FR" sz="3200" noProof="0" dirty="0" err="1"/>
              <a:t>switching</a:t>
            </a:r>
            <a:r>
              <a:rPr lang="fr-FR" sz="3200" noProof="0" dirty="0"/>
              <a:t> </a:t>
            </a:r>
            <a:br>
              <a:rPr lang="fr-FR" sz="3200" noProof="0" dirty="0"/>
            </a:br>
            <a:r>
              <a:rPr lang="fr-FR" sz="3200" noProof="0" dirty="0"/>
              <a:t>to CAB + RPV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ED9CA89-ED4E-A9FF-B47F-2296420BAE5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noProof="0" dirty="0"/>
              <a:t>Prospective study , Barcelona, 2023-2025, 741 PWH initiating CAB + RPV: 92 % male, median age: 45 years</a:t>
            </a:r>
          </a:p>
          <a:p>
            <a:r>
              <a:rPr lang="en-US" sz="1800" noProof="0" dirty="0"/>
              <a:t>Follow-up: AST/ALT. In case of cytolysis, acute hepatitis or clinical suspicion of reaction: HBV</a:t>
            </a:r>
          </a:p>
          <a:p>
            <a:r>
              <a:rPr lang="en-US" sz="1800" dirty="0"/>
              <a:t>HBV reactivation = detectable HBV DNA</a:t>
            </a:r>
            <a:endParaRPr lang="en-US" sz="1800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2BDC16-16BD-A4CE-F79D-C159A2D2DE7E}"/>
              </a:ext>
            </a:extLst>
          </p:cNvPr>
          <p:cNvSpPr txBox="1"/>
          <p:nvPr/>
        </p:nvSpPr>
        <p:spPr>
          <a:xfrm>
            <a:off x="6366906" y="4066825"/>
            <a:ext cx="5487785" cy="1323439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25% with prior HBV exposure</a:t>
            </a:r>
          </a:p>
          <a:p>
            <a:pPr algn="l"/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Median follow-up 154 weeks</a:t>
            </a:r>
          </a:p>
          <a:p>
            <a:pPr algn="l"/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➜ Zero HBsAg seroconversion </a:t>
            </a:r>
          </a:p>
          <a:p>
            <a:pPr algn="l"/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➜ Zero reactivation in individuals with negative HBsAg </a:t>
            </a:r>
            <a:b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  (and positive anti-HBc+ ± positive anti-HBs)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5D2828D-5689-68A5-97F4-1897A0BEE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011197"/>
              </p:ext>
            </p:extLst>
          </p:nvPr>
        </p:nvGraphicFramePr>
        <p:xfrm>
          <a:off x="758824" y="3662306"/>
          <a:ext cx="4991981" cy="184968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848218">
                  <a:extLst>
                    <a:ext uri="{9D8B030D-6E8A-4147-A177-3AD203B41FA5}">
                      <a16:colId xmlns:a16="http://schemas.microsoft.com/office/drawing/2014/main" val="1070895912"/>
                    </a:ext>
                  </a:extLst>
                </a:gridCol>
                <a:gridCol w="2143763">
                  <a:extLst>
                    <a:ext uri="{9D8B030D-6E8A-4147-A177-3AD203B41FA5}">
                      <a16:colId xmlns:a16="http://schemas.microsoft.com/office/drawing/2014/main" val="4182899322"/>
                    </a:ext>
                  </a:extLst>
                </a:gridCol>
              </a:tblGrid>
              <a:tr h="251999">
                <a:tc>
                  <a:txBody>
                    <a:bodyPr/>
                    <a:lstStyle/>
                    <a:p>
                      <a:r>
                        <a:rPr lang="en-US" b="0" noProof="0" dirty="0">
                          <a:solidFill>
                            <a:srgbClr val="000066"/>
                          </a:solidFill>
                        </a:rPr>
                        <a:t>HBsAg+ ; anti-HBc+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 (0.5 %)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60660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>
                          <a:solidFill>
                            <a:srgbClr val="000066"/>
                          </a:solidFill>
                        </a:rPr>
                        <a:t>Anti-HBc+ ; anti-HBs+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165 (22 %)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865645"/>
                  </a:ext>
                </a:extLst>
              </a:tr>
              <a:tr h="330481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noProof="0" dirty="0">
                          <a:solidFill>
                            <a:srgbClr val="000066"/>
                          </a:solidFill>
                        </a:rPr>
                        <a:t>Anti-HBc+ ; anti-HBs- ; HBsAg-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 (3 %)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7906906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Anti-HBc- ; anti-HBs- ; HBsAg-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90 (12 %)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927364"/>
                  </a:ext>
                </a:extLst>
              </a:tr>
              <a:tr h="330481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Anti-HBc- ; anti-HBs+ ; HBsAg-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454 (61 %)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985961"/>
                  </a:ext>
                </a:extLst>
              </a:tr>
              <a:tr h="251999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noProof="0" dirty="0">
                          <a:solidFill>
                            <a:srgbClr val="000066"/>
                          </a:solidFill>
                        </a:rPr>
                        <a:t>Non classifiable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noProof="0" dirty="0">
                          <a:solidFill>
                            <a:srgbClr val="000066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 (1 %)</a:t>
                      </a:r>
                    </a:p>
                  </a:txBody>
                  <a:tcPr anchor="ctr"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4052122"/>
                  </a:ext>
                </a:extLst>
              </a:tr>
            </a:tbl>
          </a:graphicData>
        </a:graphic>
      </p:graphicFrame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143CFDD-21C0-66A1-278E-8244B99023F6}"/>
              </a:ext>
            </a:extLst>
          </p:cNvPr>
          <p:cNvCxnSpPr>
            <a:cxnSpLocks/>
          </p:cNvCxnSpPr>
          <p:nvPr/>
        </p:nvCxnSpPr>
        <p:spPr bwMode="auto">
          <a:xfrm flipV="1">
            <a:off x="5750805" y="3182487"/>
            <a:ext cx="2002554" cy="479819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2808A05E-B4B1-A30F-6829-D9D19259FDD0}"/>
              </a:ext>
            </a:extLst>
          </p:cNvPr>
          <p:cNvCxnSpPr>
            <a:cxnSpLocks/>
          </p:cNvCxnSpPr>
          <p:nvPr/>
        </p:nvCxnSpPr>
        <p:spPr bwMode="auto">
          <a:xfrm>
            <a:off x="6019800" y="4279523"/>
            <a:ext cx="334406" cy="0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12810A32-1907-B8A8-4CD8-ACE62C2C296F}"/>
              </a:ext>
            </a:extLst>
          </p:cNvPr>
          <p:cNvSpPr txBox="1"/>
          <p:nvPr/>
        </p:nvSpPr>
        <p:spPr>
          <a:xfrm>
            <a:off x="7801873" y="2874711"/>
            <a:ext cx="284392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Chronic HBV infection</a:t>
            </a:r>
          </a:p>
          <a:p>
            <a:pPr algn="l"/>
            <a:r>
              <a:rPr lang="en-US" sz="1600" noProof="0" dirty="0">
                <a:solidFill>
                  <a:srgbClr val="00006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ARV resumed with  BIC/FTC/TAF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C19D027A-2BB0-F590-5264-95C43F2CA733}"/>
              </a:ext>
            </a:extLst>
          </p:cNvPr>
          <p:cNvCxnSpPr>
            <a:cxnSpLocks/>
          </p:cNvCxnSpPr>
          <p:nvPr/>
        </p:nvCxnSpPr>
        <p:spPr bwMode="auto">
          <a:xfrm>
            <a:off x="5750805" y="4789938"/>
            <a:ext cx="436198" cy="808714"/>
          </a:xfrm>
          <a:prstGeom prst="straightConnector1">
            <a:avLst/>
          </a:prstGeom>
          <a:ln w="19050">
            <a:solidFill>
              <a:srgbClr val="00B0F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A8030248-41AD-3377-A689-151832948404}"/>
              </a:ext>
            </a:extLst>
          </p:cNvPr>
          <p:cNvSpPr txBox="1"/>
          <p:nvPr/>
        </p:nvSpPr>
        <p:spPr>
          <a:xfrm>
            <a:off x="5999424" y="5691342"/>
            <a:ext cx="32244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noProof="0" dirty="0">
                <a:solidFill>
                  <a:srgbClr val="000066"/>
                </a:solidFill>
              </a:rPr>
              <a:t>16% having failed prior vaccination, </a:t>
            </a:r>
            <a:br>
              <a:rPr lang="en-US" sz="1600" noProof="0" dirty="0">
                <a:solidFill>
                  <a:srgbClr val="000066"/>
                </a:solidFill>
              </a:rPr>
            </a:br>
            <a:r>
              <a:rPr lang="en-US" sz="1600" noProof="0" dirty="0">
                <a:solidFill>
                  <a:srgbClr val="000066"/>
                </a:solidFill>
              </a:rPr>
              <a:t>62% never vaccinated</a:t>
            </a:r>
            <a:endParaRPr lang="en-US" sz="1600" noProof="0" dirty="0">
              <a:solidFill>
                <a:srgbClr val="000066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132E4F8-D4DC-C1F2-5EAD-675D2274C6D9}"/>
              </a:ext>
            </a:extLst>
          </p:cNvPr>
          <p:cNvSpPr txBox="1"/>
          <p:nvPr/>
        </p:nvSpPr>
        <p:spPr>
          <a:xfrm>
            <a:off x="1251263" y="3120932"/>
            <a:ext cx="3768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HBV </a:t>
            </a:r>
            <a:r>
              <a:rPr lang="fr-FR" b="1" noProof="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serology</a:t>
            </a:r>
            <a:r>
              <a:rPr lang="fr-FR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participants (N = 741)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323BC-B5E2-BBE3-2E21-34300C350911}"/>
              </a:ext>
            </a:extLst>
          </p:cNvPr>
          <p:cNvSpPr/>
          <p:nvPr/>
        </p:nvSpPr>
        <p:spPr>
          <a:xfrm>
            <a:off x="758824" y="3955224"/>
            <a:ext cx="4977032" cy="6172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ext Box 3">
            <a:extLst>
              <a:ext uri="{FF2B5EF4-FFF2-40B4-BE49-F238E27FC236}">
                <a16:creationId xmlns:a16="http://schemas.microsoft.com/office/drawing/2014/main" id="{741D40B1-D0A8-A60E-FE29-912576266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4215" y="6455281"/>
            <a:ext cx="548778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Foncillas</a:t>
            </a:r>
            <a:r>
              <a:rPr lang="fr-F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A, Clin Infect Dis. 2026 </a:t>
            </a:r>
            <a:r>
              <a:rPr lang="fr-FR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Apr</a:t>
            </a:r>
            <a:r>
              <a:rPr lang="fr-F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3:ciag218. </a:t>
            </a:r>
            <a:r>
              <a:rPr lang="fr-FR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doi</a:t>
            </a:r>
            <a:r>
              <a:rPr lang="fr-FR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: 10.1093/cid/ciag218</a:t>
            </a:r>
          </a:p>
        </p:txBody>
      </p:sp>
      <p:sp>
        <p:nvSpPr>
          <p:cNvPr id="13" name="Accolade fermante 12">
            <a:extLst>
              <a:ext uri="{FF2B5EF4-FFF2-40B4-BE49-F238E27FC236}">
                <a16:creationId xmlns:a16="http://schemas.microsoft.com/office/drawing/2014/main" id="{4C16FFAF-8E7B-6FE8-F1EF-D7DF9A723A6F}"/>
              </a:ext>
            </a:extLst>
          </p:cNvPr>
          <p:cNvSpPr/>
          <p:nvPr/>
        </p:nvSpPr>
        <p:spPr>
          <a:xfrm>
            <a:off x="5783777" y="3983492"/>
            <a:ext cx="197228" cy="589016"/>
          </a:xfrm>
          <a:prstGeom prst="rightBrace">
            <a:avLst/>
          </a:prstGeom>
          <a:ln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0FE1C0-DBE5-466C-9D43-A352CE291560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82818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908DC7-5329-27B8-F72E-B6D9AE09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HBV </a:t>
            </a:r>
            <a:r>
              <a:rPr lang="fr-FR" dirty="0" err="1"/>
              <a:t>reactivation</a:t>
            </a:r>
            <a:r>
              <a:rPr lang="fr-FR" dirty="0"/>
              <a:t> in PWH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HBsAg</a:t>
            </a:r>
            <a:r>
              <a:rPr lang="fr-FR" dirty="0"/>
              <a:t> </a:t>
            </a:r>
            <a:r>
              <a:rPr lang="fr-FR" dirty="0" err="1"/>
              <a:t>negative</a:t>
            </a:r>
            <a:r>
              <a:rPr lang="fr-FR" dirty="0"/>
              <a:t>/</a:t>
            </a:r>
            <a:br>
              <a:rPr lang="fr-FR" dirty="0"/>
            </a:br>
            <a:r>
              <a:rPr lang="fr-FR" dirty="0"/>
              <a:t>anti-</a:t>
            </a:r>
            <a:r>
              <a:rPr lang="fr-FR" dirty="0" err="1"/>
              <a:t>HBc</a:t>
            </a:r>
            <a:r>
              <a:rPr lang="fr-FR" dirty="0"/>
              <a:t> positive after switch to non-TFV-</a:t>
            </a:r>
            <a:r>
              <a:rPr lang="fr-FR" dirty="0" err="1"/>
              <a:t>based</a:t>
            </a:r>
            <a:r>
              <a:rPr lang="fr-FR" dirty="0"/>
              <a:t> ART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FE48D1-E5D4-543D-918A-0392F38E732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5742434"/>
            <a:ext cx="10972800" cy="828841"/>
          </a:xfrm>
        </p:spPr>
        <p:txBody>
          <a:bodyPr>
            <a:noAutofit/>
          </a:bodyPr>
          <a:lstStyle/>
          <a:p>
            <a:r>
              <a:rPr lang="en-US" sz="2000" b="1" noProof="0" dirty="0"/>
              <a:t>Conclusion: </a:t>
            </a:r>
            <a:r>
              <a:rPr lang="en-US" sz="2000" noProof="0" dirty="0"/>
              <a:t>only 3.9% individuals with reactivation of HBV but none with quantifiable HBV DNA. Limited clinical concerns (but only 20% of individuals with anti-</a:t>
            </a:r>
            <a:r>
              <a:rPr lang="en-US" sz="2000" noProof="0" dirty="0" err="1"/>
              <a:t>Hbs</a:t>
            </a:r>
            <a:r>
              <a:rPr lang="en-US" sz="2000" noProof="0" dirty="0"/>
              <a:t> &lt; 10 IU/mL)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76916F5-104C-DB06-DE1B-FE7286D493B2}"/>
              </a:ext>
            </a:extLst>
          </p:cNvPr>
          <p:cNvGrpSpPr/>
          <p:nvPr/>
        </p:nvGrpSpPr>
        <p:grpSpPr>
          <a:xfrm>
            <a:off x="4618933" y="1857857"/>
            <a:ext cx="7392436" cy="3733212"/>
            <a:chOff x="4618933" y="1857857"/>
            <a:chExt cx="7392436" cy="3733212"/>
          </a:xfrm>
        </p:grpSpPr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5EA11243-7880-D4B9-4B43-74DAED87787B}"/>
                </a:ext>
              </a:extLst>
            </p:cNvPr>
            <p:cNvCxnSpPr>
              <a:cxnSpLocks/>
            </p:cNvCxnSpPr>
            <p:nvPr/>
          </p:nvCxnSpPr>
          <p:spPr>
            <a:xfrm>
              <a:off x="6801394" y="3461755"/>
              <a:ext cx="0" cy="1083916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7A0D9419-6B6F-B242-A9D0-F3C114FA3B56}"/>
                </a:ext>
              </a:extLst>
            </p:cNvPr>
            <p:cNvCxnSpPr>
              <a:cxnSpLocks/>
              <a:stCxn id="13" idx="2"/>
              <a:endCxn id="16" idx="0"/>
            </p:cNvCxnSpPr>
            <p:nvPr/>
          </p:nvCxnSpPr>
          <p:spPr>
            <a:xfrm>
              <a:off x="9446243" y="3461755"/>
              <a:ext cx="0" cy="1083916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9C78CD7D-C9CB-24BB-9CF2-E72C28192C37}"/>
                </a:ext>
              </a:extLst>
            </p:cNvPr>
            <p:cNvSpPr txBox="1"/>
            <p:nvPr/>
          </p:nvSpPr>
          <p:spPr>
            <a:xfrm>
              <a:off x="4618933" y="5251981"/>
              <a:ext cx="16182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ALT flare (≥ 80 IU/L)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29E6BF0-5065-CA55-9E91-9E830DDA8150}"/>
                </a:ext>
              </a:extLst>
            </p:cNvPr>
            <p:cNvSpPr txBox="1"/>
            <p:nvPr/>
          </p:nvSpPr>
          <p:spPr>
            <a:xfrm>
              <a:off x="6990545" y="5283292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12.4%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0F84C20-A159-E981-168F-963FE2F8B6CA}"/>
                </a:ext>
              </a:extLst>
            </p:cNvPr>
            <p:cNvSpPr txBox="1"/>
            <p:nvPr/>
          </p:nvSpPr>
          <p:spPr>
            <a:xfrm>
              <a:off x="10182679" y="5283291"/>
              <a:ext cx="6319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11.1%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9EB4CFEB-49EA-D4A4-4485-D98054822915}"/>
                </a:ext>
              </a:extLst>
            </p:cNvPr>
            <p:cNvSpPr txBox="1"/>
            <p:nvPr/>
          </p:nvSpPr>
          <p:spPr>
            <a:xfrm>
              <a:off x="7910044" y="2241763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178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A409D54D-3186-515A-2B45-333305D080A9}"/>
                </a:ext>
              </a:extLst>
            </p:cNvPr>
            <p:cNvSpPr txBox="1"/>
            <p:nvPr/>
          </p:nvSpPr>
          <p:spPr>
            <a:xfrm>
              <a:off x="10028363" y="2129642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180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96B3FF14-7370-DFE7-9319-31936C669743}"/>
                </a:ext>
              </a:extLst>
            </p:cNvPr>
            <p:cNvSpPr/>
            <p:nvPr/>
          </p:nvSpPr>
          <p:spPr>
            <a:xfrm>
              <a:off x="6339845" y="2843447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noProof="0" dirty="0">
                  <a:solidFill>
                    <a:srgbClr val="FF6600"/>
                  </a:solidFill>
                </a:rPr>
                <a:t>2 HBV+</a:t>
              </a:r>
              <a:br>
                <a:rPr lang="en-US" sz="1400" b="1" noProof="0" dirty="0">
                  <a:solidFill>
                    <a:srgbClr val="FF6600"/>
                  </a:solidFill>
                </a:rPr>
              </a:br>
              <a:r>
                <a:rPr lang="en-US" sz="1400" b="1" noProof="0" dirty="0">
                  <a:solidFill>
                    <a:srgbClr val="FF6600"/>
                  </a:solidFill>
                </a:rPr>
                <a:t>(1.1%)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08B3C587-4082-1CC8-2C1E-98BA6C4371CC}"/>
                </a:ext>
              </a:extLst>
            </p:cNvPr>
            <p:cNvSpPr/>
            <p:nvPr/>
          </p:nvSpPr>
          <p:spPr>
            <a:xfrm>
              <a:off x="7569546" y="2843447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176 HBV-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(98.9%)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C3CD1BB-AE68-17D1-1AE3-A75BECDFA225}"/>
                </a:ext>
              </a:extLst>
            </p:cNvPr>
            <p:cNvSpPr/>
            <p:nvPr/>
          </p:nvSpPr>
          <p:spPr>
            <a:xfrm>
              <a:off x="8962917" y="2843447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noProof="0" dirty="0">
                  <a:solidFill>
                    <a:srgbClr val="FF6600"/>
                  </a:solidFill>
                </a:rPr>
                <a:t>10 HBV+</a:t>
              </a:r>
              <a:br>
                <a:rPr lang="en-US" sz="1400" b="1" noProof="0" dirty="0">
                  <a:solidFill>
                    <a:srgbClr val="FF6600"/>
                  </a:solidFill>
                </a:rPr>
              </a:br>
              <a:r>
                <a:rPr lang="en-US" sz="1400" b="1" noProof="0" dirty="0">
                  <a:solidFill>
                    <a:srgbClr val="FF6600"/>
                  </a:solidFill>
                </a:rPr>
                <a:t>(5.6%)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8F99D28A-85B5-AF4A-4061-F4EAAF6978C3}"/>
                </a:ext>
              </a:extLst>
            </p:cNvPr>
            <p:cNvSpPr/>
            <p:nvPr/>
          </p:nvSpPr>
          <p:spPr>
            <a:xfrm>
              <a:off x="10003817" y="2843447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 missing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(1.1%)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A034BE5-1D05-C358-2C48-4D77750B3D78}"/>
                </a:ext>
              </a:extLst>
            </p:cNvPr>
            <p:cNvSpPr/>
            <p:nvPr/>
          </p:nvSpPr>
          <p:spPr>
            <a:xfrm>
              <a:off x="11044717" y="2843447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168 HBV-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(93.3%)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B20170A-DC20-09CB-EDD4-FCF87F8750A5}"/>
                </a:ext>
              </a:extLst>
            </p:cNvPr>
            <p:cNvSpPr/>
            <p:nvPr/>
          </p:nvSpPr>
          <p:spPr>
            <a:xfrm>
              <a:off x="8962917" y="4545671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All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HBsAg-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698E9944-9D7B-D032-F6FA-FD47E5B896D6}"/>
                </a:ext>
              </a:extLst>
            </p:cNvPr>
            <p:cNvSpPr/>
            <p:nvPr/>
          </p:nvSpPr>
          <p:spPr>
            <a:xfrm>
              <a:off x="10003817" y="4545671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 HBsAg+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4F934952-F597-45F8-3747-2627237944F4}"/>
                </a:ext>
              </a:extLst>
            </p:cNvPr>
            <p:cNvSpPr/>
            <p:nvPr/>
          </p:nvSpPr>
          <p:spPr>
            <a:xfrm>
              <a:off x="11044717" y="4545671"/>
              <a:ext cx="966652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 HBsAg+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BBF4D09B-AC18-8A72-6951-14663AE1722D}"/>
                </a:ext>
              </a:extLst>
            </p:cNvPr>
            <p:cNvSpPr/>
            <p:nvPr/>
          </p:nvSpPr>
          <p:spPr>
            <a:xfrm>
              <a:off x="6119932" y="3640447"/>
              <a:ext cx="1352028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 not detected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DDD6416E-6430-3274-CE72-2E0D2EC2C79B}"/>
                </a:ext>
              </a:extLst>
            </p:cNvPr>
            <p:cNvSpPr/>
            <p:nvPr/>
          </p:nvSpPr>
          <p:spPr>
            <a:xfrm>
              <a:off x="8770229" y="3640447"/>
              <a:ext cx="1352028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9 not detected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1 &lt;LLOQ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41FA5735-7F7D-AF15-566C-FE77871994D3}"/>
                </a:ext>
              </a:extLst>
            </p:cNvPr>
            <p:cNvSpPr/>
            <p:nvPr/>
          </p:nvSpPr>
          <p:spPr>
            <a:xfrm>
              <a:off x="5890841" y="4542120"/>
              <a:ext cx="2730649" cy="61830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All HBsAg-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5BD0544-5D3C-D135-7D37-4F8B85881A2F}"/>
                </a:ext>
              </a:extLst>
            </p:cNvPr>
            <p:cNvSpPr/>
            <p:nvPr/>
          </p:nvSpPr>
          <p:spPr>
            <a:xfrm>
              <a:off x="6119932" y="2178987"/>
              <a:ext cx="2730649" cy="42299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0" dirty="0"/>
                <a:t>XTC-based ART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ED7CA37F-C625-7D26-4036-209A4EF811FA}"/>
                </a:ext>
              </a:extLst>
            </p:cNvPr>
            <p:cNvSpPr/>
            <p:nvPr/>
          </p:nvSpPr>
          <p:spPr>
            <a:xfrm>
              <a:off x="9133307" y="2178987"/>
              <a:ext cx="2730649" cy="422992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noProof="0" dirty="0"/>
                <a:t>Non-HBV active ART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18AFA73-959C-9CB1-62C3-2DF0B9BF642B}"/>
                </a:ext>
              </a:extLst>
            </p:cNvPr>
            <p:cNvSpPr txBox="1"/>
            <p:nvPr/>
          </p:nvSpPr>
          <p:spPr>
            <a:xfrm>
              <a:off x="4965376" y="2942509"/>
              <a:ext cx="11353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Cobas ® MPX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(qual.)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9ABD0130-B592-F078-BA0B-F411238ED425}"/>
                </a:ext>
              </a:extLst>
            </p:cNvPr>
            <p:cNvSpPr txBox="1"/>
            <p:nvPr/>
          </p:nvSpPr>
          <p:spPr>
            <a:xfrm>
              <a:off x="4965376" y="3664396"/>
              <a:ext cx="11090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Cobas ® HBV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(quant.)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7C2B825A-619B-C3F4-BBEF-2AC51DDC63BC}"/>
                </a:ext>
              </a:extLst>
            </p:cNvPr>
            <p:cNvSpPr txBox="1"/>
            <p:nvPr/>
          </p:nvSpPr>
          <p:spPr>
            <a:xfrm>
              <a:off x="4965376" y="4515450"/>
              <a:ext cx="65594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noProof="0" dirty="0">
                  <a:solidFill>
                    <a:srgbClr val="000066"/>
                  </a:solidFill>
                </a:rPr>
                <a:t>HBsAg</a:t>
              </a:r>
              <a:br>
                <a:rPr lang="en-US" sz="1400" noProof="0" dirty="0">
                  <a:solidFill>
                    <a:srgbClr val="000066"/>
                  </a:solidFill>
                </a:rPr>
              </a:br>
              <a:r>
                <a:rPr lang="en-US" sz="1400" noProof="0" dirty="0">
                  <a:solidFill>
                    <a:srgbClr val="000066"/>
                  </a:solidFill>
                </a:rPr>
                <a:t>(qual.)</a:t>
              </a:r>
            </a:p>
          </p:txBody>
        </p:sp>
        <p:cxnSp>
          <p:nvCxnSpPr>
            <p:cNvPr id="29" name="Connecteur droit avec flèche 28">
              <a:extLst>
                <a:ext uri="{FF2B5EF4-FFF2-40B4-BE49-F238E27FC236}">
                  <a16:creationId xmlns:a16="http://schemas.microsoft.com/office/drawing/2014/main" id="{1856E7D1-FAA6-70FD-52A8-AAEB5B445151}"/>
                </a:ext>
              </a:extLst>
            </p:cNvPr>
            <p:cNvCxnSpPr>
              <a:endCxn id="11" idx="0"/>
            </p:cNvCxnSpPr>
            <p:nvPr/>
          </p:nvCxnSpPr>
          <p:spPr>
            <a:xfrm>
              <a:off x="6801394" y="2601979"/>
              <a:ext cx="0" cy="241468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ADF13D28-336A-2349-9911-FEE60754A84F}"/>
                </a:ext>
              </a:extLst>
            </p:cNvPr>
            <p:cNvCxnSpPr/>
            <p:nvPr/>
          </p:nvCxnSpPr>
          <p:spPr>
            <a:xfrm>
              <a:off x="8046720" y="2601979"/>
              <a:ext cx="0" cy="241468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C37587AF-BB94-6874-7C73-1DEFDB6EECDD}"/>
                </a:ext>
              </a:extLst>
            </p:cNvPr>
            <p:cNvCxnSpPr/>
            <p:nvPr/>
          </p:nvCxnSpPr>
          <p:spPr>
            <a:xfrm>
              <a:off x="9440091" y="2601979"/>
              <a:ext cx="0" cy="241468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>
              <a:extLst>
                <a:ext uri="{FF2B5EF4-FFF2-40B4-BE49-F238E27FC236}">
                  <a16:creationId xmlns:a16="http://schemas.microsoft.com/office/drawing/2014/main" id="{2DEDC86E-247E-70C5-C389-B5DFE77FA87F}"/>
                </a:ext>
              </a:extLst>
            </p:cNvPr>
            <p:cNvCxnSpPr/>
            <p:nvPr/>
          </p:nvCxnSpPr>
          <p:spPr>
            <a:xfrm>
              <a:off x="10477209" y="2601979"/>
              <a:ext cx="0" cy="241468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eur droit avec flèche 32">
              <a:extLst>
                <a:ext uri="{FF2B5EF4-FFF2-40B4-BE49-F238E27FC236}">
                  <a16:creationId xmlns:a16="http://schemas.microsoft.com/office/drawing/2014/main" id="{94BE5F9D-4AD8-62CA-93F8-07687C2E0A8E}"/>
                </a:ext>
              </a:extLst>
            </p:cNvPr>
            <p:cNvCxnSpPr/>
            <p:nvPr/>
          </p:nvCxnSpPr>
          <p:spPr>
            <a:xfrm>
              <a:off x="11530946" y="2601979"/>
              <a:ext cx="0" cy="241468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avec flèche 37">
              <a:extLst>
                <a:ext uri="{FF2B5EF4-FFF2-40B4-BE49-F238E27FC236}">
                  <a16:creationId xmlns:a16="http://schemas.microsoft.com/office/drawing/2014/main" id="{30B542CC-6EF2-47E9-BEB5-DD7703749812}"/>
                </a:ext>
              </a:extLst>
            </p:cNvPr>
            <p:cNvCxnSpPr>
              <a:cxnSpLocks/>
            </p:cNvCxnSpPr>
            <p:nvPr/>
          </p:nvCxnSpPr>
          <p:spPr>
            <a:xfrm>
              <a:off x="10487143" y="3461755"/>
              <a:ext cx="0" cy="1083916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70E29FCD-AE31-3353-C4D5-5E68DE913EE5}"/>
                </a:ext>
              </a:extLst>
            </p:cNvPr>
            <p:cNvCxnSpPr>
              <a:cxnSpLocks/>
            </p:cNvCxnSpPr>
            <p:nvPr/>
          </p:nvCxnSpPr>
          <p:spPr>
            <a:xfrm>
              <a:off x="11530946" y="3461755"/>
              <a:ext cx="0" cy="1083916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89592439-40E9-9006-1905-2C451C20C324}"/>
                </a:ext>
              </a:extLst>
            </p:cNvPr>
            <p:cNvCxnSpPr>
              <a:cxnSpLocks/>
            </p:cNvCxnSpPr>
            <p:nvPr/>
          </p:nvCxnSpPr>
          <p:spPr>
            <a:xfrm>
              <a:off x="8064935" y="3461755"/>
              <a:ext cx="0" cy="1083916"/>
            </a:xfrm>
            <a:prstGeom prst="straightConnector1">
              <a:avLst/>
            </a:prstGeom>
            <a:ln w="57150">
              <a:solidFill>
                <a:schemeClr val="accent2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ACC47863-8CC6-A6EE-A887-410FAFFFF0C2}"/>
                </a:ext>
              </a:extLst>
            </p:cNvPr>
            <p:cNvSpPr txBox="1"/>
            <p:nvPr/>
          </p:nvSpPr>
          <p:spPr>
            <a:xfrm>
              <a:off x="7113199" y="1871210"/>
              <a:ext cx="74411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noProof="0" dirty="0">
                  <a:solidFill>
                    <a:srgbClr val="000066"/>
                  </a:solidFill>
                </a:rPr>
                <a:t>N = 178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CA15E1E8-3F40-8966-3911-3A37AA5C6174}"/>
                </a:ext>
              </a:extLst>
            </p:cNvPr>
            <p:cNvSpPr txBox="1"/>
            <p:nvPr/>
          </p:nvSpPr>
          <p:spPr>
            <a:xfrm>
              <a:off x="10071712" y="1857857"/>
              <a:ext cx="74732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400" b="1" noProof="0" dirty="0">
                  <a:solidFill>
                    <a:srgbClr val="000066"/>
                  </a:solidFill>
                </a:rPr>
                <a:t>N = 180</a:t>
              </a:r>
            </a:p>
          </p:txBody>
        </p:sp>
      </p:grpSp>
      <p:sp>
        <p:nvSpPr>
          <p:cNvPr id="36" name="Text Box 3">
            <a:extLst>
              <a:ext uri="{FF2B5EF4-FFF2-40B4-BE49-F238E27FC236}">
                <a16:creationId xmlns:a16="http://schemas.microsoft.com/office/drawing/2014/main" id="{3A724096-E6E6-84AF-0F8A-A2BEEA16C9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2228" y="6455281"/>
            <a:ext cx="267977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Begré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L, EACS 2025, Abs. PS15.6LB</a:t>
            </a: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37F7D70A-D025-919E-1F90-59145E5091CE}"/>
              </a:ext>
            </a:extLst>
          </p:cNvPr>
          <p:cNvSpPr txBox="1">
            <a:spLocks/>
          </p:cNvSpPr>
          <p:nvPr/>
        </p:nvSpPr>
        <p:spPr>
          <a:xfrm>
            <a:off x="609600" y="1617171"/>
            <a:ext cx="4365044" cy="3088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1800" noProof="0" dirty="0"/>
              <a:t>Observational study, Swiss Cohort</a:t>
            </a:r>
          </a:p>
          <a:p>
            <a:pPr>
              <a:spcAft>
                <a:spcPts val="600"/>
              </a:spcAft>
            </a:pPr>
            <a:r>
              <a:rPr lang="en-US" sz="1800" noProof="0" dirty="0"/>
              <a:t>HBsAg-/anti-HBc+ PWH on TFV-ART switching to non-HBV active ART </a:t>
            </a:r>
            <a:br>
              <a:rPr lang="en-US" sz="1800" noProof="0" dirty="0"/>
            </a:br>
            <a:r>
              <a:rPr lang="en-US" sz="1800" noProof="0" dirty="0"/>
              <a:t>or XTC-based ART</a:t>
            </a:r>
          </a:p>
          <a:p>
            <a:r>
              <a:rPr lang="en-US" sz="1800" noProof="0" dirty="0"/>
              <a:t>Assessment on stored samples</a:t>
            </a:r>
          </a:p>
          <a:p>
            <a:pPr lvl="1"/>
            <a:r>
              <a:rPr lang="en-US" sz="1600" noProof="0" dirty="0"/>
              <a:t>HBV DNA by </a:t>
            </a:r>
            <a:r>
              <a:rPr lang="en-US" sz="1600" noProof="0" dirty="0" err="1"/>
              <a:t>cobas@MPX</a:t>
            </a:r>
            <a:r>
              <a:rPr lang="en-US" sz="1600" noProof="0" dirty="0"/>
              <a:t> and </a:t>
            </a:r>
            <a:r>
              <a:rPr lang="en-US" sz="1600" noProof="0" dirty="0" err="1"/>
              <a:t>cobas@HBV</a:t>
            </a:r>
            <a:endParaRPr lang="en-US" sz="1600" noProof="0" dirty="0"/>
          </a:p>
          <a:p>
            <a:pPr lvl="1">
              <a:spcAft>
                <a:spcPts val="600"/>
              </a:spcAft>
            </a:pPr>
            <a:r>
              <a:rPr lang="en-US" sz="1600" noProof="0" dirty="0"/>
              <a:t>HBsAg (qual.)</a:t>
            </a:r>
          </a:p>
          <a:p>
            <a:r>
              <a:rPr lang="en-US" sz="1800" noProof="0" dirty="0"/>
              <a:t>Primary outcome: HBV DNA ≥ 1 year </a:t>
            </a:r>
            <a:br>
              <a:rPr lang="en-US" sz="1800" noProof="0" dirty="0"/>
            </a:br>
            <a:r>
              <a:rPr lang="en-US" sz="1800" noProof="0" dirty="0"/>
              <a:t>after stopping TFV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BCAF7559-60C7-07CF-253F-36818337BBE6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1973692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455BCC-EADF-9CC5-F86C-04EA8950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Occult Hepatitis B infection after switching </a:t>
            </a:r>
            <a:br>
              <a:rPr lang="en-US" sz="3200" noProof="0" dirty="0"/>
            </a:br>
            <a:r>
              <a:rPr lang="en-US" sz="3200" noProof="0" dirty="0"/>
              <a:t>to CAB + RPV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2C3C5B8-EE36-CDBB-9D4B-15363B97586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96807"/>
            <a:ext cx="9107837" cy="4572000"/>
          </a:xfrm>
        </p:spPr>
        <p:txBody>
          <a:bodyPr>
            <a:normAutofit/>
          </a:bodyPr>
          <a:lstStyle/>
          <a:p>
            <a:r>
              <a:rPr lang="en-US" sz="2000" noProof="0" dirty="0"/>
              <a:t>66 PWH with anti-HBc+ and HBsAg- treated with TDF or TAF-based ART for &gt; 1 year then switching to CAB/RPV</a:t>
            </a:r>
          </a:p>
          <a:p>
            <a:r>
              <a:rPr lang="en-US" sz="2000" noProof="0" dirty="0"/>
              <a:t>Follow-up: 1 year (highly-sensitive quantification HBV-DNA and HBV-RNA)</a:t>
            </a:r>
          </a:p>
          <a:p>
            <a:r>
              <a:rPr lang="en-US" sz="2000" noProof="0" dirty="0"/>
              <a:t>Presence of occult hepatitis B infection at time of TDF/TAF discontinuation in 76% 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C3817E4-3888-74D9-F6E1-97A2AD0E7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476173"/>
              </p:ext>
            </p:extLst>
          </p:nvPr>
        </p:nvGraphicFramePr>
        <p:xfrm>
          <a:off x="799577" y="3575848"/>
          <a:ext cx="10592844" cy="23774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75707">
                  <a:extLst>
                    <a:ext uri="{9D8B030D-6E8A-4147-A177-3AD203B41FA5}">
                      <a16:colId xmlns:a16="http://schemas.microsoft.com/office/drawing/2014/main" val="1696738691"/>
                    </a:ext>
                  </a:extLst>
                </a:gridCol>
                <a:gridCol w="2919663">
                  <a:extLst>
                    <a:ext uri="{9D8B030D-6E8A-4147-A177-3AD203B41FA5}">
                      <a16:colId xmlns:a16="http://schemas.microsoft.com/office/drawing/2014/main" val="2073002891"/>
                    </a:ext>
                  </a:extLst>
                </a:gridCol>
                <a:gridCol w="1892969">
                  <a:extLst>
                    <a:ext uri="{9D8B030D-6E8A-4147-A177-3AD203B41FA5}">
                      <a16:colId xmlns:a16="http://schemas.microsoft.com/office/drawing/2014/main" val="1162669026"/>
                    </a:ext>
                  </a:extLst>
                </a:gridCol>
                <a:gridCol w="3804505">
                  <a:extLst>
                    <a:ext uri="{9D8B030D-6E8A-4147-A177-3AD203B41FA5}">
                      <a16:colId xmlns:a16="http://schemas.microsoft.com/office/drawing/2014/main" val="1353308984"/>
                    </a:ext>
                  </a:extLst>
                </a:gridCol>
              </a:tblGrid>
              <a:tr h="523978">
                <a:tc>
                  <a:txBody>
                    <a:bodyPr/>
                    <a:lstStyle/>
                    <a:p>
                      <a:endParaRPr lang="en-US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/>
                        <a:t>Time of TDF/TAF withdrawal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/>
                        <a:t>W48 on CAB/RPV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42404"/>
                  </a:ext>
                </a:extLst>
              </a:tr>
              <a:tr h="303574"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OCCULT HEP B INFECTION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Positive HBV-DNA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25.8%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Persistence of occult infection </a:t>
                      </a:r>
                    </a:p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(HBV replication) in 42/50 (84%)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86769744"/>
                  </a:ext>
                </a:extLst>
              </a:tr>
              <a:tr h="303574">
                <a:tc vMerge="1">
                  <a:txBody>
                    <a:bodyPr/>
                    <a:lstStyle/>
                    <a:p>
                      <a:r>
                        <a:rPr lang="fr-FR" dirty="0"/>
                        <a:t>OCCULT HEP B INFECTION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Positive HBV-RNA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36.4%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44977"/>
                  </a:ext>
                </a:extLst>
              </a:tr>
              <a:tr h="303574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Positive HBV-DNA and -RNA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13.6%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781763"/>
                  </a:ext>
                </a:extLst>
              </a:tr>
              <a:tr h="523978">
                <a:tc>
                  <a:txBody>
                    <a:bodyPr/>
                    <a:lstStyle/>
                    <a:p>
                      <a:endParaRPr lang="en-US" sz="1800" noProof="0" dirty="0">
                        <a:solidFill>
                          <a:srgbClr val="000066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Negative HBV-DNA and -RNA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24.2%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Presence of markers of HBV replication </a:t>
                      </a:r>
                    </a:p>
                    <a:p>
                      <a:pPr algn="ctr"/>
                      <a:r>
                        <a:rPr lang="en-US" sz="1800" noProof="0" dirty="0">
                          <a:solidFill>
                            <a:srgbClr val="000066"/>
                          </a:solidFill>
                        </a:rPr>
                        <a:t>(occult infection in 11/16 (68.8%)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3767368"/>
                  </a:ext>
                </a:extLst>
              </a:tr>
            </a:tbl>
          </a:graphicData>
        </a:graphic>
      </p:graphicFrame>
      <p:sp>
        <p:nvSpPr>
          <p:cNvPr id="5" name="Text Box 3">
            <a:extLst>
              <a:ext uri="{FF2B5EF4-FFF2-40B4-BE49-F238E27FC236}">
                <a16:creationId xmlns:a16="http://schemas.microsoft.com/office/drawing/2014/main" id="{9B4C0EB3-5AEC-AF3D-1D48-E3839B200F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20609" y="6455281"/>
            <a:ext cx="297139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Magnapera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A, EACS 2025, Abs. PS05.2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60F1B54-C9F0-9DA2-60E4-5E3F47973434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30270678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>
            <a:extLst>
              <a:ext uri="{FF2B5EF4-FFF2-40B4-BE49-F238E27FC236}">
                <a16:creationId xmlns:a16="http://schemas.microsoft.com/office/drawing/2014/main" id="{B3EC16AF-4197-4DBA-8605-824FFFBC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EACS GUIDELINES – OCT 2025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861554A-2253-EFD3-FA05-627C4E8EF57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953204"/>
            <a:ext cx="10972800" cy="4572000"/>
          </a:xfrm>
        </p:spPr>
        <p:txBody>
          <a:bodyPr>
            <a:noAutofit/>
          </a:bodyPr>
          <a:lstStyle/>
          <a:p>
            <a:r>
              <a:rPr lang="en-US" noProof="0" dirty="0"/>
              <a:t>HBsAg+</a:t>
            </a:r>
          </a:p>
          <a:p>
            <a:pPr lvl="1"/>
            <a:r>
              <a:rPr lang="en-US" sz="2400" noProof="0" dirty="0"/>
              <a:t>3TC/FTC as the only anti-HBV drug is not recommended</a:t>
            </a:r>
          </a:p>
          <a:p>
            <a:pPr lvl="1"/>
            <a:endParaRPr lang="en-US" sz="2400" noProof="0" dirty="0"/>
          </a:p>
          <a:p>
            <a:r>
              <a:rPr lang="en-US" noProof="0" dirty="0"/>
              <a:t>HBsAg- ; anti-HBc+ ; anti-HBs</a:t>
            </a:r>
            <a:r>
              <a:rPr lang="en-US" u="sng" noProof="0" dirty="0"/>
              <a:t>+</a:t>
            </a:r>
          </a:p>
          <a:p>
            <a:pPr lvl="1"/>
            <a:r>
              <a:rPr lang="en-US" sz="2400" noProof="0" dirty="0"/>
              <a:t>ART with 3TC/FTC as the only anti-HBV drug is considered safe, as HBV reactivation is extremely rare</a:t>
            </a:r>
          </a:p>
          <a:p>
            <a:pPr lvl="1"/>
            <a:r>
              <a:rPr lang="en-US" sz="2400" noProof="0" dirty="0"/>
              <a:t>ART without any HBV-active agent is possible, as HBV reactivation risk is low, but monitoring of AST/ALT, HBsAg, HBV-DNA is recommended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E8794A8E-1BD7-0233-B7A0-0BBB6D7AB65E}"/>
              </a:ext>
            </a:extLst>
          </p:cNvPr>
          <p:cNvSpPr txBox="1"/>
          <p:nvPr/>
        </p:nvSpPr>
        <p:spPr>
          <a:xfrm>
            <a:off x="4550802" y="1491539"/>
            <a:ext cx="3090397" cy="49244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2600" b="1" noProof="0" dirty="0">
                <a:solidFill>
                  <a:srgbClr val="0070C0"/>
                </a:solidFill>
              </a:rPr>
              <a:t>HIV-HBV co-infection</a:t>
            </a:r>
            <a:endParaRPr lang="fr-FR" sz="2600" b="1"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1A8EB49-D5FE-6E25-406B-25164DD09B93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242709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A201-094E-9AF9-5573-45C4D057B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/>
              <a:t>Major Drug-Drug Interactions with CAB/RPV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6B1A48-7C2F-789B-D81C-4215EB52E3B1}"/>
              </a:ext>
            </a:extLst>
          </p:cNvPr>
          <p:cNvSpPr/>
          <p:nvPr/>
        </p:nvSpPr>
        <p:spPr>
          <a:xfrm>
            <a:off x="286603" y="1267190"/>
            <a:ext cx="8525899" cy="674818"/>
          </a:xfrm>
          <a:prstGeom prst="roundRect">
            <a:avLst/>
          </a:prstGeom>
          <a:noFill/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sz="1600" b="1" noProof="0" dirty="0">
                <a:solidFill>
                  <a:srgbClr val="0070C0"/>
                </a:solidFill>
              </a:rPr>
              <a:t>CABOTEGRAVIR (CAB) and rilpivirine (RPV) are metabolized primarily by UGT1A1 and CYP3A. </a:t>
            </a:r>
            <a:br>
              <a:rPr lang="en-US" sz="1600" b="1" noProof="0" dirty="0">
                <a:solidFill>
                  <a:srgbClr val="0070C0"/>
                </a:solidFill>
              </a:rPr>
            </a:br>
            <a:r>
              <a:rPr lang="en-US" sz="1600" b="1" noProof="0" dirty="0">
                <a:solidFill>
                  <a:srgbClr val="0070C0"/>
                </a:solidFill>
              </a:rPr>
              <a:t>Drugs that induce or inhibit these pathways can alter drug levels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07D51DFF-F04C-EC68-23AF-E1A0E4E19847}"/>
              </a:ext>
            </a:extLst>
          </p:cNvPr>
          <p:cNvGrpSpPr/>
          <p:nvPr/>
        </p:nvGrpSpPr>
        <p:grpSpPr>
          <a:xfrm>
            <a:off x="423862" y="1401820"/>
            <a:ext cx="371475" cy="371475"/>
            <a:chOff x="2617080" y="3092983"/>
            <a:chExt cx="657225" cy="657225"/>
          </a:xfrm>
        </p:grpSpPr>
        <p:sp>
          <p:nvSpPr>
            <p:cNvPr id="9" name="triangle 9">
              <a:extLst>
                <a:ext uri="{FF2B5EF4-FFF2-40B4-BE49-F238E27FC236}">
                  <a16:creationId xmlns:a16="http://schemas.microsoft.com/office/drawing/2014/main" id="{48ECF868-ABB8-CECC-FC52-04285F6E6C8A}"/>
                </a:ext>
              </a:extLst>
            </p:cNvPr>
            <p:cNvSpPr>
              <a:spLocks/>
            </p:cNvSpPr>
            <p:nvPr/>
          </p:nvSpPr>
          <p:spPr>
            <a:xfrm>
              <a:off x="2617080" y="3092983"/>
              <a:ext cx="657225" cy="657225"/>
            </a:xfrm>
            <a:prstGeom prst="triangle">
              <a:avLst>
                <a:gd name="adj" fmla="val 50000"/>
              </a:avLst>
            </a:prstGeom>
            <a:solidFill>
              <a:srgbClr val="FFD34E"/>
            </a:solidFill>
            <a:ln w="28575">
              <a:solidFill>
                <a:srgbClr val="2F2D13"/>
              </a:solidFill>
              <a:prstDash val="solid"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1" name="roundRect 10">
              <a:extLst>
                <a:ext uri="{FF2B5EF4-FFF2-40B4-BE49-F238E27FC236}">
                  <a16:creationId xmlns:a16="http://schemas.microsoft.com/office/drawing/2014/main" id="{5602280C-254E-E22F-88B3-B209FF958025}"/>
                </a:ext>
              </a:extLst>
            </p:cNvPr>
            <p:cNvSpPr>
              <a:spLocks/>
            </p:cNvSpPr>
            <p:nvPr/>
          </p:nvSpPr>
          <p:spPr>
            <a:xfrm>
              <a:off x="2921880" y="3293008"/>
              <a:ext cx="66675" cy="257175"/>
            </a:xfrm>
            <a:prstGeom prst="roundRect">
              <a:avLst>
                <a:gd name="adj" fmla="val 50000"/>
              </a:avLst>
            </a:prstGeom>
            <a:solidFill>
              <a:srgbClr val="2A290F"/>
            </a:solidFill>
            <a:ln w="0">
              <a:noFill/>
              <a:prstDash val="solid"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3" name="ellipse 11">
              <a:extLst>
                <a:ext uri="{FF2B5EF4-FFF2-40B4-BE49-F238E27FC236}">
                  <a16:creationId xmlns:a16="http://schemas.microsoft.com/office/drawing/2014/main" id="{8C962BAD-E99E-921F-0A0D-7629B4EAF780}"/>
                </a:ext>
              </a:extLst>
            </p:cNvPr>
            <p:cNvSpPr>
              <a:spLocks/>
            </p:cNvSpPr>
            <p:nvPr/>
          </p:nvSpPr>
          <p:spPr>
            <a:xfrm>
              <a:off x="2921880" y="3607333"/>
              <a:ext cx="66675" cy="66675"/>
            </a:xfrm>
            <a:prstGeom prst="ellipse">
              <a:avLst/>
            </a:prstGeom>
            <a:solidFill>
              <a:srgbClr val="2A290F"/>
            </a:solidFill>
            <a:ln w="0">
              <a:noFill/>
              <a:prstDash val="solid"/>
            </a:ln>
          </p:spPr>
          <p:txBody>
            <a:bodyPr/>
            <a:lstStyle/>
            <a:p>
              <a:endParaRPr lang="en-US" noProof="0" dirty="0"/>
            </a:p>
          </p:txBody>
        </p:sp>
      </p:grpSp>
      <p:sp>
        <p:nvSpPr>
          <p:cNvPr id="16" name="roundRect 1">
            <a:extLst>
              <a:ext uri="{FF2B5EF4-FFF2-40B4-BE49-F238E27FC236}">
                <a16:creationId xmlns:a16="http://schemas.microsoft.com/office/drawing/2014/main" id="{DA18A40A-BE5C-4B42-814A-5EB1868D364B}"/>
              </a:ext>
            </a:extLst>
          </p:cNvPr>
          <p:cNvSpPr>
            <a:spLocks/>
          </p:cNvSpPr>
          <p:nvPr/>
        </p:nvSpPr>
        <p:spPr>
          <a:xfrm>
            <a:off x="1803813" y="2184213"/>
            <a:ext cx="2672540" cy="4124325"/>
          </a:xfrm>
          <a:prstGeom prst="roundRect">
            <a:avLst>
              <a:gd name="adj" fmla="val 6131"/>
            </a:avLst>
          </a:prstGeom>
          <a:solidFill>
            <a:srgbClr val="FFFDFC"/>
          </a:solidFill>
          <a:ln w="1905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7" name="Tracé 2">
            <a:extLst>
              <a:ext uri="{FF2B5EF4-FFF2-40B4-BE49-F238E27FC236}">
                <a16:creationId xmlns:a16="http://schemas.microsoft.com/office/drawing/2014/main" id="{775EF521-F445-9100-293F-A5677AB6E355}"/>
              </a:ext>
            </a:extLst>
          </p:cNvPr>
          <p:cNvSpPr>
            <a:spLocks/>
          </p:cNvSpPr>
          <p:nvPr/>
        </p:nvSpPr>
        <p:spPr>
          <a:xfrm>
            <a:off x="1803813" y="2184213"/>
            <a:ext cx="2672540" cy="487771"/>
          </a:xfrm>
          <a:custGeom>
            <a:avLst/>
            <a:gdLst/>
            <a:ahLst/>
            <a:cxnLst/>
            <a:rect l="0" t="0" r="0" b="0"/>
            <a:pathLst>
              <a:path w="4505325" h="962025">
                <a:moveTo>
                  <a:pt x="276225" y="0"/>
                </a:moveTo>
                <a:lnTo>
                  <a:pt x="4229100" y="0"/>
                </a:lnTo>
                <a:cubicBezTo>
                  <a:pt x="4410075" y="0"/>
                  <a:pt x="4505325" y="104775"/>
                  <a:pt x="4505325" y="276225"/>
                </a:cubicBezTo>
                <a:lnTo>
                  <a:pt x="4505325" y="962025"/>
                </a:lnTo>
                <a:lnTo>
                  <a:pt x="0" y="962025"/>
                </a:lnTo>
                <a:lnTo>
                  <a:pt x="0" y="276225"/>
                </a:lnTo>
                <a:cubicBezTo>
                  <a:pt x="0" y="104775"/>
                  <a:pt x="95250" y="0"/>
                  <a:pt x="276225" y="0"/>
                </a:cubicBezTo>
                <a:close/>
              </a:path>
            </a:pathLst>
          </a:custGeom>
          <a:solidFill>
            <a:srgbClr val="E9685A"/>
          </a:solidFill>
          <a:ln w="1905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8" name="roundRect 3">
            <a:extLst>
              <a:ext uri="{FF2B5EF4-FFF2-40B4-BE49-F238E27FC236}">
                <a16:creationId xmlns:a16="http://schemas.microsoft.com/office/drawing/2014/main" id="{795B8154-C7EA-8A67-6647-BC8B7BFE0664}"/>
              </a:ext>
            </a:extLst>
          </p:cNvPr>
          <p:cNvSpPr>
            <a:spLocks/>
          </p:cNvSpPr>
          <p:nvPr/>
        </p:nvSpPr>
        <p:spPr>
          <a:xfrm>
            <a:off x="5139223" y="2184213"/>
            <a:ext cx="2734691" cy="4124325"/>
          </a:xfrm>
          <a:prstGeom prst="roundRect">
            <a:avLst>
              <a:gd name="adj" fmla="val 5992"/>
            </a:avLst>
          </a:prstGeom>
          <a:solidFill>
            <a:srgbClr val="FFFDFC"/>
          </a:solidFill>
          <a:ln w="1905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9" name="Tracé 4">
            <a:extLst>
              <a:ext uri="{FF2B5EF4-FFF2-40B4-BE49-F238E27FC236}">
                <a16:creationId xmlns:a16="http://schemas.microsoft.com/office/drawing/2014/main" id="{96B864F0-EAB1-2C58-81CB-4E837EB1D439}"/>
              </a:ext>
            </a:extLst>
          </p:cNvPr>
          <p:cNvSpPr>
            <a:spLocks/>
          </p:cNvSpPr>
          <p:nvPr/>
        </p:nvSpPr>
        <p:spPr>
          <a:xfrm>
            <a:off x="5139223" y="2184213"/>
            <a:ext cx="2734691" cy="487771"/>
          </a:xfrm>
          <a:custGeom>
            <a:avLst/>
            <a:gdLst/>
            <a:ahLst/>
            <a:cxnLst/>
            <a:rect l="0" t="0" r="0" b="0"/>
            <a:pathLst>
              <a:path w="4610100" h="962025">
                <a:moveTo>
                  <a:pt x="276225" y="0"/>
                </a:moveTo>
                <a:lnTo>
                  <a:pt x="4333875" y="0"/>
                </a:lnTo>
                <a:cubicBezTo>
                  <a:pt x="4514850" y="0"/>
                  <a:pt x="4610100" y="104775"/>
                  <a:pt x="4610100" y="276225"/>
                </a:cubicBezTo>
                <a:lnTo>
                  <a:pt x="4610100" y="962025"/>
                </a:lnTo>
                <a:lnTo>
                  <a:pt x="0" y="962025"/>
                </a:lnTo>
                <a:lnTo>
                  <a:pt x="0" y="276225"/>
                </a:lnTo>
                <a:cubicBezTo>
                  <a:pt x="0" y="104775"/>
                  <a:pt x="95250" y="0"/>
                  <a:pt x="276225" y="0"/>
                </a:cubicBezTo>
                <a:close/>
              </a:path>
            </a:pathLst>
          </a:custGeom>
          <a:solidFill>
            <a:srgbClr val="F19A22"/>
          </a:solidFill>
          <a:ln w="1905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0" name="Tracé 5">
            <a:extLst>
              <a:ext uri="{FF2B5EF4-FFF2-40B4-BE49-F238E27FC236}">
                <a16:creationId xmlns:a16="http://schemas.microsoft.com/office/drawing/2014/main" id="{96789D92-BBCE-0885-2FA5-67A2BFD0DA85}"/>
              </a:ext>
            </a:extLst>
          </p:cNvPr>
          <p:cNvSpPr>
            <a:spLocks/>
          </p:cNvSpPr>
          <p:nvPr/>
        </p:nvSpPr>
        <p:spPr>
          <a:xfrm>
            <a:off x="1808642" y="3695822"/>
            <a:ext cx="2661239" cy="4829"/>
          </a:xfrm>
          <a:custGeom>
            <a:avLst/>
            <a:gdLst/>
            <a:ahLst/>
            <a:cxnLst/>
            <a:rect l="0" t="0" r="0" b="0"/>
            <a:pathLst>
              <a:path w="4486275" h="9525">
                <a:moveTo>
                  <a:pt x="0" y="0"/>
                </a:moveTo>
                <a:lnTo>
                  <a:pt x="4486275" y="0"/>
                </a:lnTo>
              </a:path>
            </a:pathLst>
          </a:custGeom>
          <a:noFill/>
          <a:ln w="19050">
            <a:solidFill>
              <a:srgbClr val="E8B8B4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1" name="ellipse 6">
            <a:extLst>
              <a:ext uri="{FF2B5EF4-FFF2-40B4-BE49-F238E27FC236}">
                <a16:creationId xmlns:a16="http://schemas.microsoft.com/office/drawing/2014/main" id="{F9602DA5-5A15-6863-1238-BC89BEB40473}"/>
              </a:ext>
            </a:extLst>
          </p:cNvPr>
          <p:cNvSpPr>
            <a:spLocks/>
          </p:cNvSpPr>
          <p:nvPr/>
        </p:nvSpPr>
        <p:spPr>
          <a:xfrm>
            <a:off x="2016307" y="2242166"/>
            <a:ext cx="362206" cy="362207"/>
          </a:xfrm>
          <a:prstGeom prst="ellipse">
            <a:avLst/>
          </a:prstGeom>
          <a:solidFill>
            <a:srgbClr val="FFFFFF"/>
          </a:solidFill>
          <a:ln w="19050">
            <a:solidFill>
              <a:srgbClr val="B9413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2" name="Tracé 7">
            <a:extLst>
              <a:ext uri="{FF2B5EF4-FFF2-40B4-BE49-F238E27FC236}">
                <a16:creationId xmlns:a16="http://schemas.microsoft.com/office/drawing/2014/main" id="{DB7C44D7-8B1D-CE0F-5287-1AA828A6F6FC}"/>
              </a:ext>
            </a:extLst>
          </p:cNvPr>
          <p:cNvSpPr>
            <a:spLocks/>
          </p:cNvSpPr>
          <p:nvPr/>
        </p:nvSpPr>
        <p:spPr>
          <a:xfrm>
            <a:off x="2127384" y="2353243"/>
            <a:ext cx="140053" cy="140053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0" y="0"/>
                </a:moveTo>
                <a:lnTo>
                  <a:pt x="276225" y="276225"/>
                </a:lnTo>
              </a:path>
            </a:pathLst>
          </a:custGeom>
          <a:noFill/>
          <a:ln w="76200">
            <a:solidFill>
              <a:srgbClr val="BE3226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3" name="Tracé 8">
            <a:extLst>
              <a:ext uri="{FF2B5EF4-FFF2-40B4-BE49-F238E27FC236}">
                <a16:creationId xmlns:a16="http://schemas.microsoft.com/office/drawing/2014/main" id="{BD4B44B8-3F88-C4FE-B0AC-C39C4493CC45}"/>
              </a:ext>
            </a:extLst>
          </p:cNvPr>
          <p:cNvSpPr>
            <a:spLocks/>
          </p:cNvSpPr>
          <p:nvPr/>
        </p:nvSpPr>
        <p:spPr>
          <a:xfrm>
            <a:off x="2127384" y="2353243"/>
            <a:ext cx="140053" cy="140053"/>
          </a:xfrm>
          <a:custGeom>
            <a:avLst/>
            <a:gdLst/>
            <a:ahLst/>
            <a:cxnLst/>
            <a:rect l="0" t="0" r="0" b="0"/>
            <a:pathLst>
              <a:path w="276225" h="276225">
                <a:moveTo>
                  <a:pt x="276225" y="0"/>
                </a:moveTo>
                <a:lnTo>
                  <a:pt x="0" y="276225"/>
                </a:lnTo>
              </a:path>
            </a:pathLst>
          </a:custGeom>
          <a:noFill/>
          <a:ln w="76200">
            <a:solidFill>
              <a:srgbClr val="BE3226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4" name="triangle 9">
            <a:extLst>
              <a:ext uri="{FF2B5EF4-FFF2-40B4-BE49-F238E27FC236}">
                <a16:creationId xmlns:a16="http://schemas.microsoft.com/office/drawing/2014/main" id="{A28C2D97-8231-5374-3AA0-97BC46E57268}"/>
              </a:ext>
            </a:extLst>
          </p:cNvPr>
          <p:cNvSpPr>
            <a:spLocks/>
          </p:cNvSpPr>
          <p:nvPr/>
        </p:nvSpPr>
        <p:spPr>
          <a:xfrm>
            <a:off x="5274447" y="2256654"/>
            <a:ext cx="333230" cy="333230"/>
          </a:xfrm>
          <a:prstGeom prst="triangle">
            <a:avLst>
              <a:gd name="adj" fmla="val 50000"/>
            </a:avLst>
          </a:prstGeom>
          <a:solidFill>
            <a:srgbClr val="FFD34E"/>
          </a:solidFill>
          <a:ln w="28575">
            <a:solidFill>
              <a:srgbClr val="2F2D13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5" name="roundRect 10">
            <a:extLst>
              <a:ext uri="{FF2B5EF4-FFF2-40B4-BE49-F238E27FC236}">
                <a16:creationId xmlns:a16="http://schemas.microsoft.com/office/drawing/2014/main" id="{B4F6D596-349B-AF45-2DF9-4C36FA798699}"/>
              </a:ext>
            </a:extLst>
          </p:cNvPr>
          <p:cNvSpPr>
            <a:spLocks/>
          </p:cNvSpPr>
          <p:nvPr/>
        </p:nvSpPr>
        <p:spPr>
          <a:xfrm>
            <a:off x="5428988" y="2358072"/>
            <a:ext cx="33806" cy="130394"/>
          </a:xfrm>
          <a:prstGeom prst="roundRect">
            <a:avLst>
              <a:gd name="adj" fmla="val 50000"/>
            </a:avLst>
          </a:prstGeom>
          <a:solidFill>
            <a:srgbClr val="2A290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6" name="ellipse 11">
            <a:extLst>
              <a:ext uri="{FF2B5EF4-FFF2-40B4-BE49-F238E27FC236}">
                <a16:creationId xmlns:a16="http://schemas.microsoft.com/office/drawing/2014/main" id="{C9994EA1-4514-5D47-4F4B-78B3347F3639}"/>
              </a:ext>
            </a:extLst>
          </p:cNvPr>
          <p:cNvSpPr>
            <a:spLocks/>
          </p:cNvSpPr>
          <p:nvPr/>
        </p:nvSpPr>
        <p:spPr>
          <a:xfrm>
            <a:off x="5428988" y="2517443"/>
            <a:ext cx="33806" cy="33806"/>
          </a:xfrm>
          <a:prstGeom prst="ellipse">
            <a:avLst/>
          </a:prstGeom>
          <a:solidFill>
            <a:srgbClr val="2A290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7" name="ellipse 12">
            <a:extLst>
              <a:ext uri="{FF2B5EF4-FFF2-40B4-BE49-F238E27FC236}">
                <a16:creationId xmlns:a16="http://schemas.microsoft.com/office/drawing/2014/main" id="{F00602B1-9AA9-DD81-1AC2-25C118E04C45}"/>
              </a:ext>
            </a:extLst>
          </p:cNvPr>
          <p:cNvSpPr>
            <a:spLocks/>
          </p:cNvSpPr>
          <p:nvPr/>
        </p:nvSpPr>
        <p:spPr>
          <a:xfrm>
            <a:off x="2465444" y="4088473"/>
            <a:ext cx="53124" cy="53124"/>
          </a:xfrm>
          <a:prstGeom prst="ellipse">
            <a:avLst/>
          </a:prstGeom>
          <a:solidFill>
            <a:srgbClr val="E9685A"/>
          </a:solidFill>
          <a:ln w="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8" name="ellipse 13">
            <a:extLst>
              <a:ext uri="{FF2B5EF4-FFF2-40B4-BE49-F238E27FC236}">
                <a16:creationId xmlns:a16="http://schemas.microsoft.com/office/drawing/2014/main" id="{07F7FDAB-604D-B71A-8E9D-8BC999B98CAF}"/>
              </a:ext>
            </a:extLst>
          </p:cNvPr>
          <p:cNvSpPr>
            <a:spLocks/>
          </p:cNvSpPr>
          <p:nvPr/>
        </p:nvSpPr>
        <p:spPr>
          <a:xfrm>
            <a:off x="2465444" y="4503803"/>
            <a:ext cx="53124" cy="53124"/>
          </a:xfrm>
          <a:prstGeom prst="ellipse">
            <a:avLst/>
          </a:prstGeom>
          <a:solidFill>
            <a:srgbClr val="E9685A"/>
          </a:solidFill>
          <a:ln w="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29" name="ellipse 14">
            <a:extLst>
              <a:ext uri="{FF2B5EF4-FFF2-40B4-BE49-F238E27FC236}">
                <a16:creationId xmlns:a16="http://schemas.microsoft.com/office/drawing/2014/main" id="{90B4D735-F3BA-03C9-65EA-2A496674E4B1}"/>
              </a:ext>
            </a:extLst>
          </p:cNvPr>
          <p:cNvSpPr>
            <a:spLocks/>
          </p:cNvSpPr>
          <p:nvPr/>
        </p:nvSpPr>
        <p:spPr>
          <a:xfrm>
            <a:off x="2465444" y="5213728"/>
            <a:ext cx="53124" cy="53124"/>
          </a:xfrm>
          <a:prstGeom prst="ellipse">
            <a:avLst/>
          </a:prstGeom>
          <a:solidFill>
            <a:srgbClr val="E9685A"/>
          </a:solidFill>
          <a:ln w="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0" name="ellipse 15">
            <a:extLst>
              <a:ext uri="{FF2B5EF4-FFF2-40B4-BE49-F238E27FC236}">
                <a16:creationId xmlns:a16="http://schemas.microsoft.com/office/drawing/2014/main" id="{8D23F0AA-FA7C-8942-9D2A-1BFE1C021FCA}"/>
              </a:ext>
            </a:extLst>
          </p:cNvPr>
          <p:cNvSpPr>
            <a:spLocks/>
          </p:cNvSpPr>
          <p:nvPr/>
        </p:nvSpPr>
        <p:spPr>
          <a:xfrm>
            <a:off x="2465444" y="5624229"/>
            <a:ext cx="53124" cy="53124"/>
          </a:xfrm>
          <a:prstGeom prst="ellipse">
            <a:avLst/>
          </a:prstGeom>
          <a:solidFill>
            <a:srgbClr val="E9685A"/>
          </a:solidFill>
          <a:ln w="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1" name="ellipse 16">
            <a:extLst>
              <a:ext uri="{FF2B5EF4-FFF2-40B4-BE49-F238E27FC236}">
                <a16:creationId xmlns:a16="http://schemas.microsoft.com/office/drawing/2014/main" id="{B1293223-8425-4079-3625-04FB33BDA4F7}"/>
              </a:ext>
            </a:extLst>
          </p:cNvPr>
          <p:cNvSpPr>
            <a:spLocks/>
          </p:cNvSpPr>
          <p:nvPr/>
        </p:nvSpPr>
        <p:spPr>
          <a:xfrm>
            <a:off x="2465444" y="6015412"/>
            <a:ext cx="53124" cy="53124"/>
          </a:xfrm>
          <a:prstGeom prst="ellipse">
            <a:avLst/>
          </a:prstGeom>
          <a:solidFill>
            <a:srgbClr val="E9685A"/>
          </a:solidFill>
          <a:ln w="0">
            <a:solidFill>
              <a:srgbClr val="E9685A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2" name="ellipse 17">
            <a:extLst>
              <a:ext uri="{FF2B5EF4-FFF2-40B4-BE49-F238E27FC236}">
                <a16:creationId xmlns:a16="http://schemas.microsoft.com/office/drawing/2014/main" id="{68A2F029-F540-599C-EDDE-63EE9F71A16D}"/>
              </a:ext>
            </a:extLst>
          </p:cNvPr>
          <p:cNvSpPr>
            <a:spLocks/>
          </p:cNvSpPr>
          <p:nvPr/>
        </p:nvSpPr>
        <p:spPr>
          <a:xfrm>
            <a:off x="5820171" y="3946951"/>
            <a:ext cx="53124" cy="53124"/>
          </a:xfrm>
          <a:prstGeom prst="ellipse">
            <a:avLst/>
          </a:prstGeom>
          <a:solidFill>
            <a:srgbClr val="F19A22"/>
          </a:solidFill>
          <a:ln w="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3" name="ellipse 18">
            <a:extLst>
              <a:ext uri="{FF2B5EF4-FFF2-40B4-BE49-F238E27FC236}">
                <a16:creationId xmlns:a16="http://schemas.microsoft.com/office/drawing/2014/main" id="{964E41EA-7556-580F-83BA-19A7DDC319BC}"/>
              </a:ext>
            </a:extLst>
          </p:cNvPr>
          <p:cNvSpPr>
            <a:spLocks/>
          </p:cNvSpPr>
          <p:nvPr/>
        </p:nvSpPr>
        <p:spPr>
          <a:xfrm>
            <a:off x="5820171" y="4289840"/>
            <a:ext cx="53124" cy="53124"/>
          </a:xfrm>
          <a:prstGeom prst="ellipse">
            <a:avLst/>
          </a:prstGeom>
          <a:solidFill>
            <a:srgbClr val="F19A22"/>
          </a:solidFill>
          <a:ln w="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4" name="ellipse 19">
            <a:extLst>
              <a:ext uri="{FF2B5EF4-FFF2-40B4-BE49-F238E27FC236}">
                <a16:creationId xmlns:a16="http://schemas.microsoft.com/office/drawing/2014/main" id="{C21F07EE-8E82-CA21-8A2E-E4AE1740932C}"/>
              </a:ext>
            </a:extLst>
          </p:cNvPr>
          <p:cNvSpPr>
            <a:spLocks/>
          </p:cNvSpPr>
          <p:nvPr/>
        </p:nvSpPr>
        <p:spPr>
          <a:xfrm>
            <a:off x="5820171" y="4946641"/>
            <a:ext cx="53124" cy="53124"/>
          </a:xfrm>
          <a:prstGeom prst="ellipse">
            <a:avLst/>
          </a:prstGeom>
          <a:solidFill>
            <a:srgbClr val="F19A22"/>
          </a:solidFill>
          <a:ln w="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5" name="ellipse 20">
            <a:extLst>
              <a:ext uri="{FF2B5EF4-FFF2-40B4-BE49-F238E27FC236}">
                <a16:creationId xmlns:a16="http://schemas.microsoft.com/office/drawing/2014/main" id="{0D9D3BD2-84F9-8164-7910-71296D7A3ED1}"/>
              </a:ext>
            </a:extLst>
          </p:cNvPr>
          <p:cNvSpPr>
            <a:spLocks/>
          </p:cNvSpPr>
          <p:nvPr/>
        </p:nvSpPr>
        <p:spPr>
          <a:xfrm>
            <a:off x="5820171" y="5313677"/>
            <a:ext cx="53124" cy="53124"/>
          </a:xfrm>
          <a:prstGeom prst="ellipse">
            <a:avLst/>
          </a:prstGeom>
          <a:solidFill>
            <a:srgbClr val="F19A22"/>
          </a:solidFill>
          <a:ln w="0">
            <a:solidFill>
              <a:srgbClr val="F19A22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6" name="roundRect 21">
            <a:extLst>
              <a:ext uri="{FF2B5EF4-FFF2-40B4-BE49-F238E27FC236}">
                <a16:creationId xmlns:a16="http://schemas.microsoft.com/office/drawing/2014/main" id="{B3FD0BD9-2948-16A3-D731-FBAB15D03F61}"/>
              </a:ext>
            </a:extLst>
          </p:cNvPr>
          <p:cNvSpPr>
            <a:spLocks/>
          </p:cNvSpPr>
          <p:nvPr/>
        </p:nvSpPr>
        <p:spPr>
          <a:xfrm>
            <a:off x="2054943" y="4122279"/>
            <a:ext cx="207665" cy="251130"/>
          </a:xfrm>
          <a:prstGeom prst="roundRect">
            <a:avLst>
              <a:gd name="adj" fmla="val 18605"/>
            </a:avLst>
          </a:prstGeom>
          <a:solidFill>
            <a:srgbClr val="EB913D"/>
          </a:solidFill>
          <a:ln w="21908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7" name="rect 22">
            <a:extLst>
              <a:ext uri="{FF2B5EF4-FFF2-40B4-BE49-F238E27FC236}">
                <a16:creationId xmlns:a16="http://schemas.microsoft.com/office/drawing/2014/main" id="{39BC200C-06EB-70CC-5534-FBE8D42E44A3}"/>
              </a:ext>
            </a:extLst>
          </p:cNvPr>
          <p:cNvSpPr>
            <a:spLocks/>
          </p:cNvSpPr>
          <p:nvPr/>
        </p:nvSpPr>
        <p:spPr>
          <a:xfrm>
            <a:off x="2083919" y="4088473"/>
            <a:ext cx="149712" cy="53124"/>
          </a:xfrm>
          <a:prstGeom prst="rect">
            <a:avLst/>
          </a:prstGeom>
          <a:solidFill>
            <a:srgbClr val="E7E9DB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8" name="roundRect 23">
            <a:extLst>
              <a:ext uri="{FF2B5EF4-FFF2-40B4-BE49-F238E27FC236}">
                <a16:creationId xmlns:a16="http://schemas.microsoft.com/office/drawing/2014/main" id="{8E168A31-987C-0D79-3204-D6D88274352E}"/>
              </a:ext>
            </a:extLst>
          </p:cNvPr>
          <p:cNvSpPr>
            <a:spLocks/>
          </p:cNvSpPr>
          <p:nvPr/>
        </p:nvSpPr>
        <p:spPr>
          <a:xfrm>
            <a:off x="2069431" y="4030520"/>
            <a:ext cx="173859" cy="67612"/>
          </a:xfrm>
          <a:prstGeom prst="roundRect">
            <a:avLst>
              <a:gd name="adj" fmla="val 50000"/>
            </a:avLst>
          </a:prstGeom>
          <a:solidFill>
            <a:srgbClr val="F2F1E7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39" name="Tracé 24">
            <a:extLst>
              <a:ext uri="{FF2B5EF4-FFF2-40B4-BE49-F238E27FC236}">
                <a16:creationId xmlns:a16="http://schemas.microsoft.com/office/drawing/2014/main" id="{15A4677A-5989-216F-9E4E-CF5F252035ED}"/>
              </a:ext>
            </a:extLst>
          </p:cNvPr>
          <p:cNvSpPr>
            <a:spLocks/>
          </p:cNvSpPr>
          <p:nvPr/>
        </p:nvSpPr>
        <p:spPr>
          <a:xfrm>
            <a:off x="2093578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0" name="Tracé 25">
            <a:extLst>
              <a:ext uri="{FF2B5EF4-FFF2-40B4-BE49-F238E27FC236}">
                <a16:creationId xmlns:a16="http://schemas.microsoft.com/office/drawing/2014/main" id="{1A03DA28-5A4B-9688-326B-4B9DC2336F72}"/>
              </a:ext>
            </a:extLst>
          </p:cNvPr>
          <p:cNvSpPr>
            <a:spLocks/>
          </p:cNvSpPr>
          <p:nvPr/>
        </p:nvSpPr>
        <p:spPr>
          <a:xfrm>
            <a:off x="2112896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1" name="Tracé 26">
            <a:extLst>
              <a:ext uri="{FF2B5EF4-FFF2-40B4-BE49-F238E27FC236}">
                <a16:creationId xmlns:a16="http://schemas.microsoft.com/office/drawing/2014/main" id="{DD7042EC-9730-E2F0-9152-E8BBC2F5B591}"/>
              </a:ext>
            </a:extLst>
          </p:cNvPr>
          <p:cNvSpPr>
            <a:spLocks/>
          </p:cNvSpPr>
          <p:nvPr/>
        </p:nvSpPr>
        <p:spPr>
          <a:xfrm>
            <a:off x="2132214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2" name="Tracé 27">
            <a:extLst>
              <a:ext uri="{FF2B5EF4-FFF2-40B4-BE49-F238E27FC236}">
                <a16:creationId xmlns:a16="http://schemas.microsoft.com/office/drawing/2014/main" id="{7CBB5465-8F66-E87A-BB0E-82C55DCDEF9E}"/>
              </a:ext>
            </a:extLst>
          </p:cNvPr>
          <p:cNvSpPr>
            <a:spLocks/>
          </p:cNvSpPr>
          <p:nvPr/>
        </p:nvSpPr>
        <p:spPr>
          <a:xfrm>
            <a:off x="2151531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3" name="Tracé 28">
            <a:extLst>
              <a:ext uri="{FF2B5EF4-FFF2-40B4-BE49-F238E27FC236}">
                <a16:creationId xmlns:a16="http://schemas.microsoft.com/office/drawing/2014/main" id="{1E2F63D4-17CC-4F7C-AC60-197C12E3557D}"/>
              </a:ext>
            </a:extLst>
          </p:cNvPr>
          <p:cNvSpPr>
            <a:spLocks/>
          </p:cNvSpPr>
          <p:nvPr/>
        </p:nvSpPr>
        <p:spPr>
          <a:xfrm>
            <a:off x="2170849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4" name="Tracé 29">
            <a:extLst>
              <a:ext uri="{FF2B5EF4-FFF2-40B4-BE49-F238E27FC236}">
                <a16:creationId xmlns:a16="http://schemas.microsoft.com/office/drawing/2014/main" id="{DE9FE74A-4F38-CEA5-0A29-61274D41A8A3}"/>
              </a:ext>
            </a:extLst>
          </p:cNvPr>
          <p:cNvSpPr>
            <a:spLocks/>
          </p:cNvSpPr>
          <p:nvPr/>
        </p:nvSpPr>
        <p:spPr>
          <a:xfrm>
            <a:off x="2190167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5" name="Tracé 30">
            <a:extLst>
              <a:ext uri="{FF2B5EF4-FFF2-40B4-BE49-F238E27FC236}">
                <a16:creationId xmlns:a16="http://schemas.microsoft.com/office/drawing/2014/main" id="{0E2FA6D9-A227-ABFA-C290-267143AD2A40}"/>
              </a:ext>
            </a:extLst>
          </p:cNvPr>
          <p:cNvSpPr>
            <a:spLocks/>
          </p:cNvSpPr>
          <p:nvPr/>
        </p:nvSpPr>
        <p:spPr>
          <a:xfrm>
            <a:off x="2209484" y="4045008"/>
            <a:ext cx="4829" cy="38635"/>
          </a:xfrm>
          <a:custGeom>
            <a:avLst/>
            <a:gdLst/>
            <a:ahLst/>
            <a:cxnLst/>
            <a:rect l="0" t="0" r="0" b="0"/>
            <a:pathLst>
              <a:path w="9525" h="76200">
                <a:moveTo>
                  <a:pt x="0" y="0"/>
                </a:moveTo>
                <a:lnTo>
                  <a:pt x="0" y="76200"/>
                </a:lnTo>
              </a:path>
            </a:pathLst>
          </a:custGeom>
          <a:noFill/>
          <a:ln w="9525">
            <a:solidFill>
              <a:srgbClr val="788379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6" name="Tracé 31">
            <a:extLst>
              <a:ext uri="{FF2B5EF4-FFF2-40B4-BE49-F238E27FC236}">
                <a16:creationId xmlns:a16="http://schemas.microsoft.com/office/drawing/2014/main" id="{E8A0B9AA-E6F0-1E2A-CCBB-1457ED096143}"/>
              </a:ext>
            </a:extLst>
          </p:cNvPr>
          <p:cNvSpPr>
            <a:spLocks/>
          </p:cNvSpPr>
          <p:nvPr/>
        </p:nvSpPr>
        <p:spPr>
          <a:xfrm>
            <a:off x="2064602" y="4180232"/>
            <a:ext cx="183518" cy="4829"/>
          </a:xfrm>
          <a:custGeom>
            <a:avLst/>
            <a:gdLst/>
            <a:ahLst/>
            <a:cxnLst/>
            <a:rect l="0" t="0" r="0" b="0"/>
            <a:pathLst>
              <a:path w="361950" h="9525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7" name="Tracé 32">
            <a:extLst>
              <a:ext uri="{FF2B5EF4-FFF2-40B4-BE49-F238E27FC236}">
                <a16:creationId xmlns:a16="http://schemas.microsoft.com/office/drawing/2014/main" id="{F421B7B1-E87E-6AD7-6026-326DDBBB0378}"/>
              </a:ext>
            </a:extLst>
          </p:cNvPr>
          <p:cNvSpPr>
            <a:spLocks/>
          </p:cNvSpPr>
          <p:nvPr/>
        </p:nvSpPr>
        <p:spPr>
          <a:xfrm>
            <a:off x="2069431" y="4320285"/>
            <a:ext cx="188347" cy="4829"/>
          </a:xfrm>
          <a:custGeom>
            <a:avLst/>
            <a:gdLst/>
            <a:ahLst/>
            <a:cxnLst/>
            <a:rect l="0" t="0" r="0" b="0"/>
            <a:pathLst>
              <a:path w="371475" h="9525">
                <a:moveTo>
                  <a:pt x="0" y="0"/>
                </a:moveTo>
                <a:lnTo>
                  <a:pt x="371475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8" name="diamond 33">
            <a:extLst>
              <a:ext uri="{FF2B5EF4-FFF2-40B4-BE49-F238E27FC236}">
                <a16:creationId xmlns:a16="http://schemas.microsoft.com/office/drawing/2014/main" id="{CF92D79A-1267-4109-C091-0794BF447226}"/>
              </a:ext>
            </a:extLst>
          </p:cNvPr>
          <p:cNvSpPr>
            <a:spLocks/>
          </p:cNvSpPr>
          <p:nvPr/>
        </p:nvSpPr>
        <p:spPr>
          <a:xfrm>
            <a:off x="2117725" y="4218867"/>
            <a:ext cx="72441" cy="82100"/>
          </a:xfrm>
          <a:prstGeom prst="diamond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9" name="roundRect 34">
            <a:extLst>
              <a:ext uri="{FF2B5EF4-FFF2-40B4-BE49-F238E27FC236}">
                <a16:creationId xmlns:a16="http://schemas.microsoft.com/office/drawing/2014/main" id="{63271FED-2308-EF05-B3F5-46F4F7C8273E}"/>
              </a:ext>
            </a:extLst>
          </p:cNvPr>
          <p:cNvSpPr>
            <a:spLocks/>
          </p:cNvSpPr>
          <p:nvPr/>
        </p:nvSpPr>
        <p:spPr>
          <a:xfrm>
            <a:off x="2185337" y="4291309"/>
            <a:ext cx="178689" cy="91759"/>
          </a:xfrm>
          <a:prstGeom prst="roundRect">
            <a:avLst>
              <a:gd name="adj" fmla="val 42105"/>
            </a:avLst>
          </a:prstGeom>
          <a:solidFill>
            <a:srgbClr val="EF9E65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0" name="Tracé 35">
            <a:extLst>
              <a:ext uri="{FF2B5EF4-FFF2-40B4-BE49-F238E27FC236}">
                <a16:creationId xmlns:a16="http://schemas.microsoft.com/office/drawing/2014/main" id="{0B4BE36E-6381-94B2-2C2E-0200937D46C6}"/>
              </a:ext>
            </a:extLst>
          </p:cNvPr>
          <p:cNvSpPr>
            <a:spLocks/>
          </p:cNvSpPr>
          <p:nvPr/>
        </p:nvSpPr>
        <p:spPr>
          <a:xfrm>
            <a:off x="2277096" y="4296138"/>
            <a:ext cx="4829" cy="82100"/>
          </a:xfrm>
          <a:custGeom>
            <a:avLst/>
            <a:gdLst/>
            <a:ahLst/>
            <a:cxnLst/>
            <a:rect l="0" t="0" r="0" b="0"/>
            <a:pathLst>
              <a:path w="9525" h="161925">
                <a:moveTo>
                  <a:pt x="0" y="0"/>
                </a:moveTo>
                <a:lnTo>
                  <a:pt x="0" y="161925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1" name="Tracé 36">
            <a:extLst>
              <a:ext uri="{FF2B5EF4-FFF2-40B4-BE49-F238E27FC236}">
                <a16:creationId xmlns:a16="http://schemas.microsoft.com/office/drawing/2014/main" id="{1697F700-A49F-2AC1-9A0F-F8654ECE0E4F}"/>
              </a:ext>
            </a:extLst>
          </p:cNvPr>
          <p:cNvSpPr>
            <a:spLocks/>
          </p:cNvSpPr>
          <p:nvPr/>
        </p:nvSpPr>
        <p:spPr>
          <a:xfrm>
            <a:off x="2214314" y="4320285"/>
            <a:ext cx="43465" cy="4829"/>
          </a:xfrm>
          <a:custGeom>
            <a:avLst/>
            <a:gdLst/>
            <a:ahLst/>
            <a:cxnLst/>
            <a:rect l="0" t="0" r="0" b="0"/>
            <a:pathLst>
              <a:path w="85725" h="9525">
                <a:moveTo>
                  <a:pt x="0" y="9525"/>
                </a:moveTo>
                <a:lnTo>
                  <a:pt x="85725" y="0"/>
                </a:lnTo>
              </a:path>
            </a:pathLst>
          </a:custGeom>
          <a:noFill/>
          <a:ln w="19050">
            <a:solidFill>
              <a:srgbClr val="FFE7CE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2" name="Tracé 37">
            <a:extLst>
              <a:ext uri="{FF2B5EF4-FFF2-40B4-BE49-F238E27FC236}">
                <a16:creationId xmlns:a16="http://schemas.microsoft.com/office/drawing/2014/main" id="{8711A76A-88C5-86DC-F0CF-D62BB56A42EA}"/>
              </a:ext>
            </a:extLst>
          </p:cNvPr>
          <p:cNvSpPr>
            <a:spLocks/>
          </p:cNvSpPr>
          <p:nvPr/>
        </p:nvSpPr>
        <p:spPr>
          <a:xfrm>
            <a:off x="2117725" y="4605221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0" y="0"/>
                </a:moveTo>
                <a:lnTo>
                  <a:pt x="66675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3" name="Tracé 38">
            <a:extLst>
              <a:ext uri="{FF2B5EF4-FFF2-40B4-BE49-F238E27FC236}">
                <a16:creationId xmlns:a16="http://schemas.microsoft.com/office/drawing/2014/main" id="{4B32E0D7-491D-F5A8-4743-1CDD8015E857}"/>
              </a:ext>
            </a:extLst>
          </p:cNvPr>
          <p:cNvSpPr>
            <a:spLocks/>
          </p:cNvSpPr>
          <p:nvPr/>
        </p:nvSpPr>
        <p:spPr>
          <a:xfrm>
            <a:off x="2105735" y="4642124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0"/>
                </a:moveTo>
                <a:lnTo>
                  <a:pt x="53941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4" name="Tracé 39">
            <a:extLst>
              <a:ext uri="{FF2B5EF4-FFF2-40B4-BE49-F238E27FC236}">
                <a16:creationId xmlns:a16="http://schemas.microsoft.com/office/drawing/2014/main" id="{868D60CE-16D7-FDF4-E3E7-C1EDDF81FEF1}"/>
              </a:ext>
            </a:extLst>
          </p:cNvPr>
          <p:cNvSpPr>
            <a:spLocks/>
          </p:cNvSpPr>
          <p:nvPr/>
        </p:nvSpPr>
        <p:spPr>
          <a:xfrm>
            <a:off x="2074344" y="4664931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0"/>
                </a:moveTo>
                <a:lnTo>
                  <a:pt x="20604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5" name="Tracé 40">
            <a:extLst>
              <a:ext uri="{FF2B5EF4-FFF2-40B4-BE49-F238E27FC236}">
                <a16:creationId xmlns:a16="http://schemas.microsoft.com/office/drawing/2014/main" id="{09360357-C85B-9206-140B-FD68DB0113F9}"/>
              </a:ext>
            </a:extLst>
          </p:cNvPr>
          <p:cNvSpPr>
            <a:spLocks/>
          </p:cNvSpPr>
          <p:nvPr/>
        </p:nvSpPr>
        <p:spPr>
          <a:xfrm>
            <a:off x="2025095" y="4664931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0"/>
                </a:moveTo>
                <a:lnTo>
                  <a:pt x="0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6" name="Tracé 41">
            <a:extLst>
              <a:ext uri="{FF2B5EF4-FFF2-40B4-BE49-F238E27FC236}">
                <a16:creationId xmlns:a16="http://schemas.microsoft.com/office/drawing/2014/main" id="{B59CA89E-D000-C334-6666-7E4275D9798D}"/>
              </a:ext>
            </a:extLst>
          </p:cNvPr>
          <p:cNvSpPr>
            <a:spLocks/>
          </p:cNvSpPr>
          <p:nvPr/>
        </p:nvSpPr>
        <p:spPr>
          <a:xfrm>
            <a:off x="1976801" y="4642124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0"/>
                </a:moveTo>
                <a:lnTo>
                  <a:pt x="0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7" name="Tracé 42">
            <a:extLst>
              <a:ext uri="{FF2B5EF4-FFF2-40B4-BE49-F238E27FC236}">
                <a16:creationId xmlns:a16="http://schemas.microsoft.com/office/drawing/2014/main" id="{44B09A8E-978F-B7CA-C620-98800C1584AE}"/>
              </a:ext>
            </a:extLst>
          </p:cNvPr>
          <p:cNvSpPr>
            <a:spLocks/>
          </p:cNvSpPr>
          <p:nvPr/>
        </p:nvSpPr>
        <p:spPr>
          <a:xfrm>
            <a:off x="1958354" y="4605221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66675" y="0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8" name="Tracé 43">
            <a:extLst>
              <a:ext uri="{FF2B5EF4-FFF2-40B4-BE49-F238E27FC236}">
                <a16:creationId xmlns:a16="http://schemas.microsoft.com/office/drawing/2014/main" id="{8062DAD1-43DC-2FE7-D740-FA34A5692269}"/>
              </a:ext>
            </a:extLst>
          </p:cNvPr>
          <p:cNvSpPr>
            <a:spLocks/>
          </p:cNvSpPr>
          <p:nvPr/>
        </p:nvSpPr>
        <p:spPr>
          <a:xfrm>
            <a:off x="1976801" y="4548448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39191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59" name="Tracé 44">
            <a:extLst>
              <a:ext uri="{FF2B5EF4-FFF2-40B4-BE49-F238E27FC236}">
                <a16:creationId xmlns:a16="http://schemas.microsoft.com/office/drawing/2014/main" id="{B78B278F-A07A-6278-97C8-4508669B6AC7}"/>
              </a:ext>
            </a:extLst>
          </p:cNvPr>
          <p:cNvSpPr>
            <a:spLocks/>
          </p:cNvSpPr>
          <p:nvPr/>
        </p:nvSpPr>
        <p:spPr>
          <a:xfrm>
            <a:off x="2025095" y="4513360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63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0" name="Tracé 45">
            <a:extLst>
              <a:ext uri="{FF2B5EF4-FFF2-40B4-BE49-F238E27FC236}">
                <a16:creationId xmlns:a16="http://schemas.microsoft.com/office/drawing/2014/main" id="{EB2F5E5E-3873-E535-ED48-CF46723D0BFD}"/>
              </a:ext>
            </a:extLst>
          </p:cNvPr>
          <p:cNvSpPr>
            <a:spLocks/>
          </p:cNvSpPr>
          <p:nvPr/>
        </p:nvSpPr>
        <p:spPr>
          <a:xfrm>
            <a:off x="2074344" y="4513360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63412"/>
                </a:moveTo>
                <a:lnTo>
                  <a:pt x="20604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1" name="Tracé 46">
            <a:extLst>
              <a:ext uri="{FF2B5EF4-FFF2-40B4-BE49-F238E27FC236}">
                <a16:creationId xmlns:a16="http://schemas.microsoft.com/office/drawing/2014/main" id="{950B9158-BAC7-D16B-70E3-ECC6C8A94A81}"/>
              </a:ext>
            </a:extLst>
          </p:cNvPr>
          <p:cNvSpPr>
            <a:spLocks/>
          </p:cNvSpPr>
          <p:nvPr/>
        </p:nvSpPr>
        <p:spPr>
          <a:xfrm>
            <a:off x="2105735" y="4548448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39191"/>
                </a:moveTo>
                <a:lnTo>
                  <a:pt x="53941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2" name="ellipse 47">
            <a:extLst>
              <a:ext uri="{FF2B5EF4-FFF2-40B4-BE49-F238E27FC236}">
                <a16:creationId xmlns:a16="http://schemas.microsoft.com/office/drawing/2014/main" id="{DF0EB7FB-4E4D-C449-3BDB-E8CF952116DF}"/>
              </a:ext>
            </a:extLst>
          </p:cNvPr>
          <p:cNvSpPr>
            <a:spLocks/>
          </p:cNvSpPr>
          <p:nvPr/>
        </p:nvSpPr>
        <p:spPr>
          <a:xfrm>
            <a:off x="1982502" y="4532780"/>
            <a:ext cx="144883" cy="144883"/>
          </a:xfrm>
          <a:prstGeom prst="ellipse">
            <a:avLst/>
          </a:prstGeom>
          <a:solidFill>
            <a:srgbClr val="454B49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3" name="ellipse 48">
            <a:extLst>
              <a:ext uri="{FF2B5EF4-FFF2-40B4-BE49-F238E27FC236}">
                <a16:creationId xmlns:a16="http://schemas.microsoft.com/office/drawing/2014/main" id="{4C4B7310-D786-8ACC-192F-15B44B0C7BAB}"/>
              </a:ext>
            </a:extLst>
          </p:cNvPr>
          <p:cNvSpPr>
            <a:spLocks/>
          </p:cNvSpPr>
          <p:nvPr/>
        </p:nvSpPr>
        <p:spPr>
          <a:xfrm>
            <a:off x="2081505" y="4595562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4" name="ellipse 49">
            <a:extLst>
              <a:ext uri="{FF2B5EF4-FFF2-40B4-BE49-F238E27FC236}">
                <a16:creationId xmlns:a16="http://schemas.microsoft.com/office/drawing/2014/main" id="{8C931226-17AA-2283-1DF7-DB55015FA27B}"/>
              </a:ext>
            </a:extLst>
          </p:cNvPr>
          <p:cNvSpPr>
            <a:spLocks/>
          </p:cNvSpPr>
          <p:nvPr/>
        </p:nvSpPr>
        <p:spPr>
          <a:xfrm>
            <a:off x="2056477" y="4630010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5" name="ellipse 50">
            <a:extLst>
              <a:ext uri="{FF2B5EF4-FFF2-40B4-BE49-F238E27FC236}">
                <a16:creationId xmlns:a16="http://schemas.microsoft.com/office/drawing/2014/main" id="{280E27BF-CF4D-E4E8-B4E6-87049F5CDB4F}"/>
              </a:ext>
            </a:extLst>
          </p:cNvPr>
          <p:cNvSpPr>
            <a:spLocks/>
          </p:cNvSpPr>
          <p:nvPr/>
        </p:nvSpPr>
        <p:spPr>
          <a:xfrm>
            <a:off x="2015981" y="4616852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6" name="ellipse 51">
            <a:extLst>
              <a:ext uri="{FF2B5EF4-FFF2-40B4-BE49-F238E27FC236}">
                <a16:creationId xmlns:a16="http://schemas.microsoft.com/office/drawing/2014/main" id="{EFE9ACE4-1EFC-8CA4-C771-8FF992702ACE}"/>
              </a:ext>
            </a:extLst>
          </p:cNvPr>
          <p:cNvSpPr>
            <a:spLocks/>
          </p:cNvSpPr>
          <p:nvPr/>
        </p:nvSpPr>
        <p:spPr>
          <a:xfrm>
            <a:off x="2015981" y="4574272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7" name="ellipse 52">
            <a:extLst>
              <a:ext uri="{FF2B5EF4-FFF2-40B4-BE49-F238E27FC236}">
                <a16:creationId xmlns:a16="http://schemas.microsoft.com/office/drawing/2014/main" id="{79E45D66-D8E8-F4A0-3404-84D11D305627}"/>
              </a:ext>
            </a:extLst>
          </p:cNvPr>
          <p:cNvSpPr>
            <a:spLocks/>
          </p:cNvSpPr>
          <p:nvPr/>
        </p:nvSpPr>
        <p:spPr>
          <a:xfrm>
            <a:off x="2056477" y="4561114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8" name="Tracé 53">
            <a:extLst>
              <a:ext uri="{FF2B5EF4-FFF2-40B4-BE49-F238E27FC236}">
                <a16:creationId xmlns:a16="http://schemas.microsoft.com/office/drawing/2014/main" id="{C89C0CE3-F4E0-1CC6-4C43-56405CCE9106}"/>
              </a:ext>
            </a:extLst>
          </p:cNvPr>
          <p:cNvSpPr>
            <a:spLocks/>
          </p:cNvSpPr>
          <p:nvPr/>
        </p:nvSpPr>
        <p:spPr>
          <a:xfrm>
            <a:off x="2349537" y="4639027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0" y="0"/>
                </a:moveTo>
                <a:lnTo>
                  <a:pt x="66675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69" name="Tracé 54">
            <a:extLst>
              <a:ext uri="{FF2B5EF4-FFF2-40B4-BE49-F238E27FC236}">
                <a16:creationId xmlns:a16="http://schemas.microsoft.com/office/drawing/2014/main" id="{A9520959-3B04-8EF2-1646-438E3786C2C2}"/>
              </a:ext>
            </a:extLst>
          </p:cNvPr>
          <p:cNvSpPr>
            <a:spLocks/>
          </p:cNvSpPr>
          <p:nvPr/>
        </p:nvSpPr>
        <p:spPr>
          <a:xfrm>
            <a:off x="2335702" y="4681607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0"/>
                </a:moveTo>
                <a:lnTo>
                  <a:pt x="53941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0" name="Tracé 55">
            <a:extLst>
              <a:ext uri="{FF2B5EF4-FFF2-40B4-BE49-F238E27FC236}">
                <a16:creationId xmlns:a16="http://schemas.microsoft.com/office/drawing/2014/main" id="{52171284-DB38-3AAB-68EA-D3B94FFC73A8}"/>
              </a:ext>
            </a:extLst>
          </p:cNvPr>
          <p:cNvSpPr>
            <a:spLocks/>
          </p:cNvSpPr>
          <p:nvPr/>
        </p:nvSpPr>
        <p:spPr>
          <a:xfrm>
            <a:off x="2299482" y="4707923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0"/>
                </a:moveTo>
                <a:lnTo>
                  <a:pt x="20604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1" name="Tracé 56">
            <a:extLst>
              <a:ext uri="{FF2B5EF4-FFF2-40B4-BE49-F238E27FC236}">
                <a16:creationId xmlns:a16="http://schemas.microsoft.com/office/drawing/2014/main" id="{5192AB23-6D71-FDCC-3123-B3515D243A19}"/>
              </a:ext>
            </a:extLst>
          </p:cNvPr>
          <p:cNvSpPr>
            <a:spLocks/>
          </p:cNvSpPr>
          <p:nvPr/>
        </p:nvSpPr>
        <p:spPr>
          <a:xfrm>
            <a:off x="2244264" y="4707923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0"/>
                </a:moveTo>
                <a:lnTo>
                  <a:pt x="0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2" name="Tracé 57">
            <a:extLst>
              <a:ext uri="{FF2B5EF4-FFF2-40B4-BE49-F238E27FC236}">
                <a16:creationId xmlns:a16="http://schemas.microsoft.com/office/drawing/2014/main" id="{80FB6B60-5554-41FE-D684-3DC9DFFFFE07}"/>
              </a:ext>
            </a:extLst>
          </p:cNvPr>
          <p:cNvSpPr>
            <a:spLocks/>
          </p:cNvSpPr>
          <p:nvPr/>
        </p:nvSpPr>
        <p:spPr>
          <a:xfrm>
            <a:off x="2191140" y="4681607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0"/>
                </a:moveTo>
                <a:lnTo>
                  <a:pt x="0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3" name="Tracé 58">
            <a:extLst>
              <a:ext uri="{FF2B5EF4-FFF2-40B4-BE49-F238E27FC236}">
                <a16:creationId xmlns:a16="http://schemas.microsoft.com/office/drawing/2014/main" id="{ED463912-9772-9C93-1844-01C71E315DCD}"/>
              </a:ext>
            </a:extLst>
          </p:cNvPr>
          <p:cNvSpPr>
            <a:spLocks/>
          </p:cNvSpPr>
          <p:nvPr/>
        </p:nvSpPr>
        <p:spPr>
          <a:xfrm>
            <a:off x="2170849" y="4639027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66675" y="0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4" name="Tracé 59">
            <a:extLst>
              <a:ext uri="{FF2B5EF4-FFF2-40B4-BE49-F238E27FC236}">
                <a16:creationId xmlns:a16="http://schemas.microsoft.com/office/drawing/2014/main" id="{047E9EA4-D3DA-1FC9-C3F0-3BD4E07E0BDF}"/>
              </a:ext>
            </a:extLst>
          </p:cNvPr>
          <p:cNvSpPr>
            <a:spLocks/>
          </p:cNvSpPr>
          <p:nvPr/>
        </p:nvSpPr>
        <p:spPr>
          <a:xfrm>
            <a:off x="2191140" y="4576577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39191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5" name="Tracé 60">
            <a:extLst>
              <a:ext uri="{FF2B5EF4-FFF2-40B4-BE49-F238E27FC236}">
                <a16:creationId xmlns:a16="http://schemas.microsoft.com/office/drawing/2014/main" id="{BB7F42BF-01C2-3269-CEE2-21E185F31F94}"/>
              </a:ext>
            </a:extLst>
          </p:cNvPr>
          <p:cNvSpPr>
            <a:spLocks/>
          </p:cNvSpPr>
          <p:nvPr/>
        </p:nvSpPr>
        <p:spPr>
          <a:xfrm>
            <a:off x="2244264" y="4537980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63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6" name="Tracé 61">
            <a:extLst>
              <a:ext uri="{FF2B5EF4-FFF2-40B4-BE49-F238E27FC236}">
                <a16:creationId xmlns:a16="http://schemas.microsoft.com/office/drawing/2014/main" id="{3BEC9DBE-A645-B68A-C768-5C0B1B1F259D}"/>
              </a:ext>
            </a:extLst>
          </p:cNvPr>
          <p:cNvSpPr>
            <a:spLocks/>
          </p:cNvSpPr>
          <p:nvPr/>
        </p:nvSpPr>
        <p:spPr>
          <a:xfrm>
            <a:off x="2299482" y="4537980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63412"/>
                </a:moveTo>
                <a:lnTo>
                  <a:pt x="20604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7" name="Tracé 62">
            <a:extLst>
              <a:ext uri="{FF2B5EF4-FFF2-40B4-BE49-F238E27FC236}">
                <a16:creationId xmlns:a16="http://schemas.microsoft.com/office/drawing/2014/main" id="{F135B304-320C-5BE6-C860-E4FAFC9F1415}"/>
              </a:ext>
            </a:extLst>
          </p:cNvPr>
          <p:cNvSpPr>
            <a:spLocks/>
          </p:cNvSpPr>
          <p:nvPr/>
        </p:nvSpPr>
        <p:spPr>
          <a:xfrm>
            <a:off x="2335702" y="4576577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39191"/>
                </a:moveTo>
                <a:lnTo>
                  <a:pt x="53941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8" name="ellipse 63">
            <a:extLst>
              <a:ext uri="{FF2B5EF4-FFF2-40B4-BE49-F238E27FC236}">
                <a16:creationId xmlns:a16="http://schemas.microsoft.com/office/drawing/2014/main" id="{DBEB31F3-78C3-F941-C78F-F07AB7E2F9E9}"/>
              </a:ext>
            </a:extLst>
          </p:cNvPr>
          <p:cNvSpPr>
            <a:spLocks/>
          </p:cNvSpPr>
          <p:nvPr/>
        </p:nvSpPr>
        <p:spPr>
          <a:xfrm>
            <a:off x="2194996" y="4556927"/>
            <a:ext cx="164200" cy="164200"/>
          </a:xfrm>
          <a:prstGeom prst="ellipse">
            <a:avLst/>
          </a:pr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79" name="ellipse 64">
            <a:extLst>
              <a:ext uri="{FF2B5EF4-FFF2-40B4-BE49-F238E27FC236}">
                <a16:creationId xmlns:a16="http://schemas.microsoft.com/office/drawing/2014/main" id="{2073493E-8BE8-FE1B-82CB-27C7F1E78A61}"/>
              </a:ext>
            </a:extLst>
          </p:cNvPr>
          <p:cNvSpPr>
            <a:spLocks/>
          </p:cNvSpPr>
          <p:nvPr/>
        </p:nvSpPr>
        <p:spPr>
          <a:xfrm>
            <a:off x="2308488" y="4629368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0" name="ellipse 65">
            <a:extLst>
              <a:ext uri="{FF2B5EF4-FFF2-40B4-BE49-F238E27FC236}">
                <a16:creationId xmlns:a16="http://schemas.microsoft.com/office/drawing/2014/main" id="{4A85D479-8B78-CDEE-60F1-119F9119FFE7}"/>
              </a:ext>
            </a:extLst>
          </p:cNvPr>
          <p:cNvSpPr>
            <a:spLocks/>
          </p:cNvSpPr>
          <p:nvPr/>
        </p:nvSpPr>
        <p:spPr>
          <a:xfrm>
            <a:off x="2280123" y="4668409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1" name="ellipse 66">
            <a:extLst>
              <a:ext uri="{FF2B5EF4-FFF2-40B4-BE49-F238E27FC236}">
                <a16:creationId xmlns:a16="http://schemas.microsoft.com/office/drawing/2014/main" id="{7500BE5D-9637-6F75-31B7-8AE6D226D71B}"/>
              </a:ext>
            </a:extLst>
          </p:cNvPr>
          <p:cNvSpPr>
            <a:spLocks/>
          </p:cNvSpPr>
          <p:nvPr/>
        </p:nvSpPr>
        <p:spPr>
          <a:xfrm>
            <a:off x="2234227" y="4653497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2" name="ellipse 67">
            <a:extLst>
              <a:ext uri="{FF2B5EF4-FFF2-40B4-BE49-F238E27FC236}">
                <a16:creationId xmlns:a16="http://schemas.microsoft.com/office/drawing/2014/main" id="{D21887D2-2640-D25D-6EEE-6CB38D5EB3AD}"/>
              </a:ext>
            </a:extLst>
          </p:cNvPr>
          <p:cNvSpPr>
            <a:spLocks/>
          </p:cNvSpPr>
          <p:nvPr/>
        </p:nvSpPr>
        <p:spPr>
          <a:xfrm>
            <a:off x="2234227" y="4605239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3" name="ellipse 68">
            <a:extLst>
              <a:ext uri="{FF2B5EF4-FFF2-40B4-BE49-F238E27FC236}">
                <a16:creationId xmlns:a16="http://schemas.microsoft.com/office/drawing/2014/main" id="{610A32C6-D2D4-0713-8A6C-FE8F1E83FFFD}"/>
              </a:ext>
            </a:extLst>
          </p:cNvPr>
          <p:cNvSpPr>
            <a:spLocks/>
          </p:cNvSpPr>
          <p:nvPr/>
        </p:nvSpPr>
        <p:spPr>
          <a:xfrm>
            <a:off x="2280123" y="4590327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4" name="Tracé 69">
            <a:extLst>
              <a:ext uri="{FF2B5EF4-FFF2-40B4-BE49-F238E27FC236}">
                <a16:creationId xmlns:a16="http://schemas.microsoft.com/office/drawing/2014/main" id="{6360AEE3-4224-FCB5-7F43-3EBB23F55D83}"/>
              </a:ext>
            </a:extLst>
          </p:cNvPr>
          <p:cNvSpPr>
            <a:spLocks/>
          </p:cNvSpPr>
          <p:nvPr/>
        </p:nvSpPr>
        <p:spPr>
          <a:xfrm>
            <a:off x="2209484" y="4793568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0" y="0"/>
                </a:moveTo>
                <a:lnTo>
                  <a:pt x="66675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5" name="Tracé 70">
            <a:extLst>
              <a:ext uri="{FF2B5EF4-FFF2-40B4-BE49-F238E27FC236}">
                <a16:creationId xmlns:a16="http://schemas.microsoft.com/office/drawing/2014/main" id="{BAFBD1D8-AFC1-3DC9-28EF-7BA5931A7D0D}"/>
              </a:ext>
            </a:extLst>
          </p:cNvPr>
          <p:cNvSpPr>
            <a:spLocks/>
          </p:cNvSpPr>
          <p:nvPr/>
        </p:nvSpPr>
        <p:spPr>
          <a:xfrm>
            <a:off x="2200261" y="4821955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0"/>
                </a:moveTo>
                <a:lnTo>
                  <a:pt x="53941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6" name="Tracé 71">
            <a:extLst>
              <a:ext uri="{FF2B5EF4-FFF2-40B4-BE49-F238E27FC236}">
                <a16:creationId xmlns:a16="http://schemas.microsoft.com/office/drawing/2014/main" id="{D5EDF1CE-D488-65E2-D075-D2E059F9AE27}"/>
              </a:ext>
            </a:extLst>
          </p:cNvPr>
          <p:cNvSpPr>
            <a:spLocks/>
          </p:cNvSpPr>
          <p:nvPr/>
        </p:nvSpPr>
        <p:spPr>
          <a:xfrm>
            <a:off x="2176114" y="4839499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0"/>
                </a:moveTo>
                <a:lnTo>
                  <a:pt x="20604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7" name="Tracé 72">
            <a:extLst>
              <a:ext uri="{FF2B5EF4-FFF2-40B4-BE49-F238E27FC236}">
                <a16:creationId xmlns:a16="http://schemas.microsoft.com/office/drawing/2014/main" id="{B7642AEF-AC3E-2CAC-91BD-C0A6487C08C6}"/>
              </a:ext>
            </a:extLst>
          </p:cNvPr>
          <p:cNvSpPr>
            <a:spLocks/>
          </p:cNvSpPr>
          <p:nvPr/>
        </p:nvSpPr>
        <p:spPr>
          <a:xfrm>
            <a:off x="2135820" y="4839499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0"/>
                </a:moveTo>
                <a:lnTo>
                  <a:pt x="0" y="63412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8" name="Tracé 73">
            <a:extLst>
              <a:ext uri="{FF2B5EF4-FFF2-40B4-BE49-F238E27FC236}">
                <a16:creationId xmlns:a16="http://schemas.microsoft.com/office/drawing/2014/main" id="{1ABC0293-25A9-5887-713E-EEE4D19FF5A0}"/>
              </a:ext>
            </a:extLst>
          </p:cNvPr>
          <p:cNvSpPr>
            <a:spLocks/>
          </p:cNvSpPr>
          <p:nvPr/>
        </p:nvSpPr>
        <p:spPr>
          <a:xfrm>
            <a:off x="2094770" y="4821955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0"/>
                </a:moveTo>
                <a:lnTo>
                  <a:pt x="0" y="39191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89" name="Tracé 74">
            <a:extLst>
              <a:ext uri="{FF2B5EF4-FFF2-40B4-BE49-F238E27FC236}">
                <a16:creationId xmlns:a16="http://schemas.microsoft.com/office/drawing/2014/main" id="{E2271676-70BB-CF23-20CB-E233713D6194}"/>
              </a:ext>
            </a:extLst>
          </p:cNvPr>
          <p:cNvSpPr>
            <a:spLocks/>
          </p:cNvSpPr>
          <p:nvPr/>
        </p:nvSpPr>
        <p:spPr>
          <a:xfrm>
            <a:off x="2079090" y="4793568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66675" y="0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0" name="Tracé 75">
            <a:extLst>
              <a:ext uri="{FF2B5EF4-FFF2-40B4-BE49-F238E27FC236}">
                <a16:creationId xmlns:a16="http://schemas.microsoft.com/office/drawing/2014/main" id="{2A744AD6-3EFE-D799-4FBF-9BDC6AB4BCD4}"/>
              </a:ext>
            </a:extLst>
          </p:cNvPr>
          <p:cNvSpPr>
            <a:spLocks/>
          </p:cNvSpPr>
          <p:nvPr/>
        </p:nvSpPr>
        <p:spPr>
          <a:xfrm>
            <a:off x="2094770" y="4745311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53941" y="39191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1" name="Tracé 76">
            <a:extLst>
              <a:ext uri="{FF2B5EF4-FFF2-40B4-BE49-F238E27FC236}">
                <a16:creationId xmlns:a16="http://schemas.microsoft.com/office/drawing/2014/main" id="{6E0E819D-A61C-F92F-1099-888873257070}"/>
              </a:ext>
            </a:extLst>
          </p:cNvPr>
          <p:cNvSpPr>
            <a:spLocks/>
          </p:cNvSpPr>
          <p:nvPr/>
        </p:nvSpPr>
        <p:spPr>
          <a:xfrm>
            <a:off x="2135820" y="4715486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20604" y="63412"/>
                </a:moveTo>
                <a:lnTo>
                  <a:pt x="0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2" name="Tracé 77">
            <a:extLst>
              <a:ext uri="{FF2B5EF4-FFF2-40B4-BE49-F238E27FC236}">
                <a16:creationId xmlns:a16="http://schemas.microsoft.com/office/drawing/2014/main" id="{985430D8-2B6D-34B7-2DFB-8C938FEFBC9F}"/>
              </a:ext>
            </a:extLst>
          </p:cNvPr>
          <p:cNvSpPr>
            <a:spLocks/>
          </p:cNvSpPr>
          <p:nvPr/>
        </p:nvSpPr>
        <p:spPr>
          <a:xfrm>
            <a:off x="2176114" y="4715486"/>
            <a:ext cx="10447" cy="32152"/>
          </a:xfrm>
          <a:custGeom>
            <a:avLst/>
            <a:gdLst/>
            <a:ahLst/>
            <a:cxnLst/>
            <a:rect l="0" t="0" r="0" b="0"/>
            <a:pathLst>
              <a:path w="20604" h="63412">
                <a:moveTo>
                  <a:pt x="0" y="63412"/>
                </a:moveTo>
                <a:lnTo>
                  <a:pt x="20604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3" name="Tracé 78">
            <a:extLst>
              <a:ext uri="{FF2B5EF4-FFF2-40B4-BE49-F238E27FC236}">
                <a16:creationId xmlns:a16="http://schemas.microsoft.com/office/drawing/2014/main" id="{F1C088F3-1E68-705B-474A-9645D9612C6F}"/>
              </a:ext>
            </a:extLst>
          </p:cNvPr>
          <p:cNvSpPr>
            <a:spLocks/>
          </p:cNvSpPr>
          <p:nvPr/>
        </p:nvSpPr>
        <p:spPr>
          <a:xfrm>
            <a:off x="2200261" y="4745311"/>
            <a:ext cx="27349" cy="19871"/>
          </a:xfrm>
          <a:custGeom>
            <a:avLst/>
            <a:gdLst/>
            <a:ahLst/>
            <a:cxnLst/>
            <a:rect l="0" t="0" r="0" b="0"/>
            <a:pathLst>
              <a:path w="53941" h="39191">
                <a:moveTo>
                  <a:pt x="0" y="39191"/>
                </a:moveTo>
                <a:lnTo>
                  <a:pt x="53941" y="0"/>
                </a:lnTo>
              </a:path>
            </a:pathLst>
          </a:custGeom>
          <a:noFill/>
          <a:ln w="28575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4" name="ellipse 79">
            <a:extLst>
              <a:ext uri="{FF2B5EF4-FFF2-40B4-BE49-F238E27FC236}">
                <a16:creationId xmlns:a16="http://schemas.microsoft.com/office/drawing/2014/main" id="{747E827F-307A-BEA2-FC35-37FDCC0262FC}"/>
              </a:ext>
            </a:extLst>
          </p:cNvPr>
          <p:cNvSpPr>
            <a:spLocks/>
          </p:cNvSpPr>
          <p:nvPr/>
        </p:nvSpPr>
        <p:spPr>
          <a:xfrm>
            <a:off x="2103237" y="4735615"/>
            <a:ext cx="115906" cy="115906"/>
          </a:xfrm>
          <a:prstGeom prst="ellipse">
            <a:avLst/>
          </a:pr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5" name="ellipse 80">
            <a:extLst>
              <a:ext uri="{FF2B5EF4-FFF2-40B4-BE49-F238E27FC236}">
                <a16:creationId xmlns:a16="http://schemas.microsoft.com/office/drawing/2014/main" id="{E130DE9E-BD07-D606-B5E8-85774E55A213}"/>
              </a:ext>
            </a:extLst>
          </p:cNvPr>
          <p:cNvSpPr>
            <a:spLocks/>
          </p:cNvSpPr>
          <p:nvPr/>
        </p:nvSpPr>
        <p:spPr>
          <a:xfrm>
            <a:off x="2180508" y="4783910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6" name="ellipse 81">
            <a:extLst>
              <a:ext uri="{FF2B5EF4-FFF2-40B4-BE49-F238E27FC236}">
                <a16:creationId xmlns:a16="http://schemas.microsoft.com/office/drawing/2014/main" id="{F9E8013E-E8AD-28BB-13A0-C43B405DD997}"/>
              </a:ext>
            </a:extLst>
          </p:cNvPr>
          <p:cNvSpPr>
            <a:spLocks/>
          </p:cNvSpPr>
          <p:nvPr/>
        </p:nvSpPr>
        <p:spPr>
          <a:xfrm>
            <a:off x="2160485" y="4811468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7" name="ellipse 82">
            <a:extLst>
              <a:ext uri="{FF2B5EF4-FFF2-40B4-BE49-F238E27FC236}">
                <a16:creationId xmlns:a16="http://schemas.microsoft.com/office/drawing/2014/main" id="{EDED6AF1-309F-816A-EA1B-5921EDFCA637}"/>
              </a:ext>
            </a:extLst>
          </p:cNvPr>
          <p:cNvSpPr>
            <a:spLocks/>
          </p:cNvSpPr>
          <p:nvPr/>
        </p:nvSpPr>
        <p:spPr>
          <a:xfrm>
            <a:off x="2128089" y="4800942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8" name="ellipse 83">
            <a:extLst>
              <a:ext uri="{FF2B5EF4-FFF2-40B4-BE49-F238E27FC236}">
                <a16:creationId xmlns:a16="http://schemas.microsoft.com/office/drawing/2014/main" id="{83FEB22D-4F2F-7552-F053-FC3910C398ED}"/>
              </a:ext>
            </a:extLst>
          </p:cNvPr>
          <p:cNvSpPr>
            <a:spLocks/>
          </p:cNvSpPr>
          <p:nvPr/>
        </p:nvSpPr>
        <p:spPr>
          <a:xfrm>
            <a:off x="2128089" y="4766878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99" name="ellipse 84">
            <a:extLst>
              <a:ext uri="{FF2B5EF4-FFF2-40B4-BE49-F238E27FC236}">
                <a16:creationId xmlns:a16="http://schemas.microsoft.com/office/drawing/2014/main" id="{F92C88DB-F22C-4330-CDDA-E2B822B2861D}"/>
              </a:ext>
            </a:extLst>
          </p:cNvPr>
          <p:cNvSpPr>
            <a:spLocks/>
          </p:cNvSpPr>
          <p:nvPr/>
        </p:nvSpPr>
        <p:spPr>
          <a:xfrm>
            <a:off x="2160485" y="4756351"/>
            <a:ext cx="19318" cy="19318"/>
          </a:xfrm>
          <a:prstGeom prst="ellipse">
            <a:avLst/>
          </a:prstGeom>
          <a:solidFill>
            <a:srgbClr val="536226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0" name="Tracé 85">
            <a:extLst>
              <a:ext uri="{FF2B5EF4-FFF2-40B4-BE49-F238E27FC236}">
                <a16:creationId xmlns:a16="http://schemas.microsoft.com/office/drawing/2014/main" id="{B45CD2EF-9E32-C4C6-F08A-28CF7141F246}"/>
              </a:ext>
            </a:extLst>
          </p:cNvPr>
          <p:cNvSpPr>
            <a:spLocks/>
          </p:cNvSpPr>
          <p:nvPr/>
        </p:nvSpPr>
        <p:spPr>
          <a:xfrm>
            <a:off x="2161190" y="5112310"/>
            <a:ext cx="4829" cy="313912"/>
          </a:xfrm>
          <a:custGeom>
            <a:avLst/>
            <a:gdLst/>
            <a:ahLst/>
            <a:cxnLst/>
            <a:rect l="0" t="0" r="0" b="0"/>
            <a:pathLst>
              <a:path w="9525" h="619125">
                <a:moveTo>
                  <a:pt x="0" y="619125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527823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1" name="Tracé 86">
            <a:extLst>
              <a:ext uri="{FF2B5EF4-FFF2-40B4-BE49-F238E27FC236}">
                <a16:creationId xmlns:a16="http://schemas.microsoft.com/office/drawing/2014/main" id="{6AFE4961-C6F5-ADB3-B083-0BEC36399FE6}"/>
              </a:ext>
            </a:extLst>
          </p:cNvPr>
          <p:cNvSpPr>
            <a:spLocks/>
          </p:cNvSpPr>
          <p:nvPr/>
        </p:nvSpPr>
        <p:spPr>
          <a:xfrm>
            <a:off x="2131006" y="5015722"/>
            <a:ext cx="60368" cy="120736"/>
          </a:xfrm>
          <a:custGeom>
            <a:avLst/>
            <a:gdLst/>
            <a:ahLst/>
            <a:cxnLst/>
            <a:rect l="0" t="0" r="0" b="0"/>
            <a:pathLst>
              <a:path w="119063" h="238125">
                <a:moveTo>
                  <a:pt x="59531" y="238125"/>
                </a:moveTo>
                <a:cubicBezTo>
                  <a:pt x="107156" y="154781"/>
                  <a:pt x="119063" y="71438"/>
                  <a:pt x="59531" y="0"/>
                </a:cubicBezTo>
                <a:cubicBezTo>
                  <a:pt x="0" y="71438"/>
                  <a:pt x="11906" y="154781"/>
                  <a:pt x="59531" y="238125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2" name="Tracé 87">
            <a:extLst>
              <a:ext uri="{FF2B5EF4-FFF2-40B4-BE49-F238E27FC236}">
                <a16:creationId xmlns:a16="http://schemas.microsoft.com/office/drawing/2014/main" id="{09C71FE6-62AB-7403-E683-4FEB2753CF5B}"/>
              </a:ext>
            </a:extLst>
          </p:cNvPr>
          <p:cNvSpPr>
            <a:spLocks/>
          </p:cNvSpPr>
          <p:nvPr/>
        </p:nvSpPr>
        <p:spPr>
          <a:xfrm>
            <a:off x="2161190" y="5051943"/>
            <a:ext cx="4829" cy="84515"/>
          </a:xfrm>
          <a:custGeom>
            <a:avLst/>
            <a:gdLst/>
            <a:ahLst/>
            <a:cxnLst/>
            <a:rect l="0" t="0" r="0" b="0"/>
            <a:pathLst>
              <a:path w="9525" h="166688">
                <a:moveTo>
                  <a:pt x="0" y="166688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3" name="Tracé 88">
            <a:extLst>
              <a:ext uri="{FF2B5EF4-FFF2-40B4-BE49-F238E27FC236}">
                <a16:creationId xmlns:a16="http://schemas.microsoft.com/office/drawing/2014/main" id="{83963E6E-28E3-470E-C359-41434EF3A654}"/>
              </a:ext>
            </a:extLst>
          </p:cNvPr>
          <p:cNvSpPr>
            <a:spLocks/>
          </p:cNvSpPr>
          <p:nvPr/>
        </p:nvSpPr>
        <p:spPr>
          <a:xfrm>
            <a:off x="2030796" y="5125591"/>
            <a:ext cx="130394" cy="84032"/>
          </a:xfrm>
          <a:custGeom>
            <a:avLst/>
            <a:gdLst/>
            <a:ahLst/>
            <a:cxnLst/>
            <a:rect l="0" t="0" r="0" b="0"/>
            <a:pathLst>
              <a:path w="257175" h="165735">
                <a:moveTo>
                  <a:pt x="257175" y="164306"/>
                </a:moveTo>
                <a:cubicBezTo>
                  <a:pt x="195739" y="62865"/>
                  <a:pt x="112871" y="0"/>
                  <a:pt x="0" y="21431"/>
                </a:cubicBezTo>
                <a:cubicBezTo>
                  <a:pt x="41434" y="128588"/>
                  <a:pt x="138589" y="165735"/>
                  <a:pt x="257175" y="164306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4" name="Tracé 89">
            <a:extLst>
              <a:ext uri="{FF2B5EF4-FFF2-40B4-BE49-F238E27FC236}">
                <a16:creationId xmlns:a16="http://schemas.microsoft.com/office/drawing/2014/main" id="{F45CCB80-2B8C-F866-5EE9-85998897EEDE}"/>
              </a:ext>
            </a:extLst>
          </p:cNvPr>
          <p:cNvSpPr>
            <a:spLocks/>
          </p:cNvSpPr>
          <p:nvPr/>
        </p:nvSpPr>
        <p:spPr>
          <a:xfrm>
            <a:off x="2069914" y="5158190"/>
            <a:ext cx="91276" cy="50709"/>
          </a:xfrm>
          <a:custGeom>
            <a:avLst/>
            <a:gdLst/>
            <a:ahLst/>
            <a:cxnLst/>
            <a:rect l="0" t="0" r="0" b="0"/>
            <a:pathLst>
              <a:path w="180023" h="100013">
                <a:moveTo>
                  <a:pt x="180023" y="100013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5" name="Tracé 90">
            <a:extLst>
              <a:ext uri="{FF2B5EF4-FFF2-40B4-BE49-F238E27FC236}">
                <a16:creationId xmlns:a16="http://schemas.microsoft.com/office/drawing/2014/main" id="{36D14C32-5D5F-5ED4-0FC5-1E0CA5C44BF9}"/>
              </a:ext>
            </a:extLst>
          </p:cNvPr>
          <p:cNvSpPr>
            <a:spLocks/>
          </p:cNvSpPr>
          <p:nvPr/>
        </p:nvSpPr>
        <p:spPr>
          <a:xfrm>
            <a:off x="2161190" y="5124384"/>
            <a:ext cx="135224" cy="86205"/>
          </a:xfrm>
          <a:custGeom>
            <a:avLst/>
            <a:gdLst/>
            <a:ahLst/>
            <a:cxnLst/>
            <a:rect l="0" t="0" r="0" b="0"/>
            <a:pathLst>
              <a:path w="266700" h="170021">
                <a:moveTo>
                  <a:pt x="0" y="166688"/>
                </a:moveTo>
                <a:cubicBezTo>
                  <a:pt x="121920" y="170021"/>
                  <a:pt x="222409" y="133350"/>
                  <a:pt x="266700" y="23813"/>
                </a:cubicBezTo>
                <a:cubicBezTo>
                  <a:pt x="150971" y="0"/>
                  <a:pt x="64770" y="63341"/>
                  <a:pt x="0" y="166688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6" name="Tracé 91">
            <a:extLst>
              <a:ext uri="{FF2B5EF4-FFF2-40B4-BE49-F238E27FC236}">
                <a16:creationId xmlns:a16="http://schemas.microsoft.com/office/drawing/2014/main" id="{4E60734D-5246-117F-5CA2-33F7677C5827}"/>
              </a:ext>
            </a:extLst>
          </p:cNvPr>
          <p:cNvSpPr>
            <a:spLocks/>
          </p:cNvSpPr>
          <p:nvPr/>
        </p:nvSpPr>
        <p:spPr>
          <a:xfrm>
            <a:off x="2161190" y="5158190"/>
            <a:ext cx="94657" cy="50709"/>
          </a:xfrm>
          <a:custGeom>
            <a:avLst/>
            <a:gdLst/>
            <a:ahLst/>
            <a:cxnLst/>
            <a:rect l="0" t="0" r="0" b="0"/>
            <a:pathLst>
              <a:path w="186690" h="100013">
                <a:moveTo>
                  <a:pt x="0" y="100013"/>
                </a:moveTo>
                <a:lnTo>
                  <a:pt x="18669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7" name="Tracé 92">
            <a:extLst>
              <a:ext uri="{FF2B5EF4-FFF2-40B4-BE49-F238E27FC236}">
                <a16:creationId xmlns:a16="http://schemas.microsoft.com/office/drawing/2014/main" id="{CD341AD4-F20E-2650-573C-0AE1EC9441DB}"/>
              </a:ext>
            </a:extLst>
          </p:cNvPr>
          <p:cNvSpPr>
            <a:spLocks/>
          </p:cNvSpPr>
          <p:nvPr/>
        </p:nvSpPr>
        <p:spPr>
          <a:xfrm>
            <a:off x="2030796" y="5217350"/>
            <a:ext cx="130394" cy="84032"/>
          </a:xfrm>
          <a:custGeom>
            <a:avLst/>
            <a:gdLst/>
            <a:ahLst/>
            <a:cxnLst/>
            <a:rect l="0" t="0" r="0" b="0"/>
            <a:pathLst>
              <a:path w="257175" h="165735">
                <a:moveTo>
                  <a:pt x="257175" y="164306"/>
                </a:moveTo>
                <a:cubicBezTo>
                  <a:pt x="195739" y="62865"/>
                  <a:pt x="112871" y="0"/>
                  <a:pt x="0" y="21431"/>
                </a:cubicBezTo>
                <a:cubicBezTo>
                  <a:pt x="41434" y="128588"/>
                  <a:pt x="138589" y="165735"/>
                  <a:pt x="257175" y="164306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8" name="Tracé 93">
            <a:extLst>
              <a:ext uri="{FF2B5EF4-FFF2-40B4-BE49-F238E27FC236}">
                <a16:creationId xmlns:a16="http://schemas.microsoft.com/office/drawing/2014/main" id="{F03AD4A0-F08D-FA20-0D0C-566D069CEE25}"/>
              </a:ext>
            </a:extLst>
          </p:cNvPr>
          <p:cNvSpPr>
            <a:spLocks/>
          </p:cNvSpPr>
          <p:nvPr/>
        </p:nvSpPr>
        <p:spPr>
          <a:xfrm>
            <a:off x="2069914" y="5249949"/>
            <a:ext cx="91276" cy="50709"/>
          </a:xfrm>
          <a:custGeom>
            <a:avLst/>
            <a:gdLst/>
            <a:ahLst/>
            <a:cxnLst/>
            <a:rect l="0" t="0" r="0" b="0"/>
            <a:pathLst>
              <a:path w="180023" h="100013">
                <a:moveTo>
                  <a:pt x="180023" y="100013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09" name="Tracé 94">
            <a:extLst>
              <a:ext uri="{FF2B5EF4-FFF2-40B4-BE49-F238E27FC236}">
                <a16:creationId xmlns:a16="http://schemas.microsoft.com/office/drawing/2014/main" id="{07F9FBA4-3968-E828-156D-E27573B469A7}"/>
              </a:ext>
            </a:extLst>
          </p:cNvPr>
          <p:cNvSpPr>
            <a:spLocks/>
          </p:cNvSpPr>
          <p:nvPr/>
        </p:nvSpPr>
        <p:spPr>
          <a:xfrm>
            <a:off x="2161190" y="5216143"/>
            <a:ext cx="135224" cy="86205"/>
          </a:xfrm>
          <a:custGeom>
            <a:avLst/>
            <a:gdLst/>
            <a:ahLst/>
            <a:cxnLst/>
            <a:rect l="0" t="0" r="0" b="0"/>
            <a:pathLst>
              <a:path w="266700" h="170021">
                <a:moveTo>
                  <a:pt x="0" y="166688"/>
                </a:moveTo>
                <a:cubicBezTo>
                  <a:pt x="121920" y="170021"/>
                  <a:pt x="222409" y="133350"/>
                  <a:pt x="266700" y="23813"/>
                </a:cubicBezTo>
                <a:cubicBezTo>
                  <a:pt x="150971" y="0"/>
                  <a:pt x="64770" y="63341"/>
                  <a:pt x="0" y="166688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0" name="Tracé 95">
            <a:extLst>
              <a:ext uri="{FF2B5EF4-FFF2-40B4-BE49-F238E27FC236}">
                <a16:creationId xmlns:a16="http://schemas.microsoft.com/office/drawing/2014/main" id="{46AD1A81-2727-40A8-9CD8-913B2015E14A}"/>
              </a:ext>
            </a:extLst>
          </p:cNvPr>
          <p:cNvSpPr>
            <a:spLocks/>
          </p:cNvSpPr>
          <p:nvPr/>
        </p:nvSpPr>
        <p:spPr>
          <a:xfrm>
            <a:off x="2161190" y="5249949"/>
            <a:ext cx="94657" cy="50709"/>
          </a:xfrm>
          <a:custGeom>
            <a:avLst/>
            <a:gdLst/>
            <a:ahLst/>
            <a:cxnLst/>
            <a:rect l="0" t="0" r="0" b="0"/>
            <a:pathLst>
              <a:path w="186690" h="100013">
                <a:moveTo>
                  <a:pt x="0" y="100013"/>
                </a:moveTo>
                <a:lnTo>
                  <a:pt x="18669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1" name="Tracé 96">
            <a:extLst>
              <a:ext uri="{FF2B5EF4-FFF2-40B4-BE49-F238E27FC236}">
                <a16:creationId xmlns:a16="http://schemas.microsoft.com/office/drawing/2014/main" id="{C998C51C-627A-5530-C0F3-A4B8069D3F93}"/>
              </a:ext>
            </a:extLst>
          </p:cNvPr>
          <p:cNvSpPr>
            <a:spLocks/>
          </p:cNvSpPr>
          <p:nvPr/>
        </p:nvSpPr>
        <p:spPr>
          <a:xfrm>
            <a:off x="2030796" y="5280133"/>
            <a:ext cx="130394" cy="84032"/>
          </a:xfrm>
          <a:custGeom>
            <a:avLst/>
            <a:gdLst/>
            <a:ahLst/>
            <a:cxnLst/>
            <a:rect l="0" t="0" r="0" b="0"/>
            <a:pathLst>
              <a:path w="257175" h="165735">
                <a:moveTo>
                  <a:pt x="257175" y="164306"/>
                </a:moveTo>
                <a:cubicBezTo>
                  <a:pt x="195739" y="62865"/>
                  <a:pt x="112871" y="0"/>
                  <a:pt x="0" y="21431"/>
                </a:cubicBezTo>
                <a:cubicBezTo>
                  <a:pt x="41434" y="128588"/>
                  <a:pt x="138589" y="165735"/>
                  <a:pt x="257175" y="164306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2" name="Tracé 97">
            <a:extLst>
              <a:ext uri="{FF2B5EF4-FFF2-40B4-BE49-F238E27FC236}">
                <a16:creationId xmlns:a16="http://schemas.microsoft.com/office/drawing/2014/main" id="{4B0AAF38-2D2D-C1F9-8D91-126E2D54B497}"/>
              </a:ext>
            </a:extLst>
          </p:cNvPr>
          <p:cNvSpPr>
            <a:spLocks/>
          </p:cNvSpPr>
          <p:nvPr/>
        </p:nvSpPr>
        <p:spPr>
          <a:xfrm>
            <a:off x="2069914" y="5312731"/>
            <a:ext cx="91276" cy="50709"/>
          </a:xfrm>
          <a:custGeom>
            <a:avLst/>
            <a:gdLst/>
            <a:ahLst/>
            <a:cxnLst/>
            <a:rect l="0" t="0" r="0" b="0"/>
            <a:pathLst>
              <a:path w="180023" h="100013">
                <a:moveTo>
                  <a:pt x="180023" y="100013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3" name="Tracé 98">
            <a:extLst>
              <a:ext uri="{FF2B5EF4-FFF2-40B4-BE49-F238E27FC236}">
                <a16:creationId xmlns:a16="http://schemas.microsoft.com/office/drawing/2014/main" id="{5F7E75DC-D65B-2A80-CCB0-56D16C2DD7F6}"/>
              </a:ext>
            </a:extLst>
          </p:cNvPr>
          <p:cNvSpPr>
            <a:spLocks/>
          </p:cNvSpPr>
          <p:nvPr/>
        </p:nvSpPr>
        <p:spPr>
          <a:xfrm>
            <a:off x="2161190" y="5278925"/>
            <a:ext cx="135224" cy="86205"/>
          </a:xfrm>
          <a:custGeom>
            <a:avLst/>
            <a:gdLst/>
            <a:ahLst/>
            <a:cxnLst/>
            <a:rect l="0" t="0" r="0" b="0"/>
            <a:pathLst>
              <a:path w="266700" h="170021">
                <a:moveTo>
                  <a:pt x="0" y="166688"/>
                </a:moveTo>
                <a:cubicBezTo>
                  <a:pt x="121920" y="170021"/>
                  <a:pt x="222409" y="133350"/>
                  <a:pt x="266700" y="23813"/>
                </a:cubicBezTo>
                <a:cubicBezTo>
                  <a:pt x="150971" y="0"/>
                  <a:pt x="64770" y="63341"/>
                  <a:pt x="0" y="166688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14" name="Tracé 99">
            <a:extLst>
              <a:ext uri="{FF2B5EF4-FFF2-40B4-BE49-F238E27FC236}">
                <a16:creationId xmlns:a16="http://schemas.microsoft.com/office/drawing/2014/main" id="{279D9B85-4714-E449-1EC5-87617A17963F}"/>
              </a:ext>
            </a:extLst>
          </p:cNvPr>
          <p:cNvSpPr>
            <a:spLocks/>
          </p:cNvSpPr>
          <p:nvPr/>
        </p:nvSpPr>
        <p:spPr>
          <a:xfrm>
            <a:off x="2161190" y="5312731"/>
            <a:ext cx="94657" cy="50709"/>
          </a:xfrm>
          <a:custGeom>
            <a:avLst/>
            <a:gdLst/>
            <a:ahLst/>
            <a:cxnLst/>
            <a:rect l="0" t="0" r="0" b="0"/>
            <a:pathLst>
              <a:path w="186690" h="100013">
                <a:moveTo>
                  <a:pt x="0" y="100013"/>
                </a:moveTo>
                <a:lnTo>
                  <a:pt x="18669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4" name="Tracé 109">
            <a:extLst>
              <a:ext uri="{FF2B5EF4-FFF2-40B4-BE49-F238E27FC236}">
                <a16:creationId xmlns:a16="http://schemas.microsoft.com/office/drawing/2014/main" id="{C1A23B1C-1CA1-61A3-C6A4-16368CA94C73}"/>
              </a:ext>
            </a:extLst>
          </p:cNvPr>
          <p:cNvSpPr>
            <a:spLocks/>
          </p:cNvSpPr>
          <p:nvPr/>
        </p:nvSpPr>
        <p:spPr>
          <a:xfrm>
            <a:off x="5380694" y="4265693"/>
            <a:ext cx="280106" cy="386354"/>
          </a:xfrm>
          <a:custGeom>
            <a:avLst/>
            <a:gdLst/>
            <a:ahLst/>
            <a:cxnLst/>
            <a:rect l="0" t="0" r="0" b="0"/>
            <a:pathLst>
              <a:path w="552450" h="762000">
                <a:moveTo>
                  <a:pt x="0" y="95250"/>
                </a:moveTo>
                <a:lnTo>
                  <a:pt x="257175" y="0"/>
                </a:lnTo>
                <a:lnTo>
                  <a:pt x="552450" y="95250"/>
                </a:lnTo>
                <a:lnTo>
                  <a:pt x="542925" y="400050"/>
                </a:lnTo>
                <a:cubicBezTo>
                  <a:pt x="533400" y="581025"/>
                  <a:pt x="371475" y="714375"/>
                  <a:pt x="266700" y="762000"/>
                </a:cubicBezTo>
                <a:cubicBezTo>
                  <a:pt x="114300" y="695325"/>
                  <a:pt x="9525" y="571500"/>
                  <a:pt x="0" y="400050"/>
                </a:cubicBezTo>
                <a:close/>
              </a:path>
            </a:pathLst>
          </a:custGeom>
          <a:solidFill>
            <a:srgbClr val="FFFFFF"/>
          </a:solidFill>
          <a:ln w="23813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5" name="Tracé 110">
            <a:extLst>
              <a:ext uri="{FF2B5EF4-FFF2-40B4-BE49-F238E27FC236}">
                <a16:creationId xmlns:a16="http://schemas.microsoft.com/office/drawing/2014/main" id="{9D1ADB6C-E63A-4793-F1A5-BCC7AA20DDCF}"/>
              </a:ext>
            </a:extLst>
          </p:cNvPr>
          <p:cNvSpPr>
            <a:spLocks/>
          </p:cNvSpPr>
          <p:nvPr/>
        </p:nvSpPr>
        <p:spPr>
          <a:xfrm>
            <a:off x="5443476" y="4338134"/>
            <a:ext cx="154541" cy="231812"/>
          </a:xfrm>
          <a:custGeom>
            <a:avLst/>
            <a:gdLst/>
            <a:ahLst/>
            <a:cxnLst/>
            <a:rect l="0" t="0" r="0" b="0"/>
            <a:pathLst>
              <a:path w="304800" h="457200">
                <a:moveTo>
                  <a:pt x="0" y="76200"/>
                </a:moveTo>
                <a:lnTo>
                  <a:pt x="152400" y="0"/>
                </a:lnTo>
                <a:lnTo>
                  <a:pt x="304800" y="76200"/>
                </a:lnTo>
                <a:lnTo>
                  <a:pt x="295275" y="276225"/>
                </a:lnTo>
                <a:cubicBezTo>
                  <a:pt x="285750" y="361950"/>
                  <a:pt x="209550" y="428625"/>
                  <a:pt x="152400" y="457200"/>
                </a:cubicBezTo>
                <a:cubicBezTo>
                  <a:pt x="76200" y="419100"/>
                  <a:pt x="9525" y="361950"/>
                  <a:pt x="0" y="276225"/>
                </a:cubicBezTo>
                <a:close/>
              </a:path>
            </a:pathLst>
          </a:custGeom>
          <a:solidFill>
            <a:srgbClr val="5593C4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6" name="rect 111">
            <a:extLst>
              <a:ext uri="{FF2B5EF4-FFF2-40B4-BE49-F238E27FC236}">
                <a16:creationId xmlns:a16="http://schemas.microsoft.com/office/drawing/2014/main" id="{623C3BCD-4815-29E5-EF8C-7D0C3B07D05B}"/>
              </a:ext>
            </a:extLst>
          </p:cNvPr>
          <p:cNvSpPr>
            <a:spLocks/>
          </p:cNvSpPr>
          <p:nvPr/>
        </p:nvSpPr>
        <p:spPr>
          <a:xfrm>
            <a:off x="5506259" y="4376770"/>
            <a:ext cx="33806" cy="149712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7" name="rect 112">
            <a:extLst>
              <a:ext uri="{FF2B5EF4-FFF2-40B4-BE49-F238E27FC236}">
                <a16:creationId xmlns:a16="http://schemas.microsoft.com/office/drawing/2014/main" id="{47A0E89C-2940-8EF2-93D8-07DCA34BA350}"/>
              </a:ext>
            </a:extLst>
          </p:cNvPr>
          <p:cNvSpPr>
            <a:spLocks/>
          </p:cNvSpPr>
          <p:nvPr/>
        </p:nvSpPr>
        <p:spPr>
          <a:xfrm>
            <a:off x="5462794" y="4434723"/>
            <a:ext cx="120735" cy="33806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8" name="Tracé 113">
            <a:extLst>
              <a:ext uri="{FF2B5EF4-FFF2-40B4-BE49-F238E27FC236}">
                <a16:creationId xmlns:a16="http://schemas.microsoft.com/office/drawing/2014/main" id="{E84B94CE-FAC2-8A65-0BF8-17A24FBAB12D}"/>
              </a:ext>
            </a:extLst>
          </p:cNvPr>
          <p:cNvSpPr>
            <a:spLocks/>
          </p:cNvSpPr>
          <p:nvPr/>
        </p:nvSpPr>
        <p:spPr>
          <a:xfrm>
            <a:off x="5419329" y="5275042"/>
            <a:ext cx="149712" cy="251130"/>
          </a:xfrm>
          <a:custGeom>
            <a:avLst/>
            <a:gdLst/>
            <a:ahLst/>
            <a:cxnLst/>
            <a:rect l="0" t="0" r="0" b="0"/>
            <a:pathLst>
              <a:path w="295275" h="495300">
                <a:moveTo>
                  <a:pt x="0" y="495300"/>
                </a:moveTo>
                <a:lnTo>
                  <a:pt x="295275" y="0"/>
                </a:lnTo>
              </a:path>
            </a:pathLst>
          </a:custGeom>
          <a:noFill/>
          <a:ln w="38100">
            <a:solidFill>
              <a:srgbClr val="527823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29" name="Tracé 114">
            <a:extLst>
              <a:ext uri="{FF2B5EF4-FFF2-40B4-BE49-F238E27FC236}">
                <a16:creationId xmlns:a16="http://schemas.microsoft.com/office/drawing/2014/main" id="{CE145A53-768B-0A32-5D15-D859C0E182E3}"/>
              </a:ext>
            </a:extLst>
          </p:cNvPr>
          <p:cNvSpPr>
            <a:spLocks/>
          </p:cNvSpPr>
          <p:nvPr/>
        </p:nvSpPr>
        <p:spPr>
          <a:xfrm>
            <a:off x="5385523" y="5299189"/>
            <a:ext cx="96588" cy="111077"/>
          </a:xfrm>
          <a:custGeom>
            <a:avLst/>
            <a:gdLst/>
            <a:ahLst/>
            <a:cxnLst/>
            <a:rect l="0" t="0" r="0" b="0"/>
            <a:pathLst>
              <a:path w="190500" h="219075">
                <a:moveTo>
                  <a:pt x="190500" y="219075"/>
                </a:moveTo>
                <a:cubicBezTo>
                  <a:pt x="167640" y="104299"/>
                  <a:pt x="111919" y="18097"/>
                  <a:pt x="0" y="0"/>
                </a:cubicBezTo>
                <a:cubicBezTo>
                  <a:pt x="2381" y="113347"/>
                  <a:pt x="80010" y="180499"/>
                  <a:pt x="190500" y="219075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0" name="Tracé 115">
            <a:extLst>
              <a:ext uri="{FF2B5EF4-FFF2-40B4-BE49-F238E27FC236}">
                <a16:creationId xmlns:a16="http://schemas.microsoft.com/office/drawing/2014/main" id="{508FA020-7707-4688-6768-CA54F0F52659}"/>
              </a:ext>
            </a:extLst>
          </p:cNvPr>
          <p:cNvSpPr>
            <a:spLocks/>
          </p:cNvSpPr>
          <p:nvPr/>
        </p:nvSpPr>
        <p:spPr>
          <a:xfrm>
            <a:off x="5414500" y="5332512"/>
            <a:ext cx="67612" cy="77754"/>
          </a:xfrm>
          <a:custGeom>
            <a:avLst/>
            <a:gdLst/>
            <a:ahLst/>
            <a:cxnLst/>
            <a:rect l="0" t="0" r="0" b="0"/>
            <a:pathLst>
              <a:path w="133350" h="153353">
                <a:moveTo>
                  <a:pt x="133350" y="153353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1" name="Tracé 116">
            <a:extLst>
              <a:ext uri="{FF2B5EF4-FFF2-40B4-BE49-F238E27FC236}">
                <a16:creationId xmlns:a16="http://schemas.microsoft.com/office/drawing/2014/main" id="{ACB2A626-6B0F-B977-5B95-6FDE3EDA28F0}"/>
              </a:ext>
            </a:extLst>
          </p:cNvPr>
          <p:cNvSpPr>
            <a:spLocks/>
          </p:cNvSpPr>
          <p:nvPr/>
        </p:nvSpPr>
        <p:spPr>
          <a:xfrm>
            <a:off x="5496600" y="5380323"/>
            <a:ext cx="111077" cy="56746"/>
          </a:xfrm>
          <a:custGeom>
            <a:avLst/>
            <a:gdLst/>
            <a:ahLst/>
            <a:cxnLst/>
            <a:rect l="0" t="0" r="0" b="0"/>
            <a:pathLst>
              <a:path w="219075" h="111919">
                <a:moveTo>
                  <a:pt x="0" y="30480"/>
                </a:moveTo>
                <a:cubicBezTo>
                  <a:pt x="69056" y="87630"/>
                  <a:pt x="143828" y="111919"/>
                  <a:pt x="219075" y="68580"/>
                </a:cubicBezTo>
                <a:cubicBezTo>
                  <a:pt x="162878" y="2381"/>
                  <a:pt x="84296" y="0"/>
                  <a:pt x="0" y="30480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2" name="Tracé 117">
            <a:extLst>
              <a:ext uri="{FF2B5EF4-FFF2-40B4-BE49-F238E27FC236}">
                <a16:creationId xmlns:a16="http://schemas.microsoft.com/office/drawing/2014/main" id="{7A4F9B9C-B59E-D532-DC6F-4625B9E4A3B8}"/>
              </a:ext>
            </a:extLst>
          </p:cNvPr>
          <p:cNvSpPr>
            <a:spLocks/>
          </p:cNvSpPr>
          <p:nvPr/>
        </p:nvSpPr>
        <p:spPr>
          <a:xfrm>
            <a:off x="5496600" y="5395778"/>
            <a:ext cx="77754" cy="13522"/>
          </a:xfrm>
          <a:custGeom>
            <a:avLst/>
            <a:gdLst/>
            <a:ahLst/>
            <a:cxnLst/>
            <a:rect l="0" t="0" r="0" b="0"/>
            <a:pathLst>
              <a:path w="153353" h="26670">
                <a:moveTo>
                  <a:pt x="0" y="0"/>
                </a:moveTo>
                <a:lnTo>
                  <a:pt x="153353" y="2667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3" name="Tracé 118">
            <a:extLst>
              <a:ext uri="{FF2B5EF4-FFF2-40B4-BE49-F238E27FC236}">
                <a16:creationId xmlns:a16="http://schemas.microsoft.com/office/drawing/2014/main" id="{93F22EAF-BF67-770D-9E50-3EB187498B86}"/>
              </a:ext>
            </a:extLst>
          </p:cNvPr>
          <p:cNvSpPr>
            <a:spLocks/>
          </p:cNvSpPr>
          <p:nvPr/>
        </p:nvSpPr>
        <p:spPr>
          <a:xfrm>
            <a:off x="5472694" y="5197771"/>
            <a:ext cx="72924" cy="120736"/>
          </a:xfrm>
          <a:custGeom>
            <a:avLst/>
            <a:gdLst/>
            <a:ahLst/>
            <a:cxnLst/>
            <a:rect l="0" t="0" r="0" b="0"/>
            <a:pathLst>
              <a:path w="143828" h="238125">
                <a:moveTo>
                  <a:pt x="132874" y="238125"/>
                </a:moveTo>
                <a:cubicBezTo>
                  <a:pt x="143828" y="133826"/>
                  <a:pt x="119063" y="45244"/>
                  <a:pt x="28099" y="0"/>
                </a:cubicBezTo>
                <a:cubicBezTo>
                  <a:pt x="0" y="97631"/>
                  <a:pt x="48578" y="175736"/>
                  <a:pt x="132874" y="238125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4" name="Tracé 119">
            <a:extLst>
              <a:ext uri="{FF2B5EF4-FFF2-40B4-BE49-F238E27FC236}">
                <a16:creationId xmlns:a16="http://schemas.microsoft.com/office/drawing/2014/main" id="{2A52298B-1FCC-179E-C09F-61386F0451DA}"/>
              </a:ext>
            </a:extLst>
          </p:cNvPr>
          <p:cNvSpPr>
            <a:spLocks/>
          </p:cNvSpPr>
          <p:nvPr/>
        </p:nvSpPr>
        <p:spPr>
          <a:xfrm>
            <a:off x="5502878" y="5233992"/>
            <a:ext cx="37187" cy="84515"/>
          </a:xfrm>
          <a:custGeom>
            <a:avLst/>
            <a:gdLst/>
            <a:ahLst/>
            <a:cxnLst/>
            <a:rect l="0" t="0" r="0" b="0"/>
            <a:pathLst>
              <a:path w="73343" h="166688">
                <a:moveTo>
                  <a:pt x="73343" y="166688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5" name="Tracé 120">
            <a:extLst>
              <a:ext uri="{FF2B5EF4-FFF2-40B4-BE49-F238E27FC236}">
                <a16:creationId xmlns:a16="http://schemas.microsoft.com/office/drawing/2014/main" id="{E4A3DCCB-13B3-AE81-E7D2-38FB662E2C11}"/>
              </a:ext>
            </a:extLst>
          </p:cNvPr>
          <p:cNvSpPr>
            <a:spLocks/>
          </p:cNvSpPr>
          <p:nvPr/>
        </p:nvSpPr>
        <p:spPr>
          <a:xfrm>
            <a:off x="5534028" y="5178454"/>
            <a:ext cx="84998" cy="140053"/>
          </a:xfrm>
          <a:custGeom>
            <a:avLst/>
            <a:gdLst/>
            <a:ahLst/>
            <a:cxnLst/>
            <a:rect l="0" t="0" r="0" b="0"/>
            <a:pathLst>
              <a:path w="167640" h="276225">
                <a:moveTo>
                  <a:pt x="11906" y="276225"/>
                </a:moveTo>
                <a:cubicBezTo>
                  <a:pt x="110490" y="204311"/>
                  <a:pt x="167640" y="113824"/>
                  <a:pt x="135731" y="0"/>
                </a:cubicBezTo>
                <a:cubicBezTo>
                  <a:pt x="29528" y="51911"/>
                  <a:pt x="0" y="154781"/>
                  <a:pt x="11906" y="276225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6" name="Tracé 121">
            <a:extLst>
              <a:ext uri="{FF2B5EF4-FFF2-40B4-BE49-F238E27FC236}">
                <a16:creationId xmlns:a16="http://schemas.microsoft.com/office/drawing/2014/main" id="{9396EB86-C6BF-373E-ADE1-42933AB6D511}"/>
              </a:ext>
            </a:extLst>
          </p:cNvPr>
          <p:cNvSpPr>
            <a:spLocks/>
          </p:cNvSpPr>
          <p:nvPr/>
        </p:nvSpPr>
        <p:spPr>
          <a:xfrm>
            <a:off x="5540065" y="5220470"/>
            <a:ext cx="43948" cy="98037"/>
          </a:xfrm>
          <a:custGeom>
            <a:avLst/>
            <a:gdLst/>
            <a:ahLst/>
            <a:cxnLst/>
            <a:rect l="0" t="0" r="0" b="0"/>
            <a:pathLst>
              <a:path w="86678" h="193357">
                <a:moveTo>
                  <a:pt x="0" y="193357"/>
                </a:moveTo>
                <a:lnTo>
                  <a:pt x="86678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7" name="Tracé 122">
            <a:extLst>
              <a:ext uri="{FF2B5EF4-FFF2-40B4-BE49-F238E27FC236}">
                <a16:creationId xmlns:a16="http://schemas.microsoft.com/office/drawing/2014/main" id="{DCB6EAA4-2179-F760-B984-8A3D1E26533F}"/>
              </a:ext>
            </a:extLst>
          </p:cNvPr>
          <p:cNvSpPr>
            <a:spLocks/>
          </p:cNvSpPr>
          <p:nvPr/>
        </p:nvSpPr>
        <p:spPr>
          <a:xfrm>
            <a:off x="5559382" y="5244134"/>
            <a:ext cx="96588" cy="64714"/>
          </a:xfrm>
          <a:custGeom>
            <a:avLst/>
            <a:gdLst/>
            <a:ahLst/>
            <a:cxnLst/>
            <a:rect l="0" t="0" r="0" b="0"/>
            <a:pathLst>
              <a:path w="190500" h="127635">
                <a:moveTo>
                  <a:pt x="0" y="127635"/>
                </a:moveTo>
                <a:cubicBezTo>
                  <a:pt x="89535" y="125730"/>
                  <a:pt x="161925" y="95250"/>
                  <a:pt x="190500" y="13335"/>
                </a:cubicBezTo>
                <a:cubicBezTo>
                  <a:pt x="104775" y="0"/>
                  <a:pt x="43815" y="49530"/>
                  <a:pt x="0" y="127635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8" name="Tracé 123">
            <a:extLst>
              <a:ext uri="{FF2B5EF4-FFF2-40B4-BE49-F238E27FC236}">
                <a16:creationId xmlns:a16="http://schemas.microsoft.com/office/drawing/2014/main" id="{FFDFCE83-89E5-3023-9FE9-A21A467D766E}"/>
              </a:ext>
            </a:extLst>
          </p:cNvPr>
          <p:cNvSpPr>
            <a:spLocks/>
          </p:cNvSpPr>
          <p:nvPr/>
        </p:nvSpPr>
        <p:spPr>
          <a:xfrm>
            <a:off x="5559382" y="5268281"/>
            <a:ext cx="67612" cy="40567"/>
          </a:xfrm>
          <a:custGeom>
            <a:avLst/>
            <a:gdLst/>
            <a:ahLst/>
            <a:cxnLst/>
            <a:rect l="0" t="0" r="0" b="0"/>
            <a:pathLst>
              <a:path w="133350" h="80010">
                <a:moveTo>
                  <a:pt x="0" y="80010"/>
                </a:moveTo>
                <a:lnTo>
                  <a:pt x="133350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39" name="Tracé 124">
            <a:extLst>
              <a:ext uri="{FF2B5EF4-FFF2-40B4-BE49-F238E27FC236}">
                <a16:creationId xmlns:a16="http://schemas.microsoft.com/office/drawing/2014/main" id="{63A4F56A-FB80-503A-F3E8-4C35606383AF}"/>
              </a:ext>
            </a:extLst>
          </p:cNvPr>
          <p:cNvSpPr>
            <a:spLocks/>
          </p:cNvSpPr>
          <p:nvPr/>
        </p:nvSpPr>
        <p:spPr>
          <a:xfrm>
            <a:off x="5462794" y="5384428"/>
            <a:ext cx="149712" cy="80893"/>
          </a:xfrm>
          <a:custGeom>
            <a:avLst/>
            <a:gdLst/>
            <a:ahLst/>
            <a:cxnLst/>
            <a:rect l="0" t="0" r="0" b="0"/>
            <a:pathLst>
              <a:path w="295275" h="159544">
                <a:moveTo>
                  <a:pt x="0" y="127159"/>
                </a:moveTo>
                <a:cubicBezTo>
                  <a:pt x="118586" y="159544"/>
                  <a:pt x="225743" y="147638"/>
                  <a:pt x="295275" y="50959"/>
                </a:cubicBezTo>
                <a:cubicBezTo>
                  <a:pt x="187643" y="0"/>
                  <a:pt x="88106" y="41434"/>
                  <a:pt x="0" y="127159"/>
                </a:cubicBezTo>
                <a:close/>
              </a:path>
            </a:pathLst>
          </a:custGeom>
          <a:solidFill>
            <a:srgbClr val="8AAA31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0" name="Tracé 125">
            <a:extLst>
              <a:ext uri="{FF2B5EF4-FFF2-40B4-BE49-F238E27FC236}">
                <a16:creationId xmlns:a16="http://schemas.microsoft.com/office/drawing/2014/main" id="{D72CE6B9-F532-389F-99D9-C8C678061765}"/>
              </a:ext>
            </a:extLst>
          </p:cNvPr>
          <p:cNvSpPr>
            <a:spLocks/>
          </p:cNvSpPr>
          <p:nvPr/>
        </p:nvSpPr>
        <p:spPr>
          <a:xfrm>
            <a:off x="5462794" y="5421856"/>
            <a:ext cx="104799" cy="27045"/>
          </a:xfrm>
          <a:custGeom>
            <a:avLst/>
            <a:gdLst/>
            <a:ahLst/>
            <a:cxnLst/>
            <a:rect l="0" t="0" r="0" b="0"/>
            <a:pathLst>
              <a:path w="206693" h="53340">
                <a:moveTo>
                  <a:pt x="0" y="53340"/>
                </a:moveTo>
                <a:lnTo>
                  <a:pt x="206693" y="0"/>
                </a:lnTo>
              </a:path>
            </a:pathLst>
          </a:custGeom>
          <a:noFill/>
          <a:ln w="9525">
            <a:solidFill>
              <a:srgbClr val="5A761F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1" name="roundRect 126">
            <a:extLst>
              <a:ext uri="{FF2B5EF4-FFF2-40B4-BE49-F238E27FC236}">
                <a16:creationId xmlns:a16="http://schemas.microsoft.com/office/drawing/2014/main" id="{E14A0D68-BFD0-CEBE-AA6A-F822B45583C2}"/>
              </a:ext>
            </a:extLst>
          </p:cNvPr>
          <p:cNvSpPr>
            <a:spLocks/>
          </p:cNvSpPr>
          <p:nvPr/>
        </p:nvSpPr>
        <p:spPr>
          <a:xfrm>
            <a:off x="5230982" y="5651737"/>
            <a:ext cx="2503034" cy="594019"/>
          </a:xfrm>
          <a:prstGeom prst="roundRect">
            <a:avLst>
              <a:gd name="adj" fmla="val 13008"/>
            </a:avLst>
          </a:prstGeom>
          <a:solidFill>
            <a:srgbClr val="FFF0BD"/>
          </a:solidFill>
          <a:ln w="19050">
            <a:solidFill>
              <a:srgbClr val="DFA243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2" name="Tracé 127">
            <a:extLst>
              <a:ext uri="{FF2B5EF4-FFF2-40B4-BE49-F238E27FC236}">
                <a16:creationId xmlns:a16="http://schemas.microsoft.com/office/drawing/2014/main" id="{F37448EE-0DC0-B642-AAB8-BDEBF45F60E3}"/>
              </a:ext>
            </a:extLst>
          </p:cNvPr>
          <p:cNvSpPr>
            <a:spLocks/>
          </p:cNvSpPr>
          <p:nvPr/>
        </p:nvSpPr>
        <p:spPr>
          <a:xfrm>
            <a:off x="5356547" y="5719349"/>
            <a:ext cx="226983" cy="275277"/>
          </a:xfrm>
          <a:custGeom>
            <a:avLst/>
            <a:gdLst/>
            <a:ahLst/>
            <a:cxnLst/>
            <a:rect l="0" t="0" r="0" b="0"/>
            <a:pathLst>
              <a:path w="447675" h="542925">
                <a:moveTo>
                  <a:pt x="114300" y="542925"/>
                </a:moveTo>
                <a:lnTo>
                  <a:pt x="123825" y="428625"/>
                </a:lnTo>
                <a:cubicBezTo>
                  <a:pt x="0" y="304800"/>
                  <a:pt x="0" y="190500"/>
                  <a:pt x="57150" y="104775"/>
                </a:cubicBezTo>
                <a:cubicBezTo>
                  <a:pt x="142875" y="0"/>
                  <a:pt x="304800" y="19050"/>
                  <a:pt x="371475" y="114300"/>
                </a:cubicBezTo>
                <a:cubicBezTo>
                  <a:pt x="447675" y="228600"/>
                  <a:pt x="361950" y="361950"/>
                  <a:pt x="295275" y="428625"/>
                </a:cubicBezTo>
                <a:lnTo>
                  <a:pt x="285750" y="542925"/>
                </a:lnTo>
                <a:close/>
              </a:path>
            </a:pathLst>
          </a:custGeom>
          <a:solidFill>
            <a:srgbClr val="FFD540"/>
          </a:solidFill>
          <a:ln w="23813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3" name="rect 128">
            <a:extLst>
              <a:ext uri="{FF2B5EF4-FFF2-40B4-BE49-F238E27FC236}">
                <a16:creationId xmlns:a16="http://schemas.microsoft.com/office/drawing/2014/main" id="{B725B139-CC77-865D-2517-C51915651B24}"/>
              </a:ext>
            </a:extLst>
          </p:cNvPr>
          <p:cNvSpPr>
            <a:spLocks/>
          </p:cNvSpPr>
          <p:nvPr/>
        </p:nvSpPr>
        <p:spPr>
          <a:xfrm>
            <a:off x="5414500" y="5975308"/>
            <a:ext cx="91759" cy="57953"/>
          </a:xfrm>
          <a:prstGeom prst="rect">
            <a:avLst/>
          </a:prstGeom>
          <a:solidFill>
            <a:srgbClr val="B1ADA0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4" name="roundRect 129">
            <a:extLst>
              <a:ext uri="{FF2B5EF4-FFF2-40B4-BE49-F238E27FC236}">
                <a16:creationId xmlns:a16="http://schemas.microsoft.com/office/drawing/2014/main" id="{BAA0A92D-28C5-FE79-BF16-37C23E227C6C}"/>
              </a:ext>
            </a:extLst>
          </p:cNvPr>
          <p:cNvSpPr>
            <a:spLocks/>
          </p:cNvSpPr>
          <p:nvPr/>
        </p:nvSpPr>
        <p:spPr>
          <a:xfrm>
            <a:off x="5433817" y="6033261"/>
            <a:ext cx="57953" cy="24147"/>
          </a:xfrm>
          <a:prstGeom prst="roundRect">
            <a:avLst>
              <a:gd name="adj" fmla="val 50000"/>
            </a:avLst>
          </a:prstGeom>
          <a:solidFill>
            <a:srgbClr val="B1ADA0"/>
          </a:solidFill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5" name="Tracé 130">
            <a:extLst>
              <a:ext uri="{FF2B5EF4-FFF2-40B4-BE49-F238E27FC236}">
                <a16:creationId xmlns:a16="http://schemas.microsoft.com/office/drawing/2014/main" id="{992BF11C-AA9F-B9DE-1251-2901DE5F62BE}"/>
              </a:ext>
            </a:extLst>
          </p:cNvPr>
          <p:cNvSpPr>
            <a:spLocks/>
          </p:cNvSpPr>
          <p:nvPr/>
        </p:nvSpPr>
        <p:spPr>
          <a:xfrm>
            <a:off x="5443476" y="5898037"/>
            <a:ext cx="4829" cy="77271"/>
          </a:xfrm>
          <a:custGeom>
            <a:avLst/>
            <a:gdLst/>
            <a:ahLst/>
            <a:cxnLst/>
            <a:rect l="0" t="0" r="0" b="0"/>
            <a:pathLst>
              <a:path w="9525"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6" name="Tracé 131">
            <a:extLst>
              <a:ext uri="{FF2B5EF4-FFF2-40B4-BE49-F238E27FC236}">
                <a16:creationId xmlns:a16="http://schemas.microsoft.com/office/drawing/2014/main" id="{9EF027D7-72AB-89DC-71AE-E64BB3D6DCAD}"/>
              </a:ext>
            </a:extLst>
          </p:cNvPr>
          <p:cNvSpPr>
            <a:spLocks/>
          </p:cNvSpPr>
          <p:nvPr/>
        </p:nvSpPr>
        <p:spPr>
          <a:xfrm>
            <a:off x="5482112" y="5898037"/>
            <a:ext cx="4829" cy="77271"/>
          </a:xfrm>
          <a:custGeom>
            <a:avLst/>
            <a:gdLst/>
            <a:ahLst/>
            <a:cxnLst/>
            <a:rect l="0" t="0" r="0" b="0"/>
            <a:pathLst>
              <a:path w="9525"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7" name="Tracé 132">
            <a:extLst>
              <a:ext uri="{FF2B5EF4-FFF2-40B4-BE49-F238E27FC236}">
                <a16:creationId xmlns:a16="http://schemas.microsoft.com/office/drawing/2014/main" id="{E558015B-237C-6CE4-8DF6-0F1F03DCEFC3}"/>
              </a:ext>
            </a:extLst>
          </p:cNvPr>
          <p:cNvSpPr>
            <a:spLocks/>
          </p:cNvSpPr>
          <p:nvPr/>
        </p:nvSpPr>
        <p:spPr>
          <a:xfrm>
            <a:off x="5308252" y="5844914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66675" y="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8" name="Tracé 133">
            <a:extLst>
              <a:ext uri="{FF2B5EF4-FFF2-40B4-BE49-F238E27FC236}">
                <a16:creationId xmlns:a16="http://schemas.microsoft.com/office/drawing/2014/main" id="{811B119B-D66C-8EAB-8100-0580204DC7CC}"/>
              </a:ext>
            </a:extLst>
          </p:cNvPr>
          <p:cNvSpPr>
            <a:spLocks/>
          </p:cNvSpPr>
          <p:nvPr/>
        </p:nvSpPr>
        <p:spPr>
          <a:xfrm>
            <a:off x="5329604" y="5765228"/>
            <a:ext cx="29277" cy="16903"/>
          </a:xfrm>
          <a:custGeom>
            <a:avLst/>
            <a:gdLst/>
            <a:ahLst/>
            <a:cxnLst/>
            <a:rect l="0" t="0" r="0" b="0"/>
            <a:pathLst>
              <a:path w="57742" h="33338">
                <a:moveTo>
                  <a:pt x="57742" y="33338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49" name="Tracé 134">
            <a:extLst>
              <a:ext uri="{FF2B5EF4-FFF2-40B4-BE49-F238E27FC236}">
                <a16:creationId xmlns:a16="http://schemas.microsoft.com/office/drawing/2014/main" id="{A6A9CA34-3D41-3447-AFAB-7E344EB970A0}"/>
              </a:ext>
            </a:extLst>
          </p:cNvPr>
          <p:cNvSpPr>
            <a:spLocks/>
          </p:cNvSpPr>
          <p:nvPr/>
        </p:nvSpPr>
        <p:spPr>
          <a:xfrm>
            <a:off x="5387938" y="5706895"/>
            <a:ext cx="16903" cy="29277"/>
          </a:xfrm>
          <a:custGeom>
            <a:avLst/>
            <a:gdLst/>
            <a:ahLst/>
            <a:cxnLst/>
            <a:rect l="0" t="0" r="0" b="0"/>
            <a:pathLst>
              <a:path w="33338" h="57742">
                <a:moveTo>
                  <a:pt x="33338" y="57742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0" name="Tracé 135">
            <a:extLst>
              <a:ext uri="{FF2B5EF4-FFF2-40B4-BE49-F238E27FC236}">
                <a16:creationId xmlns:a16="http://schemas.microsoft.com/office/drawing/2014/main" id="{9F4688B8-A8E1-0060-95BE-D7EC16C8DE37}"/>
              </a:ext>
            </a:extLst>
          </p:cNvPr>
          <p:cNvSpPr>
            <a:spLocks/>
          </p:cNvSpPr>
          <p:nvPr/>
        </p:nvSpPr>
        <p:spPr>
          <a:xfrm>
            <a:off x="5467623" y="5685543"/>
            <a:ext cx="4829" cy="33806"/>
          </a:xfrm>
          <a:custGeom>
            <a:avLst/>
            <a:gdLst/>
            <a:ahLst/>
            <a:cxnLst/>
            <a:rect l="0" t="0" r="0" b="0"/>
            <a:pathLst>
              <a:path w="9525" h="66675">
                <a:moveTo>
                  <a:pt x="0" y="66675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1" name="Tracé 136">
            <a:extLst>
              <a:ext uri="{FF2B5EF4-FFF2-40B4-BE49-F238E27FC236}">
                <a16:creationId xmlns:a16="http://schemas.microsoft.com/office/drawing/2014/main" id="{74A9AEE4-1761-AC18-8E11-8C163D5C9CDF}"/>
              </a:ext>
            </a:extLst>
          </p:cNvPr>
          <p:cNvSpPr>
            <a:spLocks/>
          </p:cNvSpPr>
          <p:nvPr/>
        </p:nvSpPr>
        <p:spPr>
          <a:xfrm>
            <a:off x="5530406" y="5706895"/>
            <a:ext cx="16903" cy="29277"/>
          </a:xfrm>
          <a:custGeom>
            <a:avLst/>
            <a:gdLst/>
            <a:ahLst/>
            <a:cxnLst/>
            <a:rect l="0" t="0" r="0" b="0"/>
            <a:pathLst>
              <a:path w="33338" h="57742">
                <a:moveTo>
                  <a:pt x="0" y="57742"/>
                </a:moveTo>
                <a:lnTo>
                  <a:pt x="33338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2" name="Tracé 137">
            <a:extLst>
              <a:ext uri="{FF2B5EF4-FFF2-40B4-BE49-F238E27FC236}">
                <a16:creationId xmlns:a16="http://schemas.microsoft.com/office/drawing/2014/main" id="{C6E39CF8-A316-37DD-9AFD-CE40B21808D8}"/>
              </a:ext>
            </a:extLst>
          </p:cNvPr>
          <p:cNvSpPr>
            <a:spLocks/>
          </p:cNvSpPr>
          <p:nvPr/>
        </p:nvSpPr>
        <p:spPr>
          <a:xfrm>
            <a:off x="5576366" y="5765228"/>
            <a:ext cx="29277" cy="16903"/>
          </a:xfrm>
          <a:custGeom>
            <a:avLst/>
            <a:gdLst/>
            <a:ahLst/>
            <a:cxnLst/>
            <a:rect l="0" t="0" r="0" b="0"/>
            <a:pathLst>
              <a:path w="57742" h="33338">
                <a:moveTo>
                  <a:pt x="0" y="33338"/>
                </a:moveTo>
                <a:lnTo>
                  <a:pt x="57742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153" name="Tracé 138">
            <a:extLst>
              <a:ext uri="{FF2B5EF4-FFF2-40B4-BE49-F238E27FC236}">
                <a16:creationId xmlns:a16="http://schemas.microsoft.com/office/drawing/2014/main" id="{C5DC53F1-B111-6549-A794-693DE4CFF778}"/>
              </a:ext>
            </a:extLst>
          </p:cNvPr>
          <p:cNvSpPr>
            <a:spLocks/>
          </p:cNvSpPr>
          <p:nvPr/>
        </p:nvSpPr>
        <p:spPr>
          <a:xfrm>
            <a:off x="5593188" y="5844914"/>
            <a:ext cx="33806" cy="4829"/>
          </a:xfrm>
          <a:custGeom>
            <a:avLst/>
            <a:gdLst/>
            <a:ahLst/>
            <a:cxnLst/>
            <a:rect l="0" t="0" r="0" b="0"/>
            <a:pathLst>
              <a:path w="66675" h="9525">
                <a:moveTo>
                  <a:pt x="0" y="0"/>
                </a:moveTo>
                <a:lnTo>
                  <a:pt x="66675" y="0"/>
                </a:lnTo>
              </a:path>
            </a:pathLst>
          </a:custGeom>
          <a:noFill/>
          <a:ln w="19050">
            <a:solidFill>
              <a:srgbClr val="2F3330"/>
            </a:solidFill>
            <a:prstDash val="solid"/>
          </a:ln>
        </p:spPr>
        <p:txBody>
          <a:bodyPr/>
          <a:lstStyle/>
          <a:p>
            <a:endParaRPr lang="en-US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BB9E8E7-A735-CCFA-5592-5E5FAB41D58E}"/>
              </a:ext>
            </a:extLst>
          </p:cNvPr>
          <p:cNvSpPr txBox="1"/>
          <p:nvPr/>
        </p:nvSpPr>
        <p:spPr>
          <a:xfrm>
            <a:off x="2536706" y="5927565"/>
            <a:ext cx="1573889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effectLst/>
                <a:latin typeface="+mj-lt"/>
              </a:rPr>
              <a:t>Modafinil</a:t>
            </a:r>
          </a:p>
        </p:txBody>
      </p:sp>
      <p:sp>
        <p:nvSpPr>
          <p:cNvPr id="154" name="ZoneTexte 153">
            <a:extLst>
              <a:ext uri="{FF2B5EF4-FFF2-40B4-BE49-F238E27FC236}">
                <a16:creationId xmlns:a16="http://schemas.microsoft.com/office/drawing/2014/main" id="{F6BF3EF5-BCCA-6BD0-3423-B1A99F729BD8}"/>
              </a:ext>
            </a:extLst>
          </p:cNvPr>
          <p:cNvSpPr txBox="1"/>
          <p:nvPr/>
        </p:nvSpPr>
        <p:spPr>
          <a:xfrm>
            <a:off x="1921633" y="2754704"/>
            <a:ext cx="2466360" cy="8639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Strong inducers of UGT1A1 or CYP3A can significantly decrease CAB and RPV levels, risking virologic failure.</a:t>
            </a:r>
            <a:br>
              <a:rPr lang="en-US" sz="1200" b="1" noProof="0" dirty="0">
                <a:solidFill>
                  <a:srgbClr val="000066"/>
                </a:solidFill>
                <a:latin typeface="+mj-lt"/>
              </a:rPr>
            </a:b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Do NOT coadminister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55" name="ZoneTexte 154">
            <a:extLst>
              <a:ext uri="{FF2B5EF4-FFF2-40B4-BE49-F238E27FC236}">
                <a16:creationId xmlns:a16="http://schemas.microsoft.com/office/drawing/2014/main" id="{B7D84024-D7B6-C0FD-9A8A-2066AB437988}"/>
              </a:ext>
            </a:extLst>
          </p:cNvPr>
          <p:cNvSpPr txBox="1"/>
          <p:nvPr/>
        </p:nvSpPr>
        <p:spPr>
          <a:xfrm>
            <a:off x="2536706" y="4438972"/>
            <a:ext cx="1796036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Certain anti-seizure medications </a:t>
            </a:r>
            <a:r>
              <a:rPr lang="en-US" sz="1000" noProof="0" dirty="0">
                <a:solidFill>
                  <a:srgbClr val="000066"/>
                </a:solidFill>
                <a:latin typeface="+mj-lt"/>
              </a:rPr>
              <a:t>(carbamazepine, phenytoin, phenobarbital)</a:t>
            </a:r>
            <a:endParaRPr lang="en-US" sz="1200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56" name="ZoneTexte 155">
            <a:extLst>
              <a:ext uri="{FF2B5EF4-FFF2-40B4-BE49-F238E27FC236}">
                <a16:creationId xmlns:a16="http://schemas.microsoft.com/office/drawing/2014/main" id="{A5DD5B00-D624-1A38-48D7-EF6A765EA801}"/>
              </a:ext>
            </a:extLst>
          </p:cNvPr>
          <p:cNvSpPr txBox="1"/>
          <p:nvPr/>
        </p:nvSpPr>
        <p:spPr>
          <a:xfrm>
            <a:off x="2536706" y="5122347"/>
            <a:ext cx="157388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St John’s wort</a:t>
            </a:r>
            <a:br>
              <a:rPr lang="en-US" sz="1200" b="1" noProof="0" dirty="0">
                <a:solidFill>
                  <a:srgbClr val="000066"/>
                </a:solidFill>
                <a:effectLst/>
                <a:latin typeface="+mj-lt"/>
              </a:rPr>
            </a:br>
            <a:r>
              <a:rPr lang="en-US" sz="1000" noProof="0" dirty="0">
                <a:solidFill>
                  <a:srgbClr val="000066"/>
                </a:solidFill>
                <a:effectLst/>
                <a:latin typeface="+mj-lt"/>
              </a:rPr>
              <a:t>(Hypericum perforatum)</a:t>
            </a:r>
            <a:endParaRPr lang="en-US" sz="1200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57" name="ZoneTexte 156">
            <a:extLst>
              <a:ext uri="{FF2B5EF4-FFF2-40B4-BE49-F238E27FC236}">
                <a16:creationId xmlns:a16="http://schemas.microsoft.com/office/drawing/2014/main" id="{D96C88BC-F9F2-BC96-5003-027D7F687054}"/>
              </a:ext>
            </a:extLst>
          </p:cNvPr>
          <p:cNvSpPr txBox="1"/>
          <p:nvPr/>
        </p:nvSpPr>
        <p:spPr>
          <a:xfrm>
            <a:off x="2536706" y="5544494"/>
            <a:ext cx="1573889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Dexamethasone</a:t>
            </a:r>
            <a:br>
              <a:rPr lang="en-US" sz="1200" b="1" noProof="0" dirty="0">
                <a:solidFill>
                  <a:srgbClr val="000066"/>
                </a:solidFill>
                <a:effectLst/>
                <a:latin typeface="+mj-lt"/>
              </a:rPr>
            </a:br>
            <a:r>
              <a:rPr lang="en-US" sz="1000" noProof="0" dirty="0">
                <a:solidFill>
                  <a:srgbClr val="000066"/>
                </a:solidFill>
                <a:effectLst/>
                <a:latin typeface="+mj-lt"/>
              </a:rPr>
              <a:t>(&gt; 8 mg/day)</a:t>
            </a:r>
            <a:endParaRPr lang="en-US" sz="1200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58" name="ZoneTexte 157">
            <a:extLst>
              <a:ext uri="{FF2B5EF4-FFF2-40B4-BE49-F238E27FC236}">
                <a16:creationId xmlns:a16="http://schemas.microsoft.com/office/drawing/2014/main" id="{FAAAB3BF-845C-AD22-1EF6-DD1F254328CA}"/>
              </a:ext>
            </a:extLst>
          </p:cNvPr>
          <p:cNvSpPr txBox="1"/>
          <p:nvPr/>
        </p:nvSpPr>
        <p:spPr>
          <a:xfrm>
            <a:off x="5873296" y="5244134"/>
            <a:ext cx="1014276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Griseofulvin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59" name="ZoneTexte 158">
            <a:extLst>
              <a:ext uri="{FF2B5EF4-FFF2-40B4-BE49-F238E27FC236}">
                <a16:creationId xmlns:a16="http://schemas.microsoft.com/office/drawing/2014/main" id="{4551AD14-526A-B76D-9156-E74060A530A1}"/>
              </a:ext>
            </a:extLst>
          </p:cNvPr>
          <p:cNvSpPr txBox="1"/>
          <p:nvPr/>
        </p:nvSpPr>
        <p:spPr>
          <a:xfrm>
            <a:off x="2410852" y="2246347"/>
            <a:ext cx="1573889" cy="402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chemeClr val="bg1"/>
                </a:solidFill>
                <a:latin typeface="+mj-lt"/>
              </a:rPr>
              <a:t>AVOID</a:t>
            </a:r>
            <a:br>
              <a:rPr lang="en-US" sz="1200" b="1" noProof="0" dirty="0">
                <a:solidFill>
                  <a:schemeClr val="bg1"/>
                </a:solidFill>
                <a:latin typeface="+mj-lt"/>
              </a:rPr>
            </a:br>
            <a:r>
              <a:rPr lang="en-US" sz="1200" noProof="0" dirty="0">
                <a:solidFill>
                  <a:schemeClr val="bg1"/>
                </a:solidFill>
                <a:latin typeface="+mj-lt"/>
              </a:rPr>
              <a:t>(Contraindicated)</a:t>
            </a:r>
            <a:endParaRPr lang="en-US" sz="1200" noProof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60" name="ZoneTexte 159">
            <a:extLst>
              <a:ext uri="{FF2B5EF4-FFF2-40B4-BE49-F238E27FC236}">
                <a16:creationId xmlns:a16="http://schemas.microsoft.com/office/drawing/2014/main" id="{FD5D73C6-1BC2-179A-77E3-FFF7976D88CC}"/>
              </a:ext>
            </a:extLst>
          </p:cNvPr>
          <p:cNvSpPr txBox="1"/>
          <p:nvPr/>
        </p:nvSpPr>
        <p:spPr>
          <a:xfrm>
            <a:off x="5676543" y="2246347"/>
            <a:ext cx="2146628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chemeClr val="bg1"/>
                </a:solidFill>
                <a:latin typeface="+mj-lt"/>
              </a:rPr>
              <a:t>USE CAUTION</a:t>
            </a:r>
            <a:br>
              <a:rPr lang="en-US" sz="1200" b="1" noProof="0" dirty="0">
                <a:solidFill>
                  <a:schemeClr val="bg1"/>
                </a:solidFill>
                <a:latin typeface="+mj-lt"/>
              </a:rPr>
            </a:br>
            <a:r>
              <a:rPr lang="en-US" sz="1050" noProof="0" dirty="0">
                <a:solidFill>
                  <a:schemeClr val="bg1"/>
                </a:solidFill>
                <a:latin typeface="+mj-lt"/>
              </a:rPr>
              <a:t>Dose adjustment may be needed</a:t>
            </a:r>
            <a:endParaRPr lang="en-US" sz="1200" noProof="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67" name="ZoneTexte 166">
            <a:extLst>
              <a:ext uri="{FF2B5EF4-FFF2-40B4-BE49-F238E27FC236}">
                <a16:creationId xmlns:a16="http://schemas.microsoft.com/office/drawing/2014/main" id="{DDC38823-C141-A0CD-47DC-DDBDB58A9C7E}"/>
              </a:ext>
            </a:extLst>
          </p:cNvPr>
          <p:cNvSpPr txBox="1"/>
          <p:nvPr/>
        </p:nvSpPr>
        <p:spPr>
          <a:xfrm>
            <a:off x="5220419" y="2757030"/>
            <a:ext cx="2493567" cy="71006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Moderate inducers lay decrease CAB or RPV levels.</a:t>
            </a:r>
            <a:br>
              <a:rPr lang="en-US" sz="1200" b="1" noProof="0" dirty="0">
                <a:solidFill>
                  <a:srgbClr val="000066"/>
                </a:solidFill>
                <a:latin typeface="+mj-lt"/>
              </a:rPr>
            </a:b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Consider alternatives or monitor closely (e.g. viral load)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68" name="ZoneTexte 167">
            <a:extLst>
              <a:ext uri="{FF2B5EF4-FFF2-40B4-BE49-F238E27FC236}">
                <a16:creationId xmlns:a16="http://schemas.microsoft.com/office/drawing/2014/main" id="{CE944B29-3EE3-9C2A-EDF9-DB421FEE537A}"/>
              </a:ext>
            </a:extLst>
          </p:cNvPr>
          <p:cNvSpPr txBox="1"/>
          <p:nvPr/>
        </p:nvSpPr>
        <p:spPr>
          <a:xfrm>
            <a:off x="2536706" y="4018812"/>
            <a:ext cx="1573889" cy="402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 err="1">
                <a:solidFill>
                  <a:srgbClr val="000066"/>
                </a:solidFill>
                <a:latin typeface="+mj-lt"/>
              </a:rPr>
              <a:t>Rifamycins</a:t>
            </a:r>
            <a:br>
              <a:rPr lang="en-US" sz="1200" b="1" noProof="0" dirty="0">
                <a:solidFill>
                  <a:srgbClr val="000066"/>
                </a:solidFill>
                <a:latin typeface="+mj-lt"/>
              </a:rPr>
            </a:br>
            <a:r>
              <a:rPr lang="en-US" sz="1000" noProof="0" dirty="0">
                <a:solidFill>
                  <a:srgbClr val="000066"/>
                </a:solidFill>
                <a:latin typeface="+mj-lt"/>
              </a:rPr>
              <a:t>(rifampin, rifabutin)</a:t>
            </a:r>
            <a:endParaRPr lang="en-US" sz="1200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69" name="ZoneTexte 168">
            <a:extLst>
              <a:ext uri="{FF2B5EF4-FFF2-40B4-BE49-F238E27FC236}">
                <a16:creationId xmlns:a16="http://schemas.microsoft.com/office/drawing/2014/main" id="{10D2D66A-D6C4-934B-1D4C-EE2181B9B547}"/>
              </a:ext>
            </a:extLst>
          </p:cNvPr>
          <p:cNvSpPr txBox="1"/>
          <p:nvPr/>
        </p:nvSpPr>
        <p:spPr>
          <a:xfrm>
            <a:off x="5220419" y="3499356"/>
            <a:ext cx="1075601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DC840E"/>
                </a:solidFill>
                <a:latin typeface="+mj-lt"/>
              </a:rPr>
              <a:t>Examples</a:t>
            </a:r>
            <a:endParaRPr lang="en-US" sz="1200" b="1" noProof="0" dirty="0">
              <a:solidFill>
                <a:srgbClr val="DC840E"/>
              </a:solidFill>
              <a:effectLst/>
              <a:latin typeface="+mj-lt"/>
            </a:endParaRPr>
          </a:p>
        </p:txBody>
      </p:sp>
      <p:sp>
        <p:nvSpPr>
          <p:cNvPr id="170" name="ZoneTexte 169">
            <a:extLst>
              <a:ext uri="{FF2B5EF4-FFF2-40B4-BE49-F238E27FC236}">
                <a16:creationId xmlns:a16="http://schemas.microsoft.com/office/drawing/2014/main" id="{E61D90BC-CFA5-BE90-05C0-79B49A0CEF48}"/>
              </a:ext>
            </a:extLst>
          </p:cNvPr>
          <p:cNvSpPr txBox="1"/>
          <p:nvPr/>
        </p:nvSpPr>
        <p:spPr>
          <a:xfrm>
            <a:off x="1770687" y="3704931"/>
            <a:ext cx="1075601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BE3226"/>
                </a:solidFill>
                <a:latin typeface="+mj-lt"/>
              </a:rPr>
              <a:t>Examples</a:t>
            </a:r>
            <a:endParaRPr lang="en-US" sz="1200" b="1" noProof="0" dirty="0">
              <a:solidFill>
                <a:srgbClr val="BE3226"/>
              </a:solidFill>
              <a:effectLst/>
              <a:latin typeface="+mj-lt"/>
            </a:endParaRPr>
          </a:p>
        </p:txBody>
      </p:sp>
      <p:sp>
        <p:nvSpPr>
          <p:cNvPr id="171" name="ZoneTexte 170">
            <a:extLst>
              <a:ext uri="{FF2B5EF4-FFF2-40B4-BE49-F238E27FC236}">
                <a16:creationId xmlns:a16="http://schemas.microsoft.com/office/drawing/2014/main" id="{98CF3E2E-0CD7-736D-AFC6-0BD546B050C3}"/>
              </a:ext>
            </a:extLst>
          </p:cNvPr>
          <p:cNvSpPr txBox="1"/>
          <p:nvPr/>
        </p:nvSpPr>
        <p:spPr>
          <a:xfrm>
            <a:off x="5873296" y="4858889"/>
            <a:ext cx="1014276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Bosentan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72" name="ZoneTexte 171">
            <a:extLst>
              <a:ext uri="{FF2B5EF4-FFF2-40B4-BE49-F238E27FC236}">
                <a16:creationId xmlns:a16="http://schemas.microsoft.com/office/drawing/2014/main" id="{F55D3AF7-A6B4-BBC1-7D25-C69CAD0C8511}"/>
              </a:ext>
            </a:extLst>
          </p:cNvPr>
          <p:cNvSpPr txBox="1"/>
          <p:nvPr/>
        </p:nvSpPr>
        <p:spPr>
          <a:xfrm>
            <a:off x="5873296" y="4220502"/>
            <a:ext cx="1787566" cy="5561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Certain anti-seizure meds (</a:t>
            </a:r>
            <a:r>
              <a:rPr lang="en-US" sz="1200" b="1" noProof="0" dirty="0" err="1">
                <a:solidFill>
                  <a:srgbClr val="000066"/>
                </a:solidFill>
                <a:latin typeface="+mj-lt"/>
              </a:rPr>
              <a:t>oxacarbazepine</a:t>
            </a: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, topiramate)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73" name="ZoneTexte 172">
            <a:extLst>
              <a:ext uri="{FF2B5EF4-FFF2-40B4-BE49-F238E27FC236}">
                <a16:creationId xmlns:a16="http://schemas.microsoft.com/office/drawing/2014/main" id="{10D88C0E-6D98-BE1D-603A-527A7022B5A0}"/>
              </a:ext>
            </a:extLst>
          </p:cNvPr>
          <p:cNvSpPr txBox="1"/>
          <p:nvPr/>
        </p:nvSpPr>
        <p:spPr>
          <a:xfrm>
            <a:off x="5873296" y="3877239"/>
            <a:ext cx="1398612" cy="2484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Recreational drugs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sp>
        <p:nvSpPr>
          <p:cNvPr id="174" name="ZoneTexte 173">
            <a:extLst>
              <a:ext uri="{FF2B5EF4-FFF2-40B4-BE49-F238E27FC236}">
                <a16:creationId xmlns:a16="http://schemas.microsoft.com/office/drawing/2014/main" id="{AC9EF67F-D161-8873-993E-7F70571D095B}"/>
              </a:ext>
            </a:extLst>
          </p:cNvPr>
          <p:cNvSpPr txBox="1"/>
          <p:nvPr/>
        </p:nvSpPr>
        <p:spPr>
          <a:xfrm>
            <a:off x="5640788" y="5685543"/>
            <a:ext cx="1966951" cy="55617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ts val="1240"/>
              </a:lnSpc>
              <a:buClr>
                <a:srgbClr val="FF0000"/>
              </a:buClr>
              <a:buSzPct val="152000"/>
            </a:pPr>
            <a:r>
              <a:rPr lang="en-US" sz="1200" b="1" noProof="0" dirty="0">
                <a:solidFill>
                  <a:srgbClr val="000066"/>
                </a:solidFill>
                <a:latin typeface="+mj-lt"/>
              </a:rPr>
              <a:t>If use cannot be avoided, clinical and virologic monitoring is essential</a:t>
            </a:r>
            <a:endParaRPr lang="en-US" sz="1200" b="1" noProof="0" dirty="0">
              <a:solidFill>
                <a:srgbClr val="000066"/>
              </a:solidFill>
              <a:effectLst/>
              <a:latin typeface="+mj-lt"/>
            </a:endParaRPr>
          </a:p>
        </p:txBody>
      </p:sp>
      <p:grpSp>
        <p:nvGrpSpPr>
          <p:cNvPr id="251" name="Groupe 250">
            <a:extLst>
              <a:ext uri="{FF2B5EF4-FFF2-40B4-BE49-F238E27FC236}">
                <a16:creationId xmlns:a16="http://schemas.microsoft.com/office/drawing/2014/main" id="{A0F4BB12-655D-B9A5-8E78-AF282D6E7D94}"/>
              </a:ext>
            </a:extLst>
          </p:cNvPr>
          <p:cNvGrpSpPr/>
          <p:nvPr/>
        </p:nvGrpSpPr>
        <p:grpSpPr>
          <a:xfrm rot="15300000">
            <a:off x="5371573" y="4786585"/>
            <a:ext cx="300956" cy="313675"/>
            <a:chOff x="-6025263" y="-1756178"/>
            <a:chExt cx="3697117" cy="3853369"/>
          </a:xfrm>
        </p:grpSpPr>
        <p:sp>
          <p:nvSpPr>
            <p:cNvPr id="179" name="Forme libre : forme 178">
              <a:extLst>
                <a:ext uri="{FF2B5EF4-FFF2-40B4-BE49-F238E27FC236}">
                  <a16:creationId xmlns:a16="http://schemas.microsoft.com/office/drawing/2014/main" id="{B7B069A6-2423-4DEF-ECD0-B460CD9A1166}"/>
                </a:ext>
              </a:extLst>
            </p:cNvPr>
            <p:cNvSpPr/>
            <p:nvPr/>
          </p:nvSpPr>
          <p:spPr>
            <a:xfrm>
              <a:off x="-6002831" y="-1732598"/>
              <a:ext cx="3658740" cy="3829789"/>
            </a:xfrm>
            <a:custGeom>
              <a:avLst/>
              <a:gdLst>
                <a:gd name="csX0" fmla="*/ 968043 w 3658740"/>
                <a:gd name="csY0" fmla="*/ 2658428 h 3829789"/>
                <a:gd name="csX1" fmla="*/ 960423 w 3658740"/>
                <a:gd name="csY1" fmla="*/ 2649855 h 3829789"/>
                <a:gd name="csX2" fmla="*/ 909940 w 3658740"/>
                <a:gd name="csY2" fmla="*/ 2595563 h 3829789"/>
                <a:gd name="csX3" fmla="*/ 908988 w 3658740"/>
                <a:gd name="csY3" fmla="*/ 2594610 h 3829789"/>
                <a:gd name="csX4" fmla="*/ 855648 w 3658740"/>
                <a:gd name="csY4" fmla="*/ 2533650 h 3829789"/>
                <a:gd name="csX5" fmla="*/ 855648 w 3658740"/>
                <a:gd name="csY5" fmla="*/ 2533650 h 3829789"/>
                <a:gd name="csX6" fmla="*/ 842313 w 3658740"/>
                <a:gd name="csY6" fmla="*/ 2519363 h 3829789"/>
                <a:gd name="csX7" fmla="*/ 840408 w 3658740"/>
                <a:gd name="csY7" fmla="*/ 2517458 h 3829789"/>
                <a:gd name="csX8" fmla="*/ 806118 w 3658740"/>
                <a:gd name="csY8" fmla="*/ 2478405 h 3829789"/>
                <a:gd name="csX9" fmla="*/ 807070 w 3658740"/>
                <a:gd name="csY9" fmla="*/ 2475548 h 3829789"/>
                <a:gd name="csX10" fmla="*/ 806118 w 3658740"/>
                <a:gd name="csY10" fmla="*/ 2478405 h 3829789"/>
                <a:gd name="csX11" fmla="*/ 751825 w 3658740"/>
                <a:gd name="csY11" fmla="*/ 2399348 h 3829789"/>
                <a:gd name="csX12" fmla="*/ 648956 w 3658740"/>
                <a:gd name="csY12" fmla="*/ 2304098 h 3829789"/>
                <a:gd name="csX13" fmla="*/ 638478 w 3658740"/>
                <a:gd name="csY13" fmla="*/ 2292668 h 3829789"/>
                <a:gd name="csX14" fmla="*/ 579423 w 3658740"/>
                <a:gd name="csY14" fmla="*/ 2229803 h 3829789"/>
                <a:gd name="csX15" fmla="*/ 580375 w 3658740"/>
                <a:gd name="csY15" fmla="*/ 2229803 h 3829789"/>
                <a:gd name="csX16" fmla="*/ 523225 w 3658740"/>
                <a:gd name="csY16" fmla="*/ 2132648 h 3829789"/>
                <a:gd name="csX17" fmla="*/ 407020 w 3658740"/>
                <a:gd name="csY17" fmla="*/ 2004060 h 3829789"/>
                <a:gd name="csX18" fmla="*/ 370825 w 3658740"/>
                <a:gd name="csY18" fmla="*/ 1990725 h 3829789"/>
                <a:gd name="csX19" fmla="*/ 46975 w 3658740"/>
                <a:gd name="csY19" fmla="*/ 1505903 h 3829789"/>
                <a:gd name="csX20" fmla="*/ 13638 w 3658740"/>
                <a:gd name="csY20" fmla="*/ 1303973 h 3829789"/>
                <a:gd name="csX21" fmla="*/ 22210 w 3658740"/>
                <a:gd name="csY21" fmla="*/ 878205 h 3829789"/>
                <a:gd name="csX22" fmla="*/ 76503 w 3658740"/>
                <a:gd name="csY22" fmla="*/ 713423 h 3829789"/>
                <a:gd name="csX23" fmla="*/ 103173 w 3658740"/>
                <a:gd name="csY23" fmla="*/ 608648 h 3829789"/>
                <a:gd name="csX24" fmla="*/ 103173 w 3658740"/>
                <a:gd name="csY24" fmla="*/ 609600 h 3829789"/>
                <a:gd name="csX25" fmla="*/ 156513 w 3658740"/>
                <a:gd name="csY25" fmla="*/ 512445 h 3829789"/>
                <a:gd name="csX26" fmla="*/ 157465 w 3658740"/>
                <a:gd name="csY26" fmla="*/ 511493 h 3829789"/>
                <a:gd name="csX27" fmla="*/ 181278 w 3658740"/>
                <a:gd name="csY27" fmla="*/ 478155 h 3829789"/>
                <a:gd name="csX28" fmla="*/ 181278 w 3658740"/>
                <a:gd name="csY28" fmla="*/ 478155 h 3829789"/>
                <a:gd name="csX29" fmla="*/ 209853 w 3658740"/>
                <a:gd name="csY29" fmla="*/ 439103 h 3829789"/>
                <a:gd name="csX30" fmla="*/ 209853 w 3658740"/>
                <a:gd name="csY30" fmla="*/ 439103 h 3829789"/>
                <a:gd name="csX31" fmla="*/ 326058 w 3658740"/>
                <a:gd name="csY31" fmla="*/ 337185 h 3829789"/>
                <a:gd name="csX32" fmla="*/ 334630 w 3658740"/>
                <a:gd name="csY32" fmla="*/ 305753 h 3829789"/>
                <a:gd name="csX33" fmla="*/ 420355 w 3658740"/>
                <a:gd name="csY33" fmla="*/ 223838 h 3829789"/>
                <a:gd name="csX34" fmla="*/ 914703 w 3658740"/>
                <a:gd name="csY34" fmla="*/ 0 h 3829789"/>
                <a:gd name="csX35" fmla="*/ 925181 w 3658740"/>
                <a:gd name="csY35" fmla="*/ 8573 h 3829789"/>
                <a:gd name="csX36" fmla="*/ 1344281 w 3658740"/>
                <a:gd name="csY36" fmla="*/ 2858 h 3829789"/>
                <a:gd name="csX37" fmla="*/ 1901493 w 3658740"/>
                <a:gd name="csY37" fmla="*/ 296228 h 3829789"/>
                <a:gd name="csX38" fmla="*/ 1915781 w 3658740"/>
                <a:gd name="csY38" fmla="*/ 305753 h 3829789"/>
                <a:gd name="csX39" fmla="*/ 1956738 w 3658740"/>
                <a:gd name="csY39" fmla="*/ 340043 h 3829789"/>
                <a:gd name="csX40" fmla="*/ 1959595 w 3658740"/>
                <a:gd name="csY40" fmla="*/ 341948 h 3829789"/>
                <a:gd name="csX41" fmla="*/ 2031033 w 3658740"/>
                <a:gd name="csY41" fmla="*/ 421957 h 3829789"/>
                <a:gd name="csX42" fmla="*/ 2237725 w 3658740"/>
                <a:gd name="csY42" fmla="*/ 644843 h 3829789"/>
                <a:gd name="csX43" fmla="*/ 2303448 w 3658740"/>
                <a:gd name="csY43" fmla="*/ 718185 h 3829789"/>
                <a:gd name="csX44" fmla="*/ 2486328 w 3658740"/>
                <a:gd name="csY44" fmla="*/ 927735 h 3829789"/>
                <a:gd name="csX45" fmla="*/ 2526333 w 3658740"/>
                <a:gd name="csY45" fmla="*/ 973455 h 3829789"/>
                <a:gd name="csX46" fmla="*/ 2526333 w 3658740"/>
                <a:gd name="csY46" fmla="*/ 972503 h 3829789"/>
                <a:gd name="csX47" fmla="*/ 2564433 w 3658740"/>
                <a:gd name="csY47" fmla="*/ 1021080 h 3829789"/>
                <a:gd name="csX48" fmla="*/ 2563481 w 3658740"/>
                <a:gd name="csY48" fmla="*/ 1020128 h 3829789"/>
                <a:gd name="csX49" fmla="*/ 2580625 w 3658740"/>
                <a:gd name="csY49" fmla="*/ 1031557 h 3829789"/>
                <a:gd name="csX50" fmla="*/ 2583483 w 3658740"/>
                <a:gd name="csY50" fmla="*/ 1032510 h 3829789"/>
                <a:gd name="csX51" fmla="*/ 2583483 w 3658740"/>
                <a:gd name="csY51" fmla="*/ 1035368 h 3829789"/>
                <a:gd name="csX52" fmla="*/ 2594913 w 3658740"/>
                <a:gd name="csY52" fmla="*/ 1048703 h 3829789"/>
                <a:gd name="csX53" fmla="*/ 2593960 w 3658740"/>
                <a:gd name="csY53" fmla="*/ 1047750 h 3829789"/>
                <a:gd name="csX54" fmla="*/ 2610153 w 3658740"/>
                <a:gd name="csY54" fmla="*/ 1102995 h 3829789"/>
                <a:gd name="csX55" fmla="*/ 2678733 w 3658740"/>
                <a:gd name="csY55" fmla="*/ 1173480 h 3829789"/>
                <a:gd name="csX56" fmla="*/ 2729215 w 3658740"/>
                <a:gd name="csY56" fmla="*/ 1197293 h 3829789"/>
                <a:gd name="csX57" fmla="*/ 2731120 w 3658740"/>
                <a:gd name="csY57" fmla="*/ 1199198 h 3829789"/>
                <a:gd name="csX58" fmla="*/ 2755886 w 3658740"/>
                <a:gd name="csY58" fmla="*/ 1267778 h 3829789"/>
                <a:gd name="csX59" fmla="*/ 2832086 w 3658740"/>
                <a:gd name="csY59" fmla="*/ 1340168 h 3829789"/>
                <a:gd name="csX60" fmla="*/ 2887331 w 3658740"/>
                <a:gd name="csY60" fmla="*/ 1383983 h 3829789"/>
                <a:gd name="csX61" fmla="*/ 2891140 w 3658740"/>
                <a:gd name="csY61" fmla="*/ 1431608 h 3829789"/>
                <a:gd name="csX62" fmla="*/ 2974961 w 3658740"/>
                <a:gd name="csY62" fmla="*/ 1477328 h 3829789"/>
                <a:gd name="csX63" fmla="*/ 2974008 w 3658740"/>
                <a:gd name="csY63" fmla="*/ 1476375 h 3829789"/>
                <a:gd name="csX64" fmla="*/ 2986390 w 3658740"/>
                <a:gd name="csY64" fmla="*/ 1482090 h 3829789"/>
                <a:gd name="csX65" fmla="*/ 2988295 w 3658740"/>
                <a:gd name="csY65" fmla="*/ 1483995 h 3829789"/>
                <a:gd name="csX66" fmla="*/ 3022586 w 3658740"/>
                <a:gd name="csY66" fmla="*/ 1524953 h 3829789"/>
                <a:gd name="csX67" fmla="*/ 3022586 w 3658740"/>
                <a:gd name="csY67" fmla="*/ 1524953 h 3829789"/>
                <a:gd name="csX68" fmla="*/ 3094023 w 3658740"/>
                <a:gd name="csY68" fmla="*/ 1603058 h 3829789"/>
                <a:gd name="csX69" fmla="*/ 3096881 w 3658740"/>
                <a:gd name="csY69" fmla="*/ 1604010 h 3829789"/>
                <a:gd name="csX70" fmla="*/ 3096881 w 3658740"/>
                <a:gd name="csY70" fmla="*/ 1606867 h 3829789"/>
                <a:gd name="csX71" fmla="*/ 3116883 w 3658740"/>
                <a:gd name="csY71" fmla="*/ 1639253 h 3829789"/>
                <a:gd name="csX72" fmla="*/ 3116883 w 3658740"/>
                <a:gd name="csY72" fmla="*/ 1638300 h 3829789"/>
                <a:gd name="csX73" fmla="*/ 3250233 w 3658740"/>
                <a:gd name="csY73" fmla="*/ 1782128 h 3829789"/>
                <a:gd name="csX74" fmla="*/ 3250233 w 3658740"/>
                <a:gd name="csY74" fmla="*/ 1782128 h 3829789"/>
                <a:gd name="csX75" fmla="*/ 3330243 w 3658740"/>
                <a:gd name="csY75" fmla="*/ 1863090 h 3829789"/>
                <a:gd name="csX76" fmla="*/ 3332148 w 3658740"/>
                <a:gd name="csY76" fmla="*/ 1864995 h 3829789"/>
                <a:gd name="csX77" fmla="*/ 3349293 w 3658740"/>
                <a:gd name="csY77" fmla="*/ 1884045 h 3829789"/>
                <a:gd name="csX78" fmla="*/ 3345483 w 3658740"/>
                <a:gd name="csY78" fmla="*/ 1886903 h 3829789"/>
                <a:gd name="csX79" fmla="*/ 3349293 w 3658740"/>
                <a:gd name="csY79" fmla="*/ 1884045 h 3829789"/>
                <a:gd name="csX80" fmla="*/ 3402633 w 3658740"/>
                <a:gd name="csY80" fmla="*/ 1945005 h 3829789"/>
                <a:gd name="csX81" fmla="*/ 3440733 w 3658740"/>
                <a:gd name="csY81" fmla="*/ 1991678 h 3829789"/>
                <a:gd name="csX82" fmla="*/ 3454068 w 3658740"/>
                <a:gd name="csY82" fmla="*/ 2049780 h 3829789"/>
                <a:gd name="csX83" fmla="*/ 3555986 w 3658740"/>
                <a:gd name="csY83" fmla="*/ 2212658 h 3829789"/>
                <a:gd name="csX84" fmla="*/ 3603611 w 3658740"/>
                <a:gd name="csY84" fmla="*/ 2286953 h 3829789"/>
                <a:gd name="csX85" fmla="*/ 3610278 w 3658740"/>
                <a:gd name="csY85" fmla="*/ 2306955 h 3829789"/>
                <a:gd name="csX86" fmla="*/ 3605515 w 3658740"/>
                <a:gd name="csY86" fmla="*/ 2341245 h 3829789"/>
                <a:gd name="csX87" fmla="*/ 3650283 w 3658740"/>
                <a:gd name="csY87" fmla="*/ 2804160 h 3829789"/>
                <a:gd name="csX88" fmla="*/ 3657903 w 3658740"/>
                <a:gd name="csY88" fmla="*/ 2876550 h 3829789"/>
                <a:gd name="csX89" fmla="*/ 3655045 w 3658740"/>
                <a:gd name="csY89" fmla="*/ 2895600 h 3829789"/>
                <a:gd name="csX90" fmla="*/ 3584561 w 3658740"/>
                <a:gd name="csY90" fmla="*/ 3079433 h 3829789"/>
                <a:gd name="csX91" fmla="*/ 3555033 w 3658740"/>
                <a:gd name="csY91" fmla="*/ 3192780 h 3829789"/>
                <a:gd name="csX92" fmla="*/ 3552175 w 3658740"/>
                <a:gd name="csY92" fmla="*/ 3200400 h 3829789"/>
                <a:gd name="csX93" fmla="*/ 3499788 w 3658740"/>
                <a:gd name="csY93" fmla="*/ 3187065 h 3829789"/>
                <a:gd name="csX94" fmla="*/ 3478833 w 3658740"/>
                <a:gd name="csY94" fmla="*/ 3295650 h 3829789"/>
                <a:gd name="csX95" fmla="*/ 3427398 w 3658740"/>
                <a:gd name="csY95" fmla="*/ 3394710 h 3829789"/>
                <a:gd name="csX96" fmla="*/ 3425493 w 3658740"/>
                <a:gd name="csY96" fmla="*/ 3397568 h 3829789"/>
                <a:gd name="csX97" fmla="*/ 3402633 w 3658740"/>
                <a:gd name="csY97" fmla="*/ 3424238 h 3829789"/>
                <a:gd name="csX98" fmla="*/ 2740645 w 3658740"/>
                <a:gd name="csY98" fmla="*/ 3809048 h 3829789"/>
                <a:gd name="csX99" fmla="*/ 2335833 w 3658740"/>
                <a:gd name="csY99" fmla="*/ 3809048 h 3829789"/>
                <a:gd name="csX100" fmla="*/ 2181528 w 3658740"/>
                <a:gd name="csY100" fmla="*/ 3752850 h 3829789"/>
                <a:gd name="csX101" fmla="*/ 2130093 w 3658740"/>
                <a:gd name="csY101" fmla="*/ 3734753 h 3829789"/>
                <a:gd name="csX102" fmla="*/ 2000553 w 3658740"/>
                <a:gd name="csY102" fmla="*/ 3695700 h 3829789"/>
                <a:gd name="csX103" fmla="*/ 1982456 w 3658740"/>
                <a:gd name="csY103" fmla="*/ 3686175 h 3829789"/>
                <a:gd name="csX104" fmla="*/ 1970073 w 3658740"/>
                <a:gd name="csY104" fmla="*/ 3680460 h 3829789"/>
                <a:gd name="csX105" fmla="*/ 1971978 w 3658740"/>
                <a:gd name="csY105" fmla="*/ 3677603 h 3829789"/>
                <a:gd name="csX106" fmla="*/ 1970073 w 3658740"/>
                <a:gd name="csY106" fmla="*/ 3680460 h 3829789"/>
                <a:gd name="csX107" fmla="*/ 1849106 w 3658740"/>
                <a:gd name="csY107" fmla="*/ 3600450 h 3829789"/>
                <a:gd name="csX108" fmla="*/ 1849106 w 3658740"/>
                <a:gd name="csY108" fmla="*/ 3600450 h 3829789"/>
                <a:gd name="csX109" fmla="*/ 1735758 w 3658740"/>
                <a:gd name="csY109" fmla="*/ 3504248 h 3829789"/>
                <a:gd name="csX110" fmla="*/ 1592883 w 3658740"/>
                <a:gd name="csY110" fmla="*/ 3350895 h 3829789"/>
                <a:gd name="csX111" fmla="*/ 1544306 w 3658740"/>
                <a:gd name="csY111" fmla="*/ 3295650 h 3829789"/>
                <a:gd name="csX112" fmla="*/ 1544306 w 3658740"/>
                <a:gd name="csY112" fmla="*/ 3295650 h 3829789"/>
                <a:gd name="csX113" fmla="*/ 1530018 w 3658740"/>
                <a:gd name="csY113" fmla="*/ 3280410 h 3829789"/>
                <a:gd name="csX114" fmla="*/ 1529065 w 3658740"/>
                <a:gd name="csY114" fmla="*/ 3279458 h 3829789"/>
                <a:gd name="csX115" fmla="*/ 1458581 w 3658740"/>
                <a:gd name="csY115" fmla="*/ 3189923 h 3829789"/>
                <a:gd name="csX116" fmla="*/ 1390000 w 3658740"/>
                <a:gd name="csY116" fmla="*/ 3124200 h 3829789"/>
                <a:gd name="csX117" fmla="*/ 1382381 w 3658740"/>
                <a:gd name="csY117" fmla="*/ 3115628 h 3829789"/>
                <a:gd name="csX118" fmla="*/ 1367140 w 3658740"/>
                <a:gd name="csY118" fmla="*/ 3067050 h 3829789"/>
                <a:gd name="csX119" fmla="*/ 1325231 w 3658740"/>
                <a:gd name="csY119" fmla="*/ 3017520 h 3829789"/>
                <a:gd name="csX120" fmla="*/ 1260460 w 3658740"/>
                <a:gd name="csY120" fmla="*/ 2980373 h 3829789"/>
                <a:gd name="csX121" fmla="*/ 1170925 w 3658740"/>
                <a:gd name="csY121" fmla="*/ 2881313 h 3829789"/>
                <a:gd name="csX122" fmla="*/ 1166163 w 3658740"/>
                <a:gd name="csY122" fmla="*/ 2846070 h 3829789"/>
                <a:gd name="csX123" fmla="*/ 1149018 w 3658740"/>
                <a:gd name="csY123" fmla="*/ 2857500 h 3829789"/>
                <a:gd name="csX124" fmla="*/ 1144256 w 3658740"/>
                <a:gd name="csY124" fmla="*/ 2851785 h 3829789"/>
                <a:gd name="csX125" fmla="*/ 1123300 w 3658740"/>
                <a:gd name="csY125" fmla="*/ 2827973 h 3829789"/>
                <a:gd name="csX126" fmla="*/ 971853 w 3658740"/>
                <a:gd name="csY126" fmla="*/ 2660333 h 3829789"/>
                <a:gd name="csX127" fmla="*/ 968043 w 3658740"/>
                <a:gd name="csY127" fmla="*/ 2658428 h 3829789"/>
                <a:gd name="csX128" fmla="*/ 1022335 w 3658740"/>
                <a:gd name="csY128" fmla="*/ 2490788 h 3829789"/>
                <a:gd name="csX129" fmla="*/ 1029956 w 3658740"/>
                <a:gd name="csY129" fmla="*/ 2503170 h 3829789"/>
                <a:gd name="csX130" fmla="*/ 1029003 w 3658740"/>
                <a:gd name="csY130" fmla="*/ 2502218 h 3829789"/>
                <a:gd name="csX131" fmla="*/ 1110918 w 3658740"/>
                <a:gd name="csY131" fmla="*/ 2589848 h 3829789"/>
                <a:gd name="csX132" fmla="*/ 1255698 w 3658740"/>
                <a:gd name="csY132" fmla="*/ 2753678 h 3829789"/>
                <a:gd name="csX133" fmla="*/ 1295703 w 3658740"/>
                <a:gd name="csY133" fmla="*/ 2798445 h 3829789"/>
                <a:gd name="csX134" fmla="*/ 1303323 w 3658740"/>
                <a:gd name="csY134" fmla="*/ 2807970 h 3829789"/>
                <a:gd name="csX135" fmla="*/ 1412860 w 3658740"/>
                <a:gd name="csY135" fmla="*/ 2930843 h 3829789"/>
                <a:gd name="csX136" fmla="*/ 1590025 w 3658740"/>
                <a:gd name="csY136" fmla="*/ 3134678 h 3829789"/>
                <a:gd name="csX137" fmla="*/ 1781478 w 3658740"/>
                <a:gd name="csY137" fmla="*/ 3342323 h 3829789"/>
                <a:gd name="csX138" fmla="*/ 2292970 w 3658740"/>
                <a:gd name="csY138" fmla="*/ 3643313 h 3829789"/>
                <a:gd name="csX139" fmla="*/ 2712070 w 3658740"/>
                <a:gd name="csY139" fmla="*/ 3655695 h 3829789"/>
                <a:gd name="csX140" fmla="*/ 3129265 w 3658740"/>
                <a:gd name="csY140" fmla="*/ 3496628 h 3829789"/>
                <a:gd name="csX141" fmla="*/ 3137838 w 3658740"/>
                <a:gd name="csY141" fmla="*/ 3462338 h 3829789"/>
                <a:gd name="csX142" fmla="*/ 3137838 w 3658740"/>
                <a:gd name="csY142" fmla="*/ 3462338 h 3829789"/>
                <a:gd name="csX143" fmla="*/ 3195940 w 3658740"/>
                <a:gd name="csY143" fmla="*/ 3413760 h 3829789"/>
                <a:gd name="csX144" fmla="*/ 3203561 w 3658740"/>
                <a:gd name="csY144" fmla="*/ 3406140 h 3829789"/>
                <a:gd name="csX145" fmla="*/ 3244518 w 3658740"/>
                <a:gd name="csY145" fmla="*/ 3367088 h 3829789"/>
                <a:gd name="csX146" fmla="*/ 3283570 w 3658740"/>
                <a:gd name="csY146" fmla="*/ 3319463 h 3829789"/>
                <a:gd name="csX147" fmla="*/ 3351198 w 3658740"/>
                <a:gd name="csY147" fmla="*/ 3226118 h 3829789"/>
                <a:gd name="csX148" fmla="*/ 3350245 w 3658740"/>
                <a:gd name="csY148" fmla="*/ 3227070 h 3829789"/>
                <a:gd name="csX149" fmla="*/ 3358818 w 3658740"/>
                <a:gd name="csY149" fmla="*/ 3216593 h 3829789"/>
                <a:gd name="csX150" fmla="*/ 3491215 w 3658740"/>
                <a:gd name="csY150" fmla="*/ 2913698 h 3829789"/>
                <a:gd name="csX151" fmla="*/ 3511218 w 3658740"/>
                <a:gd name="csY151" fmla="*/ 2551748 h 3829789"/>
                <a:gd name="csX152" fmla="*/ 3376915 w 3658740"/>
                <a:gd name="csY152" fmla="*/ 2171700 h 3829789"/>
                <a:gd name="csX153" fmla="*/ 3136886 w 3658740"/>
                <a:gd name="csY153" fmla="*/ 1876425 h 3829789"/>
                <a:gd name="csX154" fmla="*/ 2629203 w 3658740"/>
                <a:gd name="csY154" fmla="*/ 1311593 h 3829789"/>
                <a:gd name="csX155" fmla="*/ 2540620 w 3658740"/>
                <a:gd name="csY155" fmla="*/ 1304925 h 3829789"/>
                <a:gd name="csX156" fmla="*/ 2181528 w 3658740"/>
                <a:gd name="csY156" fmla="*/ 1627823 h 3829789"/>
                <a:gd name="csX157" fmla="*/ 1653843 w 3658740"/>
                <a:gd name="csY157" fmla="*/ 2106930 h 3829789"/>
                <a:gd name="csX158" fmla="*/ 1529065 w 3658740"/>
                <a:gd name="csY158" fmla="*/ 2225040 h 3829789"/>
                <a:gd name="csX159" fmla="*/ 1501443 w 3658740"/>
                <a:gd name="csY159" fmla="*/ 2224088 h 3829789"/>
                <a:gd name="csX160" fmla="*/ 1405240 w 3658740"/>
                <a:gd name="csY160" fmla="*/ 2110740 h 3829789"/>
                <a:gd name="csX161" fmla="*/ 1467153 w 3658740"/>
                <a:gd name="csY161" fmla="*/ 2083117 h 3829789"/>
                <a:gd name="csX162" fmla="*/ 1595740 w 3658740"/>
                <a:gd name="csY162" fmla="*/ 1964055 h 3829789"/>
                <a:gd name="csX163" fmla="*/ 2016745 w 3658740"/>
                <a:gd name="csY163" fmla="*/ 1589723 h 3829789"/>
                <a:gd name="csX164" fmla="*/ 2460610 w 3658740"/>
                <a:gd name="csY164" fmla="*/ 1185863 h 3829789"/>
                <a:gd name="csX165" fmla="*/ 2468231 w 3658740"/>
                <a:gd name="csY165" fmla="*/ 1122998 h 3829789"/>
                <a:gd name="csX166" fmla="*/ 2202483 w 3658740"/>
                <a:gd name="csY166" fmla="*/ 822007 h 3829789"/>
                <a:gd name="csX167" fmla="*/ 1891968 w 3658740"/>
                <a:gd name="csY167" fmla="*/ 480060 h 3829789"/>
                <a:gd name="csX168" fmla="*/ 1366188 w 3658740"/>
                <a:gd name="csY168" fmla="*/ 149543 h 3829789"/>
                <a:gd name="csX169" fmla="*/ 762303 w 3658740"/>
                <a:gd name="csY169" fmla="*/ 187643 h 3829789"/>
                <a:gd name="csX170" fmla="*/ 729918 w 3658740"/>
                <a:gd name="csY170" fmla="*/ 217170 h 3829789"/>
                <a:gd name="csX171" fmla="*/ 507985 w 3658740"/>
                <a:gd name="csY171" fmla="*/ 342900 h 3829789"/>
                <a:gd name="csX172" fmla="*/ 387970 w 3658740"/>
                <a:gd name="csY172" fmla="*/ 455295 h 3829789"/>
                <a:gd name="csX173" fmla="*/ 387970 w 3658740"/>
                <a:gd name="csY173" fmla="*/ 455295 h 3829789"/>
                <a:gd name="csX174" fmla="*/ 351775 w 3658740"/>
                <a:gd name="csY174" fmla="*/ 496253 h 3829789"/>
                <a:gd name="csX175" fmla="*/ 351775 w 3658740"/>
                <a:gd name="csY175" fmla="*/ 496253 h 3829789"/>
                <a:gd name="csX176" fmla="*/ 298435 w 3658740"/>
                <a:gd name="csY176" fmla="*/ 526732 h 3829789"/>
                <a:gd name="csX177" fmla="*/ 247953 w 3658740"/>
                <a:gd name="csY177" fmla="*/ 601980 h 3829789"/>
                <a:gd name="csX178" fmla="*/ 232713 w 3658740"/>
                <a:gd name="csY178" fmla="*/ 669607 h 3829789"/>
                <a:gd name="csX179" fmla="*/ 230808 w 3658740"/>
                <a:gd name="csY179" fmla="*/ 673418 h 3829789"/>
                <a:gd name="csX180" fmla="*/ 197470 w 3658740"/>
                <a:gd name="csY180" fmla="*/ 690563 h 3829789"/>
                <a:gd name="csX181" fmla="*/ 198423 w 3658740"/>
                <a:gd name="csY181" fmla="*/ 736282 h 3829789"/>
                <a:gd name="csX182" fmla="*/ 194613 w 3658740"/>
                <a:gd name="csY182" fmla="*/ 749618 h 3829789"/>
                <a:gd name="csX183" fmla="*/ 256525 w 3658740"/>
                <a:gd name="csY183" fmla="*/ 1587817 h 3829789"/>
                <a:gd name="csX184" fmla="*/ 550848 w 3658740"/>
                <a:gd name="csY184" fmla="*/ 1959292 h 3829789"/>
                <a:gd name="csX185" fmla="*/ 997570 w 3658740"/>
                <a:gd name="csY185" fmla="*/ 2465070 h 3829789"/>
                <a:gd name="csX186" fmla="*/ 993760 w 3658740"/>
                <a:gd name="csY186" fmla="*/ 2470785 h 3829789"/>
                <a:gd name="csX187" fmla="*/ 1000428 w 3658740"/>
                <a:gd name="csY187" fmla="*/ 2467928 h 3829789"/>
                <a:gd name="csX188" fmla="*/ 1002333 w 3658740"/>
                <a:gd name="csY188" fmla="*/ 2469833 h 3829789"/>
                <a:gd name="csX189" fmla="*/ 1022335 w 3658740"/>
                <a:gd name="csY189" fmla="*/ 2490788 h 3829789"/>
                <a:gd name="csX190" fmla="*/ 1022335 w 3658740"/>
                <a:gd name="csY190" fmla="*/ 2490788 h 3829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</a:cxnLst>
              <a:rect l="l" t="t" r="r" b="b"/>
              <a:pathLst>
                <a:path w="3658740" h="3829789">
                  <a:moveTo>
                    <a:pt x="968043" y="2658428"/>
                  </a:moveTo>
                  <a:cubicBezTo>
                    <a:pt x="965185" y="2655570"/>
                    <a:pt x="962328" y="2652713"/>
                    <a:pt x="960423" y="2649855"/>
                  </a:cubicBezTo>
                  <a:cubicBezTo>
                    <a:pt x="961375" y="2615565"/>
                    <a:pt x="962328" y="2580323"/>
                    <a:pt x="909940" y="2595563"/>
                  </a:cubicBezTo>
                  <a:cubicBezTo>
                    <a:pt x="909940" y="2595563"/>
                    <a:pt x="908988" y="2594610"/>
                    <a:pt x="908988" y="2594610"/>
                  </a:cubicBezTo>
                  <a:cubicBezTo>
                    <a:pt x="917560" y="2550795"/>
                    <a:pt x="888985" y="2541270"/>
                    <a:pt x="855648" y="2533650"/>
                  </a:cubicBezTo>
                  <a:cubicBezTo>
                    <a:pt x="855648" y="2533650"/>
                    <a:pt x="855648" y="2533650"/>
                    <a:pt x="855648" y="2533650"/>
                  </a:cubicBezTo>
                  <a:cubicBezTo>
                    <a:pt x="855648" y="2525078"/>
                    <a:pt x="854695" y="2516505"/>
                    <a:pt x="842313" y="2519363"/>
                  </a:cubicBezTo>
                  <a:cubicBezTo>
                    <a:pt x="842313" y="2519363"/>
                    <a:pt x="840408" y="2517458"/>
                    <a:pt x="840408" y="2517458"/>
                  </a:cubicBezTo>
                  <a:cubicBezTo>
                    <a:pt x="847075" y="2487930"/>
                    <a:pt x="838503" y="2472690"/>
                    <a:pt x="806118" y="2478405"/>
                  </a:cubicBezTo>
                  <a:lnTo>
                    <a:pt x="807070" y="2475548"/>
                  </a:lnTo>
                  <a:cubicBezTo>
                    <a:pt x="807070" y="2475548"/>
                    <a:pt x="806118" y="2478405"/>
                    <a:pt x="806118" y="2478405"/>
                  </a:cubicBezTo>
                  <a:cubicBezTo>
                    <a:pt x="809928" y="2437448"/>
                    <a:pt x="785163" y="2415540"/>
                    <a:pt x="751825" y="2399348"/>
                  </a:cubicBezTo>
                  <a:cubicBezTo>
                    <a:pt x="728013" y="2356485"/>
                    <a:pt x="712773" y="2304098"/>
                    <a:pt x="648956" y="2304098"/>
                  </a:cubicBezTo>
                  <a:cubicBezTo>
                    <a:pt x="645145" y="2300288"/>
                    <a:pt x="641335" y="2296478"/>
                    <a:pt x="638478" y="2292668"/>
                  </a:cubicBezTo>
                  <a:cubicBezTo>
                    <a:pt x="642288" y="2244090"/>
                    <a:pt x="629906" y="2230755"/>
                    <a:pt x="579423" y="2229803"/>
                  </a:cubicBezTo>
                  <a:cubicBezTo>
                    <a:pt x="579423" y="2229803"/>
                    <a:pt x="580375" y="2229803"/>
                    <a:pt x="580375" y="2229803"/>
                  </a:cubicBezTo>
                  <a:cubicBezTo>
                    <a:pt x="565135" y="2195513"/>
                    <a:pt x="567040" y="2161223"/>
                    <a:pt x="523225" y="2132648"/>
                  </a:cubicBezTo>
                  <a:cubicBezTo>
                    <a:pt x="479410" y="2103120"/>
                    <a:pt x="433690" y="2058353"/>
                    <a:pt x="407020" y="2004060"/>
                  </a:cubicBezTo>
                  <a:cubicBezTo>
                    <a:pt x="398448" y="1986915"/>
                    <a:pt x="388923" y="1979295"/>
                    <a:pt x="370825" y="1990725"/>
                  </a:cubicBezTo>
                  <a:cubicBezTo>
                    <a:pt x="225093" y="1854517"/>
                    <a:pt x="107935" y="1698308"/>
                    <a:pt x="46975" y="1505903"/>
                  </a:cubicBezTo>
                  <a:cubicBezTo>
                    <a:pt x="53643" y="1436370"/>
                    <a:pt x="22210" y="1371600"/>
                    <a:pt x="13638" y="1303973"/>
                  </a:cubicBezTo>
                  <a:cubicBezTo>
                    <a:pt x="-4460" y="1160145"/>
                    <a:pt x="-7317" y="1018223"/>
                    <a:pt x="22210" y="878205"/>
                  </a:cubicBezTo>
                  <a:cubicBezTo>
                    <a:pt x="33640" y="822960"/>
                    <a:pt x="41260" y="762953"/>
                    <a:pt x="76503" y="713423"/>
                  </a:cubicBezTo>
                  <a:cubicBezTo>
                    <a:pt x="98410" y="681990"/>
                    <a:pt x="106030" y="645795"/>
                    <a:pt x="103173" y="608648"/>
                  </a:cubicBezTo>
                  <a:cubicBezTo>
                    <a:pt x="103173" y="608648"/>
                    <a:pt x="103173" y="609600"/>
                    <a:pt x="103173" y="609600"/>
                  </a:cubicBezTo>
                  <a:cubicBezTo>
                    <a:pt x="140320" y="587693"/>
                    <a:pt x="163180" y="558165"/>
                    <a:pt x="156513" y="512445"/>
                  </a:cubicBezTo>
                  <a:cubicBezTo>
                    <a:pt x="156513" y="512445"/>
                    <a:pt x="157465" y="511493"/>
                    <a:pt x="157465" y="511493"/>
                  </a:cubicBezTo>
                  <a:cubicBezTo>
                    <a:pt x="184135" y="513398"/>
                    <a:pt x="180325" y="494348"/>
                    <a:pt x="181278" y="478155"/>
                  </a:cubicBezTo>
                  <a:cubicBezTo>
                    <a:pt x="181278" y="478155"/>
                    <a:pt x="181278" y="478155"/>
                    <a:pt x="181278" y="478155"/>
                  </a:cubicBezTo>
                  <a:cubicBezTo>
                    <a:pt x="205090" y="475298"/>
                    <a:pt x="207948" y="458153"/>
                    <a:pt x="209853" y="439103"/>
                  </a:cubicBezTo>
                  <a:cubicBezTo>
                    <a:pt x="209853" y="439103"/>
                    <a:pt x="209853" y="439103"/>
                    <a:pt x="209853" y="439103"/>
                  </a:cubicBezTo>
                  <a:cubicBezTo>
                    <a:pt x="272718" y="433388"/>
                    <a:pt x="278433" y="361950"/>
                    <a:pt x="326058" y="337185"/>
                  </a:cubicBezTo>
                  <a:cubicBezTo>
                    <a:pt x="334630" y="332423"/>
                    <a:pt x="345108" y="320040"/>
                    <a:pt x="334630" y="305753"/>
                  </a:cubicBezTo>
                  <a:cubicBezTo>
                    <a:pt x="349870" y="264795"/>
                    <a:pt x="390828" y="248602"/>
                    <a:pt x="420355" y="223838"/>
                  </a:cubicBezTo>
                  <a:cubicBezTo>
                    <a:pt x="565135" y="106680"/>
                    <a:pt x="729918" y="30480"/>
                    <a:pt x="914703" y="0"/>
                  </a:cubicBezTo>
                  <a:cubicBezTo>
                    <a:pt x="918513" y="2858"/>
                    <a:pt x="922323" y="8573"/>
                    <a:pt x="925181" y="8573"/>
                  </a:cubicBezTo>
                  <a:cubicBezTo>
                    <a:pt x="1065198" y="-7620"/>
                    <a:pt x="1205215" y="6668"/>
                    <a:pt x="1344281" y="2858"/>
                  </a:cubicBezTo>
                  <a:cubicBezTo>
                    <a:pt x="1558593" y="45720"/>
                    <a:pt x="1751950" y="128588"/>
                    <a:pt x="1901493" y="296228"/>
                  </a:cubicBezTo>
                  <a:cubicBezTo>
                    <a:pt x="1905303" y="300038"/>
                    <a:pt x="1911018" y="302895"/>
                    <a:pt x="1915781" y="305753"/>
                  </a:cubicBezTo>
                  <a:cubicBezTo>
                    <a:pt x="1914828" y="334328"/>
                    <a:pt x="1922448" y="353378"/>
                    <a:pt x="1956738" y="340043"/>
                  </a:cubicBezTo>
                  <a:cubicBezTo>
                    <a:pt x="1956738" y="340043"/>
                    <a:pt x="1959595" y="341948"/>
                    <a:pt x="1959595" y="341948"/>
                  </a:cubicBezTo>
                  <a:cubicBezTo>
                    <a:pt x="1961500" y="387668"/>
                    <a:pt x="1991981" y="408623"/>
                    <a:pt x="2031033" y="421957"/>
                  </a:cubicBezTo>
                  <a:cubicBezTo>
                    <a:pt x="2099613" y="496253"/>
                    <a:pt x="2169145" y="570548"/>
                    <a:pt x="2237725" y="644843"/>
                  </a:cubicBezTo>
                  <a:cubicBezTo>
                    <a:pt x="2256775" y="671513"/>
                    <a:pt x="2278683" y="696278"/>
                    <a:pt x="2303448" y="718185"/>
                  </a:cubicBezTo>
                  <a:cubicBezTo>
                    <a:pt x="2364408" y="787718"/>
                    <a:pt x="2425368" y="858203"/>
                    <a:pt x="2486328" y="927735"/>
                  </a:cubicBezTo>
                  <a:cubicBezTo>
                    <a:pt x="2484423" y="956310"/>
                    <a:pt x="2486328" y="982028"/>
                    <a:pt x="2526333" y="973455"/>
                  </a:cubicBezTo>
                  <a:cubicBezTo>
                    <a:pt x="2526333" y="973455"/>
                    <a:pt x="2526333" y="972503"/>
                    <a:pt x="2526333" y="972503"/>
                  </a:cubicBezTo>
                  <a:cubicBezTo>
                    <a:pt x="2529191" y="996315"/>
                    <a:pt x="2533000" y="1019175"/>
                    <a:pt x="2564433" y="1021080"/>
                  </a:cubicBezTo>
                  <a:cubicBezTo>
                    <a:pt x="2564433" y="1021080"/>
                    <a:pt x="2563481" y="1020128"/>
                    <a:pt x="2563481" y="1020128"/>
                  </a:cubicBezTo>
                  <a:cubicBezTo>
                    <a:pt x="2566338" y="1028700"/>
                    <a:pt x="2573006" y="1030605"/>
                    <a:pt x="2580625" y="1031557"/>
                  </a:cubicBezTo>
                  <a:lnTo>
                    <a:pt x="2583483" y="1032510"/>
                  </a:lnTo>
                  <a:cubicBezTo>
                    <a:pt x="2583483" y="1032510"/>
                    <a:pt x="2583483" y="1035368"/>
                    <a:pt x="2583483" y="1035368"/>
                  </a:cubicBezTo>
                  <a:cubicBezTo>
                    <a:pt x="2584435" y="1042988"/>
                    <a:pt x="2587293" y="1047750"/>
                    <a:pt x="2594913" y="1048703"/>
                  </a:cubicBezTo>
                  <a:cubicBezTo>
                    <a:pt x="2594913" y="1048703"/>
                    <a:pt x="2593960" y="1047750"/>
                    <a:pt x="2593960" y="1047750"/>
                  </a:cubicBezTo>
                  <a:cubicBezTo>
                    <a:pt x="2593960" y="1067753"/>
                    <a:pt x="2593960" y="1095375"/>
                    <a:pt x="2610153" y="1102995"/>
                  </a:cubicBezTo>
                  <a:cubicBezTo>
                    <a:pt x="2642538" y="1119188"/>
                    <a:pt x="2658731" y="1146810"/>
                    <a:pt x="2678733" y="1173480"/>
                  </a:cubicBezTo>
                  <a:cubicBezTo>
                    <a:pt x="2689211" y="1187768"/>
                    <a:pt x="2704450" y="1206818"/>
                    <a:pt x="2729215" y="1197293"/>
                  </a:cubicBezTo>
                  <a:cubicBezTo>
                    <a:pt x="2729215" y="1197293"/>
                    <a:pt x="2731120" y="1199198"/>
                    <a:pt x="2731120" y="1199198"/>
                  </a:cubicBezTo>
                  <a:cubicBezTo>
                    <a:pt x="2741598" y="1222058"/>
                    <a:pt x="2725406" y="1258253"/>
                    <a:pt x="2755886" y="1267778"/>
                  </a:cubicBezTo>
                  <a:cubicBezTo>
                    <a:pt x="2794938" y="1280160"/>
                    <a:pt x="2812083" y="1314450"/>
                    <a:pt x="2832086" y="1340168"/>
                  </a:cubicBezTo>
                  <a:cubicBezTo>
                    <a:pt x="2848278" y="1362075"/>
                    <a:pt x="2864470" y="1374458"/>
                    <a:pt x="2887331" y="1383983"/>
                  </a:cubicBezTo>
                  <a:cubicBezTo>
                    <a:pt x="2892093" y="1400175"/>
                    <a:pt x="2874948" y="1420178"/>
                    <a:pt x="2891140" y="1431608"/>
                  </a:cubicBezTo>
                  <a:cubicBezTo>
                    <a:pt x="2916858" y="1449705"/>
                    <a:pt x="2946386" y="1463040"/>
                    <a:pt x="2974961" y="1477328"/>
                  </a:cubicBezTo>
                  <a:cubicBezTo>
                    <a:pt x="2974961" y="1477328"/>
                    <a:pt x="2974008" y="1476375"/>
                    <a:pt x="2974008" y="1476375"/>
                  </a:cubicBezTo>
                  <a:cubicBezTo>
                    <a:pt x="2975913" y="1482090"/>
                    <a:pt x="2979723" y="1484948"/>
                    <a:pt x="2986390" y="1482090"/>
                  </a:cubicBezTo>
                  <a:cubicBezTo>
                    <a:pt x="2986390" y="1482090"/>
                    <a:pt x="2989248" y="1483995"/>
                    <a:pt x="2988295" y="1483995"/>
                  </a:cubicBezTo>
                  <a:cubicBezTo>
                    <a:pt x="2981628" y="1512570"/>
                    <a:pt x="2991153" y="1528763"/>
                    <a:pt x="3022586" y="1524953"/>
                  </a:cubicBezTo>
                  <a:cubicBezTo>
                    <a:pt x="3022586" y="1524953"/>
                    <a:pt x="3022586" y="1524953"/>
                    <a:pt x="3022586" y="1524953"/>
                  </a:cubicBezTo>
                  <a:cubicBezTo>
                    <a:pt x="3027348" y="1589723"/>
                    <a:pt x="3037825" y="1602105"/>
                    <a:pt x="3094023" y="1603058"/>
                  </a:cubicBezTo>
                  <a:lnTo>
                    <a:pt x="3096881" y="1604010"/>
                  </a:lnTo>
                  <a:cubicBezTo>
                    <a:pt x="3096881" y="1604010"/>
                    <a:pt x="3096881" y="1606867"/>
                    <a:pt x="3096881" y="1606867"/>
                  </a:cubicBezTo>
                  <a:cubicBezTo>
                    <a:pt x="3096881" y="1622108"/>
                    <a:pt x="3092118" y="1640205"/>
                    <a:pt x="3116883" y="1639253"/>
                  </a:cubicBezTo>
                  <a:cubicBezTo>
                    <a:pt x="3116883" y="1639253"/>
                    <a:pt x="3116883" y="1638300"/>
                    <a:pt x="3116883" y="1638300"/>
                  </a:cubicBezTo>
                  <a:cubicBezTo>
                    <a:pt x="3122598" y="1685925"/>
                    <a:pt x="3201656" y="1771650"/>
                    <a:pt x="3250233" y="1782128"/>
                  </a:cubicBezTo>
                  <a:cubicBezTo>
                    <a:pt x="3250233" y="1782128"/>
                    <a:pt x="3250233" y="1782128"/>
                    <a:pt x="3250233" y="1782128"/>
                  </a:cubicBezTo>
                  <a:cubicBezTo>
                    <a:pt x="3252138" y="1830705"/>
                    <a:pt x="3290238" y="1868805"/>
                    <a:pt x="3330243" y="1863090"/>
                  </a:cubicBezTo>
                  <a:cubicBezTo>
                    <a:pt x="3330243" y="1863090"/>
                    <a:pt x="3332148" y="1864995"/>
                    <a:pt x="3332148" y="1864995"/>
                  </a:cubicBezTo>
                  <a:cubicBezTo>
                    <a:pt x="3325481" y="1882140"/>
                    <a:pt x="3332148" y="1887855"/>
                    <a:pt x="3349293" y="1884045"/>
                  </a:cubicBezTo>
                  <a:lnTo>
                    <a:pt x="3345483" y="1886903"/>
                  </a:lnTo>
                  <a:cubicBezTo>
                    <a:pt x="3345483" y="1886903"/>
                    <a:pt x="3349293" y="1884045"/>
                    <a:pt x="3349293" y="1884045"/>
                  </a:cubicBezTo>
                  <a:cubicBezTo>
                    <a:pt x="3344531" y="1924050"/>
                    <a:pt x="3373106" y="1934528"/>
                    <a:pt x="3402633" y="1945005"/>
                  </a:cubicBezTo>
                  <a:cubicBezTo>
                    <a:pt x="3418825" y="1957388"/>
                    <a:pt x="3432161" y="1973580"/>
                    <a:pt x="3440733" y="1991678"/>
                  </a:cubicBezTo>
                  <a:cubicBezTo>
                    <a:pt x="3440733" y="2011680"/>
                    <a:pt x="3437875" y="2031683"/>
                    <a:pt x="3454068" y="2049780"/>
                  </a:cubicBezTo>
                  <a:cubicBezTo>
                    <a:pt x="3497883" y="2098358"/>
                    <a:pt x="3520743" y="2160270"/>
                    <a:pt x="3555986" y="2212658"/>
                  </a:cubicBezTo>
                  <a:cubicBezTo>
                    <a:pt x="3572178" y="2237423"/>
                    <a:pt x="3572178" y="2272665"/>
                    <a:pt x="3603611" y="2286953"/>
                  </a:cubicBezTo>
                  <a:cubicBezTo>
                    <a:pt x="3610278" y="2291715"/>
                    <a:pt x="3611231" y="2299335"/>
                    <a:pt x="3610278" y="2306955"/>
                  </a:cubicBezTo>
                  <a:cubicBezTo>
                    <a:pt x="3598848" y="2317433"/>
                    <a:pt x="3600753" y="2328863"/>
                    <a:pt x="3605515" y="2341245"/>
                  </a:cubicBezTo>
                  <a:cubicBezTo>
                    <a:pt x="3656950" y="2491740"/>
                    <a:pt x="3669333" y="2646045"/>
                    <a:pt x="3650283" y="2804160"/>
                  </a:cubicBezTo>
                  <a:cubicBezTo>
                    <a:pt x="3647425" y="2827973"/>
                    <a:pt x="3640758" y="2854643"/>
                    <a:pt x="3657903" y="2876550"/>
                  </a:cubicBezTo>
                  <a:cubicBezTo>
                    <a:pt x="3656950" y="2883218"/>
                    <a:pt x="3655998" y="2888933"/>
                    <a:pt x="3655045" y="2895600"/>
                  </a:cubicBezTo>
                  <a:cubicBezTo>
                    <a:pt x="3612183" y="2948940"/>
                    <a:pt x="3608373" y="3017520"/>
                    <a:pt x="3584561" y="3079433"/>
                  </a:cubicBezTo>
                  <a:cubicBezTo>
                    <a:pt x="3571225" y="3114675"/>
                    <a:pt x="3537888" y="3148965"/>
                    <a:pt x="3555033" y="3192780"/>
                  </a:cubicBezTo>
                  <a:cubicBezTo>
                    <a:pt x="3555986" y="3196590"/>
                    <a:pt x="3555033" y="3198495"/>
                    <a:pt x="3552175" y="3200400"/>
                  </a:cubicBezTo>
                  <a:cubicBezTo>
                    <a:pt x="3532173" y="3208973"/>
                    <a:pt x="3523600" y="3174683"/>
                    <a:pt x="3499788" y="3187065"/>
                  </a:cubicBezTo>
                  <a:cubicBezTo>
                    <a:pt x="3534078" y="3231833"/>
                    <a:pt x="3495978" y="3260408"/>
                    <a:pt x="3478833" y="3295650"/>
                  </a:cubicBezTo>
                  <a:cubicBezTo>
                    <a:pt x="3462640" y="3328988"/>
                    <a:pt x="3422636" y="3350895"/>
                    <a:pt x="3427398" y="3394710"/>
                  </a:cubicBezTo>
                  <a:cubicBezTo>
                    <a:pt x="3427398" y="3394710"/>
                    <a:pt x="3425493" y="3397568"/>
                    <a:pt x="3425493" y="3397568"/>
                  </a:cubicBezTo>
                  <a:cubicBezTo>
                    <a:pt x="3395965" y="3388043"/>
                    <a:pt x="3403586" y="3409950"/>
                    <a:pt x="3402633" y="3424238"/>
                  </a:cubicBezTo>
                  <a:cubicBezTo>
                    <a:pt x="3228325" y="3631883"/>
                    <a:pt x="3006393" y="3759518"/>
                    <a:pt x="2740645" y="3809048"/>
                  </a:cubicBezTo>
                  <a:cubicBezTo>
                    <a:pt x="2605391" y="3834765"/>
                    <a:pt x="2470135" y="3838575"/>
                    <a:pt x="2335833" y="3809048"/>
                  </a:cubicBezTo>
                  <a:cubicBezTo>
                    <a:pt x="2292018" y="3770948"/>
                    <a:pt x="2235820" y="3762375"/>
                    <a:pt x="2181528" y="3752850"/>
                  </a:cubicBezTo>
                  <a:cubicBezTo>
                    <a:pt x="2162478" y="3749993"/>
                    <a:pt x="2145333" y="3747135"/>
                    <a:pt x="2130093" y="3734753"/>
                  </a:cubicBezTo>
                  <a:cubicBezTo>
                    <a:pt x="2092945" y="3703320"/>
                    <a:pt x="2050083" y="3688080"/>
                    <a:pt x="2000553" y="3695700"/>
                  </a:cubicBezTo>
                  <a:cubicBezTo>
                    <a:pt x="1994838" y="3692843"/>
                    <a:pt x="1989123" y="3689033"/>
                    <a:pt x="1982456" y="3686175"/>
                  </a:cubicBezTo>
                  <a:cubicBezTo>
                    <a:pt x="1986265" y="3668078"/>
                    <a:pt x="1974835" y="3681413"/>
                    <a:pt x="1970073" y="3680460"/>
                  </a:cubicBezTo>
                  <a:lnTo>
                    <a:pt x="1971978" y="3677603"/>
                  </a:lnTo>
                  <a:cubicBezTo>
                    <a:pt x="1971978" y="3677603"/>
                    <a:pt x="1970073" y="3680460"/>
                    <a:pt x="1970073" y="3680460"/>
                  </a:cubicBezTo>
                  <a:cubicBezTo>
                    <a:pt x="1943403" y="3633788"/>
                    <a:pt x="1899588" y="3611880"/>
                    <a:pt x="1849106" y="3600450"/>
                  </a:cubicBezTo>
                  <a:cubicBezTo>
                    <a:pt x="1849106" y="3600450"/>
                    <a:pt x="1849106" y="3600450"/>
                    <a:pt x="1849106" y="3600450"/>
                  </a:cubicBezTo>
                  <a:cubicBezTo>
                    <a:pt x="1823388" y="3554730"/>
                    <a:pt x="1790050" y="3516630"/>
                    <a:pt x="1735758" y="3504248"/>
                  </a:cubicBezTo>
                  <a:cubicBezTo>
                    <a:pt x="1681465" y="3458528"/>
                    <a:pt x="1638603" y="3404235"/>
                    <a:pt x="1592883" y="3350895"/>
                  </a:cubicBezTo>
                  <a:cubicBezTo>
                    <a:pt x="1604313" y="3307080"/>
                    <a:pt x="1576690" y="3299460"/>
                    <a:pt x="1544306" y="3295650"/>
                  </a:cubicBezTo>
                  <a:cubicBezTo>
                    <a:pt x="1544306" y="3295650"/>
                    <a:pt x="1544306" y="3295650"/>
                    <a:pt x="1544306" y="3295650"/>
                  </a:cubicBezTo>
                  <a:cubicBezTo>
                    <a:pt x="1543353" y="3287078"/>
                    <a:pt x="1542400" y="3278505"/>
                    <a:pt x="1530018" y="3280410"/>
                  </a:cubicBezTo>
                  <a:cubicBezTo>
                    <a:pt x="1530018" y="3280410"/>
                    <a:pt x="1529065" y="3279458"/>
                    <a:pt x="1529065" y="3279458"/>
                  </a:cubicBezTo>
                  <a:cubicBezTo>
                    <a:pt x="1526208" y="3232785"/>
                    <a:pt x="1489060" y="3213735"/>
                    <a:pt x="1458581" y="3189923"/>
                  </a:cubicBezTo>
                  <a:cubicBezTo>
                    <a:pt x="1450008" y="3152775"/>
                    <a:pt x="1441435" y="3115628"/>
                    <a:pt x="1390000" y="3124200"/>
                  </a:cubicBezTo>
                  <a:cubicBezTo>
                    <a:pt x="1387143" y="3121343"/>
                    <a:pt x="1385238" y="3118485"/>
                    <a:pt x="1382381" y="3115628"/>
                  </a:cubicBezTo>
                  <a:cubicBezTo>
                    <a:pt x="1385238" y="3097530"/>
                    <a:pt x="1378570" y="3081338"/>
                    <a:pt x="1367140" y="3067050"/>
                  </a:cubicBezTo>
                  <a:cubicBezTo>
                    <a:pt x="1353806" y="3049905"/>
                    <a:pt x="1329040" y="3041333"/>
                    <a:pt x="1325231" y="3017520"/>
                  </a:cubicBezTo>
                  <a:cubicBezTo>
                    <a:pt x="1318563" y="2977515"/>
                    <a:pt x="1291893" y="2975610"/>
                    <a:pt x="1260460" y="2980373"/>
                  </a:cubicBezTo>
                  <a:cubicBezTo>
                    <a:pt x="1230933" y="2947035"/>
                    <a:pt x="1201406" y="2914650"/>
                    <a:pt x="1170925" y="2881313"/>
                  </a:cubicBezTo>
                  <a:cubicBezTo>
                    <a:pt x="1170925" y="2868930"/>
                    <a:pt x="1177593" y="2854643"/>
                    <a:pt x="1166163" y="2846070"/>
                  </a:cubicBezTo>
                  <a:cubicBezTo>
                    <a:pt x="1160448" y="2841308"/>
                    <a:pt x="1153781" y="2851785"/>
                    <a:pt x="1149018" y="2857500"/>
                  </a:cubicBezTo>
                  <a:cubicBezTo>
                    <a:pt x="1146160" y="2856548"/>
                    <a:pt x="1144256" y="2854643"/>
                    <a:pt x="1144256" y="2851785"/>
                  </a:cubicBezTo>
                  <a:cubicBezTo>
                    <a:pt x="1159495" y="2824163"/>
                    <a:pt x="1136635" y="2829878"/>
                    <a:pt x="1123300" y="2827973"/>
                  </a:cubicBezTo>
                  <a:cubicBezTo>
                    <a:pt x="1069960" y="2774633"/>
                    <a:pt x="1019478" y="2718435"/>
                    <a:pt x="971853" y="2660333"/>
                  </a:cubicBezTo>
                  <a:cubicBezTo>
                    <a:pt x="969948" y="2659380"/>
                    <a:pt x="968043" y="2658428"/>
                    <a:pt x="968043" y="2658428"/>
                  </a:cubicBezTo>
                  <a:close/>
                  <a:moveTo>
                    <a:pt x="1022335" y="2490788"/>
                  </a:moveTo>
                  <a:cubicBezTo>
                    <a:pt x="1020431" y="2497455"/>
                    <a:pt x="1023288" y="2501265"/>
                    <a:pt x="1029956" y="2503170"/>
                  </a:cubicBezTo>
                  <a:lnTo>
                    <a:pt x="1029003" y="2502218"/>
                  </a:lnTo>
                  <a:cubicBezTo>
                    <a:pt x="1036623" y="2549843"/>
                    <a:pt x="1067103" y="2576513"/>
                    <a:pt x="1110918" y="2589848"/>
                  </a:cubicBezTo>
                  <a:cubicBezTo>
                    <a:pt x="1159495" y="2644140"/>
                    <a:pt x="1208073" y="2699385"/>
                    <a:pt x="1255698" y="2753678"/>
                  </a:cubicBezTo>
                  <a:cubicBezTo>
                    <a:pt x="1257603" y="2778443"/>
                    <a:pt x="1261413" y="2802255"/>
                    <a:pt x="1295703" y="2798445"/>
                  </a:cubicBezTo>
                  <a:cubicBezTo>
                    <a:pt x="1298560" y="2801303"/>
                    <a:pt x="1301418" y="2804160"/>
                    <a:pt x="1303323" y="2807970"/>
                  </a:cubicBezTo>
                  <a:cubicBezTo>
                    <a:pt x="1306181" y="2868930"/>
                    <a:pt x="1361425" y="2930843"/>
                    <a:pt x="1412860" y="2930843"/>
                  </a:cubicBezTo>
                  <a:cubicBezTo>
                    <a:pt x="1470010" y="3001328"/>
                    <a:pt x="1530970" y="3068003"/>
                    <a:pt x="1590025" y="3134678"/>
                  </a:cubicBezTo>
                  <a:cubicBezTo>
                    <a:pt x="1651938" y="3204210"/>
                    <a:pt x="1716708" y="3273743"/>
                    <a:pt x="1781478" y="3342323"/>
                  </a:cubicBezTo>
                  <a:cubicBezTo>
                    <a:pt x="1924353" y="3490913"/>
                    <a:pt x="2091993" y="3594735"/>
                    <a:pt x="2292970" y="3643313"/>
                  </a:cubicBezTo>
                  <a:cubicBezTo>
                    <a:pt x="2432035" y="3677603"/>
                    <a:pt x="2572053" y="3674745"/>
                    <a:pt x="2712070" y="3655695"/>
                  </a:cubicBezTo>
                  <a:cubicBezTo>
                    <a:pt x="2873995" y="3662363"/>
                    <a:pt x="2999725" y="3575685"/>
                    <a:pt x="3129265" y="3496628"/>
                  </a:cubicBezTo>
                  <a:cubicBezTo>
                    <a:pt x="3141648" y="3489008"/>
                    <a:pt x="3139743" y="3474720"/>
                    <a:pt x="3137838" y="3462338"/>
                  </a:cubicBezTo>
                  <a:lnTo>
                    <a:pt x="3137838" y="3462338"/>
                  </a:lnTo>
                  <a:cubicBezTo>
                    <a:pt x="3175938" y="3468053"/>
                    <a:pt x="3199750" y="3456623"/>
                    <a:pt x="3195940" y="3413760"/>
                  </a:cubicBezTo>
                  <a:cubicBezTo>
                    <a:pt x="3198798" y="3410903"/>
                    <a:pt x="3200703" y="3408998"/>
                    <a:pt x="3203561" y="3406140"/>
                  </a:cubicBezTo>
                  <a:cubicBezTo>
                    <a:pt x="3234040" y="3410903"/>
                    <a:pt x="3242613" y="3392805"/>
                    <a:pt x="3244518" y="3367088"/>
                  </a:cubicBezTo>
                  <a:cubicBezTo>
                    <a:pt x="3257853" y="3350895"/>
                    <a:pt x="3273093" y="3336608"/>
                    <a:pt x="3283570" y="3319463"/>
                  </a:cubicBezTo>
                  <a:cubicBezTo>
                    <a:pt x="3303573" y="3287078"/>
                    <a:pt x="3347388" y="3270885"/>
                    <a:pt x="3351198" y="3226118"/>
                  </a:cubicBezTo>
                  <a:cubicBezTo>
                    <a:pt x="3351198" y="3226118"/>
                    <a:pt x="3350245" y="3227070"/>
                    <a:pt x="3350245" y="3227070"/>
                  </a:cubicBezTo>
                  <a:cubicBezTo>
                    <a:pt x="3353103" y="3223260"/>
                    <a:pt x="3355961" y="3220403"/>
                    <a:pt x="3358818" y="3216593"/>
                  </a:cubicBezTo>
                  <a:cubicBezTo>
                    <a:pt x="3425493" y="3126105"/>
                    <a:pt x="3461688" y="3020378"/>
                    <a:pt x="3491215" y="2913698"/>
                  </a:cubicBezTo>
                  <a:cubicBezTo>
                    <a:pt x="3523600" y="2795588"/>
                    <a:pt x="3529315" y="2674620"/>
                    <a:pt x="3511218" y="2551748"/>
                  </a:cubicBezTo>
                  <a:cubicBezTo>
                    <a:pt x="3491215" y="2415540"/>
                    <a:pt x="3444543" y="2290763"/>
                    <a:pt x="3376915" y="2171700"/>
                  </a:cubicBezTo>
                  <a:cubicBezTo>
                    <a:pt x="3313098" y="2059305"/>
                    <a:pt x="3219753" y="1971675"/>
                    <a:pt x="3136886" y="1876425"/>
                  </a:cubicBezTo>
                  <a:cubicBezTo>
                    <a:pt x="2969245" y="1685925"/>
                    <a:pt x="2797795" y="1500188"/>
                    <a:pt x="2629203" y="1311593"/>
                  </a:cubicBezTo>
                  <a:cubicBezTo>
                    <a:pt x="2598723" y="1277303"/>
                    <a:pt x="2576816" y="1272540"/>
                    <a:pt x="2540620" y="1304925"/>
                  </a:cubicBezTo>
                  <a:cubicBezTo>
                    <a:pt x="2422510" y="1413510"/>
                    <a:pt x="2301543" y="1519238"/>
                    <a:pt x="2181528" y="1627823"/>
                  </a:cubicBezTo>
                  <a:cubicBezTo>
                    <a:pt x="2005315" y="1786890"/>
                    <a:pt x="1829103" y="1946910"/>
                    <a:pt x="1653843" y="2106930"/>
                  </a:cubicBezTo>
                  <a:cubicBezTo>
                    <a:pt x="1611933" y="2145983"/>
                    <a:pt x="1560498" y="2175510"/>
                    <a:pt x="1529065" y="2225040"/>
                  </a:cubicBezTo>
                  <a:cubicBezTo>
                    <a:pt x="1519540" y="2234565"/>
                    <a:pt x="1510968" y="2235518"/>
                    <a:pt x="1501443" y="2224088"/>
                  </a:cubicBezTo>
                  <a:cubicBezTo>
                    <a:pt x="1470010" y="2185988"/>
                    <a:pt x="1437625" y="2147888"/>
                    <a:pt x="1405240" y="2110740"/>
                  </a:cubicBezTo>
                  <a:cubicBezTo>
                    <a:pt x="1431910" y="2115503"/>
                    <a:pt x="1450008" y="2099310"/>
                    <a:pt x="1467153" y="2083117"/>
                  </a:cubicBezTo>
                  <a:cubicBezTo>
                    <a:pt x="1510015" y="2043113"/>
                    <a:pt x="1551925" y="2003108"/>
                    <a:pt x="1595740" y="1964055"/>
                  </a:cubicBezTo>
                  <a:cubicBezTo>
                    <a:pt x="1735758" y="1839278"/>
                    <a:pt x="1880538" y="1718310"/>
                    <a:pt x="2016745" y="1589723"/>
                  </a:cubicBezTo>
                  <a:cubicBezTo>
                    <a:pt x="2161525" y="1452563"/>
                    <a:pt x="2314878" y="1323023"/>
                    <a:pt x="2460610" y="1185863"/>
                  </a:cubicBezTo>
                  <a:cubicBezTo>
                    <a:pt x="2482518" y="1164908"/>
                    <a:pt x="2489185" y="1149668"/>
                    <a:pt x="2468231" y="1122998"/>
                  </a:cubicBezTo>
                  <a:cubicBezTo>
                    <a:pt x="2385363" y="1018223"/>
                    <a:pt x="2291066" y="922020"/>
                    <a:pt x="2202483" y="822007"/>
                  </a:cubicBezTo>
                  <a:cubicBezTo>
                    <a:pt x="2100566" y="706755"/>
                    <a:pt x="1990075" y="598170"/>
                    <a:pt x="1891968" y="480060"/>
                  </a:cubicBezTo>
                  <a:cubicBezTo>
                    <a:pt x="1751950" y="311468"/>
                    <a:pt x="1576690" y="200025"/>
                    <a:pt x="1366188" y="149543"/>
                  </a:cubicBezTo>
                  <a:cubicBezTo>
                    <a:pt x="1163306" y="100965"/>
                    <a:pt x="959470" y="108585"/>
                    <a:pt x="762303" y="187643"/>
                  </a:cubicBezTo>
                  <a:cubicBezTo>
                    <a:pt x="747063" y="193358"/>
                    <a:pt x="730870" y="197168"/>
                    <a:pt x="729918" y="217170"/>
                  </a:cubicBezTo>
                  <a:cubicBezTo>
                    <a:pt x="649908" y="247650"/>
                    <a:pt x="580375" y="298132"/>
                    <a:pt x="507985" y="342900"/>
                  </a:cubicBezTo>
                  <a:cubicBezTo>
                    <a:pt x="459408" y="345757"/>
                    <a:pt x="391780" y="409575"/>
                    <a:pt x="387970" y="455295"/>
                  </a:cubicBezTo>
                  <a:lnTo>
                    <a:pt x="387970" y="455295"/>
                  </a:lnTo>
                  <a:cubicBezTo>
                    <a:pt x="356538" y="451485"/>
                    <a:pt x="344155" y="464820"/>
                    <a:pt x="351775" y="496253"/>
                  </a:cubicBezTo>
                  <a:lnTo>
                    <a:pt x="351775" y="496253"/>
                  </a:lnTo>
                  <a:cubicBezTo>
                    <a:pt x="325105" y="489585"/>
                    <a:pt x="304150" y="483870"/>
                    <a:pt x="298435" y="526732"/>
                  </a:cubicBezTo>
                  <a:cubicBezTo>
                    <a:pt x="294625" y="554355"/>
                    <a:pt x="271765" y="584835"/>
                    <a:pt x="247953" y="601980"/>
                  </a:cubicBezTo>
                  <a:cubicBezTo>
                    <a:pt x="218425" y="623888"/>
                    <a:pt x="224140" y="643890"/>
                    <a:pt x="232713" y="669607"/>
                  </a:cubicBezTo>
                  <a:lnTo>
                    <a:pt x="230808" y="673418"/>
                  </a:lnTo>
                  <a:cubicBezTo>
                    <a:pt x="211758" y="662940"/>
                    <a:pt x="198423" y="664845"/>
                    <a:pt x="197470" y="690563"/>
                  </a:cubicBezTo>
                  <a:cubicBezTo>
                    <a:pt x="196518" y="705803"/>
                    <a:pt x="197470" y="721043"/>
                    <a:pt x="198423" y="736282"/>
                  </a:cubicBezTo>
                  <a:cubicBezTo>
                    <a:pt x="197470" y="741045"/>
                    <a:pt x="196518" y="745807"/>
                    <a:pt x="194613" y="749618"/>
                  </a:cubicBezTo>
                  <a:cubicBezTo>
                    <a:pt x="68883" y="1040130"/>
                    <a:pt x="105078" y="1318260"/>
                    <a:pt x="256525" y="1587817"/>
                  </a:cubicBezTo>
                  <a:cubicBezTo>
                    <a:pt x="334630" y="1727835"/>
                    <a:pt x="446073" y="1841183"/>
                    <a:pt x="550848" y="1959292"/>
                  </a:cubicBezTo>
                  <a:cubicBezTo>
                    <a:pt x="699438" y="2127885"/>
                    <a:pt x="848981" y="2296478"/>
                    <a:pt x="997570" y="2465070"/>
                  </a:cubicBezTo>
                  <a:cubicBezTo>
                    <a:pt x="996618" y="2466975"/>
                    <a:pt x="995665" y="2468880"/>
                    <a:pt x="993760" y="2470785"/>
                  </a:cubicBezTo>
                  <a:cubicBezTo>
                    <a:pt x="995665" y="2469833"/>
                    <a:pt x="998523" y="2468880"/>
                    <a:pt x="1000428" y="2467928"/>
                  </a:cubicBezTo>
                  <a:lnTo>
                    <a:pt x="1002333" y="2469833"/>
                  </a:lnTo>
                  <a:cubicBezTo>
                    <a:pt x="998523" y="2488883"/>
                    <a:pt x="1004238" y="2494598"/>
                    <a:pt x="1022335" y="2490788"/>
                  </a:cubicBezTo>
                  <a:lnTo>
                    <a:pt x="1022335" y="2490788"/>
                  </a:lnTo>
                  <a:close/>
                </a:path>
              </a:pathLst>
            </a:custGeom>
            <a:solidFill>
              <a:srgbClr val="401C5F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0" name="Forme libre : forme 179">
              <a:extLst>
                <a:ext uri="{FF2B5EF4-FFF2-40B4-BE49-F238E27FC236}">
                  <a16:creationId xmlns:a16="http://schemas.microsoft.com/office/drawing/2014/main" id="{2B15B3A6-1BB3-6D9B-B826-88D4F21E8BD8}"/>
                </a:ext>
              </a:extLst>
            </p:cNvPr>
            <p:cNvSpPr/>
            <p:nvPr/>
          </p:nvSpPr>
          <p:spPr>
            <a:xfrm>
              <a:off x="-6025263" y="-1124903"/>
              <a:ext cx="125228" cy="897255"/>
            </a:xfrm>
            <a:custGeom>
              <a:avLst/>
              <a:gdLst>
                <a:gd name="csX0" fmla="*/ 124653 w 125228"/>
                <a:gd name="csY0" fmla="*/ 0 h 897255"/>
                <a:gd name="csX1" fmla="*/ 97983 w 125228"/>
                <a:gd name="csY1" fmla="*/ 104775 h 897255"/>
                <a:gd name="csX2" fmla="*/ 43690 w 125228"/>
                <a:gd name="csY2" fmla="*/ 269558 h 897255"/>
                <a:gd name="csX3" fmla="*/ 35118 w 125228"/>
                <a:gd name="csY3" fmla="*/ 695325 h 897255"/>
                <a:gd name="csX4" fmla="*/ 68455 w 125228"/>
                <a:gd name="csY4" fmla="*/ 897255 h 897255"/>
                <a:gd name="csX5" fmla="*/ 6543 w 125228"/>
                <a:gd name="csY5" fmla="*/ 383858 h 897255"/>
                <a:gd name="csX6" fmla="*/ 124653 w 125228"/>
                <a:gd name="csY6" fmla="*/ 0 h 8972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25228" h="897255">
                  <a:moveTo>
                    <a:pt x="124653" y="0"/>
                  </a:moveTo>
                  <a:cubicBezTo>
                    <a:pt x="127510" y="38100"/>
                    <a:pt x="119890" y="74295"/>
                    <a:pt x="97983" y="104775"/>
                  </a:cubicBezTo>
                  <a:cubicBezTo>
                    <a:pt x="62740" y="154305"/>
                    <a:pt x="55120" y="213360"/>
                    <a:pt x="43690" y="269558"/>
                  </a:cubicBezTo>
                  <a:cubicBezTo>
                    <a:pt x="14163" y="410528"/>
                    <a:pt x="16068" y="551498"/>
                    <a:pt x="35118" y="695325"/>
                  </a:cubicBezTo>
                  <a:cubicBezTo>
                    <a:pt x="43690" y="762953"/>
                    <a:pt x="75123" y="827723"/>
                    <a:pt x="68455" y="897255"/>
                  </a:cubicBezTo>
                  <a:cubicBezTo>
                    <a:pt x="1780" y="731520"/>
                    <a:pt x="-9650" y="559118"/>
                    <a:pt x="6543" y="383858"/>
                  </a:cubicBezTo>
                  <a:cubicBezTo>
                    <a:pt x="20830" y="248603"/>
                    <a:pt x="57978" y="120015"/>
                    <a:pt x="124653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1" name="Forme libre : forme 180">
              <a:extLst>
                <a:ext uri="{FF2B5EF4-FFF2-40B4-BE49-F238E27FC236}">
                  <a16:creationId xmlns:a16="http://schemas.microsoft.com/office/drawing/2014/main" id="{8EA9DAB5-6B9C-60F2-272D-0FBFB44A5CCB}"/>
                </a:ext>
              </a:extLst>
            </p:cNvPr>
            <p:cNvSpPr/>
            <p:nvPr/>
          </p:nvSpPr>
          <p:spPr>
            <a:xfrm>
              <a:off x="-2403530" y="572452"/>
              <a:ext cx="75384" cy="569594"/>
            </a:xfrm>
            <a:custGeom>
              <a:avLst/>
              <a:gdLst>
                <a:gd name="csX0" fmla="*/ 55744 w 75384"/>
                <a:gd name="csY0" fmla="*/ 569595 h 569594"/>
                <a:gd name="csX1" fmla="*/ 48124 w 75384"/>
                <a:gd name="csY1" fmla="*/ 497205 h 569594"/>
                <a:gd name="csX2" fmla="*/ 3356 w 75384"/>
                <a:gd name="csY2" fmla="*/ 34290 h 569594"/>
                <a:gd name="csX3" fmla="*/ 8119 w 75384"/>
                <a:gd name="csY3" fmla="*/ 0 h 569594"/>
                <a:gd name="csX4" fmla="*/ 55744 w 75384"/>
                <a:gd name="csY4" fmla="*/ 569595 h 569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5384" h="569594">
                  <a:moveTo>
                    <a:pt x="55744" y="569595"/>
                  </a:moveTo>
                  <a:cubicBezTo>
                    <a:pt x="38599" y="546735"/>
                    <a:pt x="45267" y="520065"/>
                    <a:pt x="48124" y="497205"/>
                  </a:cubicBezTo>
                  <a:cubicBezTo>
                    <a:pt x="67174" y="339090"/>
                    <a:pt x="54792" y="184785"/>
                    <a:pt x="3356" y="34290"/>
                  </a:cubicBezTo>
                  <a:cubicBezTo>
                    <a:pt x="-453" y="21907"/>
                    <a:pt x="-3311" y="9525"/>
                    <a:pt x="8119" y="0"/>
                  </a:cubicBezTo>
                  <a:cubicBezTo>
                    <a:pt x="75747" y="185738"/>
                    <a:pt x="93844" y="375285"/>
                    <a:pt x="55744" y="569595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2" name="Forme libre : forme 181">
              <a:extLst>
                <a:ext uri="{FF2B5EF4-FFF2-40B4-BE49-F238E27FC236}">
                  <a16:creationId xmlns:a16="http://schemas.microsoft.com/office/drawing/2014/main" id="{B14D51BF-1635-DE9E-1E4C-6445ACDB4BCB}"/>
                </a:ext>
              </a:extLst>
            </p:cNvPr>
            <p:cNvSpPr/>
            <p:nvPr/>
          </p:nvSpPr>
          <p:spPr>
            <a:xfrm>
              <a:off x="-5090033" y="-1756178"/>
              <a:ext cx="429577" cy="29295"/>
            </a:xfrm>
            <a:custGeom>
              <a:avLst/>
              <a:gdLst>
                <a:gd name="csX0" fmla="*/ 429578 w 429577"/>
                <a:gd name="csY0" fmla="*/ 23580 h 29295"/>
                <a:gd name="csX1" fmla="*/ 10478 w 429577"/>
                <a:gd name="csY1" fmla="*/ 29295 h 29295"/>
                <a:gd name="csX2" fmla="*/ 0 w 429577"/>
                <a:gd name="csY2" fmla="*/ 20723 h 29295"/>
                <a:gd name="csX3" fmla="*/ 429578 w 429577"/>
                <a:gd name="csY3" fmla="*/ 23580 h 292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29577" h="29295">
                  <a:moveTo>
                    <a:pt x="429578" y="23580"/>
                  </a:moveTo>
                  <a:cubicBezTo>
                    <a:pt x="289560" y="27390"/>
                    <a:pt x="149543" y="13103"/>
                    <a:pt x="10478" y="29295"/>
                  </a:cubicBezTo>
                  <a:cubicBezTo>
                    <a:pt x="7620" y="29295"/>
                    <a:pt x="3810" y="23580"/>
                    <a:pt x="0" y="20723"/>
                  </a:cubicBezTo>
                  <a:cubicBezTo>
                    <a:pt x="142875" y="-6900"/>
                    <a:pt x="285750" y="-7852"/>
                    <a:pt x="429578" y="2358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3" name="Forme libre : forme 182">
              <a:extLst>
                <a:ext uri="{FF2B5EF4-FFF2-40B4-BE49-F238E27FC236}">
                  <a16:creationId xmlns:a16="http://schemas.microsoft.com/office/drawing/2014/main" id="{EC5D9DE3-5DC2-2B35-5AEC-D7DCD9D322A7}"/>
                </a:ext>
              </a:extLst>
            </p:cNvPr>
            <p:cNvSpPr/>
            <p:nvPr/>
          </p:nvSpPr>
          <p:spPr>
            <a:xfrm>
              <a:off x="-4006088" y="1960212"/>
              <a:ext cx="335279" cy="115284"/>
            </a:xfrm>
            <a:custGeom>
              <a:avLst/>
              <a:gdLst>
                <a:gd name="csX0" fmla="*/ 0 w 335279"/>
                <a:gd name="csY0" fmla="*/ 1937 h 115284"/>
                <a:gd name="csX1" fmla="*/ 129540 w 335279"/>
                <a:gd name="csY1" fmla="*/ 40990 h 115284"/>
                <a:gd name="csX2" fmla="*/ 180975 w 335279"/>
                <a:gd name="csY2" fmla="*/ 59087 h 115284"/>
                <a:gd name="csX3" fmla="*/ 335280 w 335279"/>
                <a:gd name="csY3" fmla="*/ 115284 h 115284"/>
                <a:gd name="csX4" fmla="*/ 0 w 335279"/>
                <a:gd name="csY4" fmla="*/ 1937 h 1152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5279" h="115284">
                  <a:moveTo>
                    <a:pt x="0" y="1937"/>
                  </a:moveTo>
                  <a:cubicBezTo>
                    <a:pt x="49530" y="-5683"/>
                    <a:pt x="92392" y="9557"/>
                    <a:pt x="129540" y="40990"/>
                  </a:cubicBezTo>
                  <a:cubicBezTo>
                    <a:pt x="144780" y="53372"/>
                    <a:pt x="161925" y="56230"/>
                    <a:pt x="180975" y="59087"/>
                  </a:cubicBezTo>
                  <a:cubicBezTo>
                    <a:pt x="235267" y="68612"/>
                    <a:pt x="290513" y="77184"/>
                    <a:pt x="335280" y="115284"/>
                  </a:cubicBezTo>
                  <a:cubicBezTo>
                    <a:pt x="216217" y="100044"/>
                    <a:pt x="104775" y="60992"/>
                    <a:pt x="0" y="1937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4" name="Forme libre : forme 183">
              <a:extLst>
                <a:ext uri="{FF2B5EF4-FFF2-40B4-BE49-F238E27FC236}">
                  <a16:creationId xmlns:a16="http://schemas.microsoft.com/office/drawing/2014/main" id="{F148E6D4-5F40-5BC6-08CF-9AF34684B1CD}"/>
                </a:ext>
              </a:extLst>
            </p:cNvPr>
            <p:cNvSpPr/>
            <p:nvPr/>
          </p:nvSpPr>
          <p:spPr>
            <a:xfrm>
              <a:off x="-5632006" y="252058"/>
              <a:ext cx="209550" cy="245145"/>
            </a:xfrm>
            <a:custGeom>
              <a:avLst/>
              <a:gdLst>
                <a:gd name="csX0" fmla="*/ 0 w 209550"/>
                <a:gd name="csY0" fmla="*/ 6068 h 245145"/>
                <a:gd name="csX1" fmla="*/ 36195 w 209550"/>
                <a:gd name="csY1" fmla="*/ 19403 h 245145"/>
                <a:gd name="csX2" fmla="*/ 152400 w 209550"/>
                <a:gd name="csY2" fmla="*/ 147991 h 245145"/>
                <a:gd name="csX3" fmla="*/ 209550 w 209550"/>
                <a:gd name="csY3" fmla="*/ 245146 h 245145"/>
                <a:gd name="csX4" fmla="*/ 0 w 209550"/>
                <a:gd name="csY4" fmla="*/ 6068 h 2451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9550" h="245145">
                  <a:moveTo>
                    <a:pt x="0" y="6068"/>
                  </a:moveTo>
                  <a:cubicBezTo>
                    <a:pt x="18097" y="-6314"/>
                    <a:pt x="27622" y="1306"/>
                    <a:pt x="36195" y="19403"/>
                  </a:cubicBezTo>
                  <a:cubicBezTo>
                    <a:pt x="62865" y="73696"/>
                    <a:pt x="108585" y="118463"/>
                    <a:pt x="152400" y="147991"/>
                  </a:cubicBezTo>
                  <a:cubicBezTo>
                    <a:pt x="195263" y="176566"/>
                    <a:pt x="194310" y="211808"/>
                    <a:pt x="209550" y="245146"/>
                  </a:cubicBezTo>
                  <a:cubicBezTo>
                    <a:pt x="139065" y="165136"/>
                    <a:pt x="61913" y="91793"/>
                    <a:pt x="0" y="6068"/>
                  </a:cubicBezTo>
                  <a:close/>
                </a:path>
              </a:pathLst>
            </a:custGeom>
            <a:solidFill>
              <a:srgbClr val="3A2052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5" name="Forme libre : forme 184">
              <a:extLst>
                <a:ext uri="{FF2B5EF4-FFF2-40B4-BE49-F238E27FC236}">
                  <a16:creationId xmlns:a16="http://schemas.microsoft.com/office/drawing/2014/main" id="{A08166DA-7D87-392B-3483-E86C1E6DEB9F}"/>
                </a:ext>
              </a:extLst>
            </p:cNvPr>
            <p:cNvSpPr/>
            <p:nvPr/>
          </p:nvSpPr>
          <p:spPr>
            <a:xfrm>
              <a:off x="-2566102" y="257174"/>
              <a:ext cx="163071" cy="295275"/>
            </a:xfrm>
            <a:custGeom>
              <a:avLst/>
              <a:gdLst>
                <a:gd name="csX0" fmla="*/ 163072 w 163071"/>
                <a:gd name="csY0" fmla="*/ 295275 h 295275"/>
                <a:gd name="csX1" fmla="*/ 115447 w 163071"/>
                <a:gd name="csY1" fmla="*/ 220980 h 295275"/>
                <a:gd name="csX2" fmla="*/ 13529 w 163071"/>
                <a:gd name="csY2" fmla="*/ 58103 h 295275"/>
                <a:gd name="csX3" fmla="*/ 195 w 163071"/>
                <a:gd name="csY3" fmla="*/ 0 h 295275"/>
                <a:gd name="csX4" fmla="*/ 163072 w 163071"/>
                <a:gd name="csY4" fmla="*/ 295275 h 2952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3071" h="295275">
                  <a:moveTo>
                    <a:pt x="163072" y="295275"/>
                  </a:moveTo>
                  <a:cubicBezTo>
                    <a:pt x="131639" y="280988"/>
                    <a:pt x="131639" y="245745"/>
                    <a:pt x="115447" y="220980"/>
                  </a:cubicBezTo>
                  <a:cubicBezTo>
                    <a:pt x="79252" y="167640"/>
                    <a:pt x="57345" y="105728"/>
                    <a:pt x="13529" y="58103"/>
                  </a:cubicBezTo>
                  <a:cubicBezTo>
                    <a:pt x="-2663" y="40005"/>
                    <a:pt x="195" y="20003"/>
                    <a:pt x="195" y="0"/>
                  </a:cubicBezTo>
                  <a:cubicBezTo>
                    <a:pt x="71632" y="88582"/>
                    <a:pt x="126877" y="186690"/>
                    <a:pt x="163072" y="295275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6" name="Forme libre : forme 185">
              <a:extLst>
                <a:ext uri="{FF2B5EF4-FFF2-40B4-BE49-F238E27FC236}">
                  <a16:creationId xmlns:a16="http://schemas.microsoft.com/office/drawing/2014/main" id="{47DD0650-0BAB-5068-9C34-37DFAD26ABD0}"/>
                </a:ext>
              </a:extLst>
            </p:cNvPr>
            <p:cNvSpPr/>
            <p:nvPr/>
          </p:nvSpPr>
          <p:spPr>
            <a:xfrm>
              <a:off x="-3767011" y="-1126383"/>
              <a:ext cx="97997" cy="109112"/>
            </a:xfrm>
            <a:custGeom>
              <a:avLst/>
              <a:gdLst>
                <a:gd name="csX0" fmla="*/ 65723 w 97997"/>
                <a:gd name="csY0" fmla="*/ 109113 h 109112"/>
                <a:gd name="csX1" fmla="*/ 0 w 97997"/>
                <a:gd name="csY1" fmla="*/ 35770 h 109112"/>
                <a:gd name="csX2" fmla="*/ 63818 w 97997"/>
                <a:gd name="csY2" fmla="*/ 21483 h 109112"/>
                <a:gd name="csX3" fmla="*/ 65723 w 97997"/>
                <a:gd name="csY3" fmla="*/ 109113 h 1091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97997" h="109112">
                  <a:moveTo>
                    <a:pt x="65723" y="109113"/>
                  </a:moveTo>
                  <a:cubicBezTo>
                    <a:pt x="40958" y="87205"/>
                    <a:pt x="19050" y="62440"/>
                    <a:pt x="0" y="35770"/>
                  </a:cubicBezTo>
                  <a:cubicBezTo>
                    <a:pt x="15240" y="-7092"/>
                    <a:pt x="31433" y="-10902"/>
                    <a:pt x="63818" y="21483"/>
                  </a:cubicBezTo>
                  <a:cubicBezTo>
                    <a:pt x="108585" y="67203"/>
                    <a:pt x="109538" y="87205"/>
                    <a:pt x="65723" y="109113"/>
                  </a:cubicBezTo>
                  <a:close/>
                </a:path>
              </a:pathLst>
            </a:custGeom>
            <a:solidFill>
              <a:srgbClr val="F6F5F2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7" name="Forme libre : forme 186">
              <a:extLst>
                <a:ext uri="{FF2B5EF4-FFF2-40B4-BE49-F238E27FC236}">
                  <a16:creationId xmlns:a16="http://schemas.microsoft.com/office/drawing/2014/main" id="{6111E667-1A0D-4620-896C-4DEDDA25122D}"/>
                </a:ext>
              </a:extLst>
            </p:cNvPr>
            <p:cNvSpPr/>
            <p:nvPr/>
          </p:nvSpPr>
          <p:spPr>
            <a:xfrm>
              <a:off x="-2455450" y="1162049"/>
              <a:ext cx="104806" cy="297180"/>
            </a:xfrm>
            <a:custGeom>
              <a:avLst/>
              <a:gdLst>
                <a:gd name="csX0" fmla="*/ 4794 w 104806"/>
                <a:gd name="csY0" fmla="*/ 297180 h 297180"/>
                <a:gd name="csX1" fmla="*/ 34321 w 104806"/>
                <a:gd name="csY1" fmla="*/ 183832 h 297180"/>
                <a:gd name="csX2" fmla="*/ 104807 w 104806"/>
                <a:gd name="csY2" fmla="*/ 0 h 297180"/>
                <a:gd name="csX3" fmla="*/ 4794 w 104806"/>
                <a:gd name="csY3" fmla="*/ 297180 h 2971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4806" h="297180">
                  <a:moveTo>
                    <a:pt x="4794" y="297180"/>
                  </a:moveTo>
                  <a:cubicBezTo>
                    <a:pt x="-12351" y="252413"/>
                    <a:pt x="20987" y="219075"/>
                    <a:pt x="34321" y="183832"/>
                  </a:cubicBezTo>
                  <a:cubicBezTo>
                    <a:pt x="58134" y="122872"/>
                    <a:pt x="61944" y="53340"/>
                    <a:pt x="104807" y="0"/>
                  </a:cubicBezTo>
                  <a:cubicBezTo>
                    <a:pt x="87662" y="104775"/>
                    <a:pt x="56229" y="203835"/>
                    <a:pt x="4794" y="297180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8" name="Forme libre : forme 187">
              <a:extLst>
                <a:ext uri="{FF2B5EF4-FFF2-40B4-BE49-F238E27FC236}">
                  <a16:creationId xmlns:a16="http://schemas.microsoft.com/office/drawing/2014/main" id="{10085527-E5D1-81C8-C00E-3B05BEC137FA}"/>
                </a:ext>
              </a:extLst>
            </p:cNvPr>
            <p:cNvSpPr/>
            <p:nvPr/>
          </p:nvSpPr>
          <p:spPr>
            <a:xfrm>
              <a:off x="-3274568" y="-536258"/>
              <a:ext cx="165735" cy="184785"/>
            </a:xfrm>
            <a:custGeom>
              <a:avLst/>
              <a:gdLst>
                <a:gd name="csX0" fmla="*/ 156210 w 165735"/>
                <a:gd name="csY0" fmla="*/ 184785 h 184785"/>
                <a:gd name="csX1" fmla="*/ 100965 w 165735"/>
                <a:gd name="csY1" fmla="*/ 140970 h 184785"/>
                <a:gd name="csX2" fmla="*/ 24765 w 165735"/>
                <a:gd name="csY2" fmla="*/ 68580 h 184785"/>
                <a:gd name="csX3" fmla="*/ 0 w 165735"/>
                <a:gd name="csY3" fmla="*/ 0 h 184785"/>
                <a:gd name="csX4" fmla="*/ 165735 w 165735"/>
                <a:gd name="csY4" fmla="*/ 184785 h 184785"/>
                <a:gd name="csX5" fmla="*/ 156210 w 165735"/>
                <a:gd name="csY5" fmla="*/ 184785 h 1847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65735" h="184785">
                  <a:moveTo>
                    <a:pt x="156210" y="184785"/>
                  </a:moveTo>
                  <a:cubicBezTo>
                    <a:pt x="133350" y="175260"/>
                    <a:pt x="117157" y="162878"/>
                    <a:pt x="100965" y="140970"/>
                  </a:cubicBezTo>
                  <a:cubicBezTo>
                    <a:pt x="80963" y="115253"/>
                    <a:pt x="63818" y="80963"/>
                    <a:pt x="24765" y="68580"/>
                  </a:cubicBezTo>
                  <a:cubicBezTo>
                    <a:pt x="-5715" y="59055"/>
                    <a:pt x="10477" y="21908"/>
                    <a:pt x="0" y="0"/>
                  </a:cubicBezTo>
                  <a:cubicBezTo>
                    <a:pt x="55245" y="61913"/>
                    <a:pt x="115252" y="119063"/>
                    <a:pt x="165735" y="184785"/>
                  </a:cubicBezTo>
                  <a:cubicBezTo>
                    <a:pt x="161925" y="184785"/>
                    <a:pt x="159068" y="184785"/>
                    <a:pt x="156210" y="184785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89" name="Forme libre : forme 188">
              <a:extLst>
                <a:ext uri="{FF2B5EF4-FFF2-40B4-BE49-F238E27FC236}">
                  <a16:creationId xmlns:a16="http://schemas.microsoft.com/office/drawing/2014/main" id="{4B143DAD-00F9-BAA3-4E66-BAAFC50E8477}"/>
                </a:ext>
              </a:extLst>
            </p:cNvPr>
            <p:cNvSpPr/>
            <p:nvPr/>
          </p:nvSpPr>
          <p:spPr>
            <a:xfrm>
              <a:off x="-2888806" y="-97155"/>
              <a:ext cx="133350" cy="143827"/>
            </a:xfrm>
            <a:custGeom>
              <a:avLst/>
              <a:gdLst>
                <a:gd name="csX0" fmla="*/ 133350 w 133350"/>
                <a:gd name="csY0" fmla="*/ 143828 h 143827"/>
                <a:gd name="csX1" fmla="*/ 0 w 133350"/>
                <a:gd name="csY1" fmla="*/ 0 h 143827"/>
                <a:gd name="csX2" fmla="*/ 133350 w 133350"/>
                <a:gd name="csY2" fmla="*/ 143828 h 1438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3350" h="143827">
                  <a:moveTo>
                    <a:pt x="133350" y="143828"/>
                  </a:moveTo>
                  <a:cubicBezTo>
                    <a:pt x="85725" y="133350"/>
                    <a:pt x="5715" y="46673"/>
                    <a:pt x="0" y="0"/>
                  </a:cubicBezTo>
                  <a:cubicBezTo>
                    <a:pt x="57150" y="36195"/>
                    <a:pt x="96202" y="89535"/>
                    <a:pt x="133350" y="143828"/>
                  </a:cubicBezTo>
                  <a:close/>
                </a:path>
              </a:pathLst>
            </a:custGeom>
            <a:solidFill>
              <a:srgbClr val="422356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0" name="Forme libre : forme 189">
              <a:extLst>
                <a:ext uri="{FF2B5EF4-FFF2-40B4-BE49-F238E27FC236}">
                  <a16:creationId xmlns:a16="http://schemas.microsoft.com/office/drawing/2014/main" id="{183F3710-F6C3-157C-F9DE-FF1F671EC94F}"/>
                </a:ext>
              </a:extLst>
            </p:cNvPr>
            <p:cNvSpPr/>
            <p:nvPr/>
          </p:nvSpPr>
          <p:spPr>
            <a:xfrm>
              <a:off x="-2578845" y="1450401"/>
              <a:ext cx="125331" cy="210758"/>
            </a:xfrm>
            <a:custGeom>
              <a:avLst/>
              <a:gdLst>
                <a:gd name="csX0" fmla="*/ 554 w 125331"/>
                <a:gd name="csY0" fmla="*/ 210758 h 210758"/>
                <a:gd name="csX1" fmla="*/ 51989 w 125331"/>
                <a:gd name="csY1" fmla="*/ 111698 h 210758"/>
                <a:gd name="csX2" fmla="*/ 72944 w 125331"/>
                <a:gd name="csY2" fmla="*/ 3113 h 210758"/>
                <a:gd name="csX3" fmla="*/ 125332 w 125331"/>
                <a:gd name="csY3" fmla="*/ 16448 h 210758"/>
                <a:gd name="csX4" fmla="*/ 554 w 125331"/>
                <a:gd name="csY4" fmla="*/ 210758 h 2107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5331" h="210758">
                  <a:moveTo>
                    <a:pt x="554" y="210758"/>
                  </a:moveTo>
                  <a:cubicBezTo>
                    <a:pt x="-5161" y="165991"/>
                    <a:pt x="34844" y="145036"/>
                    <a:pt x="51989" y="111698"/>
                  </a:cubicBezTo>
                  <a:cubicBezTo>
                    <a:pt x="69134" y="77408"/>
                    <a:pt x="107234" y="48833"/>
                    <a:pt x="72944" y="3113"/>
                  </a:cubicBezTo>
                  <a:cubicBezTo>
                    <a:pt x="96757" y="-10222"/>
                    <a:pt x="105329" y="24068"/>
                    <a:pt x="125332" y="16448"/>
                  </a:cubicBezTo>
                  <a:cubicBezTo>
                    <a:pt x="92946" y="86933"/>
                    <a:pt x="50084" y="150751"/>
                    <a:pt x="554" y="210758"/>
                  </a:cubicBezTo>
                  <a:close/>
                </a:path>
              </a:pathLst>
            </a:custGeom>
            <a:solidFill>
              <a:srgbClr val="3B255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1" name="Forme libre : forme 190">
              <a:extLst>
                <a:ext uri="{FF2B5EF4-FFF2-40B4-BE49-F238E27FC236}">
                  <a16:creationId xmlns:a16="http://schemas.microsoft.com/office/drawing/2014/main" id="{AFDD09C5-D0FF-0E25-71BB-81C4E2C4E2C5}"/>
                </a:ext>
              </a:extLst>
            </p:cNvPr>
            <p:cNvSpPr/>
            <p:nvPr/>
          </p:nvSpPr>
          <p:spPr>
            <a:xfrm>
              <a:off x="-3411728" y="-687705"/>
              <a:ext cx="135254" cy="152106"/>
            </a:xfrm>
            <a:custGeom>
              <a:avLst/>
              <a:gdLst>
                <a:gd name="csX0" fmla="*/ 135255 w 135254"/>
                <a:gd name="csY0" fmla="*/ 149542 h 152106"/>
                <a:gd name="csX1" fmla="*/ 84772 w 135254"/>
                <a:gd name="csY1" fmla="*/ 125730 h 152106"/>
                <a:gd name="csX2" fmla="*/ 16192 w 135254"/>
                <a:gd name="csY2" fmla="*/ 55245 h 152106"/>
                <a:gd name="csX3" fmla="*/ 0 w 135254"/>
                <a:gd name="csY3" fmla="*/ 0 h 152106"/>
                <a:gd name="csX4" fmla="*/ 135255 w 135254"/>
                <a:gd name="csY4" fmla="*/ 149542 h 1521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35254" h="152106">
                  <a:moveTo>
                    <a:pt x="135255" y="149542"/>
                  </a:moveTo>
                  <a:cubicBezTo>
                    <a:pt x="110490" y="159067"/>
                    <a:pt x="96203" y="140017"/>
                    <a:pt x="84772" y="125730"/>
                  </a:cubicBezTo>
                  <a:cubicBezTo>
                    <a:pt x="64770" y="99060"/>
                    <a:pt x="48578" y="71438"/>
                    <a:pt x="16192" y="55245"/>
                  </a:cubicBezTo>
                  <a:cubicBezTo>
                    <a:pt x="0" y="47625"/>
                    <a:pt x="0" y="20002"/>
                    <a:pt x="0" y="0"/>
                  </a:cubicBezTo>
                  <a:cubicBezTo>
                    <a:pt x="45720" y="49530"/>
                    <a:pt x="90488" y="99060"/>
                    <a:pt x="135255" y="149542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2" name="Forme libre : forme 191">
              <a:extLst>
                <a:ext uri="{FF2B5EF4-FFF2-40B4-BE49-F238E27FC236}">
                  <a16:creationId xmlns:a16="http://schemas.microsoft.com/office/drawing/2014/main" id="{192FDAB9-AD41-EA1C-97C9-73DCBE532029}"/>
                </a:ext>
              </a:extLst>
            </p:cNvPr>
            <p:cNvSpPr/>
            <p:nvPr/>
          </p:nvSpPr>
          <p:spPr>
            <a:xfrm>
              <a:off x="-5795835" y="-1428750"/>
              <a:ext cx="129166" cy="133350"/>
            </a:xfrm>
            <a:custGeom>
              <a:avLst/>
              <a:gdLst>
                <a:gd name="csX0" fmla="*/ 124777 w 129166"/>
                <a:gd name="csY0" fmla="*/ 0 h 133350"/>
                <a:gd name="csX1" fmla="*/ 116205 w 129166"/>
                <a:gd name="csY1" fmla="*/ 31433 h 133350"/>
                <a:gd name="csX2" fmla="*/ 0 w 129166"/>
                <a:gd name="csY2" fmla="*/ 133350 h 133350"/>
                <a:gd name="csX3" fmla="*/ 124777 w 129166"/>
                <a:gd name="csY3" fmla="*/ 0 h 133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9166" h="133350">
                  <a:moveTo>
                    <a:pt x="124777" y="0"/>
                  </a:moveTo>
                  <a:cubicBezTo>
                    <a:pt x="135255" y="14288"/>
                    <a:pt x="124777" y="26670"/>
                    <a:pt x="116205" y="31433"/>
                  </a:cubicBezTo>
                  <a:cubicBezTo>
                    <a:pt x="69533" y="56197"/>
                    <a:pt x="63817" y="127635"/>
                    <a:pt x="0" y="133350"/>
                  </a:cubicBezTo>
                  <a:cubicBezTo>
                    <a:pt x="36195" y="82867"/>
                    <a:pt x="70485" y="32385"/>
                    <a:pt x="124777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3" name="Forme libre : forme 192">
              <a:extLst>
                <a:ext uri="{FF2B5EF4-FFF2-40B4-BE49-F238E27FC236}">
                  <a16:creationId xmlns:a16="http://schemas.microsoft.com/office/drawing/2014/main" id="{E9378F03-7F93-E5DA-3BA1-08C412345C62}"/>
                </a:ext>
              </a:extLst>
            </p:cNvPr>
            <p:cNvSpPr/>
            <p:nvPr/>
          </p:nvSpPr>
          <p:spPr>
            <a:xfrm>
              <a:off x="-4744275" y="1244976"/>
              <a:ext cx="122244" cy="137100"/>
            </a:xfrm>
            <a:custGeom>
              <a:avLst/>
              <a:gdLst>
                <a:gd name="csX0" fmla="*/ 0 w 122244"/>
                <a:gd name="csY0" fmla="*/ 1846 h 137100"/>
                <a:gd name="csX1" fmla="*/ 64770 w 122244"/>
                <a:gd name="csY1" fmla="*/ 38993 h 137100"/>
                <a:gd name="csX2" fmla="*/ 106680 w 122244"/>
                <a:gd name="csY2" fmla="*/ 88523 h 137100"/>
                <a:gd name="csX3" fmla="*/ 121920 w 122244"/>
                <a:gd name="csY3" fmla="*/ 137101 h 137100"/>
                <a:gd name="csX4" fmla="*/ 0 w 122244"/>
                <a:gd name="csY4" fmla="*/ 1846 h 1371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2244" h="137100">
                  <a:moveTo>
                    <a:pt x="0" y="1846"/>
                  </a:moveTo>
                  <a:cubicBezTo>
                    <a:pt x="31432" y="-2917"/>
                    <a:pt x="58102" y="-1012"/>
                    <a:pt x="64770" y="38993"/>
                  </a:cubicBezTo>
                  <a:cubicBezTo>
                    <a:pt x="68580" y="62806"/>
                    <a:pt x="93345" y="71378"/>
                    <a:pt x="106680" y="88523"/>
                  </a:cubicBezTo>
                  <a:cubicBezTo>
                    <a:pt x="117157" y="102811"/>
                    <a:pt x="123825" y="119003"/>
                    <a:pt x="121920" y="137101"/>
                  </a:cubicBezTo>
                  <a:cubicBezTo>
                    <a:pt x="77152" y="95191"/>
                    <a:pt x="36195" y="50423"/>
                    <a:pt x="0" y="1846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4" name="Forme libre : forme 193">
              <a:extLst>
                <a:ext uri="{FF2B5EF4-FFF2-40B4-BE49-F238E27FC236}">
                  <a16:creationId xmlns:a16="http://schemas.microsoft.com/office/drawing/2014/main" id="{27F8F20B-000B-4084-9F7B-8A7FE2932DC2}"/>
                </a:ext>
              </a:extLst>
            </p:cNvPr>
            <p:cNvSpPr/>
            <p:nvPr/>
          </p:nvSpPr>
          <p:spPr>
            <a:xfrm>
              <a:off x="-5353875" y="571499"/>
              <a:ext cx="102869" cy="97155"/>
            </a:xfrm>
            <a:custGeom>
              <a:avLst/>
              <a:gdLst>
                <a:gd name="csX0" fmla="*/ 0 w 102869"/>
                <a:gd name="csY0" fmla="*/ 0 h 97155"/>
                <a:gd name="csX1" fmla="*/ 102870 w 102869"/>
                <a:gd name="csY1" fmla="*/ 95250 h 97155"/>
                <a:gd name="csX2" fmla="*/ 87630 w 102869"/>
                <a:gd name="csY2" fmla="*/ 97155 h 97155"/>
                <a:gd name="csX3" fmla="*/ 0 w 102869"/>
                <a:gd name="csY3" fmla="*/ 0 h 971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02869" h="97155">
                  <a:moveTo>
                    <a:pt x="0" y="0"/>
                  </a:moveTo>
                  <a:cubicBezTo>
                    <a:pt x="63817" y="0"/>
                    <a:pt x="79057" y="52388"/>
                    <a:pt x="102870" y="95250"/>
                  </a:cubicBezTo>
                  <a:cubicBezTo>
                    <a:pt x="98107" y="96203"/>
                    <a:pt x="92392" y="97155"/>
                    <a:pt x="87630" y="97155"/>
                  </a:cubicBezTo>
                  <a:cubicBezTo>
                    <a:pt x="58102" y="64770"/>
                    <a:pt x="29527" y="32385"/>
                    <a:pt x="0" y="0"/>
                  </a:cubicBezTo>
                  <a:close/>
                </a:path>
              </a:pathLst>
            </a:custGeom>
            <a:solidFill>
              <a:srgbClr val="3A2052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5" name="Forme libre : forme 194">
              <a:extLst>
                <a:ext uri="{FF2B5EF4-FFF2-40B4-BE49-F238E27FC236}">
                  <a16:creationId xmlns:a16="http://schemas.microsoft.com/office/drawing/2014/main" id="{1229763A-96A5-E21C-80A6-3E2D7F06BB9B}"/>
                </a:ext>
              </a:extLst>
            </p:cNvPr>
            <p:cNvSpPr/>
            <p:nvPr/>
          </p:nvSpPr>
          <p:spPr>
            <a:xfrm>
              <a:off x="-3121675" y="-351472"/>
              <a:ext cx="90946" cy="94297"/>
            </a:xfrm>
            <a:custGeom>
              <a:avLst/>
              <a:gdLst>
                <a:gd name="csX0" fmla="*/ 3317 w 90946"/>
                <a:gd name="csY0" fmla="*/ 0 h 94297"/>
                <a:gd name="csX1" fmla="*/ 12842 w 90946"/>
                <a:gd name="csY1" fmla="*/ 0 h 94297"/>
                <a:gd name="csX2" fmla="*/ 90947 w 90946"/>
                <a:gd name="csY2" fmla="*/ 94297 h 94297"/>
                <a:gd name="csX3" fmla="*/ 7127 w 90946"/>
                <a:gd name="csY3" fmla="*/ 48577 h 94297"/>
                <a:gd name="csX4" fmla="*/ 3317 w 90946"/>
                <a:gd name="csY4" fmla="*/ 0 h 942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0946" h="94297">
                  <a:moveTo>
                    <a:pt x="3317" y="0"/>
                  </a:moveTo>
                  <a:cubicBezTo>
                    <a:pt x="6174" y="0"/>
                    <a:pt x="9984" y="0"/>
                    <a:pt x="12842" y="0"/>
                  </a:cubicBezTo>
                  <a:cubicBezTo>
                    <a:pt x="41417" y="29527"/>
                    <a:pt x="75707" y="54292"/>
                    <a:pt x="90947" y="94297"/>
                  </a:cubicBezTo>
                  <a:cubicBezTo>
                    <a:pt x="63324" y="79057"/>
                    <a:pt x="33797" y="65722"/>
                    <a:pt x="7127" y="48577"/>
                  </a:cubicBezTo>
                  <a:cubicBezTo>
                    <a:pt x="-9066" y="36195"/>
                    <a:pt x="8079" y="15240"/>
                    <a:pt x="3317" y="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6" name="Forme libre : forme 195">
              <a:extLst>
                <a:ext uri="{FF2B5EF4-FFF2-40B4-BE49-F238E27FC236}">
                  <a16:creationId xmlns:a16="http://schemas.microsoft.com/office/drawing/2014/main" id="{BC006757-43E7-A6D9-6E7D-4088890C8D6D}"/>
                </a:ext>
              </a:extLst>
            </p:cNvPr>
            <p:cNvSpPr/>
            <p:nvPr/>
          </p:nvSpPr>
          <p:spPr>
            <a:xfrm>
              <a:off x="-2756408" y="46671"/>
              <a:ext cx="80009" cy="81706"/>
            </a:xfrm>
            <a:custGeom>
              <a:avLst/>
              <a:gdLst>
                <a:gd name="csX0" fmla="*/ 80010 w 80009"/>
                <a:gd name="csY0" fmla="*/ 80963 h 81706"/>
                <a:gd name="csX1" fmla="*/ 0 w 80009"/>
                <a:gd name="csY1" fmla="*/ 0 h 81706"/>
                <a:gd name="csX2" fmla="*/ 80010 w 80009"/>
                <a:gd name="csY2" fmla="*/ 80963 h 817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009" h="81706">
                  <a:moveTo>
                    <a:pt x="80010" y="80963"/>
                  </a:moveTo>
                  <a:cubicBezTo>
                    <a:pt x="40005" y="87630"/>
                    <a:pt x="1905" y="48578"/>
                    <a:pt x="0" y="0"/>
                  </a:cubicBezTo>
                  <a:cubicBezTo>
                    <a:pt x="34290" y="20003"/>
                    <a:pt x="55245" y="52388"/>
                    <a:pt x="80010" y="80963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7" name="Forme libre : forme 196">
              <a:extLst>
                <a:ext uri="{FF2B5EF4-FFF2-40B4-BE49-F238E27FC236}">
                  <a16:creationId xmlns:a16="http://schemas.microsoft.com/office/drawing/2014/main" id="{079EBFAF-A336-774E-6333-60B833766F47}"/>
                </a:ext>
              </a:extLst>
            </p:cNvPr>
            <p:cNvSpPr/>
            <p:nvPr/>
          </p:nvSpPr>
          <p:spPr>
            <a:xfrm>
              <a:off x="-4269931" y="1770696"/>
              <a:ext cx="113347" cy="96202"/>
            </a:xfrm>
            <a:custGeom>
              <a:avLst/>
              <a:gdLst>
                <a:gd name="csX0" fmla="*/ 0 w 113347"/>
                <a:gd name="csY0" fmla="*/ 0 h 96202"/>
                <a:gd name="csX1" fmla="*/ 113347 w 113347"/>
                <a:gd name="csY1" fmla="*/ 96203 h 96202"/>
                <a:gd name="csX2" fmla="*/ 0 w 113347"/>
                <a:gd name="csY2" fmla="*/ 0 h 962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3347" h="96202">
                  <a:moveTo>
                    <a:pt x="0" y="0"/>
                  </a:moveTo>
                  <a:cubicBezTo>
                    <a:pt x="54293" y="13335"/>
                    <a:pt x="86678" y="50483"/>
                    <a:pt x="113347" y="96203"/>
                  </a:cubicBezTo>
                  <a:cubicBezTo>
                    <a:pt x="67628" y="73343"/>
                    <a:pt x="34290" y="36195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8" name="Forme libre : forme 197">
              <a:extLst>
                <a:ext uri="{FF2B5EF4-FFF2-40B4-BE49-F238E27FC236}">
                  <a16:creationId xmlns:a16="http://schemas.microsoft.com/office/drawing/2014/main" id="{2B476C75-6158-6B2A-9B92-01E113231565}"/>
                </a:ext>
              </a:extLst>
            </p:cNvPr>
            <p:cNvSpPr/>
            <p:nvPr/>
          </p:nvSpPr>
          <p:spPr>
            <a:xfrm>
              <a:off x="-2983103" y="-211455"/>
              <a:ext cx="71437" cy="78105"/>
            </a:xfrm>
            <a:custGeom>
              <a:avLst/>
              <a:gdLst>
                <a:gd name="csX0" fmla="*/ 71438 w 71437"/>
                <a:gd name="csY0" fmla="*/ 78105 h 78105"/>
                <a:gd name="csX1" fmla="*/ 0 w 71437"/>
                <a:gd name="csY1" fmla="*/ 0 h 78105"/>
                <a:gd name="csX2" fmla="*/ 71438 w 71437"/>
                <a:gd name="csY2" fmla="*/ 78105 h 781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437" h="78105">
                  <a:moveTo>
                    <a:pt x="71438" y="78105"/>
                  </a:moveTo>
                  <a:cubicBezTo>
                    <a:pt x="15240" y="76200"/>
                    <a:pt x="3810" y="64770"/>
                    <a:pt x="0" y="0"/>
                  </a:cubicBezTo>
                  <a:cubicBezTo>
                    <a:pt x="26670" y="23813"/>
                    <a:pt x="51435" y="49530"/>
                    <a:pt x="71438" y="78105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199" name="Forme libre : forme 198">
              <a:extLst>
                <a:ext uri="{FF2B5EF4-FFF2-40B4-BE49-F238E27FC236}">
                  <a16:creationId xmlns:a16="http://schemas.microsoft.com/office/drawing/2014/main" id="{D646B72D-174D-82B3-CAF2-F9C79B3909FE}"/>
                </a:ext>
              </a:extLst>
            </p:cNvPr>
            <p:cNvSpPr/>
            <p:nvPr/>
          </p:nvSpPr>
          <p:spPr>
            <a:xfrm>
              <a:off x="-4157536" y="1866899"/>
              <a:ext cx="120967" cy="80009"/>
            </a:xfrm>
            <a:custGeom>
              <a:avLst/>
              <a:gdLst>
                <a:gd name="csX0" fmla="*/ 0 w 120967"/>
                <a:gd name="csY0" fmla="*/ 0 h 80009"/>
                <a:gd name="csX1" fmla="*/ 120968 w 120967"/>
                <a:gd name="csY1" fmla="*/ 80010 h 80009"/>
                <a:gd name="csX2" fmla="*/ 0 w 120967"/>
                <a:gd name="csY2" fmla="*/ 0 h 800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967" h="80009">
                  <a:moveTo>
                    <a:pt x="0" y="0"/>
                  </a:moveTo>
                  <a:cubicBezTo>
                    <a:pt x="50483" y="10478"/>
                    <a:pt x="94298" y="32385"/>
                    <a:pt x="120968" y="80010"/>
                  </a:cubicBezTo>
                  <a:cubicBezTo>
                    <a:pt x="78105" y="57150"/>
                    <a:pt x="36195" y="33338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2A5045D9-E03A-3A5B-BE58-0107983DE525}"/>
                </a:ext>
              </a:extLst>
            </p:cNvPr>
            <p:cNvSpPr/>
            <p:nvPr/>
          </p:nvSpPr>
          <p:spPr>
            <a:xfrm>
              <a:off x="-4615688" y="1390355"/>
              <a:ext cx="68579" cy="78398"/>
            </a:xfrm>
            <a:custGeom>
              <a:avLst/>
              <a:gdLst>
                <a:gd name="csX0" fmla="*/ 0 w 68579"/>
                <a:gd name="csY0" fmla="*/ 1246 h 78398"/>
                <a:gd name="csX1" fmla="*/ 68580 w 68579"/>
                <a:gd name="csY1" fmla="*/ 66969 h 78398"/>
                <a:gd name="csX2" fmla="*/ 67627 w 68579"/>
                <a:gd name="csY2" fmla="*/ 78399 h 78398"/>
                <a:gd name="csX3" fmla="*/ 0 w 68579"/>
                <a:gd name="csY3" fmla="*/ 1246 h 783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8579" h="78398">
                  <a:moveTo>
                    <a:pt x="0" y="1246"/>
                  </a:moveTo>
                  <a:cubicBezTo>
                    <a:pt x="52388" y="-7326"/>
                    <a:pt x="60960" y="29821"/>
                    <a:pt x="68580" y="66969"/>
                  </a:cubicBezTo>
                  <a:cubicBezTo>
                    <a:pt x="68580" y="70778"/>
                    <a:pt x="68580" y="74588"/>
                    <a:pt x="67627" y="78399"/>
                  </a:cubicBezTo>
                  <a:cubicBezTo>
                    <a:pt x="40005" y="57444"/>
                    <a:pt x="19050" y="29821"/>
                    <a:pt x="0" y="1246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1" name="Forme libre : forme 200">
              <a:extLst>
                <a:ext uri="{FF2B5EF4-FFF2-40B4-BE49-F238E27FC236}">
                  <a16:creationId xmlns:a16="http://schemas.microsoft.com/office/drawing/2014/main" id="{7BA52898-60AA-5791-E090-E009324BB537}"/>
                </a:ext>
              </a:extLst>
            </p:cNvPr>
            <p:cNvSpPr/>
            <p:nvPr/>
          </p:nvSpPr>
          <p:spPr>
            <a:xfrm>
              <a:off x="-5900610" y="-1222058"/>
              <a:ext cx="54240" cy="97154"/>
            </a:xfrm>
            <a:custGeom>
              <a:avLst/>
              <a:gdLst>
                <a:gd name="csX0" fmla="*/ 53340 w 54240"/>
                <a:gd name="csY0" fmla="*/ 0 h 97154"/>
                <a:gd name="csX1" fmla="*/ 0 w 54240"/>
                <a:gd name="csY1" fmla="*/ 97155 h 97154"/>
                <a:gd name="csX2" fmla="*/ 53340 w 54240"/>
                <a:gd name="csY2" fmla="*/ 0 h 971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4240" h="97154">
                  <a:moveTo>
                    <a:pt x="53340" y="0"/>
                  </a:moveTo>
                  <a:cubicBezTo>
                    <a:pt x="59055" y="45720"/>
                    <a:pt x="37147" y="75248"/>
                    <a:pt x="0" y="97155"/>
                  </a:cubicBezTo>
                  <a:cubicBezTo>
                    <a:pt x="11430" y="61913"/>
                    <a:pt x="31433" y="30480"/>
                    <a:pt x="53340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2" name="Forme libre : forme 201">
              <a:extLst>
                <a:ext uri="{FF2B5EF4-FFF2-40B4-BE49-F238E27FC236}">
                  <a16:creationId xmlns:a16="http://schemas.microsoft.com/office/drawing/2014/main" id="{1B88461B-C78B-F249-CADE-C2E72DAA748B}"/>
                </a:ext>
              </a:extLst>
            </p:cNvPr>
            <p:cNvSpPr/>
            <p:nvPr/>
          </p:nvSpPr>
          <p:spPr>
            <a:xfrm>
              <a:off x="-5266246" y="666749"/>
              <a:ext cx="69919" cy="79057"/>
            </a:xfrm>
            <a:custGeom>
              <a:avLst/>
              <a:gdLst>
                <a:gd name="csX0" fmla="*/ 0 w 69919"/>
                <a:gd name="csY0" fmla="*/ 1905 h 79057"/>
                <a:gd name="csX1" fmla="*/ 15240 w 69919"/>
                <a:gd name="csY1" fmla="*/ 0 h 79057"/>
                <a:gd name="csX2" fmla="*/ 69533 w 69919"/>
                <a:gd name="csY2" fmla="*/ 79057 h 79057"/>
                <a:gd name="csX3" fmla="*/ 0 w 69919"/>
                <a:gd name="csY3" fmla="*/ 1905 h 790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9919" h="79057">
                  <a:moveTo>
                    <a:pt x="0" y="1905"/>
                  </a:moveTo>
                  <a:cubicBezTo>
                    <a:pt x="4763" y="953"/>
                    <a:pt x="10478" y="0"/>
                    <a:pt x="15240" y="0"/>
                  </a:cubicBezTo>
                  <a:cubicBezTo>
                    <a:pt x="48578" y="16193"/>
                    <a:pt x="73343" y="38100"/>
                    <a:pt x="69533" y="79057"/>
                  </a:cubicBezTo>
                  <a:cubicBezTo>
                    <a:pt x="42863" y="56197"/>
                    <a:pt x="20955" y="30480"/>
                    <a:pt x="0" y="1905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3" name="Forme libre : forme 202">
              <a:extLst>
                <a:ext uri="{FF2B5EF4-FFF2-40B4-BE49-F238E27FC236}">
                  <a16:creationId xmlns:a16="http://schemas.microsoft.com/office/drawing/2014/main" id="{69C7A3CC-62FB-B0BB-EA1B-2C48FFFF0F9F}"/>
                </a:ext>
              </a:extLst>
            </p:cNvPr>
            <p:cNvSpPr/>
            <p:nvPr/>
          </p:nvSpPr>
          <p:spPr>
            <a:xfrm>
              <a:off x="-4046093" y="-1393508"/>
              <a:ext cx="71437" cy="80010"/>
            </a:xfrm>
            <a:custGeom>
              <a:avLst/>
              <a:gdLst>
                <a:gd name="csX0" fmla="*/ 71438 w 71437"/>
                <a:gd name="csY0" fmla="*/ 80010 h 80010"/>
                <a:gd name="csX1" fmla="*/ 0 w 71437"/>
                <a:gd name="csY1" fmla="*/ 0 h 80010"/>
                <a:gd name="csX2" fmla="*/ 71438 w 71437"/>
                <a:gd name="csY2" fmla="*/ 80010 h 800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437" h="80010">
                  <a:moveTo>
                    <a:pt x="71438" y="80010"/>
                  </a:moveTo>
                  <a:cubicBezTo>
                    <a:pt x="32385" y="66675"/>
                    <a:pt x="1905" y="45720"/>
                    <a:pt x="0" y="0"/>
                  </a:cubicBezTo>
                  <a:cubicBezTo>
                    <a:pt x="25718" y="24765"/>
                    <a:pt x="51435" y="49530"/>
                    <a:pt x="71438" y="8001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4" name="Forme libre : forme 203">
              <a:extLst>
                <a:ext uri="{FF2B5EF4-FFF2-40B4-BE49-F238E27FC236}">
                  <a16:creationId xmlns:a16="http://schemas.microsoft.com/office/drawing/2014/main" id="{8D82394E-A13B-54E5-5CAF-0411E1663B3D}"/>
                </a:ext>
              </a:extLst>
            </p:cNvPr>
            <p:cNvSpPr/>
            <p:nvPr/>
          </p:nvSpPr>
          <p:spPr>
            <a:xfrm>
              <a:off x="-5423408" y="496252"/>
              <a:ext cx="59695" cy="62865"/>
            </a:xfrm>
            <a:custGeom>
              <a:avLst/>
              <a:gdLst>
                <a:gd name="csX0" fmla="*/ 0 w 59695"/>
                <a:gd name="csY0" fmla="*/ 0 h 62865"/>
                <a:gd name="csX1" fmla="*/ 59055 w 59695"/>
                <a:gd name="csY1" fmla="*/ 62865 h 62865"/>
                <a:gd name="csX2" fmla="*/ 0 w 59695"/>
                <a:gd name="csY2" fmla="*/ 0 h 628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695" h="62865">
                  <a:moveTo>
                    <a:pt x="0" y="0"/>
                  </a:moveTo>
                  <a:cubicBezTo>
                    <a:pt x="50483" y="1905"/>
                    <a:pt x="62865" y="15240"/>
                    <a:pt x="59055" y="62865"/>
                  </a:cubicBezTo>
                  <a:cubicBezTo>
                    <a:pt x="39053" y="41910"/>
                    <a:pt x="19050" y="20955"/>
                    <a:pt x="0" y="0"/>
                  </a:cubicBezTo>
                  <a:close/>
                </a:path>
              </a:pathLst>
            </a:custGeom>
            <a:solidFill>
              <a:srgbClr val="3A2052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5" name="Forme libre : forme 204">
              <a:extLst>
                <a:ext uri="{FF2B5EF4-FFF2-40B4-BE49-F238E27FC236}">
                  <a16:creationId xmlns:a16="http://schemas.microsoft.com/office/drawing/2014/main" id="{CD623894-4814-4801-B668-99EDA3731A10}"/>
                </a:ext>
              </a:extLst>
            </p:cNvPr>
            <p:cNvSpPr/>
            <p:nvPr/>
          </p:nvSpPr>
          <p:spPr>
            <a:xfrm>
              <a:off x="-4547108" y="1456371"/>
              <a:ext cx="71437" cy="89534"/>
            </a:xfrm>
            <a:custGeom>
              <a:avLst/>
              <a:gdLst>
                <a:gd name="csX0" fmla="*/ 0 w 71437"/>
                <a:gd name="csY0" fmla="*/ 11430 h 89534"/>
                <a:gd name="csX1" fmla="*/ 953 w 71437"/>
                <a:gd name="csY1" fmla="*/ 0 h 89534"/>
                <a:gd name="csX2" fmla="*/ 71438 w 71437"/>
                <a:gd name="csY2" fmla="*/ 89535 h 89534"/>
                <a:gd name="csX3" fmla="*/ 0 w 71437"/>
                <a:gd name="csY3" fmla="*/ 11430 h 895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1437" h="89534">
                  <a:moveTo>
                    <a:pt x="0" y="11430"/>
                  </a:moveTo>
                  <a:cubicBezTo>
                    <a:pt x="0" y="7620"/>
                    <a:pt x="0" y="3810"/>
                    <a:pt x="953" y="0"/>
                  </a:cubicBezTo>
                  <a:cubicBezTo>
                    <a:pt x="31433" y="23813"/>
                    <a:pt x="69533" y="42863"/>
                    <a:pt x="71438" y="89535"/>
                  </a:cubicBezTo>
                  <a:cubicBezTo>
                    <a:pt x="47625" y="64770"/>
                    <a:pt x="23813" y="38100"/>
                    <a:pt x="0" y="1143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C9A33D44-D453-6847-1DB1-DAC5F9A76E55}"/>
                </a:ext>
              </a:extLst>
            </p:cNvPr>
            <p:cNvSpPr/>
            <p:nvPr/>
          </p:nvSpPr>
          <p:spPr>
            <a:xfrm>
              <a:off x="-5147183" y="801052"/>
              <a:ext cx="54877" cy="60959"/>
            </a:xfrm>
            <a:custGeom>
              <a:avLst/>
              <a:gdLst>
                <a:gd name="csX0" fmla="*/ 0 w 54877"/>
                <a:gd name="csY0" fmla="*/ 0 h 60959"/>
                <a:gd name="csX1" fmla="*/ 53340 w 54877"/>
                <a:gd name="csY1" fmla="*/ 60960 h 60959"/>
                <a:gd name="csX2" fmla="*/ 0 w 54877"/>
                <a:gd name="csY2" fmla="*/ 0 h 609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4877" h="60959">
                  <a:moveTo>
                    <a:pt x="0" y="0"/>
                  </a:moveTo>
                  <a:cubicBezTo>
                    <a:pt x="33338" y="6667"/>
                    <a:pt x="61913" y="17145"/>
                    <a:pt x="53340" y="60960"/>
                  </a:cubicBezTo>
                  <a:cubicBezTo>
                    <a:pt x="35243" y="40005"/>
                    <a:pt x="17145" y="20003"/>
                    <a:pt x="0" y="0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7" name="Forme libre : forme 206">
              <a:extLst>
                <a:ext uri="{FF2B5EF4-FFF2-40B4-BE49-F238E27FC236}">
                  <a16:creationId xmlns:a16="http://schemas.microsoft.com/office/drawing/2014/main" id="{C4378687-3446-0F91-68A9-CAF44748B1BF}"/>
                </a:ext>
              </a:extLst>
            </p:cNvPr>
            <p:cNvSpPr/>
            <p:nvPr/>
          </p:nvSpPr>
          <p:spPr>
            <a:xfrm>
              <a:off x="-5093843" y="858360"/>
              <a:ext cx="50736" cy="57944"/>
            </a:xfrm>
            <a:custGeom>
              <a:avLst/>
              <a:gdLst>
                <a:gd name="csX0" fmla="*/ 0 w 50736"/>
                <a:gd name="csY0" fmla="*/ 3652 h 57944"/>
                <a:gd name="csX1" fmla="*/ 50482 w 50736"/>
                <a:gd name="csY1" fmla="*/ 57944 h 57944"/>
                <a:gd name="csX2" fmla="*/ 0 w 50736"/>
                <a:gd name="csY2" fmla="*/ 3652 h 579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0736" h="57944">
                  <a:moveTo>
                    <a:pt x="0" y="3652"/>
                  </a:moveTo>
                  <a:cubicBezTo>
                    <a:pt x="52388" y="-11588"/>
                    <a:pt x="51435" y="23654"/>
                    <a:pt x="50482" y="57944"/>
                  </a:cubicBezTo>
                  <a:cubicBezTo>
                    <a:pt x="34290" y="39847"/>
                    <a:pt x="17145" y="21749"/>
                    <a:pt x="0" y="3652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8" name="Forme libre : forme 207">
              <a:extLst>
                <a:ext uri="{FF2B5EF4-FFF2-40B4-BE49-F238E27FC236}">
                  <a16:creationId xmlns:a16="http://schemas.microsoft.com/office/drawing/2014/main" id="{98F89BBD-80C6-6580-59AF-F33E04C50986}"/>
                </a:ext>
              </a:extLst>
            </p:cNvPr>
            <p:cNvSpPr/>
            <p:nvPr/>
          </p:nvSpPr>
          <p:spPr>
            <a:xfrm>
              <a:off x="-4461383" y="1562099"/>
              <a:ext cx="51528" cy="55244"/>
            </a:xfrm>
            <a:custGeom>
              <a:avLst/>
              <a:gdLst>
                <a:gd name="csX0" fmla="*/ 0 w 51528"/>
                <a:gd name="csY0" fmla="*/ 0 h 55244"/>
                <a:gd name="csX1" fmla="*/ 48578 w 51528"/>
                <a:gd name="csY1" fmla="*/ 55245 h 55244"/>
                <a:gd name="csX2" fmla="*/ 0 w 51528"/>
                <a:gd name="csY2" fmla="*/ 0 h 552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1528" h="55244">
                  <a:moveTo>
                    <a:pt x="0" y="0"/>
                  </a:moveTo>
                  <a:cubicBezTo>
                    <a:pt x="32385" y="3810"/>
                    <a:pt x="60960" y="11430"/>
                    <a:pt x="48578" y="55245"/>
                  </a:cubicBezTo>
                  <a:cubicBezTo>
                    <a:pt x="28575" y="40005"/>
                    <a:pt x="14288" y="20003"/>
                    <a:pt x="0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09" name="Forme libre : forme 208">
              <a:extLst>
                <a:ext uri="{FF2B5EF4-FFF2-40B4-BE49-F238E27FC236}">
                  <a16:creationId xmlns:a16="http://schemas.microsoft.com/office/drawing/2014/main" id="{E69AA9B9-7208-0CD3-5CE8-E791CBB90E09}"/>
                </a:ext>
              </a:extLst>
            </p:cNvPr>
            <p:cNvSpPr/>
            <p:nvPr/>
          </p:nvSpPr>
          <p:spPr>
            <a:xfrm>
              <a:off x="-2657871" y="148589"/>
              <a:ext cx="53863" cy="60959"/>
            </a:xfrm>
            <a:custGeom>
              <a:avLst/>
              <a:gdLst>
                <a:gd name="csX0" fmla="*/ 53863 w 53863"/>
                <a:gd name="csY0" fmla="*/ 60960 h 60959"/>
                <a:gd name="csX1" fmla="*/ 523 w 53863"/>
                <a:gd name="csY1" fmla="*/ 0 h 60959"/>
                <a:gd name="csX2" fmla="*/ 53863 w 53863"/>
                <a:gd name="csY2" fmla="*/ 60960 h 609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3863" h="60959">
                  <a:moveTo>
                    <a:pt x="53863" y="60960"/>
                  </a:moveTo>
                  <a:cubicBezTo>
                    <a:pt x="24335" y="50482"/>
                    <a:pt x="-4240" y="40005"/>
                    <a:pt x="523" y="0"/>
                  </a:cubicBezTo>
                  <a:cubicBezTo>
                    <a:pt x="21478" y="18097"/>
                    <a:pt x="39576" y="38100"/>
                    <a:pt x="53863" y="6096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0" name="Forme libre : forme 209">
              <a:extLst>
                <a:ext uri="{FF2B5EF4-FFF2-40B4-BE49-F238E27FC236}">
                  <a16:creationId xmlns:a16="http://schemas.microsoft.com/office/drawing/2014/main" id="{E01EAC84-3EE3-D279-AB47-67B6D33FC91B}"/>
                </a:ext>
              </a:extLst>
            </p:cNvPr>
            <p:cNvSpPr/>
            <p:nvPr/>
          </p:nvSpPr>
          <p:spPr>
            <a:xfrm>
              <a:off x="-3518951" y="-808672"/>
              <a:ext cx="40547" cy="47394"/>
            </a:xfrm>
            <a:custGeom>
              <a:avLst/>
              <a:gdLst>
                <a:gd name="csX0" fmla="*/ 40548 w 40547"/>
                <a:gd name="csY0" fmla="*/ 45720 h 47394"/>
                <a:gd name="csX1" fmla="*/ 543 w 40547"/>
                <a:gd name="csY1" fmla="*/ 0 h 47394"/>
                <a:gd name="csX2" fmla="*/ 40548 w 40547"/>
                <a:gd name="csY2" fmla="*/ 45720 h 473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0547" h="47394">
                  <a:moveTo>
                    <a:pt x="40548" y="45720"/>
                  </a:moveTo>
                  <a:cubicBezTo>
                    <a:pt x="-410" y="54292"/>
                    <a:pt x="-1362" y="28575"/>
                    <a:pt x="543" y="0"/>
                  </a:cubicBezTo>
                  <a:cubicBezTo>
                    <a:pt x="17688" y="12382"/>
                    <a:pt x="30070" y="28575"/>
                    <a:pt x="40548" y="4572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1" name="Forme libre : forme 210">
              <a:extLst>
                <a:ext uri="{FF2B5EF4-FFF2-40B4-BE49-F238E27FC236}">
                  <a16:creationId xmlns:a16="http://schemas.microsoft.com/office/drawing/2014/main" id="{92CE3B75-A7D2-597B-C287-FA12DD422E9B}"/>
                </a:ext>
              </a:extLst>
            </p:cNvPr>
            <p:cNvSpPr/>
            <p:nvPr/>
          </p:nvSpPr>
          <p:spPr>
            <a:xfrm>
              <a:off x="-4089032" y="-1429703"/>
              <a:ext cx="41033" cy="38633"/>
            </a:xfrm>
            <a:custGeom>
              <a:avLst/>
              <a:gdLst>
                <a:gd name="csX0" fmla="*/ 41034 w 41033"/>
                <a:gd name="csY0" fmla="*/ 34290 h 38633"/>
                <a:gd name="csX1" fmla="*/ 77 w 41033"/>
                <a:gd name="csY1" fmla="*/ 0 h 38633"/>
                <a:gd name="csX2" fmla="*/ 41034 w 41033"/>
                <a:gd name="csY2" fmla="*/ 34290 h 386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1033" h="38633">
                  <a:moveTo>
                    <a:pt x="41034" y="34290"/>
                  </a:moveTo>
                  <a:cubicBezTo>
                    <a:pt x="6744" y="47625"/>
                    <a:pt x="-876" y="28575"/>
                    <a:pt x="77" y="0"/>
                  </a:cubicBezTo>
                  <a:cubicBezTo>
                    <a:pt x="22936" y="0"/>
                    <a:pt x="25794" y="24765"/>
                    <a:pt x="41034" y="3429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2" name="Forme libre : forme 211">
              <a:extLst>
                <a:ext uri="{FF2B5EF4-FFF2-40B4-BE49-F238E27FC236}">
                  <a16:creationId xmlns:a16="http://schemas.microsoft.com/office/drawing/2014/main" id="{2D332BDC-0276-E711-ABFB-345B82C32F54}"/>
                </a:ext>
              </a:extLst>
            </p:cNvPr>
            <p:cNvSpPr/>
            <p:nvPr/>
          </p:nvSpPr>
          <p:spPr>
            <a:xfrm>
              <a:off x="-3019498" y="-251460"/>
              <a:ext cx="36395" cy="41533"/>
            </a:xfrm>
            <a:custGeom>
              <a:avLst/>
              <a:gdLst>
                <a:gd name="csX0" fmla="*/ 36395 w 36395"/>
                <a:gd name="csY0" fmla="*/ 40957 h 41533"/>
                <a:gd name="csX1" fmla="*/ 2105 w 36395"/>
                <a:gd name="csY1" fmla="*/ 0 h 41533"/>
                <a:gd name="csX2" fmla="*/ 36395 w 36395"/>
                <a:gd name="csY2" fmla="*/ 40957 h 415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395" h="41533">
                  <a:moveTo>
                    <a:pt x="36395" y="40957"/>
                  </a:moveTo>
                  <a:cubicBezTo>
                    <a:pt x="4011" y="44767"/>
                    <a:pt x="-4562" y="29528"/>
                    <a:pt x="2105" y="0"/>
                  </a:cubicBezTo>
                  <a:cubicBezTo>
                    <a:pt x="15441" y="12382"/>
                    <a:pt x="28775" y="23813"/>
                    <a:pt x="36395" y="40957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3" name="Forme libre : forme 212">
              <a:extLst>
                <a:ext uri="{FF2B5EF4-FFF2-40B4-BE49-F238E27FC236}">
                  <a16:creationId xmlns:a16="http://schemas.microsoft.com/office/drawing/2014/main" id="{CFB050EC-E68C-90B7-AB8E-CC0175FB96CC}"/>
                </a:ext>
              </a:extLst>
            </p:cNvPr>
            <p:cNvSpPr/>
            <p:nvPr/>
          </p:nvSpPr>
          <p:spPr>
            <a:xfrm>
              <a:off x="-5196713" y="744666"/>
              <a:ext cx="36395" cy="40192"/>
            </a:xfrm>
            <a:custGeom>
              <a:avLst/>
              <a:gdLst>
                <a:gd name="csX0" fmla="*/ 0 w 36395"/>
                <a:gd name="csY0" fmla="*/ 1140 h 40192"/>
                <a:gd name="csX1" fmla="*/ 34290 w 36395"/>
                <a:gd name="csY1" fmla="*/ 40193 h 40192"/>
                <a:gd name="csX2" fmla="*/ 0 w 36395"/>
                <a:gd name="csY2" fmla="*/ 1140 h 401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6395" h="40192">
                  <a:moveTo>
                    <a:pt x="0" y="1140"/>
                  </a:moveTo>
                  <a:cubicBezTo>
                    <a:pt x="32385" y="-4575"/>
                    <a:pt x="40957" y="11618"/>
                    <a:pt x="34290" y="40193"/>
                  </a:cubicBezTo>
                  <a:cubicBezTo>
                    <a:pt x="22860" y="27810"/>
                    <a:pt x="11430" y="14475"/>
                    <a:pt x="0" y="1140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4" name="Forme libre : forme 213">
              <a:extLst>
                <a:ext uri="{FF2B5EF4-FFF2-40B4-BE49-F238E27FC236}">
                  <a16:creationId xmlns:a16="http://schemas.microsoft.com/office/drawing/2014/main" id="{D572F9ED-90BB-E8A1-9419-19277AB8148D}"/>
                </a:ext>
              </a:extLst>
            </p:cNvPr>
            <p:cNvSpPr/>
            <p:nvPr/>
          </p:nvSpPr>
          <p:spPr>
            <a:xfrm>
              <a:off x="-3479356" y="-762953"/>
              <a:ext cx="38100" cy="48577"/>
            </a:xfrm>
            <a:custGeom>
              <a:avLst/>
              <a:gdLst>
                <a:gd name="csX0" fmla="*/ 38100 w 38100"/>
                <a:gd name="csY0" fmla="*/ 48578 h 48577"/>
                <a:gd name="csX1" fmla="*/ 0 w 38100"/>
                <a:gd name="csY1" fmla="*/ 0 h 48577"/>
                <a:gd name="csX2" fmla="*/ 38100 w 38100"/>
                <a:gd name="csY2" fmla="*/ 48578 h 485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00" h="48577">
                  <a:moveTo>
                    <a:pt x="38100" y="48578"/>
                  </a:moveTo>
                  <a:cubicBezTo>
                    <a:pt x="6668" y="46673"/>
                    <a:pt x="2857" y="23813"/>
                    <a:pt x="0" y="0"/>
                  </a:cubicBezTo>
                  <a:cubicBezTo>
                    <a:pt x="16193" y="13335"/>
                    <a:pt x="34290" y="25718"/>
                    <a:pt x="38100" y="48578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5" name="Forme libre : forme 214">
              <a:extLst>
                <a:ext uri="{FF2B5EF4-FFF2-40B4-BE49-F238E27FC236}">
                  <a16:creationId xmlns:a16="http://schemas.microsoft.com/office/drawing/2014/main" id="{0C021997-5100-2E62-0464-697129B2BF60}"/>
                </a:ext>
              </a:extLst>
            </p:cNvPr>
            <p:cNvSpPr/>
            <p:nvPr/>
          </p:nvSpPr>
          <p:spPr>
            <a:xfrm>
              <a:off x="-5823458" y="-1295400"/>
              <a:ext cx="28575" cy="39052"/>
            </a:xfrm>
            <a:custGeom>
              <a:avLst/>
              <a:gdLst>
                <a:gd name="csX0" fmla="*/ 28575 w 28575"/>
                <a:gd name="csY0" fmla="*/ 0 h 39052"/>
                <a:gd name="csX1" fmla="*/ 0 w 28575"/>
                <a:gd name="csY1" fmla="*/ 39053 h 39052"/>
                <a:gd name="csX2" fmla="*/ 28575 w 28575"/>
                <a:gd name="csY2" fmla="*/ 0 h 390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8575" h="39052">
                  <a:moveTo>
                    <a:pt x="28575" y="0"/>
                  </a:moveTo>
                  <a:cubicBezTo>
                    <a:pt x="26670" y="19050"/>
                    <a:pt x="23813" y="36195"/>
                    <a:pt x="0" y="39053"/>
                  </a:cubicBezTo>
                  <a:cubicBezTo>
                    <a:pt x="6668" y="23813"/>
                    <a:pt x="15240" y="9525"/>
                    <a:pt x="28575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6" name="Forme libre : forme 215">
              <a:extLst>
                <a:ext uri="{FF2B5EF4-FFF2-40B4-BE49-F238E27FC236}">
                  <a16:creationId xmlns:a16="http://schemas.microsoft.com/office/drawing/2014/main" id="{F2170118-6083-064E-80F3-3AFB207C87D4}"/>
                </a:ext>
              </a:extLst>
            </p:cNvPr>
            <p:cNvSpPr/>
            <p:nvPr/>
          </p:nvSpPr>
          <p:spPr>
            <a:xfrm>
              <a:off x="-4855718" y="1112597"/>
              <a:ext cx="23521" cy="36117"/>
            </a:xfrm>
            <a:custGeom>
              <a:avLst/>
              <a:gdLst>
                <a:gd name="csX0" fmla="*/ 0 w 23521"/>
                <a:gd name="csY0" fmla="*/ 12305 h 36117"/>
                <a:gd name="csX1" fmla="*/ 17145 w 23521"/>
                <a:gd name="csY1" fmla="*/ 875 h 36117"/>
                <a:gd name="csX2" fmla="*/ 21907 w 23521"/>
                <a:gd name="csY2" fmla="*/ 36118 h 36117"/>
                <a:gd name="csX3" fmla="*/ 0 w 23521"/>
                <a:gd name="csY3" fmla="*/ 12305 h 361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3521" h="36117">
                  <a:moveTo>
                    <a:pt x="0" y="12305"/>
                  </a:moveTo>
                  <a:cubicBezTo>
                    <a:pt x="4763" y="6590"/>
                    <a:pt x="11430" y="-2935"/>
                    <a:pt x="17145" y="875"/>
                  </a:cubicBezTo>
                  <a:cubicBezTo>
                    <a:pt x="28575" y="9447"/>
                    <a:pt x="20955" y="23735"/>
                    <a:pt x="21907" y="36118"/>
                  </a:cubicBezTo>
                  <a:cubicBezTo>
                    <a:pt x="14288" y="27545"/>
                    <a:pt x="7620" y="19925"/>
                    <a:pt x="0" y="12305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7" name="Forme libre : forme 216">
              <a:extLst>
                <a:ext uri="{FF2B5EF4-FFF2-40B4-BE49-F238E27FC236}">
                  <a16:creationId xmlns:a16="http://schemas.microsoft.com/office/drawing/2014/main" id="{298C4FDB-27D8-710E-5EB2-8816D9FCAC20}"/>
                </a:ext>
              </a:extLst>
            </p:cNvPr>
            <p:cNvSpPr/>
            <p:nvPr/>
          </p:nvSpPr>
          <p:spPr>
            <a:xfrm>
              <a:off x="-5846318" y="-1257300"/>
              <a:ext cx="23812" cy="33612"/>
            </a:xfrm>
            <a:custGeom>
              <a:avLst/>
              <a:gdLst>
                <a:gd name="csX0" fmla="*/ 23813 w 23812"/>
                <a:gd name="csY0" fmla="*/ 0 h 33612"/>
                <a:gd name="csX1" fmla="*/ 0 w 23812"/>
                <a:gd name="csY1" fmla="*/ 33338 h 33612"/>
                <a:gd name="csX2" fmla="*/ 23813 w 23812"/>
                <a:gd name="csY2" fmla="*/ 0 h 336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812" h="33612">
                  <a:moveTo>
                    <a:pt x="23813" y="0"/>
                  </a:moveTo>
                  <a:cubicBezTo>
                    <a:pt x="22860" y="16192"/>
                    <a:pt x="26670" y="36195"/>
                    <a:pt x="0" y="33338"/>
                  </a:cubicBezTo>
                  <a:cubicBezTo>
                    <a:pt x="7620" y="22860"/>
                    <a:pt x="15240" y="11430"/>
                    <a:pt x="23813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8" name="Forme libre : forme 217">
              <a:extLst>
                <a:ext uri="{FF2B5EF4-FFF2-40B4-BE49-F238E27FC236}">
                  <a16:creationId xmlns:a16="http://schemas.microsoft.com/office/drawing/2014/main" id="{66FAD8A7-A568-E495-E8C0-45A81927FFA5}"/>
                </a:ext>
              </a:extLst>
            </p:cNvPr>
            <p:cNvSpPr/>
            <p:nvPr/>
          </p:nvSpPr>
          <p:spPr>
            <a:xfrm>
              <a:off x="-2908223" y="-128588"/>
              <a:ext cx="20369" cy="32421"/>
            </a:xfrm>
            <a:custGeom>
              <a:avLst/>
              <a:gdLst>
                <a:gd name="csX0" fmla="*/ 20370 w 20369"/>
                <a:gd name="csY0" fmla="*/ 32385 h 32421"/>
                <a:gd name="csX1" fmla="*/ 367 w 20369"/>
                <a:gd name="csY1" fmla="*/ 0 h 32421"/>
                <a:gd name="csX2" fmla="*/ 20370 w 20369"/>
                <a:gd name="csY2" fmla="*/ 32385 h 32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369" h="32421">
                  <a:moveTo>
                    <a:pt x="20370" y="32385"/>
                  </a:moveTo>
                  <a:cubicBezTo>
                    <a:pt x="-4395" y="33338"/>
                    <a:pt x="367" y="15240"/>
                    <a:pt x="367" y="0"/>
                  </a:cubicBezTo>
                  <a:cubicBezTo>
                    <a:pt x="7035" y="10478"/>
                    <a:pt x="13703" y="20955"/>
                    <a:pt x="20370" y="32385"/>
                  </a:cubicBezTo>
                  <a:close/>
                </a:path>
              </a:pathLst>
            </a:custGeom>
            <a:solidFill>
              <a:srgbClr val="422356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19" name="Forme libre : forme 218">
              <a:extLst>
                <a:ext uri="{FF2B5EF4-FFF2-40B4-BE49-F238E27FC236}">
                  <a16:creationId xmlns:a16="http://schemas.microsoft.com/office/drawing/2014/main" id="{CA3F7A22-0D40-D3E8-5765-0F614E4FE107}"/>
                </a:ext>
              </a:extLst>
            </p:cNvPr>
            <p:cNvSpPr/>
            <p:nvPr/>
          </p:nvSpPr>
          <p:spPr>
            <a:xfrm>
              <a:off x="-2603279" y="1661692"/>
              <a:ext cx="23084" cy="28994"/>
            </a:xfrm>
            <a:custGeom>
              <a:avLst/>
              <a:gdLst>
                <a:gd name="csX0" fmla="*/ 224 w 23084"/>
                <a:gd name="csY0" fmla="*/ 28994 h 28994"/>
                <a:gd name="csX1" fmla="*/ 23084 w 23084"/>
                <a:gd name="csY1" fmla="*/ 2324 h 28994"/>
                <a:gd name="csX2" fmla="*/ 224 w 23084"/>
                <a:gd name="csY2" fmla="*/ 28994 h 289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084" h="28994">
                  <a:moveTo>
                    <a:pt x="224" y="28994"/>
                  </a:moveTo>
                  <a:cubicBezTo>
                    <a:pt x="1176" y="14707"/>
                    <a:pt x="-6444" y="-7201"/>
                    <a:pt x="23084" y="2324"/>
                  </a:cubicBezTo>
                  <a:cubicBezTo>
                    <a:pt x="15464" y="10897"/>
                    <a:pt x="7844" y="20422"/>
                    <a:pt x="224" y="28994"/>
                  </a:cubicBezTo>
                  <a:close/>
                </a:path>
              </a:pathLst>
            </a:custGeom>
            <a:solidFill>
              <a:srgbClr val="3B255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0" name="Forme libre : forme 219">
              <a:extLst>
                <a:ext uri="{FF2B5EF4-FFF2-40B4-BE49-F238E27FC236}">
                  <a16:creationId xmlns:a16="http://schemas.microsoft.com/office/drawing/2014/main" id="{0D96CF4F-0D20-2A7B-3FF4-317AF8D67162}"/>
                </a:ext>
              </a:extLst>
            </p:cNvPr>
            <p:cNvSpPr/>
            <p:nvPr/>
          </p:nvSpPr>
          <p:spPr>
            <a:xfrm>
              <a:off x="-4881436" y="1095374"/>
              <a:ext cx="26127" cy="23812"/>
            </a:xfrm>
            <a:custGeom>
              <a:avLst/>
              <a:gdLst>
                <a:gd name="csX0" fmla="*/ 0 w 26127"/>
                <a:gd name="csY0" fmla="*/ 0 h 23812"/>
                <a:gd name="csX1" fmla="*/ 20955 w 26127"/>
                <a:gd name="csY1" fmla="*/ 23813 h 23812"/>
                <a:gd name="csX2" fmla="*/ 0 w 26127"/>
                <a:gd name="csY2" fmla="*/ 0 h 23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6127" h="23812">
                  <a:moveTo>
                    <a:pt x="0" y="0"/>
                  </a:moveTo>
                  <a:cubicBezTo>
                    <a:pt x="14288" y="1905"/>
                    <a:pt x="36195" y="-3810"/>
                    <a:pt x="20955" y="23813"/>
                  </a:cubicBezTo>
                  <a:cubicBezTo>
                    <a:pt x="13335" y="16193"/>
                    <a:pt x="6668" y="7620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1" name="Forme libre : forme 220">
              <a:extLst>
                <a:ext uri="{FF2B5EF4-FFF2-40B4-BE49-F238E27FC236}">
                  <a16:creationId xmlns:a16="http://schemas.microsoft.com/office/drawing/2014/main" id="{D959FA29-F162-91F0-A6D6-1DB1AF92EFCF}"/>
                </a:ext>
              </a:extLst>
            </p:cNvPr>
            <p:cNvSpPr/>
            <p:nvPr/>
          </p:nvSpPr>
          <p:spPr>
            <a:xfrm>
              <a:off x="-2677040" y="129539"/>
              <a:ext cx="19691" cy="20178"/>
            </a:xfrm>
            <a:custGeom>
              <a:avLst/>
              <a:gdLst>
                <a:gd name="csX0" fmla="*/ 19692 w 19691"/>
                <a:gd name="csY0" fmla="*/ 19050 h 20178"/>
                <a:gd name="csX1" fmla="*/ 2547 w 19691"/>
                <a:gd name="csY1" fmla="*/ 0 h 20178"/>
                <a:gd name="csX2" fmla="*/ 19692 w 19691"/>
                <a:gd name="csY2" fmla="*/ 19050 h 201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691" h="20178">
                  <a:moveTo>
                    <a:pt x="19692" y="19050"/>
                  </a:moveTo>
                  <a:cubicBezTo>
                    <a:pt x="2547" y="22860"/>
                    <a:pt x="-4121" y="17145"/>
                    <a:pt x="2547" y="0"/>
                  </a:cubicBezTo>
                  <a:cubicBezTo>
                    <a:pt x="8262" y="6667"/>
                    <a:pt x="13977" y="12382"/>
                    <a:pt x="19692" y="19050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2" name="Forme libre : forme 221">
              <a:extLst>
                <a:ext uri="{FF2B5EF4-FFF2-40B4-BE49-F238E27FC236}">
                  <a16:creationId xmlns:a16="http://schemas.microsoft.com/office/drawing/2014/main" id="{C1440600-4011-55FF-7101-E67D01EC3E6D}"/>
                </a:ext>
              </a:extLst>
            </p:cNvPr>
            <p:cNvSpPr/>
            <p:nvPr/>
          </p:nvSpPr>
          <p:spPr>
            <a:xfrm>
              <a:off x="-3441256" y="-715328"/>
              <a:ext cx="17144" cy="11430"/>
            </a:xfrm>
            <a:custGeom>
              <a:avLst/>
              <a:gdLst>
                <a:gd name="csX0" fmla="*/ 17145 w 17144"/>
                <a:gd name="csY0" fmla="*/ 11430 h 11430"/>
                <a:gd name="csX1" fmla="*/ 0 w 17144"/>
                <a:gd name="csY1" fmla="*/ 0 h 11430"/>
                <a:gd name="csX2" fmla="*/ 17145 w 17144"/>
                <a:gd name="csY2" fmla="*/ 11430 h 114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144" h="11430">
                  <a:moveTo>
                    <a:pt x="17145" y="11430"/>
                  </a:moveTo>
                  <a:cubicBezTo>
                    <a:pt x="9525" y="11430"/>
                    <a:pt x="2857" y="8573"/>
                    <a:pt x="0" y="0"/>
                  </a:cubicBezTo>
                  <a:cubicBezTo>
                    <a:pt x="6668" y="1905"/>
                    <a:pt x="14288" y="2858"/>
                    <a:pt x="17145" y="1143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3" name="Forme libre : forme 222">
              <a:extLst>
                <a:ext uri="{FF2B5EF4-FFF2-40B4-BE49-F238E27FC236}">
                  <a16:creationId xmlns:a16="http://schemas.microsoft.com/office/drawing/2014/main" id="{B4C54C28-EAE0-E7D7-91A3-63A375F99167}"/>
                </a:ext>
              </a:extLst>
            </p:cNvPr>
            <p:cNvSpPr/>
            <p:nvPr/>
          </p:nvSpPr>
          <p:spPr>
            <a:xfrm>
              <a:off x="-5160518" y="786853"/>
              <a:ext cx="13334" cy="15151"/>
            </a:xfrm>
            <a:custGeom>
              <a:avLst/>
              <a:gdLst>
                <a:gd name="csX0" fmla="*/ 0 w 13334"/>
                <a:gd name="csY0" fmla="*/ 864 h 15151"/>
                <a:gd name="csX1" fmla="*/ 13335 w 13334"/>
                <a:gd name="csY1" fmla="*/ 15151 h 15151"/>
                <a:gd name="csX2" fmla="*/ 0 w 13334"/>
                <a:gd name="csY2" fmla="*/ 864 h 151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334" h="15151">
                  <a:moveTo>
                    <a:pt x="0" y="864"/>
                  </a:moveTo>
                  <a:cubicBezTo>
                    <a:pt x="12382" y="-2946"/>
                    <a:pt x="13335" y="6579"/>
                    <a:pt x="13335" y="15151"/>
                  </a:cubicBezTo>
                  <a:cubicBezTo>
                    <a:pt x="8572" y="9436"/>
                    <a:pt x="4763" y="4674"/>
                    <a:pt x="0" y="864"/>
                  </a:cubicBez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4" name="Forme libre : forme 223">
              <a:extLst>
                <a:ext uri="{FF2B5EF4-FFF2-40B4-BE49-F238E27FC236}">
                  <a16:creationId xmlns:a16="http://schemas.microsoft.com/office/drawing/2014/main" id="{90EA24EC-D774-63A6-3544-B3D00673F455}"/>
                </a:ext>
              </a:extLst>
            </p:cNvPr>
            <p:cNvSpPr/>
            <p:nvPr/>
          </p:nvSpPr>
          <p:spPr>
            <a:xfrm>
              <a:off x="-4035615" y="1943064"/>
              <a:ext cx="12868" cy="9559"/>
            </a:xfrm>
            <a:custGeom>
              <a:avLst/>
              <a:gdLst>
                <a:gd name="csX0" fmla="*/ 0 w 12868"/>
                <a:gd name="csY0" fmla="*/ 3845 h 9559"/>
                <a:gd name="csX1" fmla="*/ 12382 w 12868"/>
                <a:gd name="csY1" fmla="*/ 9560 h 9559"/>
                <a:gd name="csX2" fmla="*/ 0 w 12868"/>
                <a:gd name="csY2" fmla="*/ 3845 h 95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868" h="9559">
                  <a:moveTo>
                    <a:pt x="0" y="3845"/>
                  </a:moveTo>
                  <a:cubicBezTo>
                    <a:pt x="4763" y="4797"/>
                    <a:pt x="15240" y="-8538"/>
                    <a:pt x="12382" y="9560"/>
                  </a:cubicBezTo>
                  <a:cubicBezTo>
                    <a:pt x="7620" y="7654"/>
                    <a:pt x="3810" y="5750"/>
                    <a:pt x="0" y="3845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5" name="Forme libre : forme 224">
              <a:extLst>
                <a:ext uri="{FF2B5EF4-FFF2-40B4-BE49-F238E27FC236}">
                  <a16:creationId xmlns:a16="http://schemas.microsoft.com/office/drawing/2014/main" id="{8B969D3F-C9DE-419B-71DF-0B9F97789DA1}"/>
                </a:ext>
              </a:extLst>
            </p:cNvPr>
            <p:cNvSpPr/>
            <p:nvPr/>
          </p:nvSpPr>
          <p:spPr>
            <a:xfrm>
              <a:off x="-4475671" y="1547518"/>
              <a:ext cx="14287" cy="15533"/>
            </a:xfrm>
            <a:custGeom>
              <a:avLst/>
              <a:gdLst>
                <a:gd name="csX0" fmla="*/ 0 w 14287"/>
                <a:gd name="csY0" fmla="*/ 294 h 15533"/>
                <a:gd name="csX1" fmla="*/ 14288 w 14287"/>
                <a:gd name="csY1" fmla="*/ 15534 h 15533"/>
                <a:gd name="csX2" fmla="*/ 0 w 14287"/>
                <a:gd name="csY2" fmla="*/ 294 h 155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287" h="15533">
                  <a:moveTo>
                    <a:pt x="0" y="294"/>
                  </a:moveTo>
                  <a:cubicBezTo>
                    <a:pt x="12383" y="-1611"/>
                    <a:pt x="13335" y="6009"/>
                    <a:pt x="14288" y="15534"/>
                  </a:cubicBezTo>
                  <a:cubicBezTo>
                    <a:pt x="9525" y="9819"/>
                    <a:pt x="4763" y="5056"/>
                    <a:pt x="0" y="294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6" name="Forme libre : forme 225">
              <a:extLst>
                <a:ext uri="{FF2B5EF4-FFF2-40B4-BE49-F238E27FC236}">
                  <a16:creationId xmlns:a16="http://schemas.microsoft.com/office/drawing/2014/main" id="{1428A569-9FE8-294B-9B81-A486A95113DA}"/>
                </a:ext>
              </a:extLst>
            </p:cNvPr>
            <p:cNvSpPr/>
            <p:nvPr/>
          </p:nvSpPr>
          <p:spPr>
            <a:xfrm>
              <a:off x="-3422206" y="-700088"/>
              <a:ext cx="11430" cy="13334"/>
            </a:xfrm>
            <a:custGeom>
              <a:avLst/>
              <a:gdLst>
                <a:gd name="csX0" fmla="*/ 11430 w 11430"/>
                <a:gd name="csY0" fmla="*/ 13335 h 13334"/>
                <a:gd name="csX1" fmla="*/ 0 w 11430"/>
                <a:gd name="csY1" fmla="*/ 0 h 13334"/>
                <a:gd name="csX2" fmla="*/ 11430 w 11430"/>
                <a:gd name="csY2" fmla="*/ 13335 h 133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430" h="13334">
                  <a:moveTo>
                    <a:pt x="11430" y="13335"/>
                  </a:moveTo>
                  <a:cubicBezTo>
                    <a:pt x="3810" y="11430"/>
                    <a:pt x="953" y="6667"/>
                    <a:pt x="0" y="0"/>
                  </a:cubicBezTo>
                  <a:cubicBezTo>
                    <a:pt x="4763" y="3810"/>
                    <a:pt x="7620" y="8572"/>
                    <a:pt x="11430" y="13335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7" name="Forme libre : forme 226">
              <a:extLst>
                <a:ext uri="{FF2B5EF4-FFF2-40B4-BE49-F238E27FC236}">
                  <a16:creationId xmlns:a16="http://schemas.microsoft.com/office/drawing/2014/main" id="{8A989529-553D-8D1E-522D-895800B8DD70}"/>
                </a:ext>
              </a:extLst>
            </p:cNvPr>
            <p:cNvSpPr/>
            <p:nvPr/>
          </p:nvSpPr>
          <p:spPr>
            <a:xfrm>
              <a:off x="-5035740" y="925829"/>
              <a:ext cx="2857" cy="1904"/>
            </a:xfrm>
            <a:custGeom>
              <a:avLst/>
              <a:gdLst>
                <a:gd name="csX0" fmla="*/ 953 w 2857"/>
                <a:gd name="csY0" fmla="*/ 0 h 1904"/>
                <a:gd name="csX1" fmla="*/ 2857 w 2857"/>
                <a:gd name="csY1" fmla="*/ 952 h 1904"/>
                <a:gd name="csX2" fmla="*/ 0 w 2857"/>
                <a:gd name="csY2" fmla="*/ 1905 h 1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857" h="1904">
                  <a:moveTo>
                    <a:pt x="953" y="0"/>
                  </a:moveTo>
                  <a:lnTo>
                    <a:pt x="2857" y="952"/>
                  </a:lnTo>
                  <a:lnTo>
                    <a:pt x="0" y="1905"/>
                  </a:lnTo>
                  <a:close/>
                </a:path>
              </a:pathLst>
            </a:custGeom>
            <a:solidFill>
              <a:srgbClr val="452D58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8" name="Forme libre : forme 227">
              <a:extLst>
                <a:ext uri="{FF2B5EF4-FFF2-40B4-BE49-F238E27FC236}">
                  <a16:creationId xmlns:a16="http://schemas.microsoft.com/office/drawing/2014/main" id="{85EAE4E7-A0A7-A52B-3E80-8FB0EFC55331}"/>
                </a:ext>
              </a:extLst>
            </p:cNvPr>
            <p:cNvSpPr/>
            <p:nvPr/>
          </p:nvSpPr>
          <p:spPr>
            <a:xfrm>
              <a:off x="-3031681" y="-259080"/>
              <a:ext cx="12382" cy="7001"/>
            </a:xfrm>
            <a:custGeom>
              <a:avLst/>
              <a:gdLst>
                <a:gd name="csX0" fmla="*/ 12382 w 12382"/>
                <a:gd name="csY0" fmla="*/ 5715 h 7001"/>
                <a:gd name="csX1" fmla="*/ 0 w 12382"/>
                <a:gd name="csY1" fmla="*/ 0 h 7001"/>
                <a:gd name="csX2" fmla="*/ 12382 w 12382"/>
                <a:gd name="csY2" fmla="*/ 5715 h 70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382" h="7001">
                  <a:moveTo>
                    <a:pt x="12382" y="5715"/>
                  </a:moveTo>
                  <a:cubicBezTo>
                    <a:pt x="6668" y="8573"/>
                    <a:pt x="2857" y="6668"/>
                    <a:pt x="0" y="0"/>
                  </a:cubicBezTo>
                  <a:cubicBezTo>
                    <a:pt x="3810" y="1905"/>
                    <a:pt x="7620" y="3810"/>
                    <a:pt x="12382" y="5715"/>
                  </a:cubicBezTo>
                  <a:close/>
                </a:path>
              </a:pathLst>
            </a:custGeom>
            <a:solidFill>
              <a:srgbClr val="3E25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29" name="Forme libre : forme 228">
              <a:extLst>
                <a:ext uri="{FF2B5EF4-FFF2-40B4-BE49-F238E27FC236}">
                  <a16:creationId xmlns:a16="http://schemas.microsoft.com/office/drawing/2014/main" id="{F117FB1E-D1F6-D8C6-51CE-247D7A04C65F}"/>
                </a:ext>
              </a:extLst>
            </p:cNvPr>
            <p:cNvSpPr/>
            <p:nvPr/>
          </p:nvSpPr>
          <p:spPr>
            <a:xfrm>
              <a:off x="-4472748" y="-447620"/>
              <a:ext cx="1993203" cy="2029899"/>
            </a:xfrm>
            <a:custGeom>
              <a:avLst/>
              <a:gdLst>
                <a:gd name="csX0" fmla="*/ 887 w 1993203"/>
                <a:gd name="csY0" fmla="*/ 941967 h 2029899"/>
                <a:gd name="csX1" fmla="*/ 125665 w 1993203"/>
                <a:gd name="csY1" fmla="*/ 823858 h 2029899"/>
                <a:gd name="csX2" fmla="*/ 653350 w 1993203"/>
                <a:gd name="csY2" fmla="*/ 344750 h 2029899"/>
                <a:gd name="csX3" fmla="*/ 1012442 w 1993203"/>
                <a:gd name="csY3" fmla="*/ 21853 h 2029899"/>
                <a:gd name="csX4" fmla="*/ 1101025 w 1993203"/>
                <a:gd name="csY4" fmla="*/ 28520 h 2029899"/>
                <a:gd name="csX5" fmla="*/ 1608707 w 1993203"/>
                <a:gd name="csY5" fmla="*/ 593352 h 2029899"/>
                <a:gd name="csX6" fmla="*/ 1848737 w 1993203"/>
                <a:gd name="csY6" fmla="*/ 888627 h 2029899"/>
                <a:gd name="csX7" fmla="*/ 1983040 w 1993203"/>
                <a:gd name="csY7" fmla="*/ 1268675 h 2029899"/>
                <a:gd name="csX8" fmla="*/ 1963037 w 1993203"/>
                <a:gd name="csY8" fmla="*/ 1630625 h 2029899"/>
                <a:gd name="csX9" fmla="*/ 1830640 w 1993203"/>
                <a:gd name="csY9" fmla="*/ 1933520 h 2029899"/>
                <a:gd name="csX10" fmla="*/ 1822068 w 1993203"/>
                <a:gd name="csY10" fmla="*/ 1943998 h 2029899"/>
                <a:gd name="csX11" fmla="*/ 1823020 w 1993203"/>
                <a:gd name="csY11" fmla="*/ 1943045 h 2029899"/>
                <a:gd name="csX12" fmla="*/ 1630615 w 1993203"/>
                <a:gd name="csY12" fmla="*/ 2000195 h 2029899"/>
                <a:gd name="csX13" fmla="*/ 1181987 w 1993203"/>
                <a:gd name="csY13" fmla="*/ 2005910 h 2029899"/>
                <a:gd name="csX14" fmla="*/ 834325 w 1993203"/>
                <a:gd name="csY14" fmla="*/ 1858273 h 2029899"/>
                <a:gd name="csX15" fmla="*/ 495235 w 1993203"/>
                <a:gd name="csY15" fmla="*/ 1522993 h 2029899"/>
                <a:gd name="csX16" fmla="*/ 298067 w 1993203"/>
                <a:gd name="csY16" fmla="*/ 1305823 h 2029899"/>
                <a:gd name="csX17" fmla="*/ 234250 w 1993203"/>
                <a:gd name="csY17" fmla="*/ 1233433 h 2029899"/>
                <a:gd name="csX18" fmla="*/ 232345 w 1993203"/>
                <a:gd name="csY18" fmla="*/ 1230575 h 2029899"/>
                <a:gd name="csX19" fmla="*/ 195198 w 1993203"/>
                <a:gd name="csY19" fmla="*/ 1190570 h 2029899"/>
                <a:gd name="csX20" fmla="*/ 195198 w 1993203"/>
                <a:gd name="csY20" fmla="*/ 1190570 h 2029899"/>
                <a:gd name="csX21" fmla="*/ 158050 w 1993203"/>
                <a:gd name="csY21" fmla="*/ 1151518 h 2029899"/>
                <a:gd name="csX22" fmla="*/ 158050 w 1993203"/>
                <a:gd name="csY22" fmla="*/ 1151518 h 2029899"/>
                <a:gd name="csX23" fmla="*/ 109473 w 1993203"/>
                <a:gd name="csY23" fmla="*/ 1094368 h 2029899"/>
                <a:gd name="csX24" fmla="*/ 109473 w 1993203"/>
                <a:gd name="csY24" fmla="*/ 1094368 h 2029899"/>
                <a:gd name="csX25" fmla="*/ 89470 w 1993203"/>
                <a:gd name="csY25" fmla="*/ 1074365 h 2029899"/>
                <a:gd name="csX26" fmla="*/ 48512 w 1993203"/>
                <a:gd name="csY26" fmla="*/ 1020073 h 2029899"/>
                <a:gd name="csX27" fmla="*/ 887 w 1993203"/>
                <a:gd name="csY27" fmla="*/ 941967 h 20298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993203" h="2029899">
                  <a:moveTo>
                    <a:pt x="887" y="941967"/>
                  </a:moveTo>
                  <a:cubicBezTo>
                    <a:pt x="32320" y="892438"/>
                    <a:pt x="83755" y="861958"/>
                    <a:pt x="125665" y="823858"/>
                  </a:cubicBezTo>
                  <a:cubicBezTo>
                    <a:pt x="300925" y="663838"/>
                    <a:pt x="477137" y="503817"/>
                    <a:pt x="653350" y="344750"/>
                  </a:cubicBezTo>
                  <a:cubicBezTo>
                    <a:pt x="772412" y="237117"/>
                    <a:pt x="893380" y="131390"/>
                    <a:pt x="1012442" y="21853"/>
                  </a:cubicBezTo>
                  <a:cubicBezTo>
                    <a:pt x="1047685" y="-10533"/>
                    <a:pt x="1070545" y="-5770"/>
                    <a:pt x="1101025" y="28520"/>
                  </a:cubicBezTo>
                  <a:cubicBezTo>
                    <a:pt x="1269618" y="217115"/>
                    <a:pt x="1441068" y="403805"/>
                    <a:pt x="1608707" y="593352"/>
                  </a:cubicBezTo>
                  <a:cubicBezTo>
                    <a:pt x="1692528" y="688602"/>
                    <a:pt x="1785873" y="776233"/>
                    <a:pt x="1848737" y="888627"/>
                  </a:cubicBezTo>
                  <a:cubicBezTo>
                    <a:pt x="1916365" y="1007690"/>
                    <a:pt x="1963037" y="1132468"/>
                    <a:pt x="1983040" y="1268675"/>
                  </a:cubicBezTo>
                  <a:cubicBezTo>
                    <a:pt x="2001137" y="1391548"/>
                    <a:pt x="1995423" y="1512515"/>
                    <a:pt x="1963037" y="1630625"/>
                  </a:cubicBezTo>
                  <a:cubicBezTo>
                    <a:pt x="1933510" y="1737305"/>
                    <a:pt x="1897315" y="1842080"/>
                    <a:pt x="1830640" y="1933520"/>
                  </a:cubicBezTo>
                  <a:cubicBezTo>
                    <a:pt x="1825878" y="1935425"/>
                    <a:pt x="1819210" y="1936377"/>
                    <a:pt x="1822068" y="1943998"/>
                  </a:cubicBezTo>
                  <a:cubicBezTo>
                    <a:pt x="1822068" y="1943998"/>
                    <a:pt x="1823020" y="1943045"/>
                    <a:pt x="1823020" y="1943045"/>
                  </a:cubicBezTo>
                  <a:cubicBezTo>
                    <a:pt x="1759203" y="1962095"/>
                    <a:pt x="1695385" y="1984002"/>
                    <a:pt x="1630615" y="2000195"/>
                  </a:cubicBezTo>
                  <a:cubicBezTo>
                    <a:pt x="1482025" y="2038295"/>
                    <a:pt x="1333435" y="2039248"/>
                    <a:pt x="1181987" y="2005910"/>
                  </a:cubicBezTo>
                  <a:cubicBezTo>
                    <a:pt x="1055305" y="1978288"/>
                    <a:pt x="941958" y="1926852"/>
                    <a:pt x="834325" y="1858273"/>
                  </a:cubicBezTo>
                  <a:cubicBezTo>
                    <a:pt x="697165" y="1771595"/>
                    <a:pt x="603820" y="1640150"/>
                    <a:pt x="495235" y="1522993"/>
                  </a:cubicBezTo>
                  <a:cubicBezTo>
                    <a:pt x="428560" y="1451555"/>
                    <a:pt x="363790" y="1378213"/>
                    <a:pt x="298067" y="1305823"/>
                  </a:cubicBezTo>
                  <a:cubicBezTo>
                    <a:pt x="283780" y="1275343"/>
                    <a:pt x="262825" y="1251530"/>
                    <a:pt x="234250" y="1233433"/>
                  </a:cubicBezTo>
                  <a:lnTo>
                    <a:pt x="232345" y="1230575"/>
                  </a:lnTo>
                  <a:cubicBezTo>
                    <a:pt x="229487" y="1207715"/>
                    <a:pt x="212342" y="1199143"/>
                    <a:pt x="195198" y="1190570"/>
                  </a:cubicBezTo>
                  <a:lnTo>
                    <a:pt x="195198" y="1190570"/>
                  </a:lnTo>
                  <a:cubicBezTo>
                    <a:pt x="193292" y="1167710"/>
                    <a:pt x="182815" y="1153423"/>
                    <a:pt x="158050" y="1151518"/>
                  </a:cubicBezTo>
                  <a:lnTo>
                    <a:pt x="158050" y="1151518"/>
                  </a:lnTo>
                  <a:cubicBezTo>
                    <a:pt x="151383" y="1124848"/>
                    <a:pt x="129475" y="1110560"/>
                    <a:pt x="109473" y="1094368"/>
                  </a:cubicBezTo>
                  <a:lnTo>
                    <a:pt x="109473" y="1094368"/>
                  </a:lnTo>
                  <a:cubicBezTo>
                    <a:pt x="107567" y="1082938"/>
                    <a:pt x="100900" y="1077223"/>
                    <a:pt x="89470" y="1074365"/>
                  </a:cubicBezTo>
                  <a:cubicBezTo>
                    <a:pt x="78992" y="1053410"/>
                    <a:pt x="63752" y="1037217"/>
                    <a:pt x="48512" y="1020073"/>
                  </a:cubicBezTo>
                  <a:cubicBezTo>
                    <a:pt x="26605" y="998165"/>
                    <a:pt x="-5780" y="981020"/>
                    <a:pt x="887" y="941967"/>
                  </a:cubicBezTo>
                  <a:close/>
                </a:path>
              </a:pathLst>
            </a:custGeom>
            <a:solidFill>
              <a:srgbClr val="07B63D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0" name="Forme libre : forme 229">
              <a:extLst>
                <a:ext uri="{FF2B5EF4-FFF2-40B4-BE49-F238E27FC236}">
                  <a16:creationId xmlns:a16="http://schemas.microsoft.com/office/drawing/2014/main" id="{5838DA30-60E8-E7BB-3CA9-0B9E4051A395}"/>
                </a:ext>
              </a:extLst>
            </p:cNvPr>
            <p:cNvSpPr/>
            <p:nvPr/>
          </p:nvSpPr>
          <p:spPr>
            <a:xfrm>
              <a:off x="-5429260" y="-1612746"/>
              <a:ext cx="1909267" cy="1992686"/>
            </a:xfrm>
            <a:custGeom>
              <a:avLst/>
              <a:gdLst>
                <a:gd name="csX0" fmla="*/ 158252 w 1909267"/>
                <a:gd name="csY0" fmla="*/ 98271 h 1992686"/>
                <a:gd name="csX1" fmla="*/ 190637 w 1909267"/>
                <a:gd name="csY1" fmla="*/ 68744 h 1992686"/>
                <a:gd name="csX2" fmla="*/ 794522 w 1909267"/>
                <a:gd name="csY2" fmla="*/ 30644 h 1992686"/>
                <a:gd name="csX3" fmla="*/ 1320302 w 1909267"/>
                <a:gd name="csY3" fmla="*/ 361161 h 1992686"/>
                <a:gd name="csX4" fmla="*/ 1630817 w 1909267"/>
                <a:gd name="csY4" fmla="*/ 703109 h 1992686"/>
                <a:gd name="csX5" fmla="*/ 1896565 w 1909267"/>
                <a:gd name="csY5" fmla="*/ 1004099 h 1992686"/>
                <a:gd name="csX6" fmla="*/ 1888945 w 1909267"/>
                <a:gd name="csY6" fmla="*/ 1066964 h 1992686"/>
                <a:gd name="csX7" fmla="*/ 1445080 w 1909267"/>
                <a:gd name="csY7" fmla="*/ 1470824 h 1992686"/>
                <a:gd name="csX8" fmla="*/ 1024074 w 1909267"/>
                <a:gd name="csY8" fmla="*/ 1845156 h 1992686"/>
                <a:gd name="csX9" fmla="*/ 895487 w 1909267"/>
                <a:gd name="csY9" fmla="*/ 1964219 h 1992686"/>
                <a:gd name="csX10" fmla="*/ 833574 w 1909267"/>
                <a:gd name="csY10" fmla="*/ 1991841 h 1992686"/>
                <a:gd name="csX11" fmla="*/ 805952 w 1909267"/>
                <a:gd name="csY11" fmla="*/ 1966124 h 1992686"/>
                <a:gd name="csX12" fmla="*/ 263027 w 1909267"/>
                <a:gd name="csY12" fmla="*/ 1350809 h 1992686"/>
                <a:gd name="csX13" fmla="*/ 107770 w 1909267"/>
                <a:gd name="csY13" fmla="*/ 208761 h 1992686"/>
                <a:gd name="csX14" fmla="*/ 158252 w 1909267"/>
                <a:gd name="csY14" fmla="*/ 98271 h 19926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909267" h="1992686">
                  <a:moveTo>
                    <a:pt x="158252" y="98271"/>
                  </a:moveTo>
                  <a:cubicBezTo>
                    <a:pt x="159205" y="78269"/>
                    <a:pt x="175397" y="74459"/>
                    <a:pt x="190637" y="68744"/>
                  </a:cubicBezTo>
                  <a:cubicBezTo>
                    <a:pt x="387805" y="-11266"/>
                    <a:pt x="591639" y="-17934"/>
                    <a:pt x="794522" y="30644"/>
                  </a:cubicBezTo>
                  <a:cubicBezTo>
                    <a:pt x="1005024" y="81126"/>
                    <a:pt x="1180285" y="191616"/>
                    <a:pt x="1320302" y="361161"/>
                  </a:cubicBezTo>
                  <a:cubicBezTo>
                    <a:pt x="1418410" y="479271"/>
                    <a:pt x="1527947" y="587856"/>
                    <a:pt x="1630817" y="703109"/>
                  </a:cubicBezTo>
                  <a:cubicBezTo>
                    <a:pt x="1719399" y="803121"/>
                    <a:pt x="1813697" y="898371"/>
                    <a:pt x="1896565" y="1004099"/>
                  </a:cubicBezTo>
                  <a:cubicBezTo>
                    <a:pt x="1917520" y="1030769"/>
                    <a:pt x="1910852" y="1046009"/>
                    <a:pt x="1888945" y="1066964"/>
                  </a:cubicBezTo>
                  <a:cubicBezTo>
                    <a:pt x="1743212" y="1204124"/>
                    <a:pt x="1590812" y="1332711"/>
                    <a:pt x="1445080" y="1470824"/>
                  </a:cubicBezTo>
                  <a:cubicBezTo>
                    <a:pt x="1308872" y="1600364"/>
                    <a:pt x="1164092" y="1720379"/>
                    <a:pt x="1024074" y="1845156"/>
                  </a:cubicBezTo>
                  <a:cubicBezTo>
                    <a:pt x="980260" y="1884209"/>
                    <a:pt x="938349" y="1924214"/>
                    <a:pt x="895487" y="1964219"/>
                  </a:cubicBezTo>
                  <a:cubicBezTo>
                    <a:pt x="878342" y="1980411"/>
                    <a:pt x="860245" y="1996604"/>
                    <a:pt x="833574" y="1991841"/>
                  </a:cubicBezTo>
                  <a:cubicBezTo>
                    <a:pt x="824049" y="1983269"/>
                    <a:pt x="814524" y="1975649"/>
                    <a:pt x="805952" y="1966124"/>
                  </a:cubicBezTo>
                  <a:cubicBezTo>
                    <a:pt x="624977" y="1761336"/>
                    <a:pt x="439239" y="1559406"/>
                    <a:pt x="263027" y="1350809"/>
                  </a:cubicBezTo>
                  <a:cubicBezTo>
                    <a:pt x="-29390" y="1005051"/>
                    <a:pt x="-73205" y="621194"/>
                    <a:pt x="107770" y="208761"/>
                  </a:cubicBezTo>
                  <a:cubicBezTo>
                    <a:pt x="123010" y="171614"/>
                    <a:pt x="153489" y="141134"/>
                    <a:pt x="158252" y="98271"/>
                  </a:cubicBezTo>
                  <a:close/>
                </a:path>
              </a:pathLst>
            </a:custGeom>
            <a:solidFill>
              <a:srgbClr val="06B53C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2" name="Forme libre : forme 231">
              <a:extLst>
                <a:ext uri="{FF2B5EF4-FFF2-40B4-BE49-F238E27FC236}">
                  <a16:creationId xmlns:a16="http://schemas.microsoft.com/office/drawing/2014/main" id="{0CC0DEDE-F0F4-7B24-7578-CE0B4B2646D1}"/>
                </a:ext>
              </a:extLst>
            </p:cNvPr>
            <p:cNvSpPr/>
            <p:nvPr/>
          </p:nvSpPr>
          <p:spPr>
            <a:xfrm>
              <a:off x="-3288856" y="1730692"/>
              <a:ext cx="426206" cy="193719"/>
            </a:xfrm>
            <a:custGeom>
              <a:avLst/>
              <a:gdLst>
                <a:gd name="csX0" fmla="*/ 0 w 426206"/>
                <a:gd name="csY0" fmla="*/ 193357 h 193719"/>
                <a:gd name="csX1" fmla="*/ 424815 w 426206"/>
                <a:gd name="csY1" fmla="*/ 0 h 193719"/>
                <a:gd name="csX2" fmla="*/ 416243 w 426206"/>
                <a:gd name="csY2" fmla="*/ 34290 h 193719"/>
                <a:gd name="csX3" fmla="*/ 0 w 426206"/>
                <a:gd name="csY3" fmla="*/ 193357 h 1937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26206" h="193719">
                  <a:moveTo>
                    <a:pt x="0" y="193357"/>
                  </a:moveTo>
                  <a:cubicBezTo>
                    <a:pt x="155257" y="158115"/>
                    <a:pt x="297180" y="95250"/>
                    <a:pt x="424815" y="0"/>
                  </a:cubicBezTo>
                  <a:cubicBezTo>
                    <a:pt x="426720" y="12382"/>
                    <a:pt x="428625" y="26670"/>
                    <a:pt x="416243" y="34290"/>
                  </a:cubicBezTo>
                  <a:cubicBezTo>
                    <a:pt x="287655" y="113347"/>
                    <a:pt x="161925" y="200025"/>
                    <a:pt x="0" y="193357"/>
                  </a:cubicBezTo>
                  <a:close/>
                </a:path>
              </a:pathLst>
            </a:custGeom>
            <a:solidFill>
              <a:srgbClr val="3B255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3" name="Forme libre : forme 232">
              <a:extLst>
                <a:ext uri="{FF2B5EF4-FFF2-40B4-BE49-F238E27FC236}">
                  <a16:creationId xmlns:a16="http://schemas.microsoft.com/office/drawing/2014/main" id="{2DE5CD7C-92BF-C356-8D6F-8EA10DE6780B}"/>
                </a:ext>
              </a:extLst>
            </p:cNvPr>
            <p:cNvSpPr/>
            <p:nvPr/>
          </p:nvSpPr>
          <p:spPr>
            <a:xfrm>
              <a:off x="-5774160" y="-1239581"/>
              <a:ext cx="125961" cy="177543"/>
            </a:xfrm>
            <a:custGeom>
              <a:avLst/>
              <a:gdLst>
                <a:gd name="csX0" fmla="*/ 125962 w 125961"/>
                <a:gd name="csY0" fmla="*/ 4188 h 177543"/>
                <a:gd name="csX1" fmla="*/ 6899 w 125961"/>
                <a:gd name="csY1" fmla="*/ 177543 h 177543"/>
                <a:gd name="csX2" fmla="*/ 22139 w 125961"/>
                <a:gd name="csY2" fmla="*/ 109916 h 177543"/>
                <a:gd name="csX3" fmla="*/ 72622 w 125961"/>
                <a:gd name="csY3" fmla="*/ 34668 h 177543"/>
                <a:gd name="csX4" fmla="*/ 125962 w 125961"/>
                <a:gd name="csY4" fmla="*/ 4188 h 1775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5961" h="177543">
                  <a:moveTo>
                    <a:pt x="125962" y="4188"/>
                  </a:moveTo>
                  <a:cubicBezTo>
                    <a:pt x="85957" y="62291"/>
                    <a:pt x="46904" y="119441"/>
                    <a:pt x="6899" y="177543"/>
                  </a:cubicBezTo>
                  <a:cubicBezTo>
                    <a:pt x="-1673" y="151826"/>
                    <a:pt x="-7388" y="131823"/>
                    <a:pt x="22139" y="109916"/>
                  </a:cubicBezTo>
                  <a:cubicBezTo>
                    <a:pt x="44999" y="92771"/>
                    <a:pt x="68812" y="62291"/>
                    <a:pt x="72622" y="34668"/>
                  </a:cubicBezTo>
                  <a:cubicBezTo>
                    <a:pt x="78337" y="-8194"/>
                    <a:pt x="98339" y="-1527"/>
                    <a:pt x="125962" y="4188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4" name="Forme libre : forme 233">
              <a:extLst>
                <a:ext uri="{FF2B5EF4-FFF2-40B4-BE49-F238E27FC236}">
                  <a16:creationId xmlns:a16="http://schemas.microsoft.com/office/drawing/2014/main" id="{4B82CB6A-4E40-5534-7FE3-56B888FE2FFE}"/>
                </a:ext>
              </a:extLst>
            </p:cNvPr>
            <p:cNvSpPr/>
            <p:nvPr/>
          </p:nvSpPr>
          <p:spPr>
            <a:xfrm>
              <a:off x="-4698556" y="1075371"/>
              <a:ext cx="109537" cy="122872"/>
            </a:xfrm>
            <a:custGeom>
              <a:avLst/>
              <a:gdLst>
                <a:gd name="csX0" fmla="*/ 0 w 109537"/>
                <a:gd name="csY0" fmla="*/ 0 h 122872"/>
                <a:gd name="csX1" fmla="*/ 109538 w 109537"/>
                <a:gd name="csY1" fmla="*/ 122872 h 122872"/>
                <a:gd name="csX2" fmla="*/ 0 w 109537"/>
                <a:gd name="csY2" fmla="*/ 0 h 1228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9537" h="122872">
                  <a:moveTo>
                    <a:pt x="0" y="0"/>
                  </a:moveTo>
                  <a:cubicBezTo>
                    <a:pt x="40005" y="38100"/>
                    <a:pt x="77153" y="79058"/>
                    <a:pt x="109538" y="122872"/>
                  </a:cubicBezTo>
                  <a:cubicBezTo>
                    <a:pt x="58103" y="122872"/>
                    <a:pt x="2857" y="60960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5" name="Forme libre : forme 234">
              <a:extLst>
                <a:ext uri="{FF2B5EF4-FFF2-40B4-BE49-F238E27FC236}">
                  <a16:creationId xmlns:a16="http://schemas.microsoft.com/office/drawing/2014/main" id="{4C0BD42D-404D-6288-6B8C-3C14010AD065}"/>
                </a:ext>
              </a:extLst>
            </p:cNvPr>
            <p:cNvSpPr/>
            <p:nvPr/>
          </p:nvSpPr>
          <p:spPr>
            <a:xfrm>
              <a:off x="-5612956" y="-1387792"/>
              <a:ext cx="120015" cy="112395"/>
            </a:xfrm>
            <a:custGeom>
              <a:avLst/>
              <a:gdLst>
                <a:gd name="csX0" fmla="*/ 120015 w 120015"/>
                <a:gd name="csY0" fmla="*/ 0 h 112395"/>
                <a:gd name="csX1" fmla="*/ 0 w 120015"/>
                <a:gd name="csY1" fmla="*/ 112395 h 112395"/>
                <a:gd name="csX2" fmla="*/ 120015 w 120015"/>
                <a:gd name="csY2" fmla="*/ 0 h 1123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015" h="112395">
                  <a:moveTo>
                    <a:pt x="120015" y="0"/>
                  </a:moveTo>
                  <a:cubicBezTo>
                    <a:pt x="80010" y="37147"/>
                    <a:pt x="40005" y="75247"/>
                    <a:pt x="0" y="112395"/>
                  </a:cubicBezTo>
                  <a:cubicBezTo>
                    <a:pt x="3810" y="66675"/>
                    <a:pt x="71438" y="2858"/>
                    <a:pt x="120015" y="0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6" name="Forme libre : forme 235">
              <a:extLst>
                <a:ext uri="{FF2B5EF4-FFF2-40B4-BE49-F238E27FC236}">
                  <a16:creationId xmlns:a16="http://schemas.microsoft.com/office/drawing/2014/main" id="{A1903403-90FF-D31D-2FA4-251EA3EA7AD7}"/>
                </a:ext>
              </a:extLst>
            </p:cNvPr>
            <p:cNvSpPr/>
            <p:nvPr/>
          </p:nvSpPr>
          <p:spPr>
            <a:xfrm>
              <a:off x="-4973828" y="769619"/>
              <a:ext cx="81915" cy="87630"/>
            </a:xfrm>
            <a:custGeom>
              <a:avLst/>
              <a:gdLst>
                <a:gd name="csX0" fmla="*/ 0 w 81915"/>
                <a:gd name="csY0" fmla="*/ 0 h 87630"/>
                <a:gd name="csX1" fmla="*/ 81915 w 81915"/>
                <a:gd name="csY1" fmla="*/ 87630 h 87630"/>
                <a:gd name="csX2" fmla="*/ 0 w 81915"/>
                <a:gd name="csY2" fmla="*/ 0 h 87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1915" h="87630">
                  <a:moveTo>
                    <a:pt x="0" y="0"/>
                  </a:moveTo>
                  <a:cubicBezTo>
                    <a:pt x="34290" y="22860"/>
                    <a:pt x="57150" y="55245"/>
                    <a:pt x="81915" y="87630"/>
                  </a:cubicBezTo>
                  <a:cubicBezTo>
                    <a:pt x="38100" y="74295"/>
                    <a:pt x="7620" y="47625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7" name="Forme libre : forme 236">
              <a:extLst>
                <a:ext uri="{FF2B5EF4-FFF2-40B4-BE49-F238E27FC236}">
                  <a16:creationId xmlns:a16="http://schemas.microsoft.com/office/drawing/2014/main" id="{AFADD59D-ACEE-5DFD-42EC-FD5127710B10}"/>
                </a:ext>
              </a:extLst>
            </p:cNvPr>
            <p:cNvSpPr/>
            <p:nvPr/>
          </p:nvSpPr>
          <p:spPr>
            <a:xfrm>
              <a:off x="-2864041" y="1682114"/>
              <a:ext cx="58501" cy="50270"/>
            </a:xfrm>
            <a:custGeom>
              <a:avLst/>
              <a:gdLst>
                <a:gd name="csX0" fmla="*/ 0 w 58501"/>
                <a:gd name="csY0" fmla="*/ 48578 h 50270"/>
                <a:gd name="csX1" fmla="*/ 58103 w 58501"/>
                <a:gd name="csY1" fmla="*/ 0 h 50270"/>
                <a:gd name="csX2" fmla="*/ 0 w 58501"/>
                <a:gd name="csY2" fmla="*/ 48578 h 502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8501" h="50270">
                  <a:moveTo>
                    <a:pt x="0" y="48578"/>
                  </a:moveTo>
                  <a:cubicBezTo>
                    <a:pt x="19050" y="32385"/>
                    <a:pt x="39053" y="16192"/>
                    <a:pt x="58103" y="0"/>
                  </a:cubicBezTo>
                  <a:cubicBezTo>
                    <a:pt x="61913" y="42863"/>
                    <a:pt x="38100" y="55245"/>
                    <a:pt x="0" y="48578"/>
                  </a:cubicBezTo>
                  <a:close/>
                </a:path>
              </a:pathLst>
            </a:custGeom>
            <a:solidFill>
              <a:srgbClr val="3B255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8" name="Forme libre : forme 237">
              <a:extLst>
                <a:ext uri="{FF2B5EF4-FFF2-40B4-BE49-F238E27FC236}">
                  <a16:creationId xmlns:a16="http://schemas.microsoft.com/office/drawing/2014/main" id="{97BDA96D-021A-BE26-DC50-A7A90EDF9426}"/>
                </a:ext>
              </a:extLst>
            </p:cNvPr>
            <p:cNvSpPr/>
            <p:nvPr/>
          </p:nvSpPr>
          <p:spPr>
            <a:xfrm>
              <a:off x="-5802503" y="-1064242"/>
              <a:ext cx="33337" cy="67926"/>
            </a:xfrm>
            <a:custGeom>
              <a:avLst/>
              <a:gdLst>
                <a:gd name="csX0" fmla="*/ 33338 w 33337"/>
                <a:gd name="csY0" fmla="*/ 6014 h 67926"/>
                <a:gd name="csX1" fmla="*/ 952 w 33337"/>
                <a:gd name="csY1" fmla="*/ 67927 h 67926"/>
                <a:gd name="csX2" fmla="*/ 0 w 33337"/>
                <a:gd name="csY2" fmla="*/ 22207 h 67926"/>
                <a:gd name="csX3" fmla="*/ 33338 w 33337"/>
                <a:gd name="csY3" fmla="*/ 6014 h 67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3337" h="67926">
                  <a:moveTo>
                    <a:pt x="33338" y="6014"/>
                  </a:moveTo>
                  <a:cubicBezTo>
                    <a:pt x="22860" y="26970"/>
                    <a:pt x="11430" y="47925"/>
                    <a:pt x="952" y="67927"/>
                  </a:cubicBezTo>
                  <a:cubicBezTo>
                    <a:pt x="952" y="52687"/>
                    <a:pt x="0" y="37447"/>
                    <a:pt x="0" y="22207"/>
                  </a:cubicBezTo>
                  <a:cubicBezTo>
                    <a:pt x="952" y="-2558"/>
                    <a:pt x="14288" y="-4463"/>
                    <a:pt x="33338" y="6014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39" name="Forme libre : forme 238">
              <a:extLst>
                <a:ext uri="{FF2B5EF4-FFF2-40B4-BE49-F238E27FC236}">
                  <a16:creationId xmlns:a16="http://schemas.microsoft.com/office/drawing/2014/main" id="{B48E70E8-4C9C-253A-6510-24B685B45CDF}"/>
                </a:ext>
              </a:extLst>
            </p:cNvPr>
            <p:cNvSpPr/>
            <p:nvPr/>
          </p:nvSpPr>
          <p:spPr>
            <a:xfrm>
              <a:off x="-4747133" y="1021079"/>
              <a:ext cx="40005" cy="45170"/>
            </a:xfrm>
            <a:custGeom>
              <a:avLst/>
              <a:gdLst>
                <a:gd name="csX0" fmla="*/ 0 w 40005"/>
                <a:gd name="csY0" fmla="*/ 0 h 45170"/>
                <a:gd name="csX1" fmla="*/ 40005 w 40005"/>
                <a:gd name="csY1" fmla="*/ 44767 h 45170"/>
                <a:gd name="csX2" fmla="*/ 0 w 40005"/>
                <a:gd name="csY2" fmla="*/ 0 h 451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0005" h="45170">
                  <a:moveTo>
                    <a:pt x="0" y="0"/>
                  </a:moveTo>
                  <a:cubicBezTo>
                    <a:pt x="17145" y="11430"/>
                    <a:pt x="30480" y="26670"/>
                    <a:pt x="40005" y="44767"/>
                  </a:cubicBezTo>
                  <a:cubicBezTo>
                    <a:pt x="6668" y="48577"/>
                    <a:pt x="2858" y="24765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0" name="Forme libre : forme 239">
              <a:extLst>
                <a:ext uri="{FF2B5EF4-FFF2-40B4-BE49-F238E27FC236}">
                  <a16:creationId xmlns:a16="http://schemas.microsoft.com/office/drawing/2014/main" id="{E3D0804D-15C7-8498-84CD-D710B5E291BB}"/>
                </a:ext>
              </a:extLst>
            </p:cNvPr>
            <p:cNvSpPr/>
            <p:nvPr/>
          </p:nvSpPr>
          <p:spPr>
            <a:xfrm>
              <a:off x="-5651334" y="-1276031"/>
              <a:ext cx="38378" cy="41591"/>
            </a:xfrm>
            <a:custGeom>
              <a:avLst/>
              <a:gdLst>
                <a:gd name="csX0" fmla="*/ 38379 w 38378"/>
                <a:gd name="csY0" fmla="*/ 634 h 41591"/>
                <a:gd name="csX1" fmla="*/ 2184 w 38378"/>
                <a:gd name="csY1" fmla="*/ 41591 h 41591"/>
                <a:gd name="csX2" fmla="*/ 38379 w 38378"/>
                <a:gd name="csY2" fmla="*/ 634 h 415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378" h="41591">
                  <a:moveTo>
                    <a:pt x="38379" y="634"/>
                  </a:moveTo>
                  <a:cubicBezTo>
                    <a:pt x="25996" y="13969"/>
                    <a:pt x="14566" y="27304"/>
                    <a:pt x="2184" y="41591"/>
                  </a:cubicBezTo>
                  <a:cubicBezTo>
                    <a:pt x="-5436" y="10159"/>
                    <a:pt x="6946" y="-3176"/>
                    <a:pt x="38379" y="634"/>
                  </a:cubicBezTo>
                  <a:close/>
                </a:path>
              </a:pathLst>
            </a:custGeom>
            <a:solidFill>
              <a:srgbClr val="3F2554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1" name="Forme libre : forme 240">
              <a:extLst>
                <a:ext uri="{FF2B5EF4-FFF2-40B4-BE49-F238E27FC236}">
                  <a16:creationId xmlns:a16="http://schemas.microsoft.com/office/drawing/2014/main" id="{733889ED-8B8F-AC61-61CF-039DFE681C2B}"/>
                </a:ext>
              </a:extLst>
            </p:cNvPr>
            <p:cNvSpPr/>
            <p:nvPr/>
          </p:nvSpPr>
          <p:spPr>
            <a:xfrm>
              <a:off x="-2798318" y="1635442"/>
              <a:ext cx="40957" cy="39814"/>
            </a:xfrm>
            <a:custGeom>
              <a:avLst/>
              <a:gdLst>
                <a:gd name="csX0" fmla="*/ 0 w 40957"/>
                <a:gd name="csY0" fmla="*/ 39052 h 39814"/>
                <a:gd name="csX1" fmla="*/ 40957 w 40957"/>
                <a:gd name="csY1" fmla="*/ 0 h 39814"/>
                <a:gd name="csX2" fmla="*/ 0 w 40957"/>
                <a:gd name="csY2" fmla="*/ 39052 h 398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0957" h="39814">
                  <a:moveTo>
                    <a:pt x="0" y="39052"/>
                  </a:moveTo>
                  <a:cubicBezTo>
                    <a:pt x="13335" y="25717"/>
                    <a:pt x="26670" y="13335"/>
                    <a:pt x="40957" y="0"/>
                  </a:cubicBezTo>
                  <a:cubicBezTo>
                    <a:pt x="39052" y="25717"/>
                    <a:pt x="30480" y="43815"/>
                    <a:pt x="0" y="39052"/>
                  </a:cubicBezTo>
                  <a:close/>
                </a:path>
              </a:pathLst>
            </a:custGeom>
            <a:solidFill>
              <a:srgbClr val="3B2555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2" name="Forme libre : forme 241">
              <a:extLst>
                <a:ext uri="{FF2B5EF4-FFF2-40B4-BE49-F238E27FC236}">
                  <a16:creationId xmlns:a16="http://schemas.microsoft.com/office/drawing/2014/main" id="{9B5AD0F1-8AD5-98FD-E7DA-446B9AC9BFD9}"/>
                </a:ext>
              </a:extLst>
            </p:cNvPr>
            <p:cNvSpPr/>
            <p:nvPr/>
          </p:nvSpPr>
          <p:spPr>
            <a:xfrm>
              <a:off x="-5000333" y="738187"/>
              <a:ext cx="19837" cy="20651"/>
            </a:xfrm>
            <a:custGeom>
              <a:avLst/>
              <a:gdLst>
                <a:gd name="csX0" fmla="*/ 2693 w 19837"/>
                <a:gd name="csY0" fmla="*/ 0 h 20651"/>
                <a:gd name="csX1" fmla="*/ 19838 w 19837"/>
                <a:gd name="csY1" fmla="*/ 19050 h 20651"/>
                <a:gd name="csX2" fmla="*/ 2693 w 19837"/>
                <a:gd name="csY2" fmla="*/ 0 h 206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9837" h="20651">
                  <a:moveTo>
                    <a:pt x="2693" y="0"/>
                  </a:moveTo>
                  <a:cubicBezTo>
                    <a:pt x="8408" y="6668"/>
                    <a:pt x="14123" y="12382"/>
                    <a:pt x="19838" y="19050"/>
                  </a:cubicBezTo>
                  <a:cubicBezTo>
                    <a:pt x="1740" y="23813"/>
                    <a:pt x="-3975" y="18097"/>
                    <a:pt x="2693" y="0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3" name="Forme libre : forme 242">
              <a:extLst>
                <a:ext uri="{FF2B5EF4-FFF2-40B4-BE49-F238E27FC236}">
                  <a16:creationId xmlns:a16="http://schemas.microsoft.com/office/drawing/2014/main" id="{E4BDD2E1-2741-E807-7C4D-FA28A61979C5}"/>
                </a:ext>
              </a:extLst>
            </p:cNvPr>
            <p:cNvSpPr/>
            <p:nvPr/>
          </p:nvSpPr>
          <p:spPr>
            <a:xfrm>
              <a:off x="-5006213" y="733424"/>
              <a:ext cx="6667" cy="5715"/>
            </a:xfrm>
            <a:custGeom>
              <a:avLst/>
              <a:gdLst>
                <a:gd name="csX0" fmla="*/ 3810 w 6667"/>
                <a:gd name="csY0" fmla="*/ 0 h 5715"/>
                <a:gd name="csX1" fmla="*/ 6667 w 6667"/>
                <a:gd name="csY1" fmla="*/ 2857 h 5715"/>
                <a:gd name="csX2" fmla="*/ 0 w 6667"/>
                <a:gd name="csY2" fmla="*/ 5715 h 5715"/>
                <a:gd name="csX3" fmla="*/ 3810 w 6667"/>
                <a:gd name="csY3" fmla="*/ 0 h 57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667" h="5715">
                  <a:moveTo>
                    <a:pt x="3810" y="0"/>
                  </a:moveTo>
                  <a:cubicBezTo>
                    <a:pt x="5715" y="0"/>
                    <a:pt x="6667" y="953"/>
                    <a:pt x="6667" y="2857"/>
                  </a:cubicBezTo>
                  <a:cubicBezTo>
                    <a:pt x="4763" y="3810"/>
                    <a:pt x="1905" y="4763"/>
                    <a:pt x="0" y="5715"/>
                  </a:cubicBezTo>
                  <a:cubicBezTo>
                    <a:pt x="952" y="3810"/>
                    <a:pt x="1905" y="1905"/>
                    <a:pt x="3810" y="0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4" name="Forme libre : forme 243">
              <a:extLst>
                <a:ext uri="{FF2B5EF4-FFF2-40B4-BE49-F238E27FC236}">
                  <a16:creationId xmlns:a16="http://schemas.microsoft.com/office/drawing/2014/main" id="{654F7B7A-4915-99DB-8E81-2EA4B5BECD9A}"/>
                </a:ext>
              </a:extLst>
            </p:cNvPr>
            <p:cNvSpPr/>
            <p:nvPr/>
          </p:nvSpPr>
          <p:spPr>
            <a:xfrm>
              <a:off x="-2653273" y="1484946"/>
              <a:ext cx="9260" cy="10477"/>
            </a:xfrm>
            <a:custGeom>
              <a:avLst/>
              <a:gdLst>
                <a:gd name="csX0" fmla="*/ 688 w 9260"/>
                <a:gd name="csY0" fmla="*/ 10478 h 10477"/>
                <a:gd name="csX1" fmla="*/ 9261 w 9260"/>
                <a:gd name="csY1" fmla="*/ 0 h 10477"/>
                <a:gd name="csX2" fmla="*/ 688 w 9260"/>
                <a:gd name="csY2" fmla="*/ 10478 h 104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9260" h="10477">
                  <a:moveTo>
                    <a:pt x="688" y="10478"/>
                  </a:moveTo>
                  <a:cubicBezTo>
                    <a:pt x="-2170" y="1905"/>
                    <a:pt x="4498" y="1905"/>
                    <a:pt x="9261" y="0"/>
                  </a:cubicBezTo>
                  <a:cubicBezTo>
                    <a:pt x="6403" y="3810"/>
                    <a:pt x="3545" y="7620"/>
                    <a:pt x="688" y="10478"/>
                  </a:cubicBezTo>
                  <a:close/>
                </a:path>
              </a:pathLst>
            </a:custGeom>
            <a:solidFill>
              <a:srgbClr val="FBFCFC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5" name="Forme libre : forme 244">
              <a:extLst>
                <a:ext uri="{FF2B5EF4-FFF2-40B4-BE49-F238E27FC236}">
                  <a16:creationId xmlns:a16="http://schemas.microsoft.com/office/drawing/2014/main" id="{C0D377C0-34D1-BDC4-B43C-550EDD24122F}"/>
                </a:ext>
              </a:extLst>
            </p:cNvPr>
            <p:cNvSpPr/>
            <p:nvPr/>
          </p:nvSpPr>
          <p:spPr>
            <a:xfrm>
              <a:off x="-4980729" y="758189"/>
              <a:ext cx="6901" cy="12382"/>
            </a:xfrm>
            <a:custGeom>
              <a:avLst/>
              <a:gdLst>
                <a:gd name="csX0" fmla="*/ 234 w 6901"/>
                <a:gd name="csY0" fmla="*/ 0 h 12382"/>
                <a:gd name="csX1" fmla="*/ 6902 w 6901"/>
                <a:gd name="csY1" fmla="*/ 12382 h 12382"/>
                <a:gd name="csX2" fmla="*/ 234 w 6901"/>
                <a:gd name="csY2" fmla="*/ 0 h 123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901" h="12382">
                  <a:moveTo>
                    <a:pt x="234" y="0"/>
                  </a:moveTo>
                  <a:cubicBezTo>
                    <a:pt x="2139" y="3810"/>
                    <a:pt x="4996" y="8572"/>
                    <a:pt x="6902" y="12382"/>
                  </a:cubicBezTo>
                  <a:cubicBezTo>
                    <a:pt x="1186" y="10478"/>
                    <a:pt x="-719" y="6667"/>
                    <a:pt x="234" y="0"/>
                  </a:cubicBezTo>
                  <a:close/>
                </a:path>
              </a:pathLst>
            </a:custGeom>
            <a:solidFill>
              <a:srgbClr val="3A2150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6" name="Forme libre : forme 245">
              <a:extLst>
                <a:ext uri="{FF2B5EF4-FFF2-40B4-BE49-F238E27FC236}">
                  <a16:creationId xmlns:a16="http://schemas.microsoft.com/office/drawing/2014/main" id="{D643A711-136D-3869-31A6-7D31B83E04D7}"/>
                </a:ext>
              </a:extLst>
            </p:cNvPr>
            <p:cNvSpPr/>
            <p:nvPr/>
          </p:nvSpPr>
          <p:spPr>
            <a:xfrm>
              <a:off x="-4323461" y="703896"/>
              <a:ext cx="43052" cy="39668"/>
            </a:xfrm>
            <a:custGeom>
              <a:avLst/>
              <a:gdLst>
                <a:gd name="csX0" fmla="*/ 43053 w 43052"/>
                <a:gd name="csY0" fmla="*/ 39053 h 39668"/>
                <a:gd name="csX1" fmla="*/ 5905 w 43052"/>
                <a:gd name="csY1" fmla="*/ 0 h 39668"/>
                <a:gd name="csX2" fmla="*/ 43053 w 43052"/>
                <a:gd name="csY2" fmla="*/ 39053 h 396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052" h="39668">
                  <a:moveTo>
                    <a:pt x="43053" y="39053"/>
                  </a:moveTo>
                  <a:cubicBezTo>
                    <a:pt x="14478" y="40958"/>
                    <a:pt x="-12192" y="40958"/>
                    <a:pt x="5905" y="0"/>
                  </a:cubicBezTo>
                  <a:cubicBezTo>
                    <a:pt x="30670" y="1905"/>
                    <a:pt x="41148" y="16193"/>
                    <a:pt x="43053" y="39053"/>
                  </a:cubicBezTo>
                  <a:close/>
                </a:path>
              </a:pathLst>
            </a:custGeom>
            <a:solidFill>
              <a:srgbClr val="CDF3FA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7" name="Forme libre : forme 246">
              <a:extLst>
                <a:ext uri="{FF2B5EF4-FFF2-40B4-BE49-F238E27FC236}">
                  <a16:creationId xmlns:a16="http://schemas.microsoft.com/office/drawing/2014/main" id="{412CD617-B6EC-FD48-B21A-96018413BC59}"/>
                </a:ext>
              </a:extLst>
            </p:cNvPr>
            <p:cNvSpPr/>
            <p:nvPr/>
          </p:nvSpPr>
          <p:spPr>
            <a:xfrm>
              <a:off x="-4240403" y="785812"/>
              <a:ext cx="63817" cy="72390"/>
            </a:xfrm>
            <a:custGeom>
              <a:avLst/>
              <a:gdLst>
                <a:gd name="csX0" fmla="*/ 63817 w 63817"/>
                <a:gd name="csY0" fmla="*/ 72390 h 72390"/>
                <a:gd name="csX1" fmla="*/ 0 w 63817"/>
                <a:gd name="csY1" fmla="*/ 0 h 72390"/>
                <a:gd name="csX2" fmla="*/ 63817 w 63817"/>
                <a:gd name="csY2" fmla="*/ 72390 h 723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3817" h="72390">
                  <a:moveTo>
                    <a:pt x="63817" y="72390"/>
                  </a:moveTo>
                  <a:cubicBezTo>
                    <a:pt x="25717" y="62865"/>
                    <a:pt x="14288" y="30480"/>
                    <a:pt x="0" y="0"/>
                  </a:cubicBezTo>
                  <a:cubicBezTo>
                    <a:pt x="28575" y="17145"/>
                    <a:pt x="49530" y="41910"/>
                    <a:pt x="63817" y="72390"/>
                  </a:cubicBezTo>
                  <a:close/>
                </a:path>
              </a:pathLst>
            </a:custGeom>
            <a:solidFill>
              <a:srgbClr val="B7E7F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8" name="Forme libre : forme 247">
              <a:extLst>
                <a:ext uri="{FF2B5EF4-FFF2-40B4-BE49-F238E27FC236}">
                  <a16:creationId xmlns:a16="http://schemas.microsoft.com/office/drawing/2014/main" id="{D0E96E60-F549-A9A5-F30F-5258677F43E6}"/>
                </a:ext>
              </a:extLst>
            </p:cNvPr>
            <p:cNvSpPr/>
            <p:nvPr/>
          </p:nvSpPr>
          <p:spPr>
            <a:xfrm>
              <a:off x="-4365181" y="646746"/>
              <a:ext cx="48577" cy="57150"/>
            </a:xfrm>
            <a:custGeom>
              <a:avLst/>
              <a:gdLst>
                <a:gd name="csX0" fmla="*/ 48578 w 48577"/>
                <a:gd name="csY0" fmla="*/ 57150 h 57150"/>
                <a:gd name="csX1" fmla="*/ 0 w 48577"/>
                <a:gd name="csY1" fmla="*/ 0 h 57150"/>
                <a:gd name="csX2" fmla="*/ 48578 w 48577"/>
                <a:gd name="csY2" fmla="*/ 57150 h 57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577" h="57150">
                  <a:moveTo>
                    <a:pt x="48578" y="57150"/>
                  </a:moveTo>
                  <a:cubicBezTo>
                    <a:pt x="19050" y="49530"/>
                    <a:pt x="4763" y="29528"/>
                    <a:pt x="0" y="0"/>
                  </a:cubicBezTo>
                  <a:cubicBezTo>
                    <a:pt x="20003" y="16193"/>
                    <a:pt x="41910" y="30480"/>
                    <a:pt x="48578" y="57150"/>
                  </a:cubicBezTo>
                  <a:close/>
                </a:path>
              </a:pathLst>
            </a:custGeom>
            <a:solidFill>
              <a:srgbClr val="CDF3FA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49" name="Forme libre : forme 248">
              <a:extLst>
                <a:ext uri="{FF2B5EF4-FFF2-40B4-BE49-F238E27FC236}">
                  <a16:creationId xmlns:a16="http://schemas.microsoft.com/office/drawing/2014/main" id="{6BBB2E93-4BBE-8828-BADB-F6DB242F5B07}"/>
                </a:ext>
              </a:extLst>
            </p:cNvPr>
            <p:cNvSpPr/>
            <p:nvPr/>
          </p:nvSpPr>
          <p:spPr>
            <a:xfrm>
              <a:off x="-4279456" y="741996"/>
              <a:ext cx="37147" cy="40005"/>
            </a:xfrm>
            <a:custGeom>
              <a:avLst/>
              <a:gdLst>
                <a:gd name="csX0" fmla="*/ 37147 w 37147"/>
                <a:gd name="csY0" fmla="*/ 40005 h 40005"/>
                <a:gd name="csX1" fmla="*/ 0 w 37147"/>
                <a:gd name="csY1" fmla="*/ 0 h 40005"/>
                <a:gd name="csX2" fmla="*/ 37147 w 37147"/>
                <a:gd name="csY2" fmla="*/ 40005 h 400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7147" h="40005">
                  <a:moveTo>
                    <a:pt x="37147" y="40005"/>
                  </a:moveTo>
                  <a:cubicBezTo>
                    <a:pt x="16193" y="35243"/>
                    <a:pt x="1905" y="23813"/>
                    <a:pt x="0" y="0"/>
                  </a:cubicBezTo>
                  <a:cubicBezTo>
                    <a:pt x="17145" y="8572"/>
                    <a:pt x="34290" y="17145"/>
                    <a:pt x="37147" y="40005"/>
                  </a:cubicBezTo>
                  <a:close/>
                </a:path>
              </a:pathLst>
            </a:custGeom>
            <a:solidFill>
              <a:srgbClr val="B7E7F1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50" name="Forme libre : forme 249">
              <a:extLst>
                <a:ext uri="{FF2B5EF4-FFF2-40B4-BE49-F238E27FC236}">
                  <a16:creationId xmlns:a16="http://schemas.microsoft.com/office/drawing/2014/main" id="{F6674DE2-9C5B-6F1D-9138-ABDE6EF8CE0D}"/>
                </a:ext>
              </a:extLst>
            </p:cNvPr>
            <p:cNvSpPr/>
            <p:nvPr/>
          </p:nvSpPr>
          <p:spPr>
            <a:xfrm>
              <a:off x="-4385183" y="626744"/>
              <a:ext cx="20002" cy="20082"/>
            </a:xfrm>
            <a:custGeom>
              <a:avLst/>
              <a:gdLst>
                <a:gd name="csX0" fmla="*/ 20003 w 20002"/>
                <a:gd name="csY0" fmla="*/ 20003 h 20082"/>
                <a:gd name="csX1" fmla="*/ 0 w 20002"/>
                <a:gd name="csY1" fmla="*/ 0 h 20082"/>
                <a:gd name="csX2" fmla="*/ 20003 w 20002"/>
                <a:gd name="csY2" fmla="*/ 20003 h 200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002" h="20082">
                  <a:moveTo>
                    <a:pt x="20003" y="20003"/>
                  </a:moveTo>
                  <a:cubicBezTo>
                    <a:pt x="5715" y="20955"/>
                    <a:pt x="953" y="13335"/>
                    <a:pt x="0" y="0"/>
                  </a:cubicBezTo>
                  <a:cubicBezTo>
                    <a:pt x="11430" y="2858"/>
                    <a:pt x="19050" y="8573"/>
                    <a:pt x="20003" y="20003"/>
                  </a:cubicBezTo>
                  <a:close/>
                </a:path>
              </a:pathLst>
            </a:custGeom>
            <a:solidFill>
              <a:srgbClr val="CDF3FA"/>
            </a:solidFill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332" name="Groupe 331">
            <a:extLst>
              <a:ext uri="{FF2B5EF4-FFF2-40B4-BE49-F238E27FC236}">
                <a16:creationId xmlns:a16="http://schemas.microsoft.com/office/drawing/2014/main" id="{401A72AE-EFC2-7D2B-E586-89B50C163E0E}"/>
              </a:ext>
            </a:extLst>
          </p:cNvPr>
          <p:cNvGrpSpPr/>
          <p:nvPr/>
        </p:nvGrpSpPr>
        <p:grpSpPr>
          <a:xfrm rot="15300000">
            <a:off x="1943251" y="5656695"/>
            <a:ext cx="336313" cy="350686"/>
            <a:chOff x="-9268672" y="2901104"/>
            <a:chExt cx="2178172" cy="2271260"/>
          </a:xfrm>
        </p:grpSpPr>
        <p:sp>
          <p:nvSpPr>
            <p:cNvPr id="256" name="Forme libre : forme 255">
              <a:extLst>
                <a:ext uri="{FF2B5EF4-FFF2-40B4-BE49-F238E27FC236}">
                  <a16:creationId xmlns:a16="http://schemas.microsoft.com/office/drawing/2014/main" id="{2A29844D-C5D5-AB9E-F537-29489B30E2A4}"/>
                </a:ext>
              </a:extLst>
            </p:cNvPr>
            <p:cNvSpPr/>
            <p:nvPr/>
          </p:nvSpPr>
          <p:spPr>
            <a:xfrm>
              <a:off x="-9255737" y="2913880"/>
              <a:ext cx="2155706" cy="2258484"/>
            </a:xfrm>
            <a:custGeom>
              <a:avLst/>
              <a:gdLst>
                <a:gd name="csX0" fmla="*/ 1356306 w 2155706"/>
                <a:gd name="csY0" fmla="*/ 422753 h 2258484"/>
                <a:gd name="csX1" fmla="*/ 1464099 w 2155706"/>
                <a:gd name="csY1" fmla="*/ 546266 h 2258484"/>
                <a:gd name="csX2" fmla="*/ 1487679 w 2155706"/>
                <a:gd name="csY2" fmla="*/ 573214 h 2258484"/>
                <a:gd name="csX3" fmla="*/ 1487679 w 2155706"/>
                <a:gd name="csY3" fmla="*/ 572653 h 2258484"/>
                <a:gd name="csX4" fmla="*/ 1510136 w 2155706"/>
                <a:gd name="csY4" fmla="*/ 601286 h 2258484"/>
                <a:gd name="csX5" fmla="*/ 1509574 w 2155706"/>
                <a:gd name="csY5" fmla="*/ 600724 h 2258484"/>
                <a:gd name="csX6" fmla="*/ 1519680 w 2155706"/>
                <a:gd name="csY6" fmla="*/ 607461 h 2258484"/>
                <a:gd name="csX7" fmla="*/ 1521364 w 2155706"/>
                <a:gd name="csY7" fmla="*/ 608023 h 2258484"/>
                <a:gd name="csX8" fmla="*/ 1521364 w 2155706"/>
                <a:gd name="csY8" fmla="*/ 609707 h 2258484"/>
                <a:gd name="csX9" fmla="*/ 1528101 w 2155706"/>
                <a:gd name="csY9" fmla="*/ 617567 h 2258484"/>
                <a:gd name="csX10" fmla="*/ 1527540 w 2155706"/>
                <a:gd name="csY10" fmla="*/ 617006 h 2258484"/>
                <a:gd name="csX11" fmla="*/ 1537084 w 2155706"/>
                <a:gd name="csY11" fmla="*/ 649568 h 2258484"/>
                <a:gd name="csX12" fmla="*/ 1577507 w 2155706"/>
                <a:gd name="csY12" fmla="*/ 691114 h 2258484"/>
                <a:gd name="csX13" fmla="*/ 1607262 w 2155706"/>
                <a:gd name="csY13" fmla="*/ 705149 h 2258484"/>
                <a:gd name="csX14" fmla="*/ 1608385 w 2155706"/>
                <a:gd name="csY14" fmla="*/ 706272 h 2258484"/>
                <a:gd name="csX15" fmla="*/ 1620175 w 2155706"/>
                <a:gd name="csY15" fmla="*/ 720308 h 2258484"/>
                <a:gd name="csX16" fmla="*/ 1622421 w 2155706"/>
                <a:gd name="csY16" fmla="*/ 725360 h 2258484"/>
                <a:gd name="csX17" fmla="*/ 1627473 w 2155706"/>
                <a:gd name="csY17" fmla="*/ 752309 h 2258484"/>
                <a:gd name="csX18" fmla="*/ 1668458 w 2155706"/>
                <a:gd name="csY18" fmla="*/ 789924 h 2258484"/>
                <a:gd name="csX19" fmla="*/ 1701020 w 2155706"/>
                <a:gd name="csY19" fmla="*/ 815750 h 2258484"/>
                <a:gd name="csX20" fmla="*/ 1752671 w 2155706"/>
                <a:gd name="csY20" fmla="*/ 871331 h 2258484"/>
                <a:gd name="csX21" fmla="*/ 1752110 w 2155706"/>
                <a:gd name="csY21" fmla="*/ 870769 h 2258484"/>
                <a:gd name="csX22" fmla="*/ 1759408 w 2155706"/>
                <a:gd name="csY22" fmla="*/ 874138 h 2258484"/>
                <a:gd name="csX23" fmla="*/ 1760531 w 2155706"/>
                <a:gd name="csY23" fmla="*/ 875261 h 2258484"/>
                <a:gd name="csX24" fmla="*/ 1780743 w 2155706"/>
                <a:gd name="csY24" fmla="*/ 899402 h 2258484"/>
                <a:gd name="csX25" fmla="*/ 1780743 w 2155706"/>
                <a:gd name="csY25" fmla="*/ 899402 h 2258484"/>
                <a:gd name="csX26" fmla="*/ 1822849 w 2155706"/>
                <a:gd name="csY26" fmla="*/ 945439 h 2258484"/>
                <a:gd name="csX27" fmla="*/ 1824534 w 2155706"/>
                <a:gd name="csY27" fmla="*/ 946000 h 2258484"/>
                <a:gd name="csX28" fmla="*/ 1824534 w 2155706"/>
                <a:gd name="csY28" fmla="*/ 947685 h 2258484"/>
                <a:gd name="csX29" fmla="*/ 1836323 w 2155706"/>
                <a:gd name="csY29" fmla="*/ 966773 h 2258484"/>
                <a:gd name="csX30" fmla="*/ 1836323 w 2155706"/>
                <a:gd name="csY30" fmla="*/ 966212 h 2258484"/>
                <a:gd name="csX31" fmla="*/ 1914923 w 2155706"/>
                <a:gd name="csY31" fmla="*/ 1050987 h 2258484"/>
                <a:gd name="csX32" fmla="*/ 1914923 w 2155706"/>
                <a:gd name="csY32" fmla="*/ 1050987 h 2258484"/>
                <a:gd name="csX33" fmla="*/ 1962083 w 2155706"/>
                <a:gd name="csY33" fmla="*/ 1098708 h 2258484"/>
                <a:gd name="csX34" fmla="*/ 1963206 w 2155706"/>
                <a:gd name="csY34" fmla="*/ 1099831 h 2258484"/>
                <a:gd name="csX35" fmla="*/ 1973311 w 2155706"/>
                <a:gd name="csY35" fmla="*/ 1111059 h 2258484"/>
                <a:gd name="csX36" fmla="*/ 1971065 w 2155706"/>
                <a:gd name="csY36" fmla="*/ 1112743 h 2258484"/>
                <a:gd name="csX37" fmla="*/ 1973311 w 2155706"/>
                <a:gd name="csY37" fmla="*/ 1111059 h 2258484"/>
                <a:gd name="csX38" fmla="*/ 2004751 w 2155706"/>
                <a:gd name="csY38" fmla="*/ 1146990 h 2258484"/>
                <a:gd name="csX39" fmla="*/ 2027208 w 2155706"/>
                <a:gd name="csY39" fmla="*/ 1174500 h 2258484"/>
                <a:gd name="csX40" fmla="*/ 2035068 w 2155706"/>
                <a:gd name="csY40" fmla="*/ 1208747 h 2258484"/>
                <a:gd name="csX41" fmla="*/ 2095140 w 2155706"/>
                <a:gd name="csY41" fmla="*/ 1304751 h 2258484"/>
                <a:gd name="csX42" fmla="*/ 2123212 w 2155706"/>
                <a:gd name="csY42" fmla="*/ 1348542 h 2258484"/>
                <a:gd name="csX43" fmla="*/ 2127141 w 2155706"/>
                <a:gd name="csY43" fmla="*/ 1360332 h 2258484"/>
                <a:gd name="csX44" fmla="*/ 2124334 w 2155706"/>
                <a:gd name="csY44" fmla="*/ 1380543 h 2258484"/>
                <a:gd name="csX45" fmla="*/ 2150721 w 2155706"/>
                <a:gd name="csY45" fmla="*/ 1653395 h 2258484"/>
                <a:gd name="csX46" fmla="*/ 2155213 w 2155706"/>
                <a:gd name="csY46" fmla="*/ 1696625 h 2258484"/>
                <a:gd name="csX47" fmla="*/ 2153528 w 2155706"/>
                <a:gd name="csY47" fmla="*/ 1707853 h 2258484"/>
                <a:gd name="csX48" fmla="*/ 2111983 w 2155706"/>
                <a:gd name="csY48" fmla="*/ 1816208 h 2258484"/>
                <a:gd name="csX49" fmla="*/ 2094579 w 2155706"/>
                <a:gd name="csY49" fmla="*/ 1883018 h 2258484"/>
                <a:gd name="csX50" fmla="*/ 2092894 w 2155706"/>
                <a:gd name="csY50" fmla="*/ 1887509 h 2258484"/>
                <a:gd name="csX51" fmla="*/ 2076613 w 2155706"/>
                <a:gd name="csY51" fmla="*/ 1873474 h 2258484"/>
                <a:gd name="csX52" fmla="*/ 2066507 w 2155706"/>
                <a:gd name="csY52" fmla="*/ 1866736 h 2258484"/>
                <a:gd name="csX53" fmla="*/ 2061455 w 2155706"/>
                <a:gd name="csY53" fmla="*/ 1877965 h 2258484"/>
                <a:gd name="csX54" fmla="*/ 2044612 w 2155706"/>
                <a:gd name="csY54" fmla="*/ 1950950 h 2258484"/>
                <a:gd name="csX55" fmla="*/ 2019348 w 2155706"/>
                <a:gd name="csY55" fmla="*/ 2002040 h 2258484"/>
                <a:gd name="csX56" fmla="*/ 2018225 w 2155706"/>
                <a:gd name="csY56" fmla="*/ 2003724 h 2258484"/>
                <a:gd name="csX57" fmla="*/ 2004751 w 2155706"/>
                <a:gd name="csY57" fmla="*/ 2019444 h 2258484"/>
                <a:gd name="csX58" fmla="*/ 1614561 w 2155706"/>
                <a:gd name="csY58" fmla="*/ 2246260 h 2258484"/>
                <a:gd name="csX59" fmla="*/ 1375955 w 2155706"/>
                <a:gd name="csY59" fmla="*/ 2246260 h 2258484"/>
                <a:gd name="csX60" fmla="*/ 1288373 w 2155706"/>
                <a:gd name="csY60" fmla="*/ 2213136 h 2258484"/>
                <a:gd name="csX61" fmla="*/ 1254688 w 2155706"/>
                <a:gd name="csY61" fmla="*/ 2203030 h 2258484"/>
                <a:gd name="csX62" fmla="*/ 1178334 w 2155706"/>
                <a:gd name="csY62" fmla="*/ 2180012 h 2258484"/>
                <a:gd name="csX63" fmla="*/ 1167667 w 2155706"/>
                <a:gd name="csY63" fmla="*/ 2174397 h 2258484"/>
                <a:gd name="csX64" fmla="*/ 1160368 w 2155706"/>
                <a:gd name="csY64" fmla="*/ 2171029 h 2258484"/>
                <a:gd name="csX65" fmla="*/ 1161491 w 2155706"/>
                <a:gd name="csY65" fmla="*/ 2169345 h 2258484"/>
                <a:gd name="csX66" fmla="*/ 1160368 w 2155706"/>
                <a:gd name="csY66" fmla="*/ 2171029 h 2258484"/>
                <a:gd name="csX67" fmla="*/ 1089068 w 2155706"/>
                <a:gd name="csY67" fmla="*/ 2123869 h 2258484"/>
                <a:gd name="csX68" fmla="*/ 1089068 w 2155706"/>
                <a:gd name="csY68" fmla="*/ 2123869 h 2258484"/>
                <a:gd name="csX69" fmla="*/ 1022258 w 2155706"/>
                <a:gd name="csY69" fmla="*/ 2067165 h 2258484"/>
                <a:gd name="csX70" fmla="*/ 938044 w 2155706"/>
                <a:gd name="csY70" fmla="*/ 1976776 h 2258484"/>
                <a:gd name="csX71" fmla="*/ 909412 w 2155706"/>
                <a:gd name="csY71" fmla="*/ 1944213 h 2258484"/>
                <a:gd name="csX72" fmla="*/ 909412 w 2155706"/>
                <a:gd name="csY72" fmla="*/ 1944213 h 2258484"/>
                <a:gd name="csX73" fmla="*/ 900990 w 2155706"/>
                <a:gd name="csY73" fmla="*/ 1935230 h 2258484"/>
                <a:gd name="csX74" fmla="*/ 900429 w 2155706"/>
                <a:gd name="csY74" fmla="*/ 1934669 h 2258484"/>
                <a:gd name="csX75" fmla="*/ 858884 w 2155706"/>
                <a:gd name="csY75" fmla="*/ 1881895 h 2258484"/>
                <a:gd name="csX76" fmla="*/ 818461 w 2155706"/>
                <a:gd name="csY76" fmla="*/ 1843157 h 2258484"/>
                <a:gd name="csX77" fmla="*/ 813970 w 2155706"/>
                <a:gd name="csY77" fmla="*/ 1838104 h 2258484"/>
                <a:gd name="csX78" fmla="*/ 804987 w 2155706"/>
                <a:gd name="csY78" fmla="*/ 1809471 h 2258484"/>
                <a:gd name="csX79" fmla="*/ 780284 w 2155706"/>
                <a:gd name="csY79" fmla="*/ 1780277 h 2258484"/>
                <a:gd name="csX80" fmla="*/ 742107 w 2155706"/>
                <a:gd name="csY80" fmla="*/ 1758382 h 2258484"/>
                <a:gd name="csX81" fmla="*/ 689333 w 2155706"/>
                <a:gd name="csY81" fmla="*/ 1699994 h 2258484"/>
                <a:gd name="csX82" fmla="*/ 671929 w 2155706"/>
                <a:gd name="csY82" fmla="*/ 1680905 h 2258484"/>
                <a:gd name="csX83" fmla="*/ 672491 w 2155706"/>
                <a:gd name="csY83" fmla="*/ 1681466 h 2258484"/>
                <a:gd name="csX84" fmla="*/ 666315 w 2155706"/>
                <a:gd name="csY84" fmla="*/ 1674729 h 2258484"/>
                <a:gd name="csX85" fmla="*/ 571434 w 2155706"/>
                <a:gd name="csY85" fmla="*/ 1569743 h 2258484"/>
                <a:gd name="csX86" fmla="*/ 570873 w 2155706"/>
                <a:gd name="csY86" fmla="*/ 1568620 h 2258484"/>
                <a:gd name="csX87" fmla="*/ 566381 w 2155706"/>
                <a:gd name="csY87" fmla="*/ 1563567 h 2258484"/>
                <a:gd name="csX88" fmla="*/ 536626 w 2155706"/>
                <a:gd name="csY88" fmla="*/ 1531566 h 2258484"/>
                <a:gd name="csX89" fmla="*/ 536064 w 2155706"/>
                <a:gd name="csY89" fmla="*/ 1531005 h 2258484"/>
                <a:gd name="csX90" fmla="*/ 504625 w 2155706"/>
                <a:gd name="csY90" fmla="*/ 1495074 h 2258484"/>
                <a:gd name="csX91" fmla="*/ 504625 w 2155706"/>
                <a:gd name="csY91" fmla="*/ 1495074 h 2258484"/>
                <a:gd name="csX92" fmla="*/ 496765 w 2155706"/>
                <a:gd name="csY92" fmla="*/ 1486652 h 2258484"/>
                <a:gd name="csX93" fmla="*/ 495642 w 2155706"/>
                <a:gd name="csY93" fmla="*/ 1485529 h 2258484"/>
                <a:gd name="csX94" fmla="*/ 475431 w 2155706"/>
                <a:gd name="csY94" fmla="*/ 1462511 h 2258484"/>
                <a:gd name="csX95" fmla="*/ 475992 w 2155706"/>
                <a:gd name="csY95" fmla="*/ 1460827 h 2258484"/>
                <a:gd name="csX96" fmla="*/ 475431 w 2155706"/>
                <a:gd name="csY96" fmla="*/ 1462511 h 2258484"/>
                <a:gd name="csX97" fmla="*/ 443429 w 2155706"/>
                <a:gd name="csY97" fmla="*/ 1415913 h 2258484"/>
                <a:gd name="csX98" fmla="*/ 382795 w 2155706"/>
                <a:gd name="csY98" fmla="*/ 1359770 h 2258484"/>
                <a:gd name="csX99" fmla="*/ 376620 w 2155706"/>
                <a:gd name="csY99" fmla="*/ 1353033 h 2258484"/>
                <a:gd name="csX100" fmla="*/ 341812 w 2155706"/>
                <a:gd name="csY100" fmla="*/ 1315979 h 2258484"/>
                <a:gd name="csX101" fmla="*/ 342373 w 2155706"/>
                <a:gd name="csY101" fmla="*/ 1315979 h 2258484"/>
                <a:gd name="csX102" fmla="*/ 308688 w 2155706"/>
                <a:gd name="csY102" fmla="*/ 1258714 h 2258484"/>
                <a:gd name="csX103" fmla="*/ 240194 w 2155706"/>
                <a:gd name="csY103" fmla="*/ 1182921 h 2258484"/>
                <a:gd name="csX104" fmla="*/ 218860 w 2155706"/>
                <a:gd name="csY104" fmla="*/ 1175062 h 2258484"/>
                <a:gd name="csX105" fmla="*/ 27975 w 2155706"/>
                <a:gd name="csY105" fmla="*/ 889296 h 2258484"/>
                <a:gd name="csX106" fmla="*/ 7764 w 2155706"/>
                <a:gd name="csY106" fmla="*/ 767467 h 2258484"/>
                <a:gd name="csX107" fmla="*/ 6641 w 2155706"/>
                <a:gd name="csY107" fmla="*/ 559740 h 2258484"/>
                <a:gd name="csX108" fmla="*/ 45379 w 2155706"/>
                <a:gd name="csY108" fmla="*/ 422191 h 2258484"/>
                <a:gd name="csX109" fmla="*/ 60538 w 2155706"/>
                <a:gd name="csY109" fmla="*/ 359873 h 2258484"/>
                <a:gd name="csX110" fmla="*/ 60538 w 2155706"/>
                <a:gd name="csY110" fmla="*/ 360435 h 2258484"/>
                <a:gd name="csX111" fmla="*/ 91978 w 2155706"/>
                <a:gd name="csY111" fmla="*/ 303169 h 2258484"/>
                <a:gd name="csX112" fmla="*/ 92539 w 2155706"/>
                <a:gd name="csY112" fmla="*/ 302046 h 2258484"/>
                <a:gd name="csX113" fmla="*/ 106575 w 2155706"/>
                <a:gd name="csY113" fmla="*/ 282397 h 2258484"/>
                <a:gd name="csX114" fmla="*/ 106575 w 2155706"/>
                <a:gd name="csY114" fmla="*/ 282397 h 2258484"/>
                <a:gd name="csX115" fmla="*/ 123417 w 2155706"/>
                <a:gd name="csY115" fmla="*/ 259378 h 2258484"/>
                <a:gd name="csX116" fmla="*/ 123417 w 2155706"/>
                <a:gd name="csY116" fmla="*/ 259378 h 2258484"/>
                <a:gd name="csX117" fmla="*/ 191911 w 2155706"/>
                <a:gd name="csY117" fmla="*/ 199306 h 2258484"/>
                <a:gd name="csX118" fmla="*/ 196964 w 2155706"/>
                <a:gd name="csY118" fmla="*/ 180779 h 2258484"/>
                <a:gd name="csX119" fmla="*/ 247492 w 2155706"/>
                <a:gd name="csY119" fmla="*/ 132496 h 2258484"/>
                <a:gd name="csX120" fmla="*/ 537187 w 2155706"/>
                <a:gd name="csY120" fmla="*/ 0 h 2258484"/>
                <a:gd name="csX121" fmla="*/ 543363 w 2155706"/>
                <a:gd name="csY121" fmla="*/ 5053 h 2258484"/>
                <a:gd name="csX122" fmla="*/ 790390 w 2155706"/>
                <a:gd name="csY122" fmla="*/ 1684 h 2258484"/>
                <a:gd name="csX123" fmla="*/ 1118823 w 2155706"/>
                <a:gd name="csY123" fmla="*/ 174603 h 2258484"/>
                <a:gd name="csX124" fmla="*/ 1127244 w 2155706"/>
                <a:gd name="csY124" fmla="*/ 180217 h 2258484"/>
                <a:gd name="csX125" fmla="*/ 1135104 w 2155706"/>
                <a:gd name="csY125" fmla="*/ 183586 h 2258484"/>
                <a:gd name="csX126" fmla="*/ 1136227 w 2155706"/>
                <a:gd name="csY126" fmla="*/ 184147 h 2258484"/>
                <a:gd name="csX127" fmla="*/ 1154193 w 2155706"/>
                <a:gd name="csY127" fmla="*/ 203797 h 2258484"/>
                <a:gd name="csX128" fmla="*/ 1155877 w 2155706"/>
                <a:gd name="csY128" fmla="*/ 208288 h 2258484"/>
                <a:gd name="csX129" fmla="*/ 1195177 w 2155706"/>
                <a:gd name="csY129" fmla="*/ 248711 h 2258484"/>
                <a:gd name="csX130" fmla="*/ 1317567 w 2155706"/>
                <a:gd name="csY130" fmla="*/ 380084 h 2258484"/>
                <a:gd name="csX131" fmla="*/ 1356306 w 2155706"/>
                <a:gd name="csY131" fmla="*/ 422753 h 2258484"/>
                <a:gd name="csX132" fmla="*/ 591084 w 2155706"/>
                <a:gd name="csY132" fmla="*/ 1456335 h 2258484"/>
                <a:gd name="csX133" fmla="*/ 592207 w 2155706"/>
                <a:gd name="csY133" fmla="*/ 1457458 h 2258484"/>
                <a:gd name="csX134" fmla="*/ 602312 w 2155706"/>
                <a:gd name="csY134" fmla="*/ 1468687 h 2258484"/>
                <a:gd name="csX135" fmla="*/ 602312 w 2155706"/>
                <a:gd name="csY135" fmla="*/ 1469248 h 2258484"/>
                <a:gd name="csX136" fmla="*/ 606804 w 2155706"/>
                <a:gd name="csY136" fmla="*/ 1476546 h 2258484"/>
                <a:gd name="csX137" fmla="*/ 606243 w 2155706"/>
                <a:gd name="csY137" fmla="*/ 1475985 h 2258484"/>
                <a:gd name="csX138" fmla="*/ 654525 w 2155706"/>
                <a:gd name="csY138" fmla="*/ 1527636 h 2258484"/>
                <a:gd name="csX139" fmla="*/ 739861 w 2155706"/>
                <a:gd name="csY139" fmla="*/ 1624201 h 2258484"/>
                <a:gd name="csX140" fmla="*/ 763441 w 2155706"/>
                <a:gd name="csY140" fmla="*/ 1650588 h 2258484"/>
                <a:gd name="csX141" fmla="*/ 767933 w 2155706"/>
                <a:gd name="csY141" fmla="*/ 1656202 h 2258484"/>
                <a:gd name="csX142" fmla="*/ 800495 w 2155706"/>
                <a:gd name="csY142" fmla="*/ 1714029 h 2258484"/>
                <a:gd name="csX143" fmla="*/ 832497 w 2155706"/>
                <a:gd name="csY143" fmla="*/ 1728626 h 2258484"/>
                <a:gd name="csX144" fmla="*/ 936922 w 2155706"/>
                <a:gd name="csY144" fmla="*/ 1849332 h 2258484"/>
                <a:gd name="csX145" fmla="*/ 1049768 w 2155706"/>
                <a:gd name="csY145" fmla="*/ 1971723 h 2258484"/>
                <a:gd name="csX146" fmla="*/ 1351253 w 2155706"/>
                <a:gd name="csY146" fmla="*/ 2149133 h 2258484"/>
                <a:gd name="csX147" fmla="*/ 1598280 w 2155706"/>
                <a:gd name="csY147" fmla="*/ 2156432 h 2258484"/>
                <a:gd name="csX148" fmla="*/ 1676879 w 2155706"/>
                <a:gd name="csY148" fmla="*/ 2146888 h 2258484"/>
                <a:gd name="csX149" fmla="*/ 1844184 w 2155706"/>
                <a:gd name="csY149" fmla="*/ 2062674 h 2258484"/>
                <a:gd name="csX150" fmla="*/ 1849236 w 2155706"/>
                <a:gd name="csY150" fmla="*/ 2042462 h 2258484"/>
                <a:gd name="csX151" fmla="*/ 1849236 w 2155706"/>
                <a:gd name="csY151" fmla="*/ 2042462 h 2258484"/>
                <a:gd name="csX152" fmla="*/ 1883483 w 2155706"/>
                <a:gd name="csY152" fmla="*/ 2013830 h 2258484"/>
                <a:gd name="csX153" fmla="*/ 1887975 w 2155706"/>
                <a:gd name="csY153" fmla="*/ 2009900 h 2258484"/>
                <a:gd name="csX154" fmla="*/ 1912116 w 2155706"/>
                <a:gd name="csY154" fmla="*/ 1986881 h 2258484"/>
                <a:gd name="csX155" fmla="*/ 1934573 w 2155706"/>
                <a:gd name="csY155" fmla="*/ 1959372 h 2258484"/>
                <a:gd name="csX156" fmla="*/ 1974434 w 2155706"/>
                <a:gd name="csY156" fmla="*/ 1904352 h 2258484"/>
                <a:gd name="csX157" fmla="*/ 2004189 w 2155706"/>
                <a:gd name="csY157" fmla="*/ 1857754 h 2258484"/>
                <a:gd name="csX158" fmla="*/ 2037875 w 2155706"/>
                <a:gd name="csY158" fmla="*/ 1792067 h 2258484"/>
                <a:gd name="csX159" fmla="*/ 2045173 w 2155706"/>
                <a:gd name="csY159" fmla="*/ 1792629 h 2258484"/>
                <a:gd name="csX160" fmla="*/ 2064262 w 2155706"/>
                <a:gd name="csY160" fmla="*/ 1701678 h 2258484"/>
                <a:gd name="csX161" fmla="*/ 2074929 w 2155706"/>
                <a:gd name="csY161" fmla="*/ 1628131 h 2258484"/>
                <a:gd name="csX162" fmla="*/ 2079420 w 2155706"/>
                <a:gd name="csY162" fmla="*/ 1633745 h 2258484"/>
                <a:gd name="csX163" fmla="*/ 2081105 w 2155706"/>
                <a:gd name="csY163" fmla="*/ 1632061 h 2258484"/>
                <a:gd name="csX164" fmla="*/ 2080543 w 2155706"/>
                <a:gd name="csY164" fmla="*/ 1534935 h 2258484"/>
                <a:gd name="csX165" fmla="*/ 2074929 w 2155706"/>
                <a:gd name="csY165" fmla="*/ 1539988 h 2258484"/>
                <a:gd name="csX166" fmla="*/ 1996329 w 2155706"/>
                <a:gd name="csY166" fmla="*/ 1287346 h 2258484"/>
                <a:gd name="csX167" fmla="*/ 1999698 w 2155706"/>
                <a:gd name="csY167" fmla="*/ 1283416 h 2258484"/>
                <a:gd name="csX168" fmla="*/ 1929520 w 2155706"/>
                <a:gd name="csY168" fmla="*/ 1181237 h 2258484"/>
                <a:gd name="csX169" fmla="*/ 1916046 w 2155706"/>
                <a:gd name="csY169" fmla="*/ 1179553 h 2258484"/>
                <a:gd name="csX170" fmla="*/ 1913239 w 2155706"/>
                <a:gd name="csY170" fmla="*/ 1174500 h 2258484"/>
                <a:gd name="csX171" fmla="*/ 1907624 w 2155706"/>
                <a:gd name="csY171" fmla="*/ 1168324 h 2258484"/>
                <a:gd name="csX172" fmla="*/ 1907624 w 2155706"/>
                <a:gd name="csY172" fmla="*/ 1168324 h 2258484"/>
                <a:gd name="csX173" fmla="*/ 1863833 w 2155706"/>
                <a:gd name="csY173" fmla="*/ 1123410 h 2258484"/>
                <a:gd name="csX174" fmla="*/ 1863272 w 2155706"/>
                <a:gd name="csY174" fmla="*/ 1122288 h 2258484"/>
                <a:gd name="csX175" fmla="*/ 1825095 w 2155706"/>
                <a:gd name="csY175" fmla="*/ 1078497 h 2258484"/>
                <a:gd name="csX176" fmla="*/ 1823972 w 2155706"/>
                <a:gd name="csY176" fmla="*/ 1077935 h 2258484"/>
                <a:gd name="csX177" fmla="*/ 1806568 w 2155706"/>
                <a:gd name="csY177" fmla="*/ 1062777 h 2258484"/>
                <a:gd name="csX178" fmla="*/ 1730214 w 2155706"/>
                <a:gd name="csY178" fmla="*/ 976879 h 2258484"/>
                <a:gd name="csX179" fmla="*/ 1544383 w 2155706"/>
                <a:gd name="csY179" fmla="*/ 770274 h 2258484"/>
                <a:gd name="csX180" fmla="*/ 1503399 w 2155706"/>
                <a:gd name="csY180" fmla="*/ 769152 h 2258484"/>
                <a:gd name="csX181" fmla="*/ 1402342 w 2155706"/>
                <a:gd name="csY181" fmla="*/ 855050 h 2258484"/>
                <a:gd name="csX182" fmla="*/ 1375394 w 2155706"/>
                <a:gd name="csY182" fmla="*/ 865717 h 2258484"/>
                <a:gd name="csX183" fmla="*/ 1310830 w 2155706"/>
                <a:gd name="csY183" fmla="*/ 929158 h 2258484"/>
                <a:gd name="csX184" fmla="*/ 1299040 w 2155706"/>
                <a:gd name="csY184" fmla="*/ 933649 h 2258484"/>
                <a:gd name="csX185" fmla="*/ 1256933 w 2155706"/>
                <a:gd name="csY185" fmla="*/ 986984 h 2258484"/>
                <a:gd name="csX186" fmla="*/ 1043592 w 2155706"/>
                <a:gd name="csY186" fmla="*/ 1179553 h 2258484"/>
                <a:gd name="csX187" fmla="*/ 940851 w 2155706"/>
                <a:gd name="csY187" fmla="*/ 1276118 h 2258484"/>
                <a:gd name="csX188" fmla="*/ 900429 w 2155706"/>
                <a:gd name="csY188" fmla="*/ 1324962 h 2258484"/>
                <a:gd name="csX189" fmla="*/ 829689 w 2155706"/>
                <a:gd name="csY189" fmla="*/ 1248608 h 2258484"/>
                <a:gd name="csX190" fmla="*/ 859445 w 2155706"/>
                <a:gd name="csY190" fmla="*/ 1235695 h 2258484"/>
                <a:gd name="csX191" fmla="*/ 1085138 w 2155706"/>
                <a:gd name="csY191" fmla="*/ 1033021 h 2258484"/>
                <a:gd name="csX192" fmla="*/ 1279390 w 2155706"/>
                <a:gd name="csY192" fmla="*/ 856734 h 2258484"/>
                <a:gd name="csX193" fmla="*/ 1454555 w 2155706"/>
                <a:gd name="csY193" fmla="*/ 697851 h 2258484"/>
                <a:gd name="csX194" fmla="*/ 1462415 w 2155706"/>
                <a:gd name="csY194" fmla="*/ 668095 h 2258484"/>
                <a:gd name="csX195" fmla="*/ 1296233 w 2155706"/>
                <a:gd name="csY195" fmla="*/ 484509 h 2258484"/>
                <a:gd name="csX196" fmla="*/ 1167667 w 2155706"/>
                <a:gd name="csY196" fmla="*/ 342469 h 2258484"/>
                <a:gd name="csX197" fmla="*/ 988011 w 2155706"/>
                <a:gd name="csY197" fmla="*/ 168989 h 2258484"/>
                <a:gd name="csX198" fmla="*/ 737054 w 2155706"/>
                <a:gd name="csY198" fmla="*/ 77477 h 2258484"/>
                <a:gd name="csX199" fmla="*/ 456904 w 2155706"/>
                <a:gd name="csY199" fmla="*/ 109478 h 2258484"/>
                <a:gd name="csX200" fmla="*/ 429955 w 2155706"/>
                <a:gd name="csY200" fmla="*/ 130250 h 2258484"/>
                <a:gd name="csX201" fmla="*/ 299705 w 2155706"/>
                <a:gd name="csY201" fmla="*/ 204920 h 2258484"/>
                <a:gd name="csX202" fmla="*/ 228965 w 2155706"/>
                <a:gd name="csY202" fmla="*/ 271168 h 2258484"/>
                <a:gd name="csX203" fmla="*/ 228965 w 2155706"/>
                <a:gd name="csY203" fmla="*/ 271168 h 2258484"/>
                <a:gd name="csX204" fmla="*/ 207631 w 2155706"/>
                <a:gd name="csY204" fmla="*/ 295309 h 2258484"/>
                <a:gd name="csX205" fmla="*/ 207631 w 2155706"/>
                <a:gd name="csY205" fmla="*/ 295309 h 2258484"/>
                <a:gd name="csX206" fmla="*/ 176191 w 2155706"/>
                <a:gd name="csY206" fmla="*/ 313275 h 2258484"/>
                <a:gd name="csX207" fmla="*/ 146436 w 2155706"/>
                <a:gd name="csY207" fmla="*/ 357627 h 2258484"/>
                <a:gd name="csX208" fmla="*/ 137453 w 2155706"/>
                <a:gd name="csY208" fmla="*/ 397489 h 2258484"/>
                <a:gd name="csX209" fmla="*/ 136330 w 2155706"/>
                <a:gd name="csY209" fmla="*/ 399734 h 2258484"/>
                <a:gd name="csX210" fmla="*/ 116680 w 2155706"/>
                <a:gd name="csY210" fmla="*/ 409840 h 2258484"/>
                <a:gd name="csX211" fmla="*/ 117242 w 2155706"/>
                <a:gd name="csY211" fmla="*/ 436788 h 2258484"/>
                <a:gd name="csX212" fmla="*/ 114996 w 2155706"/>
                <a:gd name="csY212" fmla="*/ 444648 h 2258484"/>
                <a:gd name="csX213" fmla="*/ 151489 w 2155706"/>
                <a:gd name="csY213" fmla="*/ 938702 h 2258484"/>
                <a:gd name="csX214" fmla="*/ 324969 w 2155706"/>
                <a:gd name="csY214" fmla="*/ 1157657 h 2258484"/>
                <a:gd name="csX215" fmla="*/ 588277 w 2155706"/>
                <a:gd name="csY215" fmla="*/ 1455774 h 2258484"/>
                <a:gd name="csX216" fmla="*/ 586031 w 2155706"/>
                <a:gd name="csY216" fmla="*/ 1459142 h 2258484"/>
                <a:gd name="csX217" fmla="*/ 591084 w 2155706"/>
                <a:gd name="csY217" fmla="*/ 1456335 h 2258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</a:cxnLst>
              <a:rect l="l" t="t" r="r" b="b"/>
              <a:pathLst>
                <a:path w="2155706" h="2258484">
                  <a:moveTo>
                    <a:pt x="1356306" y="422753"/>
                  </a:moveTo>
                  <a:cubicBezTo>
                    <a:pt x="1391114" y="464860"/>
                    <a:pt x="1425361" y="507528"/>
                    <a:pt x="1464099" y="546266"/>
                  </a:cubicBezTo>
                  <a:cubicBezTo>
                    <a:pt x="1462976" y="563109"/>
                    <a:pt x="1464099" y="578267"/>
                    <a:pt x="1487679" y="573214"/>
                  </a:cubicBezTo>
                  <a:cubicBezTo>
                    <a:pt x="1487679" y="573214"/>
                    <a:pt x="1487679" y="572653"/>
                    <a:pt x="1487679" y="572653"/>
                  </a:cubicBezTo>
                  <a:cubicBezTo>
                    <a:pt x="1489363" y="586689"/>
                    <a:pt x="1491609" y="600163"/>
                    <a:pt x="1510136" y="601286"/>
                  </a:cubicBezTo>
                  <a:cubicBezTo>
                    <a:pt x="1510136" y="601286"/>
                    <a:pt x="1509574" y="600724"/>
                    <a:pt x="1509574" y="600724"/>
                  </a:cubicBezTo>
                  <a:cubicBezTo>
                    <a:pt x="1511259" y="605777"/>
                    <a:pt x="1515189" y="606900"/>
                    <a:pt x="1519680" y="607461"/>
                  </a:cubicBezTo>
                  <a:lnTo>
                    <a:pt x="1521364" y="608023"/>
                  </a:lnTo>
                  <a:cubicBezTo>
                    <a:pt x="1521364" y="608023"/>
                    <a:pt x="1521364" y="609707"/>
                    <a:pt x="1521364" y="609707"/>
                  </a:cubicBezTo>
                  <a:cubicBezTo>
                    <a:pt x="1521926" y="614198"/>
                    <a:pt x="1523610" y="617006"/>
                    <a:pt x="1528101" y="617567"/>
                  </a:cubicBezTo>
                  <a:cubicBezTo>
                    <a:pt x="1528101" y="617567"/>
                    <a:pt x="1527540" y="617006"/>
                    <a:pt x="1527540" y="617006"/>
                  </a:cubicBezTo>
                  <a:cubicBezTo>
                    <a:pt x="1527540" y="628795"/>
                    <a:pt x="1527540" y="645077"/>
                    <a:pt x="1537084" y="649568"/>
                  </a:cubicBezTo>
                  <a:cubicBezTo>
                    <a:pt x="1556173" y="659112"/>
                    <a:pt x="1565717" y="675394"/>
                    <a:pt x="1577507" y="691114"/>
                  </a:cubicBezTo>
                  <a:cubicBezTo>
                    <a:pt x="1583682" y="699535"/>
                    <a:pt x="1592665" y="710763"/>
                    <a:pt x="1607262" y="705149"/>
                  </a:cubicBezTo>
                  <a:cubicBezTo>
                    <a:pt x="1607262" y="705149"/>
                    <a:pt x="1608385" y="706272"/>
                    <a:pt x="1608385" y="706272"/>
                  </a:cubicBezTo>
                  <a:cubicBezTo>
                    <a:pt x="1602771" y="719185"/>
                    <a:pt x="1611192" y="719746"/>
                    <a:pt x="1620175" y="720308"/>
                  </a:cubicBezTo>
                  <a:cubicBezTo>
                    <a:pt x="1621859" y="721431"/>
                    <a:pt x="1622421" y="723115"/>
                    <a:pt x="1622421" y="725360"/>
                  </a:cubicBezTo>
                  <a:cubicBezTo>
                    <a:pt x="1610631" y="737150"/>
                    <a:pt x="1613438" y="748940"/>
                    <a:pt x="1627473" y="752309"/>
                  </a:cubicBezTo>
                  <a:cubicBezTo>
                    <a:pt x="1649369" y="757362"/>
                    <a:pt x="1658913" y="775889"/>
                    <a:pt x="1668458" y="789924"/>
                  </a:cubicBezTo>
                  <a:cubicBezTo>
                    <a:pt x="1677440" y="803960"/>
                    <a:pt x="1687546" y="810136"/>
                    <a:pt x="1701020" y="815750"/>
                  </a:cubicBezTo>
                  <a:cubicBezTo>
                    <a:pt x="1698774" y="852242"/>
                    <a:pt x="1732460" y="855611"/>
                    <a:pt x="1752671" y="871331"/>
                  </a:cubicBezTo>
                  <a:cubicBezTo>
                    <a:pt x="1752671" y="871331"/>
                    <a:pt x="1752110" y="870769"/>
                    <a:pt x="1752110" y="870769"/>
                  </a:cubicBezTo>
                  <a:cubicBezTo>
                    <a:pt x="1753233" y="874138"/>
                    <a:pt x="1755479" y="875822"/>
                    <a:pt x="1759408" y="874138"/>
                  </a:cubicBezTo>
                  <a:cubicBezTo>
                    <a:pt x="1759408" y="874138"/>
                    <a:pt x="1760531" y="875261"/>
                    <a:pt x="1760531" y="875261"/>
                  </a:cubicBezTo>
                  <a:cubicBezTo>
                    <a:pt x="1756601" y="892104"/>
                    <a:pt x="1762215" y="901648"/>
                    <a:pt x="1780743" y="899402"/>
                  </a:cubicBezTo>
                  <a:cubicBezTo>
                    <a:pt x="1780743" y="899402"/>
                    <a:pt x="1780743" y="899402"/>
                    <a:pt x="1780743" y="899402"/>
                  </a:cubicBezTo>
                  <a:cubicBezTo>
                    <a:pt x="1778497" y="929719"/>
                    <a:pt x="1793094" y="944878"/>
                    <a:pt x="1822849" y="945439"/>
                  </a:cubicBezTo>
                  <a:lnTo>
                    <a:pt x="1824534" y="946000"/>
                  </a:lnTo>
                  <a:cubicBezTo>
                    <a:pt x="1824534" y="946000"/>
                    <a:pt x="1824534" y="947685"/>
                    <a:pt x="1824534" y="947685"/>
                  </a:cubicBezTo>
                  <a:cubicBezTo>
                    <a:pt x="1824534" y="956667"/>
                    <a:pt x="1821727" y="967334"/>
                    <a:pt x="1836323" y="966773"/>
                  </a:cubicBezTo>
                  <a:cubicBezTo>
                    <a:pt x="1836323" y="966773"/>
                    <a:pt x="1836323" y="966212"/>
                    <a:pt x="1836323" y="966212"/>
                  </a:cubicBezTo>
                  <a:cubicBezTo>
                    <a:pt x="1839692" y="994283"/>
                    <a:pt x="1886290" y="1044811"/>
                    <a:pt x="1914923" y="1050987"/>
                  </a:cubicBezTo>
                  <a:cubicBezTo>
                    <a:pt x="1914923" y="1050987"/>
                    <a:pt x="1914923" y="1050987"/>
                    <a:pt x="1914923" y="1050987"/>
                  </a:cubicBezTo>
                  <a:cubicBezTo>
                    <a:pt x="1916046" y="1079058"/>
                    <a:pt x="1939064" y="1102076"/>
                    <a:pt x="1962083" y="1098708"/>
                  </a:cubicBezTo>
                  <a:cubicBezTo>
                    <a:pt x="1962083" y="1098708"/>
                    <a:pt x="1963206" y="1099831"/>
                    <a:pt x="1963206" y="1099831"/>
                  </a:cubicBezTo>
                  <a:cubicBezTo>
                    <a:pt x="1959276" y="1109936"/>
                    <a:pt x="1963206" y="1113305"/>
                    <a:pt x="1973311" y="1111059"/>
                  </a:cubicBezTo>
                  <a:lnTo>
                    <a:pt x="1971065" y="1112743"/>
                  </a:lnTo>
                  <a:cubicBezTo>
                    <a:pt x="1971065" y="1112743"/>
                    <a:pt x="1973311" y="1111059"/>
                    <a:pt x="1973311" y="1111059"/>
                  </a:cubicBezTo>
                  <a:cubicBezTo>
                    <a:pt x="1970504" y="1134639"/>
                    <a:pt x="1987347" y="1140815"/>
                    <a:pt x="2004751" y="1146990"/>
                  </a:cubicBezTo>
                  <a:cubicBezTo>
                    <a:pt x="2014295" y="1154289"/>
                    <a:pt x="2022155" y="1163833"/>
                    <a:pt x="2027208" y="1174500"/>
                  </a:cubicBezTo>
                  <a:cubicBezTo>
                    <a:pt x="2027208" y="1186290"/>
                    <a:pt x="2025524" y="1198080"/>
                    <a:pt x="2035068" y="1208747"/>
                  </a:cubicBezTo>
                  <a:cubicBezTo>
                    <a:pt x="2060893" y="1237380"/>
                    <a:pt x="2074368" y="1273872"/>
                    <a:pt x="2095140" y="1304751"/>
                  </a:cubicBezTo>
                  <a:cubicBezTo>
                    <a:pt x="2104684" y="1319348"/>
                    <a:pt x="2104684" y="1340120"/>
                    <a:pt x="2123212" y="1348542"/>
                  </a:cubicBezTo>
                  <a:cubicBezTo>
                    <a:pt x="2127141" y="1351349"/>
                    <a:pt x="2127703" y="1355840"/>
                    <a:pt x="2127141" y="1360332"/>
                  </a:cubicBezTo>
                  <a:cubicBezTo>
                    <a:pt x="2120404" y="1366507"/>
                    <a:pt x="2121527" y="1373244"/>
                    <a:pt x="2124334" y="1380543"/>
                  </a:cubicBezTo>
                  <a:cubicBezTo>
                    <a:pt x="2154651" y="1469248"/>
                    <a:pt x="2161950" y="1560199"/>
                    <a:pt x="2150721" y="1653395"/>
                  </a:cubicBezTo>
                  <a:cubicBezTo>
                    <a:pt x="2149037" y="1667431"/>
                    <a:pt x="2145107" y="1683151"/>
                    <a:pt x="2155213" y="1696625"/>
                  </a:cubicBezTo>
                  <a:cubicBezTo>
                    <a:pt x="2154651" y="1700555"/>
                    <a:pt x="2154090" y="1703923"/>
                    <a:pt x="2153528" y="1707853"/>
                  </a:cubicBezTo>
                  <a:cubicBezTo>
                    <a:pt x="2128264" y="1739293"/>
                    <a:pt x="2126019" y="1779716"/>
                    <a:pt x="2111983" y="1816208"/>
                  </a:cubicBezTo>
                  <a:cubicBezTo>
                    <a:pt x="2104123" y="1836981"/>
                    <a:pt x="2084473" y="1857192"/>
                    <a:pt x="2094579" y="1883018"/>
                  </a:cubicBezTo>
                  <a:cubicBezTo>
                    <a:pt x="2095140" y="1885264"/>
                    <a:pt x="2094579" y="1886386"/>
                    <a:pt x="2092894" y="1887509"/>
                  </a:cubicBezTo>
                  <a:cubicBezTo>
                    <a:pt x="2082789" y="1888071"/>
                    <a:pt x="2077736" y="1883579"/>
                    <a:pt x="2076613" y="1873474"/>
                  </a:cubicBezTo>
                  <a:cubicBezTo>
                    <a:pt x="2076052" y="1868421"/>
                    <a:pt x="2072122" y="1865052"/>
                    <a:pt x="2066507" y="1866736"/>
                  </a:cubicBezTo>
                  <a:cubicBezTo>
                    <a:pt x="2060893" y="1868421"/>
                    <a:pt x="2059209" y="1874597"/>
                    <a:pt x="2061455" y="1877965"/>
                  </a:cubicBezTo>
                  <a:cubicBezTo>
                    <a:pt x="2083912" y="1909405"/>
                    <a:pt x="2054156" y="1926809"/>
                    <a:pt x="2044612" y="1950950"/>
                  </a:cubicBezTo>
                  <a:cubicBezTo>
                    <a:pt x="2037875" y="1968916"/>
                    <a:pt x="2008120" y="1975653"/>
                    <a:pt x="2019348" y="2002040"/>
                  </a:cubicBezTo>
                  <a:cubicBezTo>
                    <a:pt x="2019348" y="2002040"/>
                    <a:pt x="2018225" y="2003724"/>
                    <a:pt x="2018225" y="2003724"/>
                  </a:cubicBezTo>
                  <a:cubicBezTo>
                    <a:pt x="2000821" y="1998110"/>
                    <a:pt x="2005312" y="2011023"/>
                    <a:pt x="2004751" y="2019444"/>
                  </a:cubicBezTo>
                  <a:cubicBezTo>
                    <a:pt x="1902010" y="2141835"/>
                    <a:pt x="1771198" y="2217066"/>
                    <a:pt x="1614561" y="2246260"/>
                  </a:cubicBezTo>
                  <a:cubicBezTo>
                    <a:pt x="1534839" y="2261418"/>
                    <a:pt x="1455116" y="2263664"/>
                    <a:pt x="1375955" y="2246260"/>
                  </a:cubicBezTo>
                  <a:cubicBezTo>
                    <a:pt x="1349569" y="2227171"/>
                    <a:pt x="1320936" y="2214820"/>
                    <a:pt x="1288373" y="2213136"/>
                  </a:cubicBezTo>
                  <a:cubicBezTo>
                    <a:pt x="1276022" y="2212574"/>
                    <a:pt x="1264793" y="2211451"/>
                    <a:pt x="1254688" y="2203030"/>
                  </a:cubicBezTo>
                  <a:cubicBezTo>
                    <a:pt x="1232792" y="2184503"/>
                    <a:pt x="1207528" y="2174959"/>
                    <a:pt x="1178334" y="2180012"/>
                  </a:cubicBezTo>
                  <a:cubicBezTo>
                    <a:pt x="1174965" y="2178327"/>
                    <a:pt x="1171597" y="2176081"/>
                    <a:pt x="1167667" y="2174397"/>
                  </a:cubicBezTo>
                  <a:cubicBezTo>
                    <a:pt x="1169913" y="2163730"/>
                    <a:pt x="1163176" y="2171590"/>
                    <a:pt x="1160368" y="2171029"/>
                  </a:cubicBezTo>
                  <a:lnTo>
                    <a:pt x="1161491" y="2169345"/>
                  </a:lnTo>
                  <a:cubicBezTo>
                    <a:pt x="1161491" y="2169345"/>
                    <a:pt x="1160368" y="2171029"/>
                    <a:pt x="1160368" y="2171029"/>
                  </a:cubicBezTo>
                  <a:cubicBezTo>
                    <a:pt x="1144649" y="2143519"/>
                    <a:pt x="1118823" y="2130606"/>
                    <a:pt x="1089068" y="2123869"/>
                  </a:cubicBezTo>
                  <a:cubicBezTo>
                    <a:pt x="1089068" y="2123869"/>
                    <a:pt x="1089068" y="2123869"/>
                    <a:pt x="1089068" y="2123869"/>
                  </a:cubicBezTo>
                  <a:cubicBezTo>
                    <a:pt x="1073909" y="2096921"/>
                    <a:pt x="1054259" y="2074464"/>
                    <a:pt x="1022258" y="2067165"/>
                  </a:cubicBezTo>
                  <a:cubicBezTo>
                    <a:pt x="990257" y="2040217"/>
                    <a:pt x="964993" y="2008216"/>
                    <a:pt x="938044" y="1976776"/>
                  </a:cubicBezTo>
                  <a:cubicBezTo>
                    <a:pt x="944781" y="1950950"/>
                    <a:pt x="928500" y="1946459"/>
                    <a:pt x="909412" y="1944213"/>
                  </a:cubicBezTo>
                  <a:cubicBezTo>
                    <a:pt x="909412" y="1944213"/>
                    <a:pt x="909412" y="1944213"/>
                    <a:pt x="909412" y="1944213"/>
                  </a:cubicBezTo>
                  <a:cubicBezTo>
                    <a:pt x="908850" y="1939160"/>
                    <a:pt x="908289" y="1934107"/>
                    <a:pt x="900990" y="1935230"/>
                  </a:cubicBezTo>
                  <a:cubicBezTo>
                    <a:pt x="900990" y="1935230"/>
                    <a:pt x="900429" y="1934669"/>
                    <a:pt x="900429" y="1934669"/>
                  </a:cubicBezTo>
                  <a:cubicBezTo>
                    <a:pt x="898745" y="1907159"/>
                    <a:pt x="876849" y="1895931"/>
                    <a:pt x="858884" y="1881895"/>
                  </a:cubicBezTo>
                  <a:cubicBezTo>
                    <a:pt x="853831" y="1859999"/>
                    <a:pt x="848778" y="1838104"/>
                    <a:pt x="818461" y="1843157"/>
                  </a:cubicBezTo>
                  <a:cubicBezTo>
                    <a:pt x="816777" y="1841472"/>
                    <a:pt x="815654" y="1839788"/>
                    <a:pt x="813970" y="1838104"/>
                  </a:cubicBezTo>
                  <a:cubicBezTo>
                    <a:pt x="815654" y="1827437"/>
                    <a:pt x="811724" y="1817893"/>
                    <a:pt x="804987" y="1809471"/>
                  </a:cubicBezTo>
                  <a:cubicBezTo>
                    <a:pt x="797127" y="1799366"/>
                    <a:pt x="782530" y="1794313"/>
                    <a:pt x="780284" y="1780277"/>
                  </a:cubicBezTo>
                  <a:cubicBezTo>
                    <a:pt x="776354" y="1756697"/>
                    <a:pt x="760634" y="1755575"/>
                    <a:pt x="742107" y="1758382"/>
                  </a:cubicBezTo>
                  <a:cubicBezTo>
                    <a:pt x="724703" y="1738732"/>
                    <a:pt x="707299" y="1719643"/>
                    <a:pt x="689333" y="1699994"/>
                  </a:cubicBezTo>
                  <a:cubicBezTo>
                    <a:pt x="690456" y="1687081"/>
                    <a:pt x="693825" y="1672484"/>
                    <a:pt x="671929" y="1680905"/>
                  </a:cubicBezTo>
                  <a:cubicBezTo>
                    <a:pt x="671929" y="1680905"/>
                    <a:pt x="672491" y="1681466"/>
                    <a:pt x="672491" y="1681466"/>
                  </a:cubicBezTo>
                  <a:cubicBezTo>
                    <a:pt x="670245" y="1679221"/>
                    <a:pt x="668561" y="1676975"/>
                    <a:pt x="666315" y="1674729"/>
                  </a:cubicBezTo>
                  <a:cubicBezTo>
                    <a:pt x="632629" y="1641605"/>
                    <a:pt x="601190" y="1606236"/>
                    <a:pt x="571434" y="1569743"/>
                  </a:cubicBezTo>
                  <a:cubicBezTo>
                    <a:pt x="571434" y="1569743"/>
                    <a:pt x="570873" y="1568620"/>
                    <a:pt x="570873" y="1568620"/>
                  </a:cubicBezTo>
                  <a:cubicBezTo>
                    <a:pt x="569188" y="1566936"/>
                    <a:pt x="567504" y="1565252"/>
                    <a:pt x="566381" y="1563567"/>
                  </a:cubicBezTo>
                  <a:cubicBezTo>
                    <a:pt x="566943" y="1543356"/>
                    <a:pt x="567504" y="1522583"/>
                    <a:pt x="536626" y="1531566"/>
                  </a:cubicBezTo>
                  <a:cubicBezTo>
                    <a:pt x="536626" y="1531566"/>
                    <a:pt x="536064" y="1531005"/>
                    <a:pt x="536064" y="1531005"/>
                  </a:cubicBezTo>
                  <a:cubicBezTo>
                    <a:pt x="541117" y="1505179"/>
                    <a:pt x="524275" y="1499565"/>
                    <a:pt x="504625" y="1495074"/>
                  </a:cubicBezTo>
                  <a:cubicBezTo>
                    <a:pt x="504625" y="1495074"/>
                    <a:pt x="504625" y="1495074"/>
                    <a:pt x="504625" y="1495074"/>
                  </a:cubicBezTo>
                  <a:cubicBezTo>
                    <a:pt x="504625" y="1490021"/>
                    <a:pt x="504063" y="1484968"/>
                    <a:pt x="496765" y="1486652"/>
                  </a:cubicBezTo>
                  <a:cubicBezTo>
                    <a:pt x="496765" y="1486652"/>
                    <a:pt x="495642" y="1485529"/>
                    <a:pt x="495642" y="1485529"/>
                  </a:cubicBezTo>
                  <a:cubicBezTo>
                    <a:pt x="499572" y="1468125"/>
                    <a:pt x="494519" y="1459142"/>
                    <a:pt x="475431" y="1462511"/>
                  </a:cubicBezTo>
                  <a:lnTo>
                    <a:pt x="475992" y="1460827"/>
                  </a:lnTo>
                  <a:cubicBezTo>
                    <a:pt x="475992" y="1460827"/>
                    <a:pt x="475431" y="1462511"/>
                    <a:pt x="475431" y="1462511"/>
                  </a:cubicBezTo>
                  <a:cubicBezTo>
                    <a:pt x="477676" y="1438370"/>
                    <a:pt x="463079" y="1425457"/>
                    <a:pt x="443429" y="1415913"/>
                  </a:cubicBezTo>
                  <a:cubicBezTo>
                    <a:pt x="429394" y="1390649"/>
                    <a:pt x="420411" y="1359770"/>
                    <a:pt x="382795" y="1359770"/>
                  </a:cubicBezTo>
                  <a:cubicBezTo>
                    <a:pt x="380550" y="1357525"/>
                    <a:pt x="378304" y="1355279"/>
                    <a:pt x="376620" y="1353033"/>
                  </a:cubicBezTo>
                  <a:cubicBezTo>
                    <a:pt x="378866" y="1324401"/>
                    <a:pt x="371567" y="1316540"/>
                    <a:pt x="341812" y="1315979"/>
                  </a:cubicBezTo>
                  <a:cubicBezTo>
                    <a:pt x="341812" y="1315979"/>
                    <a:pt x="342373" y="1315979"/>
                    <a:pt x="342373" y="1315979"/>
                  </a:cubicBezTo>
                  <a:cubicBezTo>
                    <a:pt x="333390" y="1295768"/>
                    <a:pt x="333952" y="1275557"/>
                    <a:pt x="308688" y="1258714"/>
                  </a:cubicBezTo>
                  <a:cubicBezTo>
                    <a:pt x="282862" y="1241310"/>
                    <a:pt x="255913" y="1214923"/>
                    <a:pt x="240194" y="1182921"/>
                  </a:cubicBezTo>
                  <a:cubicBezTo>
                    <a:pt x="235141" y="1172816"/>
                    <a:pt x="229527" y="1168324"/>
                    <a:pt x="218860" y="1175062"/>
                  </a:cubicBezTo>
                  <a:cubicBezTo>
                    <a:pt x="132962" y="1094778"/>
                    <a:pt x="63906" y="1002704"/>
                    <a:pt x="27975" y="889296"/>
                  </a:cubicBezTo>
                  <a:cubicBezTo>
                    <a:pt x="30782" y="847190"/>
                    <a:pt x="11694" y="809013"/>
                    <a:pt x="7764" y="767467"/>
                  </a:cubicBezTo>
                  <a:cubicBezTo>
                    <a:pt x="1027" y="697851"/>
                    <a:pt x="-5149" y="628795"/>
                    <a:pt x="6641" y="559740"/>
                  </a:cubicBezTo>
                  <a:cubicBezTo>
                    <a:pt x="14501" y="512581"/>
                    <a:pt x="20115" y="464298"/>
                    <a:pt x="45379" y="422191"/>
                  </a:cubicBezTo>
                  <a:cubicBezTo>
                    <a:pt x="57169" y="402541"/>
                    <a:pt x="62222" y="382330"/>
                    <a:pt x="60538" y="359873"/>
                  </a:cubicBezTo>
                  <a:cubicBezTo>
                    <a:pt x="60538" y="359873"/>
                    <a:pt x="60538" y="360435"/>
                    <a:pt x="60538" y="360435"/>
                  </a:cubicBezTo>
                  <a:cubicBezTo>
                    <a:pt x="82433" y="347522"/>
                    <a:pt x="95346" y="330118"/>
                    <a:pt x="91978" y="303169"/>
                  </a:cubicBezTo>
                  <a:cubicBezTo>
                    <a:pt x="91978" y="303169"/>
                    <a:pt x="92539" y="302046"/>
                    <a:pt x="92539" y="302046"/>
                  </a:cubicBezTo>
                  <a:cubicBezTo>
                    <a:pt x="108259" y="303169"/>
                    <a:pt x="106013" y="291941"/>
                    <a:pt x="106575" y="282397"/>
                  </a:cubicBezTo>
                  <a:cubicBezTo>
                    <a:pt x="106575" y="282397"/>
                    <a:pt x="106575" y="282397"/>
                    <a:pt x="106575" y="282397"/>
                  </a:cubicBezTo>
                  <a:cubicBezTo>
                    <a:pt x="120610" y="280712"/>
                    <a:pt x="122295" y="270607"/>
                    <a:pt x="123417" y="259378"/>
                  </a:cubicBezTo>
                  <a:cubicBezTo>
                    <a:pt x="123417" y="259378"/>
                    <a:pt x="123417" y="259378"/>
                    <a:pt x="123417" y="259378"/>
                  </a:cubicBezTo>
                  <a:cubicBezTo>
                    <a:pt x="160471" y="256010"/>
                    <a:pt x="163840" y="213903"/>
                    <a:pt x="191911" y="199306"/>
                  </a:cubicBezTo>
                  <a:cubicBezTo>
                    <a:pt x="196964" y="196499"/>
                    <a:pt x="203140" y="189200"/>
                    <a:pt x="196964" y="180779"/>
                  </a:cubicBezTo>
                  <a:cubicBezTo>
                    <a:pt x="205947" y="156637"/>
                    <a:pt x="230088" y="147093"/>
                    <a:pt x="247492" y="132496"/>
                  </a:cubicBezTo>
                  <a:cubicBezTo>
                    <a:pt x="331145" y="62880"/>
                    <a:pt x="428271" y="17966"/>
                    <a:pt x="537187" y="0"/>
                  </a:cubicBezTo>
                  <a:cubicBezTo>
                    <a:pt x="539433" y="1684"/>
                    <a:pt x="541679" y="5053"/>
                    <a:pt x="543363" y="5053"/>
                  </a:cubicBezTo>
                  <a:cubicBezTo>
                    <a:pt x="625892" y="-4491"/>
                    <a:pt x="708422" y="3930"/>
                    <a:pt x="790390" y="1684"/>
                  </a:cubicBezTo>
                  <a:cubicBezTo>
                    <a:pt x="916710" y="26948"/>
                    <a:pt x="1030679" y="75792"/>
                    <a:pt x="1118823" y="174603"/>
                  </a:cubicBezTo>
                  <a:cubicBezTo>
                    <a:pt x="1121069" y="176849"/>
                    <a:pt x="1124437" y="178533"/>
                    <a:pt x="1127244" y="180217"/>
                  </a:cubicBezTo>
                  <a:cubicBezTo>
                    <a:pt x="1128929" y="183586"/>
                    <a:pt x="1131174" y="185270"/>
                    <a:pt x="1135104" y="183586"/>
                  </a:cubicBezTo>
                  <a:cubicBezTo>
                    <a:pt x="1135104" y="183586"/>
                    <a:pt x="1136227" y="184147"/>
                    <a:pt x="1136227" y="184147"/>
                  </a:cubicBezTo>
                  <a:cubicBezTo>
                    <a:pt x="1127806" y="203797"/>
                    <a:pt x="1140719" y="203797"/>
                    <a:pt x="1154193" y="203797"/>
                  </a:cubicBezTo>
                  <a:cubicBezTo>
                    <a:pt x="1155316" y="204920"/>
                    <a:pt x="1155877" y="206604"/>
                    <a:pt x="1155877" y="208288"/>
                  </a:cubicBezTo>
                  <a:cubicBezTo>
                    <a:pt x="1160368" y="230184"/>
                    <a:pt x="1173843" y="243097"/>
                    <a:pt x="1195177" y="248711"/>
                  </a:cubicBezTo>
                  <a:cubicBezTo>
                    <a:pt x="1236161" y="292502"/>
                    <a:pt x="1276583" y="336293"/>
                    <a:pt x="1317567" y="380084"/>
                  </a:cubicBezTo>
                  <a:cubicBezTo>
                    <a:pt x="1328234" y="395243"/>
                    <a:pt x="1341147" y="409840"/>
                    <a:pt x="1356306" y="422753"/>
                  </a:cubicBezTo>
                  <a:close/>
                  <a:moveTo>
                    <a:pt x="591084" y="1456335"/>
                  </a:moveTo>
                  <a:lnTo>
                    <a:pt x="592207" y="1457458"/>
                  </a:lnTo>
                  <a:cubicBezTo>
                    <a:pt x="588277" y="1467564"/>
                    <a:pt x="591645" y="1471494"/>
                    <a:pt x="602312" y="1468687"/>
                  </a:cubicBezTo>
                  <a:lnTo>
                    <a:pt x="602312" y="1469248"/>
                  </a:lnTo>
                  <a:cubicBezTo>
                    <a:pt x="601190" y="1473178"/>
                    <a:pt x="602874" y="1475424"/>
                    <a:pt x="606804" y="1476546"/>
                  </a:cubicBezTo>
                  <a:lnTo>
                    <a:pt x="606243" y="1475985"/>
                  </a:lnTo>
                  <a:cubicBezTo>
                    <a:pt x="610734" y="1504056"/>
                    <a:pt x="628700" y="1519776"/>
                    <a:pt x="654525" y="1527636"/>
                  </a:cubicBezTo>
                  <a:cubicBezTo>
                    <a:pt x="683158" y="1559637"/>
                    <a:pt x="711790" y="1592200"/>
                    <a:pt x="739861" y="1624201"/>
                  </a:cubicBezTo>
                  <a:cubicBezTo>
                    <a:pt x="740984" y="1638798"/>
                    <a:pt x="743230" y="1652834"/>
                    <a:pt x="763441" y="1650588"/>
                  </a:cubicBezTo>
                  <a:cubicBezTo>
                    <a:pt x="765126" y="1652272"/>
                    <a:pt x="766810" y="1653957"/>
                    <a:pt x="767933" y="1656202"/>
                  </a:cubicBezTo>
                  <a:cubicBezTo>
                    <a:pt x="770740" y="1680344"/>
                    <a:pt x="787583" y="1696063"/>
                    <a:pt x="800495" y="1714029"/>
                  </a:cubicBezTo>
                  <a:cubicBezTo>
                    <a:pt x="809478" y="1726380"/>
                    <a:pt x="817899" y="1731995"/>
                    <a:pt x="832497" y="1728626"/>
                  </a:cubicBezTo>
                  <a:cubicBezTo>
                    <a:pt x="865621" y="1770172"/>
                    <a:pt x="902113" y="1809471"/>
                    <a:pt x="936922" y="1849332"/>
                  </a:cubicBezTo>
                  <a:cubicBezTo>
                    <a:pt x="973414" y="1890316"/>
                    <a:pt x="1011591" y="1931300"/>
                    <a:pt x="1049768" y="1971723"/>
                  </a:cubicBezTo>
                  <a:cubicBezTo>
                    <a:pt x="1133982" y="2059305"/>
                    <a:pt x="1232792" y="2120501"/>
                    <a:pt x="1351253" y="2149133"/>
                  </a:cubicBezTo>
                  <a:cubicBezTo>
                    <a:pt x="1433221" y="2169345"/>
                    <a:pt x="1515750" y="2167660"/>
                    <a:pt x="1598280" y="2156432"/>
                  </a:cubicBezTo>
                  <a:cubicBezTo>
                    <a:pt x="1624666" y="2154747"/>
                    <a:pt x="1649930" y="2154747"/>
                    <a:pt x="1676879" y="2146888"/>
                  </a:cubicBezTo>
                  <a:cubicBezTo>
                    <a:pt x="1738636" y="2129483"/>
                    <a:pt x="1790287" y="2094113"/>
                    <a:pt x="1844184" y="2062674"/>
                  </a:cubicBezTo>
                  <a:cubicBezTo>
                    <a:pt x="1851482" y="2058182"/>
                    <a:pt x="1850359" y="2049761"/>
                    <a:pt x="1849236" y="2042462"/>
                  </a:cubicBezTo>
                  <a:lnTo>
                    <a:pt x="1849236" y="2042462"/>
                  </a:lnTo>
                  <a:cubicBezTo>
                    <a:pt x="1871693" y="2046392"/>
                    <a:pt x="1885729" y="2039094"/>
                    <a:pt x="1883483" y="2013830"/>
                  </a:cubicBezTo>
                  <a:cubicBezTo>
                    <a:pt x="1885167" y="2012707"/>
                    <a:pt x="1886290" y="2011023"/>
                    <a:pt x="1887975" y="2009900"/>
                  </a:cubicBezTo>
                  <a:cubicBezTo>
                    <a:pt x="1905940" y="2012707"/>
                    <a:pt x="1910993" y="2002040"/>
                    <a:pt x="1912116" y="1986881"/>
                  </a:cubicBezTo>
                  <a:cubicBezTo>
                    <a:pt x="1919414" y="1977899"/>
                    <a:pt x="1927836" y="1968916"/>
                    <a:pt x="1934573" y="1959372"/>
                  </a:cubicBezTo>
                  <a:cubicBezTo>
                    <a:pt x="1948047" y="1940845"/>
                    <a:pt x="1971627" y="1930178"/>
                    <a:pt x="1974434" y="1904352"/>
                  </a:cubicBezTo>
                  <a:cubicBezTo>
                    <a:pt x="1988470" y="1891439"/>
                    <a:pt x="1996891" y="1875719"/>
                    <a:pt x="2004189" y="1857754"/>
                  </a:cubicBezTo>
                  <a:cubicBezTo>
                    <a:pt x="2013734" y="1835297"/>
                    <a:pt x="2026085" y="1813963"/>
                    <a:pt x="2037875" y="1792067"/>
                  </a:cubicBezTo>
                  <a:cubicBezTo>
                    <a:pt x="2040682" y="1792067"/>
                    <a:pt x="2045173" y="1793190"/>
                    <a:pt x="2045173" y="1792629"/>
                  </a:cubicBezTo>
                  <a:cubicBezTo>
                    <a:pt x="2056963" y="1763434"/>
                    <a:pt x="2070438" y="1734802"/>
                    <a:pt x="2064262" y="1701678"/>
                  </a:cubicBezTo>
                  <a:cubicBezTo>
                    <a:pt x="2067630" y="1676975"/>
                    <a:pt x="2071560" y="1652272"/>
                    <a:pt x="2074929" y="1628131"/>
                  </a:cubicBezTo>
                  <a:cubicBezTo>
                    <a:pt x="2076613" y="1629815"/>
                    <a:pt x="2077736" y="1632061"/>
                    <a:pt x="2079420" y="1633745"/>
                  </a:cubicBezTo>
                  <a:cubicBezTo>
                    <a:pt x="2079982" y="1633184"/>
                    <a:pt x="2081105" y="1632623"/>
                    <a:pt x="2081105" y="1632061"/>
                  </a:cubicBezTo>
                  <a:cubicBezTo>
                    <a:pt x="2081105" y="1599499"/>
                    <a:pt x="2081666" y="1566936"/>
                    <a:pt x="2080543" y="1534935"/>
                  </a:cubicBezTo>
                  <a:cubicBezTo>
                    <a:pt x="2080543" y="1532128"/>
                    <a:pt x="2076613" y="1537742"/>
                    <a:pt x="2074929" y="1539988"/>
                  </a:cubicBezTo>
                  <a:cubicBezTo>
                    <a:pt x="2064823" y="1450721"/>
                    <a:pt x="2038998" y="1366507"/>
                    <a:pt x="1996329" y="1287346"/>
                  </a:cubicBezTo>
                  <a:cubicBezTo>
                    <a:pt x="1997452" y="1285662"/>
                    <a:pt x="1999698" y="1283978"/>
                    <a:pt x="1999698" y="1283416"/>
                  </a:cubicBezTo>
                  <a:cubicBezTo>
                    <a:pt x="1989592" y="1240187"/>
                    <a:pt x="1952538" y="1215484"/>
                    <a:pt x="1929520" y="1181237"/>
                  </a:cubicBezTo>
                  <a:cubicBezTo>
                    <a:pt x="1927836" y="1178991"/>
                    <a:pt x="1920537" y="1180114"/>
                    <a:pt x="1916046" y="1179553"/>
                  </a:cubicBezTo>
                  <a:cubicBezTo>
                    <a:pt x="1914923" y="1177869"/>
                    <a:pt x="1913800" y="1176184"/>
                    <a:pt x="1913239" y="1174500"/>
                  </a:cubicBezTo>
                  <a:cubicBezTo>
                    <a:pt x="1911554" y="1172254"/>
                    <a:pt x="1909870" y="1170570"/>
                    <a:pt x="1907624" y="1168324"/>
                  </a:cubicBezTo>
                  <a:lnTo>
                    <a:pt x="1907624" y="1168324"/>
                  </a:lnTo>
                  <a:cubicBezTo>
                    <a:pt x="1903133" y="1143622"/>
                    <a:pt x="1886290" y="1130148"/>
                    <a:pt x="1863833" y="1123410"/>
                  </a:cubicBezTo>
                  <a:lnTo>
                    <a:pt x="1863272" y="1122288"/>
                  </a:lnTo>
                  <a:cubicBezTo>
                    <a:pt x="1855973" y="1103199"/>
                    <a:pt x="1848675" y="1083549"/>
                    <a:pt x="1825095" y="1078497"/>
                  </a:cubicBezTo>
                  <a:lnTo>
                    <a:pt x="1823972" y="1077935"/>
                  </a:lnTo>
                  <a:cubicBezTo>
                    <a:pt x="1822288" y="1055478"/>
                    <a:pt x="1821727" y="1054917"/>
                    <a:pt x="1806568" y="1062777"/>
                  </a:cubicBezTo>
                  <a:cubicBezTo>
                    <a:pt x="1781304" y="1034144"/>
                    <a:pt x="1756040" y="1004950"/>
                    <a:pt x="1730214" y="976879"/>
                  </a:cubicBezTo>
                  <a:cubicBezTo>
                    <a:pt x="1668458" y="907823"/>
                    <a:pt x="1605578" y="839330"/>
                    <a:pt x="1544383" y="770274"/>
                  </a:cubicBezTo>
                  <a:cubicBezTo>
                    <a:pt x="1529786" y="753432"/>
                    <a:pt x="1518557" y="755677"/>
                    <a:pt x="1503399" y="769152"/>
                  </a:cubicBezTo>
                  <a:cubicBezTo>
                    <a:pt x="1470275" y="798346"/>
                    <a:pt x="1439396" y="830347"/>
                    <a:pt x="1402342" y="855050"/>
                  </a:cubicBezTo>
                  <a:cubicBezTo>
                    <a:pt x="1391675" y="853927"/>
                    <a:pt x="1381570" y="856172"/>
                    <a:pt x="1375394" y="865717"/>
                  </a:cubicBezTo>
                  <a:cubicBezTo>
                    <a:pt x="1358551" y="891542"/>
                    <a:pt x="1316445" y="892104"/>
                    <a:pt x="1310830" y="929158"/>
                  </a:cubicBezTo>
                  <a:cubicBezTo>
                    <a:pt x="1310269" y="931403"/>
                    <a:pt x="1301286" y="930842"/>
                    <a:pt x="1299040" y="933649"/>
                  </a:cubicBezTo>
                  <a:cubicBezTo>
                    <a:pt x="1285005" y="951053"/>
                    <a:pt x="1258056" y="959474"/>
                    <a:pt x="1256933" y="986984"/>
                  </a:cubicBezTo>
                  <a:cubicBezTo>
                    <a:pt x="1187878" y="1053232"/>
                    <a:pt x="1118262" y="1118919"/>
                    <a:pt x="1043592" y="1179553"/>
                  </a:cubicBezTo>
                  <a:cubicBezTo>
                    <a:pt x="1007100" y="1209309"/>
                    <a:pt x="974537" y="1242994"/>
                    <a:pt x="940851" y="1276118"/>
                  </a:cubicBezTo>
                  <a:cubicBezTo>
                    <a:pt x="926254" y="1290715"/>
                    <a:pt x="901552" y="1298014"/>
                    <a:pt x="900429" y="1324962"/>
                  </a:cubicBezTo>
                  <a:cubicBezTo>
                    <a:pt x="872919" y="1303628"/>
                    <a:pt x="851585" y="1276118"/>
                    <a:pt x="829689" y="1248608"/>
                  </a:cubicBezTo>
                  <a:cubicBezTo>
                    <a:pt x="842041" y="1249170"/>
                    <a:pt x="851023" y="1242994"/>
                    <a:pt x="859445" y="1235695"/>
                  </a:cubicBezTo>
                  <a:cubicBezTo>
                    <a:pt x="934676" y="1168324"/>
                    <a:pt x="1009907" y="1100953"/>
                    <a:pt x="1085138" y="1033021"/>
                  </a:cubicBezTo>
                  <a:cubicBezTo>
                    <a:pt x="1149701" y="974633"/>
                    <a:pt x="1214265" y="915683"/>
                    <a:pt x="1279390" y="856734"/>
                  </a:cubicBezTo>
                  <a:cubicBezTo>
                    <a:pt x="1337779" y="803398"/>
                    <a:pt x="1396167" y="750625"/>
                    <a:pt x="1454555" y="697851"/>
                  </a:cubicBezTo>
                  <a:cubicBezTo>
                    <a:pt x="1463538" y="689429"/>
                    <a:pt x="1474766" y="681569"/>
                    <a:pt x="1462415" y="668095"/>
                  </a:cubicBezTo>
                  <a:cubicBezTo>
                    <a:pt x="1407395" y="606900"/>
                    <a:pt x="1351814" y="545705"/>
                    <a:pt x="1296233" y="484509"/>
                  </a:cubicBezTo>
                  <a:cubicBezTo>
                    <a:pt x="1253565" y="437350"/>
                    <a:pt x="1209774" y="390190"/>
                    <a:pt x="1167667" y="342469"/>
                  </a:cubicBezTo>
                  <a:cubicBezTo>
                    <a:pt x="1112086" y="280151"/>
                    <a:pt x="1058751" y="216148"/>
                    <a:pt x="988011" y="168989"/>
                  </a:cubicBezTo>
                  <a:cubicBezTo>
                    <a:pt x="911096" y="118461"/>
                    <a:pt x="826882" y="87021"/>
                    <a:pt x="737054" y="77477"/>
                  </a:cubicBezTo>
                  <a:cubicBezTo>
                    <a:pt x="642174" y="67371"/>
                    <a:pt x="547293" y="72985"/>
                    <a:pt x="456904" y="109478"/>
                  </a:cubicBezTo>
                  <a:cubicBezTo>
                    <a:pt x="446237" y="113969"/>
                    <a:pt x="431639" y="113969"/>
                    <a:pt x="429955" y="130250"/>
                  </a:cubicBezTo>
                  <a:cubicBezTo>
                    <a:pt x="383357" y="149900"/>
                    <a:pt x="342373" y="177972"/>
                    <a:pt x="299705" y="204920"/>
                  </a:cubicBezTo>
                  <a:cubicBezTo>
                    <a:pt x="270511" y="206604"/>
                    <a:pt x="231211" y="244220"/>
                    <a:pt x="228965" y="271168"/>
                  </a:cubicBezTo>
                  <a:lnTo>
                    <a:pt x="228965" y="271168"/>
                  </a:lnTo>
                  <a:cubicBezTo>
                    <a:pt x="210438" y="268922"/>
                    <a:pt x="203140" y="276782"/>
                    <a:pt x="207631" y="295309"/>
                  </a:cubicBezTo>
                  <a:lnTo>
                    <a:pt x="207631" y="295309"/>
                  </a:lnTo>
                  <a:cubicBezTo>
                    <a:pt x="191911" y="291379"/>
                    <a:pt x="179560" y="288011"/>
                    <a:pt x="176191" y="313275"/>
                  </a:cubicBezTo>
                  <a:cubicBezTo>
                    <a:pt x="173946" y="329556"/>
                    <a:pt x="160471" y="347522"/>
                    <a:pt x="146436" y="357627"/>
                  </a:cubicBezTo>
                  <a:cubicBezTo>
                    <a:pt x="129032" y="370540"/>
                    <a:pt x="132400" y="382330"/>
                    <a:pt x="137453" y="397489"/>
                  </a:cubicBezTo>
                  <a:lnTo>
                    <a:pt x="136330" y="399734"/>
                  </a:lnTo>
                  <a:cubicBezTo>
                    <a:pt x="125102" y="393559"/>
                    <a:pt x="117242" y="394681"/>
                    <a:pt x="116680" y="409840"/>
                  </a:cubicBezTo>
                  <a:cubicBezTo>
                    <a:pt x="116119" y="418823"/>
                    <a:pt x="116680" y="427805"/>
                    <a:pt x="117242" y="436788"/>
                  </a:cubicBezTo>
                  <a:cubicBezTo>
                    <a:pt x="116680" y="439595"/>
                    <a:pt x="116119" y="442403"/>
                    <a:pt x="114996" y="444648"/>
                  </a:cubicBezTo>
                  <a:cubicBezTo>
                    <a:pt x="40888" y="615883"/>
                    <a:pt x="62222" y="779819"/>
                    <a:pt x="151489" y="938702"/>
                  </a:cubicBezTo>
                  <a:cubicBezTo>
                    <a:pt x="197525" y="1021231"/>
                    <a:pt x="263212" y="1088041"/>
                    <a:pt x="324969" y="1157657"/>
                  </a:cubicBezTo>
                  <a:cubicBezTo>
                    <a:pt x="412551" y="1257030"/>
                    <a:pt x="500695" y="1356402"/>
                    <a:pt x="588277" y="1455774"/>
                  </a:cubicBezTo>
                  <a:cubicBezTo>
                    <a:pt x="587715" y="1456897"/>
                    <a:pt x="587154" y="1458020"/>
                    <a:pt x="586031" y="1459142"/>
                  </a:cubicBezTo>
                  <a:cubicBezTo>
                    <a:pt x="588277" y="1457458"/>
                    <a:pt x="589400" y="1456897"/>
                    <a:pt x="591084" y="1456335"/>
                  </a:cubicBezTo>
                  <a:close/>
                </a:path>
              </a:pathLst>
            </a:custGeom>
            <a:solidFill>
              <a:srgbClr val="421C5E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57" name="Forme libre : forme 256">
              <a:extLst>
                <a:ext uri="{FF2B5EF4-FFF2-40B4-BE49-F238E27FC236}">
                  <a16:creationId xmlns:a16="http://schemas.microsoft.com/office/drawing/2014/main" id="{4E3BDBCA-4B8F-7CF0-45FE-6AC402D347AB}"/>
                </a:ext>
              </a:extLst>
            </p:cNvPr>
            <p:cNvSpPr/>
            <p:nvPr/>
          </p:nvSpPr>
          <p:spPr>
            <a:xfrm>
              <a:off x="-9268672" y="3273191"/>
              <a:ext cx="73205" cy="529423"/>
            </a:xfrm>
            <a:custGeom>
              <a:avLst/>
              <a:gdLst>
                <a:gd name="csX0" fmla="*/ 72912 w 73205"/>
                <a:gd name="csY0" fmla="*/ 0 h 529423"/>
                <a:gd name="csX1" fmla="*/ 57753 w 73205"/>
                <a:gd name="csY1" fmla="*/ 62318 h 529423"/>
                <a:gd name="csX2" fmla="*/ 19015 w 73205"/>
                <a:gd name="csY2" fmla="*/ 199867 h 529423"/>
                <a:gd name="csX3" fmla="*/ 20138 w 73205"/>
                <a:gd name="csY3" fmla="*/ 407594 h 529423"/>
                <a:gd name="csX4" fmla="*/ 40349 w 73205"/>
                <a:gd name="csY4" fmla="*/ 529423 h 529423"/>
                <a:gd name="csX5" fmla="*/ 3857 w 73205"/>
                <a:gd name="csY5" fmla="*/ 226815 h 529423"/>
                <a:gd name="csX6" fmla="*/ 72912 w 73205"/>
                <a:gd name="csY6" fmla="*/ 0 h 529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3205" h="529423">
                  <a:moveTo>
                    <a:pt x="72912" y="0"/>
                  </a:moveTo>
                  <a:cubicBezTo>
                    <a:pt x="74596" y="22457"/>
                    <a:pt x="68982" y="42668"/>
                    <a:pt x="57753" y="62318"/>
                  </a:cubicBezTo>
                  <a:cubicBezTo>
                    <a:pt x="32489" y="104425"/>
                    <a:pt x="26875" y="152707"/>
                    <a:pt x="19015" y="199867"/>
                  </a:cubicBezTo>
                  <a:cubicBezTo>
                    <a:pt x="7225" y="268922"/>
                    <a:pt x="13401" y="337978"/>
                    <a:pt x="20138" y="407594"/>
                  </a:cubicBezTo>
                  <a:cubicBezTo>
                    <a:pt x="24068" y="449140"/>
                    <a:pt x="43156" y="487317"/>
                    <a:pt x="40349" y="529423"/>
                  </a:cubicBezTo>
                  <a:cubicBezTo>
                    <a:pt x="1049" y="431735"/>
                    <a:pt x="-5688" y="330118"/>
                    <a:pt x="3857" y="226815"/>
                  </a:cubicBezTo>
                  <a:cubicBezTo>
                    <a:pt x="11155" y="146532"/>
                    <a:pt x="33612" y="70739"/>
                    <a:pt x="72912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58" name="Forme libre : forme 257">
              <a:extLst>
                <a:ext uri="{FF2B5EF4-FFF2-40B4-BE49-F238E27FC236}">
                  <a16:creationId xmlns:a16="http://schemas.microsoft.com/office/drawing/2014/main" id="{AB2CFD8C-966B-8021-E3C3-9DFC25FB5B25}"/>
                </a:ext>
              </a:extLst>
            </p:cNvPr>
            <p:cNvSpPr/>
            <p:nvPr/>
          </p:nvSpPr>
          <p:spPr>
            <a:xfrm>
              <a:off x="-7135066" y="4273650"/>
              <a:ext cx="44566" cy="336293"/>
            </a:xfrm>
            <a:custGeom>
              <a:avLst/>
              <a:gdLst>
                <a:gd name="csX0" fmla="*/ 32857 w 44566"/>
                <a:gd name="csY0" fmla="*/ 336293 h 336293"/>
                <a:gd name="csX1" fmla="*/ 28365 w 44566"/>
                <a:gd name="csY1" fmla="*/ 293064 h 336293"/>
                <a:gd name="csX2" fmla="*/ 1978 w 44566"/>
                <a:gd name="csY2" fmla="*/ 20211 h 336293"/>
                <a:gd name="csX3" fmla="*/ 4785 w 44566"/>
                <a:gd name="csY3" fmla="*/ 0 h 336293"/>
                <a:gd name="csX4" fmla="*/ 32857 w 44566"/>
                <a:gd name="csY4" fmla="*/ 336293 h 33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566" h="336293">
                  <a:moveTo>
                    <a:pt x="32857" y="336293"/>
                  </a:moveTo>
                  <a:cubicBezTo>
                    <a:pt x="22751" y="322819"/>
                    <a:pt x="26681" y="307099"/>
                    <a:pt x="28365" y="293064"/>
                  </a:cubicBezTo>
                  <a:cubicBezTo>
                    <a:pt x="39594" y="199867"/>
                    <a:pt x="32295" y="108916"/>
                    <a:pt x="1978" y="20211"/>
                  </a:cubicBezTo>
                  <a:cubicBezTo>
                    <a:pt x="-267" y="12913"/>
                    <a:pt x="-1952" y="5614"/>
                    <a:pt x="4785" y="0"/>
                  </a:cubicBezTo>
                  <a:cubicBezTo>
                    <a:pt x="45208" y="109478"/>
                    <a:pt x="55314" y="221201"/>
                    <a:pt x="32857" y="336293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59" name="Forme libre : forme 258">
              <a:extLst>
                <a:ext uri="{FF2B5EF4-FFF2-40B4-BE49-F238E27FC236}">
                  <a16:creationId xmlns:a16="http://schemas.microsoft.com/office/drawing/2014/main" id="{9CC3B6C3-279B-CCA3-207A-8A973C50FE70}"/>
                </a:ext>
              </a:extLst>
            </p:cNvPr>
            <p:cNvSpPr/>
            <p:nvPr/>
          </p:nvSpPr>
          <p:spPr>
            <a:xfrm>
              <a:off x="-8718550" y="2901104"/>
              <a:ext cx="253202" cy="17267"/>
            </a:xfrm>
            <a:custGeom>
              <a:avLst/>
              <a:gdLst>
                <a:gd name="csX0" fmla="*/ 253202 w 253202"/>
                <a:gd name="csY0" fmla="*/ 13899 h 17267"/>
                <a:gd name="csX1" fmla="*/ 6176 w 253202"/>
                <a:gd name="csY1" fmla="*/ 17267 h 17267"/>
                <a:gd name="csX2" fmla="*/ 0 w 253202"/>
                <a:gd name="csY2" fmla="*/ 12214 h 17267"/>
                <a:gd name="csX3" fmla="*/ 253202 w 253202"/>
                <a:gd name="csY3" fmla="*/ 13899 h 17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53202" h="17267">
                  <a:moveTo>
                    <a:pt x="253202" y="13899"/>
                  </a:moveTo>
                  <a:cubicBezTo>
                    <a:pt x="170673" y="16144"/>
                    <a:pt x="88144" y="7723"/>
                    <a:pt x="6176" y="17267"/>
                  </a:cubicBezTo>
                  <a:cubicBezTo>
                    <a:pt x="4491" y="17267"/>
                    <a:pt x="2246" y="13899"/>
                    <a:pt x="0" y="12214"/>
                  </a:cubicBezTo>
                  <a:cubicBezTo>
                    <a:pt x="84775" y="-4067"/>
                    <a:pt x="168989" y="-4628"/>
                    <a:pt x="253202" y="13899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0" name="Forme libre : forme 259">
              <a:extLst>
                <a:ext uri="{FF2B5EF4-FFF2-40B4-BE49-F238E27FC236}">
                  <a16:creationId xmlns:a16="http://schemas.microsoft.com/office/drawing/2014/main" id="{61369A4E-26A4-6D9A-7A80-8D18B25F8D84}"/>
                </a:ext>
              </a:extLst>
            </p:cNvPr>
            <p:cNvSpPr/>
            <p:nvPr/>
          </p:nvSpPr>
          <p:spPr>
            <a:xfrm>
              <a:off x="-8079088" y="5091626"/>
              <a:ext cx="197621" cy="67389"/>
            </a:xfrm>
            <a:custGeom>
              <a:avLst/>
              <a:gdLst>
                <a:gd name="csX0" fmla="*/ 0 w 197621"/>
                <a:gd name="csY0" fmla="*/ 1142 h 67389"/>
                <a:gd name="csX1" fmla="*/ 76354 w 197621"/>
                <a:gd name="csY1" fmla="*/ 24160 h 67389"/>
                <a:gd name="csX2" fmla="*/ 110039 w 197621"/>
                <a:gd name="csY2" fmla="*/ 34266 h 67389"/>
                <a:gd name="csX3" fmla="*/ 197621 w 197621"/>
                <a:gd name="csY3" fmla="*/ 67390 h 67389"/>
                <a:gd name="csX4" fmla="*/ 0 w 197621"/>
                <a:gd name="csY4" fmla="*/ 1142 h 6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21" h="67389">
                  <a:moveTo>
                    <a:pt x="0" y="1142"/>
                  </a:moveTo>
                  <a:cubicBezTo>
                    <a:pt x="29194" y="-3350"/>
                    <a:pt x="54458" y="5633"/>
                    <a:pt x="76354" y="24160"/>
                  </a:cubicBezTo>
                  <a:cubicBezTo>
                    <a:pt x="86460" y="32582"/>
                    <a:pt x="97688" y="33704"/>
                    <a:pt x="110039" y="34266"/>
                  </a:cubicBezTo>
                  <a:cubicBezTo>
                    <a:pt x="142602" y="35950"/>
                    <a:pt x="171234" y="48301"/>
                    <a:pt x="197621" y="67390"/>
                  </a:cubicBezTo>
                  <a:cubicBezTo>
                    <a:pt x="127443" y="58969"/>
                    <a:pt x="61195" y="35950"/>
                    <a:pt x="0" y="1142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1" name="Forme libre : forme 260">
              <a:extLst>
                <a:ext uri="{FF2B5EF4-FFF2-40B4-BE49-F238E27FC236}">
                  <a16:creationId xmlns:a16="http://schemas.microsoft.com/office/drawing/2014/main" id="{3D943CA1-9D81-F249-D555-13200CC8F475}"/>
                </a:ext>
              </a:extLst>
            </p:cNvPr>
            <p:cNvSpPr/>
            <p:nvPr/>
          </p:nvSpPr>
          <p:spPr>
            <a:xfrm>
              <a:off x="-7230328" y="4087257"/>
              <a:ext cx="96118" cy="174041"/>
            </a:xfrm>
            <a:custGeom>
              <a:avLst/>
              <a:gdLst>
                <a:gd name="csX0" fmla="*/ 96118 w 96118"/>
                <a:gd name="csY0" fmla="*/ 174042 h 174041"/>
                <a:gd name="csX1" fmla="*/ 68047 w 96118"/>
                <a:gd name="csY1" fmla="*/ 130251 h 174041"/>
                <a:gd name="csX2" fmla="*/ 7975 w 96118"/>
                <a:gd name="csY2" fmla="*/ 34247 h 174041"/>
                <a:gd name="csX3" fmla="*/ 115 w 96118"/>
                <a:gd name="csY3" fmla="*/ 0 h 174041"/>
                <a:gd name="csX4" fmla="*/ 96118 w 96118"/>
                <a:gd name="csY4" fmla="*/ 174042 h 174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6118" h="174041">
                  <a:moveTo>
                    <a:pt x="96118" y="174042"/>
                  </a:moveTo>
                  <a:cubicBezTo>
                    <a:pt x="77591" y="165620"/>
                    <a:pt x="77591" y="144848"/>
                    <a:pt x="68047" y="130251"/>
                  </a:cubicBezTo>
                  <a:cubicBezTo>
                    <a:pt x="46713" y="98811"/>
                    <a:pt x="33800" y="62318"/>
                    <a:pt x="7975" y="34247"/>
                  </a:cubicBezTo>
                  <a:cubicBezTo>
                    <a:pt x="-1570" y="23580"/>
                    <a:pt x="115" y="11790"/>
                    <a:pt x="115" y="0"/>
                  </a:cubicBezTo>
                  <a:cubicBezTo>
                    <a:pt x="42221" y="52774"/>
                    <a:pt x="74784" y="110601"/>
                    <a:pt x="96118" y="174042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2" name="Forme libre : forme 261">
              <a:extLst>
                <a:ext uri="{FF2B5EF4-FFF2-40B4-BE49-F238E27FC236}">
                  <a16:creationId xmlns:a16="http://schemas.microsoft.com/office/drawing/2014/main" id="{4EF62468-50F4-69FA-4D47-036557C5A247}"/>
                </a:ext>
              </a:extLst>
            </p:cNvPr>
            <p:cNvSpPr/>
            <p:nvPr/>
          </p:nvSpPr>
          <p:spPr>
            <a:xfrm>
              <a:off x="-9038000" y="4084803"/>
              <a:ext cx="123513" cy="144494"/>
            </a:xfrm>
            <a:custGeom>
              <a:avLst/>
              <a:gdLst>
                <a:gd name="csX0" fmla="*/ 0 w 123513"/>
                <a:gd name="csY0" fmla="*/ 3577 h 144494"/>
                <a:gd name="csX1" fmla="*/ 21334 w 123513"/>
                <a:gd name="csY1" fmla="*/ 11437 h 144494"/>
                <a:gd name="csX2" fmla="*/ 89828 w 123513"/>
                <a:gd name="csY2" fmla="*/ 87229 h 144494"/>
                <a:gd name="csX3" fmla="*/ 123513 w 123513"/>
                <a:gd name="csY3" fmla="*/ 144494 h 144494"/>
                <a:gd name="csX4" fmla="*/ 0 w 123513"/>
                <a:gd name="csY4" fmla="*/ 3577 h 1444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513" h="144494">
                  <a:moveTo>
                    <a:pt x="0" y="3577"/>
                  </a:moveTo>
                  <a:cubicBezTo>
                    <a:pt x="10667" y="-3722"/>
                    <a:pt x="16281" y="770"/>
                    <a:pt x="21334" y="11437"/>
                  </a:cubicBezTo>
                  <a:cubicBezTo>
                    <a:pt x="37054" y="42876"/>
                    <a:pt x="64002" y="69825"/>
                    <a:pt x="89828" y="87229"/>
                  </a:cubicBezTo>
                  <a:cubicBezTo>
                    <a:pt x="115092" y="104072"/>
                    <a:pt x="114531" y="124844"/>
                    <a:pt x="123513" y="144494"/>
                  </a:cubicBezTo>
                  <a:cubicBezTo>
                    <a:pt x="81968" y="97335"/>
                    <a:pt x="36493" y="54105"/>
                    <a:pt x="0" y="3577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3" name="Forme libre : forme 262">
              <a:extLst>
                <a:ext uri="{FF2B5EF4-FFF2-40B4-BE49-F238E27FC236}">
                  <a16:creationId xmlns:a16="http://schemas.microsoft.com/office/drawing/2014/main" id="{9BC37DAE-6A82-4491-2F23-7BA2DEE4E1C1}"/>
                </a:ext>
              </a:extLst>
            </p:cNvPr>
            <p:cNvSpPr/>
            <p:nvPr/>
          </p:nvSpPr>
          <p:spPr>
            <a:xfrm>
              <a:off x="-7938170" y="3272319"/>
              <a:ext cx="57548" cy="64313"/>
            </a:xfrm>
            <a:custGeom>
              <a:avLst/>
              <a:gdLst>
                <a:gd name="csX0" fmla="*/ 38738 w 57548"/>
                <a:gd name="csY0" fmla="*/ 64314 h 64313"/>
                <a:gd name="csX1" fmla="*/ 0 w 57548"/>
                <a:gd name="csY1" fmla="*/ 21084 h 64313"/>
                <a:gd name="csX2" fmla="*/ 37616 w 57548"/>
                <a:gd name="csY2" fmla="*/ 12662 h 64313"/>
                <a:gd name="csX3" fmla="*/ 38738 w 57548"/>
                <a:gd name="csY3" fmla="*/ 64314 h 64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548" h="64313">
                  <a:moveTo>
                    <a:pt x="38738" y="64314"/>
                  </a:moveTo>
                  <a:cubicBezTo>
                    <a:pt x="24141" y="51401"/>
                    <a:pt x="11228" y="36804"/>
                    <a:pt x="0" y="21084"/>
                  </a:cubicBezTo>
                  <a:cubicBezTo>
                    <a:pt x="8983" y="-4180"/>
                    <a:pt x="18527" y="-6426"/>
                    <a:pt x="37616" y="12662"/>
                  </a:cubicBezTo>
                  <a:cubicBezTo>
                    <a:pt x="64002" y="39611"/>
                    <a:pt x="64002" y="51401"/>
                    <a:pt x="38738" y="64314"/>
                  </a:cubicBezTo>
                  <a:close/>
                </a:path>
              </a:pathLst>
            </a:custGeom>
            <a:solidFill>
              <a:srgbClr val="F6F5F2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4" name="Forme libre : forme 263">
              <a:extLst>
                <a:ext uri="{FF2B5EF4-FFF2-40B4-BE49-F238E27FC236}">
                  <a16:creationId xmlns:a16="http://schemas.microsoft.com/office/drawing/2014/main" id="{C854F6A9-A34A-256C-42EE-D703BAFDACAB}"/>
                </a:ext>
              </a:extLst>
            </p:cNvPr>
            <p:cNvSpPr/>
            <p:nvPr/>
          </p:nvSpPr>
          <p:spPr>
            <a:xfrm>
              <a:off x="-7165668" y="4621171"/>
              <a:ext cx="61775" cy="175164"/>
            </a:xfrm>
            <a:custGeom>
              <a:avLst/>
              <a:gdLst>
                <a:gd name="csX0" fmla="*/ 2826 w 61775"/>
                <a:gd name="csY0" fmla="*/ 175165 h 175164"/>
                <a:gd name="csX1" fmla="*/ 20230 w 61775"/>
                <a:gd name="csY1" fmla="*/ 108355 h 175164"/>
                <a:gd name="csX2" fmla="*/ 61775 w 61775"/>
                <a:gd name="csY2" fmla="*/ 0 h 175164"/>
                <a:gd name="csX3" fmla="*/ 2826 w 61775"/>
                <a:gd name="csY3" fmla="*/ 175165 h 175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1775" h="175164">
                  <a:moveTo>
                    <a:pt x="2826" y="175165"/>
                  </a:moveTo>
                  <a:cubicBezTo>
                    <a:pt x="-7280" y="148778"/>
                    <a:pt x="12370" y="129128"/>
                    <a:pt x="20230" y="108355"/>
                  </a:cubicBezTo>
                  <a:cubicBezTo>
                    <a:pt x="34265" y="72424"/>
                    <a:pt x="36511" y="31440"/>
                    <a:pt x="61775" y="0"/>
                  </a:cubicBezTo>
                  <a:cubicBezTo>
                    <a:pt x="52231" y="61757"/>
                    <a:pt x="33704" y="120145"/>
                    <a:pt x="2826" y="175165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5" name="Forme libre : forme 264">
              <a:extLst>
                <a:ext uri="{FF2B5EF4-FFF2-40B4-BE49-F238E27FC236}">
                  <a16:creationId xmlns:a16="http://schemas.microsoft.com/office/drawing/2014/main" id="{72C1ACC0-AA1C-CF85-545D-2A4889618659}"/>
                </a:ext>
              </a:extLst>
            </p:cNvPr>
            <p:cNvSpPr/>
            <p:nvPr/>
          </p:nvSpPr>
          <p:spPr>
            <a:xfrm>
              <a:off x="-7240805" y="4779569"/>
              <a:ext cx="76277" cy="135788"/>
            </a:xfrm>
            <a:custGeom>
              <a:avLst/>
              <a:gdLst>
                <a:gd name="csX0" fmla="*/ 2731 w 76277"/>
                <a:gd name="csY0" fmla="*/ 135789 h 135788"/>
                <a:gd name="csX1" fmla="*/ 27995 w 76277"/>
                <a:gd name="csY1" fmla="*/ 84699 h 135788"/>
                <a:gd name="csX2" fmla="*/ 44838 w 76277"/>
                <a:gd name="csY2" fmla="*/ 11714 h 135788"/>
                <a:gd name="csX3" fmla="*/ 49891 w 76277"/>
                <a:gd name="csY3" fmla="*/ 485 h 135788"/>
                <a:gd name="csX4" fmla="*/ 59996 w 76277"/>
                <a:gd name="csY4" fmla="*/ 7222 h 135788"/>
                <a:gd name="csX5" fmla="*/ 76278 w 76277"/>
                <a:gd name="csY5" fmla="*/ 21258 h 135788"/>
                <a:gd name="csX6" fmla="*/ 2731 w 76277"/>
                <a:gd name="csY6" fmla="*/ 135789 h 13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277" h="135788">
                  <a:moveTo>
                    <a:pt x="2731" y="135789"/>
                  </a:moveTo>
                  <a:cubicBezTo>
                    <a:pt x="-9059" y="109402"/>
                    <a:pt x="20697" y="102665"/>
                    <a:pt x="27995" y="84699"/>
                  </a:cubicBezTo>
                  <a:cubicBezTo>
                    <a:pt x="37539" y="60558"/>
                    <a:pt x="66734" y="43154"/>
                    <a:pt x="44838" y="11714"/>
                  </a:cubicBezTo>
                  <a:cubicBezTo>
                    <a:pt x="42592" y="8345"/>
                    <a:pt x="44277" y="2170"/>
                    <a:pt x="49891" y="485"/>
                  </a:cubicBezTo>
                  <a:cubicBezTo>
                    <a:pt x="55505" y="-1199"/>
                    <a:pt x="59435" y="1608"/>
                    <a:pt x="59996" y="7222"/>
                  </a:cubicBezTo>
                  <a:cubicBezTo>
                    <a:pt x="61119" y="17890"/>
                    <a:pt x="66172" y="22381"/>
                    <a:pt x="76278" y="21258"/>
                  </a:cubicBezTo>
                  <a:cubicBezTo>
                    <a:pt x="57189" y="62803"/>
                    <a:pt x="31925" y="100419"/>
                    <a:pt x="2731" y="135789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6" name="Forme libre : forme 265">
              <a:extLst>
                <a:ext uri="{FF2B5EF4-FFF2-40B4-BE49-F238E27FC236}">
                  <a16:creationId xmlns:a16="http://schemas.microsoft.com/office/drawing/2014/main" id="{30EF0C10-3A55-9C75-C1A8-C32FBB10FC41}"/>
                </a:ext>
              </a:extLst>
            </p:cNvPr>
            <p:cNvSpPr/>
            <p:nvPr/>
          </p:nvSpPr>
          <p:spPr>
            <a:xfrm>
              <a:off x="-7420537" y="3878968"/>
              <a:ext cx="78599" cy="84774"/>
            </a:xfrm>
            <a:custGeom>
              <a:avLst/>
              <a:gdLst>
                <a:gd name="csX0" fmla="*/ 78599 w 78599"/>
                <a:gd name="csY0" fmla="*/ 84775 h 84774"/>
                <a:gd name="csX1" fmla="*/ 0 w 78599"/>
                <a:gd name="csY1" fmla="*/ 0 h 84774"/>
                <a:gd name="csX2" fmla="*/ 78599 w 78599"/>
                <a:gd name="csY2" fmla="*/ 84775 h 84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9" h="84774">
                  <a:moveTo>
                    <a:pt x="78599" y="84775"/>
                  </a:moveTo>
                  <a:cubicBezTo>
                    <a:pt x="50528" y="78599"/>
                    <a:pt x="3369" y="27510"/>
                    <a:pt x="0" y="0"/>
                  </a:cubicBezTo>
                  <a:cubicBezTo>
                    <a:pt x="33685" y="21334"/>
                    <a:pt x="56704" y="52774"/>
                    <a:pt x="78599" y="84775"/>
                  </a:cubicBezTo>
                  <a:close/>
                </a:path>
              </a:pathLst>
            </a:custGeom>
            <a:solidFill>
              <a:srgbClr val="42235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7" name="Forme libre : forme 266">
              <a:extLst>
                <a:ext uri="{FF2B5EF4-FFF2-40B4-BE49-F238E27FC236}">
                  <a16:creationId xmlns:a16="http://schemas.microsoft.com/office/drawing/2014/main" id="{8B7BA97B-E392-8420-E52B-3F451E896FCB}"/>
                </a:ext>
              </a:extLst>
            </p:cNvPr>
            <p:cNvSpPr/>
            <p:nvPr/>
          </p:nvSpPr>
          <p:spPr>
            <a:xfrm>
              <a:off x="-7641820" y="3638679"/>
              <a:ext cx="91033" cy="90389"/>
            </a:xfrm>
            <a:custGeom>
              <a:avLst/>
              <a:gdLst>
                <a:gd name="csX0" fmla="*/ 85980 w 91033"/>
                <a:gd name="csY0" fmla="*/ 90389 h 90389"/>
                <a:gd name="csX1" fmla="*/ 53418 w 91033"/>
                <a:gd name="csY1" fmla="*/ 64564 h 90389"/>
                <a:gd name="csX2" fmla="*/ 12434 w 91033"/>
                <a:gd name="csY2" fmla="*/ 26948 h 90389"/>
                <a:gd name="csX3" fmla="*/ 7381 w 91033"/>
                <a:gd name="csY3" fmla="*/ 0 h 90389"/>
                <a:gd name="csX4" fmla="*/ 91033 w 91033"/>
                <a:gd name="csY4" fmla="*/ 90389 h 90389"/>
                <a:gd name="csX5" fmla="*/ 85980 w 91033"/>
                <a:gd name="csY5" fmla="*/ 90389 h 90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033" h="90389">
                  <a:moveTo>
                    <a:pt x="85980" y="90389"/>
                  </a:moveTo>
                  <a:cubicBezTo>
                    <a:pt x="72506" y="84775"/>
                    <a:pt x="62400" y="78038"/>
                    <a:pt x="53418" y="64564"/>
                  </a:cubicBezTo>
                  <a:cubicBezTo>
                    <a:pt x="43873" y="50528"/>
                    <a:pt x="34329" y="32001"/>
                    <a:pt x="12434" y="26948"/>
                  </a:cubicBezTo>
                  <a:cubicBezTo>
                    <a:pt x="-1602" y="23580"/>
                    <a:pt x="-4409" y="11790"/>
                    <a:pt x="7381" y="0"/>
                  </a:cubicBezTo>
                  <a:cubicBezTo>
                    <a:pt x="39382" y="26387"/>
                    <a:pt x="65208" y="58388"/>
                    <a:pt x="91033" y="90389"/>
                  </a:cubicBezTo>
                  <a:cubicBezTo>
                    <a:pt x="89349" y="90389"/>
                    <a:pt x="87664" y="90389"/>
                    <a:pt x="85980" y="90389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8" name="Forme libre : forme 267">
              <a:extLst>
                <a:ext uri="{FF2B5EF4-FFF2-40B4-BE49-F238E27FC236}">
                  <a16:creationId xmlns:a16="http://schemas.microsoft.com/office/drawing/2014/main" id="{830C0F7F-C1B0-30B3-68EE-DB9836A14330}"/>
                </a:ext>
              </a:extLst>
            </p:cNvPr>
            <p:cNvSpPr/>
            <p:nvPr/>
          </p:nvSpPr>
          <p:spPr>
            <a:xfrm>
              <a:off x="-9134004" y="3094097"/>
              <a:ext cx="76133" cy="78599"/>
            </a:xfrm>
            <a:custGeom>
              <a:avLst/>
              <a:gdLst>
                <a:gd name="csX0" fmla="*/ 73547 w 76133"/>
                <a:gd name="csY0" fmla="*/ 0 h 78599"/>
                <a:gd name="csX1" fmla="*/ 68494 w 76133"/>
                <a:gd name="csY1" fmla="*/ 18527 h 78599"/>
                <a:gd name="csX2" fmla="*/ 0 w 76133"/>
                <a:gd name="csY2" fmla="*/ 78599 h 78599"/>
                <a:gd name="csX3" fmla="*/ 73547 w 76133"/>
                <a:gd name="csY3" fmla="*/ 0 h 7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133" h="78599">
                  <a:moveTo>
                    <a:pt x="73547" y="0"/>
                  </a:moveTo>
                  <a:cubicBezTo>
                    <a:pt x="79722" y="8421"/>
                    <a:pt x="73547" y="15720"/>
                    <a:pt x="68494" y="18527"/>
                  </a:cubicBezTo>
                  <a:cubicBezTo>
                    <a:pt x="40984" y="33124"/>
                    <a:pt x="37616" y="75231"/>
                    <a:pt x="0" y="78599"/>
                  </a:cubicBezTo>
                  <a:cubicBezTo>
                    <a:pt x="20773" y="48844"/>
                    <a:pt x="41545" y="19088"/>
                    <a:pt x="73547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69" name="Forme libre : forme 268">
              <a:extLst>
                <a:ext uri="{FF2B5EF4-FFF2-40B4-BE49-F238E27FC236}">
                  <a16:creationId xmlns:a16="http://schemas.microsoft.com/office/drawing/2014/main" id="{6E850B2D-2623-025A-5232-20C509E1F55B}"/>
                </a:ext>
              </a:extLst>
            </p:cNvPr>
            <p:cNvSpPr/>
            <p:nvPr/>
          </p:nvSpPr>
          <p:spPr>
            <a:xfrm>
              <a:off x="-7728759" y="3530324"/>
              <a:ext cx="79722" cy="89654"/>
            </a:xfrm>
            <a:custGeom>
              <a:avLst/>
              <a:gdLst>
                <a:gd name="csX0" fmla="*/ 79722 w 79722"/>
                <a:gd name="csY0" fmla="*/ 88144 h 89654"/>
                <a:gd name="csX1" fmla="*/ 49967 w 79722"/>
                <a:gd name="csY1" fmla="*/ 74108 h 89654"/>
                <a:gd name="csX2" fmla="*/ 9544 w 79722"/>
                <a:gd name="csY2" fmla="*/ 32563 h 89654"/>
                <a:gd name="csX3" fmla="*/ 0 w 79722"/>
                <a:gd name="csY3" fmla="*/ 0 h 89654"/>
                <a:gd name="csX4" fmla="*/ 79722 w 79722"/>
                <a:gd name="csY4" fmla="*/ 88144 h 896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9722" h="89654">
                  <a:moveTo>
                    <a:pt x="79722" y="88144"/>
                  </a:moveTo>
                  <a:cubicBezTo>
                    <a:pt x="65125" y="93758"/>
                    <a:pt x="56704" y="82529"/>
                    <a:pt x="49967" y="74108"/>
                  </a:cubicBezTo>
                  <a:cubicBezTo>
                    <a:pt x="38177" y="58388"/>
                    <a:pt x="28633" y="42107"/>
                    <a:pt x="9544" y="32563"/>
                  </a:cubicBezTo>
                  <a:cubicBezTo>
                    <a:pt x="0" y="28071"/>
                    <a:pt x="0" y="11790"/>
                    <a:pt x="0" y="0"/>
                  </a:cubicBezTo>
                  <a:cubicBezTo>
                    <a:pt x="26948" y="29755"/>
                    <a:pt x="53335" y="58950"/>
                    <a:pt x="79722" y="88144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0" name="Forme libre : forme 269">
              <a:extLst>
                <a:ext uri="{FF2B5EF4-FFF2-40B4-BE49-F238E27FC236}">
                  <a16:creationId xmlns:a16="http://schemas.microsoft.com/office/drawing/2014/main" id="{CFB8C7D1-A34A-1924-AEEB-6E4154BEEC00}"/>
                </a:ext>
              </a:extLst>
            </p:cNvPr>
            <p:cNvSpPr/>
            <p:nvPr/>
          </p:nvSpPr>
          <p:spPr>
            <a:xfrm>
              <a:off x="-8514753" y="4670050"/>
              <a:ext cx="72053" cy="80810"/>
            </a:xfrm>
            <a:custGeom>
              <a:avLst/>
              <a:gdLst>
                <a:gd name="csX0" fmla="*/ 0 w 72053"/>
                <a:gd name="csY0" fmla="*/ 1088 h 80810"/>
                <a:gd name="csX1" fmla="*/ 38177 w 72053"/>
                <a:gd name="csY1" fmla="*/ 22984 h 80810"/>
                <a:gd name="csX2" fmla="*/ 62879 w 72053"/>
                <a:gd name="csY2" fmla="*/ 52178 h 80810"/>
                <a:gd name="csX3" fmla="*/ 71862 w 72053"/>
                <a:gd name="csY3" fmla="*/ 80810 h 80810"/>
                <a:gd name="csX4" fmla="*/ 0 w 72053"/>
                <a:gd name="csY4" fmla="*/ 1088 h 80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053" h="80810">
                  <a:moveTo>
                    <a:pt x="0" y="1088"/>
                  </a:moveTo>
                  <a:cubicBezTo>
                    <a:pt x="18527" y="-1719"/>
                    <a:pt x="34247" y="-596"/>
                    <a:pt x="38177" y="22984"/>
                  </a:cubicBezTo>
                  <a:cubicBezTo>
                    <a:pt x="40422" y="37019"/>
                    <a:pt x="55020" y="42072"/>
                    <a:pt x="62879" y="52178"/>
                  </a:cubicBezTo>
                  <a:cubicBezTo>
                    <a:pt x="69055" y="60599"/>
                    <a:pt x="72985" y="70143"/>
                    <a:pt x="71862" y="80810"/>
                  </a:cubicBezTo>
                  <a:cubicBezTo>
                    <a:pt x="46037" y="56108"/>
                    <a:pt x="21896" y="29721"/>
                    <a:pt x="0" y="1088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1" name="Forme libre : forme 270">
              <a:extLst>
                <a:ext uri="{FF2B5EF4-FFF2-40B4-BE49-F238E27FC236}">
                  <a16:creationId xmlns:a16="http://schemas.microsoft.com/office/drawing/2014/main" id="{F518DFDB-6610-C0C8-A6EC-31D808CCA4FC}"/>
                </a:ext>
              </a:extLst>
            </p:cNvPr>
            <p:cNvSpPr/>
            <p:nvPr/>
          </p:nvSpPr>
          <p:spPr>
            <a:xfrm>
              <a:off x="-8873503" y="4273088"/>
              <a:ext cx="60633" cy="57265"/>
            </a:xfrm>
            <a:custGeom>
              <a:avLst/>
              <a:gdLst>
                <a:gd name="csX0" fmla="*/ 0 w 60633"/>
                <a:gd name="csY0" fmla="*/ 0 h 57265"/>
                <a:gd name="csX1" fmla="*/ 60634 w 60633"/>
                <a:gd name="csY1" fmla="*/ 56142 h 57265"/>
                <a:gd name="csX2" fmla="*/ 51651 w 60633"/>
                <a:gd name="csY2" fmla="*/ 57265 h 57265"/>
                <a:gd name="csX3" fmla="*/ 0 w 60633"/>
                <a:gd name="csY3" fmla="*/ 0 h 57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0633" h="57265">
                  <a:moveTo>
                    <a:pt x="0" y="0"/>
                  </a:moveTo>
                  <a:cubicBezTo>
                    <a:pt x="37616" y="0"/>
                    <a:pt x="46598" y="30878"/>
                    <a:pt x="60634" y="56142"/>
                  </a:cubicBezTo>
                  <a:cubicBezTo>
                    <a:pt x="57827" y="56704"/>
                    <a:pt x="54458" y="57265"/>
                    <a:pt x="51651" y="57265"/>
                  </a:cubicBezTo>
                  <a:cubicBezTo>
                    <a:pt x="34247" y="38177"/>
                    <a:pt x="16843" y="19088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2" name="Forme libre : forme 271">
              <a:extLst>
                <a:ext uri="{FF2B5EF4-FFF2-40B4-BE49-F238E27FC236}">
                  <a16:creationId xmlns:a16="http://schemas.microsoft.com/office/drawing/2014/main" id="{AD950EBF-39F7-F75D-1B74-D2BF4EB65C00}"/>
                </a:ext>
              </a:extLst>
            </p:cNvPr>
            <p:cNvSpPr/>
            <p:nvPr/>
          </p:nvSpPr>
          <p:spPr>
            <a:xfrm>
              <a:off x="-7555948" y="3729068"/>
              <a:ext cx="51759" cy="55580"/>
            </a:xfrm>
            <a:custGeom>
              <a:avLst/>
              <a:gdLst>
                <a:gd name="csX0" fmla="*/ 109 w 51759"/>
                <a:gd name="csY0" fmla="*/ 0 h 55580"/>
                <a:gd name="csX1" fmla="*/ 5723 w 51759"/>
                <a:gd name="csY1" fmla="*/ 0 h 55580"/>
                <a:gd name="csX2" fmla="*/ 51760 w 51759"/>
                <a:gd name="csY2" fmla="*/ 55581 h 55580"/>
                <a:gd name="csX3" fmla="*/ 109 w 51759"/>
                <a:gd name="csY3" fmla="*/ 0 h 555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1759" h="55580">
                  <a:moveTo>
                    <a:pt x="109" y="0"/>
                  </a:moveTo>
                  <a:cubicBezTo>
                    <a:pt x="1793" y="0"/>
                    <a:pt x="4039" y="0"/>
                    <a:pt x="5723" y="0"/>
                  </a:cubicBezTo>
                  <a:cubicBezTo>
                    <a:pt x="22566" y="17404"/>
                    <a:pt x="42777" y="32001"/>
                    <a:pt x="51760" y="55581"/>
                  </a:cubicBezTo>
                  <a:cubicBezTo>
                    <a:pt x="30987" y="39861"/>
                    <a:pt x="-2137" y="35931"/>
                    <a:pt x="109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3" name="Forme libre : forme 272">
              <a:extLst>
                <a:ext uri="{FF2B5EF4-FFF2-40B4-BE49-F238E27FC236}">
                  <a16:creationId xmlns:a16="http://schemas.microsoft.com/office/drawing/2014/main" id="{4E5FEAB9-3B56-9F03-DEC8-541683C07534}"/>
                </a:ext>
              </a:extLst>
            </p:cNvPr>
            <p:cNvSpPr/>
            <p:nvPr/>
          </p:nvSpPr>
          <p:spPr>
            <a:xfrm>
              <a:off x="-7342499" y="3963743"/>
              <a:ext cx="47159" cy="48150"/>
            </a:xfrm>
            <a:custGeom>
              <a:avLst/>
              <a:gdLst>
                <a:gd name="csX0" fmla="*/ 47160 w 47159"/>
                <a:gd name="csY0" fmla="*/ 47721 h 48150"/>
                <a:gd name="csX1" fmla="*/ 0 w 47159"/>
                <a:gd name="csY1" fmla="*/ 0 h 48150"/>
                <a:gd name="csX2" fmla="*/ 47160 w 47159"/>
                <a:gd name="csY2" fmla="*/ 47721 h 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7159" h="48150">
                  <a:moveTo>
                    <a:pt x="47160" y="47721"/>
                  </a:moveTo>
                  <a:cubicBezTo>
                    <a:pt x="24141" y="51651"/>
                    <a:pt x="1123" y="28071"/>
                    <a:pt x="0" y="0"/>
                  </a:cubicBezTo>
                  <a:cubicBezTo>
                    <a:pt x="20211" y="11790"/>
                    <a:pt x="32563" y="30317"/>
                    <a:pt x="47160" y="4772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4" name="Forme libre : forme 273">
              <a:extLst>
                <a:ext uri="{FF2B5EF4-FFF2-40B4-BE49-F238E27FC236}">
                  <a16:creationId xmlns:a16="http://schemas.microsoft.com/office/drawing/2014/main" id="{B5F1B429-C6B9-7397-557C-8A0C977516C8}"/>
                </a:ext>
              </a:extLst>
            </p:cNvPr>
            <p:cNvSpPr/>
            <p:nvPr/>
          </p:nvSpPr>
          <p:spPr>
            <a:xfrm>
              <a:off x="-8234602" y="4979922"/>
              <a:ext cx="66809" cy="56703"/>
            </a:xfrm>
            <a:custGeom>
              <a:avLst/>
              <a:gdLst>
                <a:gd name="csX0" fmla="*/ 0 w 66809"/>
                <a:gd name="csY0" fmla="*/ 0 h 56703"/>
                <a:gd name="csX1" fmla="*/ 66809 w 66809"/>
                <a:gd name="csY1" fmla="*/ 56704 h 56703"/>
                <a:gd name="csX2" fmla="*/ 0 w 66809"/>
                <a:gd name="csY2" fmla="*/ 0 h 56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809" h="56703">
                  <a:moveTo>
                    <a:pt x="0" y="0"/>
                  </a:moveTo>
                  <a:cubicBezTo>
                    <a:pt x="32001" y="7860"/>
                    <a:pt x="51090" y="29756"/>
                    <a:pt x="66809" y="56704"/>
                  </a:cubicBezTo>
                  <a:cubicBezTo>
                    <a:pt x="39861" y="43230"/>
                    <a:pt x="20211" y="21334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5" name="Forme libre : forme 274">
              <a:extLst>
                <a:ext uri="{FF2B5EF4-FFF2-40B4-BE49-F238E27FC236}">
                  <a16:creationId xmlns:a16="http://schemas.microsoft.com/office/drawing/2014/main" id="{F3380BAB-175B-77AA-A4AD-79777489444E}"/>
                </a:ext>
              </a:extLst>
            </p:cNvPr>
            <p:cNvSpPr/>
            <p:nvPr/>
          </p:nvSpPr>
          <p:spPr>
            <a:xfrm>
              <a:off x="-8168354" y="5036626"/>
              <a:ext cx="71300" cy="47159"/>
            </a:xfrm>
            <a:custGeom>
              <a:avLst/>
              <a:gdLst>
                <a:gd name="csX0" fmla="*/ 0 w 71300"/>
                <a:gd name="csY0" fmla="*/ 0 h 47159"/>
                <a:gd name="csX1" fmla="*/ 71301 w 71300"/>
                <a:gd name="csY1" fmla="*/ 47160 h 47159"/>
                <a:gd name="csX2" fmla="*/ 0 w 71300"/>
                <a:gd name="csY2" fmla="*/ 0 h 471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300" h="47159">
                  <a:moveTo>
                    <a:pt x="0" y="0"/>
                  </a:moveTo>
                  <a:cubicBezTo>
                    <a:pt x="29756" y="6176"/>
                    <a:pt x="55581" y="19088"/>
                    <a:pt x="71301" y="47160"/>
                  </a:cubicBezTo>
                  <a:cubicBezTo>
                    <a:pt x="46037" y="33685"/>
                    <a:pt x="21334" y="19650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6" name="Forme libre : forme 275">
              <a:extLst>
                <a:ext uri="{FF2B5EF4-FFF2-40B4-BE49-F238E27FC236}">
                  <a16:creationId xmlns:a16="http://schemas.microsoft.com/office/drawing/2014/main" id="{21F26974-A5F9-ACEF-578B-D67096D1A33E}"/>
                </a:ext>
              </a:extLst>
            </p:cNvPr>
            <p:cNvSpPr/>
            <p:nvPr/>
          </p:nvSpPr>
          <p:spPr>
            <a:xfrm>
              <a:off x="-7476448" y="3811597"/>
              <a:ext cx="42437" cy="46036"/>
            </a:xfrm>
            <a:custGeom>
              <a:avLst/>
              <a:gdLst>
                <a:gd name="csX0" fmla="*/ 42437 w 42437"/>
                <a:gd name="csY0" fmla="*/ 46037 h 46036"/>
                <a:gd name="csX1" fmla="*/ 331 w 42437"/>
                <a:gd name="csY1" fmla="*/ 0 h 46036"/>
                <a:gd name="csX2" fmla="*/ 42437 w 42437"/>
                <a:gd name="csY2" fmla="*/ 46037 h 46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2437" h="46036">
                  <a:moveTo>
                    <a:pt x="42437" y="46037"/>
                  </a:moveTo>
                  <a:cubicBezTo>
                    <a:pt x="12682" y="44914"/>
                    <a:pt x="-2477" y="30317"/>
                    <a:pt x="331" y="0"/>
                  </a:cubicBezTo>
                  <a:cubicBezTo>
                    <a:pt x="16050" y="14036"/>
                    <a:pt x="30086" y="29194"/>
                    <a:pt x="42437" y="46037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7" name="Forme libre : forme 276">
              <a:extLst>
                <a:ext uri="{FF2B5EF4-FFF2-40B4-BE49-F238E27FC236}">
                  <a16:creationId xmlns:a16="http://schemas.microsoft.com/office/drawing/2014/main" id="{B61E22F7-B85E-D804-E403-550B7DC91E4A}"/>
                </a:ext>
              </a:extLst>
            </p:cNvPr>
            <p:cNvSpPr/>
            <p:nvPr/>
          </p:nvSpPr>
          <p:spPr>
            <a:xfrm>
              <a:off x="-8438399" y="4755740"/>
              <a:ext cx="40422" cy="46209"/>
            </a:xfrm>
            <a:custGeom>
              <a:avLst/>
              <a:gdLst>
                <a:gd name="csX0" fmla="*/ 0 w 40422"/>
                <a:gd name="csY0" fmla="*/ 734 h 46209"/>
                <a:gd name="csX1" fmla="*/ 40423 w 40422"/>
                <a:gd name="csY1" fmla="*/ 39473 h 46209"/>
                <a:gd name="csX2" fmla="*/ 39861 w 40422"/>
                <a:gd name="csY2" fmla="*/ 46210 h 46209"/>
                <a:gd name="csX3" fmla="*/ 0 w 40422"/>
                <a:gd name="csY3" fmla="*/ 734 h 46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0422" h="46209">
                  <a:moveTo>
                    <a:pt x="0" y="734"/>
                  </a:moveTo>
                  <a:cubicBezTo>
                    <a:pt x="30878" y="-4318"/>
                    <a:pt x="35931" y="17577"/>
                    <a:pt x="40423" y="39473"/>
                  </a:cubicBezTo>
                  <a:cubicBezTo>
                    <a:pt x="40423" y="41718"/>
                    <a:pt x="40423" y="43964"/>
                    <a:pt x="39861" y="46210"/>
                  </a:cubicBezTo>
                  <a:cubicBezTo>
                    <a:pt x="23018" y="33858"/>
                    <a:pt x="11228" y="17577"/>
                    <a:pt x="0" y="734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8" name="Forme libre : forme 277">
              <a:extLst>
                <a:ext uri="{FF2B5EF4-FFF2-40B4-BE49-F238E27FC236}">
                  <a16:creationId xmlns:a16="http://schemas.microsoft.com/office/drawing/2014/main" id="{D3D252E2-1252-0991-CC10-F67F35405DCE}"/>
                </a:ext>
              </a:extLst>
            </p:cNvPr>
            <p:cNvSpPr/>
            <p:nvPr/>
          </p:nvSpPr>
          <p:spPr>
            <a:xfrm>
              <a:off x="-8821852" y="4329231"/>
              <a:ext cx="41212" cy="46598"/>
            </a:xfrm>
            <a:custGeom>
              <a:avLst/>
              <a:gdLst>
                <a:gd name="csX0" fmla="*/ 0 w 41212"/>
                <a:gd name="csY0" fmla="*/ 1123 h 46598"/>
                <a:gd name="csX1" fmla="*/ 8983 w 41212"/>
                <a:gd name="csY1" fmla="*/ 0 h 46598"/>
                <a:gd name="csX2" fmla="*/ 40984 w 41212"/>
                <a:gd name="csY2" fmla="*/ 46598 h 46598"/>
                <a:gd name="csX3" fmla="*/ 0 w 41212"/>
                <a:gd name="csY3" fmla="*/ 1123 h 465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1212" h="46598">
                  <a:moveTo>
                    <a:pt x="0" y="1123"/>
                  </a:moveTo>
                  <a:cubicBezTo>
                    <a:pt x="2807" y="561"/>
                    <a:pt x="6176" y="0"/>
                    <a:pt x="8983" y="0"/>
                  </a:cubicBezTo>
                  <a:cubicBezTo>
                    <a:pt x="28633" y="9544"/>
                    <a:pt x="43230" y="22457"/>
                    <a:pt x="40984" y="46598"/>
                  </a:cubicBezTo>
                  <a:cubicBezTo>
                    <a:pt x="25264" y="33124"/>
                    <a:pt x="11790" y="17966"/>
                    <a:pt x="0" y="1123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79" name="Forme libre : forme 278">
              <a:extLst>
                <a:ext uri="{FF2B5EF4-FFF2-40B4-BE49-F238E27FC236}">
                  <a16:creationId xmlns:a16="http://schemas.microsoft.com/office/drawing/2014/main" id="{5D18CDAA-7647-4C08-01CB-09E9D71FC557}"/>
                </a:ext>
              </a:extLst>
            </p:cNvPr>
            <p:cNvSpPr/>
            <p:nvPr/>
          </p:nvSpPr>
          <p:spPr>
            <a:xfrm>
              <a:off x="-9195761" y="3215926"/>
              <a:ext cx="31970" cy="57265"/>
            </a:xfrm>
            <a:custGeom>
              <a:avLst/>
              <a:gdLst>
                <a:gd name="csX0" fmla="*/ 31440 w 31970"/>
                <a:gd name="csY0" fmla="*/ 0 h 57265"/>
                <a:gd name="csX1" fmla="*/ 0 w 31970"/>
                <a:gd name="csY1" fmla="*/ 57265 h 57265"/>
                <a:gd name="csX2" fmla="*/ 31440 w 31970"/>
                <a:gd name="csY2" fmla="*/ 0 h 57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970" h="57265">
                  <a:moveTo>
                    <a:pt x="31440" y="0"/>
                  </a:moveTo>
                  <a:cubicBezTo>
                    <a:pt x="34808" y="26948"/>
                    <a:pt x="21896" y="44353"/>
                    <a:pt x="0" y="57265"/>
                  </a:cubicBezTo>
                  <a:cubicBezTo>
                    <a:pt x="6737" y="36493"/>
                    <a:pt x="18527" y="17966"/>
                    <a:pt x="3144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0" name="Forme libre : forme 279">
              <a:extLst>
                <a:ext uri="{FF2B5EF4-FFF2-40B4-BE49-F238E27FC236}">
                  <a16:creationId xmlns:a16="http://schemas.microsoft.com/office/drawing/2014/main" id="{03FA35E2-5E94-ED26-F5A0-4A9AED6594F9}"/>
                </a:ext>
              </a:extLst>
            </p:cNvPr>
            <p:cNvSpPr/>
            <p:nvPr/>
          </p:nvSpPr>
          <p:spPr>
            <a:xfrm>
              <a:off x="-8915049" y="4228736"/>
              <a:ext cx="35185" cy="37054"/>
            </a:xfrm>
            <a:custGeom>
              <a:avLst/>
              <a:gdLst>
                <a:gd name="csX0" fmla="*/ 0 w 35185"/>
                <a:gd name="csY0" fmla="*/ 0 h 37054"/>
                <a:gd name="csX1" fmla="*/ 34808 w 35185"/>
                <a:gd name="csY1" fmla="*/ 37054 h 37054"/>
                <a:gd name="csX2" fmla="*/ 0 w 35185"/>
                <a:gd name="csY2" fmla="*/ 0 h 37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5185" h="37054">
                  <a:moveTo>
                    <a:pt x="0" y="0"/>
                  </a:moveTo>
                  <a:cubicBezTo>
                    <a:pt x="29756" y="1123"/>
                    <a:pt x="37054" y="8983"/>
                    <a:pt x="34808" y="37054"/>
                  </a:cubicBezTo>
                  <a:cubicBezTo>
                    <a:pt x="23580" y="24703"/>
                    <a:pt x="11790" y="12351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1" name="Forme libre : forme 280">
              <a:extLst>
                <a:ext uri="{FF2B5EF4-FFF2-40B4-BE49-F238E27FC236}">
                  <a16:creationId xmlns:a16="http://schemas.microsoft.com/office/drawing/2014/main" id="{47EDD229-8400-CD1C-0E4E-44A152A1AD3D}"/>
                </a:ext>
              </a:extLst>
            </p:cNvPr>
            <p:cNvSpPr/>
            <p:nvPr/>
          </p:nvSpPr>
          <p:spPr>
            <a:xfrm>
              <a:off x="-8397977" y="4794652"/>
              <a:ext cx="42106" cy="52774"/>
            </a:xfrm>
            <a:custGeom>
              <a:avLst/>
              <a:gdLst>
                <a:gd name="csX0" fmla="*/ 0 w 42106"/>
                <a:gd name="csY0" fmla="*/ 6737 h 52774"/>
                <a:gd name="csX1" fmla="*/ 561 w 42106"/>
                <a:gd name="csY1" fmla="*/ 0 h 52774"/>
                <a:gd name="csX2" fmla="*/ 42107 w 42106"/>
                <a:gd name="csY2" fmla="*/ 52774 h 52774"/>
                <a:gd name="csX3" fmla="*/ 0 w 42106"/>
                <a:gd name="csY3" fmla="*/ 6737 h 52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2106" h="52774">
                  <a:moveTo>
                    <a:pt x="0" y="6737"/>
                  </a:moveTo>
                  <a:cubicBezTo>
                    <a:pt x="0" y="4491"/>
                    <a:pt x="0" y="2246"/>
                    <a:pt x="561" y="0"/>
                  </a:cubicBezTo>
                  <a:cubicBezTo>
                    <a:pt x="18527" y="14036"/>
                    <a:pt x="40984" y="25264"/>
                    <a:pt x="42107" y="52774"/>
                  </a:cubicBezTo>
                  <a:cubicBezTo>
                    <a:pt x="27510" y="38177"/>
                    <a:pt x="14036" y="22457"/>
                    <a:pt x="0" y="6737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2" name="Forme libre : forme 281">
              <a:extLst>
                <a:ext uri="{FF2B5EF4-FFF2-40B4-BE49-F238E27FC236}">
                  <a16:creationId xmlns:a16="http://schemas.microsoft.com/office/drawing/2014/main" id="{F8B54637-EF9A-5A63-32CA-996613470546}"/>
                </a:ext>
              </a:extLst>
            </p:cNvPr>
            <p:cNvSpPr/>
            <p:nvPr/>
          </p:nvSpPr>
          <p:spPr>
            <a:xfrm>
              <a:off x="-8099860" y="3121607"/>
              <a:ext cx="39299" cy="40422"/>
            </a:xfrm>
            <a:custGeom>
              <a:avLst/>
              <a:gdLst>
                <a:gd name="csX0" fmla="*/ 39300 w 39299"/>
                <a:gd name="csY0" fmla="*/ 40423 h 40422"/>
                <a:gd name="csX1" fmla="*/ 0 w 39299"/>
                <a:gd name="csY1" fmla="*/ 0 h 40422"/>
                <a:gd name="csX2" fmla="*/ 39300 w 39299"/>
                <a:gd name="csY2" fmla="*/ 40423 h 40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9299" h="40422">
                  <a:moveTo>
                    <a:pt x="39300" y="40423"/>
                  </a:moveTo>
                  <a:cubicBezTo>
                    <a:pt x="17965" y="34808"/>
                    <a:pt x="4491" y="21896"/>
                    <a:pt x="0" y="0"/>
                  </a:cubicBezTo>
                  <a:cubicBezTo>
                    <a:pt x="18527" y="7860"/>
                    <a:pt x="25826" y="26948"/>
                    <a:pt x="39300" y="40423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3" name="Forme libre : forme 282">
              <a:extLst>
                <a:ext uri="{FF2B5EF4-FFF2-40B4-BE49-F238E27FC236}">
                  <a16:creationId xmlns:a16="http://schemas.microsoft.com/office/drawing/2014/main" id="{193AA43A-5398-B594-F621-67D17C872F7B}"/>
                </a:ext>
              </a:extLst>
            </p:cNvPr>
            <p:cNvSpPr/>
            <p:nvPr/>
          </p:nvSpPr>
          <p:spPr>
            <a:xfrm>
              <a:off x="-8752235" y="4408392"/>
              <a:ext cx="32346" cy="35931"/>
            </a:xfrm>
            <a:custGeom>
              <a:avLst/>
              <a:gdLst>
                <a:gd name="csX0" fmla="*/ 0 w 32346"/>
                <a:gd name="csY0" fmla="*/ 0 h 35931"/>
                <a:gd name="csX1" fmla="*/ 31440 w 32346"/>
                <a:gd name="csY1" fmla="*/ 35931 h 35931"/>
                <a:gd name="csX2" fmla="*/ 0 w 32346"/>
                <a:gd name="csY2" fmla="*/ 0 h 35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2346" h="35931">
                  <a:moveTo>
                    <a:pt x="0" y="0"/>
                  </a:moveTo>
                  <a:cubicBezTo>
                    <a:pt x="19650" y="3930"/>
                    <a:pt x="36493" y="10106"/>
                    <a:pt x="31440" y="35931"/>
                  </a:cubicBezTo>
                  <a:cubicBezTo>
                    <a:pt x="21334" y="23580"/>
                    <a:pt x="10667" y="11790"/>
                    <a:pt x="0" y="0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4" name="Forme libre : forme 283">
              <a:extLst>
                <a:ext uri="{FF2B5EF4-FFF2-40B4-BE49-F238E27FC236}">
                  <a16:creationId xmlns:a16="http://schemas.microsoft.com/office/drawing/2014/main" id="{8130F045-402B-51ED-25D2-073E14FF7037}"/>
                </a:ext>
              </a:extLst>
            </p:cNvPr>
            <p:cNvSpPr/>
            <p:nvPr/>
          </p:nvSpPr>
          <p:spPr>
            <a:xfrm>
              <a:off x="-8720234" y="4442170"/>
              <a:ext cx="29905" cy="34153"/>
            </a:xfrm>
            <a:custGeom>
              <a:avLst/>
              <a:gdLst>
                <a:gd name="csX0" fmla="*/ 0 w 29905"/>
                <a:gd name="csY0" fmla="*/ 2152 h 34153"/>
                <a:gd name="csX1" fmla="*/ 29755 w 29905"/>
                <a:gd name="csY1" fmla="*/ 34154 h 34153"/>
                <a:gd name="csX2" fmla="*/ 0 w 29905"/>
                <a:gd name="csY2" fmla="*/ 2152 h 34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9905" h="34153">
                  <a:moveTo>
                    <a:pt x="0" y="2152"/>
                  </a:moveTo>
                  <a:cubicBezTo>
                    <a:pt x="30878" y="-6830"/>
                    <a:pt x="30317" y="13942"/>
                    <a:pt x="29755" y="34154"/>
                  </a:cubicBezTo>
                  <a:cubicBezTo>
                    <a:pt x="20211" y="23487"/>
                    <a:pt x="10106" y="12819"/>
                    <a:pt x="0" y="2152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5" name="Forme libre : forme 284">
              <a:extLst>
                <a:ext uri="{FF2B5EF4-FFF2-40B4-BE49-F238E27FC236}">
                  <a16:creationId xmlns:a16="http://schemas.microsoft.com/office/drawing/2014/main" id="{8A62F1D8-907B-7A15-8947-E674E89EC34F}"/>
                </a:ext>
              </a:extLst>
            </p:cNvPr>
            <p:cNvSpPr/>
            <p:nvPr/>
          </p:nvSpPr>
          <p:spPr>
            <a:xfrm>
              <a:off x="-8348010" y="4856970"/>
              <a:ext cx="30372" cy="32562"/>
            </a:xfrm>
            <a:custGeom>
              <a:avLst/>
              <a:gdLst>
                <a:gd name="csX0" fmla="*/ 0 w 30372"/>
                <a:gd name="csY0" fmla="*/ 0 h 32562"/>
                <a:gd name="csX1" fmla="*/ 28633 w 30372"/>
                <a:gd name="csY1" fmla="*/ 32563 h 32562"/>
                <a:gd name="csX2" fmla="*/ 0 w 30372"/>
                <a:gd name="csY2" fmla="*/ 0 h 3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372" h="32562">
                  <a:moveTo>
                    <a:pt x="0" y="0"/>
                  </a:moveTo>
                  <a:cubicBezTo>
                    <a:pt x="19088" y="2246"/>
                    <a:pt x="35931" y="6737"/>
                    <a:pt x="28633" y="32563"/>
                  </a:cubicBezTo>
                  <a:cubicBezTo>
                    <a:pt x="17404" y="23580"/>
                    <a:pt x="8421" y="11790"/>
                    <a:pt x="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6" name="Forme libre : forme 285">
              <a:extLst>
                <a:ext uri="{FF2B5EF4-FFF2-40B4-BE49-F238E27FC236}">
                  <a16:creationId xmlns:a16="http://schemas.microsoft.com/office/drawing/2014/main" id="{9F82D06C-2A45-2C4C-39F1-A44513904CD7}"/>
                </a:ext>
              </a:extLst>
            </p:cNvPr>
            <p:cNvSpPr/>
            <p:nvPr/>
          </p:nvSpPr>
          <p:spPr>
            <a:xfrm>
              <a:off x="-7284418" y="4023816"/>
              <a:ext cx="31747" cy="35931"/>
            </a:xfrm>
            <a:custGeom>
              <a:avLst/>
              <a:gdLst>
                <a:gd name="csX0" fmla="*/ 31748 w 31747"/>
                <a:gd name="csY0" fmla="*/ 35931 h 35931"/>
                <a:gd name="csX1" fmla="*/ 308 w 31747"/>
                <a:gd name="csY1" fmla="*/ 0 h 35931"/>
                <a:gd name="csX2" fmla="*/ 31748 w 31747"/>
                <a:gd name="csY2" fmla="*/ 35931 h 35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747" h="35931">
                  <a:moveTo>
                    <a:pt x="31748" y="35931"/>
                  </a:moveTo>
                  <a:cubicBezTo>
                    <a:pt x="14344" y="29755"/>
                    <a:pt x="-2499" y="23580"/>
                    <a:pt x="308" y="0"/>
                  </a:cubicBezTo>
                  <a:cubicBezTo>
                    <a:pt x="12659" y="10667"/>
                    <a:pt x="23326" y="21896"/>
                    <a:pt x="31748" y="3593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7" name="Forme libre : forme 286">
              <a:extLst>
                <a:ext uri="{FF2B5EF4-FFF2-40B4-BE49-F238E27FC236}">
                  <a16:creationId xmlns:a16="http://schemas.microsoft.com/office/drawing/2014/main" id="{DAF575E3-93A7-43C3-72EA-77BF092A924F}"/>
                </a:ext>
              </a:extLst>
            </p:cNvPr>
            <p:cNvSpPr/>
            <p:nvPr/>
          </p:nvSpPr>
          <p:spPr>
            <a:xfrm>
              <a:off x="-7791958" y="3459584"/>
              <a:ext cx="23899" cy="27935"/>
            </a:xfrm>
            <a:custGeom>
              <a:avLst/>
              <a:gdLst>
                <a:gd name="csX0" fmla="*/ 23900 w 23899"/>
                <a:gd name="csY0" fmla="*/ 26948 h 27935"/>
                <a:gd name="csX1" fmla="*/ 320 w 23899"/>
                <a:gd name="csY1" fmla="*/ 0 h 27935"/>
                <a:gd name="csX2" fmla="*/ 23900 w 23899"/>
                <a:gd name="csY2" fmla="*/ 26948 h 279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899" h="27935">
                  <a:moveTo>
                    <a:pt x="23900" y="26948"/>
                  </a:moveTo>
                  <a:cubicBezTo>
                    <a:pt x="-241" y="32001"/>
                    <a:pt x="-803" y="16843"/>
                    <a:pt x="320" y="0"/>
                  </a:cubicBezTo>
                  <a:cubicBezTo>
                    <a:pt x="9864" y="7299"/>
                    <a:pt x="17724" y="16843"/>
                    <a:pt x="23900" y="26948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8" name="Forme libre : forme 287">
              <a:extLst>
                <a:ext uri="{FF2B5EF4-FFF2-40B4-BE49-F238E27FC236}">
                  <a16:creationId xmlns:a16="http://schemas.microsoft.com/office/drawing/2014/main" id="{C42231C6-985E-0588-EB14-50B48C4A1840}"/>
                </a:ext>
              </a:extLst>
            </p:cNvPr>
            <p:cNvSpPr/>
            <p:nvPr/>
          </p:nvSpPr>
          <p:spPr>
            <a:xfrm>
              <a:off x="-8781429" y="4375157"/>
              <a:ext cx="21452" cy="23690"/>
            </a:xfrm>
            <a:custGeom>
              <a:avLst/>
              <a:gdLst>
                <a:gd name="csX0" fmla="*/ 0 w 21452"/>
                <a:gd name="csY0" fmla="*/ 672 h 23690"/>
                <a:gd name="csX1" fmla="*/ 20211 w 21452"/>
                <a:gd name="csY1" fmla="*/ 23690 h 23690"/>
                <a:gd name="csX2" fmla="*/ 0 w 21452"/>
                <a:gd name="csY2" fmla="*/ 672 h 23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52" h="23690">
                  <a:moveTo>
                    <a:pt x="0" y="672"/>
                  </a:moveTo>
                  <a:cubicBezTo>
                    <a:pt x="19088" y="-2696"/>
                    <a:pt x="24141" y="6848"/>
                    <a:pt x="20211" y="23690"/>
                  </a:cubicBezTo>
                  <a:cubicBezTo>
                    <a:pt x="14036" y="16392"/>
                    <a:pt x="6737" y="8532"/>
                    <a:pt x="0" y="672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89" name="Forme libre : forme 288">
              <a:extLst>
                <a:ext uri="{FF2B5EF4-FFF2-40B4-BE49-F238E27FC236}">
                  <a16:creationId xmlns:a16="http://schemas.microsoft.com/office/drawing/2014/main" id="{A05CC649-AFE3-7969-0565-1E47BDF1438B}"/>
                </a:ext>
              </a:extLst>
            </p:cNvPr>
            <p:cNvSpPr/>
            <p:nvPr/>
          </p:nvSpPr>
          <p:spPr>
            <a:xfrm>
              <a:off x="-7497570" y="3788017"/>
              <a:ext cx="21452" cy="24480"/>
            </a:xfrm>
            <a:custGeom>
              <a:avLst/>
              <a:gdLst>
                <a:gd name="csX0" fmla="*/ 21452 w 21452"/>
                <a:gd name="csY0" fmla="*/ 24141 h 24480"/>
                <a:gd name="csX1" fmla="*/ 1241 w 21452"/>
                <a:gd name="csY1" fmla="*/ 0 h 24480"/>
                <a:gd name="csX2" fmla="*/ 21452 w 21452"/>
                <a:gd name="csY2" fmla="*/ 24141 h 24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52" h="24480">
                  <a:moveTo>
                    <a:pt x="21452" y="24141"/>
                  </a:moveTo>
                  <a:cubicBezTo>
                    <a:pt x="2364" y="26387"/>
                    <a:pt x="-2689" y="17404"/>
                    <a:pt x="1241" y="0"/>
                  </a:cubicBezTo>
                  <a:cubicBezTo>
                    <a:pt x="9101" y="7299"/>
                    <a:pt x="16961" y="14036"/>
                    <a:pt x="21452" y="2414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0" name="Forme libre : forme 289">
              <a:extLst>
                <a:ext uri="{FF2B5EF4-FFF2-40B4-BE49-F238E27FC236}">
                  <a16:creationId xmlns:a16="http://schemas.microsoft.com/office/drawing/2014/main" id="{5F91FBB0-6015-3E80-8AE7-F5B587AA4138}"/>
                </a:ext>
              </a:extLst>
            </p:cNvPr>
            <p:cNvSpPr/>
            <p:nvPr/>
          </p:nvSpPr>
          <p:spPr>
            <a:xfrm>
              <a:off x="-7768620" y="3486533"/>
              <a:ext cx="22456" cy="28632"/>
            </a:xfrm>
            <a:custGeom>
              <a:avLst/>
              <a:gdLst>
                <a:gd name="csX0" fmla="*/ 22457 w 22456"/>
                <a:gd name="csY0" fmla="*/ 28633 h 28632"/>
                <a:gd name="csX1" fmla="*/ 0 w 22456"/>
                <a:gd name="csY1" fmla="*/ 0 h 28632"/>
                <a:gd name="csX2" fmla="*/ 22457 w 22456"/>
                <a:gd name="csY2" fmla="*/ 28633 h 28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456" h="28632">
                  <a:moveTo>
                    <a:pt x="22457" y="28633"/>
                  </a:moveTo>
                  <a:cubicBezTo>
                    <a:pt x="3930" y="27510"/>
                    <a:pt x="1684" y="14036"/>
                    <a:pt x="0" y="0"/>
                  </a:cubicBezTo>
                  <a:cubicBezTo>
                    <a:pt x="9544" y="7860"/>
                    <a:pt x="19650" y="15158"/>
                    <a:pt x="22457" y="28633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1" name="Forme libre : forme 290">
              <a:extLst>
                <a:ext uri="{FF2B5EF4-FFF2-40B4-BE49-F238E27FC236}">
                  <a16:creationId xmlns:a16="http://schemas.microsoft.com/office/drawing/2014/main" id="{9ECF065A-C178-40E5-91B1-D99C56DAF686}"/>
                </a:ext>
              </a:extLst>
            </p:cNvPr>
            <p:cNvSpPr/>
            <p:nvPr/>
          </p:nvSpPr>
          <p:spPr>
            <a:xfrm>
              <a:off x="-8121906" y="3097465"/>
              <a:ext cx="20361" cy="19649"/>
            </a:xfrm>
            <a:custGeom>
              <a:avLst/>
              <a:gdLst>
                <a:gd name="csX0" fmla="*/ 20362 w 20361"/>
                <a:gd name="csY0" fmla="*/ 19650 h 19649"/>
                <a:gd name="csX1" fmla="*/ 2396 w 20361"/>
                <a:gd name="csY1" fmla="*/ 0 h 19649"/>
                <a:gd name="csX2" fmla="*/ 20362 w 20361"/>
                <a:gd name="csY2" fmla="*/ 19650 h 196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361" h="19649">
                  <a:moveTo>
                    <a:pt x="20362" y="19650"/>
                  </a:moveTo>
                  <a:cubicBezTo>
                    <a:pt x="7449" y="19650"/>
                    <a:pt x="-5464" y="19650"/>
                    <a:pt x="2396" y="0"/>
                  </a:cubicBezTo>
                  <a:cubicBezTo>
                    <a:pt x="9694" y="5614"/>
                    <a:pt x="16432" y="11228"/>
                    <a:pt x="20362" y="1965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2" name="Forme libre : forme 291">
              <a:extLst>
                <a:ext uri="{FF2B5EF4-FFF2-40B4-BE49-F238E27FC236}">
                  <a16:creationId xmlns:a16="http://schemas.microsoft.com/office/drawing/2014/main" id="{701DA692-DCE9-BC24-76E3-C73A47A62343}"/>
                </a:ext>
              </a:extLst>
            </p:cNvPr>
            <p:cNvSpPr/>
            <p:nvPr/>
          </p:nvSpPr>
          <p:spPr>
            <a:xfrm>
              <a:off x="-8584370" y="4591733"/>
              <a:ext cx="18278" cy="21578"/>
            </a:xfrm>
            <a:custGeom>
              <a:avLst/>
              <a:gdLst>
                <a:gd name="csX0" fmla="*/ 0 w 18278"/>
                <a:gd name="csY0" fmla="*/ 2490 h 21578"/>
                <a:gd name="csX1" fmla="*/ 17404 w 18278"/>
                <a:gd name="csY1" fmla="*/ 21578 h 21578"/>
                <a:gd name="csX2" fmla="*/ 0 w 18278"/>
                <a:gd name="csY2" fmla="*/ 2490 h 2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278" h="21578">
                  <a:moveTo>
                    <a:pt x="0" y="2490"/>
                  </a:moveTo>
                  <a:cubicBezTo>
                    <a:pt x="21896" y="-5931"/>
                    <a:pt x="18527" y="8666"/>
                    <a:pt x="17404" y="21578"/>
                  </a:cubicBezTo>
                  <a:cubicBezTo>
                    <a:pt x="11228" y="14841"/>
                    <a:pt x="5614" y="8666"/>
                    <a:pt x="0" y="249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3" name="Forme libre : forme 292">
              <a:extLst>
                <a:ext uri="{FF2B5EF4-FFF2-40B4-BE49-F238E27FC236}">
                  <a16:creationId xmlns:a16="http://schemas.microsoft.com/office/drawing/2014/main" id="{DC0C8CBD-3B8D-0E59-F8CF-FF493F465711}"/>
                </a:ext>
              </a:extLst>
            </p:cNvPr>
            <p:cNvSpPr/>
            <p:nvPr/>
          </p:nvSpPr>
          <p:spPr>
            <a:xfrm>
              <a:off x="-9150285" y="3172696"/>
              <a:ext cx="16842" cy="23018"/>
            </a:xfrm>
            <a:custGeom>
              <a:avLst/>
              <a:gdLst>
                <a:gd name="csX0" fmla="*/ 16843 w 16842"/>
                <a:gd name="csY0" fmla="*/ 0 h 23018"/>
                <a:gd name="csX1" fmla="*/ 0 w 16842"/>
                <a:gd name="csY1" fmla="*/ 23018 h 23018"/>
                <a:gd name="csX2" fmla="*/ 16843 w 16842"/>
                <a:gd name="csY2" fmla="*/ 0 h 230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842" h="23018">
                  <a:moveTo>
                    <a:pt x="16843" y="0"/>
                  </a:moveTo>
                  <a:cubicBezTo>
                    <a:pt x="15720" y="11228"/>
                    <a:pt x="14036" y="21334"/>
                    <a:pt x="0" y="23018"/>
                  </a:cubicBezTo>
                  <a:cubicBezTo>
                    <a:pt x="3930" y="14036"/>
                    <a:pt x="8983" y="5614"/>
                    <a:pt x="16843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4" name="Forme libre : forme 293">
              <a:extLst>
                <a:ext uri="{FF2B5EF4-FFF2-40B4-BE49-F238E27FC236}">
                  <a16:creationId xmlns:a16="http://schemas.microsoft.com/office/drawing/2014/main" id="{EAB3BAEB-F050-8AA7-CB05-540AB36A0A6F}"/>
                </a:ext>
              </a:extLst>
            </p:cNvPr>
            <p:cNvSpPr/>
            <p:nvPr/>
          </p:nvSpPr>
          <p:spPr>
            <a:xfrm>
              <a:off x="-7431982" y="3860441"/>
              <a:ext cx="12006" cy="19109"/>
            </a:xfrm>
            <a:custGeom>
              <a:avLst/>
              <a:gdLst>
                <a:gd name="csX0" fmla="*/ 12007 w 12006"/>
                <a:gd name="csY0" fmla="*/ 19088 h 19109"/>
                <a:gd name="csX1" fmla="*/ 217 w 12006"/>
                <a:gd name="csY1" fmla="*/ 0 h 19109"/>
                <a:gd name="csX2" fmla="*/ 12007 w 12006"/>
                <a:gd name="csY2" fmla="*/ 19088 h 19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06" h="19109">
                  <a:moveTo>
                    <a:pt x="12007" y="19088"/>
                  </a:moveTo>
                  <a:cubicBezTo>
                    <a:pt x="-2591" y="19650"/>
                    <a:pt x="217" y="8983"/>
                    <a:pt x="217" y="0"/>
                  </a:cubicBezTo>
                  <a:cubicBezTo>
                    <a:pt x="4147" y="6176"/>
                    <a:pt x="8077" y="12351"/>
                    <a:pt x="12007" y="19088"/>
                  </a:cubicBezTo>
                  <a:close/>
                </a:path>
              </a:pathLst>
            </a:custGeom>
            <a:solidFill>
              <a:srgbClr val="42235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5" name="Forme libre : forme 294">
              <a:extLst>
                <a:ext uri="{FF2B5EF4-FFF2-40B4-BE49-F238E27FC236}">
                  <a16:creationId xmlns:a16="http://schemas.microsoft.com/office/drawing/2014/main" id="{7DD1BBB0-C49F-96AE-63B3-FD555FB1DBE1}"/>
                </a:ext>
              </a:extLst>
            </p:cNvPr>
            <p:cNvSpPr/>
            <p:nvPr/>
          </p:nvSpPr>
          <p:spPr>
            <a:xfrm>
              <a:off x="-7252241" y="4915672"/>
              <a:ext cx="13606" cy="17089"/>
            </a:xfrm>
            <a:custGeom>
              <a:avLst/>
              <a:gdLst>
                <a:gd name="csX0" fmla="*/ 132 w 13606"/>
                <a:gd name="csY0" fmla="*/ 17090 h 17089"/>
                <a:gd name="csX1" fmla="*/ 13606 w 13606"/>
                <a:gd name="csY1" fmla="*/ 1370 h 17089"/>
                <a:gd name="csX2" fmla="*/ 132 w 13606"/>
                <a:gd name="csY2" fmla="*/ 17090 h 17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606" h="17089">
                  <a:moveTo>
                    <a:pt x="132" y="17090"/>
                  </a:moveTo>
                  <a:cubicBezTo>
                    <a:pt x="693" y="8669"/>
                    <a:pt x="-3798" y="-4244"/>
                    <a:pt x="13606" y="1370"/>
                  </a:cubicBezTo>
                  <a:cubicBezTo>
                    <a:pt x="9115" y="6423"/>
                    <a:pt x="4623" y="12037"/>
                    <a:pt x="132" y="17090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6" name="Forme libre : forme 295">
              <a:extLst>
                <a:ext uri="{FF2B5EF4-FFF2-40B4-BE49-F238E27FC236}">
                  <a16:creationId xmlns:a16="http://schemas.microsoft.com/office/drawing/2014/main" id="{5BD94147-A6B1-787C-6BE8-F7270C8DAFC9}"/>
                </a:ext>
              </a:extLst>
            </p:cNvPr>
            <p:cNvSpPr/>
            <p:nvPr/>
          </p:nvSpPr>
          <p:spPr>
            <a:xfrm>
              <a:off x="-9164321" y="3195153"/>
              <a:ext cx="14035" cy="19811"/>
            </a:xfrm>
            <a:custGeom>
              <a:avLst/>
              <a:gdLst>
                <a:gd name="csX0" fmla="*/ 14036 w 14035"/>
                <a:gd name="csY0" fmla="*/ 0 h 19811"/>
                <a:gd name="csX1" fmla="*/ 0 w 14035"/>
                <a:gd name="csY1" fmla="*/ 19650 h 19811"/>
                <a:gd name="csX2" fmla="*/ 14036 w 14035"/>
                <a:gd name="csY2" fmla="*/ 0 h 19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035" h="19811">
                  <a:moveTo>
                    <a:pt x="14036" y="0"/>
                  </a:moveTo>
                  <a:cubicBezTo>
                    <a:pt x="13474" y="9544"/>
                    <a:pt x="15720" y="21334"/>
                    <a:pt x="0" y="19650"/>
                  </a:cubicBezTo>
                  <a:cubicBezTo>
                    <a:pt x="5053" y="13474"/>
                    <a:pt x="9544" y="6737"/>
                    <a:pt x="14036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7" name="Forme libre : forme 296">
              <a:extLst>
                <a:ext uri="{FF2B5EF4-FFF2-40B4-BE49-F238E27FC236}">
                  <a16:creationId xmlns:a16="http://schemas.microsoft.com/office/drawing/2014/main" id="{A27C0507-B231-25CC-A7AA-4FAC13567618}"/>
                </a:ext>
              </a:extLst>
            </p:cNvPr>
            <p:cNvSpPr/>
            <p:nvPr/>
          </p:nvSpPr>
          <p:spPr>
            <a:xfrm>
              <a:off x="-7649725" y="3619590"/>
              <a:ext cx="13601" cy="14035"/>
            </a:xfrm>
            <a:custGeom>
              <a:avLst/>
              <a:gdLst>
                <a:gd name="csX0" fmla="*/ 13602 w 13601"/>
                <a:gd name="csY0" fmla="*/ 14036 h 14035"/>
                <a:gd name="csX1" fmla="*/ 1811 w 13601"/>
                <a:gd name="csY1" fmla="*/ 0 h 14035"/>
                <a:gd name="csX2" fmla="*/ 13602 w 13601"/>
                <a:gd name="csY2" fmla="*/ 14036 h 14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601" h="14035">
                  <a:moveTo>
                    <a:pt x="13602" y="14036"/>
                  </a:moveTo>
                  <a:cubicBezTo>
                    <a:pt x="4619" y="13474"/>
                    <a:pt x="-3803" y="12913"/>
                    <a:pt x="1811" y="0"/>
                  </a:cubicBezTo>
                  <a:cubicBezTo>
                    <a:pt x="5742" y="4491"/>
                    <a:pt x="9672" y="9544"/>
                    <a:pt x="13602" y="14036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8" name="Forme libre : forme 297">
              <a:extLst>
                <a:ext uri="{FF2B5EF4-FFF2-40B4-BE49-F238E27FC236}">
                  <a16:creationId xmlns:a16="http://schemas.microsoft.com/office/drawing/2014/main" id="{3DDE0A27-DC4E-D9A1-6408-4A3EA0531697}"/>
                </a:ext>
              </a:extLst>
            </p:cNvPr>
            <p:cNvSpPr/>
            <p:nvPr/>
          </p:nvSpPr>
          <p:spPr>
            <a:xfrm>
              <a:off x="-7296279" y="4012587"/>
              <a:ext cx="11606" cy="11893"/>
            </a:xfrm>
            <a:custGeom>
              <a:avLst/>
              <a:gdLst>
                <a:gd name="csX0" fmla="*/ 11607 w 11606"/>
                <a:gd name="csY0" fmla="*/ 11228 h 11893"/>
                <a:gd name="csX1" fmla="*/ 1501 w 11606"/>
                <a:gd name="csY1" fmla="*/ 0 h 11893"/>
                <a:gd name="csX2" fmla="*/ 11607 w 11606"/>
                <a:gd name="csY2" fmla="*/ 11228 h 11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606" h="11893">
                  <a:moveTo>
                    <a:pt x="11607" y="11228"/>
                  </a:moveTo>
                  <a:cubicBezTo>
                    <a:pt x="1501" y="13474"/>
                    <a:pt x="-2429" y="10106"/>
                    <a:pt x="1501" y="0"/>
                  </a:cubicBezTo>
                  <a:cubicBezTo>
                    <a:pt x="5431" y="3930"/>
                    <a:pt x="8800" y="7298"/>
                    <a:pt x="11607" y="11228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299" name="Forme libre : forme 298">
              <a:extLst>
                <a:ext uri="{FF2B5EF4-FFF2-40B4-BE49-F238E27FC236}">
                  <a16:creationId xmlns:a16="http://schemas.microsoft.com/office/drawing/2014/main" id="{7B79FBF7-B1F9-6FCF-B647-26D59B6A928E}"/>
                </a:ext>
              </a:extLst>
            </p:cNvPr>
            <p:cNvSpPr/>
            <p:nvPr/>
          </p:nvSpPr>
          <p:spPr>
            <a:xfrm>
              <a:off x="-7746724" y="3514604"/>
              <a:ext cx="10105" cy="6737"/>
            </a:xfrm>
            <a:custGeom>
              <a:avLst/>
              <a:gdLst>
                <a:gd name="csX0" fmla="*/ 10106 w 10105"/>
                <a:gd name="csY0" fmla="*/ 6737 h 6737"/>
                <a:gd name="csX1" fmla="*/ 0 w 10105"/>
                <a:gd name="csY1" fmla="*/ 0 h 6737"/>
                <a:gd name="csX2" fmla="*/ 10106 w 10105"/>
                <a:gd name="csY2" fmla="*/ 6737 h 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105" h="6737">
                  <a:moveTo>
                    <a:pt x="10106" y="6737"/>
                  </a:moveTo>
                  <a:cubicBezTo>
                    <a:pt x="5614" y="6737"/>
                    <a:pt x="1684" y="5053"/>
                    <a:pt x="0" y="0"/>
                  </a:cubicBezTo>
                  <a:cubicBezTo>
                    <a:pt x="4491" y="1123"/>
                    <a:pt x="8983" y="1123"/>
                    <a:pt x="10106" y="6737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0" name="Forme libre : forme 299">
              <a:extLst>
                <a:ext uri="{FF2B5EF4-FFF2-40B4-BE49-F238E27FC236}">
                  <a16:creationId xmlns:a16="http://schemas.microsoft.com/office/drawing/2014/main" id="{366DB4FA-8CDE-862B-7706-880FB5CAE9AB}"/>
                </a:ext>
              </a:extLst>
            </p:cNvPr>
            <p:cNvSpPr/>
            <p:nvPr/>
          </p:nvSpPr>
          <p:spPr>
            <a:xfrm>
              <a:off x="-8355870" y="4848375"/>
              <a:ext cx="8421" cy="9156"/>
            </a:xfrm>
            <a:custGeom>
              <a:avLst/>
              <a:gdLst>
                <a:gd name="csX0" fmla="*/ 0 w 8421"/>
                <a:gd name="csY0" fmla="*/ 173 h 9156"/>
                <a:gd name="csX1" fmla="*/ 8421 w 8421"/>
                <a:gd name="csY1" fmla="*/ 9156 h 9156"/>
                <a:gd name="csX2" fmla="*/ 0 w 8421"/>
                <a:gd name="csY2" fmla="*/ 173 h 91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421" h="9156">
                  <a:moveTo>
                    <a:pt x="0" y="173"/>
                  </a:moveTo>
                  <a:cubicBezTo>
                    <a:pt x="7298" y="-950"/>
                    <a:pt x="7860" y="3542"/>
                    <a:pt x="8421" y="9156"/>
                  </a:cubicBezTo>
                  <a:cubicBezTo>
                    <a:pt x="5614" y="5787"/>
                    <a:pt x="2807" y="2980"/>
                    <a:pt x="0" y="173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1" name="Forme libre : forme 300">
              <a:extLst>
                <a:ext uri="{FF2B5EF4-FFF2-40B4-BE49-F238E27FC236}">
                  <a16:creationId xmlns:a16="http://schemas.microsoft.com/office/drawing/2014/main" id="{CF2C872B-3287-DC8D-97D1-626D5543F6AF}"/>
                </a:ext>
              </a:extLst>
            </p:cNvPr>
            <p:cNvSpPr/>
            <p:nvPr/>
          </p:nvSpPr>
          <p:spPr>
            <a:xfrm>
              <a:off x="-8760095" y="4400023"/>
              <a:ext cx="7859" cy="8930"/>
            </a:xfrm>
            <a:custGeom>
              <a:avLst/>
              <a:gdLst>
                <a:gd name="csX0" fmla="*/ 0 w 7859"/>
                <a:gd name="csY0" fmla="*/ 509 h 8930"/>
                <a:gd name="csX1" fmla="*/ 7860 w 7859"/>
                <a:gd name="csY1" fmla="*/ 8930 h 8930"/>
                <a:gd name="csX2" fmla="*/ 0 w 7859"/>
                <a:gd name="csY2" fmla="*/ 509 h 89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" h="8930">
                  <a:moveTo>
                    <a:pt x="0" y="509"/>
                  </a:moveTo>
                  <a:cubicBezTo>
                    <a:pt x="7298" y="-1737"/>
                    <a:pt x="7860" y="3878"/>
                    <a:pt x="7860" y="8930"/>
                  </a:cubicBezTo>
                  <a:cubicBezTo>
                    <a:pt x="5614" y="5562"/>
                    <a:pt x="2807" y="2755"/>
                    <a:pt x="0" y="509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2" name="Forme libre : forme 301">
              <a:extLst>
                <a:ext uri="{FF2B5EF4-FFF2-40B4-BE49-F238E27FC236}">
                  <a16:creationId xmlns:a16="http://schemas.microsoft.com/office/drawing/2014/main" id="{15082B9F-D069-445C-DF52-E86761464E12}"/>
                </a:ext>
              </a:extLst>
            </p:cNvPr>
            <p:cNvSpPr/>
            <p:nvPr/>
          </p:nvSpPr>
          <p:spPr>
            <a:xfrm>
              <a:off x="-8097053" y="5081519"/>
              <a:ext cx="7584" cy="5634"/>
            </a:xfrm>
            <a:custGeom>
              <a:avLst/>
              <a:gdLst>
                <a:gd name="csX0" fmla="*/ 0 w 7584"/>
                <a:gd name="csY0" fmla="*/ 2266 h 5634"/>
                <a:gd name="csX1" fmla="*/ 7298 w 7584"/>
                <a:gd name="csY1" fmla="*/ 5635 h 5634"/>
                <a:gd name="csX2" fmla="*/ 0 w 7584"/>
                <a:gd name="csY2" fmla="*/ 2266 h 5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84" h="5634">
                  <a:moveTo>
                    <a:pt x="0" y="2266"/>
                  </a:moveTo>
                  <a:cubicBezTo>
                    <a:pt x="2807" y="2827"/>
                    <a:pt x="8983" y="-5032"/>
                    <a:pt x="7298" y="5635"/>
                  </a:cubicBezTo>
                  <a:cubicBezTo>
                    <a:pt x="5053" y="4512"/>
                    <a:pt x="2807" y="3389"/>
                    <a:pt x="0" y="2266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3" name="Forme libre : forme 302">
              <a:extLst>
                <a:ext uri="{FF2B5EF4-FFF2-40B4-BE49-F238E27FC236}">
                  <a16:creationId xmlns:a16="http://schemas.microsoft.com/office/drawing/2014/main" id="{700019AC-5D53-516E-9210-266F0783242D}"/>
                </a:ext>
              </a:extLst>
            </p:cNvPr>
            <p:cNvSpPr/>
            <p:nvPr/>
          </p:nvSpPr>
          <p:spPr>
            <a:xfrm>
              <a:off x="-8128493" y="3093535"/>
              <a:ext cx="7859" cy="4029"/>
            </a:xfrm>
            <a:custGeom>
              <a:avLst/>
              <a:gdLst>
                <a:gd name="csX0" fmla="*/ 7860 w 7859"/>
                <a:gd name="csY0" fmla="*/ 3369 h 4029"/>
                <a:gd name="csX1" fmla="*/ 0 w 7859"/>
                <a:gd name="csY1" fmla="*/ 0 h 4029"/>
                <a:gd name="csX2" fmla="*/ 7860 w 7859"/>
                <a:gd name="csY2" fmla="*/ 3369 h 4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" h="4029">
                  <a:moveTo>
                    <a:pt x="7860" y="3369"/>
                  </a:moveTo>
                  <a:cubicBezTo>
                    <a:pt x="3930" y="5053"/>
                    <a:pt x="1684" y="3369"/>
                    <a:pt x="0" y="0"/>
                  </a:cubicBezTo>
                  <a:cubicBezTo>
                    <a:pt x="2807" y="1123"/>
                    <a:pt x="5614" y="2246"/>
                    <a:pt x="7860" y="3369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4" name="Forme libre : forme 303">
              <a:extLst>
                <a:ext uri="{FF2B5EF4-FFF2-40B4-BE49-F238E27FC236}">
                  <a16:creationId xmlns:a16="http://schemas.microsoft.com/office/drawing/2014/main" id="{F66F3EC5-D9BB-EF2F-4E01-B1EAC86C7BEC}"/>
                </a:ext>
              </a:extLst>
            </p:cNvPr>
            <p:cNvSpPr/>
            <p:nvPr/>
          </p:nvSpPr>
          <p:spPr>
            <a:xfrm>
              <a:off x="-8685987" y="4481938"/>
              <a:ext cx="1122" cy="1122"/>
            </a:xfrm>
            <a:custGeom>
              <a:avLst/>
              <a:gdLst>
                <a:gd name="csX0" fmla="*/ 561 w 1122"/>
                <a:gd name="csY0" fmla="*/ 0 h 1122"/>
                <a:gd name="csX1" fmla="*/ 1123 w 1122"/>
                <a:gd name="csY1" fmla="*/ 561 h 1122"/>
                <a:gd name="csX2" fmla="*/ 0 w 1122"/>
                <a:gd name="csY2" fmla="*/ 1123 h 1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22" h="1122">
                  <a:moveTo>
                    <a:pt x="561" y="0"/>
                  </a:moveTo>
                  <a:lnTo>
                    <a:pt x="1123" y="561"/>
                  </a:lnTo>
                  <a:lnTo>
                    <a:pt x="0" y="1123"/>
                  </a:ln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5" name="Forme libre : forme 304">
              <a:extLst>
                <a:ext uri="{FF2B5EF4-FFF2-40B4-BE49-F238E27FC236}">
                  <a16:creationId xmlns:a16="http://schemas.microsoft.com/office/drawing/2014/main" id="{C5A08D5A-3A09-AC43-EDCC-0AF648F70ED0}"/>
                </a:ext>
              </a:extLst>
            </p:cNvPr>
            <p:cNvSpPr/>
            <p:nvPr/>
          </p:nvSpPr>
          <p:spPr>
            <a:xfrm>
              <a:off x="-7505312" y="3783526"/>
              <a:ext cx="7298" cy="4126"/>
            </a:xfrm>
            <a:custGeom>
              <a:avLst/>
              <a:gdLst>
                <a:gd name="csX0" fmla="*/ 7298 w 7298"/>
                <a:gd name="csY0" fmla="*/ 3369 h 4126"/>
                <a:gd name="csX1" fmla="*/ 0 w 7298"/>
                <a:gd name="csY1" fmla="*/ 0 h 4126"/>
                <a:gd name="csX2" fmla="*/ 7298 w 7298"/>
                <a:gd name="csY2" fmla="*/ 3369 h 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98" h="4126">
                  <a:moveTo>
                    <a:pt x="7298" y="3369"/>
                  </a:moveTo>
                  <a:cubicBezTo>
                    <a:pt x="3930" y="5053"/>
                    <a:pt x="1684" y="3930"/>
                    <a:pt x="0" y="0"/>
                  </a:cubicBezTo>
                  <a:cubicBezTo>
                    <a:pt x="2807" y="1123"/>
                    <a:pt x="5053" y="2246"/>
                    <a:pt x="7298" y="3369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6" name="Forme libre : forme 305">
              <a:extLst>
                <a:ext uri="{FF2B5EF4-FFF2-40B4-BE49-F238E27FC236}">
                  <a16:creationId xmlns:a16="http://schemas.microsoft.com/office/drawing/2014/main" id="{F10F1A42-7C6B-8B8C-D1B1-E3A85A846C5F}"/>
                </a:ext>
              </a:extLst>
            </p:cNvPr>
            <p:cNvSpPr/>
            <p:nvPr/>
          </p:nvSpPr>
          <p:spPr>
            <a:xfrm>
              <a:off x="-7734934" y="3523586"/>
              <a:ext cx="6736" cy="7859"/>
            </a:xfrm>
            <a:custGeom>
              <a:avLst/>
              <a:gdLst>
                <a:gd name="csX0" fmla="*/ 6737 w 6736"/>
                <a:gd name="csY0" fmla="*/ 7860 h 7859"/>
                <a:gd name="csX1" fmla="*/ 0 w 6736"/>
                <a:gd name="csY1" fmla="*/ 0 h 7859"/>
                <a:gd name="csX2" fmla="*/ 6737 w 6736"/>
                <a:gd name="csY2" fmla="*/ 7860 h 7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736" h="7859">
                  <a:moveTo>
                    <a:pt x="6737" y="7860"/>
                  </a:moveTo>
                  <a:cubicBezTo>
                    <a:pt x="2246" y="6737"/>
                    <a:pt x="561" y="3930"/>
                    <a:pt x="0" y="0"/>
                  </a:cubicBezTo>
                  <a:cubicBezTo>
                    <a:pt x="2246" y="2246"/>
                    <a:pt x="4491" y="5053"/>
                    <a:pt x="6737" y="786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7" name="Forme libre : forme 306">
              <a:extLst>
                <a:ext uri="{FF2B5EF4-FFF2-40B4-BE49-F238E27FC236}">
                  <a16:creationId xmlns:a16="http://schemas.microsoft.com/office/drawing/2014/main" id="{9BFE019C-A7E1-04FB-2C2A-E7A3783604C5}"/>
                </a:ext>
              </a:extLst>
            </p:cNvPr>
            <p:cNvSpPr/>
            <p:nvPr/>
          </p:nvSpPr>
          <p:spPr>
            <a:xfrm>
              <a:off x="-8589984" y="4588047"/>
              <a:ext cx="6175" cy="6737"/>
            </a:xfrm>
            <a:custGeom>
              <a:avLst/>
              <a:gdLst>
                <a:gd name="csX0" fmla="*/ 0 w 6175"/>
                <a:gd name="csY0" fmla="*/ 0 h 6737"/>
                <a:gd name="csX1" fmla="*/ 6176 w 6175"/>
                <a:gd name="csY1" fmla="*/ 6737 h 6737"/>
                <a:gd name="csX2" fmla="*/ 0 w 6175"/>
                <a:gd name="csY2" fmla="*/ 0 h 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175" h="6737">
                  <a:moveTo>
                    <a:pt x="0" y="0"/>
                  </a:moveTo>
                  <a:cubicBezTo>
                    <a:pt x="2246" y="2246"/>
                    <a:pt x="3930" y="4491"/>
                    <a:pt x="6176" y="6737"/>
                  </a:cubicBezTo>
                  <a:cubicBezTo>
                    <a:pt x="3930" y="4491"/>
                    <a:pt x="2246" y="2246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8" name="Forme libre : forme 307">
              <a:extLst>
                <a:ext uri="{FF2B5EF4-FFF2-40B4-BE49-F238E27FC236}">
                  <a16:creationId xmlns:a16="http://schemas.microsoft.com/office/drawing/2014/main" id="{6D2D3299-96C3-B35E-168B-86314A0F4178}"/>
                </a:ext>
              </a:extLst>
            </p:cNvPr>
            <p:cNvSpPr/>
            <p:nvPr/>
          </p:nvSpPr>
          <p:spPr>
            <a:xfrm>
              <a:off x="-8355870" y="3669413"/>
              <a:ext cx="1174500" cy="1199218"/>
            </a:xfrm>
            <a:custGeom>
              <a:avLst/>
              <a:gdLst>
                <a:gd name="csX0" fmla="*/ 1012810 w 1174500"/>
                <a:gd name="csY0" fmla="*/ 418967 h 1199218"/>
                <a:gd name="csX1" fmla="*/ 1015617 w 1174500"/>
                <a:gd name="csY1" fmla="*/ 424020 h 1199218"/>
                <a:gd name="csX2" fmla="*/ 1072882 w 1174500"/>
                <a:gd name="csY2" fmla="*/ 497566 h 1199218"/>
                <a:gd name="csX3" fmla="*/ 1095339 w 1174500"/>
                <a:gd name="csY3" fmla="*/ 531813 h 1199218"/>
                <a:gd name="csX4" fmla="*/ 1173938 w 1174500"/>
                <a:gd name="csY4" fmla="*/ 784454 h 1199218"/>
                <a:gd name="csX5" fmla="*/ 1174500 w 1174500"/>
                <a:gd name="csY5" fmla="*/ 872037 h 1199218"/>
                <a:gd name="csX6" fmla="*/ 1163833 w 1174500"/>
                <a:gd name="csY6" fmla="*/ 945583 h 1199218"/>
                <a:gd name="csX7" fmla="*/ 1137446 w 1174500"/>
                <a:gd name="csY7" fmla="*/ 1035411 h 1199218"/>
                <a:gd name="csX8" fmla="*/ 1103760 w 1174500"/>
                <a:gd name="csY8" fmla="*/ 1101098 h 1199218"/>
                <a:gd name="csX9" fmla="*/ 1074005 w 1174500"/>
                <a:gd name="csY9" fmla="*/ 1147696 h 1199218"/>
                <a:gd name="csX10" fmla="*/ 1058285 w 1174500"/>
                <a:gd name="csY10" fmla="*/ 1150503 h 1199218"/>
                <a:gd name="csX11" fmla="*/ 954983 w 1174500"/>
                <a:gd name="csY11" fmla="*/ 1185873 h 1199218"/>
                <a:gd name="csX12" fmla="*/ 727606 w 1174500"/>
                <a:gd name="csY12" fmla="*/ 1192610 h 1199218"/>
                <a:gd name="csX13" fmla="*/ 494054 w 1174500"/>
                <a:gd name="csY13" fmla="*/ 1099975 h 1199218"/>
                <a:gd name="csX14" fmla="*/ 367733 w 1174500"/>
                <a:gd name="csY14" fmla="*/ 985444 h 1199218"/>
                <a:gd name="csX15" fmla="*/ 185270 w 1174500"/>
                <a:gd name="csY15" fmla="*/ 780524 h 1199218"/>
                <a:gd name="csX16" fmla="*/ 94319 w 1174500"/>
                <a:gd name="csY16" fmla="*/ 678906 h 1199218"/>
                <a:gd name="csX17" fmla="*/ 0 w 1174500"/>
                <a:gd name="csY17" fmla="*/ 567183 h 1199218"/>
                <a:gd name="csX18" fmla="*/ 40423 w 1174500"/>
                <a:gd name="csY18" fmla="*/ 518339 h 1199218"/>
                <a:gd name="csX19" fmla="*/ 143163 w 1174500"/>
                <a:gd name="csY19" fmla="*/ 421774 h 1199218"/>
                <a:gd name="csX20" fmla="*/ 356505 w 1174500"/>
                <a:gd name="csY20" fmla="*/ 229206 h 1199218"/>
                <a:gd name="csX21" fmla="*/ 501913 w 1174500"/>
                <a:gd name="csY21" fmla="*/ 96709 h 1199218"/>
                <a:gd name="csX22" fmla="*/ 602970 w 1174500"/>
                <a:gd name="csY22" fmla="*/ 10811 h 1199218"/>
                <a:gd name="csX23" fmla="*/ 643954 w 1174500"/>
                <a:gd name="csY23" fmla="*/ 11934 h 1199218"/>
                <a:gd name="csX24" fmla="*/ 829785 w 1174500"/>
                <a:gd name="csY24" fmla="*/ 218538 h 1199218"/>
                <a:gd name="csX25" fmla="*/ 906139 w 1174500"/>
                <a:gd name="csY25" fmla="*/ 304436 h 1199218"/>
                <a:gd name="csX26" fmla="*/ 923543 w 1174500"/>
                <a:gd name="csY26" fmla="*/ 319595 h 1199218"/>
                <a:gd name="csX27" fmla="*/ 924666 w 1174500"/>
                <a:gd name="csY27" fmla="*/ 320156 h 1199218"/>
                <a:gd name="csX28" fmla="*/ 962843 w 1174500"/>
                <a:gd name="csY28" fmla="*/ 363947 h 1199218"/>
                <a:gd name="csX29" fmla="*/ 963404 w 1174500"/>
                <a:gd name="csY29" fmla="*/ 365070 h 1199218"/>
                <a:gd name="csX30" fmla="*/ 1007196 w 1174500"/>
                <a:gd name="csY30" fmla="*/ 409984 h 1199218"/>
                <a:gd name="csX31" fmla="*/ 1007196 w 1174500"/>
                <a:gd name="csY31" fmla="*/ 409984 h 1199218"/>
                <a:gd name="csX32" fmla="*/ 1012810 w 1174500"/>
                <a:gd name="csY32" fmla="*/ 418967 h 1199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74500" h="1199218">
                  <a:moveTo>
                    <a:pt x="1012810" y="418967"/>
                  </a:moveTo>
                  <a:cubicBezTo>
                    <a:pt x="1013932" y="420651"/>
                    <a:pt x="1015055" y="422336"/>
                    <a:pt x="1015617" y="424020"/>
                  </a:cubicBezTo>
                  <a:cubicBezTo>
                    <a:pt x="1034705" y="448722"/>
                    <a:pt x="1052110" y="474548"/>
                    <a:pt x="1072882" y="497566"/>
                  </a:cubicBezTo>
                  <a:cubicBezTo>
                    <a:pt x="1082426" y="508233"/>
                    <a:pt x="1075689" y="529006"/>
                    <a:pt x="1095339" y="531813"/>
                  </a:cubicBezTo>
                  <a:cubicBezTo>
                    <a:pt x="1138008" y="610974"/>
                    <a:pt x="1164395" y="695188"/>
                    <a:pt x="1173938" y="784454"/>
                  </a:cubicBezTo>
                  <a:cubicBezTo>
                    <a:pt x="1173938" y="813648"/>
                    <a:pt x="1174500" y="842842"/>
                    <a:pt x="1174500" y="872037"/>
                  </a:cubicBezTo>
                  <a:cubicBezTo>
                    <a:pt x="1171131" y="896739"/>
                    <a:pt x="1167202" y="921442"/>
                    <a:pt x="1163833" y="945583"/>
                  </a:cubicBezTo>
                  <a:cubicBezTo>
                    <a:pt x="1155412" y="975900"/>
                    <a:pt x="1139130" y="1003410"/>
                    <a:pt x="1137446" y="1035411"/>
                  </a:cubicBezTo>
                  <a:cubicBezTo>
                    <a:pt x="1126217" y="1057307"/>
                    <a:pt x="1113305" y="1078641"/>
                    <a:pt x="1103760" y="1101098"/>
                  </a:cubicBezTo>
                  <a:cubicBezTo>
                    <a:pt x="1096462" y="1118502"/>
                    <a:pt x="1088041" y="1134783"/>
                    <a:pt x="1074005" y="1147696"/>
                  </a:cubicBezTo>
                  <a:cubicBezTo>
                    <a:pt x="1068391" y="1147135"/>
                    <a:pt x="1063338" y="1148257"/>
                    <a:pt x="1058285" y="1150503"/>
                  </a:cubicBezTo>
                  <a:cubicBezTo>
                    <a:pt x="1024038" y="1162854"/>
                    <a:pt x="990353" y="1178574"/>
                    <a:pt x="954983" y="1185873"/>
                  </a:cubicBezTo>
                  <a:cubicBezTo>
                    <a:pt x="879752" y="1201031"/>
                    <a:pt x="803960" y="1203277"/>
                    <a:pt x="727606" y="1192610"/>
                  </a:cubicBezTo>
                  <a:cubicBezTo>
                    <a:pt x="641708" y="1180820"/>
                    <a:pt x="565916" y="1145450"/>
                    <a:pt x="494054" y="1099975"/>
                  </a:cubicBezTo>
                  <a:cubicBezTo>
                    <a:pt x="445771" y="1069658"/>
                    <a:pt x="405349" y="1029235"/>
                    <a:pt x="367733" y="985444"/>
                  </a:cubicBezTo>
                  <a:cubicBezTo>
                    <a:pt x="307661" y="916389"/>
                    <a:pt x="247027" y="848457"/>
                    <a:pt x="185270" y="780524"/>
                  </a:cubicBezTo>
                  <a:cubicBezTo>
                    <a:pt x="154953" y="746839"/>
                    <a:pt x="124636" y="712592"/>
                    <a:pt x="94319" y="678906"/>
                  </a:cubicBezTo>
                  <a:cubicBezTo>
                    <a:pt x="61757" y="642975"/>
                    <a:pt x="26948" y="608728"/>
                    <a:pt x="0" y="567183"/>
                  </a:cubicBezTo>
                  <a:cubicBezTo>
                    <a:pt x="1123" y="540796"/>
                    <a:pt x="25264" y="533498"/>
                    <a:pt x="40423" y="518339"/>
                  </a:cubicBezTo>
                  <a:cubicBezTo>
                    <a:pt x="73547" y="485215"/>
                    <a:pt x="106671" y="451530"/>
                    <a:pt x="143163" y="421774"/>
                  </a:cubicBezTo>
                  <a:cubicBezTo>
                    <a:pt x="217271" y="361140"/>
                    <a:pt x="286888" y="295454"/>
                    <a:pt x="356505" y="229206"/>
                  </a:cubicBezTo>
                  <a:cubicBezTo>
                    <a:pt x="409840" y="190467"/>
                    <a:pt x="455877" y="143307"/>
                    <a:pt x="501913" y="96709"/>
                  </a:cubicBezTo>
                  <a:cubicBezTo>
                    <a:pt x="538968" y="72007"/>
                    <a:pt x="569846" y="40005"/>
                    <a:pt x="602970" y="10811"/>
                  </a:cubicBezTo>
                  <a:cubicBezTo>
                    <a:pt x="618128" y="-2663"/>
                    <a:pt x="628795" y="-4909"/>
                    <a:pt x="643954" y="11934"/>
                  </a:cubicBezTo>
                  <a:cubicBezTo>
                    <a:pt x="705149" y="81551"/>
                    <a:pt x="768029" y="149483"/>
                    <a:pt x="829785" y="218538"/>
                  </a:cubicBezTo>
                  <a:cubicBezTo>
                    <a:pt x="855611" y="247171"/>
                    <a:pt x="880875" y="275804"/>
                    <a:pt x="906139" y="304436"/>
                  </a:cubicBezTo>
                  <a:cubicBezTo>
                    <a:pt x="911754" y="310051"/>
                    <a:pt x="913999" y="319033"/>
                    <a:pt x="923543" y="319595"/>
                  </a:cubicBezTo>
                  <a:cubicBezTo>
                    <a:pt x="923543" y="319595"/>
                    <a:pt x="924666" y="320156"/>
                    <a:pt x="924666" y="320156"/>
                  </a:cubicBezTo>
                  <a:cubicBezTo>
                    <a:pt x="933649" y="338122"/>
                    <a:pt x="949930" y="349912"/>
                    <a:pt x="962843" y="363947"/>
                  </a:cubicBezTo>
                  <a:cubicBezTo>
                    <a:pt x="962843" y="363947"/>
                    <a:pt x="963404" y="365070"/>
                    <a:pt x="963404" y="365070"/>
                  </a:cubicBezTo>
                  <a:cubicBezTo>
                    <a:pt x="975756" y="381913"/>
                    <a:pt x="989791" y="398194"/>
                    <a:pt x="1007196" y="409984"/>
                  </a:cubicBezTo>
                  <a:cubicBezTo>
                    <a:pt x="1007196" y="409984"/>
                    <a:pt x="1007196" y="409984"/>
                    <a:pt x="1007196" y="409984"/>
                  </a:cubicBezTo>
                  <a:cubicBezTo>
                    <a:pt x="1009441" y="415037"/>
                    <a:pt x="1011125" y="417283"/>
                    <a:pt x="1012810" y="418967"/>
                  </a:cubicBezTo>
                  <a:close/>
                </a:path>
              </a:pathLst>
            </a:custGeom>
            <a:solidFill>
              <a:srgbClr val="F60B0B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09" name="Forme libre : forme 308">
              <a:extLst>
                <a:ext uri="{FF2B5EF4-FFF2-40B4-BE49-F238E27FC236}">
                  <a16:creationId xmlns:a16="http://schemas.microsoft.com/office/drawing/2014/main" id="{BCE11F5C-7D5A-E35A-8C30-75935DE6D4C1}"/>
                </a:ext>
              </a:extLst>
            </p:cNvPr>
            <p:cNvSpPr/>
            <p:nvPr/>
          </p:nvSpPr>
          <p:spPr>
            <a:xfrm>
              <a:off x="-8919049" y="2985992"/>
              <a:ext cx="1131303" cy="1175970"/>
            </a:xfrm>
            <a:custGeom>
              <a:avLst/>
              <a:gdLst>
                <a:gd name="csX0" fmla="*/ 93266 w 1131303"/>
                <a:gd name="csY0" fmla="*/ 57577 h 1175970"/>
                <a:gd name="csX1" fmla="*/ 120215 w 1131303"/>
                <a:gd name="csY1" fmla="*/ 36804 h 1175970"/>
                <a:gd name="csX2" fmla="*/ 400366 w 1131303"/>
                <a:gd name="csY2" fmla="*/ 4803 h 1175970"/>
                <a:gd name="csX3" fmla="*/ 651323 w 1131303"/>
                <a:gd name="csY3" fmla="*/ 96315 h 1175970"/>
                <a:gd name="csX4" fmla="*/ 830978 w 1131303"/>
                <a:gd name="csY4" fmla="*/ 269795 h 1175970"/>
                <a:gd name="csX5" fmla="*/ 959545 w 1131303"/>
                <a:gd name="csY5" fmla="*/ 411836 h 1175970"/>
                <a:gd name="csX6" fmla="*/ 1125726 w 1131303"/>
                <a:gd name="csY6" fmla="*/ 595422 h 1175970"/>
                <a:gd name="csX7" fmla="*/ 1117866 w 1131303"/>
                <a:gd name="csY7" fmla="*/ 625177 h 1175970"/>
                <a:gd name="csX8" fmla="*/ 942702 w 1131303"/>
                <a:gd name="csY8" fmla="*/ 784060 h 1175970"/>
                <a:gd name="csX9" fmla="*/ 748449 w 1131303"/>
                <a:gd name="csY9" fmla="*/ 960348 h 1175970"/>
                <a:gd name="csX10" fmla="*/ 522756 w 1131303"/>
                <a:gd name="csY10" fmla="*/ 1163022 h 1175970"/>
                <a:gd name="csX11" fmla="*/ 493001 w 1131303"/>
                <a:gd name="csY11" fmla="*/ 1175935 h 1175970"/>
                <a:gd name="csX12" fmla="*/ 472789 w 1131303"/>
                <a:gd name="csY12" fmla="*/ 1156846 h 1175970"/>
                <a:gd name="csX13" fmla="*/ 248220 w 1131303"/>
                <a:gd name="csY13" fmla="*/ 903644 h 1175970"/>
                <a:gd name="csX14" fmla="*/ 93828 w 1131303"/>
                <a:gd name="csY14" fmla="*/ 716128 h 1175970"/>
                <a:gd name="csX15" fmla="*/ 78670 w 1131303"/>
                <a:gd name="csY15" fmla="*/ 92385 h 1175970"/>
                <a:gd name="csX16" fmla="*/ 93266 w 1131303"/>
                <a:gd name="csY16" fmla="*/ 57577 h 1175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31303" h="1175970">
                  <a:moveTo>
                    <a:pt x="93266" y="57577"/>
                  </a:moveTo>
                  <a:cubicBezTo>
                    <a:pt x="94951" y="41296"/>
                    <a:pt x="109548" y="41296"/>
                    <a:pt x="120215" y="36804"/>
                  </a:cubicBezTo>
                  <a:cubicBezTo>
                    <a:pt x="210604" y="-250"/>
                    <a:pt x="305485" y="-5864"/>
                    <a:pt x="400366" y="4803"/>
                  </a:cubicBezTo>
                  <a:cubicBezTo>
                    <a:pt x="490194" y="14347"/>
                    <a:pt x="574969" y="45787"/>
                    <a:pt x="651323" y="96315"/>
                  </a:cubicBezTo>
                  <a:cubicBezTo>
                    <a:pt x="722062" y="142913"/>
                    <a:pt x="775397" y="206916"/>
                    <a:pt x="830978" y="269795"/>
                  </a:cubicBezTo>
                  <a:cubicBezTo>
                    <a:pt x="873085" y="317516"/>
                    <a:pt x="916876" y="364115"/>
                    <a:pt x="959545" y="411836"/>
                  </a:cubicBezTo>
                  <a:cubicBezTo>
                    <a:pt x="1015126" y="473031"/>
                    <a:pt x="1070145" y="534226"/>
                    <a:pt x="1125726" y="595422"/>
                  </a:cubicBezTo>
                  <a:cubicBezTo>
                    <a:pt x="1138077" y="608896"/>
                    <a:pt x="1127410" y="617317"/>
                    <a:pt x="1117866" y="625177"/>
                  </a:cubicBezTo>
                  <a:cubicBezTo>
                    <a:pt x="1059478" y="677951"/>
                    <a:pt x="1001090" y="731286"/>
                    <a:pt x="942702" y="784060"/>
                  </a:cubicBezTo>
                  <a:cubicBezTo>
                    <a:pt x="878138" y="843010"/>
                    <a:pt x="813574" y="901959"/>
                    <a:pt x="748449" y="960348"/>
                  </a:cubicBezTo>
                  <a:cubicBezTo>
                    <a:pt x="673218" y="1028280"/>
                    <a:pt x="597987" y="1095651"/>
                    <a:pt x="522756" y="1163022"/>
                  </a:cubicBezTo>
                  <a:cubicBezTo>
                    <a:pt x="514335" y="1170320"/>
                    <a:pt x="504791" y="1176496"/>
                    <a:pt x="493001" y="1175935"/>
                  </a:cubicBezTo>
                  <a:cubicBezTo>
                    <a:pt x="486264" y="1169759"/>
                    <a:pt x="478965" y="1163583"/>
                    <a:pt x="472789" y="1156846"/>
                  </a:cubicBezTo>
                  <a:cubicBezTo>
                    <a:pt x="397559" y="1072633"/>
                    <a:pt x="321766" y="988980"/>
                    <a:pt x="248220" y="903644"/>
                  </a:cubicBezTo>
                  <a:cubicBezTo>
                    <a:pt x="195446" y="842448"/>
                    <a:pt x="135373" y="786867"/>
                    <a:pt x="93828" y="716128"/>
                  </a:cubicBezTo>
                  <a:cubicBezTo>
                    <a:pt x="-26878" y="511208"/>
                    <a:pt x="-30247" y="302919"/>
                    <a:pt x="78670" y="92385"/>
                  </a:cubicBezTo>
                  <a:cubicBezTo>
                    <a:pt x="84845" y="81157"/>
                    <a:pt x="96074" y="72174"/>
                    <a:pt x="93266" y="57577"/>
                  </a:cubicBezTo>
                  <a:close/>
                </a:path>
              </a:pathLst>
            </a:custGeom>
            <a:solidFill>
              <a:srgbClr val="F60B0B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1" name="Forme libre : forme 310">
              <a:extLst>
                <a:ext uri="{FF2B5EF4-FFF2-40B4-BE49-F238E27FC236}">
                  <a16:creationId xmlns:a16="http://schemas.microsoft.com/office/drawing/2014/main" id="{528D939A-D713-12BC-37D7-6EB078FE61E4}"/>
                </a:ext>
              </a:extLst>
            </p:cNvPr>
            <p:cNvSpPr/>
            <p:nvPr/>
          </p:nvSpPr>
          <p:spPr>
            <a:xfrm>
              <a:off x="-7656335" y="4956342"/>
              <a:ext cx="251463" cy="113969"/>
            </a:xfrm>
            <a:custGeom>
              <a:avLst/>
              <a:gdLst>
                <a:gd name="csX0" fmla="*/ 0 w 251463"/>
                <a:gd name="csY0" fmla="*/ 113969 h 113969"/>
                <a:gd name="csX1" fmla="*/ 250396 w 251463"/>
                <a:gd name="csY1" fmla="*/ 0 h 113969"/>
                <a:gd name="csX2" fmla="*/ 245343 w 251463"/>
                <a:gd name="csY2" fmla="*/ 20211 h 113969"/>
                <a:gd name="csX3" fmla="*/ 78038 w 251463"/>
                <a:gd name="csY3" fmla="*/ 104425 h 113969"/>
                <a:gd name="csX4" fmla="*/ 0 w 251463"/>
                <a:gd name="csY4" fmla="*/ 113969 h 1139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463" h="113969">
                  <a:moveTo>
                    <a:pt x="0" y="113969"/>
                  </a:moveTo>
                  <a:cubicBezTo>
                    <a:pt x="91512" y="93197"/>
                    <a:pt x="175165" y="56142"/>
                    <a:pt x="250396" y="0"/>
                  </a:cubicBezTo>
                  <a:cubicBezTo>
                    <a:pt x="252080" y="7298"/>
                    <a:pt x="252641" y="15720"/>
                    <a:pt x="245343" y="20211"/>
                  </a:cubicBezTo>
                  <a:cubicBezTo>
                    <a:pt x="191446" y="51651"/>
                    <a:pt x="139795" y="87021"/>
                    <a:pt x="78038" y="104425"/>
                  </a:cubicBezTo>
                  <a:cubicBezTo>
                    <a:pt x="51651" y="111723"/>
                    <a:pt x="25826" y="111723"/>
                    <a:pt x="0" y="113969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2" name="Forme libre : forme 311">
              <a:extLst>
                <a:ext uri="{FF2B5EF4-FFF2-40B4-BE49-F238E27FC236}">
                  <a16:creationId xmlns:a16="http://schemas.microsoft.com/office/drawing/2014/main" id="{C80384D8-9671-9C84-11A4-37B0876664E3}"/>
                </a:ext>
              </a:extLst>
            </p:cNvPr>
            <p:cNvSpPr/>
            <p:nvPr/>
          </p:nvSpPr>
          <p:spPr>
            <a:xfrm>
              <a:off x="-7999365" y="3767711"/>
              <a:ext cx="145408" cy="132591"/>
            </a:xfrm>
            <a:custGeom>
              <a:avLst/>
              <a:gdLst>
                <a:gd name="csX0" fmla="*/ 145409 w 145408"/>
                <a:gd name="csY0" fmla="*/ 96 h 132591"/>
                <a:gd name="csX1" fmla="*/ 0 w 145408"/>
                <a:gd name="csY1" fmla="*/ 132592 h 132591"/>
                <a:gd name="csX2" fmla="*/ 42107 w 145408"/>
                <a:gd name="csY2" fmla="*/ 79256 h 132591"/>
                <a:gd name="csX3" fmla="*/ 53897 w 145408"/>
                <a:gd name="csY3" fmla="*/ 74765 h 132591"/>
                <a:gd name="csX4" fmla="*/ 118461 w 145408"/>
                <a:gd name="csY4" fmla="*/ 11324 h 132591"/>
                <a:gd name="csX5" fmla="*/ 145409 w 145408"/>
                <a:gd name="csY5" fmla="*/ 96 h 1325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408" h="132591">
                  <a:moveTo>
                    <a:pt x="145409" y="96"/>
                  </a:moveTo>
                  <a:cubicBezTo>
                    <a:pt x="99372" y="46694"/>
                    <a:pt x="53335" y="93853"/>
                    <a:pt x="0" y="132592"/>
                  </a:cubicBezTo>
                  <a:cubicBezTo>
                    <a:pt x="1123" y="104521"/>
                    <a:pt x="27510" y="96661"/>
                    <a:pt x="42107" y="79256"/>
                  </a:cubicBezTo>
                  <a:cubicBezTo>
                    <a:pt x="44353" y="76449"/>
                    <a:pt x="53897" y="77011"/>
                    <a:pt x="53897" y="74765"/>
                  </a:cubicBezTo>
                  <a:cubicBezTo>
                    <a:pt x="60072" y="37150"/>
                    <a:pt x="102179" y="37150"/>
                    <a:pt x="118461" y="11324"/>
                  </a:cubicBezTo>
                  <a:cubicBezTo>
                    <a:pt x="124636" y="1218"/>
                    <a:pt x="134742" y="-466"/>
                    <a:pt x="145409" y="96"/>
                  </a:cubicBezTo>
                  <a:close/>
                </a:path>
              </a:pathLst>
            </a:custGeom>
            <a:solidFill>
              <a:srgbClr val="31266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3" name="Forme libre : forme 312">
              <a:extLst>
                <a:ext uri="{FF2B5EF4-FFF2-40B4-BE49-F238E27FC236}">
                  <a16:creationId xmlns:a16="http://schemas.microsoft.com/office/drawing/2014/main" id="{70335767-D066-71A4-3042-F5BF4DA5BFFA}"/>
                </a:ext>
              </a:extLst>
            </p:cNvPr>
            <p:cNvSpPr/>
            <p:nvPr/>
          </p:nvSpPr>
          <p:spPr>
            <a:xfrm>
              <a:off x="-9121789" y="3205349"/>
              <a:ext cx="74244" cy="104896"/>
            </a:xfrm>
            <a:custGeom>
              <a:avLst/>
              <a:gdLst>
                <a:gd name="csX0" fmla="*/ 74245 w 74244"/>
                <a:gd name="csY0" fmla="*/ 2717 h 104896"/>
                <a:gd name="csX1" fmla="*/ 4067 w 74244"/>
                <a:gd name="csY1" fmla="*/ 104897 h 104896"/>
                <a:gd name="csX2" fmla="*/ 13049 w 74244"/>
                <a:gd name="csY2" fmla="*/ 65035 h 104896"/>
                <a:gd name="csX3" fmla="*/ 42805 w 74244"/>
                <a:gd name="csY3" fmla="*/ 20683 h 104896"/>
                <a:gd name="csX4" fmla="*/ 74245 w 74244"/>
                <a:gd name="csY4" fmla="*/ 2717 h 104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244" h="104896">
                  <a:moveTo>
                    <a:pt x="74245" y="2717"/>
                  </a:moveTo>
                  <a:cubicBezTo>
                    <a:pt x="50665" y="36964"/>
                    <a:pt x="27647" y="70650"/>
                    <a:pt x="4067" y="104897"/>
                  </a:cubicBezTo>
                  <a:cubicBezTo>
                    <a:pt x="-986" y="89738"/>
                    <a:pt x="-4355" y="77948"/>
                    <a:pt x="13049" y="65035"/>
                  </a:cubicBezTo>
                  <a:cubicBezTo>
                    <a:pt x="26524" y="54930"/>
                    <a:pt x="40559" y="36964"/>
                    <a:pt x="42805" y="20683"/>
                  </a:cubicBezTo>
                  <a:cubicBezTo>
                    <a:pt x="46173" y="-4581"/>
                    <a:pt x="58525" y="-1213"/>
                    <a:pt x="74245" y="2717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4" name="Forme libre : forme 313">
              <a:extLst>
                <a:ext uri="{FF2B5EF4-FFF2-40B4-BE49-F238E27FC236}">
                  <a16:creationId xmlns:a16="http://schemas.microsoft.com/office/drawing/2014/main" id="{242F6BA6-786B-1BB0-668A-2CDAC1C66177}"/>
                </a:ext>
              </a:extLst>
            </p:cNvPr>
            <p:cNvSpPr/>
            <p:nvPr/>
          </p:nvSpPr>
          <p:spPr>
            <a:xfrm>
              <a:off x="-7339691" y="4093432"/>
              <a:ext cx="83652" cy="107793"/>
            </a:xfrm>
            <a:custGeom>
              <a:avLst/>
              <a:gdLst>
                <a:gd name="csX0" fmla="*/ 79722 w 83652"/>
                <a:gd name="csY0" fmla="*/ 107794 h 107793"/>
                <a:gd name="csX1" fmla="*/ 57265 w 83652"/>
                <a:gd name="csY1" fmla="*/ 73547 h 107793"/>
                <a:gd name="csX2" fmla="*/ 0 w 83652"/>
                <a:gd name="csY2" fmla="*/ 0 h 107793"/>
                <a:gd name="csX3" fmla="*/ 13474 w 83652"/>
                <a:gd name="csY3" fmla="*/ 1684 h 107793"/>
                <a:gd name="csX4" fmla="*/ 83652 w 83652"/>
                <a:gd name="csY4" fmla="*/ 103864 h 107793"/>
                <a:gd name="csX5" fmla="*/ 79722 w 83652"/>
                <a:gd name="csY5" fmla="*/ 107794 h 107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3652" h="107793">
                  <a:moveTo>
                    <a:pt x="79722" y="107794"/>
                  </a:moveTo>
                  <a:cubicBezTo>
                    <a:pt x="59511" y="104986"/>
                    <a:pt x="66810" y="84214"/>
                    <a:pt x="57265" y="73547"/>
                  </a:cubicBezTo>
                  <a:cubicBezTo>
                    <a:pt x="36493" y="50528"/>
                    <a:pt x="18527" y="24703"/>
                    <a:pt x="0" y="0"/>
                  </a:cubicBezTo>
                  <a:cubicBezTo>
                    <a:pt x="4491" y="561"/>
                    <a:pt x="11790" y="-1123"/>
                    <a:pt x="13474" y="1684"/>
                  </a:cubicBezTo>
                  <a:cubicBezTo>
                    <a:pt x="36493" y="35931"/>
                    <a:pt x="73546" y="60634"/>
                    <a:pt x="83652" y="103864"/>
                  </a:cubicBezTo>
                  <a:cubicBezTo>
                    <a:pt x="83091" y="104986"/>
                    <a:pt x="80845" y="106671"/>
                    <a:pt x="79722" y="107794"/>
                  </a:cubicBezTo>
                  <a:close/>
                </a:path>
              </a:pathLst>
            </a:custGeom>
            <a:solidFill>
              <a:srgbClr val="31266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5" name="Forme libre : forme 314">
              <a:extLst>
                <a:ext uri="{FF2B5EF4-FFF2-40B4-BE49-F238E27FC236}">
                  <a16:creationId xmlns:a16="http://schemas.microsoft.com/office/drawing/2014/main" id="{1B2E2A8E-9F7C-6283-2D7A-43F94A3F70A5}"/>
                </a:ext>
              </a:extLst>
            </p:cNvPr>
            <p:cNvSpPr/>
            <p:nvPr/>
          </p:nvSpPr>
          <p:spPr>
            <a:xfrm>
              <a:off x="-8487243" y="4570082"/>
              <a:ext cx="64563" cy="73386"/>
            </a:xfrm>
            <a:custGeom>
              <a:avLst/>
              <a:gdLst>
                <a:gd name="csX0" fmla="*/ 0 w 64563"/>
                <a:gd name="csY0" fmla="*/ 0 h 73386"/>
                <a:gd name="csX1" fmla="*/ 64564 w 64563"/>
                <a:gd name="csY1" fmla="*/ 72424 h 73386"/>
                <a:gd name="csX2" fmla="*/ 32563 w 64563"/>
                <a:gd name="csY2" fmla="*/ 57827 h 73386"/>
                <a:gd name="csX3" fmla="*/ 0 w 64563"/>
                <a:gd name="csY3" fmla="*/ 0 h 73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4563" h="73386">
                  <a:moveTo>
                    <a:pt x="0" y="0"/>
                  </a:moveTo>
                  <a:cubicBezTo>
                    <a:pt x="23580" y="22457"/>
                    <a:pt x="45475" y="46598"/>
                    <a:pt x="64564" y="72424"/>
                  </a:cubicBezTo>
                  <a:cubicBezTo>
                    <a:pt x="49967" y="75792"/>
                    <a:pt x="41545" y="70178"/>
                    <a:pt x="32563" y="57827"/>
                  </a:cubicBezTo>
                  <a:cubicBezTo>
                    <a:pt x="19650" y="39300"/>
                    <a:pt x="2807" y="23580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6" name="Forme libre : forme 315">
              <a:extLst>
                <a:ext uri="{FF2B5EF4-FFF2-40B4-BE49-F238E27FC236}">
                  <a16:creationId xmlns:a16="http://schemas.microsoft.com/office/drawing/2014/main" id="{C7C29D09-3ECD-D967-AA71-83C01965B900}"/>
                </a:ext>
              </a:extLst>
            </p:cNvPr>
            <p:cNvSpPr/>
            <p:nvPr/>
          </p:nvSpPr>
          <p:spPr>
            <a:xfrm>
              <a:off x="-9026772" y="3118238"/>
              <a:ext cx="70739" cy="66248"/>
            </a:xfrm>
            <a:custGeom>
              <a:avLst/>
              <a:gdLst>
                <a:gd name="csX0" fmla="*/ 70740 w 70739"/>
                <a:gd name="csY0" fmla="*/ 0 h 66248"/>
                <a:gd name="csX1" fmla="*/ 0 w 70739"/>
                <a:gd name="csY1" fmla="*/ 66248 h 66248"/>
                <a:gd name="csX2" fmla="*/ 70740 w 70739"/>
                <a:gd name="csY2" fmla="*/ 0 h 662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0739" h="66248">
                  <a:moveTo>
                    <a:pt x="70740" y="0"/>
                  </a:moveTo>
                  <a:cubicBezTo>
                    <a:pt x="47160" y="21896"/>
                    <a:pt x="23580" y="44353"/>
                    <a:pt x="0" y="66248"/>
                  </a:cubicBezTo>
                  <a:cubicBezTo>
                    <a:pt x="2246" y="39300"/>
                    <a:pt x="42107" y="1684"/>
                    <a:pt x="7074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7" name="Forme libre : forme 316">
              <a:extLst>
                <a:ext uri="{FF2B5EF4-FFF2-40B4-BE49-F238E27FC236}">
                  <a16:creationId xmlns:a16="http://schemas.microsoft.com/office/drawing/2014/main" id="{59356FFB-EB15-FE42-E714-2264C06E0A43}"/>
                </a:ext>
              </a:extLst>
            </p:cNvPr>
            <p:cNvSpPr/>
            <p:nvPr/>
          </p:nvSpPr>
          <p:spPr>
            <a:xfrm>
              <a:off x="-7217862" y="4615557"/>
              <a:ext cx="27938" cy="91103"/>
            </a:xfrm>
            <a:custGeom>
              <a:avLst/>
              <a:gdLst>
                <a:gd name="csX0" fmla="*/ 0 w 27938"/>
                <a:gd name="csY0" fmla="*/ 89828 h 91103"/>
                <a:gd name="csX1" fmla="*/ 26387 w 27938"/>
                <a:gd name="csY1" fmla="*/ 0 h 91103"/>
                <a:gd name="csX2" fmla="*/ 7298 w 27938"/>
                <a:gd name="csY2" fmla="*/ 90951 h 91103"/>
                <a:gd name="csX3" fmla="*/ 0 w 27938"/>
                <a:gd name="csY3" fmla="*/ 89828 h 91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938" h="91103">
                  <a:moveTo>
                    <a:pt x="0" y="89828"/>
                  </a:moveTo>
                  <a:cubicBezTo>
                    <a:pt x="2245" y="57827"/>
                    <a:pt x="17966" y="29756"/>
                    <a:pt x="26387" y="0"/>
                  </a:cubicBezTo>
                  <a:cubicBezTo>
                    <a:pt x="32563" y="33124"/>
                    <a:pt x="19088" y="61757"/>
                    <a:pt x="7298" y="90951"/>
                  </a:cubicBezTo>
                  <a:cubicBezTo>
                    <a:pt x="7298" y="91512"/>
                    <a:pt x="2807" y="90389"/>
                    <a:pt x="0" y="89828"/>
                  </a:cubicBezTo>
                  <a:close/>
                </a:path>
              </a:pathLst>
            </a:custGeom>
            <a:solidFill>
              <a:srgbClr val="3E2B6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8" name="Forme libre : forme 317">
              <a:extLst>
                <a:ext uri="{FF2B5EF4-FFF2-40B4-BE49-F238E27FC236}">
                  <a16:creationId xmlns:a16="http://schemas.microsoft.com/office/drawing/2014/main" id="{3D4F107D-5DCB-110F-284B-BB88615F0699}"/>
                </a:ext>
              </a:extLst>
            </p:cNvPr>
            <p:cNvSpPr/>
            <p:nvPr/>
          </p:nvSpPr>
          <p:spPr>
            <a:xfrm>
              <a:off x="-8649495" y="4389865"/>
              <a:ext cx="48282" cy="51650"/>
            </a:xfrm>
            <a:custGeom>
              <a:avLst/>
              <a:gdLst>
                <a:gd name="csX0" fmla="*/ 0 w 48282"/>
                <a:gd name="csY0" fmla="*/ 0 h 51650"/>
                <a:gd name="csX1" fmla="*/ 48282 w 48282"/>
                <a:gd name="csY1" fmla="*/ 51651 h 51650"/>
                <a:gd name="csX2" fmla="*/ 0 w 48282"/>
                <a:gd name="csY2" fmla="*/ 0 h 51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282" h="51650">
                  <a:moveTo>
                    <a:pt x="0" y="0"/>
                  </a:moveTo>
                  <a:cubicBezTo>
                    <a:pt x="20211" y="13474"/>
                    <a:pt x="33685" y="32563"/>
                    <a:pt x="48282" y="51651"/>
                  </a:cubicBezTo>
                  <a:cubicBezTo>
                    <a:pt x="21896" y="43791"/>
                    <a:pt x="3930" y="28071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19" name="Forme libre : forme 318">
              <a:extLst>
                <a:ext uri="{FF2B5EF4-FFF2-40B4-BE49-F238E27FC236}">
                  <a16:creationId xmlns:a16="http://schemas.microsoft.com/office/drawing/2014/main" id="{2518E09E-9B6B-578F-227C-4155A3DFCE9D}"/>
                </a:ext>
              </a:extLst>
            </p:cNvPr>
            <p:cNvSpPr/>
            <p:nvPr/>
          </p:nvSpPr>
          <p:spPr>
            <a:xfrm>
              <a:off x="-7181370" y="4448606"/>
              <a:ext cx="6544" cy="99579"/>
            </a:xfrm>
            <a:custGeom>
              <a:avLst/>
              <a:gdLst>
                <a:gd name="csX0" fmla="*/ 561 w 6544"/>
                <a:gd name="csY0" fmla="*/ 93404 h 99579"/>
                <a:gd name="csX1" fmla="*/ 0 w 6544"/>
                <a:gd name="csY1" fmla="*/ 5822 h 99579"/>
                <a:gd name="csX2" fmla="*/ 5614 w 6544"/>
                <a:gd name="csY2" fmla="*/ 769 h 99579"/>
                <a:gd name="csX3" fmla="*/ 6176 w 6544"/>
                <a:gd name="csY3" fmla="*/ 97896 h 99579"/>
                <a:gd name="csX4" fmla="*/ 4491 w 6544"/>
                <a:gd name="csY4" fmla="*/ 99580 h 99579"/>
                <a:gd name="csX5" fmla="*/ 561 w 6544"/>
                <a:gd name="csY5" fmla="*/ 93404 h 99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544" h="99579">
                  <a:moveTo>
                    <a:pt x="561" y="93404"/>
                  </a:moveTo>
                  <a:cubicBezTo>
                    <a:pt x="561" y="64210"/>
                    <a:pt x="0" y="35016"/>
                    <a:pt x="0" y="5822"/>
                  </a:cubicBezTo>
                  <a:cubicBezTo>
                    <a:pt x="1684" y="3576"/>
                    <a:pt x="5614" y="-2038"/>
                    <a:pt x="5614" y="769"/>
                  </a:cubicBezTo>
                  <a:cubicBezTo>
                    <a:pt x="6737" y="33332"/>
                    <a:pt x="6737" y="65333"/>
                    <a:pt x="6176" y="97896"/>
                  </a:cubicBezTo>
                  <a:cubicBezTo>
                    <a:pt x="6176" y="98457"/>
                    <a:pt x="5053" y="99018"/>
                    <a:pt x="4491" y="99580"/>
                  </a:cubicBezTo>
                  <a:cubicBezTo>
                    <a:pt x="3368" y="96773"/>
                    <a:pt x="2245" y="95088"/>
                    <a:pt x="561" y="93404"/>
                  </a:cubicBezTo>
                  <a:close/>
                </a:path>
              </a:pathLst>
            </a:custGeom>
            <a:solidFill>
              <a:srgbClr val="1C205E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0" name="Forme libre : forme 319">
              <a:extLst>
                <a:ext uri="{FF2B5EF4-FFF2-40B4-BE49-F238E27FC236}">
                  <a16:creationId xmlns:a16="http://schemas.microsoft.com/office/drawing/2014/main" id="{EC89D0FB-A3E1-0A52-28E8-6F63251DD819}"/>
                </a:ext>
              </a:extLst>
            </p:cNvPr>
            <p:cNvSpPr/>
            <p:nvPr/>
          </p:nvSpPr>
          <p:spPr>
            <a:xfrm>
              <a:off x="-7392465" y="4037290"/>
              <a:ext cx="43791" cy="44913"/>
            </a:xfrm>
            <a:custGeom>
              <a:avLst/>
              <a:gdLst>
                <a:gd name="csX0" fmla="*/ 43791 w 43791"/>
                <a:gd name="csY0" fmla="*/ 44914 h 44913"/>
                <a:gd name="csX1" fmla="*/ 0 w 43791"/>
                <a:gd name="csY1" fmla="*/ 0 h 44913"/>
                <a:gd name="csX2" fmla="*/ 43791 w 43791"/>
                <a:gd name="csY2" fmla="*/ 44914 h 44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791" h="44913">
                  <a:moveTo>
                    <a:pt x="43791" y="44914"/>
                  </a:moveTo>
                  <a:cubicBezTo>
                    <a:pt x="26387" y="33124"/>
                    <a:pt x="12351" y="16843"/>
                    <a:pt x="0" y="0"/>
                  </a:cubicBezTo>
                  <a:cubicBezTo>
                    <a:pt x="23019" y="7299"/>
                    <a:pt x="39300" y="20211"/>
                    <a:pt x="43791" y="44914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1" name="Forme libre : forme 320">
              <a:extLst>
                <a:ext uri="{FF2B5EF4-FFF2-40B4-BE49-F238E27FC236}">
                  <a16:creationId xmlns:a16="http://schemas.microsoft.com/office/drawing/2014/main" id="{5342425F-4C9C-05FF-2313-1F680DEC4FFE}"/>
                </a:ext>
              </a:extLst>
            </p:cNvPr>
            <p:cNvSpPr/>
            <p:nvPr/>
          </p:nvSpPr>
          <p:spPr>
            <a:xfrm>
              <a:off x="-7405939" y="4927709"/>
              <a:ext cx="34388" cy="29630"/>
            </a:xfrm>
            <a:custGeom>
              <a:avLst/>
              <a:gdLst>
                <a:gd name="csX0" fmla="*/ 0 w 34388"/>
                <a:gd name="csY0" fmla="*/ 28633 h 29630"/>
                <a:gd name="csX1" fmla="*/ 34247 w 34388"/>
                <a:gd name="csY1" fmla="*/ 0 h 29630"/>
                <a:gd name="csX2" fmla="*/ 0 w 34388"/>
                <a:gd name="csY2" fmla="*/ 28633 h 29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4388" h="29630">
                  <a:moveTo>
                    <a:pt x="0" y="28633"/>
                  </a:moveTo>
                  <a:cubicBezTo>
                    <a:pt x="11228" y="19088"/>
                    <a:pt x="23018" y="9544"/>
                    <a:pt x="34247" y="0"/>
                  </a:cubicBezTo>
                  <a:cubicBezTo>
                    <a:pt x="35931" y="25264"/>
                    <a:pt x="22457" y="32563"/>
                    <a:pt x="0" y="28633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2" name="Forme libre : forme 321">
              <a:extLst>
                <a:ext uri="{FF2B5EF4-FFF2-40B4-BE49-F238E27FC236}">
                  <a16:creationId xmlns:a16="http://schemas.microsoft.com/office/drawing/2014/main" id="{6270E401-E2A0-90C4-AD06-AA14980462F1}"/>
                </a:ext>
              </a:extLst>
            </p:cNvPr>
            <p:cNvSpPr/>
            <p:nvPr/>
          </p:nvSpPr>
          <p:spPr>
            <a:xfrm>
              <a:off x="-7431204" y="3992376"/>
              <a:ext cx="38176" cy="43791"/>
            </a:xfrm>
            <a:custGeom>
              <a:avLst/>
              <a:gdLst>
                <a:gd name="csX0" fmla="*/ 38177 w 38176"/>
                <a:gd name="csY0" fmla="*/ 43791 h 43791"/>
                <a:gd name="csX1" fmla="*/ 0 w 38176"/>
                <a:gd name="csY1" fmla="*/ 0 h 43791"/>
                <a:gd name="csX2" fmla="*/ 38177 w 38176"/>
                <a:gd name="csY2" fmla="*/ 43791 h 43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76" h="43791">
                  <a:moveTo>
                    <a:pt x="38177" y="43791"/>
                  </a:moveTo>
                  <a:cubicBezTo>
                    <a:pt x="25264" y="29194"/>
                    <a:pt x="8983" y="17966"/>
                    <a:pt x="0" y="0"/>
                  </a:cubicBezTo>
                  <a:cubicBezTo>
                    <a:pt x="23580" y="4491"/>
                    <a:pt x="30878" y="24141"/>
                    <a:pt x="38177" y="43791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3" name="Forme libre : forme 322">
              <a:extLst>
                <a:ext uri="{FF2B5EF4-FFF2-40B4-BE49-F238E27FC236}">
                  <a16:creationId xmlns:a16="http://schemas.microsoft.com/office/drawing/2014/main" id="{E00DC706-B8F9-DF11-1247-DCC0B83DBC52}"/>
                </a:ext>
              </a:extLst>
            </p:cNvPr>
            <p:cNvSpPr/>
            <p:nvPr/>
          </p:nvSpPr>
          <p:spPr>
            <a:xfrm>
              <a:off x="-9138495" y="3308946"/>
              <a:ext cx="19649" cy="40037"/>
            </a:xfrm>
            <a:custGeom>
              <a:avLst/>
              <a:gdLst>
                <a:gd name="csX0" fmla="*/ 19650 w 19649"/>
                <a:gd name="csY0" fmla="*/ 3545 h 40037"/>
                <a:gd name="csX1" fmla="*/ 561 w 19649"/>
                <a:gd name="csY1" fmla="*/ 40038 h 40037"/>
                <a:gd name="csX2" fmla="*/ 0 w 19649"/>
                <a:gd name="csY2" fmla="*/ 13089 h 40037"/>
                <a:gd name="csX3" fmla="*/ 19650 w 19649"/>
                <a:gd name="csY3" fmla="*/ 3545 h 40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649" h="40037">
                  <a:moveTo>
                    <a:pt x="19650" y="3545"/>
                  </a:moveTo>
                  <a:cubicBezTo>
                    <a:pt x="13474" y="15896"/>
                    <a:pt x="6737" y="28248"/>
                    <a:pt x="561" y="40038"/>
                  </a:cubicBezTo>
                  <a:cubicBezTo>
                    <a:pt x="561" y="31055"/>
                    <a:pt x="0" y="22072"/>
                    <a:pt x="0" y="13089"/>
                  </a:cubicBezTo>
                  <a:cubicBezTo>
                    <a:pt x="561" y="-1508"/>
                    <a:pt x="8421" y="-2631"/>
                    <a:pt x="19650" y="3545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4" name="Forme libre : forme 323">
              <a:extLst>
                <a:ext uri="{FF2B5EF4-FFF2-40B4-BE49-F238E27FC236}">
                  <a16:creationId xmlns:a16="http://schemas.microsoft.com/office/drawing/2014/main" id="{A45A4CCF-F397-70B5-D741-D83B4E1C2C49}"/>
                </a:ext>
              </a:extLst>
            </p:cNvPr>
            <p:cNvSpPr/>
            <p:nvPr/>
          </p:nvSpPr>
          <p:spPr>
            <a:xfrm>
              <a:off x="-8515876" y="4538081"/>
              <a:ext cx="23579" cy="26624"/>
            </a:xfrm>
            <a:custGeom>
              <a:avLst/>
              <a:gdLst>
                <a:gd name="csX0" fmla="*/ 0 w 23579"/>
                <a:gd name="csY0" fmla="*/ 0 h 26624"/>
                <a:gd name="csX1" fmla="*/ 23580 w 23579"/>
                <a:gd name="csY1" fmla="*/ 26387 h 26624"/>
                <a:gd name="csX2" fmla="*/ 0 w 23579"/>
                <a:gd name="csY2" fmla="*/ 0 h 26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579" h="26624">
                  <a:moveTo>
                    <a:pt x="0" y="0"/>
                  </a:moveTo>
                  <a:cubicBezTo>
                    <a:pt x="10106" y="6737"/>
                    <a:pt x="17966" y="15720"/>
                    <a:pt x="23580" y="26387"/>
                  </a:cubicBezTo>
                  <a:cubicBezTo>
                    <a:pt x="3369" y="28633"/>
                    <a:pt x="1123" y="14597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5" name="Forme libre : forme 324">
              <a:extLst>
                <a:ext uri="{FF2B5EF4-FFF2-40B4-BE49-F238E27FC236}">
                  <a16:creationId xmlns:a16="http://schemas.microsoft.com/office/drawing/2014/main" id="{7E9DFE27-08B1-7C61-7FD7-0DE6979ADD22}"/>
                </a:ext>
              </a:extLst>
            </p:cNvPr>
            <p:cNvSpPr/>
            <p:nvPr/>
          </p:nvSpPr>
          <p:spPr>
            <a:xfrm>
              <a:off x="-9048883" y="3184113"/>
              <a:ext cx="22672" cy="24514"/>
            </a:xfrm>
            <a:custGeom>
              <a:avLst/>
              <a:gdLst>
                <a:gd name="csX0" fmla="*/ 22673 w 22672"/>
                <a:gd name="csY0" fmla="*/ 374 h 24514"/>
                <a:gd name="csX1" fmla="*/ 1339 w 22672"/>
                <a:gd name="csY1" fmla="*/ 24515 h 24514"/>
                <a:gd name="csX2" fmla="*/ 22673 w 22672"/>
                <a:gd name="csY2" fmla="*/ 374 h 24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672" h="24514">
                  <a:moveTo>
                    <a:pt x="22673" y="374"/>
                  </a:moveTo>
                  <a:cubicBezTo>
                    <a:pt x="15374" y="8233"/>
                    <a:pt x="8637" y="16093"/>
                    <a:pt x="1339" y="24515"/>
                  </a:cubicBezTo>
                  <a:cubicBezTo>
                    <a:pt x="-3153" y="5988"/>
                    <a:pt x="3584" y="-1872"/>
                    <a:pt x="22673" y="374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6" name="Forme libre : forme 325">
              <a:extLst>
                <a:ext uri="{FF2B5EF4-FFF2-40B4-BE49-F238E27FC236}">
                  <a16:creationId xmlns:a16="http://schemas.microsoft.com/office/drawing/2014/main" id="{5CAC66A6-EB18-B3AA-6530-DE3DA155BEBA}"/>
                </a:ext>
              </a:extLst>
            </p:cNvPr>
            <p:cNvSpPr/>
            <p:nvPr/>
          </p:nvSpPr>
          <p:spPr>
            <a:xfrm>
              <a:off x="-7449730" y="3971757"/>
              <a:ext cx="17404" cy="19496"/>
            </a:xfrm>
            <a:custGeom>
              <a:avLst/>
              <a:gdLst>
                <a:gd name="csX0" fmla="*/ 17404 w 17404"/>
                <a:gd name="csY0" fmla="*/ 19496 h 19496"/>
                <a:gd name="csX1" fmla="*/ 0 w 17404"/>
                <a:gd name="csY1" fmla="*/ 4338 h 19496"/>
                <a:gd name="csX2" fmla="*/ 17404 w 17404"/>
                <a:gd name="csY2" fmla="*/ 19496 h 19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04" h="19496">
                  <a:moveTo>
                    <a:pt x="17404" y="19496"/>
                  </a:moveTo>
                  <a:cubicBezTo>
                    <a:pt x="7860" y="18935"/>
                    <a:pt x="5614" y="9391"/>
                    <a:pt x="0" y="4338"/>
                  </a:cubicBezTo>
                  <a:cubicBezTo>
                    <a:pt x="15158" y="-2961"/>
                    <a:pt x="15720" y="-2961"/>
                    <a:pt x="17404" y="19496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7" name="Forme libre : forme 326">
              <a:extLst>
                <a:ext uri="{FF2B5EF4-FFF2-40B4-BE49-F238E27FC236}">
                  <a16:creationId xmlns:a16="http://schemas.microsoft.com/office/drawing/2014/main" id="{411C50C8-1E16-F9D5-43A8-A5CE135AA532}"/>
                </a:ext>
              </a:extLst>
            </p:cNvPr>
            <p:cNvSpPr/>
            <p:nvPr/>
          </p:nvSpPr>
          <p:spPr>
            <a:xfrm>
              <a:off x="-7367201" y="4900199"/>
              <a:ext cx="24141" cy="23467"/>
            </a:xfrm>
            <a:custGeom>
              <a:avLst/>
              <a:gdLst>
                <a:gd name="csX0" fmla="*/ 0 w 24141"/>
                <a:gd name="csY0" fmla="*/ 23018 h 23467"/>
                <a:gd name="csX1" fmla="*/ 24142 w 24141"/>
                <a:gd name="csY1" fmla="*/ 0 h 23467"/>
                <a:gd name="csX2" fmla="*/ 0 w 24141"/>
                <a:gd name="csY2" fmla="*/ 23018 h 23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141" h="23467">
                  <a:moveTo>
                    <a:pt x="0" y="23018"/>
                  </a:moveTo>
                  <a:cubicBezTo>
                    <a:pt x="7860" y="15158"/>
                    <a:pt x="16281" y="7860"/>
                    <a:pt x="24142" y="0"/>
                  </a:cubicBezTo>
                  <a:cubicBezTo>
                    <a:pt x="23019" y="15158"/>
                    <a:pt x="17966" y="25826"/>
                    <a:pt x="0" y="23018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8" name="Forme libre : forme 327">
              <a:extLst>
                <a:ext uri="{FF2B5EF4-FFF2-40B4-BE49-F238E27FC236}">
                  <a16:creationId xmlns:a16="http://schemas.microsoft.com/office/drawing/2014/main" id="{C90DB729-D3CE-FF17-067A-E211F09605D7}"/>
                </a:ext>
              </a:extLst>
            </p:cNvPr>
            <p:cNvSpPr/>
            <p:nvPr/>
          </p:nvSpPr>
          <p:spPr>
            <a:xfrm>
              <a:off x="-8665117" y="4371337"/>
              <a:ext cx="11692" cy="12172"/>
            </a:xfrm>
            <a:custGeom>
              <a:avLst/>
              <a:gdLst>
                <a:gd name="csX0" fmla="*/ 1587 w 11692"/>
                <a:gd name="csY0" fmla="*/ 0 h 12172"/>
                <a:gd name="csX1" fmla="*/ 11693 w 11692"/>
                <a:gd name="csY1" fmla="*/ 11228 h 12172"/>
                <a:gd name="csX2" fmla="*/ 1587 w 11692"/>
                <a:gd name="csY2" fmla="*/ 0 h 12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692" h="12172">
                  <a:moveTo>
                    <a:pt x="1587" y="0"/>
                  </a:moveTo>
                  <a:cubicBezTo>
                    <a:pt x="4956" y="3930"/>
                    <a:pt x="8324" y="7299"/>
                    <a:pt x="11693" y="11228"/>
                  </a:cubicBezTo>
                  <a:cubicBezTo>
                    <a:pt x="1026" y="14036"/>
                    <a:pt x="-2343" y="10667"/>
                    <a:pt x="1587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29" name="Forme libre : forme 328">
              <a:extLst>
                <a:ext uri="{FF2B5EF4-FFF2-40B4-BE49-F238E27FC236}">
                  <a16:creationId xmlns:a16="http://schemas.microsoft.com/office/drawing/2014/main" id="{1B1BBB65-97A2-9238-93C4-E376CFBEF4C3}"/>
                </a:ext>
              </a:extLst>
            </p:cNvPr>
            <p:cNvSpPr/>
            <p:nvPr/>
          </p:nvSpPr>
          <p:spPr>
            <a:xfrm>
              <a:off x="-8669145" y="4368530"/>
              <a:ext cx="3929" cy="3368"/>
            </a:xfrm>
            <a:custGeom>
              <a:avLst/>
              <a:gdLst>
                <a:gd name="csX0" fmla="*/ 2246 w 3929"/>
                <a:gd name="csY0" fmla="*/ 0 h 3368"/>
                <a:gd name="csX1" fmla="*/ 3930 w 3929"/>
                <a:gd name="csY1" fmla="*/ 1684 h 3368"/>
                <a:gd name="csX2" fmla="*/ 0 w 3929"/>
                <a:gd name="csY2" fmla="*/ 3369 h 3368"/>
                <a:gd name="csX3" fmla="*/ 2246 w 3929"/>
                <a:gd name="csY3" fmla="*/ 0 h 3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9" h="3368">
                  <a:moveTo>
                    <a:pt x="2246" y="0"/>
                  </a:moveTo>
                  <a:cubicBezTo>
                    <a:pt x="3368" y="0"/>
                    <a:pt x="3930" y="561"/>
                    <a:pt x="3930" y="1684"/>
                  </a:cubicBezTo>
                  <a:cubicBezTo>
                    <a:pt x="2807" y="2246"/>
                    <a:pt x="1123" y="2807"/>
                    <a:pt x="0" y="3369"/>
                  </a:cubicBezTo>
                  <a:cubicBezTo>
                    <a:pt x="1123" y="2246"/>
                    <a:pt x="1684" y="1123"/>
                    <a:pt x="2246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0" name="Forme libre : forme 329">
              <a:extLst>
                <a:ext uri="{FF2B5EF4-FFF2-40B4-BE49-F238E27FC236}">
                  <a16:creationId xmlns:a16="http://schemas.microsoft.com/office/drawing/2014/main" id="{54102945-E016-CB50-C535-A52E9C8381C8}"/>
                </a:ext>
              </a:extLst>
            </p:cNvPr>
            <p:cNvSpPr/>
            <p:nvPr/>
          </p:nvSpPr>
          <p:spPr>
            <a:xfrm>
              <a:off x="-7348674" y="4082204"/>
              <a:ext cx="5614" cy="6175"/>
            </a:xfrm>
            <a:custGeom>
              <a:avLst/>
              <a:gdLst>
                <a:gd name="csX0" fmla="*/ 5614 w 5614"/>
                <a:gd name="csY0" fmla="*/ 6176 h 6175"/>
                <a:gd name="csX1" fmla="*/ 0 w 5614"/>
                <a:gd name="csY1" fmla="*/ 0 h 6175"/>
                <a:gd name="csX2" fmla="*/ 5614 w 5614"/>
                <a:gd name="csY2" fmla="*/ 6176 h 6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614" h="6175">
                  <a:moveTo>
                    <a:pt x="5614" y="6176"/>
                  </a:moveTo>
                  <a:cubicBezTo>
                    <a:pt x="3930" y="3930"/>
                    <a:pt x="2245" y="2246"/>
                    <a:pt x="0" y="0"/>
                  </a:cubicBezTo>
                  <a:cubicBezTo>
                    <a:pt x="2245" y="2246"/>
                    <a:pt x="3930" y="4491"/>
                    <a:pt x="5614" y="6176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1" name="Forme libre : forme 330">
              <a:extLst>
                <a:ext uri="{FF2B5EF4-FFF2-40B4-BE49-F238E27FC236}">
                  <a16:creationId xmlns:a16="http://schemas.microsoft.com/office/drawing/2014/main" id="{F84B1976-4147-5FDE-9130-39E4F67132D7}"/>
                </a:ext>
              </a:extLst>
            </p:cNvPr>
            <p:cNvSpPr/>
            <p:nvPr/>
          </p:nvSpPr>
          <p:spPr>
            <a:xfrm>
              <a:off x="-8653766" y="4383127"/>
              <a:ext cx="4832" cy="7298"/>
            </a:xfrm>
            <a:custGeom>
              <a:avLst/>
              <a:gdLst>
                <a:gd name="csX0" fmla="*/ 342 w 4832"/>
                <a:gd name="csY0" fmla="*/ 0 h 7298"/>
                <a:gd name="csX1" fmla="*/ 4833 w 4832"/>
                <a:gd name="csY1" fmla="*/ 7298 h 7298"/>
                <a:gd name="csX2" fmla="*/ 342 w 4832"/>
                <a:gd name="csY2" fmla="*/ 0 h 7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32" h="7298">
                  <a:moveTo>
                    <a:pt x="342" y="0"/>
                  </a:moveTo>
                  <a:cubicBezTo>
                    <a:pt x="2026" y="2246"/>
                    <a:pt x="3149" y="5053"/>
                    <a:pt x="4833" y="7298"/>
                  </a:cubicBezTo>
                  <a:cubicBezTo>
                    <a:pt x="903" y="6176"/>
                    <a:pt x="-781" y="3930"/>
                    <a:pt x="342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</p:grpSp>
      <p:grpSp>
        <p:nvGrpSpPr>
          <p:cNvPr id="333" name="Groupe 332">
            <a:extLst>
              <a:ext uri="{FF2B5EF4-FFF2-40B4-BE49-F238E27FC236}">
                <a16:creationId xmlns:a16="http://schemas.microsoft.com/office/drawing/2014/main" id="{05032200-11A9-4572-0D32-B22DD2CCD425}"/>
              </a:ext>
            </a:extLst>
          </p:cNvPr>
          <p:cNvGrpSpPr/>
          <p:nvPr/>
        </p:nvGrpSpPr>
        <p:grpSpPr>
          <a:xfrm rot="15300000">
            <a:off x="5379152" y="3788876"/>
            <a:ext cx="336313" cy="350686"/>
            <a:chOff x="-9268672" y="2901104"/>
            <a:chExt cx="2178172" cy="2271260"/>
          </a:xfrm>
        </p:grpSpPr>
        <p:sp>
          <p:nvSpPr>
            <p:cNvPr id="334" name="Forme libre : forme 333">
              <a:extLst>
                <a:ext uri="{FF2B5EF4-FFF2-40B4-BE49-F238E27FC236}">
                  <a16:creationId xmlns:a16="http://schemas.microsoft.com/office/drawing/2014/main" id="{750229CC-C939-F536-4861-1CD3CFFC41D4}"/>
                </a:ext>
              </a:extLst>
            </p:cNvPr>
            <p:cNvSpPr/>
            <p:nvPr/>
          </p:nvSpPr>
          <p:spPr>
            <a:xfrm>
              <a:off x="-9255737" y="2913880"/>
              <a:ext cx="2155706" cy="2258484"/>
            </a:xfrm>
            <a:custGeom>
              <a:avLst/>
              <a:gdLst>
                <a:gd name="csX0" fmla="*/ 1356306 w 2155706"/>
                <a:gd name="csY0" fmla="*/ 422753 h 2258484"/>
                <a:gd name="csX1" fmla="*/ 1464099 w 2155706"/>
                <a:gd name="csY1" fmla="*/ 546266 h 2258484"/>
                <a:gd name="csX2" fmla="*/ 1487679 w 2155706"/>
                <a:gd name="csY2" fmla="*/ 573214 h 2258484"/>
                <a:gd name="csX3" fmla="*/ 1487679 w 2155706"/>
                <a:gd name="csY3" fmla="*/ 572653 h 2258484"/>
                <a:gd name="csX4" fmla="*/ 1510136 w 2155706"/>
                <a:gd name="csY4" fmla="*/ 601286 h 2258484"/>
                <a:gd name="csX5" fmla="*/ 1509574 w 2155706"/>
                <a:gd name="csY5" fmla="*/ 600724 h 2258484"/>
                <a:gd name="csX6" fmla="*/ 1519680 w 2155706"/>
                <a:gd name="csY6" fmla="*/ 607461 h 2258484"/>
                <a:gd name="csX7" fmla="*/ 1521364 w 2155706"/>
                <a:gd name="csY7" fmla="*/ 608023 h 2258484"/>
                <a:gd name="csX8" fmla="*/ 1521364 w 2155706"/>
                <a:gd name="csY8" fmla="*/ 609707 h 2258484"/>
                <a:gd name="csX9" fmla="*/ 1528101 w 2155706"/>
                <a:gd name="csY9" fmla="*/ 617567 h 2258484"/>
                <a:gd name="csX10" fmla="*/ 1527540 w 2155706"/>
                <a:gd name="csY10" fmla="*/ 617006 h 2258484"/>
                <a:gd name="csX11" fmla="*/ 1537084 w 2155706"/>
                <a:gd name="csY11" fmla="*/ 649568 h 2258484"/>
                <a:gd name="csX12" fmla="*/ 1577507 w 2155706"/>
                <a:gd name="csY12" fmla="*/ 691114 h 2258484"/>
                <a:gd name="csX13" fmla="*/ 1607262 w 2155706"/>
                <a:gd name="csY13" fmla="*/ 705149 h 2258484"/>
                <a:gd name="csX14" fmla="*/ 1608385 w 2155706"/>
                <a:gd name="csY14" fmla="*/ 706272 h 2258484"/>
                <a:gd name="csX15" fmla="*/ 1620175 w 2155706"/>
                <a:gd name="csY15" fmla="*/ 720308 h 2258484"/>
                <a:gd name="csX16" fmla="*/ 1622421 w 2155706"/>
                <a:gd name="csY16" fmla="*/ 725360 h 2258484"/>
                <a:gd name="csX17" fmla="*/ 1627473 w 2155706"/>
                <a:gd name="csY17" fmla="*/ 752309 h 2258484"/>
                <a:gd name="csX18" fmla="*/ 1668458 w 2155706"/>
                <a:gd name="csY18" fmla="*/ 789924 h 2258484"/>
                <a:gd name="csX19" fmla="*/ 1701020 w 2155706"/>
                <a:gd name="csY19" fmla="*/ 815750 h 2258484"/>
                <a:gd name="csX20" fmla="*/ 1752671 w 2155706"/>
                <a:gd name="csY20" fmla="*/ 871331 h 2258484"/>
                <a:gd name="csX21" fmla="*/ 1752110 w 2155706"/>
                <a:gd name="csY21" fmla="*/ 870769 h 2258484"/>
                <a:gd name="csX22" fmla="*/ 1759408 w 2155706"/>
                <a:gd name="csY22" fmla="*/ 874138 h 2258484"/>
                <a:gd name="csX23" fmla="*/ 1760531 w 2155706"/>
                <a:gd name="csY23" fmla="*/ 875261 h 2258484"/>
                <a:gd name="csX24" fmla="*/ 1780743 w 2155706"/>
                <a:gd name="csY24" fmla="*/ 899402 h 2258484"/>
                <a:gd name="csX25" fmla="*/ 1780743 w 2155706"/>
                <a:gd name="csY25" fmla="*/ 899402 h 2258484"/>
                <a:gd name="csX26" fmla="*/ 1822849 w 2155706"/>
                <a:gd name="csY26" fmla="*/ 945439 h 2258484"/>
                <a:gd name="csX27" fmla="*/ 1824534 w 2155706"/>
                <a:gd name="csY27" fmla="*/ 946000 h 2258484"/>
                <a:gd name="csX28" fmla="*/ 1824534 w 2155706"/>
                <a:gd name="csY28" fmla="*/ 947685 h 2258484"/>
                <a:gd name="csX29" fmla="*/ 1836323 w 2155706"/>
                <a:gd name="csY29" fmla="*/ 966773 h 2258484"/>
                <a:gd name="csX30" fmla="*/ 1836323 w 2155706"/>
                <a:gd name="csY30" fmla="*/ 966212 h 2258484"/>
                <a:gd name="csX31" fmla="*/ 1914923 w 2155706"/>
                <a:gd name="csY31" fmla="*/ 1050987 h 2258484"/>
                <a:gd name="csX32" fmla="*/ 1914923 w 2155706"/>
                <a:gd name="csY32" fmla="*/ 1050987 h 2258484"/>
                <a:gd name="csX33" fmla="*/ 1962083 w 2155706"/>
                <a:gd name="csY33" fmla="*/ 1098708 h 2258484"/>
                <a:gd name="csX34" fmla="*/ 1963206 w 2155706"/>
                <a:gd name="csY34" fmla="*/ 1099831 h 2258484"/>
                <a:gd name="csX35" fmla="*/ 1973311 w 2155706"/>
                <a:gd name="csY35" fmla="*/ 1111059 h 2258484"/>
                <a:gd name="csX36" fmla="*/ 1971065 w 2155706"/>
                <a:gd name="csY36" fmla="*/ 1112743 h 2258484"/>
                <a:gd name="csX37" fmla="*/ 1973311 w 2155706"/>
                <a:gd name="csY37" fmla="*/ 1111059 h 2258484"/>
                <a:gd name="csX38" fmla="*/ 2004751 w 2155706"/>
                <a:gd name="csY38" fmla="*/ 1146990 h 2258484"/>
                <a:gd name="csX39" fmla="*/ 2027208 w 2155706"/>
                <a:gd name="csY39" fmla="*/ 1174500 h 2258484"/>
                <a:gd name="csX40" fmla="*/ 2035068 w 2155706"/>
                <a:gd name="csY40" fmla="*/ 1208747 h 2258484"/>
                <a:gd name="csX41" fmla="*/ 2095140 w 2155706"/>
                <a:gd name="csY41" fmla="*/ 1304751 h 2258484"/>
                <a:gd name="csX42" fmla="*/ 2123212 w 2155706"/>
                <a:gd name="csY42" fmla="*/ 1348542 h 2258484"/>
                <a:gd name="csX43" fmla="*/ 2127141 w 2155706"/>
                <a:gd name="csY43" fmla="*/ 1360332 h 2258484"/>
                <a:gd name="csX44" fmla="*/ 2124334 w 2155706"/>
                <a:gd name="csY44" fmla="*/ 1380543 h 2258484"/>
                <a:gd name="csX45" fmla="*/ 2150721 w 2155706"/>
                <a:gd name="csY45" fmla="*/ 1653395 h 2258484"/>
                <a:gd name="csX46" fmla="*/ 2155213 w 2155706"/>
                <a:gd name="csY46" fmla="*/ 1696625 h 2258484"/>
                <a:gd name="csX47" fmla="*/ 2153528 w 2155706"/>
                <a:gd name="csY47" fmla="*/ 1707853 h 2258484"/>
                <a:gd name="csX48" fmla="*/ 2111983 w 2155706"/>
                <a:gd name="csY48" fmla="*/ 1816208 h 2258484"/>
                <a:gd name="csX49" fmla="*/ 2094579 w 2155706"/>
                <a:gd name="csY49" fmla="*/ 1883018 h 2258484"/>
                <a:gd name="csX50" fmla="*/ 2092894 w 2155706"/>
                <a:gd name="csY50" fmla="*/ 1887509 h 2258484"/>
                <a:gd name="csX51" fmla="*/ 2076613 w 2155706"/>
                <a:gd name="csY51" fmla="*/ 1873474 h 2258484"/>
                <a:gd name="csX52" fmla="*/ 2066507 w 2155706"/>
                <a:gd name="csY52" fmla="*/ 1866736 h 2258484"/>
                <a:gd name="csX53" fmla="*/ 2061455 w 2155706"/>
                <a:gd name="csY53" fmla="*/ 1877965 h 2258484"/>
                <a:gd name="csX54" fmla="*/ 2044612 w 2155706"/>
                <a:gd name="csY54" fmla="*/ 1950950 h 2258484"/>
                <a:gd name="csX55" fmla="*/ 2019348 w 2155706"/>
                <a:gd name="csY55" fmla="*/ 2002040 h 2258484"/>
                <a:gd name="csX56" fmla="*/ 2018225 w 2155706"/>
                <a:gd name="csY56" fmla="*/ 2003724 h 2258484"/>
                <a:gd name="csX57" fmla="*/ 2004751 w 2155706"/>
                <a:gd name="csY57" fmla="*/ 2019444 h 2258484"/>
                <a:gd name="csX58" fmla="*/ 1614561 w 2155706"/>
                <a:gd name="csY58" fmla="*/ 2246260 h 2258484"/>
                <a:gd name="csX59" fmla="*/ 1375955 w 2155706"/>
                <a:gd name="csY59" fmla="*/ 2246260 h 2258484"/>
                <a:gd name="csX60" fmla="*/ 1288373 w 2155706"/>
                <a:gd name="csY60" fmla="*/ 2213136 h 2258484"/>
                <a:gd name="csX61" fmla="*/ 1254688 w 2155706"/>
                <a:gd name="csY61" fmla="*/ 2203030 h 2258484"/>
                <a:gd name="csX62" fmla="*/ 1178334 w 2155706"/>
                <a:gd name="csY62" fmla="*/ 2180012 h 2258484"/>
                <a:gd name="csX63" fmla="*/ 1167667 w 2155706"/>
                <a:gd name="csY63" fmla="*/ 2174397 h 2258484"/>
                <a:gd name="csX64" fmla="*/ 1160368 w 2155706"/>
                <a:gd name="csY64" fmla="*/ 2171029 h 2258484"/>
                <a:gd name="csX65" fmla="*/ 1161491 w 2155706"/>
                <a:gd name="csY65" fmla="*/ 2169345 h 2258484"/>
                <a:gd name="csX66" fmla="*/ 1160368 w 2155706"/>
                <a:gd name="csY66" fmla="*/ 2171029 h 2258484"/>
                <a:gd name="csX67" fmla="*/ 1089068 w 2155706"/>
                <a:gd name="csY67" fmla="*/ 2123869 h 2258484"/>
                <a:gd name="csX68" fmla="*/ 1089068 w 2155706"/>
                <a:gd name="csY68" fmla="*/ 2123869 h 2258484"/>
                <a:gd name="csX69" fmla="*/ 1022258 w 2155706"/>
                <a:gd name="csY69" fmla="*/ 2067165 h 2258484"/>
                <a:gd name="csX70" fmla="*/ 938044 w 2155706"/>
                <a:gd name="csY70" fmla="*/ 1976776 h 2258484"/>
                <a:gd name="csX71" fmla="*/ 909412 w 2155706"/>
                <a:gd name="csY71" fmla="*/ 1944213 h 2258484"/>
                <a:gd name="csX72" fmla="*/ 909412 w 2155706"/>
                <a:gd name="csY72" fmla="*/ 1944213 h 2258484"/>
                <a:gd name="csX73" fmla="*/ 900990 w 2155706"/>
                <a:gd name="csY73" fmla="*/ 1935230 h 2258484"/>
                <a:gd name="csX74" fmla="*/ 900429 w 2155706"/>
                <a:gd name="csY74" fmla="*/ 1934669 h 2258484"/>
                <a:gd name="csX75" fmla="*/ 858884 w 2155706"/>
                <a:gd name="csY75" fmla="*/ 1881895 h 2258484"/>
                <a:gd name="csX76" fmla="*/ 818461 w 2155706"/>
                <a:gd name="csY76" fmla="*/ 1843157 h 2258484"/>
                <a:gd name="csX77" fmla="*/ 813970 w 2155706"/>
                <a:gd name="csY77" fmla="*/ 1838104 h 2258484"/>
                <a:gd name="csX78" fmla="*/ 804987 w 2155706"/>
                <a:gd name="csY78" fmla="*/ 1809471 h 2258484"/>
                <a:gd name="csX79" fmla="*/ 780284 w 2155706"/>
                <a:gd name="csY79" fmla="*/ 1780277 h 2258484"/>
                <a:gd name="csX80" fmla="*/ 742107 w 2155706"/>
                <a:gd name="csY80" fmla="*/ 1758382 h 2258484"/>
                <a:gd name="csX81" fmla="*/ 689333 w 2155706"/>
                <a:gd name="csY81" fmla="*/ 1699994 h 2258484"/>
                <a:gd name="csX82" fmla="*/ 671929 w 2155706"/>
                <a:gd name="csY82" fmla="*/ 1680905 h 2258484"/>
                <a:gd name="csX83" fmla="*/ 672491 w 2155706"/>
                <a:gd name="csY83" fmla="*/ 1681466 h 2258484"/>
                <a:gd name="csX84" fmla="*/ 666315 w 2155706"/>
                <a:gd name="csY84" fmla="*/ 1674729 h 2258484"/>
                <a:gd name="csX85" fmla="*/ 571434 w 2155706"/>
                <a:gd name="csY85" fmla="*/ 1569743 h 2258484"/>
                <a:gd name="csX86" fmla="*/ 570873 w 2155706"/>
                <a:gd name="csY86" fmla="*/ 1568620 h 2258484"/>
                <a:gd name="csX87" fmla="*/ 566381 w 2155706"/>
                <a:gd name="csY87" fmla="*/ 1563567 h 2258484"/>
                <a:gd name="csX88" fmla="*/ 536626 w 2155706"/>
                <a:gd name="csY88" fmla="*/ 1531566 h 2258484"/>
                <a:gd name="csX89" fmla="*/ 536064 w 2155706"/>
                <a:gd name="csY89" fmla="*/ 1531005 h 2258484"/>
                <a:gd name="csX90" fmla="*/ 504625 w 2155706"/>
                <a:gd name="csY90" fmla="*/ 1495074 h 2258484"/>
                <a:gd name="csX91" fmla="*/ 504625 w 2155706"/>
                <a:gd name="csY91" fmla="*/ 1495074 h 2258484"/>
                <a:gd name="csX92" fmla="*/ 496765 w 2155706"/>
                <a:gd name="csY92" fmla="*/ 1486652 h 2258484"/>
                <a:gd name="csX93" fmla="*/ 495642 w 2155706"/>
                <a:gd name="csY93" fmla="*/ 1485529 h 2258484"/>
                <a:gd name="csX94" fmla="*/ 475431 w 2155706"/>
                <a:gd name="csY94" fmla="*/ 1462511 h 2258484"/>
                <a:gd name="csX95" fmla="*/ 475992 w 2155706"/>
                <a:gd name="csY95" fmla="*/ 1460827 h 2258484"/>
                <a:gd name="csX96" fmla="*/ 475431 w 2155706"/>
                <a:gd name="csY96" fmla="*/ 1462511 h 2258484"/>
                <a:gd name="csX97" fmla="*/ 443429 w 2155706"/>
                <a:gd name="csY97" fmla="*/ 1415913 h 2258484"/>
                <a:gd name="csX98" fmla="*/ 382795 w 2155706"/>
                <a:gd name="csY98" fmla="*/ 1359770 h 2258484"/>
                <a:gd name="csX99" fmla="*/ 376620 w 2155706"/>
                <a:gd name="csY99" fmla="*/ 1353033 h 2258484"/>
                <a:gd name="csX100" fmla="*/ 341812 w 2155706"/>
                <a:gd name="csY100" fmla="*/ 1315979 h 2258484"/>
                <a:gd name="csX101" fmla="*/ 342373 w 2155706"/>
                <a:gd name="csY101" fmla="*/ 1315979 h 2258484"/>
                <a:gd name="csX102" fmla="*/ 308688 w 2155706"/>
                <a:gd name="csY102" fmla="*/ 1258714 h 2258484"/>
                <a:gd name="csX103" fmla="*/ 240194 w 2155706"/>
                <a:gd name="csY103" fmla="*/ 1182921 h 2258484"/>
                <a:gd name="csX104" fmla="*/ 218860 w 2155706"/>
                <a:gd name="csY104" fmla="*/ 1175062 h 2258484"/>
                <a:gd name="csX105" fmla="*/ 27975 w 2155706"/>
                <a:gd name="csY105" fmla="*/ 889296 h 2258484"/>
                <a:gd name="csX106" fmla="*/ 7764 w 2155706"/>
                <a:gd name="csY106" fmla="*/ 767467 h 2258484"/>
                <a:gd name="csX107" fmla="*/ 6641 w 2155706"/>
                <a:gd name="csY107" fmla="*/ 559740 h 2258484"/>
                <a:gd name="csX108" fmla="*/ 45379 w 2155706"/>
                <a:gd name="csY108" fmla="*/ 422191 h 2258484"/>
                <a:gd name="csX109" fmla="*/ 60538 w 2155706"/>
                <a:gd name="csY109" fmla="*/ 359873 h 2258484"/>
                <a:gd name="csX110" fmla="*/ 60538 w 2155706"/>
                <a:gd name="csY110" fmla="*/ 360435 h 2258484"/>
                <a:gd name="csX111" fmla="*/ 91978 w 2155706"/>
                <a:gd name="csY111" fmla="*/ 303169 h 2258484"/>
                <a:gd name="csX112" fmla="*/ 92539 w 2155706"/>
                <a:gd name="csY112" fmla="*/ 302046 h 2258484"/>
                <a:gd name="csX113" fmla="*/ 106575 w 2155706"/>
                <a:gd name="csY113" fmla="*/ 282397 h 2258484"/>
                <a:gd name="csX114" fmla="*/ 106575 w 2155706"/>
                <a:gd name="csY114" fmla="*/ 282397 h 2258484"/>
                <a:gd name="csX115" fmla="*/ 123417 w 2155706"/>
                <a:gd name="csY115" fmla="*/ 259378 h 2258484"/>
                <a:gd name="csX116" fmla="*/ 123417 w 2155706"/>
                <a:gd name="csY116" fmla="*/ 259378 h 2258484"/>
                <a:gd name="csX117" fmla="*/ 191911 w 2155706"/>
                <a:gd name="csY117" fmla="*/ 199306 h 2258484"/>
                <a:gd name="csX118" fmla="*/ 196964 w 2155706"/>
                <a:gd name="csY118" fmla="*/ 180779 h 2258484"/>
                <a:gd name="csX119" fmla="*/ 247492 w 2155706"/>
                <a:gd name="csY119" fmla="*/ 132496 h 2258484"/>
                <a:gd name="csX120" fmla="*/ 537187 w 2155706"/>
                <a:gd name="csY120" fmla="*/ 0 h 2258484"/>
                <a:gd name="csX121" fmla="*/ 543363 w 2155706"/>
                <a:gd name="csY121" fmla="*/ 5053 h 2258484"/>
                <a:gd name="csX122" fmla="*/ 790390 w 2155706"/>
                <a:gd name="csY122" fmla="*/ 1684 h 2258484"/>
                <a:gd name="csX123" fmla="*/ 1118823 w 2155706"/>
                <a:gd name="csY123" fmla="*/ 174603 h 2258484"/>
                <a:gd name="csX124" fmla="*/ 1127244 w 2155706"/>
                <a:gd name="csY124" fmla="*/ 180217 h 2258484"/>
                <a:gd name="csX125" fmla="*/ 1135104 w 2155706"/>
                <a:gd name="csY125" fmla="*/ 183586 h 2258484"/>
                <a:gd name="csX126" fmla="*/ 1136227 w 2155706"/>
                <a:gd name="csY126" fmla="*/ 184147 h 2258484"/>
                <a:gd name="csX127" fmla="*/ 1154193 w 2155706"/>
                <a:gd name="csY127" fmla="*/ 203797 h 2258484"/>
                <a:gd name="csX128" fmla="*/ 1155877 w 2155706"/>
                <a:gd name="csY128" fmla="*/ 208288 h 2258484"/>
                <a:gd name="csX129" fmla="*/ 1195177 w 2155706"/>
                <a:gd name="csY129" fmla="*/ 248711 h 2258484"/>
                <a:gd name="csX130" fmla="*/ 1317567 w 2155706"/>
                <a:gd name="csY130" fmla="*/ 380084 h 2258484"/>
                <a:gd name="csX131" fmla="*/ 1356306 w 2155706"/>
                <a:gd name="csY131" fmla="*/ 422753 h 2258484"/>
                <a:gd name="csX132" fmla="*/ 591084 w 2155706"/>
                <a:gd name="csY132" fmla="*/ 1456335 h 2258484"/>
                <a:gd name="csX133" fmla="*/ 592207 w 2155706"/>
                <a:gd name="csY133" fmla="*/ 1457458 h 2258484"/>
                <a:gd name="csX134" fmla="*/ 602312 w 2155706"/>
                <a:gd name="csY134" fmla="*/ 1468687 h 2258484"/>
                <a:gd name="csX135" fmla="*/ 602312 w 2155706"/>
                <a:gd name="csY135" fmla="*/ 1469248 h 2258484"/>
                <a:gd name="csX136" fmla="*/ 606804 w 2155706"/>
                <a:gd name="csY136" fmla="*/ 1476546 h 2258484"/>
                <a:gd name="csX137" fmla="*/ 606243 w 2155706"/>
                <a:gd name="csY137" fmla="*/ 1475985 h 2258484"/>
                <a:gd name="csX138" fmla="*/ 654525 w 2155706"/>
                <a:gd name="csY138" fmla="*/ 1527636 h 2258484"/>
                <a:gd name="csX139" fmla="*/ 739861 w 2155706"/>
                <a:gd name="csY139" fmla="*/ 1624201 h 2258484"/>
                <a:gd name="csX140" fmla="*/ 763441 w 2155706"/>
                <a:gd name="csY140" fmla="*/ 1650588 h 2258484"/>
                <a:gd name="csX141" fmla="*/ 767933 w 2155706"/>
                <a:gd name="csY141" fmla="*/ 1656202 h 2258484"/>
                <a:gd name="csX142" fmla="*/ 800495 w 2155706"/>
                <a:gd name="csY142" fmla="*/ 1714029 h 2258484"/>
                <a:gd name="csX143" fmla="*/ 832497 w 2155706"/>
                <a:gd name="csY143" fmla="*/ 1728626 h 2258484"/>
                <a:gd name="csX144" fmla="*/ 936922 w 2155706"/>
                <a:gd name="csY144" fmla="*/ 1849332 h 2258484"/>
                <a:gd name="csX145" fmla="*/ 1049768 w 2155706"/>
                <a:gd name="csY145" fmla="*/ 1971723 h 2258484"/>
                <a:gd name="csX146" fmla="*/ 1351253 w 2155706"/>
                <a:gd name="csY146" fmla="*/ 2149133 h 2258484"/>
                <a:gd name="csX147" fmla="*/ 1598280 w 2155706"/>
                <a:gd name="csY147" fmla="*/ 2156432 h 2258484"/>
                <a:gd name="csX148" fmla="*/ 1676879 w 2155706"/>
                <a:gd name="csY148" fmla="*/ 2146888 h 2258484"/>
                <a:gd name="csX149" fmla="*/ 1844184 w 2155706"/>
                <a:gd name="csY149" fmla="*/ 2062674 h 2258484"/>
                <a:gd name="csX150" fmla="*/ 1849236 w 2155706"/>
                <a:gd name="csY150" fmla="*/ 2042462 h 2258484"/>
                <a:gd name="csX151" fmla="*/ 1849236 w 2155706"/>
                <a:gd name="csY151" fmla="*/ 2042462 h 2258484"/>
                <a:gd name="csX152" fmla="*/ 1883483 w 2155706"/>
                <a:gd name="csY152" fmla="*/ 2013830 h 2258484"/>
                <a:gd name="csX153" fmla="*/ 1887975 w 2155706"/>
                <a:gd name="csY153" fmla="*/ 2009900 h 2258484"/>
                <a:gd name="csX154" fmla="*/ 1912116 w 2155706"/>
                <a:gd name="csY154" fmla="*/ 1986881 h 2258484"/>
                <a:gd name="csX155" fmla="*/ 1934573 w 2155706"/>
                <a:gd name="csY155" fmla="*/ 1959372 h 2258484"/>
                <a:gd name="csX156" fmla="*/ 1974434 w 2155706"/>
                <a:gd name="csY156" fmla="*/ 1904352 h 2258484"/>
                <a:gd name="csX157" fmla="*/ 2004189 w 2155706"/>
                <a:gd name="csY157" fmla="*/ 1857754 h 2258484"/>
                <a:gd name="csX158" fmla="*/ 2037875 w 2155706"/>
                <a:gd name="csY158" fmla="*/ 1792067 h 2258484"/>
                <a:gd name="csX159" fmla="*/ 2045173 w 2155706"/>
                <a:gd name="csY159" fmla="*/ 1792629 h 2258484"/>
                <a:gd name="csX160" fmla="*/ 2064262 w 2155706"/>
                <a:gd name="csY160" fmla="*/ 1701678 h 2258484"/>
                <a:gd name="csX161" fmla="*/ 2074929 w 2155706"/>
                <a:gd name="csY161" fmla="*/ 1628131 h 2258484"/>
                <a:gd name="csX162" fmla="*/ 2079420 w 2155706"/>
                <a:gd name="csY162" fmla="*/ 1633745 h 2258484"/>
                <a:gd name="csX163" fmla="*/ 2081105 w 2155706"/>
                <a:gd name="csY163" fmla="*/ 1632061 h 2258484"/>
                <a:gd name="csX164" fmla="*/ 2080543 w 2155706"/>
                <a:gd name="csY164" fmla="*/ 1534935 h 2258484"/>
                <a:gd name="csX165" fmla="*/ 2074929 w 2155706"/>
                <a:gd name="csY165" fmla="*/ 1539988 h 2258484"/>
                <a:gd name="csX166" fmla="*/ 1996329 w 2155706"/>
                <a:gd name="csY166" fmla="*/ 1287346 h 2258484"/>
                <a:gd name="csX167" fmla="*/ 1999698 w 2155706"/>
                <a:gd name="csY167" fmla="*/ 1283416 h 2258484"/>
                <a:gd name="csX168" fmla="*/ 1929520 w 2155706"/>
                <a:gd name="csY168" fmla="*/ 1181237 h 2258484"/>
                <a:gd name="csX169" fmla="*/ 1916046 w 2155706"/>
                <a:gd name="csY169" fmla="*/ 1179553 h 2258484"/>
                <a:gd name="csX170" fmla="*/ 1913239 w 2155706"/>
                <a:gd name="csY170" fmla="*/ 1174500 h 2258484"/>
                <a:gd name="csX171" fmla="*/ 1907624 w 2155706"/>
                <a:gd name="csY171" fmla="*/ 1168324 h 2258484"/>
                <a:gd name="csX172" fmla="*/ 1907624 w 2155706"/>
                <a:gd name="csY172" fmla="*/ 1168324 h 2258484"/>
                <a:gd name="csX173" fmla="*/ 1863833 w 2155706"/>
                <a:gd name="csY173" fmla="*/ 1123410 h 2258484"/>
                <a:gd name="csX174" fmla="*/ 1863272 w 2155706"/>
                <a:gd name="csY174" fmla="*/ 1122288 h 2258484"/>
                <a:gd name="csX175" fmla="*/ 1825095 w 2155706"/>
                <a:gd name="csY175" fmla="*/ 1078497 h 2258484"/>
                <a:gd name="csX176" fmla="*/ 1823972 w 2155706"/>
                <a:gd name="csY176" fmla="*/ 1077935 h 2258484"/>
                <a:gd name="csX177" fmla="*/ 1806568 w 2155706"/>
                <a:gd name="csY177" fmla="*/ 1062777 h 2258484"/>
                <a:gd name="csX178" fmla="*/ 1730214 w 2155706"/>
                <a:gd name="csY178" fmla="*/ 976879 h 2258484"/>
                <a:gd name="csX179" fmla="*/ 1544383 w 2155706"/>
                <a:gd name="csY179" fmla="*/ 770274 h 2258484"/>
                <a:gd name="csX180" fmla="*/ 1503399 w 2155706"/>
                <a:gd name="csY180" fmla="*/ 769152 h 2258484"/>
                <a:gd name="csX181" fmla="*/ 1402342 w 2155706"/>
                <a:gd name="csY181" fmla="*/ 855050 h 2258484"/>
                <a:gd name="csX182" fmla="*/ 1375394 w 2155706"/>
                <a:gd name="csY182" fmla="*/ 865717 h 2258484"/>
                <a:gd name="csX183" fmla="*/ 1310830 w 2155706"/>
                <a:gd name="csY183" fmla="*/ 929158 h 2258484"/>
                <a:gd name="csX184" fmla="*/ 1299040 w 2155706"/>
                <a:gd name="csY184" fmla="*/ 933649 h 2258484"/>
                <a:gd name="csX185" fmla="*/ 1256933 w 2155706"/>
                <a:gd name="csY185" fmla="*/ 986984 h 2258484"/>
                <a:gd name="csX186" fmla="*/ 1043592 w 2155706"/>
                <a:gd name="csY186" fmla="*/ 1179553 h 2258484"/>
                <a:gd name="csX187" fmla="*/ 940851 w 2155706"/>
                <a:gd name="csY187" fmla="*/ 1276118 h 2258484"/>
                <a:gd name="csX188" fmla="*/ 900429 w 2155706"/>
                <a:gd name="csY188" fmla="*/ 1324962 h 2258484"/>
                <a:gd name="csX189" fmla="*/ 829689 w 2155706"/>
                <a:gd name="csY189" fmla="*/ 1248608 h 2258484"/>
                <a:gd name="csX190" fmla="*/ 859445 w 2155706"/>
                <a:gd name="csY190" fmla="*/ 1235695 h 2258484"/>
                <a:gd name="csX191" fmla="*/ 1085138 w 2155706"/>
                <a:gd name="csY191" fmla="*/ 1033021 h 2258484"/>
                <a:gd name="csX192" fmla="*/ 1279390 w 2155706"/>
                <a:gd name="csY192" fmla="*/ 856734 h 2258484"/>
                <a:gd name="csX193" fmla="*/ 1454555 w 2155706"/>
                <a:gd name="csY193" fmla="*/ 697851 h 2258484"/>
                <a:gd name="csX194" fmla="*/ 1462415 w 2155706"/>
                <a:gd name="csY194" fmla="*/ 668095 h 2258484"/>
                <a:gd name="csX195" fmla="*/ 1296233 w 2155706"/>
                <a:gd name="csY195" fmla="*/ 484509 h 2258484"/>
                <a:gd name="csX196" fmla="*/ 1167667 w 2155706"/>
                <a:gd name="csY196" fmla="*/ 342469 h 2258484"/>
                <a:gd name="csX197" fmla="*/ 988011 w 2155706"/>
                <a:gd name="csY197" fmla="*/ 168989 h 2258484"/>
                <a:gd name="csX198" fmla="*/ 737054 w 2155706"/>
                <a:gd name="csY198" fmla="*/ 77477 h 2258484"/>
                <a:gd name="csX199" fmla="*/ 456904 w 2155706"/>
                <a:gd name="csY199" fmla="*/ 109478 h 2258484"/>
                <a:gd name="csX200" fmla="*/ 429955 w 2155706"/>
                <a:gd name="csY200" fmla="*/ 130250 h 2258484"/>
                <a:gd name="csX201" fmla="*/ 299705 w 2155706"/>
                <a:gd name="csY201" fmla="*/ 204920 h 2258484"/>
                <a:gd name="csX202" fmla="*/ 228965 w 2155706"/>
                <a:gd name="csY202" fmla="*/ 271168 h 2258484"/>
                <a:gd name="csX203" fmla="*/ 228965 w 2155706"/>
                <a:gd name="csY203" fmla="*/ 271168 h 2258484"/>
                <a:gd name="csX204" fmla="*/ 207631 w 2155706"/>
                <a:gd name="csY204" fmla="*/ 295309 h 2258484"/>
                <a:gd name="csX205" fmla="*/ 207631 w 2155706"/>
                <a:gd name="csY205" fmla="*/ 295309 h 2258484"/>
                <a:gd name="csX206" fmla="*/ 176191 w 2155706"/>
                <a:gd name="csY206" fmla="*/ 313275 h 2258484"/>
                <a:gd name="csX207" fmla="*/ 146436 w 2155706"/>
                <a:gd name="csY207" fmla="*/ 357627 h 2258484"/>
                <a:gd name="csX208" fmla="*/ 137453 w 2155706"/>
                <a:gd name="csY208" fmla="*/ 397489 h 2258484"/>
                <a:gd name="csX209" fmla="*/ 136330 w 2155706"/>
                <a:gd name="csY209" fmla="*/ 399734 h 2258484"/>
                <a:gd name="csX210" fmla="*/ 116680 w 2155706"/>
                <a:gd name="csY210" fmla="*/ 409840 h 2258484"/>
                <a:gd name="csX211" fmla="*/ 117242 w 2155706"/>
                <a:gd name="csY211" fmla="*/ 436788 h 2258484"/>
                <a:gd name="csX212" fmla="*/ 114996 w 2155706"/>
                <a:gd name="csY212" fmla="*/ 444648 h 2258484"/>
                <a:gd name="csX213" fmla="*/ 151489 w 2155706"/>
                <a:gd name="csY213" fmla="*/ 938702 h 2258484"/>
                <a:gd name="csX214" fmla="*/ 324969 w 2155706"/>
                <a:gd name="csY214" fmla="*/ 1157657 h 2258484"/>
                <a:gd name="csX215" fmla="*/ 588277 w 2155706"/>
                <a:gd name="csY215" fmla="*/ 1455774 h 2258484"/>
                <a:gd name="csX216" fmla="*/ 586031 w 2155706"/>
                <a:gd name="csY216" fmla="*/ 1459142 h 2258484"/>
                <a:gd name="csX217" fmla="*/ 591084 w 2155706"/>
                <a:gd name="csY217" fmla="*/ 1456335 h 22584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</a:cxnLst>
              <a:rect l="l" t="t" r="r" b="b"/>
              <a:pathLst>
                <a:path w="2155706" h="2258484">
                  <a:moveTo>
                    <a:pt x="1356306" y="422753"/>
                  </a:moveTo>
                  <a:cubicBezTo>
                    <a:pt x="1391114" y="464860"/>
                    <a:pt x="1425361" y="507528"/>
                    <a:pt x="1464099" y="546266"/>
                  </a:cubicBezTo>
                  <a:cubicBezTo>
                    <a:pt x="1462976" y="563109"/>
                    <a:pt x="1464099" y="578267"/>
                    <a:pt x="1487679" y="573214"/>
                  </a:cubicBezTo>
                  <a:cubicBezTo>
                    <a:pt x="1487679" y="573214"/>
                    <a:pt x="1487679" y="572653"/>
                    <a:pt x="1487679" y="572653"/>
                  </a:cubicBezTo>
                  <a:cubicBezTo>
                    <a:pt x="1489363" y="586689"/>
                    <a:pt x="1491609" y="600163"/>
                    <a:pt x="1510136" y="601286"/>
                  </a:cubicBezTo>
                  <a:cubicBezTo>
                    <a:pt x="1510136" y="601286"/>
                    <a:pt x="1509574" y="600724"/>
                    <a:pt x="1509574" y="600724"/>
                  </a:cubicBezTo>
                  <a:cubicBezTo>
                    <a:pt x="1511259" y="605777"/>
                    <a:pt x="1515189" y="606900"/>
                    <a:pt x="1519680" y="607461"/>
                  </a:cubicBezTo>
                  <a:lnTo>
                    <a:pt x="1521364" y="608023"/>
                  </a:lnTo>
                  <a:cubicBezTo>
                    <a:pt x="1521364" y="608023"/>
                    <a:pt x="1521364" y="609707"/>
                    <a:pt x="1521364" y="609707"/>
                  </a:cubicBezTo>
                  <a:cubicBezTo>
                    <a:pt x="1521926" y="614198"/>
                    <a:pt x="1523610" y="617006"/>
                    <a:pt x="1528101" y="617567"/>
                  </a:cubicBezTo>
                  <a:cubicBezTo>
                    <a:pt x="1528101" y="617567"/>
                    <a:pt x="1527540" y="617006"/>
                    <a:pt x="1527540" y="617006"/>
                  </a:cubicBezTo>
                  <a:cubicBezTo>
                    <a:pt x="1527540" y="628795"/>
                    <a:pt x="1527540" y="645077"/>
                    <a:pt x="1537084" y="649568"/>
                  </a:cubicBezTo>
                  <a:cubicBezTo>
                    <a:pt x="1556173" y="659112"/>
                    <a:pt x="1565717" y="675394"/>
                    <a:pt x="1577507" y="691114"/>
                  </a:cubicBezTo>
                  <a:cubicBezTo>
                    <a:pt x="1583682" y="699535"/>
                    <a:pt x="1592665" y="710763"/>
                    <a:pt x="1607262" y="705149"/>
                  </a:cubicBezTo>
                  <a:cubicBezTo>
                    <a:pt x="1607262" y="705149"/>
                    <a:pt x="1608385" y="706272"/>
                    <a:pt x="1608385" y="706272"/>
                  </a:cubicBezTo>
                  <a:cubicBezTo>
                    <a:pt x="1602771" y="719185"/>
                    <a:pt x="1611192" y="719746"/>
                    <a:pt x="1620175" y="720308"/>
                  </a:cubicBezTo>
                  <a:cubicBezTo>
                    <a:pt x="1621859" y="721431"/>
                    <a:pt x="1622421" y="723115"/>
                    <a:pt x="1622421" y="725360"/>
                  </a:cubicBezTo>
                  <a:cubicBezTo>
                    <a:pt x="1610631" y="737150"/>
                    <a:pt x="1613438" y="748940"/>
                    <a:pt x="1627473" y="752309"/>
                  </a:cubicBezTo>
                  <a:cubicBezTo>
                    <a:pt x="1649369" y="757362"/>
                    <a:pt x="1658913" y="775889"/>
                    <a:pt x="1668458" y="789924"/>
                  </a:cubicBezTo>
                  <a:cubicBezTo>
                    <a:pt x="1677440" y="803960"/>
                    <a:pt x="1687546" y="810136"/>
                    <a:pt x="1701020" y="815750"/>
                  </a:cubicBezTo>
                  <a:cubicBezTo>
                    <a:pt x="1698774" y="852242"/>
                    <a:pt x="1732460" y="855611"/>
                    <a:pt x="1752671" y="871331"/>
                  </a:cubicBezTo>
                  <a:cubicBezTo>
                    <a:pt x="1752671" y="871331"/>
                    <a:pt x="1752110" y="870769"/>
                    <a:pt x="1752110" y="870769"/>
                  </a:cubicBezTo>
                  <a:cubicBezTo>
                    <a:pt x="1753233" y="874138"/>
                    <a:pt x="1755479" y="875822"/>
                    <a:pt x="1759408" y="874138"/>
                  </a:cubicBezTo>
                  <a:cubicBezTo>
                    <a:pt x="1759408" y="874138"/>
                    <a:pt x="1760531" y="875261"/>
                    <a:pt x="1760531" y="875261"/>
                  </a:cubicBezTo>
                  <a:cubicBezTo>
                    <a:pt x="1756601" y="892104"/>
                    <a:pt x="1762215" y="901648"/>
                    <a:pt x="1780743" y="899402"/>
                  </a:cubicBezTo>
                  <a:cubicBezTo>
                    <a:pt x="1780743" y="899402"/>
                    <a:pt x="1780743" y="899402"/>
                    <a:pt x="1780743" y="899402"/>
                  </a:cubicBezTo>
                  <a:cubicBezTo>
                    <a:pt x="1778497" y="929719"/>
                    <a:pt x="1793094" y="944878"/>
                    <a:pt x="1822849" y="945439"/>
                  </a:cubicBezTo>
                  <a:lnTo>
                    <a:pt x="1824534" y="946000"/>
                  </a:lnTo>
                  <a:cubicBezTo>
                    <a:pt x="1824534" y="946000"/>
                    <a:pt x="1824534" y="947685"/>
                    <a:pt x="1824534" y="947685"/>
                  </a:cubicBezTo>
                  <a:cubicBezTo>
                    <a:pt x="1824534" y="956667"/>
                    <a:pt x="1821727" y="967334"/>
                    <a:pt x="1836323" y="966773"/>
                  </a:cubicBezTo>
                  <a:cubicBezTo>
                    <a:pt x="1836323" y="966773"/>
                    <a:pt x="1836323" y="966212"/>
                    <a:pt x="1836323" y="966212"/>
                  </a:cubicBezTo>
                  <a:cubicBezTo>
                    <a:pt x="1839692" y="994283"/>
                    <a:pt x="1886290" y="1044811"/>
                    <a:pt x="1914923" y="1050987"/>
                  </a:cubicBezTo>
                  <a:cubicBezTo>
                    <a:pt x="1914923" y="1050987"/>
                    <a:pt x="1914923" y="1050987"/>
                    <a:pt x="1914923" y="1050987"/>
                  </a:cubicBezTo>
                  <a:cubicBezTo>
                    <a:pt x="1916046" y="1079058"/>
                    <a:pt x="1939064" y="1102076"/>
                    <a:pt x="1962083" y="1098708"/>
                  </a:cubicBezTo>
                  <a:cubicBezTo>
                    <a:pt x="1962083" y="1098708"/>
                    <a:pt x="1963206" y="1099831"/>
                    <a:pt x="1963206" y="1099831"/>
                  </a:cubicBezTo>
                  <a:cubicBezTo>
                    <a:pt x="1959276" y="1109936"/>
                    <a:pt x="1963206" y="1113305"/>
                    <a:pt x="1973311" y="1111059"/>
                  </a:cubicBezTo>
                  <a:lnTo>
                    <a:pt x="1971065" y="1112743"/>
                  </a:lnTo>
                  <a:cubicBezTo>
                    <a:pt x="1971065" y="1112743"/>
                    <a:pt x="1973311" y="1111059"/>
                    <a:pt x="1973311" y="1111059"/>
                  </a:cubicBezTo>
                  <a:cubicBezTo>
                    <a:pt x="1970504" y="1134639"/>
                    <a:pt x="1987347" y="1140815"/>
                    <a:pt x="2004751" y="1146990"/>
                  </a:cubicBezTo>
                  <a:cubicBezTo>
                    <a:pt x="2014295" y="1154289"/>
                    <a:pt x="2022155" y="1163833"/>
                    <a:pt x="2027208" y="1174500"/>
                  </a:cubicBezTo>
                  <a:cubicBezTo>
                    <a:pt x="2027208" y="1186290"/>
                    <a:pt x="2025524" y="1198080"/>
                    <a:pt x="2035068" y="1208747"/>
                  </a:cubicBezTo>
                  <a:cubicBezTo>
                    <a:pt x="2060893" y="1237380"/>
                    <a:pt x="2074368" y="1273872"/>
                    <a:pt x="2095140" y="1304751"/>
                  </a:cubicBezTo>
                  <a:cubicBezTo>
                    <a:pt x="2104684" y="1319348"/>
                    <a:pt x="2104684" y="1340120"/>
                    <a:pt x="2123212" y="1348542"/>
                  </a:cubicBezTo>
                  <a:cubicBezTo>
                    <a:pt x="2127141" y="1351349"/>
                    <a:pt x="2127703" y="1355840"/>
                    <a:pt x="2127141" y="1360332"/>
                  </a:cubicBezTo>
                  <a:cubicBezTo>
                    <a:pt x="2120404" y="1366507"/>
                    <a:pt x="2121527" y="1373244"/>
                    <a:pt x="2124334" y="1380543"/>
                  </a:cubicBezTo>
                  <a:cubicBezTo>
                    <a:pt x="2154651" y="1469248"/>
                    <a:pt x="2161950" y="1560199"/>
                    <a:pt x="2150721" y="1653395"/>
                  </a:cubicBezTo>
                  <a:cubicBezTo>
                    <a:pt x="2149037" y="1667431"/>
                    <a:pt x="2145107" y="1683151"/>
                    <a:pt x="2155213" y="1696625"/>
                  </a:cubicBezTo>
                  <a:cubicBezTo>
                    <a:pt x="2154651" y="1700555"/>
                    <a:pt x="2154090" y="1703923"/>
                    <a:pt x="2153528" y="1707853"/>
                  </a:cubicBezTo>
                  <a:cubicBezTo>
                    <a:pt x="2128264" y="1739293"/>
                    <a:pt x="2126019" y="1779716"/>
                    <a:pt x="2111983" y="1816208"/>
                  </a:cubicBezTo>
                  <a:cubicBezTo>
                    <a:pt x="2104123" y="1836981"/>
                    <a:pt x="2084473" y="1857192"/>
                    <a:pt x="2094579" y="1883018"/>
                  </a:cubicBezTo>
                  <a:cubicBezTo>
                    <a:pt x="2095140" y="1885264"/>
                    <a:pt x="2094579" y="1886386"/>
                    <a:pt x="2092894" y="1887509"/>
                  </a:cubicBezTo>
                  <a:cubicBezTo>
                    <a:pt x="2082789" y="1888071"/>
                    <a:pt x="2077736" y="1883579"/>
                    <a:pt x="2076613" y="1873474"/>
                  </a:cubicBezTo>
                  <a:cubicBezTo>
                    <a:pt x="2076052" y="1868421"/>
                    <a:pt x="2072122" y="1865052"/>
                    <a:pt x="2066507" y="1866736"/>
                  </a:cubicBezTo>
                  <a:cubicBezTo>
                    <a:pt x="2060893" y="1868421"/>
                    <a:pt x="2059209" y="1874597"/>
                    <a:pt x="2061455" y="1877965"/>
                  </a:cubicBezTo>
                  <a:cubicBezTo>
                    <a:pt x="2083912" y="1909405"/>
                    <a:pt x="2054156" y="1926809"/>
                    <a:pt x="2044612" y="1950950"/>
                  </a:cubicBezTo>
                  <a:cubicBezTo>
                    <a:pt x="2037875" y="1968916"/>
                    <a:pt x="2008120" y="1975653"/>
                    <a:pt x="2019348" y="2002040"/>
                  </a:cubicBezTo>
                  <a:cubicBezTo>
                    <a:pt x="2019348" y="2002040"/>
                    <a:pt x="2018225" y="2003724"/>
                    <a:pt x="2018225" y="2003724"/>
                  </a:cubicBezTo>
                  <a:cubicBezTo>
                    <a:pt x="2000821" y="1998110"/>
                    <a:pt x="2005312" y="2011023"/>
                    <a:pt x="2004751" y="2019444"/>
                  </a:cubicBezTo>
                  <a:cubicBezTo>
                    <a:pt x="1902010" y="2141835"/>
                    <a:pt x="1771198" y="2217066"/>
                    <a:pt x="1614561" y="2246260"/>
                  </a:cubicBezTo>
                  <a:cubicBezTo>
                    <a:pt x="1534839" y="2261418"/>
                    <a:pt x="1455116" y="2263664"/>
                    <a:pt x="1375955" y="2246260"/>
                  </a:cubicBezTo>
                  <a:cubicBezTo>
                    <a:pt x="1349569" y="2227171"/>
                    <a:pt x="1320936" y="2214820"/>
                    <a:pt x="1288373" y="2213136"/>
                  </a:cubicBezTo>
                  <a:cubicBezTo>
                    <a:pt x="1276022" y="2212574"/>
                    <a:pt x="1264793" y="2211451"/>
                    <a:pt x="1254688" y="2203030"/>
                  </a:cubicBezTo>
                  <a:cubicBezTo>
                    <a:pt x="1232792" y="2184503"/>
                    <a:pt x="1207528" y="2174959"/>
                    <a:pt x="1178334" y="2180012"/>
                  </a:cubicBezTo>
                  <a:cubicBezTo>
                    <a:pt x="1174965" y="2178327"/>
                    <a:pt x="1171597" y="2176081"/>
                    <a:pt x="1167667" y="2174397"/>
                  </a:cubicBezTo>
                  <a:cubicBezTo>
                    <a:pt x="1169913" y="2163730"/>
                    <a:pt x="1163176" y="2171590"/>
                    <a:pt x="1160368" y="2171029"/>
                  </a:cubicBezTo>
                  <a:lnTo>
                    <a:pt x="1161491" y="2169345"/>
                  </a:lnTo>
                  <a:cubicBezTo>
                    <a:pt x="1161491" y="2169345"/>
                    <a:pt x="1160368" y="2171029"/>
                    <a:pt x="1160368" y="2171029"/>
                  </a:cubicBezTo>
                  <a:cubicBezTo>
                    <a:pt x="1144649" y="2143519"/>
                    <a:pt x="1118823" y="2130606"/>
                    <a:pt x="1089068" y="2123869"/>
                  </a:cubicBezTo>
                  <a:cubicBezTo>
                    <a:pt x="1089068" y="2123869"/>
                    <a:pt x="1089068" y="2123869"/>
                    <a:pt x="1089068" y="2123869"/>
                  </a:cubicBezTo>
                  <a:cubicBezTo>
                    <a:pt x="1073909" y="2096921"/>
                    <a:pt x="1054259" y="2074464"/>
                    <a:pt x="1022258" y="2067165"/>
                  </a:cubicBezTo>
                  <a:cubicBezTo>
                    <a:pt x="990257" y="2040217"/>
                    <a:pt x="964993" y="2008216"/>
                    <a:pt x="938044" y="1976776"/>
                  </a:cubicBezTo>
                  <a:cubicBezTo>
                    <a:pt x="944781" y="1950950"/>
                    <a:pt x="928500" y="1946459"/>
                    <a:pt x="909412" y="1944213"/>
                  </a:cubicBezTo>
                  <a:cubicBezTo>
                    <a:pt x="909412" y="1944213"/>
                    <a:pt x="909412" y="1944213"/>
                    <a:pt x="909412" y="1944213"/>
                  </a:cubicBezTo>
                  <a:cubicBezTo>
                    <a:pt x="908850" y="1939160"/>
                    <a:pt x="908289" y="1934107"/>
                    <a:pt x="900990" y="1935230"/>
                  </a:cubicBezTo>
                  <a:cubicBezTo>
                    <a:pt x="900990" y="1935230"/>
                    <a:pt x="900429" y="1934669"/>
                    <a:pt x="900429" y="1934669"/>
                  </a:cubicBezTo>
                  <a:cubicBezTo>
                    <a:pt x="898745" y="1907159"/>
                    <a:pt x="876849" y="1895931"/>
                    <a:pt x="858884" y="1881895"/>
                  </a:cubicBezTo>
                  <a:cubicBezTo>
                    <a:pt x="853831" y="1859999"/>
                    <a:pt x="848778" y="1838104"/>
                    <a:pt x="818461" y="1843157"/>
                  </a:cubicBezTo>
                  <a:cubicBezTo>
                    <a:pt x="816777" y="1841472"/>
                    <a:pt x="815654" y="1839788"/>
                    <a:pt x="813970" y="1838104"/>
                  </a:cubicBezTo>
                  <a:cubicBezTo>
                    <a:pt x="815654" y="1827437"/>
                    <a:pt x="811724" y="1817893"/>
                    <a:pt x="804987" y="1809471"/>
                  </a:cubicBezTo>
                  <a:cubicBezTo>
                    <a:pt x="797127" y="1799366"/>
                    <a:pt x="782530" y="1794313"/>
                    <a:pt x="780284" y="1780277"/>
                  </a:cubicBezTo>
                  <a:cubicBezTo>
                    <a:pt x="776354" y="1756697"/>
                    <a:pt x="760634" y="1755575"/>
                    <a:pt x="742107" y="1758382"/>
                  </a:cubicBezTo>
                  <a:cubicBezTo>
                    <a:pt x="724703" y="1738732"/>
                    <a:pt x="707299" y="1719643"/>
                    <a:pt x="689333" y="1699994"/>
                  </a:cubicBezTo>
                  <a:cubicBezTo>
                    <a:pt x="690456" y="1687081"/>
                    <a:pt x="693825" y="1672484"/>
                    <a:pt x="671929" y="1680905"/>
                  </a:cubicBezTo>
                  <a:cubicBezTo>
                    <a:pt x="671929" y="1680905"/>
                    <a:pt x="672491" y="1681466"/>
                    <a:pt x="672491" y="1681466"/>
                  </a:cubicBezTo>
                  <a:cubicBezTo>
                    <a:pt x="670245" y="1679221"/>
                    <a:pt x="668561" y="1676975"/>
                    <a:pt x="666315" y="1674729"/>
                  </a:cubicBezTo>
                  <a:cubicBezTo>
                    <a:pt x="632629" y="1641605"/>
                    <a:pt x="601190" y="1606236"/>
                    <a:pt x="571434" y="1569743"/>
                  </a:cubicBezTo>
                  <a:cubicBezTo>
                    <a:pt x="571434" y="1569743"/>
                    <a:pt x="570873" y="1568620"/>
                    <a:pt x="570873" y="1568620"/>
                  </a:cubicBezTo>
                  <a:cubicBezTo>
                    <a:pt x="569188" y="1566936"/>
                    <a:pt x="567504" y="1565252"/>
                    <a:pt x="566381" y="1563567"/>
                  </a:cubicBezTo>
                  <a:cubicBezTo>
                    <a:pt x="566943" y="1543356"/>
                    <a:pt x="567504" y="1522583"/>
                    <a:pt x="536626" y="1531566"/>
                  </a:cubicBezTo>
                  <a:cubicBezTo>
                    <a:pt x="536626" y="1531566"/>
                    <a:pt x="536064" y="1531005"/>
                    <a:pt x="536064" y="1531005"/>
                  </a:cubicBezTo>
                  <a:cubicBezTo>
                    <a:pt x="541117" y="1505179"/>
                    <a:pt x="524275" y="1499565"/>
                    <a:pt x="504625" y="1495074"/>
                  </a:cubicBezTo>
                  <a:cubicBezTo>
                    <a:pt x="504625" y="1495074"/>
                    <a:pt x="504625" y="1495074"/>
                    <a:pt x="504625" y="1495074"/>
                  </a:cubicBezTo>
                  <a:cubicBezTo>
                    <a:pt x="504625" y="1490021"/>
                    <a:pt x="504063" y="1484968"/>
                    <a:pt x="496765" y="1486652"/>
                  </a:cubicBezTo>
                  <a:cubicBezTo>
                    <a:pt x="496765" y="1486652"/>
                    <a:pt x="495642" y="1485529"/>
                    <a:pt x="495642" y="1485529"/>
                  </a:cubicBezTo>
                  <a:cubicBezTo>
                    <a:pt x="499572" y="1468125"/>
                    <a:pt x="494519" y="1459142"/>
                    <a:pt x="475431" y="1462511"/>
                  </a:cubicBezTo>
                  <a:lnTo>
                    <a:pt x="475992" y="1460827"/>
                  </a:lnTo>
                  <a:cubicBezTo>
                    <a:pt x="475992" y="1460827"/>
                    <a:pt x="475431" y="1462511"/>
                    <a:pt x="475431" y="1462511"/>
                  </a:cubicBezTo>
                  <a:cubicBezTo>
                    <a:pt x="477676" y="1438370"/>
                    <a:pt x="463079" y="1425457"/>
                    <a:pt x="443429" y="1415913"/>
                  </a:cubicBezTo>
                  <a:cubicBezTo>
                    <a:pt x="429394" y="1390649"/>
                    <a:pt x="420411" y="1359770"/>
                    <a:pt x="382795" y="1359770"/>
                  </a:cubicBezTo>
                  <a:cubicBezTo>
                    <a:pt x="380550" y="1357525"/>
                    <a:pt x="378304" y="1355279"/>
                    <a:pt x="376620" y="1353033"/>
                  </a:cubicBezTo>
                  <a:cubicBezTo>
                    <a:pt x="378866" y="1324401"/>
                    <a:pt x="371567" y="1316540"/>
                    <a:pt x="341812" y="1315979"/>
                  </a:cubicBezTo>
                  <a:cubicBezTo>
                    <a:pt x="341812" y="1315979"/>
                    <a:pt x="342373" y="1315979"/>
                    <a:pt x="342373" y="1315979"/>
                  </a:cubicBezTo>
                  <a:cubicBezTo>
                    <a:pt x="333390" y="1295768"/>
                    <a:pt x="333952" y="1275557"/>
                    <a:pt x="308688" y="1258714"/>
                  </a:cubicBezTo>
                  <a:cubicBezTo>
                    <a:pt x="282862" y="1241310"/>
                    <a:pt x="255913" y="1214923"/>
                    <a:pt x="240194" y="1182921"/>
                  </a:cubicBezTo>
                  <a:cubicBezTo>
                    <a:pt x="235141" y="1172816"/>
                    <a:pt x="229527" y="1168324"/>
                    <a:pt x="218860" y="1175062"/>
                  </a:cubicBezTo>
                  <a:cubicBezTo>
                    <a:pt x="132962" y="1094778"/>
                    <a:pt x="63906" y="1002704"/>
                    <a:pt x="27975" y="889296"/>
                  </a:cubicBezTo>
                  <a:cubicBezTo>
                    <a:pt x="30782" y="847190"/>
                    <a:pt x="11694" y="809013"/>
                    <a:pt x="7764" y="767467"/>
                  </a:cubicBezTo>
                  <a:cubicBezTo>
                    <a:pt x="1027" y="697851"/>
                    <a:pt x="-5149" y="628795"/>
                    <a:pt x="6641" y="559740"/>
                  </a:cubicBezTo>
                  <a:cubicBezTo>
                    <a:pt x="14501" y="512581"/>
                    <a:pt x="20115" y="464298"/>
                    <a:pt x="45379" y="422191"/>
                  </a:cubicBezTo>
                  <a:cubicBezTo>
                    <a:pt x="57169" y="402541"/>
                    <a:pt x="62222" y="382330"/>
                    <a:pt x="60538" y="359873"/>
                  </a:cubicBezTo>
                  <a:cubicBezTo>
                    <a:pt x="60538" y="359873"/>
                    <a:pt x="60538" y="360435"/>
                    <a:pt x="60538" y="360435"/>
                  </a:cubicBezTo>
                  <a:cubicBezTo>
                    <a:pt x="82433" y="347522"/>
                    <a:pt x="95346" y="330118"/>
                    <a:pt x="91978" y="303169"/>
                  </a:cubicBezTo>
                  <a:cubicBezTo>
                    <a:pt x="91978" y="303169"/>
                    <a:pt x="92539" y="302046"/>
                    <a:pt x="92539" y="302046"/>
                  </a:cubicBezTo>
                  <a:cubicBezTo>
                    <a:pt x="108259" y="303169"/>
                    <a:pt x="106013" y="291941"/>
                    <a:pt x="106575" y="282397"/>
                  </a:cubicBezTo>
                  <a:cubicBezTo>
                    <a:pt x="106575" y="282397"/>
                    <a:pt x="106575" y="282397"/>
                    <a:pt x="106575" y="282397"/>
                  </a:cubicBezTo>
                  <a:cubicBezTo>
                    <a:pt x="120610" y="280712"/>
                    <a:pt x="122295" y="270607"/>
                    <a:pt x="123417" y="259378"/>
                  </a:cubicBezTo>
                  <a:cubicBezTo>
                    <a:pt x="123417" y="259378"/>
                    <a:pt x="123417" y="259378"/>
                    <a:pt x="123417" y="259378"/>
                  </a:cubicBezTo>
                  <a:cubicBezTo>
                    <a:pt x="160471" y="256010"/>
                    <a:pt x="163840" y="213903"/>
                    <a:pt x="191911" y="199306"/>
                  </a:cubicBezTo>
                  <a:cubicBezTo>
                    <a:pt x="196964" y="196499"/>
                    <a:pt x="203140" y="189200"/>
                    <a:pt x="196964" y="180779"/>
                  </a:cubicBezTo>
                  <a:cubicBezTo>
                    <a:pt x="205947" y="156637"/>
                    <a:pt x="230088" y="147093"/>
                    <a:pt x="247492" y="132496"/>
                  </a:cubicBezTo>
                  <a:cubicBezTo>
                    <a:pt x="331145" y="62880"/>
                    <a:pt x="428271" y="17966"/>
                    <a:pt x="537187" y="0"/>
                  </a:cubicBezTo>
                  <a:cubicBezTo>
                    <a:pt x="539433" y="1684"/>
                    <a:pt x="541679" y="5053"/>
                    <a:pt x="543363" y="5053"/>
                  </a:cubicBezTo>
                  <a:cubicBezTo>
                    <a:pt x="625892" y="-4491"/>
                    <a:pt x="708422" y="3930"/>
                    <a:pt x="790390" y="1684"/>
                  </a:cubicBezTo>
                  <a:cubicBezTo>
                    <a:pt x="916710" y="26948"/>
                    <a:pt x="1030679" y="75792"/>
                    <a:pt x="1118823" y="174603"/>
                  </a:cubicBezTo>
                  <a:cubicBezTo>
                    <a:pt x="1121069" y="176849"/>
                    <a:pt x="1124437" y="178533"/>
                    <a:pt x="1127244" y="180217"/>
                  </a:cubicBezTo>
                  <a:cubicBezTo>
                    <a:pt x="1128929" y="183586"/>
                    <a:pt x="1131174" y="185270"/>
                    <a:pt x="1135104" y="183586"/>
                  </a:cubicBezTo>
                  <a:cubicBezTo>
                    <a:pt x="1135104" y="183586"/>
                    <a:pt x="1136227" y="184147"/>
                    <a:pt x="1136227" y="184147"/>
                  </a:cubicBezTo>
                  <a:cubicBezTo>
                    <a:pt x="1127806" y="203797"/>
                    <a:pt x="1140719" y="203797"/>
                    <a:pt x="1154193" y="203797"/>
                  </a:cubicBezTo>
                  <a:cubicBezTo>
                    <a:pt x="1155316" y="204920"/>
                    <a:pt x="1155877" y="206604"/>
                    <a:pt x="1155877" y="208288"/>
                  </a:cubicBezTo>
                  <a:cubicBezTo>
                    <a:pt x="1160368" y="230184"/>
                    <a:pt x="1173843" y="243097"/>
                    <a:pt x="1195177" y="248711"/>
                  </a:cubicBezTo>
                  <a:cubicBezTo>
                    <a:pt x="1236161" y="292502"/>
                    <a:pt x="1276583" y="336293"/>
                    <a:pt x="1317567" y="380084"/>
                  </a:cubicBezTo>
                  <a:cubicBezTo>
                    <a:pt x="1328234" y="395243"/>
                    <a:pt x="1341147" y="409840"/>
                    <a:pt x="1356306" y="422753"/>
                  </a:cubicBezTo>
                  <a:close/>
                  <a:moveTo>
                    <a:pt x="591084" y="1456335"/>
                  </a:moveTo>
                  <a:lnTo>
                    <a:pt x="592207" y="1457458"/>
                  </a:lnTo>
                  <a:cubicBezTo>
                    <a:pt x="588277" y="1467564"/>
                    <a:pt x="591645" y="1471494"/>
                    <a:pt x="602312" y="1468687"/>
                  </a:cubicBezTo>
                  <a:lnTo>
                    <a:pt x="602312" y="1469248"/>
                  </a:lnTo>
                  <a:cubicBezTo>
                    <a:pt x="601190" y="1473178"/>
                    <a:pt x="602874" y="1475424"/>
                    <a:pt x="606804" y="1476546"/>
                  </a:cubicBezTo>
                  <a:lnTo>
                    <a:pt x="606243" y="1475985"/>
                  </a:lnTo>
                  <a:cubicBezTo>
                    <a:pt x="610734" y="1504056"/>
                    <a:pt x="628700" y="1519776"/>
                    <a:pt x="654525" y="1527636"/>
                  </a:cubicBezTo>
                  <a:cubicBezTo>
                    <a:pt x="683158" y="1559637"/>
                    <a:pt x="711790" y="1592200"/>
                    <a:pt x="739861" y="1624201"/>
                  </a:cubicBezTo>
                  <a:cubicBezTo>
                    <a:pt x="740984" y="1638798"/>
                    <a:pt x="743230" y="1652834"/>
                    <a:pt x="763441" y="1650588"/>
                  </a:cubicBezTo>
                  <a:cubicBezTo>
                    <a:pt x="765126" y="1652272"/>
                    <a:pt x="766810" y="1653957"/>
                    <a:pt x="767933" y="1656202"/>
                  </a:cubicBezTo>
                  <a:cubicBezTo>
                    <a:pt x="770740" y="1680344"/>
                    <a:pt x="787583" y="1696063"/>
                    <a:pt x="800495" y="1714029"/>
                  </a:cubicBezTo>
                  <a:cubicBezTo>
                    <a:pt x="809478" y="1726380"/>
                    <a:pt x="817899" y="1731995"/>
                    <a:pt x="832497" y="1728626"/>
                  </a:cubicBezTo>
                  <a:cubicBezTo>
                    <a:pt x="865621" y="1770172"/>
                    <a:pt x="902113" y="1809471"/>
                    <a:pt x="936922" y="1849332"/>
                  </a:cubicBezTo>
                  <a:cubicBezTo>
                    <a:pt x="973414" y="1890316"/>
                    <a:pt x="1011591" y="1931300"/>
                    <a:pt x="1049768" y="1971723"/>
                  </a:cubicBezTo>
                  <a:cubicBezTo>
                    <a:pt x="1133982" y="2059305"/>
                    <a:pt x="1232792" y="2120501"/>
                    <a:pt x="1351253" y="2149133"/>
                  </a:cubicBezTo>
                  <a:cubicBezTo>
                    <a:pt x="1433221" y="2169345"/>
                    <a:pt x="1515750" y="2167660"/>
                    <a:pt x="1598280" y="2156432"/>
                  </a:cubicBezTo>
                  <a:cubicBezTo>
                    <a:pt x="1624666" y="2154747"/>
                    <a:pt x="1649930" y="2154747"/>
                    <a:pt x="1676879" y="2146888"/>
                  </a:cubicBezTo>
                  <a:cubicBezTo>
                    <a:pt x="1738636" y="2129483"/>
                    <a:pt x="1790287" y="2094113"/>
                    <a:pt x="1844184" y="2062674"/>
                  </a:cubicBezTo>
                  <a:cubicBezTo>
                    <a:pt x="1851482" y="2058182"/>
                    <a:pt x="1850359" y="2049761"/>
                    <a:pt x="1849236" y="2042462"/>
                  </a:cubicBezTo>
                  <a:lnTo>
                    <a:pt x="1849236" y="2042462"/>
                  </a:lnTo>
                  <a:cubicBezTo>
                    <a:pt x="1871693" y="2046392"/>
                    <a:pt x="1885729" y="2039094"/>
                    <a:pt x="1883483" y="2013830"/>
                  </a:cubicBezTo>
                  <a:cubicBezTo>
                    <a:pt x="1885167" y="2012707"/>
                    <a:pt x="1886290" y="2011023"/>
                    <a:pt x="1887975" y="2009900"/>
                  </a:cubicBezTo>
                  <a:cubicBezTo>
                    <a:pt x="1905940" y="2012707"/>
                    <a:pt x="1910993" y="2002040"/>
                    <a:pt x="1912116" y="1986881"/>
                  </a:cubicBezTo>
                  <a:cubicBezTo>
                    <a:pt x="1919414" y="1977899"/>
                    <a:pt x="1927836" y="1968916"/>
                    <a:pt x="1934573" y="1959372"/>
                  </a:cubicBezTo>
                  <a:cubicBezTo>
                    <a:pt x="1948047" y="1940845"/>
                    <a:pt x="1971627" y="1930178"/>
                    <a:pt x="1974434" y="1904352"/>
                  </a:cubicBezTo>
                  <a:cubicBezTo>
                    <a:pt x="1988470" y="1891439"/>
                    <a:pt x="1996891" y="1875719"/>
                    <a:pt x="2004189" y="1857754"/>
                  </a:cubicBezTo>
                  <a:cubicBezTo>
                    <a:pt x="2013734" y="1835297"/>
                    <a:pt x="2026085" y="1813963"/>
                    <a:pt x="2037875" y="1792067"/>
                  </a:cubicBezTo>
                  <a:cubicBezTo>
                    <a:pt x="2040682" y="1792067"/>
                    <a:pt x="2045173" y="1793190"/>
                    <a:pt x="2045173" y="1792629"/>
                  </a:cubicBezTo>
                  <a:cubicBezTo>
                    <a:pt x="2056963" y="1763434"/>
                    <a:pt x="2070438" y="1734802"/>
                    <a:pt x="2064262" y="1701678"/>
                  </a:cubicBezTo>
                  <a:cubicBezTo>
                    <a:pt x="2067630" y="1676975"/>
                    <a:pt x="2071560" y="1652272"/>
                    <a:pt x="2074929" y="1628131"/>
                  </a:cubicBezTo>
                  <a:cubicBezTo>
                    <a:pt x="2076613" y="1629815"/>
                    <a:pt x="2077736" y="1632061"/>
                    <a:pt x="2079420" y="1633745"/>
                  </a:cubicBezTo>
                  <a:cubicBezTo>
                    <a:pt x="2079982" y="1633184"/>
                    <a:pt x="2081105" y="1632623"/>
                    <a:pt x="2081105" y="1632061"/>
                  </a:cubicBezTo>
                  <a:cubicBezTo>
                    <a:pt x="2081105" y="1599499"/>
                    <a:pt x="2081666" y="1566936"/>
                    <a:pt x="2080543" y="1534935"/>
                  </a:cubicBezTo>
                  <a:cubicBezTo>
                    <a:pt x="2080543" y="1532128"/>
                    <a:pt x="2076613" y="1537742"/>
                    <a:pt x="2074929" y="1539988"/>
                  </a:cubicBezTo>
                  <a:cubicBezTo>
                    <a:pt x="2064823" y="1450721"/>
                    <a:pt x="2038998" y="1366507"/>
                    <a:pt x="1996329" y="1287346"/>
                  </a:cubicBezTo>
                  <a:cubicBezTo>
                    <a:pt x="1997452" y="1285662"/>
                    <a:pt x="1999698" y="1283978"/>
                    <a:pt x="1999698" y="1283416"/>
                  </a:cubicBezTo>
                  <a:cubicBezTo>
                    <a:pt x="1989592" y="1240187"/>
                    <a:pt x="1952538" y="1215484"/>
                    <a:pt x="1929520" y="1181237"/>
                  </a:cubicBezTo>
                  <a:cubicBezTo>
                    <a:pt x="1927836" y="1178991"/>
                    <a:pt x="1920537" y="1180114"/>
                    <a:pt x="1916046" y="1179553"/>
                  </a:cubicBezTo>
                  <a:cubicBezTo>
                    <a:pt x="1914923" y="1177869"/>
                    <a:pt x="1913800" y="1176184"/>
                    <a:pt x="1913239" y="1174500"/>
                  </a:cubicBezTo>
                  <a:cubicBezTo>
                    <a:pt x="1911554" y="1172254"/>
                    <a:pt x="1909870" y="1170570"/>
                    <a:pt x="1907624" y="1168324"/>
                  </a:cubicBezTo>
                  <a:lnTo>
                    <a:pt x="1907624" y="1168324"/>
                  </a:lnTo>
                  <a:cubicBezTo>
                    <a:pt x="1903133" y="1143622"/>
                    <a:pt x="1886290" y="1130148"/>
                    <a:pt x="1863833" y="1123410"/>
                  </a:cubicBezTo>
                  <a:lnTo>
                    <a:pt x="1863272" y="1122288"/>
                  </a:lnTo>
                  <a:cubicBezTo>
                    <a:pt x="1855973" y="1103199"/>
                    <a:pt x="1848675" y="1083549"/>
                    <a:pt x="1825095" y="1078497"/>
                  </a:cubicBezTo>
                  <a:lnTo>
                    <a:pt x="1823972" y="1077935"/>
                  </a:lnTo>
                  <a:cubicBezTo>
                    <a:pt x="1822288" y="1055478"/>
                    <a:pt x="1821727" y="1054917"/>
                    <a:pt x="1806568" y="1062777"/>
                  </a:cubicBezTo>
                  <a:cubicBezTo>
                    <a:pt x="1781304" y="1034144"/>
                    <a:pt x="1756040" y="1004950"/>
                    <a:pt x="1730214" y="976879"/>
                  </a:cubicBezTo>
                  <a:cubicBezTo>
                    <a:pt x="1668458" y="907823"/>
                    <a:pt x="1605578" y="839330"/>
                    <a:pt x="1544383" y="770274"/>
                  </a:cubicBezTo>
                  <a:cubicBezTo>
                    <a:pt x="1529786" y="753432"/>
                    <a:pt x="1518557" y="755677"/>
                    <a:pt x="1503399" y="769152"/>
                  </a:cubicBezTo>
                  <a:cubicBezTo>
                    <a:pt x="1470275" y="798346"/>
                    <a:pt x="1439396" y="830347"/>
                    <a:pt x="1402342" y="855050"/>
                  </a:cubicBezTo>
                  <a:cubicBezTo>
                    <a:pt x="1391675" y="853927"/>
                    <a:pt x="1381570" y="856172"/>
                    <a:pt x="1375394" y="865717"/>
                  </a:cubicBezTo>
                  <a:cubicBezTo>
                    <a:pt x="1358551" y="891542"/>
                    <a:pt x="1316445" y="892104"/>
                    <a:pt x="1310830" y="929158"/>
                  </a:cubicBezTo>
                  <a:cubicBezTo>
                    <a:pt x="1310269" y="931403"/>
                    <a:pt x="1301286" y="930842"/>
                    <a:pt x="1299040" y="933649"/>
                  </a:cubicBezTo>
                  <a:cubicBezTo>
                    <a:pt x="1285005" y="951053"/>
                    <a:pt x="1258056" y="959474"/>
                    <a:pt x="1256933" y="986984"/>
                  </a:cubicBezTo>
                  <a:cubicBezTo>
                    <a:pt x="1187878" y="1053232"/>
                    <a:pt x="1118262" y="1118919"/>
                    <a:pt x="1043592" y="1179553"/>
                  </a:cubicBezTo>
                  <a:cubicBezTo>
                    <a:pt x="1007100" y="1209309"/>
                    <a:pt x="974537" y="1242994"/>
                    <a:pt x="940851" y="1276118"/>
                  </a:cubicBezTo>
                  <a:cubicBezTo>
                    <a:pt x="926254" y="1290715"/>
                    <a:pt x="901552" y="1298014"/>
                    <a:pt x="900429" y="1324962"/>
                  </a:cubicBezTo>
                  <a:cubicBezTo>
                    <a:pt x="872919" y="1303628"/>
                    <a:pt x="851585" y="1276118"/>
                    <a:pt x="829689" y="1248608"/>
                  </a:cubicBezTo>
                  <a:cubicBezTo>
                    <a:pt x="842041" y="1249170"/>
                    <a:pt x="851023" y="1242994"/>
                    <a:pt x="859445" y="1235695"/>
                  </a:cubicBezTo>
                  <a:cubicBezTo>
                    <a:pt x="934676" y="1168324"/>
                    <a:pt x="1009907" y="1100953"/>
                    <a:pt x="1085138" y="1033021"/>
                  </a:cubicBezTo>
                  <a:cubicBezTo>
                    <a:pt x="1149701" y="974633"/>
                    <a:pt x="1214265" y="915683"/>
                    <a:pt x="1279390" y="856734"/>
                  </a:cubicBezTo>
                  <a:cubicBezTo>
                    <a:pt x="1337779" y="803398"/>
                    <a:pt x="1396167" y="750625"/>
                    <a:pt x="1454555" y="697851"/>
                  </a:cubicBezTo>
                  <a:cubicBezTo>
                    <a:pt x="1463538" y="689429"/>
                    <a:pt x="1474766" y="681569"/>
                    <a:pt x="1462415" y="668095"/>
                  </a:cubicBezTo>
                  <a:cubicBezTo>
                    <a:pt x="1407395" y="606900"/>
                    <a:pt x="1351814" y="545705"/>
                    <a:pt x="1296233" y="484509"/>
                  </a:cubicBezTo>
                  <a:cubicBezTo>
                    <a:pt x="1253565" y="437350"/>
                    <a:pt x="1209774" y="390190"/>
                    <a:pt x="1167667" y="342469"/>
                  </a:cubicBezTo>
                  <a:cubicBezTo>
                    <a:pt x="1112086" y="280151"/>
                    <a:pt x="1058751" y="216148"/>
                    <a:pt x="988011" y="168989"/>
                  </a:cubicBezTo>
                  <a:cubicBezTo>
                    <a:pt x="911096" y="118461"/>
                    <a:pt x="826882" y="87021"/>
                    <a:pt x="737054" y="77477"/>
                  </a:cubicBezTo>
                  <a:cubicBezTo>
                    <a:pt x="642174" y="67371"/>
                    <a:pt x="547293" y="72985"/>
                    <a:pt x="456904" y="109478"/>
                  </a:cubicBezTo>
                  <a:cubicBezTo>
                    <a:pt x="446237" y="113969"/>
                    <a:pt x="431639" y="113969"/>
                    <a:pt x="429955" y="130250"/>
                  </a:cubicBezTo>
                  <a:cubicBezTo>
                    <a:pt x="383357" y="149900"/>
                    <a:pt x="342373" y="177972"/>
                    <a:pt x="299705" y="204920"/>
                  </a:cubicBezTo>
                  <a:cubicBezTo>
                    <a:pt x="270511" y="206604"/>
                    <a:pt x="231211" y="244220"/>
                    <a:pt x="228965" y="271168"/>
                  </a:cubicBezTo>
                  <a:lnTo>
                    <a:pt x="228965" y="271168"/>
                  </a:lnTo>
                  <a:cubicBezTo>
                    <a:pt x="210438" y="268922"/>
                    <a:pt x="203140" y="276782"/>
                    <a:pt x="207631" y="295309"/>
                  </a:cubicBezTo>
                  <a:lnTo>
                    <a:pt x="207631" y="295309"/>
                  </a:lnTo>
                  <a:cubicBezTo>
                    <a:pt x="191911" y="291379"/>
                    <a:pt x="179560" y="288011"/>
                    <a:pt x="176191" y="313275"/>
                  </a:cubicBezTo>
                  <a:cubicBezTo>
                    <a:pt x="173946" y="329556"/>
                    <a:pt x="160471" y="347522"/>
                    <a:pt x="146436" y="357627"/>
                  </a:cubicBezTo>
                  <a:cubicBezTo>
                    <a:pt x="129032" y="370540"/>
                    <a:pt x="132400" y="382330"/>
                    <a:pt x="137453" y="397489"/>
                  </a:cubicBezTo>
                  <a:lnTo>
                    <a:pt x="136330" y="399734"/>
                  </a:lnTo>
                  <a:cubicBezTo>
                    <a:pt x="125102" y="393559"/>
                    <a:pt x="117242" y="394681"/>
                    <a:pt x="116680" y="409840"/>
                  </a:cubicBezTo>
                  <a:cubicBezTo>
                    <a:pt x="116119" y="418823"/>
                    <a:pt x="116680" y="427805"/>
                    <a:pt x="117242" y="436788"/>
                  </a:cubicBezTo>
                  <a:cubicBezTo>
                    <a:pt x="116680" y="439595"/>
                    <a:pt x="116119" y="442403"/>
                    <a:pt x="114996" y="444648"/>
                  </a:cubicBezTo>
                  <a:cubicBezTo>
                    <a:pt x="40888" y="615883"/>
                    <a:pt x="62222" y="779819"/>
                    <a:pt x="151489" y="938702"/>
                  </a:cubicBezTo>
                  <a:cubicBezTo>
                    <a:pt x="197525" y="1021231"/>
                    <a:pt x="263212" y="1088041"/>
                    <a:pt x="324969" y="1157657"/>
                  </a:cubicBezTo>
                  <a:cubicBezTo>
                    <a:pt x="412551" y="1257030"/>
                    <a:pt x="500695" y="1356402"/>
                    <a:pt x="588277" y="1455774"/>
                  </a:cubicBezTo>
                  <a:cubicBezTo>
                    <a:pt x="587715" y="1456897"/>
                    <a:pt x="587154" y="1458020"/>
                    <a:pt x="586031" y="1459142"/>
                  </a:cubicBezTo>
                  <a:cubicBezTo>
                    <a:pt x="588277" y="1457458"/>
                    <a:pt x="589400" y="1456897"/>
                    <a:pt x="591084" y="1456335"/>
                  </a:cubicBezTo>
                  <a:close/>
                </a:path>
              </a:pathLst>
            </a:custGeom>
            <a:solidFill>
              <a:srgbClr val="421C5E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5" name="Forme libre : forme 334">
              <a:extLst>
                <a:ext uri="{FF2B5EF4-FFF2-40B4-BE49-F238E27FC236}">
                  <a16:creationId xmlns:a16="http://schemas.microsoft.com/office/drawing/2014/main" id="{75D65406-AFD8-B076-2019-671F54B9DE22}"/>
                </a:ext>
              </a:extLst>
            </p:cNvPr>
            <p:cNvSpPr/>
            <p:nvPr/>
          </p:nvSpPr>
          <p:spPr>
            <a:xfrm>
              <a:off x="-9268672" y="3273191"/>
              <a:ext cx="73205" cy="529423"/>
            </a:xfrm>
            <a:custGeom>
              <a:avLst/>
              <a:gdLst>
                <a:gd name="csX0" fmla="*/ 72912 w 73205"/>
                <a:gd name="csY0" fmla="*/ 0 h 529423"/>
                <a:gd name="csX1" fmla="*/ 57753 w 73205"/>
                <a:gd name="csY1" fmla="*/ 62318 h 529423"/>
                <a:gd name="csX2" fmla="*/ 19015 w 73205"/>
                <a:gd name="csY2" fmla="*/ 199867 h 529423"/>
                <a:gd name="csX3" fmla="*/ 20138 w 73205"/>
                <a:gd name="csY3" fmla="*/ 407594 h 529423"/>
                <a:gd name="csX4" fmla="*/ 40349 w 73205"/>
                <a:gd name="csY4" fmla="*/ 529423 h 529423"/>
                <a:gd name="csX5" fmla="*/ 3857 w 73205"/>
                <a:gd name="csY5" fmla="*/ 226815 h 529423"/>
                <a:gd name="csX6" fmla="*/ 72912 w 73205"/>
                <a:gd name="csY6" fmla="*/ 0 h 529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3205" h="529423">
                  <a:moveTo>
                    <a:pt x="72912" y="0"/>
                  </a:moveTo>
                  <a:cubicBezTo>
                    <a:pt x="74596" y="22457"/>
                    <a:pt x="68982" y="42668"/>
                    <a:pt x="57753" y="62318"/>
                  </a:cubicBezTo>
                  <a:cubicBezTo>
                    <a:pt x="32489" y="104425"/>
                    <a:pt x="26875" y="152707"/>
                    <a:pt x="19015" y="199867"/>
                  </a:cubicBezTo>
                  <a:cubicBezTo>
                    <a:pt x="7225" y="268922"/>
                    <a:pt x="13401" y="337978"/>
                    <a:pt x="20138" y="407594"/>
                  </a:cubicBezTo>
                  <a:cubicBezTo>
                    <a:pt x="24068" y="449140"/>
                    <a:pt x="43156" y="487317"/>
                    <a:pt x="40349" y="529423"/>
                  </a:cubicBezTo>
                  <a:cubicBezTo>
                    <a:pt x="1049" y="431735"/>
                    <a:pt x="-5688" y="330118"/>
                    <a:pt x="3857" y="226815"/>
                  </a:cubicBezTo>
                  <a:cubicBezTo>
                    <a:pt x="11155" y="146532"/>
                    <a:pt x="33612" y="70739"/>
                    <a:pt x="72912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6" name="Forme libre : forme 335">
              <a:extLst>
                <a:ext uri="{FF2B5EF4-FFF2-40B4-BE49-F238E27FC236}">
                  <a16:creationId xmlns:a16="http://schemas.microsoft.com/office/drawing/2014/main" id="{38DCCADA-CC7E-C6F2-6C0E-9088DDEC6BE4}"/>
                </a:ext>
              </a:extLst>
            </p:cNvPr>
            <p:cNvSpPr/>
            <p:nvPr/>
          </p:nvSpPr>
          <p:spPr>
            <a:xfrm>
              <a:off x="-7135066" y="4273650"/>
              <a:ext cx="44566" cy="336293"/>
            </a:xfrm>
            <a:custGeom>
              <a:avLst/>
              <a:gdLst>
                <a:gd name="csX0" fmla="*/ 32857 w 44566"/>
                <a:gd name="csY0" fmla="*/ 336293 h 336293"/>
                <a:gd name="csX1" fmla="*/ 28365 w 44566"/>
                <a:gd name="csY1" fmla="*/ 293064 h 336293"/>
                <a:gd name="csX2" fmla="*/ 1978 w 44566"/>
                <a:gd name="csY2" fmla="*/ 20211 h 336293"/>
                <a:gd name="csX3" fmla="*/ 4785 w 44566"/>
                <a:gd name="csY3" fmla="*/ 0 h 336293"/>
                <a:gd name="csX4" fmla="*/ 32857 w 44566"/>
                <a:gd name="csY4" fmla="*/ 336293 h 336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566" h="336293">
                  <a:moveTo>
                    <a:pt x="32857" y="336293"/>
                  </a:moveTo>
                  <a:cubicBezTo>
                    <a:pt x="22751" y="322819"/>
                    <a:pt x="26681" y="307099"/>
                    <a:pt x="28365" y="293064"/>
                  </a:cubicBezTo>
                  <a:cubicBezTo>
                    <a:pt x="39594" y="199867"/>
                    <a:pt x="32295" y="108916"/>
                    <a:pt x="1978" y="20211"/>
                  </a:cubicBezTo>
                  <a:cubicBezTo>
                    <a:pt x="-267" y="12913"/>
                    <a:pt x="-1952" y="5614"/>
                    <a:pt x="4785" y="0"/>
                  </a:cubicBezTo>
                  <a:cubicBezTo>
                    <a:pt x="45208" y="109478"/>
                    <a:pt x="55314" y="221201"/>
                    <a:pt x="32857" y="336293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7" name="Forme libre : forme 336">
              <a:extLst>
                <a:ext uri="{FF2B5EF4-FFF2-40B4-BE49-F238E27FC236}">
                  <a16:creationId xmlns:a16="http://schemas.microsoft.com/office/drawing/2014/main" id="{740EEC59-D971-B83E-B00C-AC1E40D68330}"/>
                </a:ext>
              </a:extLst>
            </p:cNvPr>
            <p:cNvSpPr/>
            <p:nvPr/>
          </p:nvSpPr>
          <p:spPr>
            <a:xfrm>
              <a:off x="-8718550" y="2901104"/>
              <a:ext cx="253202" cy="17267"/>
            </a:xfrm>
            <a:custGeom>
              <a:avLst/>
              <a:gdLst>
                <a:gd name="csX0" fmla="*/ 253202 w 253202"/>
                <a:gd name="csY0" fmla="*/ 13899 h 17267"/>
                <a:gd name="csX1" fmla="*/ 6176 w 253202"/>
                <a:gd name="csY1" fmla="*/ 17267 h 17267"/>
                <a:gd name="csX2" fmla="*/ 0 w 253202"/>
                <a:gd name="csY2" fmla="*/ 12214 h 17267"/>
                <a:gd name="csX3" fmla="*/ 253202 w 253202"/>
                <a:gd name="csY3" fmla="*/ 13899 h 172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53202" h="17267">
                  <a:moveTo>
                    <a:pt x="253202" y="13899"/>
                  </a:moveTo>
                  <a:cubicBezTo>
                    <a:pt x="170673" y="16144"/>
                    <a:pt x="88144" y="7723"/>
                    <a:pt x="6176" y="17267"/>
                  </a:cubicBezTo>
                  <a:cubicBezTo>
                    <a:pt x="4491" y="17267"/>
                    <a:pt x="2246" y="13899"/>
                    <a:pt x="0" y="12214"/>
                  </a:cubicBezTo>
                  <a:cubicBezTo>
                    <a:pt x="84775" y="-4067"/>
                    <a:pt x="168989" y="-4628"/>
                    <a:pt x="253202" y="13899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8" name="Forme libre : forme 337">
              <a:extLst>
                <a:ext uri="{FF2B5EF4-FFF2-40B4-BE49-F238E27FC236}">
                  <a16:creationId xmlns:a16="http://schemas.microsoft.com/office/drawing/2014/main" id="{3C524F44-35F5-8586-BFC2-ADFB7508D7C1}"/>
                </a:ext>
              </a:extLst>
            </p:cNvPr>
            <p:cNvSpPr/>
            <p:nvPr/>
          </p:nvSpPr>
          <p:spPr>
            <a:xfrm>
              <a:off x="-8079088" y="5091626"/>
              <a:ext cx="197621" cy="67389"/>
            </a:xfrm>
            <a:custGeom>
              <a:avLst/>
              <a:gdLst>
                <a:gd name="csX0" fmla="*/ 0 w 197621"/>
                <a:gd name="csY0" fmla="*/ 1142 h 67389"/>
                <a:gd name="csX1" fmla="*/ 76354 w 197621"/>
                <a:gd name="csY1" fmla="*/ 24160 h 67389"/>
                <a:gd name="csX2" fmla="*/ 110039 w 197621"/>
                <a:gd name="csY2" fmla="*/ 34266 h 67389"/>
                <a:gd name="csX3" fmla="*/ 197621 w 197621"/>
                <a:gd name="csY3" fmla="*/ 67390 h 67389"/>
                <a:gd name="csX4" fmla="*/ 0 w 197621"/>
                <a:gd name="csY4" fmla="*/ 1142 h 67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7621" h="67389">
                  <a:moveTo>
                    <a:pt x="0" y="1142"/>
                  </a:moveTo>
                  <a:cubicBezTo>
                    <a:pt x="29194" y="-3350"/>
                    <a:pt x="54458" y="5633"/>
                    <a:pt x="76354" y="24160"/>
                  </a:cubicBezTo>
                  <a:cubicBezTo>
                    <a:pt x="86460" y="32582"/>
                    <a:pt x="97688" y="33704"/>
                    <a:pt x="110039" y="34266"/>
                  </a:cubicBezTo>
                  <a:cubicBezTo>
                    <a:pt x="142602" y="35950"/>
                    <a:pt x="171234" y="48301"/>
                    <a:pt x="197621" y="67390"/>
                  </a:cubicBezTo>
                  <a:cubicBezTo>
                    <a:pt x="127443" y="58969"/>
                    <a:pt x="61195" y="35950"/>
                    <a:pt x="0" y="1142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39" name="Forme libre : forme 338">
              <a:extLst>
                <a:ext uri="{FF2B5EF4-FFF2-40B4-BE49-F238E27FC236}">
                  <a16:creationId xmlns:a16="http://schemas.microsoft.com/office/drawing/2014/main" id="{7403E762-043F-93AF-ED11-1A4C19570350}"/>
                </a:ext>
              </a:extLst>
            </p:cNvPr>
            <p:cNvSpPr/>
            <p:nvPr/>
          </p:nvSpPr>
          <p:spPr>
            <a:xfrm>
              <a:off x="-7230328" y="4087257"/>
              <a:ext cx="96118" cy="174041"/>
            </a:xfrm>
            <a:custGeom>
              <a:avLst/>
              <a:gdLst>
                <a:gd name="csX0" fmla="*/ 96118 w 96118"/>
                <a:gd name="csY0" fmla="*/ 174042 h 174041"/>
                <a:gd name="csX1" fmla="*/ 68047 w 96118"/>
                <a:gd name="csY1" fmla="*/ 130251 h 174041"/>
                <a:gd name="csX2" fmla="*/ 7975 w 96118"/>
                <a:gd name="csY2" fmla="*/ 34247 h 174041"/>
                <a:gd name="csX3" fmla="*/ 115 w 96118"/>
                <a:gd name="csY3" fmla="*/ 0 h 174041"/>
                <a:gd name="csX4" fmla="*/ 96118 w 96118"/>
                <a:gd name="csY4" fmla="*/ 174042 h 1740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96118" h="174041">
                  <a:moveTo>
                    <a:pt x="96118" y="174042"/>
                  </a:moveTo>
                  <a:cubicBezTo>
                    <a:pt x="77591" y="165620"/>
                    <a:pt x="77591" y="144848"/>
                    <a:pt x="68047" y="130251"/>
                  </a:cubicBezTo>
                  <a:cubicBezTo>
                    <a:pt x="46713" y="98811"/>
                    <a:pt x="33800" y="62318"/>
                    <a:pt x="7975" y="34247"/>
                  </a:cubicBezTo>
                  <a:cubicBezTo>
                    <a:pt x="-1570" y="23580"/>
                    <a:pt x="115" y="11790"/>
                    <a:pt x="115" y="0"/>
                  </a:cubicBezTo>
                  <a:cubicBezTo>
                    <a:pt x="42221" y="52774"/>
                    <a:pt x="74784" y="110601"/>
                    <a:pt x="96118" y="174042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0" name="Forme libre : forme 339">
              <a:extLst>
                <a:ext uri="{FF2B5EF4-FFF2-40B4-BE49-F238E27FC236}">
                  <a16:creationId xmlns:a16="http://schemas.microsoft.com/office/drawing/2014/main" id="{D59251C6-2C97-5FB2-9A67-951C2F2011B9}"/>
                </a:ext>
              </a:extLst>
            </p:cNvPr>
            <p:cNvSpPr/>
            <p:nvPr/>
          </p:nvSpPr>
          <p:spPr>
            <a:xfrm>
              <a:off x="-9038000" y="4084803"/>
              <a:ext cx="123513" cy="144494"/>
            </a:xfrm>
            <a:custGeom>
              <a:avLst/>
              <a:gdLst>
                <a:gd name="csX0" fmla="*/ 0 w 123513"/>
                <a:gd name="csY0" fmla="*/ 3577 h 144494"/>
                <a:gd name="csX1" fmla="*/ 21334 w 123513"/>
                <a:gd name="csY1" fmla="*/ 11437 h 144494"/>
                <a:gd name="csX2" fmla="*/ 89828 w 123513"/>
                <a:gd name="csY2" fmla="*/ 87229 h 144494"/>
                <a:gd name="csX3" fmla="*/ 123513 w 123513"/>
                <a:gd name="csY3" fmla="*/ 144494 h 144494"/>
                <a:gd name="csX4" fmla="*/ 0 w 123513"/>
                <a:gd name="csY4" fmla="*/ 3577 h 1444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513" h="144494">
                  <a:moveTo>
                    <a:pt x="0" y="3577"/>
                  </a:moveTo>
                  <a:cubicBezTo>
                    <a:pt x="10667" y="-3722"/>
                    <a:pt x="16281" y="770"/>
                    <a:pt x="21334" y="11437"/>
                  </a:cubicBezTo>
                  <a:cubicBezTo>
                    <a:pt x="37054" y="42876"/>
                    <a:pt x="64002" y="69825"/>
                    <a:pt x="89828" y="87229"/>
                  </a:cubicBezTo>
                  <a:cubicBezTo>
                    <a:pt x="115092" y="104072"/>
                    <a:pt x="114531" y="124844"/>
                    <a:pt x="123513" y="144494"/>
                  </a:cubicBezTo>
                  <a:cubicBezTo>
                    <a:pt x="81968" y="97335"/>
                    <a:pt x="36493" y="54105"/>
                    <a:pt x="0" y="3577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1" name="Forme libre : forme 340">
              <a:extLst>
                <a:ext uri="{FF2B5EF4-FFF2-40B4-BE49-F238E27FC236}">
                  <a16:creationId xmlns:a16="http://schemas.microsoft.com/office/drawing/2014/main" id="{A72B32E4-206B-D3DF-EA88-1ECD69064980}"/>
                </a:ext>
              </a:extLst>
            </p:cNvPr>
            <p:cNvSpPr/>
            <p:nvPr/>
          </p:nvSpPr>
          <p:spPr>
            <a:xfrm>
              <a:off x="-7938170" y="3272319"/>
              <a:ext cx="57548" cy="64313"/>
            </a:xfrm>
            <a:custGeom>
              <a:avLst/>
              <a:gdLst>
                <a:gd name="csX0" fmla="*/ 38738 w 57548"/>
                <a:gd name="csY0" fmla="*/ 64314 h 64313"/>
                <a:gd name="csX1" fmla="*/ 0 w 57548"/>
                <a:gd name="csY1" fmla="*/ 21084 h 64313"/>
                <a:gd name="csX2" fmla="*/ 37616 w 57548"/>
                <a:gd name="csY2" fmla="*/ 12662 h 64313"/>
                <a:gd name="csX3" fmla="*/ 38738 w 57548"/>
                <a:gd name="csY3" fmla="*/ 64314 h 643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7548" h="64313">
                  <a:moveTo>
                    <a:pt x="38738" y="64314"/>
                  </a:moveTo>
                  <a:cubicBezTo>
                    <a:pt x="24141" y="51401"/>
                    <a:pt x="11228" y="36804"/>
                    <a:pt x="0" y="21084"/>
                  </a:cubicBezTo>
                  <a:cubicBezTo>
                    <a:pt x="8983" y="-4180"/>
                    <a:pt x="18527" y="-6426"/>
                    <a:pt x="37616" y="12662"/>
                  </a:cubicBezTo>
                  <a:cubicBezTo>
                    <a:pt x="64002" y="39611"/>
                    <a:pt x="64002" y="51401"/>
                    <a:pt x="38738" y="64314"/>
                  </a:cubicBezTo>
                  <a:close/>
                </a:path>
              </a:pathLst>
            </a:custGeom>
            <a:solidFill>
              <a:srgbClr val="F6F5F2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2" name="Forme libre : forme 341">
              <a:extLst>
                <a:ext uri="{FF2B5EF4-FFF2-40B4-BE49-F238E27FC236}">
                  <a16:creationId xmlns:a16="http://schemas.microsoft.com/office/drawing/2014/main" id="{313DC99E-267E-EBAC-354D-F0D42ED27FF3}"/>
                </a:ext>
              </a:extLst>
            </p:cNvPr>
            <p:cNvSpPr/>
            <p:nvPr/>
          </p:nvSpPr>
          <p:spPr>
            <a:xfrm>
              <a:off x="-7165668" y="4621171"/>
              <a:ext cx="61775" cy="175164"/>
            </a:xfrm>
            <a:custGeom>
              <a:avLst/>
              <a:gdLst>
                <a:gd name="csX0" fmla="*/ 2826 w 61775"/>
                <a:gd name="csY0" fmla="*/ 175165 h 175164"/>
                <a:gd name="csX1" fmla="*/ 20230 w 61775"/>
                <a:gd name="csY1" fmla="*/ 108355 h 175164"/>
                <a:gd name="csX2" fmla="*/ 61775 w 61775"/>
                <a:gd name="csY2" fmla="*/ 0 h 175164"/>
                <a:gd name="csX3" fmla="*/ 2826 w 61775"/>
                <a:gd name="csY3" fmla="*/ 175165 h 1751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1775" h="175164">
                  <a:moveTo>
                    <a:pt x="2826" y="175165"/>
                  </a:moveTo>
                  <a:cubicBezTo>
                    <a:pt x="-7280" y="148778"/>
                    <a:pt x="12370" y="129128"/>
                    <a:pt x="20230" y="108355"/>
                  </a:cubicBezTo>
                  <a:cubicBezTo>
                    <a:pt x="34265" y="72424"/>
                    <a:pt x="36511" y="31440"/>
                    <a:pt x="61775" y="0"/>
                  </a:cubicBezTo>
                  <a:cubicBezTo>
                    <a:pt x="52231" y="61757"/>
                    <a:pt x="33704" y="120145"/>
                    <a:pt x="2826" y="175165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3" name="Forme libre : forme 342">
              <a:extLst>
                <a:ext uri="{FF2B5EF4-FFF2-40B4-BE49-F238E27FC236}">
                  <a16:creationId xmlns:a16="http://schemas.microsoft.com/office/drawing/2014/main" id="{B428F9CB-628A-BEDB-1058-E119DDE91AC7}"/>
                </a:ext>
              </a:extLst>
            </p:cNvPr>
            <p:cNvSpPr/>
            <p:nvPr/>
          </p:nvSpPr>
          <p:spPr>
            <a:xfrm>
              <a:off x="-7240805" y="4779569"/>
              <a:ext cx="76277" cy="135788"/>
            </a:xfrm>
            <a:custGeom>
              <a:avLst/>
              <a:gdLst>
                <a:gd name="csX0" fmla="*/ 2731 w 76277"/>
                <a:gd name="csY0" fmla="*/ 135789 h 135788"/>
                <a:gd name="csX1" fmla="*/ 27995 w 76277"/>
                <a:gd name="csY1" fmla="*/ 84699 h 135788"/>
                <a:gd name="csX2" fmla="*/ 44838 w 76277"/>
                <a:gd name="csY2" fmla="*/ 11714 h 135788"/>
                <a:gd name="csX3" fmla="*/ 49891 w 76277"/>
                <a:gd name="csY3" fmla="*/ 485 h 135788"/>
                <a:gd name="csX4" fmla="*/ 59996 w 76277"/>
                <a:gd name="csY4" fmla="*/ 7222 h 135788"/>
                <a:gd name="csX5" fmla="*/ 76278 w 76277"/>
                <a:gd name="csY5" fmla="*/ 21258 h 135788"/>
                <a:gd name="csX6" fmla="*/ 2731 w 76277"/>
                <a:gd name="csY6" fmla="*/ 135789 h 1357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76277" h="135788">
                  <a:moveTo>
                    <a:pt x="2731" y="135789"/>
                  </a:moveTo>
                  <a:cubicBezTo>
                    <a:pt x="-9059" y="109402"/>
                    <a:pt x="20697" y="102665"/>
                    <a:pt x="27995" y="84699"/>
                  </a:cubicBezTo>
                  <a:cubicBezTo>
                    <a:pt x="37539" y="60558"/>
                    <a:pt x="66734" y="43154"/>
                    <a:pt x="44838" y="11714"/>
                  </a:cubicBezTo>
                  <a:cubicBezTo>
                    <a:pt x="42592" y="8345"/>
                    <a:pt x="44277" y="2170"/>
                    <a:pt x="49891" y="485"/>
                  </a:cubicBezTo>
                  <a:cubicBezTo>
                    <a:pt x="55505" y="-1199"/>
                    <a:pt x="59435" y="1608"/>
                    <a:pt x="59996" y="7222"/>
                  </a:cubicBezTo>
                  <a:cubicBezTo>
                    <a:pt x="61119" y="17890"/>
                    <a:pt x="66172" y="22381"/>
                    <a:pt x="76278" y="21258"/>
                  </a:cubicBezTo>
                  <a:cubicBezTo>
                    <a:pt x="57189" y="62803"/>
                    <a:pt x="31925" y="100419"/>
                    <a:pt x="2731" y="135789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4" name="Forme libre : forme 343">
              <a:extLst>
                <a:ext uri="{FF2B5EF4-FFF2-40B4-BE49-F238E27FC236}">
                  <a16:creationId xmlns:a16="http://schemas.microsoft.com/office/drawing/2014/main" id="{06595EC0-1E29-493C-9074-BFB01021EADB}"/>
                </a:ext>
              </a:extLst>
            </p:cNvPr>
            <p:cNvSpPr/>
            <p:nvPr/>
          </p:nvSpPr>
          <p:spPr>
            <a:xfrm>
              <a:off x="-7420537" y="3878968"/>
              <a:ext cx="78599" cy="84774"/>
            </a:xfrm>
            <a:custGeom>
              <a:avLst/>
              <a:gdLst>
                <a:gd name="csX0" fmla="*/ 78599 w 78599"/>
                <a:gd name="csY0" fmla="*/ 84775 h 84774"/>
                <a:gd name="csX1" fmla="*/ 0 w 78599"/>
                <a:gd name="csY1" fmla="*/ 0 h 84774"/>
                <a:gd name="csX2" fmla="*/ 78599 w 78599"/>
                <a:gd name="csY2" fmla="*/ 84775 h 84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9" h="84774">
                  <a:moveTo>
                    <a:pt x="78599" y="84775"/>
                  </a:moveTo>
                  <a:cubicBezTo>
                    <a:pt x="50528" y="78599"/>
                    <a:pt x="3369" y="27510"/>
                    <a:pt x="0" y="0"/>
                  </a:cubicBezTo>
                  <a:cubicBezTo>
                    <a:pt x="33685" y="21334"/>
                    <a:pt x="56704" y="52774"/>
                    <a:pt x="78599" y="84775"/>
                  </a:cubicBezTo>
                  <a:close/>
                </a:path>
              </a:pathLst>
            </a:custGeom>
            <a:solidFill>
              <a:srgbClr val="42235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5" name="Forme libre : forme 344">
              <a:extLst>
                <a:ext uri="{FF2B5EF4-FFF2-40B4-BE49-F238E27FC236}">
                  <a16:creationId xmlns:a16="http://schemas.microsoft.com/office/drawing/2014/main" id="{D958B5F9-78CA-6EAA-AE7C-0BF0FC63E63A}"/>
                </a:ext>
              </a:extLst>
            </p:cNvPr>
            <p:cNvSpPr/>
            <p:nvPr/>
          </p:nvSpPr>
          <p:spPr>
            <a:xfrm>
              <a:off x="-7641820" y="3638679"/>
              <a:ext cx="91033" cy="90389"/>
            </a:xfrm>
            <a:custGeom>
              <a:avLst/>
              <a:gdLst>
                <a:gd name="csX0" fmla="*/ 85980 w 91033"/>
                <a:gd name="csY0" fmla="*/ 90389 h 90389"/>
                <a:gd name="csX1" fmla="*/ 53418 w 91033"/>
                <a:gd name="csY1" fmla="*/ 64564 h 90389"/>
                <a:gd name="csX2" fmla="*/ 12434 w 91033"/>
                <a:gd name="csY2" fmla="*/ 26948 h 90389"/>
                <a:gd name="csX3" fmla="*/ 7381 w 91033"/>
                <a:gd name="csY3" fmla="*/ 0 h 90389"/>
                <a:gd name="csX4" fmla="*/ 91033 w 91033"/>
                <a:gd name="csY4" fmla="*/ 90389 h 90389"/>
                <a:gd name="csX5" fmla="*/ 85980 w 91033"/>
                <a:gd name="csY5" fmla="*/ 90389 h 90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91033" h="90389">
                  <a:moveTo>
                    <a:pt x="85980" y="90389"/>
                  </a:moveTo>
                  <a:cubicBezTo>
                    <a:pt x="72506" y="84775"/>
                    <a:pt x="62400" y="78038"/>
                    <a:pt x="53418" y="64564"/>
                  </a:cubicBezTo>
                  <a:cubicBezTo>
                    <a:pt x="43873" y="50528"/>
                    <a:pt x="34329" y="32001"/>
                    <a:pt x="12434" y="26948"/>
                  </a:cubicBezTo>
                  <a:cubicBezTo>
                    <a:pt x="-1602" y="23580"/>
                    <a:pt x="-4409" y="11790"/>
                    <a:pt x="7381" y="0"/>
                  </a:cubicBezTo>
                  <a:cubicBezTo>
                    <a:pt x="39382" y="26387"/>
                    <a:pt x="65208" y="58388"/>
                    <a:pt x="91033" y="90389"/>
                  </a:cubicBezTo>
                  <a:cubicBezTo>
                    <a:pt x="89349" y="90389"/>
                    <a:pt x="87664" y="90389"/>
                    <a:pt x="85980" y="90389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6" name="Forme libre : forme 345">
              <a:extLst>
                <a:ext uri="{FF2B5EF4-FFF2-40B4-BE49-F238E27FC236}">
                  <a16:creationId xmlns:a16="http://schemas.microsoft.com/office/drawing/2014/main" id="{FE1A6FB3-D161-3A5A-783F-7AA861DAF3BE}"/>
                </a:ext>
              </a:extLst>
            </p:cNvPr>
            <p:cNvSpPr/>
            <p:nvPr/>
          </p:nvSpPr>
          <p:spPr>
            <a:xfrm>
              <a:off x="-9134004" y="3094097"/>
              <a:ext cx="76133" cy="78599"/>
            </a:xfrm>
            <a:custGeom>
              <a:avLst/>
              <a:gdLst>
                <a:gd name="csX0" fmla="*/ 73547 w 76133"/>
                <a:gd name="csY0" fmla="*/ 0 h 78599"/>
                <a:gd name="csX1" fmla="*/ 68494 w 76133"/>
                <a:gd name="csY1" fmla="*/ 18527 h 78599"/>
                <a:gd name="csX2" fmla="*/ 0 w 76133"/>
                <a:gd name="csY2" fmla="*/ 78599 h 78599"/>
                <a:gd name="csX3" fmla="*/ 73547 w 76133"/>
                <a:gd name="csY3" fmla="*/ 0 h 7859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76133" h="78599">
                  <a:moveTo>
                    <a:pt x="73547" y="0"/>
                  </a:moveTo>
                  <a:cubicBezTo>
                    <a:pt x="79722" y="8421"/>
                    <a:pt x="73547" y="15720"/>
                    <a:pt x="68494" y="18527"/>
                  </a:cubicBezTo>
                  <a:cubicBezTo>
                    <a:pt x="40984" y="33124"/>
                    <a:pt x="37616" y="75231"/>
                    <a:pt x="0" y="78599"/>
                  </a:cubicBezTo>
                  <a:cubicBezTo>
                    <a:pt x="20773" y="48844"/>
                    <a:pt x="41545" y="19088"/>
                    <a:pt x="73547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7" name="Forme libre : forme 346">
              <a:extLst>
                <a:ext uri="{FF2B5EF4-FFF2-40B4-BE49-F238E27FC236}">
                  <a16:creationId xmlns:a16="http://schemas.microsoft.com/office/drawing/2014/main" id="{EC7C6346-AD8B-B4ED-B604-F01CEE62125C}"/>
                </a:ext>
              </a:extLst>
            </p:cNvPr>
            <p:cNvSpPr/>
            <p:nvPr/>
          </p:nvSpPr>
          <p:spPr>
            <a:xfrm>
              <a:off x="-7728759" y="3530324"/>
              <a:ext cx="79722" cy="89654"/>
            </a:xfrm>
            <a:custGeom>
              <a:avLst/>
              <a:gdLst>
                <a:gd name="csX0" fmla="*/ 79722 w 79722"/>
                <a:gd name="csY0" fmla="*/ 88144 h 89654"/>
                <a:gd name="csX1" fmla="*/ 49967 w 79722"/>
                <a:gd name="csY1" fmla="*/ 74108 h 89654"/>
                <a:gd name="csX2" fmla="*/ 9544 w 79722"/>
                <a:gd name="csY2" fmla="*/ 32563 h 89654"/>
                <a:gd name="csX3" fmla="*/ 0 w 79722"/>
                <a:gd name="csY3" fmla="*/ 0 h 89654"/>
                <a:gd name="csX4" fmla="*/ 79722 w 79722"/>
                <a:gd name="csY4" fmla="*/ 88144 h 896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9722" h="89654">
                  <a:moveTo>
                    <a:pt x="79722" y="88144"/>
                  </a:moveTo>
                  <a:cubicBezTo>
                    <a:pt x="65125" y="93758"/>
                    <a:pt x="56704" y="82529"/>
                    <a:pt x="49967" y="74108"/>
                  </a:cubicBezTo>
                  <a:cubicBezTo>
                    <a:pt x="38177" y="58388"/>
                    <a:pt x="28633" y="42107"/>
                    <a:pt x="9544" y="32563"/>
                  </a:cubicBezTo>
                  <a:cubicBezTo>
                    <a:pt x="0" y="28071"/>
                    <a:pt x="0" y="11790"/>
                    <a:pt x="0" y="0"/>
                  </a:cubicBezTo>
                  <a:cubicBezTo>
                    <a:pt x="26948" y="29755"/>
                    <a:pt x="53335" y="58950"/>
                    <a:pt x="79722" y="88144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8" name="Forme libre : forme 347">
              <a:extLst>
                <a:ext uri="{FF2B5EF4-FFF2-40B4-BE49-F238E27FC236}">
                  <a16:creationId xmlns:a16="http://schemas.microsoft.com/office/drawing/2014/main" id="{21008134-24ED-C5FC-9315-C411807ACCD8}"/>
                </a:ext>
              </a:extLst>
            </p:cNvPr>
            <p:cNvSpPr/>
            <p:nvPr/>
          </p:nvSpPr>
          <p:spPr>
            <a:xfrm>
              <a:off x="-8514753" y="4670050"/>
              <a:ext cx="72053" cy="80810"/>
            </a:xfrm>
            <a:custGeom>
              <a:avLst/>
              <a:gdLst>
                <a:gd name="csX0" fmla="*/ 0 w 72053"/>
                <a:gd name="csY0" fmla="*/ 1088 h 80810"/>
                <a:gd name="csX1" fmla="*/ 38177 w 72053"/>
                <a:gd name="csY1" fmla="*/ 22984 h 80810"/>
                <a:gd name="csX2" fmla="*/ 62879 w 72053"/>
                <a:gd name="csY2" fmla="*/ 52178 h 80810"/>
                <a:gd name="csX3" fmla="*/ 71862 w 72053"/>
                <a:gd name="csY3" fmla="*/ 80810 h 80810"/>
                <a:gd name="csX4" fmla="*/ 0 w 72053"/>
                <a:gd name="csY4" fmla="*/ 1088 h 808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053" h="80810">
                  <a:moveTo>
                    <a:pt x="0" y="1088"/>
                  </a:moveTo>
                  <a:cubicBezTo>
                    <a:pt x="18527" y="-1719"/>
                    <a:pt x="34247" y="-596"/>
                    <a:pt x="38177" y="22984"/>
                  </a:cubicBezTo>
                  <a:cubicBezTo>
                    <a:pt x="40422" y="37019"/>
                    <a:pt x="55020" y="42072"/>
                    <a:pt x="62879" y="52178"/>
                  </a:cubicBezTo>
                  <a:cubicBezTo>
                    <a:pt x="69055" y="60599"/>
                    <a:pt x="72985" y="70143"/>
                    <a:pt x="71862" y="80810"/>
                  </a:cubicBezTo>
                  <a:cubicBezTo>
                    <a:pt x="46037" y="56108"/>
                    <a:pt x="21896" y="29721"/>
                    <a:pt x="0" y="1088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49" name="Forme libre : forme 348">
              <a:extLst>
                <a:ext uri="{FF2B5EF4-FFF2-40B4-BE49-F238E27FC236}">
                  <a16:creationId xmlns:a16="http://schemas.microsoft.com/office/drawing/2014/main" id="{ACE0F624-C78E-BF4A-5CC8-2226792EABA5}"/>
                </a:ext>
              </a:extLst>
            </p:cNvPr>
            <p:cNvSpPr/>
            <p:nvPr/>
          </p:nvSpPr>
          <p:spPr>
            <a:xfrm>
              <a:off x="-8873503" y="4273088"/>
              <a:ext cx="60633" cy="57265"/>
            </a:xfrm>
            <a:custGeom>
              <a:avLst/>
              <a:gdLst>
                <a:gd name="csX0" fmla="*/ 0 w 60633"/>
                <a:gd name="csY0" fmla="*/ 0 h 57265"/>
                <a:gd name="csX1" fmla="*/ 60634 w 60633"/>
                <a:gd name="csY1" fmla="*/ 56142 h 57265"/>
                <a:gd name="csX2" fmla="*/ 51651 w 60633"/>
                <a:gd name="csY2" fmla="*/ 57265 h 57265"/>
                <a:gd name="csX3" fmla="*/ 0 w 60633"/>
                <a:gd name="csY3" fmla="*/ 0 h 57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0633" h="57265">
                  <a:moveTo>
                    <a:pt x="0" y="0"/>
                  </a:moveTo>
                  <a:cubicBezTo>
                    <a:pt x="37616" y="0"/>
                    <a:pt x="46598" y="30878"/>
                    <a:pt x="60634" y="56142"/>
                  </a:cubicBezTo>
                  <a:cubicBezTo>
                    <a:pt x="57827" y="56704"/>
                    <a:pt x="54458" y="57265"/>
                    <a:pt x="51651" y="57265"/>
                  </a:cubicBezTo>
                  <a:cubicBezTo>
                    <a:pt x="34247" y="38177"/>
                    <a:pt x="16843" y="19088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0" name="Forme libre : forme 349">
              <a:extLst>
                <a:ext uri="{FF2B5EF4-FFF2-40B4-BE49-F238E27FC236}">
                  <a16:creationId xmlns:a16="http://schemas.microsoft.com/office/drawing/2014/main" id="{A7A19CFF-EA82-44AA-ED57-0A25573F4AD1}"/>
                </a:ext>
              </a:extLst>
            </p:cNvPr>
            <p:cNvSpPr/>
            <p:nvPr/>
          </p:nvSpPr>
          <p:spPr>
            <a:xfrm>
              <a:off x="-7555948" y="3729068"/>
              <a:ext cx="51759" cy="55580"/>
            </a:xfrm>
            <a:custGeom>
              <a:avLst/>
              <a:gdLst>
                <a:gd name="csX0" fmla="*/ 109 w 51759"/>
                <a:gd name="csY0" fmla="*/ 0 h 55580"/>
                <a:gd name="csX1" fmla="*/ 5723 w 51759"/>
                <a:gd name="csY1" fmla="*/ 0 h 55580"/>
                <a:gd name="csX2" fmla="*/ 51760 w 51759"/>
                <a:gd name="csY2" fmla="*/ 55581 h 55580"/>
                <a:gd name="csX3" fmla="*/ 109 w 51759"/>
                <a:gd name="csY3" fmla="*/ 0 h 555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51759" h="55580">
                  <a:moveTo>
                    <a:pt x="109" y="0"/>
                  </a:moveTo>
                  <a:cubicBezTo>
                    <a:pt x="1793" y="0"/>
                    <a:pt x="4039" y="0"/>
                    <a:pt x="5723" y="0"/>
                  </a:cubicBezTo>
                  <a:cubicBezTo>
                    <a:pt x="22566" y="17404"/>
                    <a:pt x="42777" y="32001"/>
                    <a:pt x="51760" y="55581"/>
                  </a:cubicBezTo>
                  <a:cubicBezTo>
                    <a:pt x="30987" y="39861"/>
                    <a:pt x="-2137" y="35931"/>
                    <a:pt x="109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1" name="Forme libre : forme 350">
              <a:extLst>
                <a:ext uri="{FF2B5EF4-FFF2-40B4-BE49-F238E27FC236}">
                  <a16:creationId xmlns:a16="http://schemas.microsoft.com/office/drawing/2014/main" id="{B6EAEF14-A909-23A1-376D-8DE572ED0602}"/>
                </a:ext>
              </a:extLst>
            </p:cNvPr>
            <p:cNvSpPr/>
            <p:nvPr/>
          </p:nvSpPr>
          <p:spPr>
            <a:xfrm>
              <a:off x="-7342499" y="3963743"/>
              <a:ext cx="47159" cy="48150"/>
            </a:xfrm>
            <a:custGeom>
              <a:avLst/>
              <a:gdLst>
                <a:gd name="csX0" fmla="*/ 47160 w 47159"/>
                <a:gd name="csY0" fmla="*/ 47721 h 48150"/>
                <a:gd name="csX1" fmla="*/ 0 w 47159"/>
                <a:gd name="csY1" fmla="*/ 0 h 48150"/>
                <a:gd name="csX2" fmla="*/ 47160 w 47159"/>
                <a:gd name="csY2" fmla="*/ 47721 h 4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7159" h="48150">
                  <a:moveTo>
                    <a:pt x="47160" y="47721"/>
                  </a:moveTo>
                  <a:cubicBezTo>
                    <a:pt x="24141" y="51651"/>
                    <a:pt x="1123" y="28071"/>
                    <a:pt x="0" y="0"/>
                  </a:cubicBezTo>
                  <a:cubicBezTo>
                    <a:pt x="20211" y="11790"/>
                    <a:pt x="32563" y="30317"/>
                    <a:pt x="47160" y="4772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2" name="Forme libre : forme 351">
              <a:extLst>
                <a:ext uri="{FF2B5EF4-FFF2-40B4-BE49-F238E27FC236}">
                  <a16:creationId xmlns:a16="http://schemas.microsoft.com/office/drawing/2014/main" id="{F4AFD07E-E14C-5488-0C3D-FDAAE84EF45F}"/>
                </a:ext>
              </a:extLst>
            </p:cNvPr>
            <p:cNvSpPr/>
            <p:nvPr/>
          </p:nvSpPr>
          <p:spPr>
            <a:xfrm>
              <a:off x="-8234602" y="4979922"/>
              <a:ext cx="66809" cy="56703"/>
            </a:xfrm>
            <a:custGeom>
              <a:avLst/>
              <a:gdLst>
                <a:gd name="csX0" fmla="*/ 0 w 66809"/>
                <a:gd name="csY0" fmla="*/ 0 h 56703"/>
                <a:gd name="csX1" fmla="*/ 66809 w 66809"/>
                <a:gd name="csY1" fmla="*/ 56704 h 56703"/>
                <a:gd name="csX2" fmla="*/ 0 w 66809"/>
                <a:gd name="csY2" fmla="*/ 0 h 567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6809" h="56703">
                  <a:moveTo>
                    <a:pt x="0" y="0"/>
                  </a:moveTo>
                  <a:cubicBezTo>
                    <a:pt x="32001" y="7860"/>
                    <a:pt x="51090" y="29756"/>
                    <a:pt x="66809" y="56704"/>
                  </a:cubicBezTo>
                  <a:cubicBezTo>
                    <a:pt x="39861" y="43230"/>
                    <a:pt x="20211" y="21334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3" name="Forme libre : forme 352">
              <a:extLst>
                <a:ext uri="{FF2B5EF4-FFF2-40B4-BE49-F238E27FC236}">
                  <a16:creationId xmlns:a16="http://schemas.microsoft.com/office/drawing/2014/main" id="{89996521-A44F-1F71-17F6-AFE2D7F0A43F}"/>
                </a:ext>
              </a:extLst>
            </p:cNvPr>
            <p:cNvSpPr/>
            <p:nvPr/>
          </p:nvSpPr>
          <p:spPr>
            <a:xfrm>
              <a:off x="-8168354" y="5036626"/>
              <a:ext cx="71300" cy="47159"/>
            </a:xfrm>
            <a:custGeom>
              <a:avLst/>
              <a:gdLst>
                <a:gd name="csX0" fmla="*/ 0 w 71300"/>
                <a:gd name="csY0" fmla="*/ 0 h 47159"/>
                <a:gd name="csX1" fmla="*/ 71301 w 71300"/>
                <a:gd name="csY1" fmla="*/ 47160 h 47159"/>
                <a:gd name="csX2" fmla="*/ 0 w 71300"/>
                <a:gd name="csY2" fmla="*/ 0 h 471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1300" h="47159">
                  <a:moveTo>
                    <a:pt x="0" y="0"/>
                  </a:moveTo>
                  <a:cubicBezTo>
                    <a:pt x="29756" y="6176"/>
                    <a:pt x="55581" y="19088"/>
                    <a:pt x="71301" y="47160"/>
                  </a:cubicBezTo>
                  <a:cubicBezTo>
                    <a:pt x="46037" y="33685"/>
                    <a:pt x="21334" y="19650"/>
                    <a:pt x="0" y="0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4" name="Forme libre : forme 353">
              <a:extLst>
                <a:ext uri="{FF2B5EF4-FFF2-40B4-BE49-F238E27FC236}">
                  <a16:creationId xmlns:a16="http://schemas.microsoft.com/office/drawing/2014/main" id="{8B63877D-463D-8483-CE84-329EFA706E34}"/>
                </a:ext>
              </a:extLst>
            </p:cNvPr>
            <p:cNvSpPr/>
            <p:nvPr/>
          </p:nvSpPr>
          <p:spPr>
            <a:xfrm>
              <a:off x="-7476448" y="3811597"/>
              <a:ext cx="42437" cy="46036"/>
            </a:xfrm>
            <a:custGeom>
              <a:avLst/>
              <a:gdLst>
                <a:gd name="csX0" fmla="*/ 42437 w 42437"/>
                <a:gd name="csY0" fmla="*/ 46037 h 46036"/>
                <a:gd name="csX1" fmla="*/ 331 w 42437"/>
                <a:gd name="csY1" fmla="*/ 0 h 46036"/>
                <a:gd name="csX2" fmla="*/ 42437 w 42437"/>
                <a:gd name="csY2" fmla="*/ 46037 h 46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2437" h="46036">
                  <a:moveTo>
                    <a:pt x="42437" y="46037"/>
                  </a:moveTo>
                  <a:cubicBezTo>
                    <a:pt x="12682" y="44914"/>
                    <a:pt x="-2477" y="30317"/>
                    <a:pt x="331" y="0"/>
                  </a:cubicBezTo>
                  <a:cubicBezTo>
                    <a:pt x="16050" y="14036"/>
                    <a:pt x="30086" y="29194"/>
                    <a:pt x="42437" y="46037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5" name="Forme libre : forme 354">
              <a:extLst>
                <a:ext uri="{FF2B5EF4-FFF2-40B4-BE49-F238E27FC236}">
                  <a16:creationId xmlns:a16="http://schemas.microsoft.com/office/drawing/2014/main" id="{A78B1BFA-FA8E-43EE-CB3D-177B476723DB}"/>
                </a:ext>
              </a:extLst>
            </p:cNvPr>
            <p:cNvSpPr/>
            <p:nvPr/>
          </p:nvSpPr>
          <p:spPr>
            <a:xfrm>
              <a:off x="-8438399" y="4755740"/>
              <a:ext cx="40422" cy="46209"/>
            </a:xfrm>
            <a:custGeom>
              <a:avLst/>
              <a:gdLst>
                <a:gd name="csX0" fmla="*/ 0 w 40422"/>
                <a:gd name="csY0" fmla="*/ 734 h 46209"/>
                <a:gd name="csX1" fmla="*/ 40423 w 40422"/>
                <a:gd name="csY1" fmla="*/ 39473 h 46209"/>
                <a:gd name="csX2" fmla="*/ 39861 w 40422"/>
                <a:gd name="csY2" fmla="*/ 46210 h 46209"/>
                <a:gd name="csX3" fmla="*/ 0 w 40422"/>
                <a:gd name="csY3" fmla="*/ 734 h 46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0422" h="46209">
                  <a:moveTo>
                    <a:pt x="0" y="734"/>
                  </a:moveTo>
                  <a:cubicBezTo>
                    <a:pt x="30878" y="-4318"/>
                    <a:pt x="35931" y="17577"/>
                    <a:pt x="40423" y="39473"/>
                  </a:cubicBezTo>
                  <a:cubicBezTo>
                    <a:pt x="40423" y="41718"/>
                    <a:pt x="40423" y="43964"/>
                    <a:pt x="39861" y="46210"/>
                  </a:cubicBezTo>
                  <a:cubicBezTo>
                    <a:pt x="23018" y="33858"/>
                    <a:pt x="11228" y="17577"/>
                    <a:pt x="0" y="734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6" name="Forme libre : forme 355">
              <a:extLst>
                <a:ext uri="{FF2B5EF4-FFF2-40B4-BE49-F238E27FC236}">
                  <a16:creationId xmlns:a16="http://schemas.microsoft.com/office/drawing/2014/main" id="{4745B57E-B953-C590-5A75-2A2447857652}"/>
                </a:ext>
              </a:extLst>
            </p:cNvPr>
            <p:cNvSpPr/>
            <p:nvPr/>
          </p:nvSpPr>
          <p:spPr>
            <a:xfrm>
              <a:off x="-8821852" y="4329231"/>
              <a:ext cx="41212" cy="46598"/>
            </a:xfrm>
            <a:custGeom>
              <a:avLst/>
              <a:gdLst>
                <a:gd name="csX0" fmla="*/ 0 w 41212"/>
                <a:gd name="csY0" fmla="*/ 1123 h 46598"/>
                <a:gd name="csX1" fmla="*/ 8983 w 41212"/>
                <a:gd name="csY1" fmla="*/ 0 h 46598"/>
                <a:gd name="csX2" fmla="*/ 40984 w 41212"/>
                <a:gd name="csY2" fmla="*/ 46598 h 46598"/>
                <a:gd name="csX3" fmla="*/ 0 w 41212"/>
                <a:gd name="csY3" fmla="*/ 1123 h 465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1212" h="46598">
                  <a:moveTo>
                    <a:pt x="0" y="1123"/>
                  </a:moveTo>
                  <a:cubicBezTo>
                    <a:pt x="2807" y="561"/>
                    <a:pt x="6176" y="0"/>
                    <a:pt x="8983" y="0"/>
                  </a:cubicBezTo>
                  <a:cubicBezTo>
                    <a:pt x="28633" y="9544"/>
                    <a:pt x="43230" y="22457"/>
                    <a:pt x="40984" y="46598"/>
                  </a:cubicBezTo>
                  <a:cubicBezTo>
                    <a:pt x="25264" y="33124"/>
                    <a:pt x="11790" y="17966"/>
                    <a:pt x="0" y="1123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7" name="Forme libre : forme 356">
              <a:extLst>
                <a:ext uri="{FF2B5EF4-FFF2-40B4-BE49-F238E27FC236}">
                  <a16:creationId xmlns:a16="http://schemas.microsoft.com/office/drawing/2014/main" id="{F12E434B-9BC6-918D-7970-43AAE03B7651}"/>
                </a:ext>
              </a:extLst>
            </p:cNvPr>
            <p:cNvSpPr/>
            <p:nvPr/>
          </p:nvSpPr>
          <p:spPr>
            <a:xfrm>
              <a:off x="-9195761" y="3215926"/>
              <a:ext cx="31970" cy="57265"/>
            </a:xfrm>
            <a:custGeom>
              <a:avLst/>
              <a:gdLst>
                <a:gd name="csX0" fmla="*/ 31440 w 31970"/>
                <a:gd name="csY0" fmla="*/ 0 h 57265"/>
                <a:gd name="csX1" fmla="*/ 0 w 31970"/>
                <a:gd name="csY1" fmla="*/ 57265 h 57265"/>
                <a:gd name="csX2" fmla="*/ 31440 w 31970"/>
                <a:gd name="csY2" fmla="*/ 0 h 57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970" h="57265">
                  <a:moveTo>
                    <a:pt x="31440" y="0"/>
                  </a:moveTo>
                  <a:cubicBezTo>
                    <a:pt x="34808" y="26948"/>
                    <a:pt x="21896" y="44353"/>
                    <a:pt x="0" y="57265"/>
                  </a:cubicBezTo>
                  <a:cubicBezTo>
                    <a:pt x="6737" y="36493"/>
                    <a:pt x="18527" y="17966"/>
                    <a:pt x="3144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8" name="Forme libre : forme 357">
              <a:extLst>
                <a:ext uri="{FF2B5EF4-FFF2-40B4-BE49-F238E27FC236}">
                  <a16:creationId xmlns:a16="http://schemas.microsoft.com/office/drawing/2014/main" id="{30920E7F-292E-402F-458F-65CF896F4C5C}"/>
                </a:ext>
              </a:extLst>
            </p:cNvPr>
            <p:cNvSpPr/>
            <p:nvPr/>
          </p:nvSpPr>
          <p:spPr>
            <a:xfrm>
              <a:off x="-8915049" y="4228736"/>
              <a:ext cx="35185" cy="37054"/>
            </a:xfrm>
            <a:custGeom>
              <a:avLst/>
              <a:gdLst>
                <a:gd name="csX0" fmla="*/ 0 w 35185"/>
                <a:gd name="csY0" fmla="*/ 0 h 37054"/>
                <a:gd name="csX1" fmla="*/ 34808 w 35185"/>
                <a:gd name="csY1" fmla="*/ 37054 h 37054"/>
                <a:gd name="csX2" fmla="*/ 0 w 35185"/>
                <a:gd name="csY2" fmla="*/ 0 h 370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5185" h="37054">
                  <a:moveTo>
                    <a:pt x="0" y="0"/>
                  </a:moveTo>
                  <a:cubicBezTo>
                    <a:pt x="29756" y="1123"/>
                    <a:pt x="37054" y="8983"/>
                    <a:pt x="34808" y="37054"/>
                  </a:cubicBezTo>
                  <a:cubicBezTo>
                    <a:pt x="23580" y="24703"/>
                    <a:pt x="11790" y="12351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59" name="Forme libre : forme 358">
              <a:extLst>
                <a:ext uri="{FF2B5EF4-FFF2-40B4-BE49-F238E27FC236}">
                  <a16:creationId xmlns:a16="http://schemas.microsoft.com/office/drawing/2014/main" id="{28A3C296-0908-E933-B366-9629BEFBEC5F}"/>
                </a:ext>
              </a:extLst>
            </p:cNvPr>
            <p:cNvSpPr/>
            <p:nvPr/>
          </p:nvSpPr>
          <p:spPr>
            <a:xfrm>
              <a:off x="-8397977" y="4794652"/>
              <a:ext cx="42106" cy="52774"/>
            </a:xfrm>
            <a:custGeom>
              <a:avLst/>
              <a:gdLst>
                <a:gd name="csX0" fmla="*/ 0 w 42106"/>
                <a:gd name="csY0" fmla="*/ 6737 h 52774"/>
                <a:gd name="csX1" fmla="*/ 561 w 42106"/>
                <a:gd name="csY1" fmla="*/ 0 h 52774"/>
                <a:gd name="csX2" fmla="*/ 42107 w 42106"/>
                <a:gd name="csY2" fmla="*/ 52774 h 52774"/>
                <a:gd name="csX3" fmla="*/ 0 w 42106"/>
                <a:gd name="csY3" fmla="*/ 6737 h 52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2106" h="52774">
                  <a:moveTo>
                    <a:pt x="0" y="6737"/>
                  </a:moveTo>
                  <a:cubicBezTo>
                    <a:pt x="0" y="4491"/>
                    <a:pt x="0" y="2246"/>
                    <a:pt x="561" y="0"/>
                  </a:cubicBezTo>
                  <a:cubicBezTo>
                    <a:pt x="18527" y="14036"/>
                    <a:pt x="40984" y="25264"/>
                    <a:pt x="42107" y="52774"/>
                  </a:cubicBezTo>
                  <a:cubicBezTo>
                    <a:pt x="27510" y="38177"/>
                    <a:pt x="14036" y="22457"/>
                    <a:pt x="0" y="6737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0" name="Forme libre : forme 359">
              <a:extLst>
                <a:ext uri="{FF2B5EF4-FFF2-40B4-BE49-F238E27FC236}">
                  <a16:creationId xmlns:a16="http://schemas.microsoft.com/office/drawing/2014/main" id="{D995D6BF-87C4-6D93-A033-341E44C2D404}"/>
                </a:ext>
              </a:extLst>
            </p:cNvPr>
            <p:cNvSpPr/>
            <p:nvPr/>
          </p:nvSpPr>
          <p:spPr>
            <a:xfrm>
              <a:off x="-8099860" y="3121607"/>
              <a:ext cx="39299" cy="40422"/>
            </a:xfrm>
            <a:custGeom>
              <a:avLst/>
              <a:gdLst>
                <a:gd name="csX0" fmla="*/ 39300 w 39299"/>
                <a:gd name="csY0" fmla="*/ 40423 h 40422"/>
                <a:gd name="csX1" fmla="*/ 0 w 39299"/>
                <a:gd name="csY1" fmla="*/ 0 h 40422"/>
                <a:gd name="csX2" fmla="*/ 39300 w 39299"/>
                <a:gd name="csY2" fmla="*/ 40423 h 40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9299" h="40422">
                  <a:moveTo>
                    <a:pt x="39300" y="40423"/>
                  </a:moveTo>
                  <a:cubicBezTo>
                    <a:pt x="17965" y="34808"/>
                    <a:pt x="4491" y="21896"/>
                    <a:pt x="0" y="0"/>
                  </a:cubicBezTo>
                  <a:cubicBezTo>
                    <a:pt x="18527" y="7860"/>
                    <a:pt x="25826" y="26948"/>
                    <a:pt x="39300" y="40423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1" name="Forme libre : forme 360">
              <a:extLst>
                <a:ext uri="{FF2B5EF4-FFF2-40B4-BE49-F238E27FC236}">
                  <a16:creationId xmlns:a16="http://schemas.microsoft.com/office/drawing/2014/main" id="{470A0486-A9E1-BB9F-B912-5382C03F76D6}"/>
                </a:ext>
              </a:extLst>
            </p:cNvPr>
            <p:cNvSpPr/>
            <p:nvPr/>
          </p:nvSpPr>
          <p:spPr>
            <a:xfrm>
              <a:off x="-8752235" y="4408392"/>
              <a:ext cx="32346" cy="35931"/>
            </a:xfrm>
            <a:custGeom>
              <a:avLst/>
              <a:gdLst>
                <a:gd name="csX0" fmla="*/ 0 w 32346"/>
                <a:gd name="csY0" fmla="*/ 0 h 35931"/>
                <a:gd name="csX1" fmla="*/ 31440 w 32346"/>
                <a:gd name="csY1" fmla="*/ 35931 h 35931"/>
                <a:gd name="csX2" fmla="*/ 0 w 32346"/>
                <a:gd name="csY2" fmla="*/ 0 h 35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2346" h="35931">
                  <a:moveTo>
                    <a:pt x="0" y="0"/>
                  </a:moveTo>
                  <a:cubicBezTo>
                    <a:pt x="19650" y="3930"/>
                    <a:pt x="36493" y="10106"/>
                    <a:pt x="31440" y="35931"/>
                  </a:cubicBezTo>
                  <a:cubicBezTo>
                    <a:pt x="21334" y="23580"/>
                    <a:pt x="10667" y="11790"/>
                    <a:pt x="0" y="0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2" name="Forme libre : forme 361">
              <a:extLst>
                <a:ext uri="{FF2B5EF4-FFF2-40B4-BE49-F238E27FC236}">
                  <a16:creationId xmlns:a16="http://schemas.microsoft.com/office/drawing/2014/main" id="{6565416F-D717-4E5C-C97D-4B28BA34E960}"/>
                </a:ext>
              </a:extLst>
            </p:cNvPr>
            <p:cNvSpPr/>
            <p:nvPr/>
          </p:nvSpPr>
          <p:spPr>
            <a:xfrm>
              <a:off x="-8720234" y="4442170"/>
              <a:ext cx="29905" cy="34153"/>
            </a:xfrm>
            <a:custGeom>
              <a:avLst/>
              <a:gdLst>
                <a:gd name="csX0" fmla="*/ 0 w 29905"/>
                <a:gd name="csY0" fmla="*/ 2152 h 34153"/>
                <a:gd name="csX1" fmla="*/ 29755 w 29905"/>
                <a:gd name="csY1" fmla="*/ 34154 h 34153"/>
                <a:gd name="csX2" fmla="*/ 0 w 29905"/>
                <a:gd name="csY2" fmla="*/ 2152 h 341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9905" h="34153">
                  <a:moveTo>
                    <a:pt x="0" y="2152"/>
                  </a:moveTo>
                  <a:cubicBezTo>
                    <a:pt x="30878" y="-6830"/>
                    <a:pt x="30317" y="13942"/>
                    <a:pt x="29755" y="34154"/>
                  </a:cubicBezTo>
                  <a:cubicBezTo>
                    <a:pt x="20211" y="23487"/>
                    <a:pt x="10106" y="12819"/>
                    <a:pt x="0" y="2152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3" name="Forme libre : forme 362">
              <a:extLst>
                <a:ext uri="{FF2B5EF4-FFF2-40B4-BE49-F238E27FC236}">
                  <a16:creationId xmlns:a16="http://schemas.microsoft.com/office/drawing/2014/main" id="{E35EB98C-C5E8-2481-F503-80D54CA5573F}"/>
                </a:ext>
              </a:extLst>
            </p:cNvPr>
            <p:cNvSpPr/>
            <p:nvPr/>
          </p:nvSpPr>
          <p:spPr>
            <a:xfrm>
              <a:off x="-8348010" y="4856970"/>
              <a:ext cx="30372" cy="32562"/>
            </a:xfrm>
            <a:custGeom>
              <a:avLst/>
              <a:gdLst>
                <a:gd name="csX0" fmla="*/ 0 w 30372"/>
                <a:gd name="csY0" fmla="*/ 0 h 32562"/>
                <a:gd name="csX1" fmla="*/ 28633 w 30372"/>
                <a:gd name="csY1" fmla="*/ 32563 h 32562"/>
                <a:gd name="csX2" fmla="*/ 0 w 30372"/>
                <a:gd name="csY2" fmla="*/ 0 h 325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0372" h="32562">
                  <a:moveTo>
                    <a:pt x="0" y="0"/>
                  </a:moveTo>
                  <a:cubicBezTo>
                    <a:pt x="19088" y="2246"/>
                    <a:pt x="35931" y="6737"/>
                    <a:pt x="28633" y="32563"/>
                  </a:cubicBezTo>
                  <a:cubicBezTo>
                    <a:pt x="17404" y="23580"/>
                    <a:pt x="8421" y="11790"/>
                    <a:pt x="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4" name="Forme libre : forme 363">
              <a:extLst>
                <a:ext uri="{FF2B5EF4-FFF2-40B4-BE49-F238E27FC236}">
                  <a16:creationId xmlns:a16="http://schemas.microsoft.com/office/drawing/2014/main" id="{352A83C7-B21F-D726-8A18-399E1415A8C5}"/>
                </a:ext>
              </a:extLst>
            </p:cNvPr>
            <p:cNvSpPr/>
            <p:nvPr/>
          </p:nvSpPr>
          <p:spPr>
            <a:xfrm>
              <a:off x="-7284418" y="4023816"/>
              <a:ext cx="31747" cy="35931"/>
            </a:xfrm>
            <a:custGeom>
              <a:avLst/>
              <a:gdLst>
                <a:gd name="csX0" fmla="*/ 31748 w 31747"/>
                <a:gd name="csY0" fmla="*/ 35931 h 35931"/>
                <a:gd name="csX1" fmla="*/ 308 w 31747"/>
                <a:gd name="csY1" fmla="*/ 0 h 35931"/>
                <a:gd name="csX2" fmla="*/ 31748 w 31747"/>
                <a:gd name="csY2" fmla="*/ 35931 h 359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747" h="35931">
                  <a:moveTo>
                    <a:pt x="31748" y="35931"/>
                  </a:moveTo>
                  <a:cubicBezTo>
                    <a:pt x="14344" y="29755"/>
                    <a:pt x="-2499" y="23580"/>
                    <a:pt x="308" y="0"/>
                  </a:cubicBezTo>
                  <a:cubicBezTo>
                    <a:pt x="12659" y="10667"/>
                    <a:pt x="23326" y="21896"/>
                    <a:pt x="31748" y="3593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5" name="Forme libre : forme 364">
              <a:extLst>
                <a:ext uri="{FF2B5EF4-FFF2-40B4-BE49-F238E27FC236}">
                  <a16:creationId xmlns:a16="http://schemas.microsoft.com/office/drawing/2014/main" id="{E8387FBA-8687-E241-B672-529BAD960A8F}"/>
                </a:ext>
              </a:extLst>
            </p:cNvPr>
            <p:cNvSpPr/>
            <p:nvPr/>
          </p:nvSpPr>
          <p:spPr>
            <a:xfrm>
              <a:off x="-7791958" y="3459584"/>
              <a:ext cx="23899" cy="27935"/>
            </a:xfrm>
            <a:custGeom>
              <a:avLst/>
              <a:gdLst>
                <a:gd name="csX0" fmla="*/ 23900 w 23899"/>
                <a:gd name="csY0" fmla="*/ 26948 h 27935"/>
                <a:gd name="csX1" fmla="*/ 320 w 23899"/>
                <a:gd name="csY1" fmla="*/ 0 h 27935"/>
                <a:gd name="csX2" fmla="*/ 23900 w 23899"/>
                <a:gd name="csY2" fmla="*/ 26948 h 279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899" h="27935">
                  <a:moveTo>
                    <a:pt x="23900" y="26948"/>
                  </a:moveTo>
                  <a:cubicBezTo>
                    <a:pt x="-241" y="32001"/>
                    <a:pt x="-803" y="16843"/>
                    <a:pt x="320" y="0"/>
                  </a:cubicBezTo>
                  <a:cubicBezTo>
                    <a:pt x="9864" y="7299"/>
                    <a:pt x="17724" y="16843"/>
                    <a:pt x="23900" y="26948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6" name="Forme libre : forme 365">
              <a:extLst>
                <a:ext uri="{FF2B5EF4-FFF2-40B4-BE49-F238E27FC236}">
                  <a16:creationId xmlns:a16="http://schemas.microsoft.com/office/drawing/2014/main" id="{216A98CC-0303-1DA2-DDD9-218FEEFAC0BC}"/>
                </a:ext>
              </a:extLst>
            </p:cNvPr>
            <p:cNvSpPr/>
            <p:nvPr/>
          </p:nvSpPr>
          <p:spPr>
            <a:xfrm>
              <a:off x="-8781429" y="4375157"/>
              <a:ext cx="21452" cy="23690"/>
            </a:xfrm>
            <a:custGeom>
              <a:avLst/>
              <a:gdLst>
                <a:gd name="csX0" fmla="*/ 0 w 21452"/>
                <a:gd name="csY0" fmla="*/ 672 h 23690"/>
                <a:gd name="csX1" fmla="*/ 20211 w 21452"/>
                <a:gd name="csY1" fmla="*/ 23690 h 23690"/>
                <a:gd name="csX2" fmla="*/ 0 w 21452"/>
                <a:gd name="csY2" fmla="*/ 672 h 236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52" h="23690">
                  <a:moveTo>
                    <a:pt x="0" y="672"/>
                  </a:moveTo>
                  <a:cubicBezTo>
                    <a:pt x="19088" y="-2696"/>
                    <a:pt x="24141" y="6848"/>
                    <a:pt x="20211" y="23690"/>
                  </a:cubicBezTo>
                  <a:cubicBezTo>
                    <a:pt x="14036" y="16392"/>
                    <a:pt x="6737" y="8532"/>
                    <a:pt x="0" y="672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7" name="Forme libre : forme 366">
              <a:extLst>
                <a:ext uri="{FF2B5EF4-FFF2-40B4-BE49-F238E27FC236}">
                  <a16:creationId xmlns:a16="http://schemas.microsoft.com/office/drawing/2014/main" id="{5D1E41FF-62C3-9801-880B-DD851D67F89B}"/>
                </a:ext>
              </a:extLst>
            </p:cNvPr>
            <p:cNvSpPr/>
            <p:nvPr/>
          </p:nvSpPr>
          <p:spPr>
            <a:xfrm>
              <a:off x="-7497570" y="3788017"/>
              <a:ext cx="21452" cy="24480"/>
            </a:xfrm>
            <a:custGeom>
              <a:avLst/>
              <a:gdLst>
                <a:gd name="csX0" fmla="*/ 21452 w 21452"/>
                <a:gd name="csY0" fmla="*/ 24141 h 24480"/>
                <a:gd name="csX1" fmla="*/ 1241 w 21452"/>
                <a:gd name="csY1" fmla="*/ 0 h 24480"/>
                <a:gd name="csX2" fmla="*/ 21452 w 21452"/>
                <a:gd name="csY2" fmla="*/ 24141 h 2448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1452" h="24480">
                  <a:moveTo>
                    <a:pt x="21452" y="24141"/>
                  </a:moveTo>
                  <a:cubicBezTo>
                    <a:pt x="2364" y="26387"/>
                    <a:pt x="-2689" y="17404"/>
                    <a:pt x="1241" y="0"/>
                  </a:cubicBezTo>
                  <a:cubicBezTo>
                    <a:pt x="9101" y="7299"/>
                    <a:pt x="16961" y="14036"/>
                    <a:pt x="21452" y="24141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8" name="Forme libre : forme 367">
              <a:extLst>
                <a:ext uri="{FF2B5EF4-FFF2-40B4-BE49-F238E27FC236}">
                  <a16:creationId xmlns:a16="http://schemas.microsoft.com/office/drawing/2014/main" id="{3031150D-10FA-6EBD-F400-A752AEDC731A}"/>
                </a:ext>
              </a:extLst>
            </p:cNvPr>
            <p:cNvSpPr/>
            <p:nvPr/>
          </p:nvSpPr>
          <p:spPr>
            <a:xfrm>
              <a:off x="-7768620" y="3486533"/>
              <a:ext cx="22456" cy="28632"/>
            </a:xfrm>
            <a:custGeom>
              <a:avLst/>
              <a:gdLst>
                <a:gd name="csX0" fmla="*/ 22457 w 22456"/>
                <a:gd name="csY0" fmla="*/ 28633 h 28632"/>
                <a:gd name="csX1" fmla="*/ 0 w 22456"/>
                <a:gd name="csY1" fmla="*/ 0 h 28632"/>
                <a:gd name="csX2" fmla="*/ 22457 w 22456"/>
                <a:gd name="csY2" fmla="*/ 28633 h 28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456" h="28632">
                  <a:moveTo>
                    <a:pt x="22457" y="28633"/>
                  </a:moveTo>
                  <a:cubicBezTo>
                    <a:pt x="3930" y="27510"/>
                    <a:pt x="1684" y="14036"/>
                    <a:pt x="0" y="0"/>
                  </a:cubicBezTo>
                  <a:cubicBezTo>
                    <a:pt x="9544" y="7860"/>
                    <a:pt x="19650" y="15158"/>
                    <a:pt x="22457" y="28633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69" name="Forme libre : forme 368">
              <a:extLst>
                <a:ext uri="{FF2B5EF4-FFF2-40B4-BE49-F238E27FC236}">
                  <a16:creationId xmlns:a16="http://schemas.microsoft.com/office/drawing/2014/main" id="{55064195-FA50-B0AA-3428-68F75E10E896}"/>
                </a:ext>
              </a:extLst>
            </p:cNvPr>
            <p:cNvSpPr/>
            <p:nvPr/>
          </p:nvSpPr>
          <p:spPr>
            <a:xfrm>
              <a:off x="-8121906" y="3097465"/>
              <a:ext cx="20361" cy="19649"/>
            </a:xfrm>
            <a:custGeom>
              <a:avLst/>
              <a:gdLst>
                <a:gd name="csX0" fmla="*/ 20362 w 20361"/>
                <a:gd name="csY0" fmla="*/ 19650 h 19649"/>
                <a:gd name="csX1" fmla="*/ 2396 w 20361"/>
                <a:gd name="csY1" fmla="*/ 0 h 19649"/>
                <a:gd name="csX2" fmla="*/ 20362 w 20361"/>
                <a:gd name="csY2" fmla="*/ 19650 h 196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0361" h="19649">
                  <a:moveTo>
                    <a:pt x="20362" y="19650"/>
                  </a:moveTo>
                  <a:cubicBezTo>
                    <a:pt x="7449" y="19650"/>
                    <a:pt x="-5464" y="19650"/>
                    <a:pt x="2396" y="0"/>
                  </a:cubicBezTo>
                  <a:cubicBezTo>
                    <a:pt x="9694" y="5614"/>
                    <a:pt x="16432" y="11228"/>
                    <a:pt x="20362" y="1965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0" name="Forme libre : forme 369">
              <a:extLst>
                <a:ext uri="{FF2B5EF4-FFF2-40B4-BE49-F238E27FC236}">
                  <a16:creationId xmlns:a16="http://schemas.microsoft.com/office/drawing/2014/main" id="{D7496897-D32F-4D41-D4AF-49E621C5C726}"/>
                </a:ext>
              </a:extLst>
            </p:cNvPr>
            <p:cNvSpPr/>
            <p:nvPr/>
          </p:nvSpPr>
          <p:spPr>
            <a:xfrm>
              <a:off x="-8584370" y="4591733"/>
              <a:ext cx="18278" cy="21578"/>
            </a:xfrm>
            <a:custGeom>
              <a:avLst/>
              <a:gdLst>
                <a:gd name="csX0" fmla="*/ 0 w 18278"/>
                <a:gd name="csY0" fmla="*/ 2490 h 21578"/>
                <a:gd name="csX1" fmla="*/ 17404 w 18278"/>
                <a:gd name="csY1" fmla="*/ 21578 h 21578"/>
                <a:gd name="csX2" fmla="*/ 0 w 18278"/>
                <a:gd name="csY2" fmla="*/ 2490 h 215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278" h="21578">
                  <a:moveTo>
                    <a:pt x="0" y="2490"/>
                  </a:moveTo>
                  <a:cubicBezTo>
                    <a:pt x="21896" y="-5931"/>
                    <a:pt x="18527" y="8666"/>
                    <a:pt x="17404" y="21578"/>
                  </a:cubicBezTo>
                  <a:cubicBezTo>
                    <a:pt x="11228" y="14841"/>
                    <a:pt x="5614" y="8666"/>
                    <a:pt x="0" y="249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1" name="Forme libre : forme 370">
              <a:extLst>
                <a:ext uri="{FF2B5EF4-FFF2-40B4-BE49-F238E27FC236}">
                  <a16:creationId xmlns:a16="http://schemas.microsoft.com/office/drawing/2014/main" id="{FAF474D6-8779-6A27-E135-6A829B1A90BD}"/>
                </a:ext>
              </a:extLst>
            </p:cNvPr>
            <p:cNvSpPr/>
            <p:nvPr/>
          </p:nvSpPr>
          <p:spPr>
            <a:xfrm>
              <a:off x="-9150285" y="3172696"/>
              <a:ext cx="16842" cy="23018"/>
            </a:xfrm>
            <a:custGeom>
              <a:avLst/>
              <a:gdLst>
                <a:gd name="csX0" fmla="*/ 16843 w 16842"/>
                <a:gd name="csY0" fmla="*/ 0 h 23018"/>
                <a:gd name="csX1" fmla="*/ 0 w 16842"/>
                <a:gd name="csY1" fmla="*/ 23018 h 23018"/>
                <a:gd name="csX2" fmla="*/ 16843 w 16842"/>
                <a:gd name="csY2" fmla="*/ 0 h 230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6842" h="23018">
                  <a:moveTo>
                    <a:pt x="16843" y="0"/>
                  </a:moveTo>
                  <a:cubicBezTo>
                    <a:pt x="15720" y="11228"/>
                    <a:pt x="14036" y="21334"/>
                    <a:pt x="0" y="23018"/>
                  </a:cubicBezTo>
                  <a:cubicBezTo>
                    <a:pt x="3930" y="14036"/>
                    <a:pt x="8983" y="5614"/>
                    <a:pt x="16843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2" name="Forme libre : forme 371">
              <a:extLst>
                <a:ext uri="{FF2B5EF4-FFF2-40B4-BE49-F238E27FC236}">
                  <a16:creationId xmlns:a16="http://schemas.microsoft.com/office/drawing/2014/main" id="{71C61B47-81C2-8AB3-D4FD-E71349047F6C}"/>
                </a:ext>
              </a:extLst>
            </p:cNvPr>
            <p:cNvSpPr/>
            <p:nvPr/>
          </p:nvSpPr>
          <p:spPr>
            <a:xfrm>
              <a:off x="-7431982" y="3860441"/>
              <a:ext cx="12006" cy="19109"/>
            </a:xfrm>
            <a:custGeom>
              <a:avLst/>
              <a:gdLst>
                <a:gd name="csX0" fmla="*/ 12007 w 12006"/>
                <a:gd name="csY0" fmla="*/ 19088 h 19109"/>
                <a:gd name="csX1" fmla="*/ 217 w 12006"/>
                <a:gd name="csY1" fmla="*/ 0 h 19109"/>
                <a:gd name="csX2" fmla="*/ 12007 w 12006"/>
                <a:gd name="csY2" fmla="*/ 19088 h 191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2006" h="19109">
                  <a:moveTo>
                    <a:pt x="12007" y="19088"/>
                  </a:moveTo>
                  <a:cubicBezTo>
                    <a:pt x="-2591" y="19650"/>
                    <a:pt x="217" y="8983"/>
                    <a:pt x="217" y="0"/>
                  </a:cubicBezTo>
                  <a:cubicBezTo>
                    <a:pt x="4147" y="6176"/>
                    <a:pt x="8077" y="12351"/>
                    <a:pt x="12007" y="19088"/>
                  </a:cubicBezTo>
                  <a:close/>
                </a:path>
              </a:pathLst>
            </a:custGeom>
            <a:solidFill>
              <a:srgbClr val="42235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3" name="Forme libre : forme 372">
              <a:extLst>
                <a:ext uri="{FF2B5EF4-FFF2-40B4-BE49-F238E27FC236}">
                  <a16:creationId xmlns:a16="http://schemas.microsoft.com/office/drawing/2014/main" id="{74274F4C-F0E5-F10F-04BF-F2E07220413D}"/>
                </a:ext>
              </a:extLst>
            </p:cNvPr>
            <p:cNvSpPr/>
            <p:nvPr/>
          </p:nvSpPr>
          <p:spPr>
            <a:xfrm>
              <a:off x="-7252241" y="4915672"/>
              <a:ext cx="13606" cy="17089"/>
            </a:xfrm>
            <a:custGeom>
              <a:avLst/>
              <a:gdLst>
                <a:gd name="csX0" fmla="*/ 132 w 13606"/>
                <a:gd name="csY0" fmla="*/ 17090 h 17089"/>
                <a:gd name="csX1" fmla="*/ 13606 w 13606"/>
                <a:gd name="csY1" fmla="*/ 1370 h 17089"/>
                <a:gd name="csX2" fmla="*/ 132 w 13606"/>
                <a:gd name="csY2" fmla="*/ 17090 h 170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606" h="17089">
                  <a:moveTo>
                    <a:pt x="132" y="17090"/>
                  </a:moveTo>
                  <a:cubicBezTo>
                    <a:pt x="693" y="8669"/>
                    <a:pt x="-3798" y="-4244"/>
                    <a:pt x="13606" y="1370"/>
                  </a:cubicBezTo>
                  <a:cubicBezTo>
                    <a:pt x="9115" y="6423"/>
                    <a:pt x="4623" y="12037"/>
                    <a:pt x="132" y="17090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4" name="Forme libre : forme 373">
              <a:extLst>
                <a:ext uri="{FF2B5EF4-FFF2-40B4-BE49-F238E27FC236}">
                  <a16:creationId xmlns:a16="http://schemas.microsoft.com/office/drawing/2014/main" id="{EFD954E0-7E0C-5A02-FC71-3E5E636F6E81}"/>
                </a:ext>
              </a:extLst>
            </p:cNvPr>
            <p:cNvSpPr/>
            <p:nvPr/>
          </p:nvSpPr>
          <p:spPr>
            <a:xfrm>
              <a:off x="-9164321" y="3195153"/>
              <a:ext cx="14035" cy="19811"/>
            </a:xfrm>
            <a:custGeom>
              <a:avLst/>
              <a:gdLst>
                <a:gd name="csX0" fmla="*/ 14036 w 14035"/>
                <a:gd name="csY0" fmla="*/ 0 h 19811"/>
                <a:gd name="csX1" fmla="*/ 0 w 14035"/>
                <a:gd name="csY1" fmla="*/ 19650 h 19811"/>
                <a:gd name="csX2" fmla="*/ 14036 w 14035"/>
                <a:gd name="csY2" fmla="*/ 0 h 198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035" h="19811">
                  <a:moveTo>
                    <a:pt x="14036" y="0"/>
                  </a:moveTo>
                  <a:cubicBezTo>
                    <a:pt x="13474" y="9544"/>
                    <a:pt x="15720" y="21334"/>
                    <a:pt x="0" y="19650"/>
                  </a:cubicBezTo>
                  <a:cubicBezTo>
                    <a:pt x="5053" y="13474"/>
                    <a:pt x="9544" y="6737"/>
                    <a:pt x="14036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5" name="Forme libre : forme 374">
              <a:extLst>
                <a:ext uri="{FF2B5EF4-FFF2-40B4-BE49-F238E27FC236}">
                  <a16:creationId xmlns:a16="http://schemas.microsoft.com/office/drawing/2014/main" id="{1EC0FDD8-D15E-8A5E-BDAB-C65FBA18486E}"/>
                </a:ext>
              </a:extLst>
            </p:cNvPr>
            <p:cNvSpPr/>
            <p:nvPr/>
          </p:nvSpPr>
          <p:spPr>
            <a:xfrm>
              <a:off x="-7649725" y="3619590"/>
              <a:ext cx="13601" cy="14035"/>
            </a:xfrm>
            <a:custGeom>
              <a:avLst/>
              <a:gdLst>
                <a:gd name="csX0" fmla="*/ 13602 w 13601"/>
                <a:gd name="csY0" fmla="*/ 14036 h 14035"/>
                <a:gd name="csX1" fmla="*/ 1811 w 13601"/>
                <a:gd name="csY1" fmla="*/ 0 h 14035"/>
                <a:gd name="csX2" fmla="*/ 13602 w 13601"/>
                <a:gd name="csY2" fmla="*/ 14036 h 1403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3601" h="14035">
                  <a:moveTo>
                    <a:pt x="13602" y="14036"/>
                  </a:moveTo>
                  <a:cubicBezTo>
                    <a:pt x="4619" y="13474"/>
                    <a:pt x="-3803" y="12913"/>
                    <a:pt x="1811" y="0"/>
                  </a:cubicBezTo>
                  <a:cubicBezTo>
                    <a:pt x="5742" y="4491"/>
                    <a:pt x="9672" y="9544"/>
                    <a:pt x="13602" y="14036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6" name="Forme libre : forme 375">
              <a:extLst>
                <a:ext uri="{FF2B5EF4-FFF2-40B4-BE49-F238E27FC236}">
                  <a16:creationId xmlns:a16="http://schemas.microsoft.com/office/drawing/2014/main" id="{E8CDF720-C71F-082A-D552-0CFBECD6FD30}"/>
                </a:ext>
              </a:extLst>
            </p:cNvPr>
            <p:cNvSpPr/>
            <p:nvPr/>
          </p:nvSpPr>
          <p:spPr>
            <a:xfrm>
              <a:off x="-7296279" y="4012587"/>
              <a:ext cx="11606" cy="11893"/>
            </a:xfrm>
            <a:custGeom>
              <a:avLst/>
              <a:gdLst>
                <a:gd name="csX0" fmla="*/ 11607 w 11606"/>
                <a:gd name="csY0" fmla="*/ 11228 h 11893"/>
                <a:gd name="csX1" fmla="*/ 1501 w 11606"/>
                <a:gd name="csY1" fmla="*/ 0 h 11893"/>
                <a:gd name="csX2" fmla="*/ 11607 w 11606"/>
                <a:gd name="csY2" fmla="*/ 11228 h 118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606" h="11893">
                  <a:moveTo>
                    <a:pt x="11607" y="11228"/>
                  </a:moveTo>
                  <a:cubicBezTo>
                    <a:pt x="1501" y="13474"/>
                    <a:pt x="-2429" y="10106"/>
                    <a:pt x="1501" y="0"/>
                  </a:cubicBezTo>
                  <a:cubicBezTo>
                    <a:pt x="5431" y="3930"/>
                    <a:pt x="8800" y="7298"/>
                    <a:pt x="11607" y="11228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7" name="Forme libre : forme 376">
              <a:extLst>
                <a:ext uri="{FF2B5EF4-FFF2-40B4-BE49-F238E27FC236}">
                  <a16:creationId xmlns:a16="http://schemas.microsoft.com/office/drawing/2014/main" id="{717F1D25-A0C6-504B-301C-787B41C7C41F}"/>
                </a:ext>
              </a:extLst>
            </p:cNvPr>
            <p:cNvSpPr/>
            <p:nvPr/>
          </p:nvSpPr>
          <p:spPr>
            <a:xfrm>
              <a:off x="-7746724" y="3514604"/>
              <a:ext cx="10105" cy="6737"/>
            </a:xfrm>
            <a:custGeom>
              <a:avLst/>
              <a:gdLst>
                <a:gd name="csX0" fmla="*/ 10106 w 10105"/>
                <a:gd name="csY0" fmla="*/ 6737 h 6737"/>
                <a:gd name="csX1" fmla="*/ 0 w 10105"/>
                <a:gd name="csY1" fmla="*/ 0 h 6737"/>
                <a:gd name="csX2" fmla="*/ 10106 w 10105"/>
                <a:gd name="csY2" fmla="*/ 6737 h 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0105" h="6737">
                  <a:moveTo>
                    <a:pt x="10106" y="6737"/>
                  </a:moveTo>
                  <a:cubicBezTo>
                    <a:pt x="5614" y="6737"/>
                    <a:pt x="1684" y="5053"/>
                    <a:pt x="0" y="0"/>
                  </a:cubicBezTo>
                  <a:cubicBezTo>
                    <a:pt x="4491" y="1123"/>
                    <a:pt x="8983" y="1123"/>
                    <a:pt x="10106" y="6737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8" name="Forme libre : forme 377">
              <a:extLst>
                <a:ext uri="{FF2B5EF4-FFF2-40B4-BE49-F238E27FC236}">
                  <a16:creationId xmlns:a16="http://schemas.microsoft.com/office/drawing/2014/main" id="{6E58B2D7-36A1-5FE6-29B2-979CA2820EA5}"/>
                </a:ext>
              </a:extLst>
            </p:cNvPr>
            <p:cNvSpPr/>
            <p:nvPr/>
          </p:nvSpPr>
          <p:spPr>
            <a:xfrm>
              <a:off x="-8355870" y="4848375"/>
              <a:ext cx="8421" cy="9156"/>
            </a:xfrm>
            <a:custGeom>
              <a:avLst/>
              <a:gdLst>
                <a:gd name="csX0" fmla="*/ 0 w 8421"/>
                <a:gd name="csY0" fmla="*/ 173 h 9156"/>
                <a:gd name="csX1" fmla="*/ 8421 w 8421"/>
                <a:gd name="csY1" fmla="*/ 9156 h 9156"/>
                <a:gd name="csX2" fmla="*/ 0 w 8421"/>
                <a:gd name="csY2" fmla="*/ 173 h 91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421" h="9156">
                  <a:moveTo>
                    <a:pt x="0" y="173"/>
                  </a:moveTo>
                  <a:cubicBezTo>
                    <a:pt x="7298" y="-950"/>
                    <a:pt x="7860" y="3542"/>
                    <a:pt x="8421" y="9156"/>
                  </a:cubicBezTo>
                  <a:cubicBezTo>
                    <a:pt x="5614" y="5787"/>
                    <a:pt x="2807" y="2980"/>
                    <a:pt x="0" y="173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79" name="Forme libre : forme 378">
              <a:extLst>
                <a:ext uri="{FF2B5EF4-FFF2-40B4-BE49-F238E27FC236}">
                  <a16:creationId xmlns:a16="http://schemas.microsoft.com/office/drawing/2014/main" id="{0C8E7015-56EE-65A8-CD0C-09970381F131}"/>
                </a:ext>
              </a:extLst>
            </p:cNvPr>
            <p:cNvSpPr/>
            <p:nvPr/>
          </p:nvSpPr>
          <p:spPr>
            <a:xfrm>
              <a:off x="-8760095" y="4400023"/>
              <a:ext cx="7859" cy="8930"/>
            </a:xfrm>
            <a:custGeom>
              <a:avLst/>
              <a:gdLst>
                <a:gd name="csX0" fmla="*/ 0 w 7859"/>
                <a:gd name="csY0" fmla="*/ 509 h 8930"/>
                <a:gd name="csX1" fmla="*/ 7860 w 7859"/>
                <a:gd name="csY1" fmla="*/ 8930 h 8930"/>
                <a:gd name="csX2" fmla="*/ 0 w 7859"/>
                <a:gd name="csY2" fmla="*/ 509 h 89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" h="8930">
                  <a:moveTo>
                    <a:pt x="0" y="509"/>
                  </a:moveTo>
                  <a:cubicBezTo>
                    <a:pt x="7298" y="-1737"/>
                    <a:pt x="7860" y="3878"/>
                    <a:pt x="7860" y="8930"/>
                  </a:cubicBezTo>
                  <a:cubicBezTo>
                    <a:pt x="5614" y="5562"/>
                    <a:pt x="2807" y="2755"/>
                    <a:pt x="0" y="509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0" name="Forme libre : forme 379">
              <a:extLst>
                <a:ext uri="{FF2B5EF4-FFF2-40B4-BE49-F238E27FC236}">
                  <a16:creationId xmlns:a16="http://schemas.microsoft.com/office/drawing/2014/main" id="{59EF6A14-0F7D-A8DF-67B8-4AA445F58FAE}"/>
                </a:ext>
              </a:extLst>
            </p:cNvPr>
            <p:cNvSpPr/>
            <p:nvPr/>
          </p:nvSpPr>
          <p:spPr>
            <a:xfrm>
              <a:off x="-8097053" y="5081519"/>
              <a:ext cx="7584" cy="5634"/>
            </a:xfrm>
            <a:custGeom>
              <a:avLst/>
              <a:gdLst>
                <a:gd name="csX0" fmla="*/ 0 w 7584"/>
                <a:gd name="csY0" fmla="*/ 2266 h 5634"/>
                <a:gd name="csX1" fmla="*/ 7298 w 7584"/>
                <a:gd name="csY1" fmla="*/ 5635 h 5634"/>
                <a:gd name="csX2" fmla="*/ 0 w 7584"/>
                <a:gd name="csY2" fmla="*/ 2266 h 56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584" h="5634">
                  <a:moveTo>
                    <a:pt x="0" y="2266"/>
                  </a:moveTo>
                  <a:cubicBezTo>
                    <a:pt x="2807" y="2827"/>
                    <a:pt x="8983" y="-5032"/>
                    <a:pt x="7298" y="5635"/>
                  </a:cubicBezTo>
                  <a:cubicBezTo>
                    <a:pt x="5053" y="4512"/>
                    <a:pt x="2807" y="3389"/>
                    <a:pt x="0" y="2266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1" name="Forme libre : forme 380">
              <a:extLst>
                <a:ext uri="{FF2B5EF4-FFF2-40B4-BE49-F238E27FC236}">
                  <a16:creationId xmlns:a16="http://schemas.microsoft.com/office/drawing/2014/main" id="{4F7C53C5-F0B9-7391-9617-86A94651C95E}"/>
                </a:ext>
              </a:extLst>
            </p:cNvPr>
            <p:cNvSpPr/>
            <p:nvPr/>
          </p:nvSpPr>
          <p:spPr>
            <a:xfrm>
              <a:off x="-8128493" y="3093535"/>
              <a:ext cx="7859" cy="4029"/>
            </a:xfrm>
            <a:custGeom>
              <a:avLst/>
              <a:gdLst>
                <a:gd name="csX0" fmla="*/ 7860 w 7859"/>
                <a:gd name="csY0" fmla="*/ 3369 h 4029"/>
                <a:gd name="csX1" fmla="*/ 0 w 7859"/>
                <a:gd name="csY1" fmla="*/ 0 h 4029"/>
                <a:gd name="csX2" fmla="*/ 7860 w 7859"/>
                <a:gd name="csY2" fmla="*/ 3369 h 40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859" h="4029">
                  <a:moveTo>
                    <a:pt x="7860" y="3369"/>
                  </a:moveTo>
                  <a:cubicBezTo>
                    <a:pt x="3930" y="5053"/>
                    <a:pt x="1684" y="3369"/>
                    <a:pt x="0" y="0"/>
                  </a:cubicBezTo>
                  <a:cubicBezTo>
                    <a:pt x="2807" y="1123"/>
                    <a:pt x="5614" y="2246"/>
                    <a:pt x="7860" y="3369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2" name="Forme libre : forme 381">
              <a:extLst>
                <a:ext uri="{FF2B5EF4-FFF2-40B4-BE49-F238E27FC236}">
                  <a16:creationId xmlns:a16="http://schemas.microsoft.com/office/drawing/2014/main" id="{B4DDCA72-C2DF-829E-AD6B-D98DDDE8FBD8}"/>
                </a:ext>
              </a:extLst>
            </p:cNvPr>
            <p:cNvSpPr/>
            <p:nvPr/>
          </p:nvSpPr>
          <p:spPr>
            <a:xfrm>
              <a:off x="-8685987" y="4481938"/>
              <a:ext cx="1122" cy="1122"/>
            </a:xfrm>
            <a:custGeom>
              <a:avLst/>
              <a:gdLst>
                <a:gd name="csX0" fmla="*/ 561 w 1122"/>
                <a:gd name="csY0" fmla="*/ 0 h 1122"/>
                <a:gd name="csX1" fmla="*/ 1123 w 1122"/>
                <a:gd name="csY1" fmla="*/ 561 h 1122"/>
                <a:gd name="csX2" fmla="*/ 0 w 1122"/>
                <a:gd name="csY2" fmla="*/ 1123 h 11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22" h="1122">
                  <a:moveTo>
                    <a:pt x="561" y="0"/>
                  </a:moveTo>
                  <a:lnTo>
                    <a:pt x="1123" y="561"/>
                  </a:lnTo>
                  <a:lnTo>
                    <a:pt x="0" y="1123"/>
                  </a:ln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3" name="Forme libre : forme 382">
              <a:extLst>
                <a:ext uri="{FF2B5EF4-FFF2-40B4-BE49-F238E27FC236}">
                  <a16:creationId xmlns:a16="http://schemas.microsoft.com/office/drawing/2014/main" id="{075B8E5A-AEDD-94B9-3158-BC90ECD68B61}"/>
                </a:ext>
              </a:extLst>
            </p:cNvPr>
            <p:cNvSpPr/>
            <p:nvPr/>
          </p:nvSpPr>
          <p:spPr>
            <a:xfrm>
              <a:off x="-7505312" y="3783526"/>
              <a:ext cx="7298" cy="4126"/>
            </a:xfrm>
            <a:custGeom>
              <a:avLst/>
              <a:gdLst>
                <a:gd name="csX0" fmla="*/ 7298 w 7298"/>
                <a:gd name="csY0" fmla="*/ 3369 h 4126"/>
                <a:gd name="csX1" fmla="*/ 0 w 7298"/>
                <a:gd name="csY1" fmla="*/ 0 h 4126"/>
                <a:gd name="csX2" fmla="*/ 7298 w 7298"/>
                <a:gd name="csY2" fmla="*/ 3369 h 41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298" h="4126">
                  <a:moveTo>
                    <a:pt x="7298" y="3369"/>
                  </a:moveTo>
                  <a:cubicBezTo>
                    <a:pt x="3930" y="5053"/>
                    <a:pt x="1684" y="3930"/>
                    <a:pt x="0" y="0"/>
                  </a:cubicBezTo>
                  <a:cubicBezTo>
                    <a:pt x="2807" y="1123"/>
                    <a:pt x="5053" y="2246"/>
                    <a:pt x="7298" y="3369"/>
                  </a:cubicBezTo>
                  <a:close/>
                </a:path>
              </a:pathLst>
            </a:custGeom>
            <a:solidFill>
              <a:srgbClr val="3E25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4" name="Forme libre : forme 383">
              <a:extLst>
                <a:ext uri="{FF2B5EF4-FFF2-40B4-BE49-F238E27FC236}">
                  <a16:creationId xmlns:a16="http://schemas.microsoft.com/office/drawing/2014/main" id="{C73C5C66-16A4-A10B-49C5-4488B6E8986D}"/>
                </a:ext>
              </a:extLst>
            </p:cNvPr>
            <p:cNvSpPr/>
            <p:nvPr/>
          </p:nvSpPr>
          <p:spPr>
            <a:xfrm>
              <a:off x="-7734934" y="3523586"/>
              <a:ext cx="6736" cy="7859"/>
            </a:xfrm>
            <a:custGeom>
              <a:avLst/>
              <a:gdLst>
                <a:gd name="csX0" fmla="*/ 6737 w 6736"/>
                <a:gd name="csY0" fmla="*/ 7860 h 7859"/>
                <a:gd name="csX1" fmla="*/ 0 w 6736"/>
                <a:gd name="csY1" fmla="*/ 0 h 7859"/>
                <a:gd name="csX2" fmla="*/ 6737 w 6736"/>
                <a:gd name="csY2" fmla="*/ 7860 h 78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736" h="7859">
                  <a:moveTo>
                    <a:pt x="6737" y="7860"/>
                  </a:moveTo>
                  <a:cubicBezTo>
                    <a:pt x="2246" y="6737"/>
                    <a:pt x="561" y="3930"/>
                    <a:pt x="0" y="0"/>
                  </a:cubicBezTo>
                  <a:cubicBezTo>
                    <a:pt x="2246" y="2246"/>
                    <a:pt x="4491" y="5053"/>
                    <a:pt x="6737" y="786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5" name="Forme libre : forme 384">
              <a:extLst>
                <a:ext uri="{FF2B5EF4-FFF2-40B4-BE49-F238E27FC236}">
                  <a16:creationId xmlns:a16="http://schemas.microsoft.com/office/drawing/2014/main" id="{076EA1E5-8F2E-9040-3023-F9E86CE0E88E}"/>
                </a:ext>
              </a:extLst>
            </p:cNvPr>
            <p:cNvSpPr/>
            <p:nvPr/>
          </p:nvSpPr>
          <p:spPr>
            <a:xfrm>
              <a:off x="-8589984" y="4588047"/>
              <a:ext cx="6175" cy="6737"/>
            </a:xfrm>
            <a:custGeom>
              <a:avLst/>
              <a:gdLst>
                <a:gd name="csX0" fmla="*/ 0 w 6175"/>
                <a:gd name="csY0" fmla="*/ 0 h 6737"/>
                <a:gd name="csX1" fmla="*/ 6176 w 6175"/>
                <a:gd name="csY1" fmla="*/ 6737 h 6737"/>
                <a:gd name="csX2" fmla="*/ 0 w 6175"/>
                <a:gd name="csY2" fmla="*/ 0 h 67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175" h="6737">
                  <a:moveTo>
                    <a:pt x="0" y="0"/>
                  </a:moveTo>
                  <a:cubicBezTo>
                    <a:pt x="2246" y="2246"/>
                    <a:pt x="3930" y="4491"/>
                    <a:pt x="6176" y="6737"/>
                  </a:cubicBezTo>
                  <a:cubicBezTo>
                    <a:pt x="3930" y="4491"/>
                    <a:pt x="2246" y="2246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6" name="Forme libre : forme 385">
              <a:extLst>
                <a:ext uri="{FF2B5EF4-FFF2-40B4-BE49-F238E27FC236}">
                  <a16:creationId xmlns:a16="http://schemas.microsoft.com/office/drawing/2014/main" id="{9D572F2F-C165-EF0C-CAD6-28032A4EBCCA}"/>
                </a:ext>
              </a:extLst>
            </p:cNvPr>
            <p:cNvSpPr/>
            <p:nvPr/>
          </p:nvSpPr>
          <p:spPr>
            <a:xfrm>
              <a:off x="-8355870" y="3669413"/>
              <a:ext cx="1174500" cy="1199218"/>
            </a:xfrm>
            <a:custGeom>
              <a:avLst/>
              <a:gdLst>
                <a:gd name="csX0" fmla="*/ 1012810 w 1174500"/>
                <a:gd name="csY0" fmla="*/ 418967 h 1199218"/>
                <a:gd name="csX1" fmla="*/ 1015617 w 1174500"/>
                <a:gd name="csY1" fmla="*/ 424020 h 1199218"/>
                <a:gd name="csX2" fmla="*/ 1072882 w 1174500"/>
                <a:gd name="csY2" fmla="*/ 497566 h 1199218"/>
                <a:gd name="csX3" fmla="*/ 1095339 w 1174500"/>
                <a:gd name="csY3" fmla="*/ 531813 h 1199218"/>
                <a:gd name="csX4" fmla="*/ 1173938 w 1174500"/>
                <a:gd name="csY4" fmla="*/ 784454 h 1199218"/>
                <a:gd name="csX5" fmla="*/ 1174500 w 1174500"/>
                <a:gd name="csY5" fmla="*/ 872037 h 1199218"/>
                <a:gd name="csX6" fmla="*/ 1163833 w 1174500"/>
                <a:gd name="csY6" fmla="*/ 945583 h 1199218"/>
                <a:gd name="csX7" fmla="*/ 1137446 w 1174500"/>
                <a:gd name="csY7" fmla="*/ 1035411 h 1199218"/>
                <a:gd name="csX8" fmla="*/ 1103760 w 1174500"/>
                <a:gd name="csY8" fmla="*/ 1101098 h 1199218"/>
                <a:gd name="csX9" fmla="*/ 1074005 w 1174500"/>
                <a:gd name="csY9" fmla="*/ 1147696 h 1199218"/>
                <a:gd name="csX10" fmla="*/ 1058285 w 1174500"/>
                <a:gd name="csY10" fmla="*/ 1150503 h 1199218"/>
                <a:gd name="csX11" fmla="*/ 954983 w 1174500"/>
                <a:gd name="csY11" fmla="*/ 1185873 h 1199218"/>
                <a:gd name="csX12" fmla="*/ 727606 w 1174500"/>
                <a:gd name="csY12" fmla="*/ 1192610 h 1199218"/>
                <a:gd name="csX13" fmla="*/ 494054 w 1174500"/>
                <a:gd name="csY13" fmla="*/ 1099975 h 1199218"/>
                <a:gd name="csX14" fmla="*/ 367733 w 1174500"/>
                <a:gd name="csY14" fmla="*/ 985444 h 1199218"/>
                <a:gd name="csX15" fmla="*/ 185270 w 1174500"/>
                <a:gd name="csY15" fmla="*/ 780524 h 1199218"/>
                <a:gd name="csX16" fmla="*/ 94319 w 1174500"/>
                <a:gd name="csY16" fmla="*/ 678906 h 1199218"/>
                <a:gd name="csX17" fmla="*/ 0 w 1174500"/>
                <a:gd name="csY17" fmla="*/ 567183 h 1199218"/>
                <a:gd name="csX18" fmla="*/ 40423 w 1174500"/>
                <a:gd name="csY18" fmla="*/ 518339 h 1199218"/>
                <a:gd name="csX19" fmla="*/ 143163 w 1174500"/>
                <a:gd name="csY19" fmla="*/ 421774 h 1199218"/>
                <a:gd name="csX20" fmla="*/ 356505 w 1174500"/>
                <a:gd name="csY20" fmla="*/ 229206 h 1199218"/>
                <a:gd name="csX21" fmla="*/ 501913 w 1174500"/>
                <a:gd name="csY21" fmla="*/ 96709 h 1199218"/>
                <a:gd name="csX22" fmla="*/ 602970 w 1174500"/>
                <a:gd name="csY22" fmla="*/ 10811 h 1199218"/>
                <a:gd name="csX23" fmla="*/ 643954 w 1174500"/>
                <a:gd name="csY23" fmla="*/ 11934 h 1199218"/>
                <a:gd name="csX24" fmla="*/ 829785 w 1174500"/>
                <a:gd name="csY24" fmla="*/ 218538 h 1199218"/>
                <a:gd name="csX25" fmla="*/ 906139 w 1174500"/>
                <a:gd name="csY25" fmla="*/ 304436 h 1199218"/>
                <a:gd name="csX26" fmla="*/ 923543 w 1174500"/>
                <a:gd name="csY26" fmla="*/ 319595 h 1199218"/>
                <a:gd name="csX27" fmla="*/ 924666 w 1174500"/>
                <a:gd name="csY27" fmla="*/ 320156 h 1199218"/>
                <a:gd name="csX28" fmla="*/ 962843 w 1174500"/>
                <a:gd name="csY28" fmla="*/ 363947 h 1199218"/>
                <a:gd name="csX29" fmla="*/ 963404 w 1174500"/>
                <a:gd name="csY29" fmla="*/ 365070 h 1199218"/>
                <a:gd name="csX30" fmla="*/ 1007196 w 1174500"/>
                <a:gd name="csY30" fmla="*/ 409984 h 1199218"/>
                <a:gd name="csX31" fmla="*/ 1007196 w 1174500"/>
                <a:gd name="csY31" fmla="*/ 409984 h 1199218"/>
                <a:gd name="csX32" fmla="*/ 1012810 w 1174500"/>
                <a:gd name="csY32" fmla="*/ 418967 h 11992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174500" h="1199218">
                  <a:moveTo>
                    <a:pt x="1012810" y="418967"/>
                  </a:moveTo>
                  <a:cubicBezTo>
                    <a:pt x="1013932" y="420651"/>
                    <a:pt x="1015055" y="422336"/>
                    <a:pt x="1015617" y="424020"/>
                  </a:cubicBezTo>
                  <a:cubicBezTo>
                    <a:pt x="1034705" y="448722"/>
                    <a:pt x="1052110" y="474548"/>
                    <a:pt x="1072882" y="497566"/>
                  </a:cubicBezTo>
                  <a:cubicBezTo>
                    <a:pt x="1082426" y="508233"/>
                    <a:pt x="1075689" y="529006"/>
                    <a:pt x="1095339" y="531813"/>
                  </a:cubicBezTo>
                  <a:cubicBezTo>
                    <a:pt x="1138008" y="610974"/>
                    <a:pt x="1164395" y="695188"/>
                    <a:pt x="1173938" y="784454"/>
                  </a:cubicBezTo>
                  <a:cubicBezTo>
                    <a:pt x="1173938" y="813648"/>
                    <a:pt x="1174500" y="842842"/>
                    <a:pt x="1174500" y="872037"/>
                  </a:cubicBezTo>
                  <a:cubicBezTo>
                    <a:pt x="1171131" y="896739"/>
                    <a:pt x="1167202" y="921442"/>
                    <a:pt x="1163833" y="945583"/>
                  </a:cubicBezTo>
                  <a:cubicBezTo>
                    <a:pt x="1155412" y="975900"/>
                    <a:pt x="1139130" y="1003410"/>
                    <a:pt x="1137446" y="1035411"/>
                  </a:cubicBezTo>
                  <a:cubicBezTo>
                    <a:pt x="1126217" y="1057307"/>
                    <a:pt x="1113305" y="1078641"/>
                    <a:pt x="1103760" y="1101098"/>
                  </a:cubicBezTo>
                  <a:cubicBezTo>
                    <a:pt x="1096462" y="1118502"/>
                    <a:pt x="1088041" y="1134783"/>
                    <a:pt x="1074005" y="1147696"/>
                  </a:cubicBezTo>
                  <a:cubicBezTo>
                    <a:pt x="1068391" y="1147135"/>
                    <a:pt x="1063338" y="1148257"/>
                    <a:pt x="1058285" y="1150503"/>
                  </a:cubicBezTo>
                  <a:cubicBezTo>
                    <a:pt x="1024038" y="1162854"/>
                    <a:pt x="990353" y="1178574"/>
                    <a:pt x="954983" y="1185873"/>
                  </a:cubicBezTo>
                  <a:cubicBezTo>
                    <a:pt x="879752" y="1201031"/>
                    <a:pt x="803960" y="1203277"/>
                    <a:pt x="727606" y="1192610"/>
                  </a:cubicBezTo>
                  <a:cubicBezTo>
                    <a:pt x="641708" y="1180820"/>
                    <a:pt x="565916" y="1145450"/>
                    <a:pt x="494054" y="1099975"/>
                  </a:cubicBezTo>
                  <a:cubicBezTo>
                    <a:pt x="445771" y="1069658"/>
                    <a:pt x="405349" y="1029235"/>
                    <a:pt x="367733" y="985444"/>
                  </a:cubicBezTo>
                  <a:cubicBezTo>
                    <a:pt x="307661" y="916389"/>
                    <a:pt x="247027" y="848457"/>
                    <a:pt x="185270" y="780524"/>
                  </a:cubicBezTo>
                  <a:cubicBezTo>
                    <a:pt x="154953" y="746839"/>
                    <a:pt x="124636" y="712592"/>
                    <a:pt x="94319" y="678906"/>
                  </a:cubicBezTo>
                  <a:cubicBezTo>
                    <a:pt x="61757" y="642975"/>
                    <a:pt x="26948" y="608728"/>
                    <a:pt x="0" y="567183"/>
                  </a:cubicBezTo>
                  <a:cubicBezTo>
                    <a:pt x="1123" y="540796"/>
                    <a:pt x="25264" y="533498"/>
                    <a:pt x="40423" y="518339"/>
                  </a:cubicBezTo>
                  <a:cubicBezTo>
                    <a:pt x="73547" y="485215"/>
                    <a:pt x="106671" y="451530"/>
                    <a:pt x="143163" y="421774"/>
                  </a:cubicBezTo>
                  <a:cubicBezTo>
                    <a:pt x="217271" y="361140"/>
                    <a:pt x="286888" y="295454"/>
                    <a:pt x="356505" y="229206"/>
                  </a:cubicBezTo>
                  <a:cubicBezTo>
                    <a:pt x="409840" y="190467"/>
                    <a:pt x="455877" y="143307"/>
                    <a:pt x="501913" y="96709"/>
                  </a:cubicBezTo>
                  <a:cubicBezTo>
                    <a:pt x="538968" y="72007"/>
                    <a:pt x="569846" y="40005"/>
                    <a:pt x="602970" y="10811"/>
                  </a:cubicBezTo>
                  <a:cubicBezTo>
                    <a:pt x="618128" y="-2663"/>
                    <a:pt x="628795" y="-4909"/>
                    <a:pt x="643954" y="11934"/>
                  </a:cubicBezTo>
                  <a:cubicBezTo>
                    <a:pt x="705149" y="81551"/>
                    <a:pt x="768029" y="149483"/>
                    <a:pt x="829785" y="218538"/>
                  </a:cubicBezTo>
                  <a:cubicBezTo>
                    <a:pt x="855611" y="247171"/>
                    <a:pt x="880875" y="275804"/>
                    <a:pt x="906139" y="304436"/>
                  </a:cubicBezTo>
                  <a:cubicBezTo>
                    <a:pt x="911754" y="310051"/>
                    <a:pt x="913999" y="319033"/>
                    <a:pt x="923543" y="319595"/>
                  </a:cubicBezTo>
                  <a:cubicBezTo>
                    <a:pt x="923543" y="319595"/>
                    <a:pt x="924666" y="320156"/>
                    <a:pt x="924666" y="320156"/>
                  </a:cubicBezTo>
                  <a:cubicBezTo>
                    <a:pt x="933649" y="338122"/>
                    <a:pt x="949930" y="349912"/>
                    <a:pt x="962843" y="363947"/>
                  </a:cubicBezTo>
                  <a:cubicBezTo>
                    <a:pt x="962843" y="363947"/>
                    <a:pt x="963404" y="365070"/>
                    <a:pt x="963404" y="365070"/>
                  </a:cubicBezTo>
                  <a:cubicBezTo>
                    <a:pt x="975756" y="381913"/>
                    <a:pt x="989791" y="398194"/>
                    <a:pt x="1007196" y="409984"/>
                  </a:cubicBezTo>
                  <a:cubicBezTo>
                    <a:pt x="1007196" y="409984"/>
                    <a:pt x="1007196" y="409984"/>
                    <a:pt x="1007196" y="409984"/>
                  </a:cubicBezTo>
                  <a:cubicBezTo>
                    <a:pt x="1009441" y="415037"/>
                    <a:pt x="1011125" y="417283"/>
                    <a:pt x="1012810" y="418967"/>
                  </a:cubicBezTo>
                  <a:close/>
                </a:path>
              </a:pathLst>
            </a:custGeom>
            <a:solidFill>
              <a:srgbClr val="F60B0B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7" name="Forme libre : forme 386">
              <a:extLst>
                <a:ext uri="{FF2B5EF4-FFF2-40B4-BE49-F238E27FC236}">
                  <a16:creationId xmlns:a16="http://schemas.microsoft.com/office/drawing/2014/main" id="{34740ABA-F5E0-8F32-7851-BEB54C915181}"/>
                </a:ext>
              </a:extLst>
            </p:cNvPr>
            <p:cNvSpPr/>
            <p:nvPr/>
          </p:nvSpPr>
          <p:spPr>
            <a:xfrm>
              <a:off x="-8919049" y="2985992"/>
              <a:ext cx="1131303" cy="1175970"/>
            </a:xfrm>
            <a:custGeom>
              <a:avLst/>
              <a:gdLst>
                <a:gd name="csX0" fmla="*/ 93266 w 1131303"/>
                <a:gd name="csY0" fmla="*/ 57577 h 1175970"/>
                <a:gd name="csX1" fmla="*/ 120215 w 1131303"/>
                <a:gd name="csY1" fmla="*/ 36804 h 1175970"/>
                <a:gd name="csX2" fmla="*/ 400366 w 1131303"/>
                <a:gd name="csY2" fmla="*/ 4803 h 1175970"/>
                <a:gd name="csX3" fmla="*/ 651323 w 1131303"/>
                <a:gd name="csY3" fmla="*/ 96315 h 1175970"/>
                <a:gd name="csX4" fmla="*/ 830978 w 1131303"/>
                <a:gd name="csY4" fmla="*/ 269795 h 1175970"/>
                <a:gd name="csX5" fmla="*/ 959545 w 1131303"/>
                <a:gd name="csY5" fmla="*/ 411836 h 1175970"/>
                <a:gd name="csX6" fmla="*/ 1125726 w 1131303"/>
                <a:gd name="csY6" fmla="*/ 595422 h 1175970"/>
                <a:gd name="csX7" fmla="*/ 1117866 w 1131303"/>
                <a:gd name="csY7" fmla="*/ 625177 h 1175970"/>
                <a:gd name="csX8" fmla="*/ 942702 w 1131303"/>
                <a:gd name="csY8" fmla="*/ 784060 h 1175970"/>
                <a:gd name="csX9" fmla="*/ 748449 w 1131303"/>
                <a:gd name="csY9" fmla="*/ 960348 h 1175970"/>
                <a:gd name="csX10" fmla="*/ 522756 w 1131303"/>
                <a:gd name="csY10" fmla="*/ 1163022 h 1175970"/>
                <a:gd name="csX11" fmla="*/ 493001 w 1131303"/>
                <a:gd name="csY11" fmla="*/ 1175935 h 1175970"/>
                <a:gd name="csX12" fmla="*/ 472789 w 1131303"/>
                <a:gd name="csY12" fmla="*/ 1156846 h 1175970"/>
                <a:gd name="csX13" fmla="*/ 248220 w 1131303"/>
                <a:gd name="csY13" fmla="*/ 903644 h 1175970"/>
                <a:gd name="csX14" fmla="*/ 93828 w 1131303"/>
                <a:gd name="csY14" fmla="*/ 716128 h 1175970"/>
                <a:gd name="csX15" fmla="*/ 78670 w 1131303"/>
                <a:gd name="csY15" fmla="*/ 92385 h 1175970"/>
                <a:gd name="csX16" fmla="*/ 93266 w 1131303"/>
                <a:gd name="csY16" fmla="*/ 57577 h 11759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131303" h="1175970">
                  <a:moveTo>
                    <a:pt x="93266" y="57577"/>
                  </a:moveTo>
                  <a:cubicBezTo>
                    <a:pt x="94951" y="41296"/>
                    <a:pt x="109548" y="41296"/>
                    <a:pt x="120215" y="36804"/>
                  </a:cubicBezTo>
                  <a:cubicBezTo>
                    <a:pt x="210604" y="-250"/>
                    <a:pt x="305485" y="-5864"/>
                    <a:pt x="400366" y="4803"/>
                  </a:cubicBezTo>
                  <a:cubicBezTo>
                    <a:pt x="490194" y="14347"/>
                    <a:pt x="574969" y="45787"/>
                    <a:pt x="651323" y="96315"/>
                  </a:cubicBezTo>
                  <a:cubicBezTo>
                    <a:pt x="722062" y="142913"/>
                    <a:pt x="775397" y="206916"/>
                    <a:pt x="830978" y="269795"/>
                  </a:cubicBezTo>
                  <a:cubicBezTo>
                    <a:pt x="873085" y="317516"/>
                    <a:pt x="916876" y="364115"/>
                    <a:pt x="959545" y="411836"/>
                  </a:cubicBezTo>
                  <a:cubicBezTo>
                    <a:pt x="1015126" y="473031"/>
                    <a:pt x="1070145" y="534226"/>
                    <a:pt x="1125726" y="595422"/>
                  </a:cubicBezTo>
                  <a:cubicBezTo>
                    <a:pt x="1138077" y="608896"/>
                    <a:pt x="1127410" y="617317"/>
                    <a:pt x="1117866" y="625177"/>
                  </a:cubicBezTo>
                  <a:cubicBezTo>
                    <a:pt x="1059478" y="677951"/>
                    <a:pt x="1001090" y="731286"/>
                    <a:pt x="942702" y="784060"/>
                  </a:cubicBezTo>
                  <a:cubicBezTo>
                    <a:pt x="878138" y="843010"/>
                    <a:pt x="813574" y="901959"/>
                    <a:pt x="748449" y="960348"/>
                  </a:cubicBezTo>
                  <a:cubicBezTo>
                    <a:pt x="673218" y="1028280"/>
                    <a:pt x="597987" y="1095651"/>
                    <a:pt x="522756" y="1163022"/>
                  </a:cubicBezTo>
                  <a:cubicBezTo>
                    <a:pt x="514335" y="1170320"/>
                    <a:pt x="504791" y="1176496"/>
                    <a:pt x="493001" y="1175935"/>
                  </a:cubicBezTo>
                  <a:cubicBezTo>
                    <a:pt x="486264" y="1169759"/>
                    <a:pt x="478965" y="1163583"/>
                    <a:pt x="472789" y="1156846"/>
                  </a:cubicBezTo>
                  <a:cubicBezTo>
                    <a:pt x="397559" y="1072633"/>
                    <a:pt x="321766" y="988980"/>
                    <a:pt x="248220" y="903644"/>
                  </a:cubicBezTo>
                  <a:cubicBezTo>
                    <a:pt x="195446" y="842448"/>
                    <a:pt x="135373" y="786867"/>
                    <a:pt x="93828" y="716128"/>
                  </a:cubicBezTo>
                  <a:cubicBezTo>
                    <a:pt x="-26878" y="511208"/>
                    <a:pt x="-30247" y="302919"/>
                    <a:pt x="78670" y="92385"/>
                  </a:cubicBezTo>
                  <a:cubicBezTo>
                    <a:pt x="84845" y="81157"/>
                    <a:pt x="96074" y="72174"/>
                    <a:pt x="93266" y="57577"/>
                  </a:cubicBezTo>
                  <a:close/>
                </a:path>
              </a:pathLst>
            </a:custGeom>
            <a:solidFill>
              <a:srgbClr val="F60B0B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8" name="Forme libre : forme 387">
              <a:extLst>
                <a:ext uri="{FF2B5EF4-FFF2-40B4-BE49-F238E27FC236}">
                  <a16:creationId xmlns:a16="http://schemas.microsoft.com/office/drawing/2014/main" id="{9E9F4B0F-DB8C-82B4-B4DF-2746F5234E7D}"/>
                </a:ext>
              </a:extLst>
            </p:cNvPr>
            <p:cNvSpPr/>
            <p:nvPr/>
          </p:nvSpPr>
          <p:spPr>
            <a:xfrm>
              <a:off x="-7656335" y="4956342"/>
              <a:ext cx="251463" cy="113969"/>
            </a:xfrm>
            <a:custGeom>
              <a:avLst/>
              <a:gdLst>
                <a:gd name="csX0" fmla="*/ 0 w 251463"/>
                <a:gd name="csY0" fmla="*/ 113969 h 113969"/>
                <a:gd name="csX1" fmla="*/ 250396 w 251463"/>
                <a:gd name="csY1" fmla="*/ 0 h 113969"/>
                <a:gd name="csX2" fmla="*/ 245343 w 251463"/>
                <a:gd name="csY2" fmla="*/ 20211 h 113969"/>
                <a:gd name="csX3" fmla="*/ 78038 w 251463"/>
                <a:gd name="csY3" fmla="*/ 104425 h 113969"/>
                <a:gd name="csX4" fmla="*/ 0 w 251463"/>
                <a:gd name="csY4" fmla="*/ 113969 h 1139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463" h="113969">
                  <a:moveTo>
                    <a:pt x="0" y="113969"/>
                  </a:moveTo>
                  <a:cubicBezTo>
                    <a:pt x="91512" y="93197"/>
                    <a:pt x="175165" y="56142"/>
                    <a:pt x="250396" y="0"/>
                  </a:cubicBezTo>
                  <a:cubicBezTo>
                    <a:pt x="252080" y="7298"/>
                    <a:pt x="252641" y="15720"/>
                    <a:pt x="245343" y="20211"/>
                  </a:cubicBezTo>
                  <a:cubicBezTo>
                    <a:pt x="191446" y="51651"/>
                    <a:pt x="139795" y="87021"/>
                    <a:pt x="78038" y="104425"/>
                  </a:cubicBezTo>
                  <a:cubicBezTo>
                    <a:pt x="51651" y="111723"/>
                    <a:pt x="25826" y="111723"/>
                    <a:pt x="0" y="113969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89" name="Forme libre : forme 388">
              <a:extLst>
                <a:ext uri="{FF2B5EF4-FFF2-40B4-BE49-F238E27FC236}">
                  <a16:creationId xmlns:a16="http://schemas.microsoft.com/office/drawing/2014/main" id="{303DE721-317F-1D1C-380F-6940B26CF993}"/>
                </a:ext>
              </a:extLst>
            </p:cNvPr>
            <p:cNvSpPr/>
            <p:nvPr/>
          </p:nvSpPr>
          <p:spPr>
            <a:xfrm>
              <a:off x="-7999365" y="3767711"/>
              <a:ext cx="145408" cy="132591"/>
            </a:xfrm>
            <a:custGeom>
              <a:avLst/>
              <a:gdLst>
                <a:gd name="csX0" fmla="*/ 145409 w 145408"/>
                <a:gd name="csY0" fmla="*/ 96 h 132591"/>
                <a:gd name="csX1" fmla="*/ 0 w 145408"/>
                <a:gd name="csY1" fmla="*/ 132592 h 132591"/>
                <a:gd name="csX2" fmla="*/ 42107 w 145408"/>
                <a:gd name="csY2" fmla="*/ 79256 h 132591"/>
                <a:gd name="csX3" fmla="*/ 53897 w 145408"/>
                <a:gd name="csY3" fmla="*/ 74765 h 132591"/>
                <a:gd name="csX4" fmla="*/ 118461 w 145408"/>
                <a:gd name="csY4" fmla="*/ 11324 h 132591"/>
                <a:gd name="csX5" fmla="*/ 145409 w 145408"/>
                <a:gd name="csY5" fmla="*/ 96 h 1325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45408" h="132591">
                  <a:moveTo>
                    <a:pt x="145409" y="96"/>
                  </a:moveTo>
                  <a:cubicBezTo>
                    <a:pt x="99372" y="46694"/>
                    <a:pt x="53335" y="93853"/>
                    <a:pt x="0" y="132592"/>
                  </a:cubicBezTo>
                  <a:cubicBezTo>
                    <a:pt x="1123" y="104521"/>
                    <a:pt x="27510" y="96661"/>
                    <a:pt x="42107" y="79256"/>
                  </a:cubicBezTo>
                  <a:cubicBezTo>
                    <a:pt x="44353" y="76449"/>
                    <a:pt x="53897" y="77011"/>
                    <a:pt x="53897" y="74765"/>
                  </a:cubicBezTo>
                  <a:cubicBezTo>
                    <a:pt x="60072" y="37150"/>
                    <a:pt x="102179" y="37150"/>
                    <a:pt x="118461" y="11324"/>
                  </a:cubicBezTo>
                  <a:cubicBezTo>
                    <a:pt x="124636" y="1218"/>
                    <a:pt x="134742" y="-466"/>
                    <a:pt x="145409" y="96"/>
                  </a:cubicBezTo>
                  <a:close/>
                </a:path>
              </a:pathLst>
            </a:custGeom>
            <a:solidFill>
              <a:srgbClr val="31266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0" name="Forme libre : forme 389">
              <a:extLst>
                <a:ext uri="{FF2B5EF4-FFF2-40B4-BE49-F238E27FC236}">
                  <a16:creationId xmlns:a16="http://schemas.microsoft.com/office/drawing/2014/main" id="{42BAAD72-973D-2AD3-502D-2CA41A6C52F8}"/>
                </a:ext>
              </a:extLst>
            </p:cNvPr>
            <p:cNvSpPr/>
            <p:nvPr/>
          </p:nvSpPr>
          <p:spPr>
            <a:xfrm>
              <a:off x="-9121789" y="3205349"/>
              <a:ext cx="74244" cy="104896"/>
            </a:xfrm>
            <a:custGeom>
              <a:avLst/>
              <a:gdLst>
                <a:gd name="csX0" fmla="*/ 74245 w 74244"/>
                <a:gd name="csY0" fmla="*/ 2717 h 104896"/>
                <a:gd name="csX1" fmla="*/ 4067 w 74244"/>
                <a:gd name="csY1" fmla="*/ 104897 h 104896"/>
                <a:gd name="csX2" fmla="*/ 13049 w 74244"/>
                <a:gd name="csY2" fmla="*/ 65035 h 104896"/>
                <a:gd name="csX3" fmla="*/ 42805 w 74244"/>
                <a:gd name="csY3" fmla="*/ 20683 h 104896"/>
                <a:gd name="csX4" fmla="*/ 74245 w 74244"/>
                <a:gd name="csY4" fmla="*/ 2717 h 1048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4244" h="104896">
                  <a:moveTo>
                    <a:pt x="74245" y="2717"/>
                  </a:moveTo>
                  <a:cubicBezTo>
                    <a:pt x="50665" y="36964"/>
                    <a:pt x="27647" y="70650"/>
                    <a:pt x="4067" y="104897"/>
                  </a:cubicBezTo>
                  <a:cubicBezTo>
                    <a:pt x="-986" y="89738"/>
                    <a:pt x="-4355" y="77948"/>
                    <a:pt x="13049" y="65035"/>
                  </a:cubicBezTo>
                  <a:cubicBezTo>
                    <a:pt x="26524" y="54930"/>
                    <a:pt x="40559" y="36964"/>
                    <a:pt x="42805" y="20683"/>
                  </a:cubicBezTo>
                  <a:cubicBezTo>
                    <a:pt x="46173" y="-4581"/>
                    <a:pt x="58525" y="-1213"/>
                    <a:pt x="74245" y="2717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1" name="Forme libre : forme 390">
              <a:extLst>
                <a:ext uri="{FF2B5EF4-FFF2-40B4-BE49-F238E27FC236}">
                  <a16:creationId xmlns:a16="http://schemas.microsoft.com/office/drawing/2014/main" id="{44159412-BBF6-408B-087B-FB8C6FE44A70}"/>
                </a:ext>
              </a:extLst>
            </p:cNvPr>
            <p:cNvSpPr/>
            <p:nvPr/>
          </p:nvSpPr>
          <p:spPr>
            <a:xfrm>
              <a:off x="-7339691" y="4093432"/>
              <a:ext cx="83652" cy="107793"/>
            </a:xfrm>
            <a:custGeom>
              <a:avLst/>
              <a:gdLst>
                <a:gd name="csX0" fmla="*/ 79722 w 83652"/>
                <a:gd name="csY0" fmla="*/ 107794 h 107793"/>
                <a:gd name="csX1" fmla="*/ 57265 w 83652"/>
                <a:gd name="csY1" fmla="*/ 73547 h 107793"/>
                <a:gd name="csX2" fmla="*/ 0 w 83652"/>
                <a:gd name="csY2" fmla="*/ 0 h 107793"/>
                <a:gd name="csX3" fmla="*/ 13474 w 83652"/>
                <a:gd name="csY3" fmla="*/ 1684 h 107793"/>
                <a:gd name="csX4" fmla="*/ 83652 w 83652"/>
                <a:gd name="csY4" fmla="*/ 103864 h 107793"/>
                <a:gd name="csX5" fmla="*/ 79722 w 83652"/>
                <a:gd name="csY5" fmla="*/ 107794 h 1077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83652" h="107793">
                  <a:moveTo>
                    <a:pt x="79722" y="107794"/>
                  </a:moveTo>
                  <a:cubicBezTo>
                    <a:pt x="59511" y="104986"/>
                    <a:pt x="66810" y="84214"/>
                    <a:pt x="57265" y="73547"/>
                  </a:cubicBezTo>
                  <a:cubicBezTo>
                    <a:pt x="36493" y="50528"/>
                    <a:pt x="18527" y="24703"/>
                    <a:pt x="0" y="0"/>
                  </a:cubicBezTo>
                  <a:cubicBezTo>
                    <a:pt x="4491" y="561"/>
                    <a:pt x="11790" y="-1123"/>
                    <a:pt x="13474" y="1684"/>
                  </a:cubicBezTo>
                  <a:cubicBezTo>
                    <a:pt x="36493" y="35931"/>
                    <a:pt x="73546" y="60634"/>
                    <a:pt x="83652" y="103864"/>
                  </a:cubicBezTo>
                  <a:cubicBezTo>
                    <a:pt x="83091" y="104986"/>
                    <a:pt x="80845" y="106671"/>
                    <a:pt x="79722" y="107794"/>
                  </a:cubicBezTo>
                  <a:close/>
                </a:path>
              </a:pathLst>
            </a:custGeom>
            <a:solidFill>
              <a:srgbClr val="312666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2" name="Forme libre : forme 391">
              <a:extLst>
                <a:ext uri="{FF2B5EF4-FFF2-40B4-BE49-F238E27FC236}">
                  <a16:creationId xmlns:a16="http://schemas.microsoft.com/office/drawing/2014/main" id="{5068F5FF-E14B-016F-194F-951A48C4277F}"/>
                </a:ext>
              </a:extLst>
            </p:cNvPr>
            <p:cNvSpPr/>
            <p:nvPr/>
          </p:nvSpPr>
          <p:spPr>
            <a:xfrm>
              <a:off x="-8487243" y="4570082"/>
              <a:ext cx="64563" cy="73386"/>
            </a:xfrm>
            <a:custGeom>
              <a:avLst/>
              <a:gdLst>
                <a:gd name="csX0" fmla="*/ 0 w 64563"/>
                <a:gd name="csY0" fmla="*/ 0 h 73386"/>
                <a:gd name="csX1" fmla="*/ 64564 w 64563"/>
                <a:gd name="csY1" fmla="*/ 72424 h 73386"/>
                <a:gd name="csX2" fmla="*/ 32563 w 64563"/>
                <a:gd name="csY2" fmla="*/ 57827 h 73386"/>
                <a:gd name="csX3" fmla="*/ 0 w 64563"/>
                <a:gd name="csY3" fmla="*/ 0 h 73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4563" h="73386">
                  <a:moveTo>
                    <a:pt x="0" y="0"/>
                  </a:moveTo>
                  <a:cubicBezTo>
                    <a:pt x="23580" y="22457"/>
                    <a:pt x="45475" y="46598"/>
                    <a:pt x="64564" y="72424"/>
                  </a:cubicBezTo>
                  <a:cubicBezTo>
                    <a:pt x="49967" y="75792"/>
                    <a:pt x="41545" y="70178"/>
                    <a:pt x="32563" y="57827"/>
                  </a:cubicBezTo>
                  <a:cubicBezTo>
                    <a:pt x="19650" y="39300"/>
                    <a:pt x="2807" y="23580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3" name="Forme libre : forme 392">
              <a:extLst>
                <a:ext uri="{FF2B5EF4-FFF2-40B4-BE49-F238E27FC236}">
                  <a16:creationId xmlns:a16="http://schemas.microsoft.com/office/drawing/2014/main" id="{21099B58-CB51-2DCD-5627-58E81492C6D5}"/>
                </a:ext>
              </a:extLst>
            </p:cNvPr>
            <p:cNvSpPr/>
            <p:nvPr/>
          </p:nvSpPr>
          <p:spPr>
            <a:xfrm>
              <a:off x="-9026772" y="3118238"/>
              <a:ext cx="70739" cy="66248"/>
            </a:xfrm>
            <a:custGeom>
              <a:avLst/>
              <a:gdLst>
                <a:gd name="csX0" fmla="*/ 70740 w 70739"/>
                <a:gd name="csY0" fmla="*/ 0 h 66248"/>
                <a:gd name="csX1" fmla="*/ 0 w 70739"/>
                <a:gd name="csY1" fmla="*/ 66248 h 66248"/>
                <a:gd name="csX2" fmla="*/ 70740 w 70739"/>
                <a:gd name="csY2" fmla="*/ 0 h 662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70739" h="66248">
                  <a:moveTo>
                    <a:pt x="70740" y="0"/>
                  </a:moveTo>
                  <a:cubicBezTo>
                    <a:pt x="47160" y="21896"/>
                    <a:pt x="23580" y="44353"/>
                    <a:pt x="0" y="66248"/>
                  </a:cubicBezTo>
                  <a:cubicBezTo>
                    <a:pt x="2246" y="39300"/>
                    <a:pt x="42107" y="1684"/>
                    <a:pt x="70740" y="0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4" name="Forme libre : forme 393">
              <a:extLst>
                <a:ext uri="{FF2B5EF4-FFF2-40B4-BE49-F238E27FC236}">
                  <a16:creationId xmlns:a16="http://schemas.microsoft.com/office/drawing/2014/main" id="{0030E587-9E1C-A391-D6BC-59E431DA28CA}"/>
                </a:ext>
              </a:extLst>
            </p:cNvPr>
            <p:cNvSpPr/>
            <p:nvPr/>
          </p:nvSpPr>
          <p:spPr>
            <a:xfrm>
              <a:off x="-7217862" y="4615557"/>
              <a:ext cx="27938" cy="91103"/>
            </a:xfrm>
            <a:custGeom>
              <a:avLst/>
              <a:gdLst>
                <a:gd name="csX0" fmla="*/ 0 w 27938"/>
                <a:gd name="csY0" fmla="*/ 89828 h 91103"/>
                <a:gd name="csX1" fmla="*/ 26387 w 27938"/>
                <a:gd name="csY1" fmla="*/ 0 h 91103"/>
                <a:gd name="csX2" fmla="*/ 7298 w 27938"/>
                <a:gd name="csY2" fmla="*/ 90951 h 91103"/>
                <a:gd name="csX3" fmla="*/ 0 w 27938"/>
                <a:gd name="csY3" fmla="*/ 89828 h 911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7938" h="91103">
                  <a:moveTo>
                    <a:pt x="0" y="89828"/>
                  </a:moveTo>
                  <a:cubicBezTo>
                    <a:pt x="2245" y="57827"/>
                    <a:pt x="17966" y="29756"/>
                    <a:pt x="26387" y="0"/>
                  </a:cubicBezTo>
                  <a:cubicBezTo>
                    <a:pt x="32563" y="33124"/>
                    <a:pt x="19088" y="61757"/>
                    <a:pt x="7298" y="90951"/>
                  </a:cubicBezTo>
                  <a:cubicBezTo>
                    <a:pt x="7298" y="91512"/>
                    <a:pt x="2807" y="90389"/>
                    <a:pt x="0" y="89828"/>
                  </a:cubicBezTo>
                  <a:close/>
                </a:path>
              </a:pathLst>
            </a:custGeom>
            <a:solidFill>
              <a:srgbClr val="3E2B6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5" name="Forme libre : forme 394">
              <a:extLst>
                <a:ext uri="{FF2B5EF4-FFF2-40B4-BE49-F238E27FC236}">
                  <a16:creationId xmlns:a16="http://schemas.microsoft.com/office/drawing/2014/main" id="{7B795099-FA8A-93C6-1598-374D64AFCFAD}"/>
                </a:ext>
              </a:extLst>
            </p:cNvPr>
            <p:cNvSpPr/>
            <p:nvPr/>
          </p:nvSpPr>
          <p:spPr>
            <a:xfrm>
              <a:off x="-8649495" y="4389865"/>
              <a:ext cx="48282" cy="51650"/>
            </a:xfrm>
            <a:custGeom>
              <a:avLst/>
              <a:gdLst>
                <a:gd name="csX0" fmla="*/ 0 w 48282"/>
                <a:gd name="csY0" fmla="*/ 0 h 51650"/>
                <a:gd name="csX1" fmla="*/ 48282 w 48282"/>
                <a:gd name="csY1" fmla="*/ 51651 h 51650"/>
                <a:gd name="csX2" fmla="*/ 0 w 48282"/>
                <a:gd name="csY2" fmla="*/ 0 h 516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282" h="51650">
                  <a:moveTo>
                    <a:pt x="0" y="0"/>
                  </a:moveTo>
                  <a:cubicBezTo>
                    <a:pt x="20211" y="13474"/>
                    <a:pt x="33685" y="32563"/>
                    <a:pt x="48282" y="51651"/>
                  </a:cubicBezTo>
                  <a:cubicBezTo>
                    <a:pt x="21896" y="43791"/>
                    <a:pt x="3930" y="28071"/>
                    <a:pt x="0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6" name="Forme libre : forme 395">
              <a:extLst>
                <a:ext uri="{FF2B5EF4-FFF2-40B4-BE49-F238E27FC236}">
                  <a16:creationId xmlns:a16="http://schemas.microsoft.com/office/drawing/2014/main" id="{F6320E50-01BE-CB85-CBE5-CE0DCDF90CED}"/>
                </a:ext>
              </a:extLst>
            </p:cNvPr>
            <p:cNvSpPr/>
            <p:nvPr/>
          </p:nvSpPr>
          <p:spPr>
            <a:xfrm>
              <a:off x="-7181370" y="4448606"/>
              <a:ext cx="6544" cy="99579"/>
            </a:xfrm>
            <a:custGeom>
              <a:avLst/>
              <a:gdLst>
                <a:gd name="csX0" fmla="*/ 561 w 6544"/>
                <a:gd name="csY0" fmla="*/ 93404 h 99579"/>
                <a:gd name="csX1" fmla="*/ 0 w 6544"/>
                <a:gd name="csY1" fmla="*/ 5822 h 99579"/>
                <a:gd name="csX2" fmla="*/ 5614 w 6544"/>
                <a:gd name="csY2" fmla="*/ 769 h 99579"/>
                <a:gd name="csX3" fmla="*/ 6176 w 6544"/>
                <a:gd name="csY3" fmla="*/ 97896 h 99579"/>
                <a:gd name="csX4" fmla="*/ 4491 w 6544"/>
                <a:gd name="csY4" fmla="*/ 99580 h 99579"/>
                <a:gd name="csX5" fmla="*/ 561 w 6544"/>
                <a:gd name="csY5" fmla="*/ 93404 h 995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6544" h="99579">
                  <a:moveTo>
                    <a:pt x="561" y="93404"/>
                  </a:moveTo>
                  <a:cubicBezTo>
                    <a:pt x="561" y="64210"/>
                    <a:pt x="0" y="35016"/>
                    <a:pt x="0" y="5822"/>
                  </a:cubicBezTo>
                  <a:cubicBezTo>
                    <a:pt x="1684" y="3576"/>
                    <a:pt x="5614" y="-2038"/>
                    <a:pt x="5614" y="769"/>
                  </a:cubicBezTo>
                  <a:cubicBezTo>
                    <a:pt x="6737" y="33332"/>
                    <a:pt x="6737" y="65333"/>
                    <a:pt x="6176" y="97896"/>
                  </a:cubicBezTo>
                  <a:cubicBezTo>
                    <a:pt x="6176" y="98457"/>
                    <a:pt x="5053" y="99018"/>
                    <a:pt x="4491" y="99580"/>
                  </a:cubicBezTo>
                  <a:cubicBezTo>
                    <a:pt x="3368" y="96773"/>
                    <a:pt x="2245" y="95088"/>
                    <a:pt x="561" y="93404"/>
                  </a:cubicBezTo>
                  <a:close/>
                </a:path>
              </a:pathLst>
            </a:custGeom>
            <a:solidFill>
              <a:srgbClr val="1C205E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7" name="Forme libre : forme 396">
              <a:extLst>
                <a:ext uri="{FF2B5EF4-FFF2-40B4-BE49-F238E27FC236}">
                  <a16:creationId xmlns:a16="http://schemas.microsoft.com/office/drawing/2014/main" id="{F37E3A1E-FEC0-DE85-3168-B8759A6778CF}"/>
                </a:ext>
              </a:extLst>
            </p:cNvPr>
            <p:cNvSpPr/>
            <p:nvPr/>
          </p:nvSpPr>
          <p:spPr>
            <a:xfrm>
              <a:off x="-7392465" y="4037290"/>
              <a:ext cx="43791" cy="44913"/>
            </a:xfrm>
            <a:custGeom>
              <a:avLst/>
              <a:gdLst>
                <a:gd name="csX0" fmla="*/ 43791 w 43791"/>
                <a:gd name="csY0" fmla="*/ 44914 h 44913"/>
                <a:gd name="csX1" fmla="*/ 0 w 43791"/>
                <a:gd name="csY1" fmla="*/ 0 h 44913"/>
                <a:gd name="csX2" fmla="*/ 43791 w 43791"/>
                <a:gd name="csY2" fmla="*/ 44914 h 449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3791" h="44913">
                  <a:moveTo>
                    <a:pt x="43791" y="44914"/>
                  </a:moveTo>
                  <a:cubicBezTo>
                    <a:pt x="26387" y="33124"/>
                    <a:pt x="12351" y="16843"/>
                    <a:pt x="0" y="0"/>
                  </a:cubicBezTo>
                  <a:cubicBezTo>
                    <a:pt x="23019" y="7299"/>
                    <a:pt x="39300" y="20211"/>
                    <a:pt x="43791" y="44914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8" name="Forme libre : forme 397">
              <a:extLst>
                <a:ext uri="{FF2B5EF4-FFF2-40B4-BE49-F238E27FC236}">
                  <a16:creationId xmlns:a16="http://schemas.microsoft.com/office/drawing/2014/main" id="{F42B3DA9-37CB-B715-9899-217BBE5A5D1C}"/>
                </a:ext>
              </a:extLst>
            </p:cNvPr>
            <p:cNvSpPr/>
            <p:nvPr/>
          </p:nvSpPr>
          <p:spPr>
            <a:xfrm>
              <a:off x="-7405939" y="4927709"/>
              <a:ext cx="34388" cy="29630"/>
            </a:xfrm>
            <a:custGeom>
              <a:avLst/>
              <a:gdLst>
                <a:gd name="csX0" fmla="*/ 0 w 34388"/>
                <a:gd name="csY0" fmla="*/ 28633 h 29630"/>
                <a:gd name="csX1" fmla="*/ 34247 w 34388"/>
                <a:gd name="csY1" fmla="*/ 0 h 29630"/>
                <a:gd name="csX2" fmla="*/ 0 w 34388"/>
                <a:gd name="csY2" fmla="*/ 28633 h 296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4388" h="29630">
                  <a:moveTo>
                    <a:pt x="0" y="28633"/>
                  </a:moveTo>
                  <a:cubicBezTo>
                    <a:pt x="11228" y="19088"/>
                    <a:pt x="23018" y="9544"/>
                    <a:pt x="34247" y="0"/>
                  </a:cubicBezTo>
                  <a:cubicBezTo>
                    <a:pt x="35931" y="25264"/>
                    <a:pt x="22457" y="32563"/>
                    <a:pt x="0" y="28633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399" name="Forme libre : forme 398">
              <a:extLst>
                <a:ext uri="{FF2B5EF4-FFF2-40B4-BE49-F238E27FC236}">
                  <a16:creationId xmlns:a16="http://schemas.microsoft.com/office/drawing/2014/main" id="{4FE1DEDF-A095-D00B-597C-DDB636BC9BA7}"/>
                </a:ext>
              </a:extLst>
            </p:cNvPr>
            <p:cNvSpPr/>
            <p:nvPr/>
          </p:nvSpPr>
          <p:spPr>
            <a:xfrm>
              <a:off x="-7431204" y="3992376"/>
              <a:ext cx="38176" cy="43791"/>
            </a:xfrm>
            <a:custGeom>
              <a:avLst/>
              <a:gdLst>
                <a:gd name="csX0" fmla="*/ 38177 w 38176"/>
                <a:gd name="csY0" fmla="*/ 43791 h 43791"/>
                <a:gd name="csX1" fmla="*/ 0 w 38176"/>
                <a:gd name="csY1" fmla="*/ 0 h 43791"/>
                <a:gd name="csX2" fmla="*/ 38177 w 38176"/>
                <a:gd name="csY2" fmla="*/ 43791 h 43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8176" h="43791">
                  <a:moveTo>
                    <a:pt x="38177" y="43791"/>
                  </a:moveTo>
                  <a:cubicBezTo>
                    <a:pt x="25264" y="29194"/>
                    <a:pt x="8983" y="17966"/>
                    <a:pt x="0" y="0"/>
                  </a:cubicBezTo>
                  <a:cubicBezTo>
                    <a:pt x="23580" y="4491"/>
                    <a:pt x="30878" y="24141"/>
                    <a:pt x="38177" y="43791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0" name="Forme libre : forme 399">
              <a:extLst>
                <a:ext uri="{FF2B5EF4-FFF2-40B4-BE49-F238E27FC236}">
                  <a16:creationId xmlns:a16="http://schemas.microsoft.com/office/drawing/2014/main" id="{CCC56726-D155-9AF6-E854-A9C0F6B229D0}"/>
                </a:ext>
              </a:extLst>
            </p:cNvPr>
            <p:cNvSpPr/>
            <p:nvPr/>
          </p:nvSpPr>
          <p:spPr>
            <a:xfrm>
              <a:off x="-9138495" y="3308946"/>
              <a:ext cx="19649" cy="40037"/>
            </a:xfrm>
            <a:custGeom>
              <a:avLst/>
              <a:gdLst>
                <a:gd name="csX0" fmla="*/ 19650 w 19649"/>
                <a:gd name="csY0" fmla="*/ 3545 h 40037"/>
                <a:gd name="csX1" fmla="*/ 561 w 19649"/>
                <a:gd name="csY1" fmla="*/ 40038 h 40037"/>
                <a:gd name="csX2" fmla="*/ 0 w 19649"/>
                <a:gd name="csY2" fmla="*/ 13089 h 40037"/>
                <a:gd name="csX3" fmla="*/ 19650 w 19649"/>
                <a:gd name="csY3" fmla="*/ 3545 h 400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649" h="40037">
                  <a:moveTo>
                    <a:pt x="19650" y="3545"/>
                  </a:moveTo>
                  <a:cubicBezTo>
                    <a:pt x="13474" y="15896"/>
                    <a:pt x="6737" y="28248"/>
                    <a:pt x="561" y="40038"/>
                  </a:cubicBezTo>
                  <a:cubicBezTo>
                    <a:pt x="561" y="31055"/>
                    <a:pt x="0" y="22072"/>
                    <a:pt x="0" y="13089"/>
                  </a:cubicBezTo>
                  <a:cubicBezTo>
                    <a:pt x="561" y="-1508"/>
                    <a:pt x="8421" y="-2631"/>
                    <a:pt x="19650" y="3545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1" name="Forme libre : forme 400">
              <a:extLst>
                <a:ext uri="{FF2B5EF4-FFF2-40B4-BE49-F238E27FC236}">
                  <a16:creationId xmlns:a16="http://schemas.microsoft.com/office/drawing/2014/main" id="{D735E794-5F81-59FD-3D36-50A795B15A1F}"/>
                </a:ext>
              </a:extLst>
            </p:cNvPr>
            <p:cNvSpPr/>
            <p:nvPr/>
          </p:nvSpPr>
          <p:spPr>
            <a:xfrm>
              <a:off x="-8515876" y="4538081"/>
              <a:ext cx="23579" cy="26624"/>
            </a:xfrm>
            <a:custGeom>
              <a:avLst/>
              <a:gdLst>
                <a:gd name="csX0" fmla="*/ 0 w 23579"/>
                <a:gd name="csY0" fmla="*/ 0 h 26624"/>
                <a:gd name="csX1" fmla="*/ 23580 w 23579"/>
                <a:gd name="csY1" fmla="*/ 26387 h 26624"/>
                <a:gd name="csX2" fmla="*/ 0 w 23579"/>
                <a:gd name="csY2" fmla="*/ 0 h 266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3579" h="26624">
                  <a:moveTo>
                    <a:pt x="0" y="0"/>
                  </a:moveTo>
                  <a:cubicBezTo>
                    <a:pt x="10106" y="6737"/>
                    <a:pt x="17966" y="15720"/>
                    <a:pt x="23580" y="26387"/>
                  </a:cubicBezTo>
                  <a:cubicBezTo>
                    <a:pt x="3369" y="28633"/>
                    <a:pt x="1123" y="14597"/>
                    <a:pt x="0" y="0"/>
                  </a:cubicBezTo>
                  <a:close/>
                </a:path>
              </a:pathLst>
            </a:custGeom>
            <a:solidFill>
              <a:srgbClr val="4127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2" name="Forme libre : forme 401">
              <a:extLst>
                <a:ext uri="{FF2B5EF4-FFF2-40B4-BE49-F238E27FC236}">
                  <a16:creationId xmlns:a16="http://schemas.microsoft.com/office/drawing/2014/main" id="{6C367D8C-8AC3-6299-383F-3B65E58B2757}"/>
                </a:ext>
              </a:extLst>
            </p:cNvPr>
            <p:cNvSpPr/>
            <p:nvPr/>
          </p:nvSpPr>
          <p:spPr>
            <a:xfrm>
              <a:off x="-9048883" y="3184113"/>
              <a:ext cx="22672" cy="24514"/>
            </a:xfrm>
            <a:custGeom>
              <a:avLst/>
              <a:gdLst>
                <a:gd name="csX0" fmla="*/ 22673 w 22672"/>
                <a:gd name="csY0" fmla="*/ 374 h 24514"/>
                <a:gd name="csX1" fmla="*/ 1339 w 22672"/>
                <a:gd name="csY1" fmla="*/ 24515 h 24514"/>
                <a:gd name="csX2" fmla="*/ 22673 w 22672"/>
                <a:gd name="csY2" fmla="*/ 374 h 245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672" h="24514">
                  <a:moveTo>
                    <a:pt x="22673" y="374"/>
                  </a:moveTo>
                  <a:cubicBezTo>
                    <a:pt x="15374" y="8233"/>
                    <a:pt x="8637" y="16093"/>
                    <a:pt x="1339" y="24515"/>
                  </a:cubicBezTo>
                  <a:cubicBezTo>
                    <a:pt x="-3153" y="5988"/>
                    <a:pt x="3584" y="-1872"/>
                    <a:pt x="22673" y="374"/>
                  </a:cubicBezTo>
                  <a:close/>
                </a:path>
              </a:pathLst>
            </a:custGeom>
            <a:solidFill>
              <a:srgbClr val="3F2554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3" name="Forme libre : forme 402">
              <a:extLst>
                <a:ext uri="{FF2B5EF4-FFF2-40B4-BE49-F238E27FC236}">
                  <a16:creationId xmlns:a16="http://schemas.microsoft.com/office/drawing/2014/main" id="{F7304DDB-3719-A10B-B312-2A6B77936FC9}"/>
                </a:ext>
              </a:extLst>
            </p:cNvPr>
            <p:cNvSpPr/>
            <p:nvPr/>
          </p:nvSpPr>
          <p:spPr>
            <a:xfrm>
              <a:off x="-7449730" y="3971757"/>
              <a:ext cx="17404" cy="19496"/>
            </a:xfrm>
            <a:custGeom>
              <a:avLst/>
              <a:gdLst>
                <a:gd name="csX0" fmla="*/ 17404 w 17404"/>
                <a:gd name="csY0" fmla="*/ 19496 h 19496"/>
                <a:gd name="csX1" fmla="*/ 0 w 17404"/>
                <a:gd name="csY1" fmla="*/ 4338 h 19496"/>
                <a:gd name="csX2" fmla="*/ 17404 w 17404"/>
                <a:gd name="csY2" fmla="*/ 19496 h 194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7404" h="19496">
                  <a:moveTo>
                    <a:pt x="17404" y="19496"/>
                  </a:moveTo>
                  <a:cubicBezTo>
                    <a:pt x="7860" y="18935"/>
                    <a:pt x="5614" y="9391"/>
                    <a:pt x="0" y="4338"/>
                  </a:cubicBezTo>
                  <a:cubicBezTo>
                    <a:pt x="15158" y="-2961"/>
                    <a:pt x="15720" y="-2961"/>
                    <a:pt x="17404" y="19496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4" name="Forme libre : forme 403">
              <a:extLst>
                <a:ext uri="{FF2B5EF4-FFF2-40B4-BE49-F238E27FC236}">
                  <a16:creationId xmlns:a16="http://schemas.microsoft.com/office/drawing/2014/main" id="{B5271B52-4F28-88B5-ACDD-2215722BE4C2}"/>
                </a:ext>
              </a:extLst>
            </p:cNvPr>
            <p:cNvSpPr/>
            <p:nvPr/>
          </p:nvSpPr>
          <p:spPr>
            <a:xfrm>
              <a:off x="-7367201" y="4900199"/>
              <a:ext cx="24141" cy="23467"/>
            </a:xfrm>
            <a:custGeom>
              <a:avLst/>
              <a:gdLst>
                <a:gd name="csX0" fmla="*/ 0 w 24141"/>
                <a:gd name="csY0" fmla="*/ 23018 h 23467"/>
                <a:gd name="csX1" fmla="*/ 24142 w 24141"/>
                <a:gd name="csY1" fmla="*/ 0 h 23467"/>
                <a:gd name="csX2" fmla="*/ 0 w 24141"/>
                <a:gd name="csY2" fmla="*/ 23018 h 23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4141" h="23467">
                  <a:moveTo>
                    <a:pt x="0" y="23018"/>
                  </a:moveTo>
                  <a:cubicBezTo>
                    <a:pt x="7860" y="15158"/>
                    <a:pt x="16281" y="7860"/>
                    <a:pt x="24142" y="0"/>
                  </a:cubicBezTo>
                  <a:cubicBezTo>
                    <a:pt x="23019" y="15158"/>
                    <a:pt x="17966" y="25826"/>
                    <a:pt x="0" y="23018"/>
                  </a:cubicBezTo>
                  <a:close/>
                </a:path>
              </a:pathLst>
            </a:custGeom>
            <a:solidFill>
              <a:srgbClr val="3B2555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5" name="Forme libre : forme 404">
              <a:extLst>
                <a:ext uri="{FF2B5EF4-FFF2-40B4-BE49-F238E27FC236}">
                  <a16:creationId xmlns:a16="http://schemas.microsoft.com/office/drawing/2014/main" id="{D7B4FA9D-ED4B-E646-FD16-A40F45912B67}"/>
                </a:ext>
              </a:extLst>
            </p:cNvPr>
            <p:cNvSpPr/>
            <p:nvPr/>
          </p:nvSpPr>
          <p:spPr>
            <a:xfrm>
              <a:off x="-8665117" y="4371337"/>
              <a:ext cx="11692" cy="12172"/>
            </a:xfrm>
            <a:custGeom>
              <a:avLst/>
              <a:gdLst>
                <a:gd name="csX0" fmla="*/ 1587 w 11692"/>
                <a:gd name="csY0" fmla="*/ 0 h 12172"/>
                <a:gd name="csX1" fmla="*/ 11693 w 11692"/>
                <a:gd name="csY1" fmla="*/ 11228 h 12172"/>
                <a:gd name="csX2" fmla="*/ 1587 w 11692"/>
                <a:gd name="csY2" fmla="*/ 0 h 12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1692" h="12172">
                  <a:moveTo>
                    <a:pt x="1587" y="0"/>
                  </a:moveTo>
                  <a:cubicBezTo>
                    <a:pt x="4956" y="3930"/>
                    <a:pt x="8324" y="7299"/>
                    <a:pt x="11693" y="11228"/>
                  </a:cubicBezTo>
                  <a:cubicBezTo>
                    <a:pt x="1026" y="14036"/>
                    <a:pt x="-2343" y="10667"/>
                    <a:pt x="1587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6" name="Forme libre : forme 405">
              <a:extLst>
                <a:ext uri="{FF2B5EF4-FFF2-40B4-BE49-F238E27FC236}">
                  <a16:creationId xmlns:a16="http://schemas.microsoft.com/office/drawing/2014/main" id="{00FED559-5DCF-2E25-4E73-E81E837AB261}"/>
                </a:ext>
              </a:extLst>
            </p:cNvPr>
            <p:cNvSpPr/>
            <p:nvPr/>
          </p:nvSpPr>
          <p:spPr>
            <a:xfrm>
              <a:off x="-8669145" y="4368530"/>
              <a:ext cx="3929" cy="3368"/>
            </a:xfrm>
            <a:custGeom>
              <a:avLst/>
              <a:gdLst>
                <a:gd name="csX0" fmla="*/ 2246 w 3929"/>
                <a:gd name="csY0" fmla="*/ 0 h 3368"/>
                <a:gd name="csX1" fmla="*/ 3930 w 3929"/>
                <a:gd name="csY1" fmla="*/ 1684 h 3368"/>
                <a:gd name="csX2" fmla="*/ 0 w 3929"/>
                <a:gd name="csY2" fmla="*/ 3369 h 3368"/>
                <a:gd name="csX3" fmla="*/ 2246 w 3929"/>
                <a:gd name="csY3" fmla="*/ 0 h 33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929" h="3368">
                  <a:moveTo>
                    <a:pt x="2246" y="0"/>
                  </a:moveTo>
                  <a:cubicBezTo>
                    <a:pt x="3368" y="0"/>
                    <a:pt x="3930" y="561"/>
                    <a:pt x="3930" y="1684"/>
                  </a:cubicBezTo>
                  <a:cubicBezTo>
                    <a:pt x="2807" y="2246"/>
                    <a:pt x="1123" y="2807"/>
                    <a:pt x="0" y="3369"/>
                  </a:cubicBezTo>
                  <a:cubicBezTo>
                    <a:pt x="1123" y="2246"/>
                    <a:pt x="1684" y="1123"/>
                    <a:pt x="2246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7" name="Forme libre : forme 406">
              <a:extLst>
                <a:ext uri="{FF2B5EF4-FFF2-40B4-BE49-F238E27FC236}">
                  <a16:creationId xmlns:a16="http://schemas.microsoft.com/office/drawing/2014/main" id="{8AAA663C-36AE-541B-F165-D53FB5CCD31F}"/>
                </a:ext>
              </a:extLst>
            </p:cNvPr>
            <p:cNvSpPr/>
            <p:nvPr/>
          </p:nvSpPr>
          <p:spPr>
            <a:xfrm>
              <a:off x="-7348674" y="4082204"/>
              <a:ext cx="5614" cy="6175"/>
            </a:xfrm>
            <a:custGeom>
              <a:avLst/>
              <a:gdLst>
                <a:gd name="csX0" fmla="*/ 5614 w 5614"/>
                <a:gd name="csY0" fmla="*/ 6176 h 6175"/>
                <a:gd name="csX1" fmla="*/ 0 w 5614"/>
                <a:gd name="csY1" fmla="*/ 0 h 6175"/>
                <a:gd name="csX2" fmla="*/ 5614 w 5614"/>
                <a:gd name="csY2" fmla="*/ 6176 h 61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614" h="6175">
                  <a:moveTo>
                    <a:pt x="5614" y="6176"/>
                  </a:moveTo>
                  <a:cubicBezTo>
                    <a:pt x="3930" y="3930"/>
                    <a:pt x="2245" y="2246"/>
                    <a:pt x="0" y="0"/>
                  </a:cubicBezTo>
                  <a:cubicBezTo>
                    <a:pt x="2245" y="2246"/>
                    <a:pt x="3930" y="4491"/>
                    <a:pt x="5614" y="6176"/>
                  </a:cubicBezTo>
                  <a:close/>
                </a:path>
              </a:pathLst>
            </a:custGeom>
            <a:solidFill>
              <a:srgbClr val="452D58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  <p:sp>
          <p:nvSpPr>
            <p:cNvPr id="408" name="Forme libre : forme 407">
              <a:extLst>
                <a:ext uri="{FF2B5EF4-FFF2-40B4-BE49-F238E27FC236}">
                  <a16:creationId xmlns:a16="http://schemas.microsoft.com/office/drawing/2014/main" id="{4516E290-84AF-B7C5-DA3A-4B981520DAE6}"/>
                </a:ext>
              </a:extLst>
            </p:cNvPr>
            <p:cNvSpPr/>
            <p:nvPr/>
          </p:nvSpPr>
          <p:spPr>
            <a:xfrm>
              <a:off x="-8653766" y="4383127"/>
              <a:ext cx="4832" cy="7298"/>
            </a:xfrm>
            <a:custGeom>
              <a:avLst/>
              <a:gdLst>
                <a:gd name="csX0" fmla="*/ 342 w 4832"/>
                <a:gd name="csY0" fmla="*/ 0 h 7298"/>
                <a:gd name="csX1" fmla="*/ 4833 w 4832"/>
                <a:gd name="csY1" fmla="*/ 7298 h 7298"/>
                <a:gd name="csX2" fmla="*/ 342 w 4832"/>
                <a:gd name="csY2" fmla="*/ 0 h 72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4832" h="7298">
                  <a:moveTo>
                    <a:pt x="342" y="0"/>
                  </a:moveTo>
                  <a:cubicBezTo>
                    <a:pt x="2026" y="2246"/>
                    <a:pt x="3149" y="5053"/>
                    <a:pt x="4833" y="7298"/>
                  </a:cubicBezTo>
                  <a:cubicBezTo>
                    <a:pt x="903" y="6176"/>
                    <a:pt x="-781" y="3930"/>
                    <a:pt x="342" y="0"/>
                  </a:cubicBezTo>
                  <a:close/>
                </a:path>
              </a:pathLst>
            </a:custGeom>
            <a:solidFill>
              <a:srgbClr val="3A2150"/>
            </a:solidFill>
            <a:ln w="5614" cap="flat">
              <a:noFill/>
              <a:prstDash val="solid"/>
              <a:miter/>
            </a:ln>
          </p:spPr>
          <p:txBody>
            <a:bodyPr/>
            <a:lstStyle/>
            <a:p>
              <a:endParaRPr lang="en-US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9437CD25-6581-12F7-B96A-41E1542A5387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6770035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A1931-4208-4DF3-79AE-670B6D51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CAB + RPV in virologically suppressed PWH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BB9CC-52E3-D079-63DE-327E617C2F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330380"/>
            <a:ext cx="10972800" cy="4527495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sz="2800" b="1" noProof="0" dirty="0"/>
              <a:t>Lessons learned</a:t>
            </a:r>
          </a:p>
          <a:p>
            <a:pPr lvl="1">
              <a:spcBef>
                <a:spcPts val="0"/>
              </a:spcBef>
            </a:pPr>
            <a:r>
              <a:rPr lang="en-US" sz="2400" noProof="0" dirty="0"/>
              <a:t>No need for oral lead-in</a:t>
            </a:r>
          </a:p>
          <a:p>
            <a:pPr lvl="1">
              <a:spcBef>
                <a:spcPts val="0"/>
              </a:spcBef>
            </a:pPr>
            <a:r>
              <a:rPr lang="en-US" sz="2400" noProof="0" dirty="0"/>
              <a:t>Good tolerability (waning of ISRs over time)</a:t>
            </a:r>
          </a:p>
          <a:p>
            <a:pPr lvl="1">
              <a:spcBef>
                <a:spcPts val="0"/>
              </a:spcBef>
            </a:pPr>
            <a:r>
              <a:rPr lang="en-US" sz="2400" noProof="0" dirty="0"/>
              <a:t>Good acceptability</a:t>
            </a:r>
          </a:p>
          <a:p>
            <a:pPr lvl="1">
              <a:spcBef>
                <a:spcPts val="0"/>
              </a:spcBef>
            </a:pPr>
            <a:r>
              <a:rPr lang="en-US" sz="2400" noProof="0" dirty="0"/>
              <a:t>Patients’ satisfaction and QOL improvement</a:t>
            </a:r>
          </a:p>
          <a:p>
            <a:pPr lvl="1">
              <a:spcBef>
                <a:spcPts val="0"/>
              </a:spcBef>
            </a:pPr>
            <a:r>
              <a:rPr lang="en-US" sz="2400" noProof="0" dirty="0"/>
              <a:t>2-inch needles in obese or patients with « gynoid » morphology</a:t>
            </a:r>
          </a:p>
          <a:p>
            <a:pPr lvl="1">
              <a:spcBef>
                <a:spcPts val="0"/>
              </a:spcBef>
            </a:pPr>
            <a:r>
              <a:rPr lang="en-US" sz="2400" dirty="0"/>
              <a:t>Risk</a:t>
            </a:r>
            <a:r>
              <a:rPr lang="en-US" sz="2400" noProof="0" dirty="0"/>
              <a:t> of HBV reactivation</a:t>
            </a:r>
          </a:p>
          <a:p>
            <a:pPr lvl="2">
              <a:spcBef>
                <a:spcPts val="0"/>
              </a:spcBef>
            </a:pPr>
            <a:r>
              <a:rPr lang="en-US" sz="2000" noProof="0" dirty="0"/>
              <a:t>Very low (but not nil)</a:t>
            </a:r>
            <a:r>
              <a:rPr lang="en-US" noProof="0" dirty="0"/>
              <a:t> in individuals with positive anti-HBc</a:t>
            </a:r>
            <a:r>
              <a:rPr lang="en-US" dirty="0"/>
              <a:t> and negative anti-HBs</a:t>
            </a:r>
          </a:p>
          <a:p>
            <a:pPr lvl="2">
              <a:spcBef>
                <a:spcPts val="0"/>
              </a:spcBef>
            </a:pPr>
            <a:r>
              <a:rPr lang="en-US" dirty="0"/>
              <a:t>Risk probably nil if positive anti-HBc + anti-HBs &gt; 100 IU/L</a:t>
            </a:r>
          </a:p>
          <a:p>
            <a:pPr lvl="2">
              <a:spcBef>
                <a:spcPts val="0"/>
              </a:spcBef>
            </a:pPr>
            <a:r>
              <a:rPr lang="en-US" dirty="0"/>
              <a:t>Need to assess and improve HBV protection at least 2 months before switch to CAB + RPV</a:t>
            </a:r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noProof="0" dirty="0"/>
              <a:t>If isolated anti-HBc: perform serum HBV DNA. If negative: </a:t>
            </a:r>
            <a:r>
              <a:rPr lang="en-US" sz="1600" noProof="0" dirty="0" err="1"/>
              <a:t>Engerix</a:t>
            </a:r>
            <a:r>
              <a:rPr lang="en-US" sz="1600" noProof="0" dirty="0"/>
              <a:t> B® 20 </a:t>
            </a:r>
            <a:r>
              <a:rPr lang="el-GR" sz="1600" noProof="0" dirty="0"/>
              <a:t>μ</a:t>
            </a:r>
            <a:r>
              <a:rPr lang="en-US" sz="1600" noProof="0" dirty="0"/>
              <a:t>g 1 dose, if no response : full vaccination *</a:t>
            </a:r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If anti-HBc + anti-HBs &lt; 100 IU/L: </a:t>
            </a:r>
            <a:r>
              <a:rPr lang="en-US" sz="1600" noProof="0" dirty="0" err="1"/>
              <a:t>Engerix</a:t>
            </a:r>
            <a:r>
              <a:rPr lang="en-US" sz="1600" noProof="0" dirty="0"/>
              <a:t> B® 20 </a:t>
            </a:r>
            <a:r>
              <a:rPr lang="el-GR" sz="1600" noProof="0" dirty="0"/>
              <a:t>μ</a:t>
            </a:r>
            <a:r>
              <a:rPr lang="en-US" sz="1600" noProof="0" dirty="0"/>
              <a:t>g 1 dose*</a:t>
            </a:r>
          </a:p>
          <a:p>
            <a:pPr lvl="3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600" dirty="0"/>
              <a:t>If all markers negative (HBsAg, anti-HBs, anti-HBc): full vaccination *</a:t>
            </a:r>
            <a:endParaRPr lang="en-US" sz="1600" noProof="0" dirty="0"/>
          </a:p>
          <a:p>
            <a:pPr lvl="2">
              <a:spcBef>
                <a:spcPts val="0"/>
              </a:spcBef>
              <a:buFont typeface="Wingdings" pitchFamily="2" charset="2"/>
              <a:buChar char="Ø"/>
            </a:pPr>
            <a:endParaRPr lang="en-US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DCFBB67-1F5D-7A3D-FA58-7D44F64E445D}"/>
              </a:ext>
            </a:extLst>
          </p:cNvPr>
          <p:cNvSpPr txBox="1"/>
          <p:nvPr/>
        </p:nvSpPr>
        <p:spPr>
          <a:xfrm>
            <a:off x="1976437" y="5857875"/>
            <a:ext cx="96059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*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Heplisav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 B (2 doses 4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weeks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apart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)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is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 the vaccine of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choice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 for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prior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 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alum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-HBV vaccine (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Engerix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) non-</a:t>
            </a:r>
            <a:r>
              <a:rPr lang="fr-FR" sz="1600" b="0" i="0" u="none" strike="noStrike" dirty="0" err="1">
                <a:solidFill>
                  <a:srgbClr val="000066"/>
                </a:solidFill>
                <a:effectLst/>
              </a:rPr>
              <a:t>responders</a:t>
            </a:r>
            <a:r>
              <a:rPr lang="fr-FR" sz="1600" b="0" i="0" u="none" strike="noStrike" dirty="0">
                <a:solidFill>
                  <a:srgbClr val="000066"/>
                </a:solidFill>
                <a:effectLst/>
              </a:rPr>
              <a:t> </a:t>
            </a:r>
            <a:endParaRPr lang="fr-FR" sz="1600" dirty="0">
              <a:solidFill>
                <a:srgbClr val="000066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2E7E4ECC-2314-A797-D5DE-E914C182B59E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564311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A1931-4208-4DF3-79AE-670B6D51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CAB + RPV in virologically suppressed PWH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BB9CC-52E3-D079-63DE-327E617C2F6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b="1" noProof="0" dirty="0"/>
              <a:t>Lessons learned (continuing)</a:t>
            </a:r>
          </a:p>
          <a:p>
            <a:pPr lvl="1"/>
            <a:r>
              <a:rPr lang="en-US" sz="2400" b="1" noProof="0" dirty="0"/>
              <a:t>Factors predictive of failure</a:t>
            </a:r>
          </a:p>
          <a:p>
            <a:pPr lvl="2"/>
            <a:r>
              <a:rPr lang="en-US" sz="2400" noProof="0" dirty="0"/>
              <a:t>Careful selection based on treatment history and/or DNA genotype</a:t>
            </a:r>
          </a:p>
          <a:p>
            <a:pPr lvl="3"/>
            <a:r>
              <a:rPr lang="en-US" sz="2000" dirty="0"/>
              <a:t>Historical K103N not an exclusion criterion</a:t>
            </a:r>
            <a:endParaRPr lang="en-US" sz="2000" noProof="0" dirty="0"/>
          </a:p>
          <a:p>
            <a:pPr lvl="2"/>
            <a:r>
              <a:rPr lang="en-US" sz="2400" noProof="0" dirty="0"/>
              <a:t>HIV-1 subtype A1 not anymore an exclusion criterion</a:t>
            </a:r>
          </a:p>
          <a:p>
            <a:pPr lvl="2"/>
            <a:r>
              <a:rPr lang="en-US" sz="2400" noProof="0" dirty="0"/>
              <a:t>ABOPEC-related mutations (E138K in RT, E138K G140S, R263K in Integrase) not to be considered as marker of resistance, especially if no prior VF with this class</a:t>
            </a:r>
          </a:p>
          <a:p>
            <a:pPr lvl="2"/>
            <a:r>
              <a:rPr lang="en-US" sz="2400" noProof="0" dirty="0"/>
              <a:t>Low CD4 and short duration of virologic suppression might also enhance risk of virologic failure on CAB+RPV</a:t>
            </a:r>
          </a:p>
          <a:p>
            <a:pPr lvl="1"/>
            <a:r>
              <a:rPr lang="en-US" sz="2000" noProof="0" dirty="0"/>
              <a:t>Sustained efficacy</a:t>
            </a:r>
          </a:p>
          <a:p>
            <a:pPr lvl="1"/>
            <a:r>
              <a:rPr lang="en-US" sz="2000" noProof="0" dirty="0"/>
              <a:t>Virological monitoring</a:t>
            </a:r>
            <a:r>
              <a:rPr lang="en-US" sz="2000" dirty="0"/>
              <a:t> </a:t>
            </a:r>
            <a:r>
              <a:rPr lang="en-US" sz="2000" noProof="0" dirty="0"/>
              <a:t>and management of virologic breakthrough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3DB7F49-8B76-B039-E56C-E0880EE0255A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4651309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A1931-4208-4DF3-79AE-670B6D51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CAB + RPV in virologically suppressed PWH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BB9CC-52E3-D079-63DE-327E617C2F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599" y="1401820"/>
            <a:ext cx="11309445" cy="4966987"/>
          </a:xfrm>
        </p:spPr>
        <p:txBody>
          <a:bodyPr>
            <a:noAutofit/>
          </a:bodyPr>
          <a:lstStyle/>
          <a:p>
            <a:r>
              <a:rPr lang="en-US" sz="2000" b="1" noProof="0" dirty="0"/>
              <a:t>Lessons learned (continuing)</a:t>
            </a:r>
          </a:p>
          <a:p>
            <a:pPr lvl="1"/>
            <a:r>
              <a:rPr lang="en-US" sz="2000" noProof="0" dirty="0"/>
              <a:t>Factors predictive of failure</a:t>
            </a:r>
          </a:p>
          <a:p>
            <a:pPr lvl="1">
              <a:spcBef>
                <a:spcPts val="0"/>
              </a:spcBef>
            </a:pPr>
            <a:r>
              <a:rPr lang="en-US" sz="2000" b="1" noProof="0" dirty="0"/>
              <a:t>Sustained efficacy</a:t>
            </a:r>
          </a:p>
          <a:p>
            <a:pPr lvl="2">
              <a:spcBef>
                <a:spcPts val="0"/>
              </a:spcBef>
            </a:pPr>
            <a:r>
              <a:rPr lang="en-US" noProof="0" dirty="0"/>
              <a:t>VF incidence: 1-2% across RCT and real-world studies</a:t>
            </a:r>
          </a:p>
          <a:p>
            <a:pPr lvl="2">
              <a:spcBef>
                <a:spcPts val="0"/>
              </a:spcBef>
            </a:pPr>
            <a:r>
              <a:rPr lang="en-US" dirty="0"/>
              <a:t>Emergence of DOR cross resistance in 16% (0-75 %), of INSTI resistance in 44% (35-100%)</a:t>
            </a:r>
            <a:endParaRPr lang="en-US" noProof="0" dirty="0"/>
          </a:p>
          <a:p>
            <a:pPr lvl="2">
              <a:spcBef>
                <a:spcPts val="0"/>
              </a:spcBef>
            </a:pPr>
            <a:r>
              <a:rPr lang="en-US" noProof="0" dirty="0"/>
              <a:t>Options left:</a:t>
            </a:r>
            <a:r>
              <a:rPr lang="en-US" dirty="0"/>
              <a:t> </a:t>
            </a:r>
            <a:r>
              <a:rPr lang="en-US" noProof="0" dirty="0"/>
              <a:t>NNRTI (DOR) or INSTI (BIC, DTG) remain fully active in  84% and 56% of VF, respectively</a:t>
            </a:r>
          </a:p>
          <a:p>
            <a:pPr lvl="2">
              <a:spcBef>
                <a:spcPts val="0"/>
              </a:spcBef>
            </a:pPr>
            <a:r>
              <a:rPr lang="en-US" dirty="0"/>
              <a:t>New data showing excellent results and acceptability in adolescents with predominantly vertically acquired infection</a:t>
            </a:r>
          </a:p>
          <a:p>
            <a:pPr lvl="3">
              <a:spcBef>
                <a:spcPts val="0"/>
              </a:spcBef>
            </a:pPr>
            <a:r>
              <a:rPr lang="en-US" sz="1800" dirty="0"/>
              <a:t>Extrapolating</a:t>
            </a:r>
            <a:r>
              <a:rPr lang="en-US" sz="1800" noProof="0" dirty="0"/>
              <a:t> to adolescents with persistent adherence challenges, treatment failure, or poorer engagement in care ?</a:t>
            </a:r>
          </a:p>
          <a:p>
            <a:pPr lvl="3">
              <a:spcBef>
                <a:spcPts val="0"/>
              </a:spcBef>
            </a:pPr>
            <a:r>
              <a:rPr lang="en-US" sz="1800" dirty="0"/>
              <a:t>Sustainability in the mid-, long-term ?</a:t>
            </a:r>
            <a:endParaRPr lang="en-US" sz="1800" noProof="0" dirty="0"/>
          </a:p>
          <a:p>
            <a:pPr lvl="3">
              <a:spcBef>
                <a:spcPts val="0"/>
              </a:spcBef>
            </a:pPr>
            <a:r>
              <a:rPr lang="en-US" sz="1800" noProof="0" dirty="0"/>
              <a:t>Advantage of clinic-administered LAI =  directly observed therapy, although its costs and cost-effectiveness</a:t>
            </a:r>
            <a:r>
              <a:rPr lang="en-US" sz="1800" dirty="0"/>
              <a:t> </a:t>
            </a:r>
            <a:r>
              <a:rPr lang="en-US" sz="1800" noProof="0" dirty="0"/>
              <a:t>require evaluation</a:t>
            </a:r>
          </a:p>
          <a:p>
            <a:pPr lvl="2">
              <a:spcBef>
                <a:spcPts val="0"/>
              </a:spcBef>
            </a:pPr>
            <a:r>
              <a:rPr lang="en-US" noProof="0" dirty="0"/>
              <a:t>More and more studies extra poling these positive results in viremic PWH </a:t>
            </a:r>
          </a:p>
          <a:p>
            <a:pPr lvl="3">
              <a:spcBef>
                <a:spcPts val="0"/>
              </a:spcBef>
            </a:pPr>
            <a:r>
              <a:rPr lang="en-US" sz="1800" noProof="0" dirty="0"/>
              <a:t>Although most have low to moderate viremia</a:t>
            </a:r>
          </a:p>
          <a:p>
            <a:pPr lvl="3">
              <a:spcBef>
                <a:spcPts val="0"/>
              </a:spcBef>
            </a:pPr>
            <a:r>
              <a:rPr lang="en-US" sz="1800" noProof="0" dirty="0"/>
              <a:t>Need </a:t>
            </a:r>
            <a:r>
              <a:rPr lang="en-US" sz="1800" dirty="0"/>
              <a:t>for</a:t>
            </a:r>
            <a:r>
              <a:rPr lang="en-US" sz="1800" noProof="0" dirty="0"/>
              <a:t> a supportive engagement in care</a:t>
            </a:r>
          </a:p>
          <a:p>
            <a:pPr lvl="1"/>
            <a:r>
              <a:rPr lang="en-US" sz="2000" noProof="0" dirty="0"/>
              <a:t>Virological monitoring</a:t>
            </a:r>
            <a:r>
              <a:rPr lang="en-US" sz="2000" dirty="0"/>
              <a:t> </a:t>
            </a:r>
            <a:r>
              <a:rPr lang="en-US" sz="2000" noProof="0" dirty="0"/>
              <a:t>and management of virologic breakthrough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6CEB28-66D5-59A9-8A9F-4EC01F56E48A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5506842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3A1931-4208-4DF3-79AE-670B6D516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CAB + RPV in virologically suppressed PWH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55BB9CC-52E3-D079-63DE-327E617C2F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627322"/>
            <a:ext cx="10972800" cy="4741485"/>
          </a:xfrm>
        </p:spPr>
        <p:txBody>
          <a:bodyPr>
            <a:normAutofit fontScale="92500" lnSpcReduction="20000"/>
          </a:bodyPr>
          <a:lstStyle/>
          <a:p>
            <a:r>
              <a:rPr lang="en-US" b="1" noProof="0" dirty="0"/>
              <a:t>Lessons learned (continuing)</a:t>
            </a:r>
          </a:p>
          <a:p>
            <a:pPr lvl="1"/>
            <a:r>
              <a:rPr lang="en-US" sz="2000" noProof="0" dirty="0"/>
              <a:t>Factors predictive of failure</a:t>
            </a:r>
          </a:p>
          <a:p>
            <a:pPr lvl="1"/>
            <a:r>
              <a:rPr lang="en-US" sz="2000" noProof="0" dirty="0"/>
              <a:t>Sustained efficacy</a:t>
            </a:r>
          </a:p>
          <a:p>
            <a:pPr lvl="1"/>
            <a:r>
              <a:rPr lang="en-US" sz="2400" b="1" noProof="0" dirty="0"/>
              <a:t>Monitoring and management of virologic breakthrough </a:t>
            </a:r>
          </a:p>
          <a:p>
            <a:pPr lvl="2"/>
            <a:r>
              <a:rPr lang="en-US" sz="2200" dirty="0"/>
              <a:t>Measure VL: </a:t>
            </a:r>
            <a:r>
              <a:rPr lang="en-US" sz="2200" noProof="0" dirty="0"/>
              <a:t>every 6 months (as usual !)</a:t>
            </a:r>
          </a:p>
          <a:p>
            <a:pPr lvl="2"/>
            <a:r>
              <a:rPr lang="en-US" sz="2200" dirty="0"/>
              <a:t>Therapeutic drug monitoring  rarely available</a:t>
            </a:r>
            <a:endParaRPr lang="en-US" sz="2200" noProof="0" dirty="0"/>
          </a:p>
          <a:p>
            <a:pPr lvl="2"/>
            <a:r>
              <a:rPr lang="en-US" sz="2200" dirty="0"/>
              <a:t>Virologic breakthrough: VL &gt; 50 c/mL (or &gt; 200 c/mL): </a:t>
            </a:r>
          </a:p>
          <a:p>
            <a:pPr lvl="3"/>
            <a:r>
              <a:rPr lang="en-US" sz="2200" dirty="0"/>
              <a:t>if on control VL &lt; 200 c/mL, do not discontinue, assess injection timing, discuss genotype and drug monitoring</a:t>
            </a:r>
          </a:p>
          <a:p>
            <a:pPr lvl="3"/>
            <a:r>
              <a:rPr lang="en-US" sz="2200" noProof="0" dirty="0"/>
              <a:t>If on control, VL &gt; 200 c/mL, order rapid </a:t>
            </a:r>
            <a:r>
              <a:rPr lang="en-US" sz="2200" noProof="0" dirty="0" err="1"/>
              <a:t>ge</a:t>
            </a:r>
            <a:r>
              <a:rPr lang="en-US" sz="2200" dirty="0" err="1"/>
              <a:t>notype</a:t>
            </a:r>
            <a:r>
              <a:rPr lang="en-US" sz="2200" dirty="0"/>
              <a:t> to discuss next option: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2200" dirty="0"/>
              <a:t>CAB+RPV continuation if no R emergence, 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2200" dirty="0"/>
              <a:t>1 or preferably 2 NRTI (TXF/XTC) + 2</a:t>
            </a:r>
            <a:r>
              <a:rPr lang="en-US" sz="2200" baseline="30000" dirty="0"/>
              <a:t>nd</a:t>
            </a:r>
            <a:r>
              <a:rPr lang="en-US" sz="2200" dirty="0"/>
              <a:t> generation INSTI if BIC/DTG remain active (whether or not INSTI mutations emerged)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2200" dirty="0"/>
              <a:t>2 TXF/XTC + DOR, if TXF not compromised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sz="2200" noProof="0" dirty="0"/>
              <a:t>2 NRTI + boosted PI (conservative approach</a:t>
            </a:r>
            <a:r>
              <a:rPr lang="en-US" sz="2000" noProof="0" dirty="0"/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061B81D-CA90-563A-9EC0-2BD3B55A59D3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566689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5909D3-223F-96D1-AF15-827BA2B5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Relevant </a:t>
            </a:r>
            <a:r>
              <a:rPr lang="fr-FR" sz="3200" dirty="0" err="1"/>
              <a:t>further</a:t>
            </a:r>
            <a:r>
              <a:rPr lang="fr-FR" sz="3200" dirty="0"/>
              <a:t> questions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0A9D25-9BE2-DB1E-7F74-0C491A83EFF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96807"/>
            <a:ext cx="11386088" cy="4572000"/>
          </a:xfrm>
        </p:spPr>
        <p:txBody>
          <a:bodyPr>
            <a:normAutofit/>
          </a:bodyPr>
          <a:lstStyle/>
          <a:p>
            <a:r>
              <a:rPr lang="en-GB" sz="2000" noProof="0"/>
              <a:t>How do these new data reinforce your confidence in offering CAB + RPV in virologically suppressed PWH ?</a:t>
            </a:r>
          </a:p>
          <a:p>
            <a:endParaRPr lang="en-GB" sz="2000" noProof="0"/>
          </a:p>
          <a:p>
            <a:r>
              <a:rPr lang="en-GB" sz="2000" noProof="0"/>
              <a:t>For your patients on CAB + RPV, do you agree that monitoring should be « as usual », and that TDM is rarely warranted ?</a:t>
            </a:r>
          </a:p>
          <a:p>
            <a:endParaRPr lang="en-GB" sz="2000" noProof="0"/>
          </a:p>
          <a:p>
            <a:r>
              <a:rPr lang="en-GB" sz="2000" noProof="0"/>
              <a:t>For individuals with isolated HBc antibodies, do you systematically propose a dose </a:t>
            </a:r>
            <a:br>
              <a:rPr lang="en-GB" sz="2000" noProof="0"/>
            </a:br>
            <a:r>
              <a:rPr lang="en-GB" sz="2000" noProof="0"/>
              <a:t>of HBV vaccine ? How often do you monitor them regarding risk of HBV reactivation and with which parameters and at what frequency ?</a:t>
            </a:r>
          </a:p>
          <a:p>
            <a:endParaRPr lang="en-GB" sz="2000"/>
          </a:p>
          <a:p>
            <a:r>
              <a:rPr lang="en-GB" sz="2000"/>
              <a:t>How do the new data on CAB+RPV in viremic individuals convince you to use this strategy in individuals with adherence challenges and uncontrolled viremia ?</a:t>
            </a:r>
            <a:endParaRPr lang="en-GB" sz="2000" noProof="0"/>
          </a:p>
          <a:p>
            <a:endParaRPr lang="en-GB" sz="2000" noProof="0"/>
          </a:p>
          <a:p>
            <a:endParaRPr lang="en-GB" sz="200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CEF8BB7-1768-6BB1-A3A4-FF69D35911D4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1696532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DB21C-2C75-D5C6-9FA2-9BDDD82D5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Moving to ultra-long acting regimen</a:t>
            </a:r>
            <a:br>
              <a:rPr lang="en-US" noProof="0" dirty="0"/>
            </a:br>
            <a:r>
              <a:rPr lang="en-US" noProof="0" dirty="0"/>
              <a:t>of injectable CAB + RPV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0D73138-90CC-D71D-82F5-32D16E5AD82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528761" y="2043309"/>
            <a:ext cx="9134475" cy="4524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noProof="0">
                <a:solidFill>
                  <a:srgbClr val="00B0F0"/>
                </a:solidFill>
              </a:rPr>
              <a:t>CUATRO Study (</a:t>
            </a:r>
            <a:r>
              <a:rPr lang="en-US" b="1" i="0" u="none" strike="noStrike" noProof="0">
                <a:solidFill>
                  <a:srgbClr val="00B0F0"/>
                </a:solidFill>
                <a:effectLst/>
              </a:rPr>
              <a:t>NCT07650916): Phase 3 open-label non-inferiority trial</a:t>
            </a:r>
            <a:endParaRPr lang="en-US" b="1" noProof="0">
              <a:solidFill>
                <a:srgbClr val="00B0F0"/>
              </a:solidFill>
            </a:endParaRPr>
          </a:p>
          <a:p>
            <a:pPr lvl="1"/>
            <a:endParaRPr lang="en-US" b="1" noProof="0" dirty="0">
              <a:solidFill>
                <a:srgbClr val="00B0F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9EB5FC-F5A3-7BB6-7D4F-9B454FAB661F}"/>
              </a:ext>
            </a:extLst>
          </p:cNvPr>
          <p:cNvSpPr txBox="1"/>
          <p:nvPr/>
        </p:nvSpPr>
        <p:spPr>
          <a:xfrm>
            <a:off x="4991459" y="6018512"/>
            <a:ext cx="21613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noProof="0" dirty="0">
                <a:solidFill>
                  <a:srgbClr val="000066"/>
                </a:solidFill>
                <a:latin typeface="-webkit-standard"/>
              </a:rPr>
              <a:t>Primary endpoint </a:t>
            </a:r>
          </a:p>
          <a:p>
            <a:pPr algn="ctr"/>
            <a:r>
              <a:rPr lang="en-US" sz="1600" b="1" noProof="0" dirty="0">
                <a:solidFill>
                  <a:srgbClr val="000066"/>
                </a:solidFill>
                <a:latin typeface="-webkit-standard"/>
              </a:rPr>
              <a:t>HIV-1 RNA ≥ 50 c/mL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485134-80DB-03A4-0CE8-694923A58B46}"/>
              </a:ext>
            </a:extLst>
          </p:cNvPr>
          <p:cNvSpPr/>
          <p:nvPr/>
        </p:nvSpPr>
        <p:spPr>
          <a:xfrm>
            <a:off x="2133600" y="3397472"/>
            <a:ext cx="1093076" cy="512379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CAB LA + RPV</a:t>
            </a:r>
            <a:br>
              <a:rPr lang="fr-FR" sz="1200" b="1" dirty="0"/>
            </a:br>
            <a:r>
              <a:rPr lang="fr-FR" sz="1200" b="1" dirty="0"/>
              <a:t>LA initiation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7E548A8-914C-E490-9BB4-BEE22157F31D}"/>
              </a:ext>
            </a:extLst>
          </p:cNvPr>
          <p:cNvSpPr/>
          <p:nvPr/>
        </p:nvSpPr>
        <p:spPr>
          <a:xfrm>
            <a:off x="2133600" y="4321174"/>
            <a:ext cx="1093076" cy="512379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/>
              <a:t>CAB LA + RPV</a:t>
            </a:r>
            <a:br>
              <a:rPr lang="fr-FR" sz="1200" b="1"/>
            </a:br>
            <a:r>
              <a:rPr lang="fr-FR" sz="1200" b="1"/>
              <a:t>LA initiation</a:t>
            </a:r>
            <a:endParaRPr lang="fr-FR" sz="1200" b="1" dirty="0"/>
          </a:p>
        </p:txBody>
      </p:sp>
      <p:sp>
        <p:nvSpPr>
          <p:cNvPr id="8" name="Flèche : pentagone 7">
            <a:extLst>
              <a:ext uri="{FF2B5EF4-FFF2-40B4-BE49-F238E27FC236}">
                <a16:creationId xmlns:a16="http://schemas.microsoft.com/office/drawing/2014/main" id="{7369ABF9-B7D5-72E7-C3B4-6DD07857E10A}"/>
              </a:ext>
            </a:extLst>
          </p:cNvPr>
          <p:cNvSpPr/>
          <p:nvPr/>
        </p:nvSpPr>
        <p:spPr>
          <a:xfrm>
            <a:off x="3226676" y="3397472"/>
            <a:ext cx="6537434" cy="512379"/>
          </a:xfrm>
          <a:prstGeom prst="homePlate">
            <a:avLst>
              <a:gd name="adj" fmla="val 23333"/>
            </a:avLst>
          </a:prstGeom>
          <a:solidFill>
            <a:srgbClr val="7030A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/>
              <a:t>CAB ULA* + RPV ULA* IM Q4M (N = 411)</a:t>
            </a:r>
            <a:br>
              <a:rPr lang="en-US" sz="1200" b="1" noProof="0" dirty="0"/>
            </a:br>
            <a:r>
              <a:rPr lang="en-US" sz="1100" b="1" noProof="0" dirty="0"/>
              <a:t>*doses to be determined</a:t>
            </a:r>
            <a:endParaRPr lang="en-US" sz="1200" b="1" noProof="0" dirty="0"/>
          </a:p>
        </p:txBody>
      </p:sp>
      <p:sp>
        <p:nvSpPr>
          <p:cNvPr id="10" name="Flèche : pentagone 9">
            <a:extLst>
              <a:ext uri="{FF2B5EF4-FFF2-40B4-BE49-F238E27FC236}">
                <a16:creationId xmlns:a16="http://schemas.microsoft.com/office/drawing/2014/main" id="{43719A03-2067-5AB7-FB87-61A39433B9A5}"/>
              </a:ext>
            </a:extLst>
          </p:cNvPr>
          <p:cNvSpPr/>
          <p:nvPr/>
        </p:nvSpPr>
        <p:spPr>
          <a:xfrm>
            <a:off x="3226676" y="4321174"/>
            <a:ext cx="6537434" cy="512379"/>
          </a:xfrm>
          <a:prstGeom prst="homePlate">
            <a:avLst>
              <a:gd name="adj" fmla="val 21282"/>
            </a:avLst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/>
              <a:t>CAB LA (600 mg/3 ml) + RPV LA (900 mg/3 ml) IM Q2M (N = 137)</a:t>
            </a:r>
          </a:p>
        </p:txBody>
      </p: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61FF2680-0EE1-78A5-A54D-53196C9BA734}"/>
              </a:ext>
            </a:extLst>
          </p:cNvPr>
          <p:cNvSpPr/>
          <p:nvPr/>
        </p:nvSpPr>
        <p:spPr>
          <a:xfrm>
            <a:off x="9932277" y="3397472"/>
            <a:ext cx="1587061" cy="512379"/>
          </a:xfrm>
          <a:prstGeom prst="homePlate">
            <a:avLst>
              <a:gd name="adj" fmla="val 23333"/>
            </a:avLst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b="1" dirty="0"/>
              <a:t>CAB ULA + RPV</a:t>
            </a:r>
            <a:br>
              <a:rPr lang="fr-FR" sz="1200" b="1" dirty="0"/>
            </a:br>
            <a:r>
              <a:rPr lang="fr-FR" sz="1200" b="1" dirty="0"/>
              <a:t>ULA IM Q4M</a:t>
            </a:r>
          </a:p>
        </p:txBody>
      </p:sp>
      <p:cxnSp>
        <p:nvCxnSpPr>
          <p:cNvPr id="13" name="Connecteur : en angle 12">
            <a:extLst>
              <a:ext uri="{FF2B5EF4-FFF2-40B4-BE49-F238E27FC236}">
                <a16:creationId xmlns:a16="http://schemas.microsoft.com/office/drawing/2014/main" id="{932828B6-26E8-9AF2-8A5E-49B4398D23F6}"/>
              </a:ext>
            </a:extLst>
          </p:cNvPr>
          <p:cNvCxnSpPr>
            <a:endCxn id="11" idx="2"/>
          </p:cNvCxnSpPr>
          <p:nvPr/>
        </p:nvCxnSpPr>
        <p:spPr>
          <a:xfrm flipV="1">
            <a:off x="9764110" y="3909851"/>
            <a:ext cx="901921" cy="662149"/>
          </a:xfrm>
          <a:prstGeom prst="bentConnector2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D93E4F1C-EED2-62F7-A1BD-6A1B3E64BB81}"/>
              </a:ext>
            </a:extLst>
          </p:cNvPr>
          <p:cNvCxnSpPr/>
          <p:nvPr/>
        </p:nvCxnSpPr>
        <p:spPr>
          <a:xfrm>
            <a:off x="2112580" y="5665076"/>
            <a:ext cx="9385738" cy="0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215A9E35-B5F4-ADB1-A07A-88091B0FDC21}"/>
              </a:ext>
            </a:extLst>
          </p:cNvPr>
          <p:cNvCxnSpPr/>
          <p:nvPr/>
        </p:nvCxnSpPr>
        <p:spPr>
          <a:xfrm flipV="1">
            <a:off x="2133600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7569E6AD-F5C7-5C23-EA53-E466AB931BB7}"/>
              </a:ext>
            </a:extLst>
          </p:cNvPr>
          <p:cNvCxnSpPr/>
          <p:nvPr/>
        </p:nvCxnSpPr>
        <p:spPr>
          <a:xfrm flipV="1">
            <a:off x="2616876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E05502F-A7C7-F9A6-EC6E-86442A18D7D0}"/>
              </a:ext>
            </a:extLst>
          </p:cNvPr>
          <p:cNvCxnSpPr/>
          <p:nvPr/>
        </p:nvCxnSpPr>
        <p:spPr>
          <a:xfrm flipV="1">
            <a:off x="3190549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5238694B-6FC6-CE9B-B2B2-BBA65528C58A}"/>
              </a:ext>
            </a:extLst>
          </p:cNvPr>
          <p:cNvCxnSpPr/>
          <p:nvPr/>
        </p:nvCxnSpPr>
        <p:spPr>
          <a:xfrm flipV="1">
            <a:off x="4570841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E54EEA3E-438C-7E1E-2589-FC27465C35A0}"/>
              </a:ext>
            </a:extLst>
          </p:cNvPr>
          <p:cNvCxnSpPr/>
          <p:nvPr/>
        </p:nvCxnSpPr>
        <p:spPr>
          <a:xfrm flipV="1">
            <a:off x="6058914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CFF1544D-0AD6-31CE-6E28-086775A31070}"/>
              </a:ext>
            </a:extLst>
          </p:cNvPr>
          <p:cNvCxnSpPr/>
          <p:nvPr/>
        </p:nvCxnSpPr>
        <p:spPr>
          <a:xfrm flipV="1">
            <a:off x="9448800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41023C5D-F996-38A8-6876-E030AE838052}"/>
              </a:ext>
            </a:extLst>
          </p:cNvPr>
          <p:cNvCxnSpPr/>
          <p:nvPr/>
        </p:nvCxnSpPr>
        <p:spPr>
          <a:xfrm flipV="1">
            <a:off x="10018996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B670F0C1-4CE3-764C-B0B5-4B28F0E71FA3}"/>
              </a:ext>
            </a:extLst>
          </p:cNvPr>
          <p:cNvCxnSpPr/>
          <p:nvPr/>
        </p:nvCxnSpPr>
        <p:spPr>
          <a:xfrm flipV="1">
            <a:off x="11479255" y="5551523"/>
            <a:ext cx="0" cy="113553"/>
          </a:xfrm>
          <a:prstGeom prst="line">
            <a:avLst/>
          </a:prstGeom>
          <a:ln w="19050">
            <a:solidFill>
              <a:srgbClr val="00B0F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33B3289C-4F7C-2BBC-63B6-8A70E4E03D8C}"/>
              </a:ext>
            </a:extLst>
          </p:cNvPr>
          <p:cNvSpPr/>
          <p:nvPr/>
        </p:nvSpPr>
        <p:spPr>
          <a:xfrm>
            <a:off x="171451" y="3152121"/>
            <a:ext cx="1803508" cy="2106334"/>
          </a:xfrm>
          <a:prstGeom prst="roundRect">
            <a:avLst/>
          </a:prstGeom>
          <a:noFill/>
          <a:ln w="28575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noProof="0" dirty="0">
                <a:solidFill>
                  <a:srgbClr val="000066"/>
                </a:solidFill>
              </a:rPr>
              <a:t>Study population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Approximately </a:t>
            </a:r>
            <a:br>
              <a:rPr lang="en-US" sz="1200" noProof="0" dirty="0">
                <a:solidFill>
                  <a:srgbClr val="000066"/>
                </a:solidFill>
              </a:rPr>
            </a:br>
            <a:r>
              <a:rPr lang="en-US" sz="1200" noProof="0" dirty="0">
                <a:solidFill>
                  <a:srgbClr val="000066"/>
                </a:solidFill>
              </a:rPr>
              <a:t>N = 685 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ART experienced, </a:t>
            </a:r>
            <a:br>
              <a:rPr lang="en-US" sz="1200" noProof="0" dirty="0">
                <a:solidFill>
                  <a:srgbClr val="000066"/>
                </a:solidFill>
              </a:rPr>
            </a:br>
            <a:r>
              <a:rPr lang="en-US" sz="1200" noProof="0" dirty="0">
                <a:solidFill>
                  <a:srgbClr val="000066"/>
                </a:solidFill>
              </a:rPr>
              <a:t>on daily oral ART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HIV-1 RNA &lt; 50 c/mL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Any CD4 count 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No major INSTI or NNRTI resistance</a:t>
            </a:r>
          </a:p>
          <a:p>
            <a:pPr marL="85725" indent="-85725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rgbClr val="000066"/>
                </a:solidFill>
              </a:rPr>
              <a:t>HBV negative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05398B92-8150-5F61-FCC6-A9ACE6EF309D}"/>
              </a:ext>
            </a:extLst>
          </p:cNvPr>
          <p:cNvSpPr txBox="1"/>
          <p:nvPr/>
        </p:nvSpPr>
        <p:spPr>
          <a:xfrm>
            <a:off x="785471" y="2628900"/>
            <a:ext cx="9088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66"/>
                </a:solidFill>
              </a:rPr>
              <a:t>Screening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A166D67-BBBB-DBF2-57E5-BFEEB4E62F33}"/>
              </a:ext>
            </a:extLst>
          </p:cNvPr>
          <p:cNvSpPr txBox="1"/>
          <p:nvPr/>
        </p:nvSpPr>
        <p:spPr>
          <a:xfrm>
            <a:off x="2259336" y="2628900"/>
            <a:ext cx="8674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66"/>
                </a:solidFill>
              </a:rPr>
              <a:t>Initiation</a:t>
            </a:r>
            <a:br>
              <a:rPr lang="fr-FR" sz="1400" b="1" dirty="0">
                <a:solidFill>
                  <a:srgbClr val="000066"/>
                </a:solidFill>
              </a:rPr>
            </a:br>
            <a:r>
              <a:rPr lang="fr-FR" sz="1400" b="1" dirty="0">
                <a:solidFill>
                  <a:srgbClr val="000066"/>
                </a:solidFill>
              </a:rPr>
              <a:t>phase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D408124B-7F7D-7739-F397-7327BEDA6133}"/>
              </a:ext>
            </a:extLst>
          </p:cNvPr>
          <p:cNvSpPr txBox="1"/>
          <p:nvPr/>
        </p:nvSpPr>
        <p:spPr>
          <a:xfrm>
            <a:off x="5111555" y="2628900"/>
            <a:ext cx="1647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66"/>
                </a:solidFill>
              </a:rPr>
              <a:t>Maintenance phase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155516A6-3F67-4997-F0EF-99FBCA333CB9}"/>
              </a:ext>
            </a:extLst>
          </p:cNvPr>
          <p:cNvSpPr txBox="1"/>
          <p:nvPr/>
        </p:nvSpPr>
        <p:spPr>
          <a:xfrm>
            <a:off x="10029433" y="2628900"/>
            <a:ext cx="13927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0066"/>
                </a:solidFill>
              </a:rPr>
              <a:t>Extension phase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12793710-EA18-DEE1-A77A-0D635AA76673}"/>
              </a:ext>
            </a:extLst>
          </p:cNvPr>
          <p:cNvSpPr txBox="1"/>
          <p:nvPr/>
        </p:nvSpPr>
        <p:spPr>
          <a:xfrm>
            <a:off x="1863109" y="5699828"/>
            <a:ext cx="5409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Day 1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1D170EE-244C-A8ED-465B-6ECB6932D554}"/>
              </a:ext>
            </a:extLst>
          </p:cNvPr>
          <p:cNvSpPr txBox="1"/>
          <p:nvPr/>
        </p:nvSpPr>
        <p:spPr>
          <a:xfrm>
            <a:off x="2419546" y="5699828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M1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2BC768AA-9762-2AFD-E789-E27D67170DB3}"/>
              </a:ext>
            </a:extLst>
          </p:cNvPr>
          <p:cNvSpPr txBox="1"/>
          <p:nvPr/>
        </p:nvSpPr>
        <p:spPr>
          <a:xfrm>
            <a:off x="2993219" y="5699828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M3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7EEBF20-57BA-8ED2-5577-0AE19CC597AC}"/>
              </a:ext>
            </a:extLst>
          </p:cNvPr>
          <p:cNvSpPr txBox="1"/>
          <p:nvPr/>
        </p:nvSpPr>
        <p:spPr>
          <a:xfrm>
            <a:off x="4373511" y="5699828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M7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5F03F89-961F-C8F2-1B48-E9BBABC450D9}"/>
              </a:ext>
            </a:extLst>
          </p:cNvPr>
          <p:cNvSpPr txBox="1"/>
          <p:nvPr/>
        </p:nvSpPr>
        <p:spPr>
          <a:xfrm>
            <a:off x="5822311" y="5699828"/>
            <a:ext cx="4732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M11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F9F4A921-7AFF-5295-E33D-2B1241D609D4}"/>
              </a:ext>
            </a:extLst>
          </p:cNvPr>
          <p:cNvSpPr txBox="1"/>
          <p:nvPr/>
        </p:nvSpPr>
        <p:spPr>
          <a:xfrm>
            <a:off x="9212197" y="5699828"/>
            <a:ext cx="4732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M23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4A6666AC-68BD-715F-3C3F-44D45AB42507}"/>
              </a:ext>
            </a:extLst>
          </p:cNvPr>
          <p:cNvSpPr txBox="1"/>
          <p:nvPr/>
        </p:nvSpPr>
        <p:spPr>
          <a:xfrm>
            <a:off x="9684628" y="5699828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M25/27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DA2EC52-979E-006B-EDB2-491268277044}"/>
              </a:ext>
            </a:extLst>
          </p:cNvPr>
          <p:cNvSpPr txBox="1"/>
          <p:nvPr/>
        </p:nvSpPr>
        <p:spPr>
          <a:xfrm>
            <a:off x="11134450" y="5699828"/>
            <a:ext cx="68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dirty="0">
                <a:solidFill>
                  <a:srgbClr val="000066"/>
                </a:solidFill>
              </a:rPr>
              <a:t>M33/35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6EB37495-1317-D02A-2B2F-42F45D200D0A}"/>
              </a:ext>
            </a:extLst>
          </p:cNvPr>
          <p:cNvSpPr txBox="1"/>
          <p:nvPr/>
        </p:nvSpPr>
        <p:spPr>
          <a:xfrm>
            <a:off x="803442" y="5699828"/>
            <a:ext cx="9076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200" b="1" dirty="0">
                <a:solidFill>
                  <a:srgbClr val="000066"/>
                </a:solidFill>
              </a:rPr>
              <a:t>Study </a:t>
            </a:r>
            <a:r>
              <a:rPr lang="fr-FR" sz="1200" b="1" dirty="0" err="1">
                <a:solidFill>
                  <a:srgbClr val="000066"/>
                </a:solidFill>
              </a:rPr>
              <a:t>visits</a:t>
            </a:r>
            <a:endParaRPr lang="fr-FR" sz="1200" b="1" dirty="0">
              <a:solidFill>
                <a:srgbClr val="000066"/>
              </a:solidFill>
            </a:endParaRP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8FD3EBFF-36AA-B4AF-9C73-CD224F28A3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2128816" y="3958481"/>
            <a:ext cx="225468" cy="225468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4051DC8D-8C54-CEEF-0B1F-1A6EF82EB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2504142" y="3958481"/>
            <a:ext cx="225468" cy="22546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0A84F354-8FC0-DA0C-5492-7AE2FAD150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3113941" y="3958480"/>
            <a:ext cx="225468" cy="225468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386D9801-A634-FD33-EDCE-65618DC36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9513306" y="3958481"/>
            <a:ext cx="225468" cy="225468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2291479B-071A-BDBF-1A47-F55E56DFB4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2128816" y="4949028"/>
            <a:ext cx="225468" cy="225468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F0B1462F-3F47-4051-1FC5-920ACE2D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2504142" y="4949028"/>
            <a:ext cx="225468" cy="225468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2727ED1B-B692-962F-CF3C-02FFE8EA3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3113941" y="4949027"/>
            <a:ext cx="225468" cy="22546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8211B21E-15CC-4D35-DDFC-E5D7659CB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00000">
            <a:off x="9513306" y="4949028"/>
            <a:ext cx="225468" cy="22546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DAAB8B7-C5BF-FA0C-C30B-F685B2F29EA8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7848069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B86A1-44FF-5BDC-DD85-0F9F0B088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341CCB6-DE9B-2441-D77A-64797940E0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/>
              <a:t>Lenacapavir</a:t>
            </a:r>
            <a:endParaRPr lang="en-US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7E8998F-556D-1A5F-A959-7DF9DC385660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159756508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54DF8C-72EC-BEF3-ECA1-01F79F553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 err="1"/>
              <a:t>sc</a:t>
            </a:r>
            <a:r>
              <a:rPr lang="en-US" sz="3200" noProof="0" dirty="0"/>
              <a:t> LEN in salvage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A7D4B3-D802-9D6B-6CD7-F293DCF64C5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400" b="1" noProof="0" dirty="0"/>
              <a:t>Lessons learned</a:t>
            </a:r>
          </a:p>
          <a:p>
            <a:pPr lvl="1"/>
            <a:r>
              <a:rPr lang="en-US" sz="2000" noProof="0" dirty="0"/>
              <a:t>In patients with heavily pretreated PWH with uncontrolled viremia and MDR HIV,</a:t>
            </a:r>
            <a:br>
              <a:rPr lang="en-US" sz="2000" noProof="0" dirty="0"/>
            </a:br>
            <a:r>
              <a:rPr lang="en-US" sz="2000" noProof="0" dirty="0" err="1"/>
              <a:t>sc</a:t>
            </a:r>
            <a:r>
              <a:rPr lang="en-US" sz="2000" noProof="0" dirty="0"/>
              <a:t> LEN Q6M + oral OBR can </a:t>
            </a:r>
          </a:p>
          <a:p>
            <a:pPr lvl="2"/>
            <a:r>
              <a:rPr lang="en-US" sz="2000" noProof="0" dirty="0"/>
              <a:t>maintains virologic suppression in 85% for at least 3 years</a:t>
            </a:r>
          </a:p>
          <a:p>
            <a:pPr lvl="2"/>
            <a:r>
              <a:rPr lang="en-US" sz="2000" noProof="0" dirty="0"/>
              <a:t>leads to substantial and clinically relevant gain in CD4</a:t>
            </a:r>
          </a:p>
          <a:p>
            <a:pPr lvl="1"/>
            <a:r>
              <a:rPr lang="en-US" sz="2000" noProof="0" dirty="0"/>
              <a:t>20% of individuals develop LEN resistance, primarily due to poor adherence to OBR</a:t>
            </a:r>
          </a:p>
          <a:p>
            <a:pPr lvl="2"/>
            <a:r>
              <a:rPr lang="en-US" sz="2000" noProof="0" dirty="0"/>
              <a:t>Challenge of counseling, reinforcement of adherence, closed monitoring</a:t>
            </a:r>
          </a:p>
          <a:p>
            <a:pPr lvl="1"/>
            <a:r>
              <a:rPr lang="en-US" sz="2000" noProof="0" dirty="0"/>
              <a:t>In some patients failing LEN-based therapy with emergence of LEN resistance, continuing LEN with or without OBR optimization can leads to viral load </a:t>
            </a:r>
            <a:r>
              <a:rPr lang="en-US" sz="2000" noProof="0" dirty="0" err="1"/>
              <a:t>resuppression</a:t>
            </a:r>
            <a:endParaRPr lang="en-US" sz="2000" noProof="0" dirty="0"/>
          </a:p>
          <a:p>
            <a:pPr lvl="2"/>
            <a:r>
              <a:rPr lang="en-US" sz="2000" noProof="0" dirty="0"/>
              <a:t>Fitness effect ?</a:t>
            </a:r>
          </a:p>
          <a:p>
            <a:pPr lvl="2"/>
            <a:r>
              <a:rPr lang="en-US" sz="2000" noProof="0" dirty="0"/>
              <a:t>Residual antiviral effect, sufficient with «active » OBR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2D0741E1-0F31-E316-0104-B0CAFBBF6F9B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1489881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1378B-2DA7-2FD9-1A2C-5F42C013B977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3600" b="1" dirty="0" err="1">
                <a:latin typeface="+mn-lt"/>
              </a:rPr>
              <a:t>Lenacapavir</a:t>
            </a:r>
            <a:r>
              <a:rPr lang="en-US" sz="3600" b="1" dirty="0">
                <a:latin typeface="+mn-lt"/>
              </a:rPr>
              <a:t> Drug-Drug Interactions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BFE24F-4F09-E7EB-9C2A-9936C94B2032}"/>
              </a:ext>
            </a:extLst>
          </p:cNvPr>
          <p:cNvSpPr txBox="1"/>
          <p:nvPr/>
        </p:nvSpPr>
        <p:spPr>
          <a:xfrm>
            <a:off x="2002443" y="6280177"/>
            <a:ext cx="10221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HHS Adult &amp; Adolescent ART Guidelines: Table 28G: https://clinicalinfo.hiv.gov/sites/default/files/</a:t>
            </a:r>
            <a:b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guidelines/documents/adult-adolescent-</a:t>
            </a:r>
            <a:r>
              <a:rPr kumimoji="0" lang="en-US" sz="1400" b="0" i="1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arv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/drug-interactions-capsid-inhibitor-adult-adolescent-arv.pdf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11EEFD5-1A6F-6754-E959-B242178AD075}"/>
              </a:ext>
            </a:extLst>
          </p:cNvPr>
          <p:cNvSpPr txBox="1">
            <a:spLocks/>
          </p:cNvSpPr>
          <p:nvPr/>
        </p:nvSpPr>
        <p:spPr>
          <a:xfrm>
            <a:off x="379654" y="1875022"/>
            <a:ext cx="10515600" cy="23651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LEN is a substrate of CYP3A4, UGT1A1, P-</a:t>
            </a:r>
            <a:r>
              <a:rPr lang="en-US" sz="2000" b="1" dirty="0" err="1">
                <a:solidFill>
                  <a:srgbClr val="000066"/>
                </a:solidFill>
              </a:rPr>
              <a:t>gp</a:t>
            </a:r>
            <a:r>
              <a:rPr lang="en-US" sz="2000" b="1" dirty="0">
                <a:solidFill>
                  <a:srgbClr val="000066"/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0066"/>
                </a:solidFill>
              </a:rPr>
              <a:t>Strong CYP3A4, UGT1A1, P-</a:t>
            </a:r>
            <a:r>
              <a:rPr lang="en-US" sz="2000" dirty="0" err="1">
                <a:solidFill>
                  <a:srgbClr val="000066"/>
                </a:solidFill>
              </a:rPr>
              <a:t>gp</a:t>
            </a:r>
            <a:r>
              <a:rPr lang="en-US" sz="2000" dirty="0">
                <a:solidFill>
                  <a:srgbClr val="000066"/>
                </a:solidFill>
              </a:rPr>
              <a:t> inducers decrease LEN levels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0066"/>
                </a:solidFill>
              </a:rPr>
              <a:t>Strong inhibitors may increase LEN levels</a:t>
            </a:r>
          </a:p>
          <a:p>
            <a:pPr algn="ctr"/>
            <a:endParaRPr lang="en-US" sz="2000" dirty="0">
              <a:solidFill>
                <a:srgbClr val="000066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000066"/>
                </a:solidFill>
              </a:rPr>
              <a:t>LEN is a moderate inhibitor of CYP3A4, P-</a:t>
            </a:r>
            <a:r>
              <a:rPr lang="en-US" sz="2000" b="1" dirty="0" err="1">
                <a:solidFill>
                  <a:srgbClr val="000066"/>
                </a:solidFill>
              </a:rPr>
              <a:t>gp</a:t>
            </a:r>
            <a:r>
              <a:rPr lang="en-US" sz="2000" b="1" dirty="0">
                <a:solidFill>
                  <a:srgbClr val="000066"/>
                </a:solidFill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2000" dirty="0">
                <a:solidFill>
                  <a:srgbClr val="000066"/>
                </a:solidFill>
              </a:rPr>
              <a:t>May increase levels of substrates </a:t>
            </a:r>
            <a:r>
              <a:rPr lang="en-US" sz="2000" b="1" dirty="0">
                <a:solidFill>
                  <a:srgbClr val="000066"/>
                </a:solidFill>
              </a:rPr>
              <a:t>up to 9 months after dose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80B15D-D0E9-3911-A4B9-1CDD901A190E}"/>
              </a:ext>
            </a:extLst>
          </p:cNvPr>
          <p:cNvSpPr txBox="1"/>
          <p:nvPr/>
        </p:nvSpPr>
        <p:spPr>
          <a:xfrm>
            <a:off x="129652" y="4751116"/>
            <a:ext cx="110156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Drugs with substantial interactions include all TB drugs;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+mn-ea"/>
                <a:cs typeface="+mn-cs"/>
              </a:rPr>
              <a:t>many anticonvulsants &amp; antiarrhythmics; some steroids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C030B5-07D0-304A-5B24-4CA0FC63C3AE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028981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8B583-6FBE-8F20-5809-D1A13984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CE32602-A27C-7C67-4F5C-7BFB3C7B0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/>
              <a:t>bNAbs</a:t>
            </a:r>
            <a:endParaRPr lang="en-US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E76097-E022-B110-E8C8-8FB2999EA647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436044955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48D79A-FC86-DE2A-F837-AA1E44D40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N6LS (</a:t>
            </a:r>
            <a:r>
              <a:rPr lang="fr-FR" sz="3200" dirty="0" err="1"/>
              <a:t>lotivibart</a:t>
            </a:r>
            <a:r>
              <a:rPr lang="fr-FR" sz="3200" dirty="0"/>
              <a:t>) + CAB for maintenance: EMBRACE (1)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CE6B6283-49F5-D617-DBC4-2C3D83D52B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713" y="643777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 CP,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 2026, Abs. 178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2F20832E-590A-6CEA-618C-0CB0768C86E4}"/>
              </a:ext>
            </a:extLst>
          </p:cNvPr>
          <p:cNvGrpSpPr/>
          <p:nvPr/>
        </p:nvGrpSpPr>
        <p:grpSpPr>
          <a:xfrm>
            <a:off x="335340" y="2143877"/>
            <a:ext cx="11728643" cy="3887002"/>
            <a:chOff x="335340" y="2143877"/>
            <a:chExt cx="11728643" cy="3887002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E823CABF-2D24-B004-D0C4-E3B2A0BC93F7}"/>
                </a:ext>
              </a:extLst>
            </p:cNvPr>
            <p:cNvSpPr/>
            <p:nvPr/>
          </p:nvSpPr>
          <p:spPr>
            <a:xfrm>
              <a:off x="5051993" y="2456571"/>
              <a:ext cx="6117772" cy="553906"/>
            </a:xfrm>
            <a:prstGeom prst="roundRect">
              <a:avLst/>
            </a:prstGeom>
            <a:solidFill>
              <a:srgbClr val="E9285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dirty="0"/>
                <a:t>LVB 60 mg/kg IV Q4M </a:t>
              </a:r>
              <a:br>
                <a:rPr lang="fr-FR" dirty="0"/>
              </a:br>
              <a:r>
                <a:rPr lang="fr-FR" dirty="0"/>
                <a:t>+ LA CAB 400 mg IM QM (N = 50)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EE70C7AF-862E-D782-5B07-5F23F9F12C2F}"/>
                </a:ext>
              </a:extLst>
            </p:cNvPr>
            <p:cNvSpPr/>
            <p:nvPr/>
          </p:nvSpPr>
          <p:spPr>
            <a:xfrm>
              <a:off x="335340" y="2143877"/>
              <a:ext cx="3306240" cy="3286538"/>
            </a:xfrm>
            <a:prstGeom prst="roundRect">
              <a:avLst>
                <a:gd name="adj" fmla="val 6601"/>
              </a:avLst>
            </a:prstGeom>
            <a:noFill/>
            <a:ln w="2857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0" dirty="0">
                  <a:solidFill>
                    <a:srgbClr val="000066"/>
                  </a:solidFill>
                </a:rPr>
                <a:t>Key inclusion/exclusion criteria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b="1" noProof="0" dirty="0">
                  <a:solidFill>
                    <a:srgbClr val="000066"/>
                  </a:solidFill>
                </a:rPr>
                <a:t>﻿﻿</a:t>
              </a:r>
              <a:r>
                <a:rPr lang="en-US" sz="1600" noProof="0" dirty="0">
                  <a:solidFill>
                    <a:srgbClr val="000066"/>
                  </a:solidFill>
                </a:rPr>
                <a:t>Aged 18-70 years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﻿﻿On stable ART for ≥6 months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﻿﻿≥2 HIV-1 RNA measurements </a:t>
              </a:r>
              <a:br>
                <a:rPr lang="en-US" sz="1600" noProof="0" dirty="0">
                  <a:solidFill>
                    <a:srgbClr val="000066"/>
                  </a:solidFill>
                </a:rPr>
              </a:br>
              <a:r>
                <a:rPr lang="en-US" sz="1600" noProof="0" dirty="0">
                  <a:solidFill>
                    <a:srgbClr val="000066"/>
                  </a:solidFill>
                </a:rPr>
                <a:t>&lt; 50 c/mL in the 12 months before screening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﻿﻿Phenotypic sensitivity to LVB</a:t>
              </a:r>
              <a:br>
                <a:rPr lang="en-US" sz="1600" noProof="0" dirty="0">
                  <a:solidFill>
                    <a:srgbClr val="000066"/>
                  </a:solidFill>
                </a:rPr>
              </a:br>
              <a:r>
                <a:rPr lang="en-US" sz="1600" noProof="0" dirty="0">
                  <a:solidFill>
                    <a:srgbClr val="000066"/>
                  </a:solidFill>
                </a:rPr>
                <a:t>(IC</a:t>
              </a:r>
              <a:r>
                <a:rPr lang="en-US" sz="1600" baseline="-25000" noProof="0" dirty="0">
                  <a:solidFill>
                    <a:srgbClr val="000066"/>
                  </a:solidFill>
                </a:rPr>
                <a:t>90</a:t>
              </a:r>
              <a:r>
                <a:rPr lang="en-US" sz="1600" noProof="0" dirty="0">
                  <a:solidFill>
                    <a:srgbClr val="000066"/>
                  </a:solidFill>
                </a:rPr>
                <a:t> ≤2.0 ug/mL and MPI &gt; 98%)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﻿﻿No prior ART switch due to VF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﻿﻿CD4 ≥350/mm</a:t>
              </a:r>
              <a:r>
                <a:rPr lang="en-US" sz="1600" baseline="30000" noProof="0" dirty="0">
                  <a:solidFill>
                    <a:srgbClr val="000066"/>
                  </a:solidFill>
                </a:rPr>
                <a:t>3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﻿﻿No active HBV co-infection</a:t>
              </a:r>
            </a:p>
          </p:txBody>
        </p:sp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54923CF6-1477-7F87-1C66-04FE65835083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09432" y="4631575"/>
              <a:ext cx="0" cy="8350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ZoneTexte 12">
              <a:extLst>
                <a:ext uri="{FF2B5EF4-FFF2-40B4-BE49-F238E27FC236}">
                  <a16:creationId xmlns:a16="http://schemas.microsoft.com/office/drawing/2014/main" id="{CEF2BBA7-9B09-B05A-ED7D-F2D05AE4F844}"/>
                </a:ext>
              </a:extLst>
            </p:cNvPr>
            <p:cNvSpPr txBox="1"/>
            <p:nvPr/>
          </p:nvSpPr>
          <p:spPr>
            <a:xfrm>
              <a:off x="4816111" y="4768347"/>
              <a:ext cx="3866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rPr>
                <a:t>D1</a:t>
              </a:r>
            </a:p>
          </p:txBody>
        </p:sp>
        <p:sp>
          <p:nvSpPr>
            <p:cNvPr id="9" name="ZoneTexte 15">
              <a:extLst>
                <a:ext uri="{FF2B5EF4-FFF2-40B4-BE49-F238E27FC236}">
                  <a16:creationId xmlns:a16="http://schemas.microsoft.com/office/drawing/2014/main" id="{8C5D9157-5E9B-45FA-3631-C143DE8B5885}"/>
                </a:ext>
              </a:extLst>
            </p:cNvPr>
            <p:cNvSpPr txBox="1"/>
            <p:nvPr/>
          </p:nvSpPr>
          <p:spPr>
            <a:xfrm>
              <a:off x="7818887" y="4768347"/>
              <a:ext cx="42992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rPr>
                <a:t>M6</a:t>
              </a:r>
            </a:p>
          </p:txBody>
        </p: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3EE7BE38-09BA-8560-9ECE-BC7CED57810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8026312" y="4631575"/>
              <a:ext cx="0" cy="8350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1" name="ZoneTexte 19">
              <a:extLst>
                <a:ext uri="{FF2B5EF4-FFF2-40B4-BE49-F238E27FC236}">
                  <a16:creationId xmlns:a16="http://schemas.microsoft.com/office/drawing/2014/main" id="{E5FF9C3C-26E7-5C40-4E52-DE8949D7911C}"/>
                </a:ext>
              </a:extLst>
            </p:cNvPr>
            <p:cNvSpPr txBox="1"/>
            <p:nvPr/>
          </p:nvSpPr>
          <p:spPr>
            <a:xfrm>
              <a:off x="10864944" y="4768347"/>
              <a:ext cx="52129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rPr>
                <a:t>M12</a:t>
              </a:r>
            </a:p>
          </p:txBody>
        </p:sp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3150076A-6FC8-6130-072F-CC49DF7D138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154058" y="4631575"/>
              <a:ext cx="0" cy="83501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Connecteur droit 12">
              <a:extLst>
                <a:ext uri="{FF2B5EF4-FFF2-40B4-BE49-F238E27FC236}">
                  <a16:creationId xmlns:a16="http://schemas.microsoft.com/office/drawing/2014/main" id="{C5E3ADD1-FA12-A156-C8CF-5E65CDF7773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009432" y="4631575"/>
              <a:ext cx="6144626" cy="0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ZoneTexte 22">
              <a:extLst>
                <a:ext uri="{FF2B5EF4-FFF2-40B4-BE49-F238E27FC236}">
                  <a16:creationId xmlns:a16="http://schemas.microsoft.com/office/drawing/2014/main" id="{45F0A79A-B6F8-E40A-5E71-89076BB2F9A6}"/>
                </a:ext>
              </a:extLst>
            </p:cNvPr>
            <p:cNvSpPr txBox="1"/>
            <p:nvPr/>
          </p:nvSpPr>
          <p:spPr>
            <a:xfrm>
              <a:off x="3622084" y="3254631"/>
              <a:ext cx="148098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400" b="0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0" dirty="0">
                  <a:solidFill>
                    <a:srgbClr val="000066"/>
                  </a:solidFill>
                </a:rPr>
                <a:t>Randomization </a:t>
              </a:r>
              <a:br>
                <a:rPr lang="en-US" sz="1600" noProof="0" dirty="0">
                  <a:solidFill>
                    <a:srgbClr val="000066"/>
                  </a:solidFill>
                </a:rPr>
              </a:br>
              <a:r>
                <a:rPr lang="en-US" sz="1600" noProof="0" dirty="0">
                  <a:solidFill>
                    <a:srgbClr val="000066"/>
                  </a:solidFill>
                </a:rPr>
                <a:t>2:2:1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4EC6FCE-0ECE-A1BC-FF6A-7AA4BB7B4FEC}"/>
                </a:ext>
              </a:extLst>
            </p:cNvPr>
            <p:cNvSpPr/>
            <p:nvPr/>
          </p:nvSpPr>
          <p:spPr>
            <a:xfrm>
              <a:off x="5051993" y="3117211"/>
              <a:ext cx="6117772" cy="553906"/>
            </a:xfrm>
            <a:prstGeom prst="roundRect">
              <a:avLst/>
            </a:prstGeom>
            <a:solidFill>
              <a:srgbClr val="102C5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dirty="0"/>
                <a:t>LVB 3000 mg + rHuPH20® SC Q4M </a:t>
              </a:r>
              <a:br>
                <a:rPr lang="fr-FR" dirty="0"/>
              </a:br>
              <a:r>
                <a:rPr lang="fr-FR" dirty="0"/>
                <a:t>+ LA CAB 400 mg IM QM (N = 49)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616CB87C-0A8D-5ECB-B0F8-A6CD6E443E86}"/>
                </a:ext>
              </a:extLst>
            </p:cNvPr>
            <p:cNvSpPr/>
            <p:nvPr/>
          </p:nvSpPr>
          <p:spPr>
            <a:xfrm>
              <a:off x="5051993" y="3777851"/>
              <a:ext cx="6117772" cy="553906"/>
            </a:xfrm>
            <a:prstGeom prst="roundRect">
              <a:avLst/>
            </a:prstGeom>
            <a:solidFill>
              <a:srgbClr val="7E3F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dirty="0"/>
                <a:t>Oral SOC ART (N = 26)</a:t>
              </a:r>
            </a:p>
          </p:txBody>
        </p:sp>
        <p:sp>
          <p:nvSpPr>
            <p:cNvPr id="17" name="Triangle isocèle 16">
              <a:extLst>
                <a:ext uri="{FF2B5EF4-FFF2-40B4-BE49-F238E27FC236}">
                  <a16:creationId xmlns:a16="http://schemas.microsoft.com/office/drawing/2014/main" id="{E4E152A9-E80C-FB7D-4FD5-75CD0156E6A3}"/>
                </a:ext>
              </a:extLst>
            </p:cNvPr>
            <p:cNvSpPr/>
            <p:nvPr/>
          </p:nvSpPr>
          <p:spPr bwMode="auto">
            <a:xfrm rot="10800000" flipV="1">
              <a:off x="7976971" y="5167594"/>
              <a:ext cx="116264" cy="124621"/>
            </a:xfrm>
            <a:prstGeom prst="triangle">
              <a:avLst/>
            </a:prstGeom>
            <a:solidFill>
              <a:srgbClr val="0070C0"/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8" name="ZoneTexte 28">
              <a:extLst>
                <a:ext uri="{FF2B5EF4-FFF2-40B4-BE49-F238E27FC236}">
                  <a16:creationId xmlns:a16="http://schemas.microsoft.com/office/drawing/2014/main" id="{AC244116-4FE3-FD51-AF13-299E7540143B}"/>
                </a:ext>
              </a:extLst>
            </p:cNvPr>
            <p:cNvSpPr txBox="1"/>
            <p:nvPr/>
          </p:nvSpPr>
          <p:spPr>
            <a:xfrm>
              <a:off x="7187494" y="5292215"/>
              <a:ext cx="1677639" cy="338554"/>
            </a:xfrm>
            <a:prstGeom prst="rect">
              <a:avLst/>
            </a:prstGeom>
            <a:noFill/>
            <a:ln w="19050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100" b="1" i="0" u="none" strike="noStrike" kern="1200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noProof="0" dirty="0">
                  <a:solidFill>
                    <a:srgbClr val="0070C0"/>
                  </a:solidFill>
                </a:rPr>
                <a:t>Primary endpoint</a:t>
              </a:r>
            </a:p>
          </p:txBody>
        </p:sp>
        <p:sp>
          <p:nvSpPr>
            <p:cNvPr id="19" name="Triangle isocèle 18">
              <a:extLst>
                <a:ext uri="{FF2B5EF4-FFF2-40B4-BE49-F238E27FC236}">
                  <a16:creationId xmlns:a16="http://schemas.microsoft.com/office/drawing/2014/main" id="{A5507066-5C38-341B-4439-E2FA188742CF}"/>
                </a:ext>
              </a:extLst>
            </p:cNvPr>
            <p:cNvSpPr/>
            <p:nvPr/>
          </p:nvSpPr>
          <p:spPr bwMode="auto">
            <a:xfrm rot="10800000" flipV="1">
              <a:off x="11120424" y="5167594"/>
              <a:ext cx="116264" cy="124621"/>
            </a:xfrm>
            <a:prstGeom prst="triangle">
              <a:avLst/>
            </a:prstGeom>
            <a:solidFill>
              <a:srgbClr val="FF66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 xmlns:lc="http://schemas.openxmlformats.org/drawingml/2006/lockedCanvas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charset="0"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0" name="ZoneTexte 30">
              <a:extLst>
                <a:ext uri="{FF2B5EF4-FFF2-40B4-BE49-F238E27FC236}">
                  <a16:creationId xmlns:a16="http://schemas.microsoft.com/office/drawing/2014/main" id="{D1CA08F0-860A-BC30-3824-3C085C8D496A}"/>
                </a:ext>
              </a:extLst>
            </p:cNvPr>
            <p:cNvSpPr txBox="1"/>
            <p:nvPr/>
          </p:nvSpPr>
          <p:spPr>
            <a:xfrm>
              <a:off x="10275545" y="5292215"/>
              <a:ext cx="1788438" cy="738664"/>
            </a:xfrm>
            <a:prstGeom prst="rect">
              <a:avLst/>
            </a:prstGeom>
            <a:noFill/>
            <a:ln w="19050">
              <a:solidFill>
                <a:srgbClr val="F36620"/>
              </a:solidFill>
            </a:ln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100" b="1" i="0" u="none" strike="noStrike" kern="1200" cap="none" spc="0" normalizeH="0" baseline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noProof="0" dirty="0">
                  <a:solidFill>
                    <a:srgbClr val="FF6600"/>
                  </a:solidFill>
                </a:rPr>
                <a:t>Secondary endpoint</a:t>
              </a:r>
            </a:p>
            <a:p>
              <a:r>
                <a:rPr lang="en-US" sz="1400" b="0" noProof="0" dirty="0">
                  <a:solidFill>
                    <a:srgbClr val="FF6600"/>
                  </a:solidFill>
                </a:rPr>
                <a:t>PHIV-1 RNA ≥50 c/mL</a:t>
              </a:r>
            </a:p>
            <a:p>
              <a:r>
                <a:rPr lang="en-US" sz="1400" b="0" noProof="0" dirty="0">
                  <a:solidFill>
                    <a:srgbClr val="FF6600"/>
                  </a:solidFill>
                </a:rPr>
                <a:t>(FDA Snapshot)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712C4DFF-E50F-219C-C5F1-0019B0A317BD}"/>
              </a:ext>
            </a:extLst>
          </p:cNvPr>
          <p:cNvSpPr txBox="1"/>
          <p:nvPr/>
        </p:nvSpPr>
        <p:spPr>
          <a:xfrm>
            <a:off x="128017" y="6139052"/>
            <a:ext cx="1830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LVB = </a:t>
            </a:r>
            <a:r>
              <a:rPr lang="en-US" sz="1400" noProof="0" dirty="0" err="1">
                <a:solidFill>
                  <a:srgbClr val="000066"/>
                </a:solidFill>
              </a:rPr>
              <a:t>Lotivibart</a:t>
            </a:r>
            <a:r>
              <a:rPr lang="en-US" sz="1400" noProof="0" dirty="0">
                <a:solidFill>
                  <a:srgbClr val="000066"/>
                </a:solidFill>
              </a:rPr>
              <a:t> (N6LS)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C62F0B36-89CE-1EAA-40EB-094E9CD47639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10926028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>
            <a:extLst>
              <a:ext uri="{FF2B5EF4-FFF2-40B4-BE49-F238E27FC236}">
                <a16:creationId xmlns:a16="http://schemas.microsoft.com/office/drawing/2014/main" id="{09286226-10EC-30AE-CA40-EE3E2D98CD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873" y="643777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Rolle CP,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 2026, Abs. 178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FE51DD-5CCC-789C-C064-6A568253F990}"/>
              </a:ext>
            </a:extLst>
          </p:cNvPr>
          <p:cNvSpPr txBox="1"/>
          <p:nvPr/>
        </p:nvSpPr>
        <p:spPr>
          <a:xfrm>
            <a:off x="7191652" y="5144619"/>
            <a:ext cx="46900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IV group: no confirmed virologic failure between M6 and M12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SC group: 1 additional confirmed virologic failure at M12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CAB RAMs at VF: 0/2 in IV group, 2/3 in SC group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3/5 VF developed reduced sensitivity to </a:t>
            </a:r>
            <a:r>
              <a:rPr lang="en-US" sz="1400" noProof="0" dirty="0" err="1">
                <a:solidFill>
                  <a:srgbClr val="000066"/>
                </a:solidFill>
              </a:rPr>
              <a:t>lotivibart</a:t>
            </a:r>
            <a:r>
              <a:rPr lang="en-US" sz="1400" noProof="0" dirty="0">
                <a:solidFill>
                  <a:srgbClr val="000066"/>
                </a:solidFill>
              </a:rPr>
              <a:t> at VF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062F19C-7632-E76A-C55E-A87F7846D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N6LS (</a:t>
            </a:r>
            <a:r>
              <a:rPr lang="en-US" sz="3200" noProof="0" dirty="0" err="1"/>
              <a:t>lotivibart</a:t>
            </a:r>
            <a:r>
              <a:rPr lang="en-US" sz="3200" noProof="0" dirty="0"/>
              <a:t>) + CAB for maintenance: EMBRACE (2)</a:t>
            </a:r>
          </a:p>
        </p:txBody>
      </p:sp>
      <p:sp>
        <p:nvSpPr>
          <p:cNvPr id="76" name="ZoneTexte 82">
            <a:extLst>
              <a:ext uri="{FF2B5EF4-FFF2-40B4-BE49-F238E27FC236}">
                <a16:creationId xmlns:a16="http://schemas.microsoft.com/office/drawing/2014/main" id="{B3509A4B-B5DE-19A4-7D90-31522AACB7B1}"/>
              </a:ext>
            </a:extLst>
          </p:cNvPr>
          <p:cNvSpPr txBox="1"/>
          <p:nvPr/>
        </p:nvSpPr>
        <p:spPr>
          <a:xfrm>
            <a:off x="6544827" y="1784566"/>
            <a:ext cx="5231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Arial" charset="0"/>
              </a:rPr>
              <a:t>Efficacy at Month 12 (FDA Snapshot, full analysis set)</a:t>
            </a:r>
          </a:p>
        </p:txBody>
      </p:sp>
      <p:sp>
        <p:nvSpPr>
          <p:cNvPr id="77" name="ZoneTexte 83">
            <a:extLst>
              <a:ext uri="{FF2B5EF4-FFF2-40B4-BE49-F238E27FC236}">
                <a16:creationId xmlns:a16="http://schemas.microsoft.com/office/drawing/2014/main" id="{7B8E0A67-53CA-2A34-CA30-CA1F8859450B}"/>
              </a:ext>
            </a:extLst>
          </p:cNvPr>
          <p:cNvSpPr txBox="1"/>
          <p:nvPr/>
        </p:nvSpPr>
        <p:spPr>
          <a:xfrm>
            <a:off x="809472" y="1784566"/>
            <a:ext cx="5114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1200" b="1" i="0" u="none" strike="noStrike" kern="1200" cap="none" spc="0" normalizeH="0" baseline="0">
                <a:ln>
                  <a:noFill/>
                </a:ln>
                <a:solidFill>
                  <a:srgbClr val="333399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34" charset="-128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>
                <a:solidFill>
                  <a:srgbClr val="0070C0"/>
                </a:solidFill>
              </a:rPr>
              <a:t>Efficacy at Month 6 (FDA Snapshot, full analysis set)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44472CA-D971-58B8-1762-D5BC685B3CE9}"/>
              </a:ext>
            </a:extLst>
          </p:cNvPr>
          <p:cNvGrpSpPr/>
          <p:nvPr/>
        </p:nvGrpSpPr>
        <p:grpSpPr>
          <a:xfrm>
            <a:off x="210626" y="1974603"/>
            <a:ext cx="11678795" cy="3114660"/>
            <a:chOff x="210626" y="1974603"/>
            <a:chExt cx="11678795" cy="3114660"/>
          </a:xfrm>
        </p:grpSpPr>
        <p:sp>
          <p:nvSpPr>
            <p:cNvPr id="21" name="Freeform 417">
              <a:extLst>
                <a:ext uri="{FF2B5EF4-FFF2-40B4-BE49-F238E27FC236}">
                  <a16:creationId xmlns:a16="http://schemas.microsoft.com/office/drawing/2014/main" id="{D2514825-4493-C57C-6B90-0550C861CC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926" y="2340843"/>
              <a:ext cx="11202495" cy="1802170"/>
            </a:xfrm>
            <a:custGeom>
              <a:avLst/>
              <a:gdLst>
                <a:gd name="T0" fmla="*/ 7826 w 7826"/>
                <a:gd name="T1" fmla="*/ 3005 h 3005"/>
                <a:gd name="T2" fmla="*/ 0 w 7826"/>
                <a:gd name="T3" fmla="*/ 3005 h 3005"/>
                <a:gd name="T4" fmla="*/ 0 w 7826"/>
                <a:gd name="T5" fmla="*/ 0 h 3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826" h="3005">
                  <a:moveTo>
                    <a:pt x="7826" y="3005"/>
                  </a:moveTo>
                  <a:lnTo>
                    <a:pt x="0" y="3005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" name="Line 419">
              <a:extLst>
                <a:ext uri="{FF2B5EF4-FFF2-40B4-BE49-F238E27FC236}">
                  <a16:creationId xmlns:a16="http://schemas.microsoft.com/office/drawing/2014/main" id="{ACA15156-C83B-1FB4-FF70-EAE8D54C18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49" y="2401045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9" name="Line 420">
              <a:extLst>
                <a:ext uri="{FF2B5EF4-FFF2-40B4-BE49-F238E27FC236}">
                  <a16:creationId xmlns:a16="http://schemas.microsoft.com/office/drawing/2014/main" id="{0634AF86-ABCB-14B3-A541-1B89EE5A39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49" y="2756877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0" name="Line 421">
              <a:extLst>
                <a:ext uri="{FF2B5EF4-FFF2-40B4-BE49-F238E27FC236}">
                  <a16:creationId xmlns:a16="http://schemas.microsoft.com/office/drawing/2014/main" id="{1327B7B4-2140-DDA3-F866-DD7AD919A7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49" y="3428705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1" name="Line 422">
              <a:extLst>
                <a:ext uri="{FF2B5EF4-FFF2-40B4-BE49-F238E27FC236}">
                  <a16:creationId xmlns:a16="http://schemas.microsoft.com/office/drawing/2014/main" id="{84782C0F-5F6B-9F89-23AA-B02383CF3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49" y="3769877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2" name="Line 423">
              <a:extLst>
                <a:ext uri="{FF2B5EF4-FFF2-40B4-BE49-F238E27FC236}">
                  <a16:creationId xmlns:a16="http://schemas.microsoft.com/office/drawing/2014/main" id="{436E0D25-BDAA-26A6-7551-F326E000C1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8109" y="4143011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BC9496E-7DC0-DCE6-4797-612A4E39A7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5006" y="4080866"/>
              <a:ext cx="405624" cy="62143"/>
            </a:xfrm>
            <a:prstGeom prst="rect">
              <a:avLst/>
            </a:prstGeom>
            <a:solidFill>
              <a:srgbClr val="E928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F361BDC-60E7-FA4E-6384-CAB631A84C17}"/>
                </a:ext>
              </a:extLst>
            </p:cNvPr>
            <p:cNvSpPr txBox="1"/>
            <p:nvPr/>
          </p:nvSpPr>
          <p:spPr>
            <a:xfrm>
              <a:off x="812996" y="4140653"/>
              <a:ext cx="14814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>
                  <a:solidFill>
                    <a:srgbClr val="000066"/>
                  </a:solidFill>
                  <a:latin typeface="+mn-lt"/>
                </a:rPr>
                <a:t>HIV-1 RNA ≥50 c/</a:t>
              </a:r>
              <a:r>
                <a:rPr lang="fr-FR" dirty="0" err="1">
                  <a:solidFill>
                    <a:srgbClr val="000066"/>
                  </a:solidFill>
                  <a:latin typeface="+mn-lt"/>
                </a:rPr>
                <a:t>mL</a:t>
              </a:r>
              <a:endParaRPr lang="fr-FR" dirty="0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46EA05B-54D9-4EA1-11BD-3C3901DB1EC8}"/>
                </a:ext>
              </a:extLst>
            </p:cNvPr>
            <p:cNvSpPr txBox="1"/>
            <p:nvPr/>
          </p:nvSpPr>
          <p:spPr>
            <a:xfrm>
              <a:off x="367720" y="3998694"/>
              <a:ext cx="263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0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87E6DCF-886C-0B01-F98F-D2100F9D7DDB}"/>
                </a:ext>
              </a:extLst>
            </p:cNvPr>
            <p:cNvSpPr txBox="1"/>
            <p:nvPr/>
          </p:nvSpPr>
          <p:spPr>
            <a:xfrm>
              <a:off x="289173" y="3629945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20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446E1080-E52A-E857-6198-B3989BD6B8EA}"/>
                </a:ext>
              </a:extLst>
            </p:cNvPr>
            <p:cNvSpPr txBox="1"/>
            <p:nvPr/>
          </p:nvSpPr>
          <p:spPr>
            <a:xfrm>
              <a:off x="289173" y="3290378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40</a:t>
              </a: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9F19C0F-5C10-6133-05A1-286D9FF19A03}"/>
                </a:ext>
              </a:extLst>
            </p:cNvPr>
            <p:cNvSpPr txBox="1"/>
            <p:nvPr/>
          </p:nvSpPr>
          <p:spPr>
            <a:xfrm>
              <a:off x="289173" y="2617995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1200" dirty="0">
                  <a:solidFill>
                    <a:srgbClr val="000066"/>
                  </a:solidFill>
                  <a:ea typeface="ＭＳ Ｐゴシック" pitchFamily="34" charset="-128"/>
                  <a:cs typeface="Arial" charset="0"/>
                </a:rPr>
                <a:t>8</a:t>
              </a: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0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AAC6CFEC-6EE6-2108-0D6D-B0B1D1013C03}"/>
                </a:ext>
              </a:extLst>
            </p:cNvPr>
            <p:cNvSpPr txBox="1"/>
            <p:nvPr/>
          </p:nvSpPr>
          <p:spPr>
            <a:xfrm>
              <a:off x="210626" y="2248527"/>
              <a:ext cx="4203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100</a:t>
              </a:r>
            </a:p>
          </p:txBody>
        </p:sp>
        <p:sp>
          <p:nvSpPr>
            <p:cNvPr id="20" name="ZoneTexte 21">
              <a:extLst>
                <a:ext uri="{FF2B5EF4-FFF2-40B4-BE49-F238E27FC236}">
                  <a16:creationId xmlns:a16="http://schemas.microsoft.com/office/drawing/2014/main" id="{C4AED492-0380-276C-7E3E-6EE3D6470DC6}"/>
                </a:ext>
              </a:extLst>
            </p:cNvPr>
            <p:cNvSpPr txBox="1"/>
            <p:nvPr/>
          </p:nvSpPr>
          <p:spPr>
            <a:xfrm>
              <a:off x="971711" y="373543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1666EA-3891-875A-DBA2-25B304F039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456" y="4048805"/>
              <a:ext cx="405624" cy="94205"/>
            </a:xfrm>
            <a:prstGeom prst="rect">
              <a:avLst/>
            </a:prstGeom>
            <a:solidFill>
              <a:srgbClr val="102C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9301A1A-4974-42E9-53A5-C65095AB54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497" y="2534038"/>
              <a:ext cx="405624" cy="1608972"/>
            </a:xfrm>
            <a:prstGeom prst="rect">
              <a:avLst/>
            </a:prstGeom>
            <a:solidFill>
              <a:srgbClr val="E9285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79279EB-4BF5-CB61-37D9-7EA4C22E8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948" y="2674162"/>
              <a:ext cx="405624" cy="1468848"/>
            </a:xfrm>
            <a:prstGeom prst="rect">
              <a:avLst/>
            </a:prstGeom>
            <a:solidFill>
              <a:srgbClr val="102C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A1F42A3-4DF9-BADA-8B3F-7602FA24EE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253" y="2534038"/>
              <a:ext cx="405624" cy="1608972"/>
            </a:xfrm>
            <a:prstGeom prst="rect">
              <a:avLst/>
            </a:prstGeom>
            <a:solidFill>
              <a:srgbClr val="7E3F8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63E467C-C447-6356-FDB7-9293BDBB2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0179" y="4048802"/>
              <a:ext cx="405624" cy="94208"/>
            </a:xfrm>
            <a:prstGeom prst="rect">
              <a:avLst/>
            </a:prstGeom>
            <a:solidFill>
              <a:srgbClr val="102C59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8F1280B-1D23-1045-47E4-4AC67871E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5485" y="4080866"/>
              <a:ext cx="405624" cy="62143"/>
            </a:xfrm>
            <a:prstGeom prst="rect">
              <a:avLst/>
            </a:prstGeom>
            <a:solidFill>
              <a:srgbClr val="7E3F8E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xmlns:lc="http://schemas.openxmlformats.org/drawingml/2006/lockedCanvas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36" name="ZoneTexte 42">
              <a:extLst>
                <a:ext uri="{FF2B5EF4-FFF2-40B4-BE49-F238E27FC236}">
                  <a16:creationId xmlns:a16="http://schemas.microsoft.com/office/drawing/2014/main" id="{7A34E59C-49E2-4EBA-9B2E-613E63669A18}"/>
                </a:ext>
              </a:extLst>
            </p:cNvPr>
            <p:cNvSpPr txBox="1"/>
            <p:nvPr/>
          </p:nvSpPr>
          <p:spPr>
            <a:xfrm>
              <a:off x="1470774" y="368835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6</a:t>
              </a:r>
            </a:p>
          </p:txBody>
        </p:sp>
        <p:sp>
          <p:nvSpPr>
            <p:cNvPr id="37" name="ZoneTexte 43">
              <a:extLst>
                <a:ext uri="{FF2B5EF4-FFF2-40B4-BE49-F238E27FC236}">
                  <a16:creationId xmlns:a16="http://schemas.microsoft.com/office/drawing/2014/main" id="{13DF255F-FA8F-325A-5313-E04FC0C3E3D8}"/>
                </a:ext>
              </a:extLst>
            </p:cNvPr>
            <p:cNvSpPr txBox="1"/>
            <p:nvPr/>
          </p:nvSpPr>
          <p:spPr>
            <a:xfrm>
              <a:off x="1963654" y="378546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0</a:t>
              </a:r>
            </a:p>
          </p:txBody>
        </p:sp>
        <p:sp>
          <p:nvSpPr>
            <p:cNvPr id="38" name="ZoneTexte 44">
              <a:extLst>
                <a:ext uri="{FF2B5EF4-FFF2-40B4-BE49-F238E27FC236}">
                  <a16:creationId xmlns:a16="http://schemas.microsoft.com/office/drawing/2014/main" id="{6F2948C1-717F-8D92-9BBF-4A1BD0CE73B6}"/>
                </a:ext>
              </a:extLst>
            </p:cNvPr>
            <p:cNvSpPr txBox="1"/>
            <p:nvPr/>
          </p:nvSpPr>
          <p:spPr>
            <a:xfrm>
              <a:off x="2714631" y="2158303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96</a:t>
              </a:r>
            </a:p>
          </p:txBody>
        </p:sp>
        <p:sp>
          <p:nvSpPr>
            <p:cNvPr id="39" name="ZoneTexte 45">
              <a:extLst>
                <a:ext uri="{FF2B5EF4-FFF2-40B4-BE49-F238E27FC236}">
                  <a16:creationId xmlns:a16="http://schemas.microsoft.com/office/drawing/2014/main" id="{61D544F7-59DF-2349-C074-8375C84F3A11}"/>
                </a:ext>
              </a:extLst>
            </p:cNvPr>
            <p:cNvSpPr txBox="1"/>
            <p:nvPr/>
          </p:nvSpPr>
          <p:spPr>
            <a:xfrm>
              <a:off x="3193307" y="2297655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88</a:t>
              </a:r>
            </a:p>
          </p:txBody>
        </p:sp>
        <p:sp>
          <p:nvSpPr>
            <p:cNvPr id="40" name="ZoneTexte 46">
              <a:extLst>
                <a:ext uri="{FF2B5EF4-FFF2-40B4-BE49-F238E27FC236}">
                  <a16:creationId xmlns:a16="http://schemas.microsoft.com/office/drawing/2014/main" id="{7215431C-E112-1BBB-12B6-96F4F744FB9F}"/>
                </a:ext>
              </a:extLst>
            </p:cNvPr>
            <p:cNvSpPr txBox="1"/>
            <p:nvPr/>
          </p:nvSpPr>
          <p:spPr>
            <a:xfrm>
              <a:off x="3668617" y="2158303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96</a:t>
              </a:r>
            </a:p>
          </p:txBody>
        </p:sp>
        <p:sp>
          <p:nvSpPr>
            <p:cNvPr id="41" name="ZoneTexte 47">
              <a:extLst>
                <a:ext uri="{FF2B5EF4-FFF2-40B4-BE49-F238E27FC236}">
                  <a16:creationId xmlns:a16="http://schemas.microsoft.com/office/drawing/2014/main" id="{B7C38037-3B35-BC1D-F02E-D7A421B6E531}"/>
                </a:ext>
              </a:extLst>
            </p:cNvPr>
            <p:cNvSpPr txBox="1"/>
            <p:nvPr/>
          </p:nvSpPr>
          <p:spPr>
            <a:xfrm>
              <a:off x="4472361" y="380758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0</a:t>
              </a:r>
            </a:p>
          </p:txBody>
        </p:sp>
        <p:sp>
          <p:nvSpPr>
            <p:cNvPr id="42" name="ZoneTexte 48">
              <a:extLst>
                <a:ext uri="{FF2B5EF4-FFF2-40B4-BE49-F238E27FC236}">
                  <a16:creationId xmlns:a16="http://schemas.microsoft.com/office/drawing/2014/main" id="{4004E222-8279-E6E1-1669-C3CACEC7BB8D}"/>
                </a:ext>
              </a:extLst>
            </p:cNvPr>
            <p:cNvSpPr txBox="1"/>
            <p:nvPr/>
          </p:nvSpPr>
          <p:spPr>
            <a:xfrm>
              <a:off x="4958923" y="3683770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6</a:t>
              </a:r>
            </a:p>
          </p:txBody>
        </p:sp>
        <p:sp>
          <p:nvSpPr>
            <p:cNvPr id="43" name="ZoneTexte 49">
              <a:extLst>
                <a:ext uri="{FF2B5EF4-FFF2-40B4-BE49-F238E27FC236}">
                  <a16:creationId xmlns:a16="http://schemas.microsoft.com/office/drawing/2014/main" id="{450B981D-9012-DA8C-C4C9-F171DE20A0E7}"/>
                </a:ext>
              </a:extLst>
            </p:cNvPr>
            <p:cNvSpPr txBox="1"/>
            <p:nvPr/>
          </p:nvSpPr>
          <p:spPr>
            <a:xfrm>
              <a:off x="5447763" y="3735432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4</a:t>
              </a:r>
            </a:p>
          </p:txBody>
        </p:sp>
        <p:sp>
          <p:nvSpPr>
            <p:cNvPr id="53" name="Line 421">
              <a:extLst>
                <a:ext uri="{FF2B5EF4-FFF2-40B4-BE49-F238E27FC236}">
                  <a16:creationId xmlns:a16="http://schemas.microsoft.com/office/drawing/2014/main" id="{CE028E8A-A7CC-1257-B53C-41F9462BA9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4149" y="3105404"/>
              <a:ext cx="127580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 xmlns:lc="http://schemas.openxmlformats.org/drawingml/2006/lockedCanvas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54" name="ZoneTexte 60">
              <a:extLst>
                <a:ext uri="{FF2B5EF4-FFF2-40B4-BE49-F238E27FC236}">
                  <a16:creationId xmlns:a16="http://schemas.microsoft.com/office/drawing/2014/main" id="{D9AF62DC-3252-2D33-047B-E4492BAF62FC}"/>
                </a:ext>
              </a:extLst>
            </p:cNvPr>
            <p:cNvSpPr txBox="1"/>
            <p:nvPr/>
          </p:nvSpPr>
          <p:spPr>
            <a:xfrm>
              <a:off x="289173" y="296707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rPr>
                <a:t>60</a:t>
              </a:r>
            </a:p>
          </p:txBody>
        </p:sp>
        <p:sp>
          <p:nvSpPr>
            <p:cNvPr id="55" name="ZoneTexte 61">
              <a:extLst>
                <a:ext uri="{FF2B5EF4-FFF2-40B4-BE49-F238E27FC236}">
                  <a16:creationId xmlns:a16="http://schemas.microsoft.com/office/drawing/2014/main" id="{7C23FD43-A735-3B75-0389-A0C5513A3AF1}"/>
                </a:ext>
              </a:extLst>
            </p:cNvPr>
            <p:cNvSpPr txBox="1"/>
            <p:nvPr/>
          </p:nvSpPr>
          <p:spPr>
            <a:xfrm>
              <a:off x="2651638" y="4140653"/>
              <a:ext cx="14462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>
                  <a:solidFill>
                    <a:srgbClr val="000066"/>
                  </a:solidFill>
                  <a:latin typeface="+mn-lt"/>
                </a:rPr>
                <a:t>HIV-1 RNA&lt;50 c/</a:t>
              </a:r>
              <a:r>
                <a:rPr lang="fr-FR" dirty="0" err="1">
                  <a:solidFill>
                    <a:srgbClr val="000066"/>
                  </a:solidFill>
                  <a:latin typeface="+mn-lt"/>
                </a:rPr>
                <a:t>mL</a:t>
              </a:r>
              <a:endParaRPr lang="fr-FR" dirty="0">
                <a:solidFill>
                  <a:srgbClr val="000066"/>
                </a:solidFill>
                <a:latin typeface="+mn-lt"/>
              </a:endParaRPr>
            </a:p>
          </p:txBody>
        </p:sp>
        <p:sp>
          <p:nvSpPr>
            <p:cNvPr id="56" name="ZoneTexte 62">
              <a:extLst>
                <a:ext uri="{FF2B5EF4-FFF2-40B4-BE49-F238E27FC236}">
                  <a16:creationId xmlns:a16="http://schemas.microsoft.com/office/drawing/2014/main" id="{763C3839-1F29-8B33-B0B2-B89E27D114CD}"/>
                </a:ext>
              </a:extLst>
            </p:cNvPr>
            <p:cNvSpPr txBox="1"/>
            <p:nvPr/>
          </p:nvSpPr>
          <p:spPr>
            <a:xfrm>
              <a:off x="4498548" y="4140653"/>
              <a:ext cx="12683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>
                  <a:solidFill>
                    <a:srgbClr val="000066"/>
                  </a:solidFill>
                  <a:latin typeface="+mn-lt"/>
                </a:rPr>
                <a:t>No </a:t>
              </a:r>
              <a:r>
                <a:rPr lang="fr-FR" dirty="0" err="1">
                  <a:solidFill>
                    <a:srgbClr val="000066"/>
                  </a:solidFill>
                  <a:latin typeface="+mn-lt"/>
                </a:rPr>
                <a:t>virologic</a:t>
              </a:r>
              <a:r>
                <a:rPr lang="fr-FR" dirty="0">
                  <a:solidFill>
                    <a:srgbClr val="000066"/>
                  </a:solidFill>
                  <a:latin typeface="+mn-lt"/>
                </a:rPr>
                <a:t> data</a:t>
              </a:r>
            </a:p>
          </p:txBody>
        </p:sp>
        <p:sp>
          <p:nvSpPr>
            <p:cNvPr id="60" name="ZoneTexte 66">
              <a:extLst>
                <a:ext uri="{FF2B5EF4-FFF2-40B4-BE49-F238E27FC236}">
                  <a16:creationId xmlns:a16="http://schemas.microsoft.com/office/drawing/2014/main" id="{AAF1BF9D-934B-9B19-B4A4-E6AD197B7FBD}"/>
                </a:ext>
              </a:extLst>
            </p:cNvPr>
            <p:cNvSpPr txBox="1"/>
            <p:nvPr/>
          </p:nvSpPr>
          <p:spPr>
            <a:xfrm>
              <a:off x="342038" y="4371160"/>
              <a:ext cx="4235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n/N</a:t>
              </a:r>
            </a:p>
          </p:txBody>
        </p:sp>
        <p:sp>
          <p:nvSpPr>
            <p:cNvPr id="61" name="ZoneTexte 67">
              <a:extLst>
                <a:ext uri="{FF2B5EF4-FFF2-40B4-BE49-F238E27FC236}">
                  <a16:creationId xmlns:a16="http://schemas.microsoft.com/office/drawing/2014/main" id="{18440E78-D8A0-4CBE-A52F-AB78B0052157}"/>
                </a:ext>
              </a:extLst>
            </p:cNvPr>
            <p:cNvSpPr txBox="1"/>
            <p:nvPr/>
          </p:nvSpPr>
          <p:spPr>
            <a:xfrm>
              <a:off x="851825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2/50</a:t>
              </a:r>
            </a:p>
          </p:txBody>
        </p:sp>
        <p:sp>
          <p:nvSpPr>
            <p:cNvPr id="62" name="ZoneTexte 68">
              <a:extLst>
                <a:ext uri="{FF2B5EF4-FFF2-40B4-BE49-F238E27FC236}">
                  <a16:creationId xmlns:a16="http://schemas.microsoft.com/office/drawing/2014/main" id="{5CB4CD55-B422-E84C-256F-FAC974B29D90}"/>
                </a:ext>
              </a:extLst>
            </p:cNvPr>
            <p:cNvSpPr txBox="1"/>
            <p:nvPr/>
          </p:nvSpPr>
          <p:spPr>
            <a:xfrm>
              <a:off x="1352486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3/49</a:t>
              </a:r>
            </a:p>
          </p:txBody>
        </p:sp>
        <p:sp>
          <p:nvSpPr>
            <p:cNvPr id="63" name="ZoneTexte 69">
              <a:extLst>
                <a:ext uri="{FF2B5EF4-FFF2-40B4-BE49-F238E27FC236}">
                  <a16:creationId xmlns:a16="http://schemas.microsoft.com/office/drawing/2014/main" id="{17120FF8-A60A-1E41-317D-58574CEC894C}"/>
                </a:ext>
              </a:extLst>
            </p:cNvPr>
            <p:cNvSpPr txBox="1"/>
            <p:nvPr/>
          </p:nvSpPr>
          <p:spPr>
            <a:xfrm>
              <a:off x="1878179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0/26</a:t>
              </a:r>
            </a:p>
          </p:txBody>
        </p:sp>
        <p:sp>
          <p:nvSpPr>
            <p:cNvPr id="64" name="ZoneTexte 70">
              <a:extLst>
                <a:ext uri="{FF2B5EF4-FFF2-40B4-BE49-F238E27FC236}">
                  <a16:creationId xmlns:a16="http://schemas.microsoft.com/office/drawing/2014/main" id="{72CFFAE5-F6E2-95F5-7377-4AFB544EA3F5}"/>
                </a:ext>
              </a:extLst>
            </p:cNvPr>
            <p:cNvSpPr txBox="1"/>
            <p:nvPr/>
          </p:nvSpPr>
          <p:spPr>
            <a:xfrm>
              <a:off x="2539887" y="4371160"/>
              <a:ext cx="5581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48/50</a:t>
              </a:r>
            </a:p>
          </p:txBody>
        </p:sp>
        <p:sp>
          <p:nvSpPr>
            <p:cNvPr id="65" name="ZoneTexte 71">
              <a:extLst>
                <a:ext uri="{FF2B5EF4-FFF2-40B4-BE49-F238E27FC236}">
                  <a16:creationId xmlns:a16="http://schemas.microsoft.com/office/drawing/2014/main" id="{73561548-0AB3-0823-79BF-1B9733B4D8A9}"/>
                </a:ext>
              </a:extLst>
            </p:cNvPr>
            <p:cNvSpPr txBox="1"/>
            <p:nvPr/>
          </p:nvSpPr>
          <p:spPr>
            <a:xfrm>
              <a:off x="3055005" y="4371160"/>
              <a:ext cx="5581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43/49</a:t>
              </a:r>
            </a:p>
          </p:txBody>
        </p:sp>
        <p:sp>
          <p:nvSpPr>
            <p:cNvPr id="66" name="ZoneTexte 72">
              <a:extLst>
                <a:ext uri="{FF2B5EF4-FFF2-40B4-BE49-F238E27FC236}">
                  <a16:creationId xmlns:a16="http://schemas.microsoft.com/office/drawing/2014/main" id="{944A61D4-3B22-18D1-42C5-631B34F04151}"/>
                </a:ext>
              </a:extLst>
            </p:cNvPr>
            <p:cNvSpPr txBox="1"/>
            <p:nvPr/>
          </p:nvSpPr>
          <p:spPr>
            <a:xfrm>
              <a:off x="3623822" y="4371160"/>
              <a:ext cx="55816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25/26</a:t>
              </a:r>
            </a:p>
          </p:txBody>
        </p:sp>
        <p:sp>
          <p:nvSpPr>
            <p:cNvPr id="67" name="ZoneTexte 73">
              <a:extLst>
                <a:ext uri="{FF2B5EF4-FFF2-40B4-BE49-F238E27FC236}">
                  <a16:creationId xmlns:a16="http://schemas.microsoft.com/office/drawing/2014/main" id="{25682EA1-0B23-BBFB-96F9-5A276B9F8516}"/>
                </a:ext>
              </a:extLst>
            </p:cNvPr>
            <p:cNvSpPr txBox="1"/>
            <p:nvPr/>
          </p:nvSpPr>
          <p:spPr>
            <a:xfrm>
              <a:off x="4316307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0/50</a:t>
              </a:r>
            </a:p>
          </p:txBody>
        </p:sp>
        <p:sp>
          <p:nvSpPr>
            <p:cNvPr id="68" name="ZoneTexte 74">
              <a:extLst>
                <a:ext uri="{FF2B5EF4-FFF2-40B4-BE49-F238E27FC236}">
                  <a16:creationId xmlns:a16="http://schemas.microsoft.com/office/drawing/2014/main" id="{FB12B0F0-F685-F3C9-9EE9-8D43F1D0C64D}"/>
                </a:ext>
              </a:extLst>
            </p:cNvPr>
            <p:cNvSpPr txBox="1"/>
            <p:nvPr/>
          </p:nvSpPr>
          <p:spPr>
            <a:xfrm>
              <a:off x="4851694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3/49</a:t>
              </a:r>
            </a:p>
          </p:txBody>
        </p:sp>
        <p:sp>
          <p:nvSpPr>
            <p:cNvPr id="69" name="ZoneTexte 75">
              <a:extLst>
                <a:ext uri="{FF2B5EF4-FFF2-40B4-BE49-F238E27FC236}">
                  <a16:creationId xmlns:a16="http://schemas.microsoft.com/office/drawing/2014/main" id="{28895C93-F1DD-670E-FAAD-5AD7E4740B07}"/>
                </a:ext>
              </a:extLst>
            </p:cNvPr>
            <p:cNvSpPr txBox="1"/>
            <p:nvPr/>
          </p:nvSpPr>
          <p:spPr>
            <a:xfrm>
              <a:off x="5417379" y="4371160"/>
              <a:ext cx="47961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b="0" dirty="0">
                  <a:solidFill>
                    <a:srgbClr val="000066"/>
                  </a:solidFill>
                  <a:latin typeface="+mn-lt"/>
                </a:rPr>
                <a:t>1/26</a:t>
              </a:r>
            </a:p>
          </p:txBody>
        </p:sp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DAC4FF34-9433-ACCA-3721-D1CF40851D0C}"/>
                </a:ext>
              </a:extLst>
            </p:cNvPr>
            <p:cNvGrpSpPr/>
            <p:nvPr/>
          </p:nvGrpSpPr>
          <p:grpSpPr>
            <a:xfrm>
              <a:off x="6638067" y="2196870"/>
              <a:ext cx="5212908" cy="2451289"/>
              <a:chOff x="6600955" y="2413000"/>
              <a:chExt cx="4401824" cy="245128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7146F371-B747-D5D7-F1E7-5A39F56FF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17327" y="4264935"/>
                <a:ext cx="348126" cy="94205"/>
              </a:xfrm>
              <a:prstGeom prst="rect">
                <a:avLst/>
              </a:prstGeom>
              <a:solidFill>
                <a:srgbClr val="E9285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AFAC570-CB29-415A-76E6-982A05FAE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33105" y="4202837"/>
                <a:ext cx="348126" cy="156303"/>
              </a:xfrm>
              <a:prstGeom prst="rect">
                <a:avLst/>
              </a:prstGeom>
              <a:solidFill>
                <a:srgbClr val="102C5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AB55227-E105-FB06-DC19-12E5113D08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8201" y="4296996"/>
                <a:ext cx="348126" cy="62144"/>
              </a:xfrm>
              <a:prstGeom prst="rect">
                <a:avLst/>
              </a:prstGeom>
              <a:solidFill>
                <a:srgbClr val="7E3F8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C2300AF-0C35-9647-3022-EE04D83E3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143183" y="2750168"/>
                <a:ext cx="348126" cy="1608972"/>
              </a:xfrm>
              <a:prstGeom prst="rect">
                <a:avLst/>
              </a:prstGeom>
              <a:solidFill>
                <a:srgbClr val="E9285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92EF5694-AE47-E3F5-F702-FB06F30044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58961" y="2988441"/>
                <a:ext cx="348126" cy="1370699"/>
              </a:xfrm>
              <a:prstGeom prst="rect">
                <a:avLst/>
              </a:prstGeom>
              <a:solidFill>
                <a:srgbClr val="102C5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846C838-AE82-0D27-A964-ACB5C4FD85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84057" y="2890291"/>
                <a:ext cx="348126" cy="1468849"/>
              </a:xfrm>
              <a:prstGeom prst="rect">
                <a:avLst/>
              </a:prstGeom>
              <a:solidFill>
                <a:srgbClr val="7E3F8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E4BDB7D-94A8-F53B-B554-2635EADADC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49912" y="4202837"/>
                <a:ext cx="348126" cy="156303"/>
              </a:xfrm>
              <a:prstGeom prst="rect">
                <a:avLst/>
              </a:prstGeom>
              <a:solidFill>
                <a:srgbClr val="102C59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0FD3903-3E2F-5C20-DB5E-FBC937BDD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75007" y="4202837"/>
                <a:ext cx="348126" cy="156303"/>
              </a:xfrm>
              <a:prstGeom prst="rect">
                <a:avLst/>
              </a:prstGeom>
              <a:solidFill>
                <a:srgbClr val="7E3F8E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xmlns:lc="http://schemas.openxmlformats.org/drawingml/2006/lockedCanvas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200" b="0" i="0" u="none" strike="noStrike" kern="1200" cap="none" spc="0" normalizeH="0" baseline="0" noProof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ＭＳ Ｐゴシック" pitchFamily="34" charset="-128"/>
                  <a:cs typeface="Arial" charset="0"/>
                </a:endParaRPr>
              </a:p>
            </p:txBody>
          </p:sp>
          <p:sp>
            <p:nvSpPr>
              <p:cNvPr id="44" name="ZoneTexte 50">
                <a:extLst>
                  <a:ext uri="{FF2B5EF4-FFF2-40B4-BE49-F238E27FC236}">
                    <a16:creationId xmlns:a16="http://schemas.microsoft.com/office/drawing/2014/main" id="{75DCDE00-CF45-7944-0DAF-44375EA4DB2C}"/>
                  </a:ext>
                </a:extLst>
              </p:cNvPr>
              <p:cNvSpPr txBox="1"/>
              <p:nvPr/>
            </p:nvSpPr>
            <p:spPr>
              <a:xfrm>
                <a:off x="6680259" y="3911061"/>
                <a:ext cx="2222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6</a:t>
                </a:r>
              </a:p>
            </p:txBody>
          </p:sp>
          <p:sp>
            <p:nvSpPr>
              <p:cNvPr id="45" name="ZoneTexte 51">
                <a:extLst>
                  <a:ext uri="{FF2B5EF4-FFF2-40B4-BE49-F238E27FC236}">
                    <a16:creationId xmlns:a16="http://schemas.microsoft.com/office/drawing/2014/main" id="{36E7775A-3782-3E8F-7899-817DFA16A34C}"/>
                  </a:ext>
                </a:extLst>
              </p:cNvPr>
              <p:cNvSpPr txBox="1"/>
              <p:nvPr/>
            </p:nvSpPr>
            <p:spPr>
              <a:xfrm>
                <a:off x="7066801" y="3835571"/>
                <a:ext cx="288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10</a:t>
                </a:r>
              </a:p>
            </p:txBody>
          </p:sp>
          <p:sp>
            <p:nvSpPr>
              <p:cNvPr id="46" name="ZoneTexte 52">
                <a:extLst>
                  <a:ext uri="{FF2B5EF4-FFF2-40B4-BE49-F238E27FC236}">
                    <a16:creationId xmlns:a16="http://schemas.microsoft.com/office/drawing/2014/main" id="{284FBF53-47DD-2E73-0F54-B20DE38C7AEA}"/>
                  </a:ext>
                </a:extLst>
              </p:cNvPr>
              <p:cNvSpPr txBox="1"/>
              <p:nvPr/>
            </p:nvSpPr>
            <p:spPr>
              <a:xfrm>
                <a:off x="7523500" y="3951562"/>
                <a:ext cx="2222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4</a:t>
                </a:r>
              </a:p>
            </p:txBody>
          </p:sp>
          <p:sp>
            <p:nvSpPr>
              <p:cNvPr id="47" name="ZoneTexte 53">
                <a:extLst>
                  <a:ext uri="{FF2B5EF4-FFF2-40B4-BE49-F238E27FC236}">
                    <a16:creationId xmlns:a16="http://schemas.microsoft.com/office/drawing/2014/main" id="{BBDEF8EC-C44A-430D-6B0F-BE91921BD03D}"/>
                  </a:ext>
                </a:extLst>
              </p:cNvPr>
              <p:cNvSpPr txBox="1"/>
              <p:nvPr/>
            </p:nvSpPr>
            <p:spPr>
              <a:xfrm>
                <a:off x="8153540" y="2413000"/>
                <a:ext cx="288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94</a:t>
                </a:r>
              </a:p>
            </p:txBody>
          </p:sp>
          <p:sp>
            <p:nvSpPr>
              <p:cNvPr id="48" name="ZoneTexte 54">
                <a:extLst>
                  <a:ext uri="{FF2B5EF4-FFF2-40B4-BE49-F238E27FC236}">
                    <a16:creationId xmlns:a16="http://schemas.microsoft.com/office/drawing/2014/main" id="{9D5D5BC5-6D67-598D-1FDA-F636F0ACF18A}"/>
                  </a:ext>
                </a:extLst>
              </p:cNvPr>
              <p:cNvSpPr txBox="1"/>
              <p:nvPr/>
            </p:nvSpPr>
            <p:spPr>
              <a:xfrm>
                <a:off x="8587361" y="2613464"/>
                <a:ext cx="288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82</a:t>
                </a:r>
              </a:p>
            </p:txBody>
          </p:sp>
          <p:sp>
            <p:nvSpPr>
              <p:cNvPr id="49" name="ZoneTexte 55">
                <a:extLst>
                  <a:ext uri="{FF2B5EF4-FFF2-40B4-BE49-F238E27FC236}">
                    <a16:creationId xmlns:a16="http://schemas.microsoft.com/office/drawing/2014/main" id="{409AA7E1-DD98-827B-D0CD-D9C184581EA3}"/>
                  </a:ext>
                </a:extLst>
              </p:cNvPr>
              <p:cNvSpPr txBox="1"/>
              <p:nvPr/>
            </p:nvSpPr>
            <p:spPr>
              <a:xfrm>
                <a:off x="8991264" y="2513232"/>
                <a:ext cx="2885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88</a:t>
                </a:r>
              </a:p>
            </p:txBody>
          </p:sp>
          <p:sp>
            <p:nvSpPr>
              <p:cNvPr id="50" name="ZoneTexte 56">
                <a:extLst>
                  <a:ext uri="{FF2B5EF4-FFF2-40B4-BE49-F238E27FC236}">
                    <a16:creationId xmlns:a16="http://schemas.microsoft.com/office/drawing/2014/main" id="{3D6F1599-6916-DAE1-6242-D90C8C037293}"/>
                  </a:ext>
                </a:extLst>
              </p:cNvPr>
              <p:cNvSpPr txBox="1"/>
              <p:nvPr/>
            </p:nvSpPr>
            <p:spPr>
              <a:xfrm>
                <a:off x="9682636" y="4006690"/>
                <a:ext cx="2222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0</a:t>
                </a:r>
              </a:p>
            </p:txBody>
          </p:sp>
          <p:sp>
            <p:nvSpPr>
              <p:cNvPr id="51" name="ZoneTexte 57">
                <a:extLst>
                  <a:ext uri="{FF2B5EF4-FFF2-40B4-BE49-F238E27FC236}">
                    <a16:creationId xmlns:a16="http://schemas.microsoft.com/office/drawing/2014/main" id="{FB9853AE-09A6-E1B9-67B9-9158CF8B67B0}"/>
                  </a:ext>
                </a:extLst>
              </p:cNvPr>
              <p:cNvSpPr txBox="1"/>
              <p:nvPr/>
            </p:nvSpPr>
            <p:spPr>
              <a:xfrm>
                <a:off x="10101497" y="3861353"/>
                <a:ext cx="2222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8</a:t>
                </a:r>
              </a:p>
            </p:txBody>
          </p:sp>
          <p:sp>
            <p:nvSpPr>
              <p:cNvPr id="52" name="ZoneTexte 58">
                <a:extLst>
                  <a:ext uri="{FF2B5EF4-FFF2-40B4-BE49-F238E27FC236}">
                    <a16:creationId xmlns:a16="http://schemas.microsoft.com/office/drawing/2014/main" id="{6C28AA20-660E-A392-D62A-DD315E770A01}"/>
                  </a:ext>
                </a:extLst>
              </p:cNvPr>
              <p:cNvSpPr txBox="1"/>
              <p:nvPr/>
            </p:nvSpPr>
            <p:spPr>
              <a:xfrm>
                <a:off x="10520360" y="3866364"/>
                <a:ext cx="2222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ea typeface="ＭＳ Ｐゴシック" pitchFamily="34" charset="-128"/>
                    <a:cs typeface="Arial" charset="0"/>
                  </a:rPr>
                  <a:t>8</a:t>
                </a:r>
              </a:p>
            </p:txBody>
          </p:sp>
          <p:sp>
            <p:nvSpPr>
              <p:cNvPr id="57" name="ZoneTexte 63">
                <a:extLst>
                  <a:ext uri="{FF2B5EF4-FFF2-40B4-BE49-F238E27FC236}">
                    <a16:creationId xmlns:a16="http://schemas.microsoft.com/office/drawing/2014/main" id="{AAC407B2-F04E-264A-1A0E-FA3727F81B8E}"/>
                  </a:ext>
                </a:extLst>
              </p:cNvPr>
              <p:cNvSpPr txBox="1"/>
              <p:nvPr/>
            </p:nvSpPr>
            <p:spPr>
              <a:xfrm>
                <a:off x="6600955" y="4356783"/>
                <a:ext cx="12509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dirty="0">
                    <a:solidFill>
                      <a:srgbClr val="000066"/>
                    </a:solidFill>
                    <a:latin typeface="+mn-lt"/>
                  </a:rPr>
                  <a:t>HIV-1 RNA ≥50 c/</a:t>
                </a:r>
                <a:r>
                  <a:rPr lang="fr-FR" dirty="0" err="1">
                    <a:solidFill>
                      <a:srgbClr val="000066"/>
                    </a:solidFill>
                    <a:latin typeface="+mn-lt"/>
                  </a:rPr>
                  <a:t>mL</a:t>
                </a:r>
                <a:endParaRPr lang="fr-FR" dirty="0">
                  <a:solidFill>
                    <a:srgbClr val="000066"/>
                  </a:solidFill>
                  <a:latin typeface="+mn-lt"/>
                </a:endParaRPr>
              </a:p>
            </p:txBody>
          </p:sp>
          <p:sp>
            <p:nvSpPr>
              <p:cNvPr id="58" name="ZoneTexte 64">
                <a:extLst>
                  <a:ext uri="{FF2B5EF4-FFF2-40B4-BE49-F238E27FC236}">
                    <a16:creationId xmlns:a16="http://schemas.microsoft.com/office/drawing/2014/main" id="{6E611FD6-2F67-B05F-7DAA-29813627A93C}"/>
                  </a:ext>
                </a:extLst>
              </p:cNvPr>
              <p:cNvSpPr txBox="1"/>
              <p:nvPr/>
            </p:nvSpPr>
            <p:spPr>
              <a:xfrm>
                <a:off x="8109249" y="4356783"/>
                <a:ext cx="122120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dirty="0">
                    <a:solidFill>
                      <a:srgbClr val="000066"/>
                    </a:solidFill>
                    <a:latin typeface="+mn-lt"/>
                  </a:rPr>
                  <a:t>HIV-1 RNA&lt;50 c/</a:t>
                </a:r>
                <a:r>
                  <a:rPr lang="fr-FR" dirty="0" err="1">
                    <a:solidFill>
                      <a:srgbClr val="000066"/>
                    </a:solidFill>
                    <a:latin typeface="+mn-lt"/>
                  </a:rPr>
                  <a:t>mL</a:t>
                </a:r>
                <a:endParaRPr lang="fr-FR" dirty="0">
                  <a:solidFill>
                    <a:srgbClr val="000066"/>
                  </a:solidFill>
                  <a:latin typeface="+mn-lt"/>
                </a:endParaRPr>
              </a:p>
            </p:txBody>
          </p:sp>
          <p:sp>
            <p:nvSpPr>
              <p:cNvPr id="59" name="ZoneTexte 65">
                <a:extLst>
                  <a:ext uri="{FF2B5EF4-FFF2-40B4-BE49-F238E27FC236}">
                    <a16:creationId xmlns:a16="http://schemas.microsoft.com/office/drawing/2014/main" id="{7C7E298D-A7CF-54BD-A366-090C94E3D1F0}"/>
                  </a:ext>
                </a:extLst>
              </p:cNvPr>
              <p:cNvSpPr txBox="1"/>
              <p:nvPr/>
            </p:nvSpPr>
            <p:spPr>
              <a:xfrm>
                <a:off x="9734806" y="4356783"/>
                <a:ext cx="107101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dirty="0">
                    <a:solidFill>
                      <a:srgbClr val="000066"/>
                    </a:solidFill>
                    <a:latin typeface="+mn-lt"/>
                  </a:rPr>
                  <a:t>No </a:t>
                </a:r>
                <a:r>
                  <a:rPr lang="fr-FR" dirty="0" err="1">
                    <a:solidFill>
                      <a:srgbClr val="000066"/>
                    </a:solidFill>
                    <a:latin typeface="+mn-lt"/>
                  </a:rPr>
                  <a:t>virologic</a:t>
                </a:r>
                <a:r>
                  <a:rPr lang="fr-FR" dirty="0">
                    <a:solidFill>
                      <a:srgbClr val="000066"/>
                    </a:solidFill>
                    <a:latin typeface="+mn-lt"/>
                  </a:rPr>
                  <a:t> data</a:t>
                </a:r>
              </a:p>
            </p:txBody>
          </p:sp>
          <p:sp>
            <p:nvSpPr>
              <p:cNvPr id="70" name="ZoneTexte 76">
                <a:extLst>
                  <a:ext uri="{FF2B5EF4-FFF2-40B4-BE49-F238E27FC236}">
                    <a16:creationId xmlns:a16="http://schemas.microsoft.com/office/drawing/2014/main" id="{61773307-79D9-5632-D9C1-2E7A0F582662}"/>
                  </a:ext>
                </a:extLst>
              </p:cNvPr>
              <p:cNvSpPr txBox="1"/>
              <p:nvPr/>
            </p:nvSpPr>
            <p:spPr>
              <a:xfrm>
                <a:off x="6600955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3/50</a:t>
                </a:r>
              </a:p>
            </p:txBody>
          </p:sp>
          <p:sp>
            <p:nvSpPr>
              <p:cNvPr id="71" name="ZoneTexte 77">
                <a:extLst>
                  <a:ext uri="{FF2B5EF4-FFF2-40B4-BE49-F238E27FC236}">
                    <a16:creationId xmlns:a16="http://schemas.microsoft.com/office/drawing/2014/main" id="{28C7376E-6D08-1F19-F9BE-D5769C502FC8}"/>
                  </a:ext>
                </a:extLst>
              </p:cNvPr>
              <p:cNvSpPr txBox="1"/>
              <p:nvPr/>
            </p:nvSpPr>
            <p:spPr>
              <a:xfrm>
                <a:off x="7060455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5/49</a:t>
                </a:r>
              </a:p>
            </p:txBody>
          </p:sp>
          <p:sp>
            <p:nvSpPr>
              <p:cNvPr id="72" name="ZoneTexte 78">
                <a:extLst>
                  <a:ext uri="{FF2B5EF4-FFF2-40B4-BE49-F238E27FC236}">
                    <a16:creationId xmlns:a16="http://schemas.microsoft.com/office/drawing/2014/main" id="{B4377728-ACE8-293D-2E0E-F3EAF3127B5A}"/>
                  </a:ext>
                </a:extLst>
              </p:cNvPr>
              <p:cNvSpPr txBox="1"/>
              <p:nvPr/>
            </p:nvSpPr>
            <p:spPr>
              <a:xfrm>
                <a:off x="7545950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1/26</a:t>
                </a:r>
              </a:p>
            </p:txBody>
          </p:sp>
          <p:sp>
            <p:nvSpPr>
              <p:cNvPr id="73" name="ZoneTexte 79">
                <a:extLst>
                  <a:ext uri="{FF2B5EF4-FFF2-40B4-BE49-F238E27FC236}">
                    <a16:creationId xmlns:a16="http://schemas.microsoft.com/office/drawing/2014/main" id="{E1FD361C-F01C-040B-3BE8-94841851E99D}"/>
                  </a:ext>
                </a:extLst>
              </p:cNvPr>
              <p:cNvSpPr txBox="1"/>
              <p:nvPr/>
            </p:nvSpPr>
            <p:spPr>
              <a:xfrm>
                <a:off x="8012712" y="4587290"/>
                <a:ext cx="4713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47/50</a:t>
                </a:r>
              </a:p>
            </p:txBody>
          </p:sp>
          <p:sp>
            <p:nvSpPr>
              <p:cNvPr id="74" name="ZoneTexte 80">
                <a:extLst>
                  <a:ext uri="{FF2B5EF4-FFF2-40B4-BE49-F238E27FC236}">
                    <a16:creationId xmlns:a16="http://schemas.microsoft.com/office/drawing/2014/main" id="{972EE96A-0181-CDFC-E629-42BE7FDFA007}"/>
                  </a:ext>
                </a:extLst>
              </p:cNvPr>
              <p:cNvSpPr txBox="1"/>
              <p:nvPr/>
            </p:nvSpPr>
            <p:spPr>
              <a:xfrm>
                <a:off x="8472213" y="4587290"/>
                <a:ext cx="4713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40/49</a:t>
                </a:r>
              </a:p>
            </p:txBody>
          </p:sp>
          <p:sp>
            <p:nvSpPr>
              <p:cNvPr id="75" name="ZoneTexte 81">
                <a:extLst>
                  <a:ext uri="{FF2B5EF4-FFF2-40B4-BE49-F238E27FC236}">
                    <a16:creationId xmlns:a16="http://schemas.microsoft.com/office/drawing/2014/main" id="{EAB24799-2445-6166-B12F-32E3CAD32C57}"/>
                  </a:ext>
                </a:extLst>
              </p:cNvPr>
              <p:cNvSpPr txBox="1"/>
              <p:nvPr/>
            </p:nvSpPr>
            <p:spPr>
              <a:xfrm>
                <a:off x="8957709" y="4587290"/>
                <a:ext cx="47132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23/26</a:t>
                </a:r>
              </a:p>
            </p:txBody>
          </p:sp>
          <p:sp>
            <p:nvSpPr>
              <p:cNvPr id="78" name="ZoneTexte 84">
                <a:extLst>
                  <a:ext uri="{FF2B5EF4-FFF2-40B4-BE49-F238E27FC236}">
                    <a16:creationId xmlns:a16="http://schemas.microsoft.com/office/drawing/2014/main" id="{2F33FB81-7E78-1254-C4B9-86342B17311F}"/>
                  </a:ext>
                </a:extLst>
              </p:cNvPr>
              <p:cNvSpPr txBox="1"/>
              <p:nvPr/>
            </p:nvSpPr>
            <p:spPr>
              <a:xfrm>
                <a:off x="9652791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0/50</a:t>
                </a:r>
              </a:p>
            </p:txBody>
          </p:sp>
          <p:sp>
            <p:nvSpPr>
              <p:cNvPr id="79" name="ZoneTexte 85">
                <a:extLst>
                  <a:ext uri="{FF2B5EF4-FFF2-40B4-BE49-F238E27FC236}">
                    <a16:creationId xmlns:a16="http://schemas.microsoft.com/office/drawing/2014/main" id="{07C8FF16-D1C7-E0E9-99BF-1643D312841C}"/>
                  </a:ext>
                </a:extLst>
              </p:cNvPr>
              <p:cNvSpPr txBox="1"/>
              <p:nvPr/>
            </p:nvSpPr>
            <p:spPr>
              <a:xfrm>
                <a:off x="10112287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4/49</a:t>
                </a:r>
              </a:p>
            </p:txBody>
          </p:sp>
          <p:sp>
            <p:nvSpPr>
              <p:cNvPr id="80" name="ZoneTexte 86">
                <a:extLst>
                  <a:ext uri="{FF2B5EF4-FFF2-40B4-BE49-F238E27FC236}">
                    <a16:creationId xmlns:a16="http://schemas.microsoft.com/office/drawing/2014/main" id="{E9E8DBF2-C85A-ADEE-CC03-8748571BA40C}"/>
                  </a:ext>
                </a:extLst>
              </p:cNvPr>
              <p:cNvSpPr txBox="1"/>
              <p:nvPr/>
            </p:nvSpPr>
            <p:spPr>
              <a:xfrm>
                <a:off x="10597785" y="4587290"/>
                <a:ext cx="40499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1200" b="1" i="0" u="none" strike="noStrike" kern="1200" cap="none" spc="0" normalizeH="0" baseline="0">
                    <a:ln>
                      <a:noFill/>
                    </a:ln>
                    <a:solidFill>
                      <a:srgbClr val="3333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ＭＳ Ｐゴシック" pitchFamily="34" charset="-128"/>
                    <a:cs typeface="Arial" charset="0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fr-FR" b="0" dirty="0">
                    <a:solidFill>
                      <a:srgbClr val="000066"/>
                    </a:solidFill>
                    <a:latin typeface="+mn-lt"/>
                  </a:rPr>
                  <a:t>2/26</a:t>
                </a:r>
              </a:p>
            </p:txBody>
          </p:sp>
        </p:grpSp>
        <p:sp>
          <p:nvSpPr>
            <p:cNvPr id="81" name="ZoneTexte 87">
              <a:extLst>
                <a:ext uri="{FF2B5EF4-FFF2-40B4-BE49-F238E27FC236}">
                  <a16:creationId xmlns:a16="http://schemas.microsoft.com/office/drawing/2014/main" id="{03FC3C52-A51D-BF79-EAB7-F10601DDA5D3}"/>
                </a:ext>
              </a:extLst>
            </p:cNvPr>
            <p:cNvSpPr txBox="1"/>
            <p:nvPr/>
          </p:nvSpPr>
          <p:spPr>
            <a:xfrm>
              <a:off x="2320093" y="4781486"/>
              <a:ext cx="19900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dirty="0">
                  <a:solidFill>
                    <a:srgbClr val="000066"/>
                  </a:solidFill>
                  <a:latin typeface="+mn-lt"/>
                </a:rPr>
                <a:t>LVB IV + CAB IM (N = 50)</a:t>
              </a:r>
            </a:p>
          </p:txBody>
        </p:sp>
        <p:sp>
          <p:nvSpPr>
            <p:cNvPr id="82" name="ZoneTexte 88">
              <a:extLst>
                <a:ext uri="{FF2B5EF4-FFF2-40B4-BE49-F238E27FC236}">
                  <a16:creationId xmlns:a16="http://schemas.microsoft.com/office/drawing/2014/main" id="{EE4B4A12-1761-A8F2-6B6E-E759D40B33F4}"/>
                </a:ext>
              </a:extLst>
            </p:cNvPr>
            <p:cNvSpPr txBox="1"/>
            <p:nvPr/>
          </p:nvSpPr>
          <p:spPr>
            <a:xfrm>
              <a:off x="5076548" y="4781486"/>
              <a:ext cx="20156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200" b="1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dirty="0">
                  <a:solidFill>
                    <a:srgbClr val="000066"/>
                  </a:solidFill>
                  <a:latin typeface="+mn-lt"/>
                </a:rPr>
                <a:t>LVB SC + CAB IM (N = 49)</a:t>
              </a:r>
            </a:p>
          </p:txBody>
        </p:sp>
        <p:sp>
          <p:nvSpPr>
            <p:cNvPr id="83" name="ZoneTexte 89">
              <a:extLst>
                <a:ext uri="{FF2B5EF4-FFF2-40B4-BE49-F238E27FC236}">
                  <a16:creationId xmlns:a16="http://schemas.microsoft.com/office/drawing/2014/main" id="{5A324A6E-88E6-20C3-CBAE-B6DCD8944508}"/>
                </a:ext>
              </a:extLst>
            </p:cNvPr>
            <p:cNvSpPr txBox="1"/>
            <p:nvPr/>
          </p:nvSpPr>
          <p:spPr>
            <a:xfrm>
              <a:off x="7769457" y="4781486"/>
              <a:ext cx="18011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1000" b="0" i="0" u="none" strike="noStrike" kern="1200" cap="none" spc="0" normalizeH="0" baseline="0">
                  <a:ln>
                    <a:noFill/>
                  </a:ln>
                  <a:solidFill>
                    <a:srgbClr val="333399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sz="1400" b="1" dirty="0">
                  <a:solidFill>
                    <a:srgbClr val="000066"/>
                  </a:solidFill>
                  <a:latin typeface="+mn-lt"/>
                </a:rPr>
                <a:t>﻿Oral SOC ART (N = 26)</a:t>
              </a: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533DC10-0573-9C67-E38B-E92537A8A70C}"/>
                </a:ext>
              </a:extLst>
            </p:cNvPr>
            <p:cNvSpPr/>
            <p:nvPr/>
          </p:nvSpPr>
          <p:spPr>
            <a:xfrm>
              <a:off x="2108187" y="4821610"/>
              <a:ext cx="230798" cy="231962"/>
            </a:xfrm>
            <a:prstGeom prst="rect">
              <a:avLst/>
            </a:prstGeom>
            <a:solidFill>
              <a:srgbClr val="E928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000066"/>
                </a:solidFill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FF942F53-6098-61A6-9C45-6044C04E62CF}"/>
                </a:ext>
              </a:extLst>
            </p:cNvPr>
            <p:cNvSpPr/>
            <p:nvPr/>
          </p:nvSpPr>
          <p:spPr>
            <a:xfrm>
              <a:off x="4840302" y="4821610"/>
              <a:ext cx="230798" cy="231962"/>
            </a:xfrm>
            <a:prstGeom prst="rect">
              <a:avLst/>
            </a:prstGeom>
            <a:solidFill>
              <a:srgbClr val="102C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000066"/>
                </a:solidFill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19B022B-F6EE-D2EA-7192-52D604B644DB}"/>
                </a:ext>
              </a:extLst>
            </p:cNvPr>
            <p:cNvSpPr/>
            <p:nvPr/>
          </p:nvSpPr>
          <p:spPr>
            <a:xfrm>
              <a:off x="7547384" y="4821610"/>
              <a:ext cx="230798" cy="231962"/>
            </a:xfrm>
            <a:prstGeom prst="rect">
              <a:avLst/>
            </a:prstGeom>
            <a:solidFill>
              <a:srgbClr val="7E3F8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fr-FR" sz="1200">
                <a:solidFill>
                  <a:srgbClr val="000066"/>
                </a:solidFill>
                <a:ea typeface="ＭＳ Ｐゴシック" pitchFamily="34" charset="-128"/>
                <a:cs typeface="Arial" charset="0"/>
              </a:endParaRPr>
            </a:p>
          </p:txBody>
        </p:sp>
        <p:sp>
          <p:nvSpPr>
            <p:cNvPr id="89" name="ZoneTexte 88">
              <a:extLst>
                <a:ext uri="{FF2B5EF4-FFF2-40B4-BE49-F238E27FC236}">
                  <a16:creationId xmlns:a16="http://schemas.microsoft.com/office/drawing/2014/main" id="{D88423E8-6D8E-A44D-9D4C-1AF8A4BE1F0A}"/>
                </a:ext>
              </a:extLst>
            </p:cNvPr>
            <p:cNvSpPr txBox="1"/>
            <p:nvPr/>
          </p:nvSpPr>
          <p:spPr>
            <a:xfrm>
              <a:off x="432259" y="1974603"/>
              <a:ext cx="3129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%</a:t>
              </a:r>
            </a:p>
          </p:txBody>
        </p:sp>
      </p:grpSp>
      <p:sp>
        <p:nvSpPr>
          <p:cNvPr id="91" name="Espace réservé du contenu 2">
            <a:extLst>
              <a:ext uri="{FF2B5EF4-FFF2-40B4-BE49-F238E27FC236}">
                <a16:creationId xmlns:a16="http://schemas.microsoft.com/office/drawing/2014/main" id="{54771137-5B16-9CDB-2621-E5F1B001F584}"/>
              </a:ext>
            </a:extLst>
          </p:cNvPr>
          <p:cNvSpPr txBox="1">
            <a:spLocks/>
          </p:cNvSpPr>
          <p:nvPr/>
        </p:nvSpPr>
        <p:spPr>
          <a:xfrm>
            <a:off x="609600" y="6177565"/>
            <a:ext cx="10972800" cy="476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→ Further development: </a:t>
            </a:r>
            <a:r>
              <a:rPr lang="en-US" sz="2000" b="1" dirty="0" err="1"/>
              <a:t>lotivibart</a:t>
            </a:r>
            <a:r>
              <a:rPr lang="en-US" sz="2000" b="1" dirty="0"/>
              <a:t> IV Q6M + LA CAB </a:t>
            </a:r>
            <a:r>
              <a:rPr lang="en-US" sz="2000" b="1" dirty="0" err="1"/>
              <a:t>im</a:t>
            </a:r>
            <a:r>
              <a:rPr lang="en-US" sz="2000" b="1" dirty="0"/>
              <a:t> Q2M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2A5399-7F0C-D560-5E3B-AE0547C1DBC0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5367635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07FEC-3CB0-7104-6F07-FB85C092C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Twice yearly LEN + </a:t>
            </a:r>
            <a:r>
              <a:rPr lang="en-US" sz="2400" dirty="0" err="1"/>
              <a:t>Teropavimab</a:t>
            </a:r>
            <a:r>
              <a:rPr lang="en-US" sz="2400" dirty="0"/>
              <a:t> (TAB) + </a:t>
            </a:r>
            <a:r>
              <a:rPr lang="en-US" sz="2400" dirty="0" err="1"/>
              <a:t>Zinlirvimab</a:t>
            </a:r>
            <a:r>
              <a:rPr lang="en-US" sz="2400" dirty="0"/>
              <a:t> (ZAB) </a:t>
            </a:r>
            <a:br>
              <a:rPr lang="en-US" sz="2400" dirty="0"/>
            </a:br>
            <a:r>
              <a:rPr lang="en-US" sz="2400" dirty="0"/>
              <a:t>Phase 2 in virologically suppressed PWH (2)</a:t>
            </a:r>
            <a:endParaRPr lang="fr-FR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988280-60DA-D0DF-F752-FD64468597EF}"/>
              </a:ext>
            </a:extLst>
          </p:cNvPr>
          <p:cNvSpPr txBox="1"/>
          <p:nvPr/>
        </p:nvSpPr>
        <p:spPr>
          <a:xfrm>
            <a:off x="6153912" y="6480854"/>
            <a:ext cx="5994669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spcAft>
                <a:spcPts val="400"/>
              </a:spcAft>
              <a:defRPr sz="1000" b="0" i="1">
                <a:solidFill>
                  <a:srgbClr val="647080"/>
                </a:solidFill>
                <a:latin typeface="Aptos"/>
              </a:defRPr>
            </a:pPr>
            <a:r>
              <a:rPr sz="1400" dirty="0">
                <a:solidFill>
                  <a:srgbClr val="0070C0"/>
                </a:solidFill>
                <a:latin typeface="+mj-lt"/>
              </a:rPr>
              <a:t>McMahon JH</a:t>
            </a:r>
            <a:r>
              <a:rPr lang="fr-FR" sz="1400" dirty="0">
                <a:solidFill>
                  <a:srgbClr val="0070C0"/>
                </a:solidFill>
                <a:latin typeface="+mj-lt"/>
              </a:rPr>
              <a:t>, </a:t>
            </a:r>
            <a:r>
              <a:rPr sz="1400" dirty="0">
                <a:solidFill>
                  <a:srgbClr val="0070C0"/>
                </a:solidFill>
                <a:latin typeface="+mj-lt"/>
              </a:rPr>
              <a:t>AIDS 2026 · </a:t>
            </a:r>
            <a:r>
              <a:rPr lang="fr-FR" sz="1400" dirty="0">
                <a:solidFill>
                  <a:srgbClr val="0070C0"/>
                </a:solidFill>
                <a:latin typeface="+mj-lt"/>
              </a:rPr>
              <a:t>Abs. </a:t>
            </a:r>
            <a:r>
              <a:rPr sz="1400" dirty="0">
                <a:solidFill>
                  <a:srgbClr val="0070C0"/>
                </a:solidFill>
                <a:latin typeface="+mj-lt"/>
              </a:rPr>
              <a:t>OAB1403</a:t>
            </a:r>
          </a:p>
        </p:txBody>
      </p:sp>
      <p:sp>
        <p:nvSpPr>
          <p:cNvPr id="7" name="Rounded Rectangle 5">
            <a:extLst>
              <a:ext uri="{FF2B5EF4-FFF2-40B4-BE49-F238E27FC236}">
                <a16:creationId xmlns:a16="http://schemas.microsoft.com/office/drawing/2014/main" id="{C26A070B-6437-280E-346F-650DE2700AA4}"/>
              </a:ext>
            </a:extLst>
          </p:cNvPr>
          <p:cNvSpPr/>
          <p:nvPr/>
        </p:nvSpPr>
        <p:spPr>
          <a:xfrm>
            <a:off x="512064" y="1572768"/>
            <a:ext cx="1965960" cy="960120"/>
          </a:xfrm>
          <a:prstGeom prst="roundRect">
            <a:avLst/>
          </a:prstGeom>
          <a:solidFill>
            <a:srgbClr val="142646"/>
          </a:solidFill>
          <a:ln>
            <a:solidFill>
              <a:srgbClr val="142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95C3DC06-3EAA-AE01-A1CE-9E9966708C15}"/>
              </a:ext>
            </a:extLst>
          </p:cNvPr>
          <p:cNvSpPr txBox="1"/>
          <p:nvPr/>
        </p:nvSpPr>
        <p:spPr>
          <a:xfrm>
            <a:off x="640080" y="1645920"/>
            <a:ext cx="1700784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3000" b="1" i="0">
                <a:solidFill>
                  <a:srgbClr val="FFFFFF"/>
                </a:solidFill>
                <a:latin typeface="Aptos"/>
              </a:defRPr>
            </a:pPr>
            <a:r>
              <a:rPr>
                <a:latin typeface="+mj-lt"/>
              </a:rPr>
              <a:t>80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4AFF4F0-5763-9A1A-DEBA-AE774CD77899}"/>
              </a:ext>
            </a:extLst>
          </p:cNvPr>
          <p:cNvSpPr txBox="1"/>
          <p:nvPr/>
        </p:nvSpPr>
        <p:spPr>
          <a:xfrm>
            <a:off x="658368" y="2103120"/>
            <a:ext cx="1700784" cy="2431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100" b="0" i="0">
                <a:solidFill>
                  <a:srgbClr val="FFFFFF"/>
                </a:solidFill>
                <a:latin typeface="Aptos"/>
              </a:defRPr>
            </a:pPr>
            <a:r>
              <a:rPr dirty="0">
                <a:latin typeface="+mj-lt"/>
              </a:rPr>
              <a:t>participants randomized</a:t>
            </a:r>
          </a:p>
        </p:txBody>
      </p:sp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C5973426-F4F0-3291-9E97-A0D196B02AAB}"/>
              </a:ext>
            </a:extLst>
          </p:cNvPr>
          <p:cNvSpPr/>
          <p:nvPr/>
        </p:nvSpPr>
        <p:spPr>
          <a:xfrm>
            <a:off x="2670048" y="1572768"/>
            <a:ext cx="1965960" cy="960120"/>
          </a:xfrm>
          <a:prstGeom prst="roundRect">
            <a:avLst/>
          </a:prstGeom>
          <a:solidFill>
            <a:srgbClr val="E5EFFC"/>
          </a:solidFill>
          <a:ln>
            <a:solidFill>
              <a:srgbClr val="E5E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2981BD2C-6262-3770-3761-022A802ABC09}"/>
              </a:ext>
            </a:extLst>
          </p:cNvPr>
          <p:cNvSpPr txBox="1"/>
          <p:nvPr/>
        </p:nvSpPr>
        <p:spPr>
          <a:xfrm>
            <a:off x="2798064" y="1645920"/>
            <a:ext cx="1700784" cy="535531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3000" b="1" i="0">
                <a:solidFill>
                  <a:srgbClr val="2D69B4"/>
                </a:solidFill>
                <a:latin typeface="Aptos"/>
              </a:defRPr>
            </a:pPr>
            <a:r>
              <a:rPr>
                <a:latin typeface="+mj-lt"/>
              </a:rPr>
              <a:t>2:1</a:t>
            </a: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id="{9BF17607-4AF5-B815-BFA5-478B1A71C733}"/>
              </a:ext>
            </a:extLst>
          </p:cNvPr>
          <p:cNvSpPr txBox="1"/>
          <p:nvPr/>
        </p:nvSpPr>
        <p:spPr>
          <a:xfrm>
            <a:off x="2779776" y="2103120"/>
            <a:ext cx="1700784" cy="2431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100" b="0" i="0">
                <a:solidFill>
                  <a:srgbClr val="2D69B4"/>
                </a:solidFill>
                <a:latin typeface="Aptos"/>
              </a:defRPr>
            </a:pPr>
            <a:r>
              <a:rPr dirty="0">
                <a:latin typeface="+mj-lt"/>
              </a:rPr>
              <a:t>randomization</a:t>
            </a:r>
          </a:p>
        </p:txBody>
      </p:sp>
      <p:sp>
        <p:nvSpPr>
          <p:cNvPr id="19" name="Rounded Rectangle 11">
            <a:extLst>
              <a:ext uri="{FF2B5EF4-FFF2-40B4-BE49-F238E27FC236}">
                <a16:creationId xmlns:a16="http://schemas.microsoft.com/office/drawing/2014/main" id="{FB116E37-7596-18BB-2FC4-6D60EAABD037}"/>
              </a:ext>
            </a:extLst>
          </p:cNvPr>
          <p:cNvSpPr/>
          <p:nvPr/>
        </p:nvSpPr>
        <p:spPr>
          <a:xfrm>
            <a:off x="4809744" y="1526309"/>
            <a:ext cx="6278907" cy="1114155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597675C0-595A-8346-707B-871289E2182F}"/>
              </a:ext>
            </a:extLst>
          </p:cNvPr>
          <p:cNvSpPr txBox="1"/>
          <p:nvPr/>
        </p:nvSpPr>
        <p:spPr>
          <a:xfrm>
            <a:off x="5010912" y="1560933"/>
            <a:ext cx="182880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100" b="1" i="0">
                <a:solidFill>
                  <a:srgbClr val="2D69B4"/>
                </a:solidFill>
                <a:latin typeface="Aptos"/>
              </a:defRPr>
            </a:pPr>
            <a:r>
              <a:rPr sz="1400" dirty="0">
                <a:latin typeface="+mj-lt"/>
              </a:rPr>
              <a:t>KEY ELIGIBILITY</a:t>
            </a:r>
          </a:p>
        </p:txBody>
      </p:sp>
      <p:sp>
        <p:nvSpPr>
          <p:cNvPr id="23" name="TextBox 13">
            <a:extLst>
              <a:ext uri="{FF2B5EF4-FFF2-40B4-BE49-F238E27FC236}">
                <a16:creationId xmlns:a16="http://schemas.microsoft.com/office/drawing/2014/main" id="{44918E97-7663-A3CC-DD64-6B89B78C0BC6}"/>
              </a:ext>
            </a:extLst>
          </p:cNvPr>
          <p:cNvSpPr txBox="1"/>
          <p:nvPr/>
        </p:nvSpPr>
        <p:spPr>
          <a:xfrm>
            <a:off x="4892040" y="1907197"/>
            <a:ext cx="6309360" cy="725327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B3442"/>
                </a:solidFill>
                <a:latin typeface="Aptos"/>
              </a:defRPr>
            </a:pPr>
            <a:r>
              <a:rPr dirty="0">
                <a:solidFill>
                  <a:srgbClr val="000066"/>
                </a:solidFill>
                <a:latin typeface="+mj-lt"/>
              </a:rPr>
              <a:t>Age 18–65 · HIV-1 RNA &lt;50 c/mL for ≥12 months · </a:t>
            </a:r>
            <a:endParaRPr lang="fr-FR" dirty="0">
              <a:solidFill>
                <a:srgbClr val="000066"/>
              </a:solidFill>
              <a:latin typeface="+mj-lt"/>
            </a:endParaRPr>
          </a:p>
          <a:p>
            <a:pPr algn="l">
              <a:spcAft>
                <a:spcPts val="400"/>
              </a:spcAft>
              <a:defRPr sz="1300" b="0" i="0">
                <a:solidFill>
                  <a:srgbClr val="2B3442"/>
                </a:solidFill>
                <a:latin typeface="Aptos"/>
              </a:defRPr>
            </a:pPr>
            <a:r>
              <a:rPr dirty="0">
                <a:solidFill>
                  <a:srgbClr val="000066"/>
                </a:solidFill>
                <a:latin typeface="+mj-lt"/>
              </a:rPr>
              <a:t>Susceptible to BOTH TAB and ZAB (IC90 ≤2 µg/mL)</a:t>
            </a:r>
            <a:r>
              <a:rPr lang="fr-FR" dirty="0">
                <a:solidFill>
                  <a:srgbClr val="000066"/>
                </a:solidFill>
                <a:latin typeface="+mj-lt"/>
              </a:rPr>
              <a:t> [191 </a:t>
            </a:r>
            <a:r>
              <a:rPr lang="fr-FR" dirty="0" err="1">
                <a:solidFill>
                  <a:srgbClr val="000066"/>
                </a:solidFill>
                <a:latin typeface="+mj-lt"/>
              </a:rPr>
              <a:t>screened</a:t>
            </a:r>
            <a:r>
              <a:rPr lang="fr-FR" dirty="0">
                <a:solidFill>
                  <a:srgbClr val="000066"/>
                </a:solidFill>
                <a:latin typeface="+mj-lt"/>
              </a:rPr>
              <a:t>, 101 </a:t>
            </a:r>
            <a:r>
              <a:rPr lang="fr-FR" dirty="0" err="1">
                <a:solidFill>
                  <a:srgbClr val="000066"/>
                </a:solidFill>
                <a:latin typeface="+mj-lt"/>
              </a:rPr>
              <a:t>excluded</a:t>
            </a:r>
            <a:r>
              <a:rPr lang="fr-FR" dirty="0">
                <a:solidFill>
                  <a:srgbClr val="000066"/>
                </a:solidFill>
                <a:latin typeface="+mj-lt"/>
              </a:rPr>
              <a:t> </a:t>
            </a:r>
            <a:r>
              <a:rPr lang="fr-FR" dirty="0" err="1">
                <a:solidFill>
                  <a:srgbClr val="000066"/>
                </a:solidFill>
                <a:latin typeface="+mj-lt"/>
              </a:rPr>
              <a:t>because</a:t>
            </a:r>
            <a:r>
              <a:rPr lang="fr-FR" dirty="0">
                <a:solidFill>
                  <a:srgbClr val="000066"/>
                </a:solidFill>
                <a:latin typeface="+mj-lt"/>
              </a:rPr>
              <a:t> virus not susceptible to </a:t>
            </a:r>
            <a:r>
              <a:rPr lang="fr-FR" dirty="0" err="1">
                <a:solidFill>
                  <a:srgbClr val="000066"/>
                </a:solidFill>
                <a:latin typeface="+mj-lt"/>
              </a:rPr>
              <a:t>both</a:t>
            </a:r>
            <a:r>
              <a:rPr lang="fr-FR" dirty="0">
                <a:solidFill>
                  <a:srgbClr val="000066"/>
                </a:solidFill>
                <a:latin typeface="+mj-lt"/>
              </a:rPr>
              <a:t> </a:t>
            </a:r>
            <a:r>
              <a:rPr lang="fr-FR" dirty="0" err="1">
                <a:solidFill>
                  <a:srgbClr val="000066"/>
                </a:solidFill>
                <a:latin typeface="+mj-lt"/>
              </a:rPr>
              <a:t>bNAbs</a:t>
            </a:r>
            <a:endParaRPr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DD4A8E98-9930-08CE-3737-D90AF3BC7A5A}"/>
              </a:ext>
            </a:extLst>
          </p:cNvPr>
          <p:cNvSpPr txBox="1"/>
          <p:nvPr/>
        </p:nvSpPr>
        <p:spPr>
          <a:xfrm>
            <a:off x="566928" y="2816352"/>
            <a:ext cx="274320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2D69B4"/>
                </a:solidFill>
                <a:latin typeface="Aptos"/>
              </a:defRPr>
            </a:pPr>
            <a:r>
              <a:rPr sz="1400" dirty="0">
                <a:latin typeface="+mj-lt"/>
              </a:rPr>
              <a:t>STUDY DESIGN</a:t>
            </a:r>
          </a:p>
        </p:txBody>
      </p:sp>
      <p:sp>
        <p:nvSpPr>
          <p:cNvPr id="27" name="Rounded Rectangle 15">
            <a:extLst>
              <a:ext uri="{FF2B5EF4-FFF2-40B4-BE49-F238E27FC236}">
                <a16:creationId xmlns:a16="http://schemas.microsoft.com/office/drawing/2014/main" id="{0BFCD468-F539-99F3-868A-3DF79DBAA053}"/>
              </a:ext>
            </a:extLst>
          </p:cNvPr>
          <p:cNvSpPr/>
          <p:nvPr/>
        </p:nvSpPr>
        <p:spPr>
          <a:xfrm>
            <a:off x="530352" y="3122152"/>
            <a:ext cx="5440680" cy="786384"/>
          </a:xfrm>
          <a:prstGeom prst="roundRect">
            <a:avLst/>
          </a:prstGeom>
          <a:solidFill>
            <a:srgbClr val="E5EFFC"/>
          </a:solidFill>
          <a:ln>
            <a:solidFill>
              <a:srgbClr val="E5E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87371CD6-D77E-A5AE-ED98-9D56EC29C343}"/>
              </a:ext>
            </a:extLst>
          </p:cNvPr>
          <p:cNvSpPr txBox="1"/>
          <p:nvPr/>
        </p:nvSpPr>
        <p:spPr>
          <a:xfrm>
            <a:off x="749808" y="3175968"/>
            <a:ext cx="49834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2D69B4"/>
                </a:solidFill>
                <a:latin typeface="Aptos"/>
              </a:defRPr>
            </a:pPr>
            <a:r>
              <a:rPr>
                <a:latin typeface="+mj-lt"/>
              </a:rPr>
              <a:t>IMMEDIATE SWITCH</a:t>
            </a: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id="{0F93E67F-A796-FA49-695B-1A9E4BD12AD1}"/>
              </a:ext>
            </a:extLst>
          </p:cNvPr>
          <p:cNvSpPr txBox="1"/>
          <p:nvPr/>
        </p:nvSpPr>
        <p:spPr>
          <a:xfrm>
            <a:off x="749808" y="3481017"/>
            <a:ext cx="49834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42646"/>
                </a:solidFill>
                <a:latin typeface="Aptos"/>
              </a:defRPr>
            </a:pPr>
            <a:r>
              <a:rPr sz="2000" b="1" dirty="0">
                <a:solidFill>
                  <a:srgbClr val="000066"/>
                </a:solidFill>
                <a:latin typeface="+mj-lt"/>
              </a:rPr>
              <a:t>LEN + TAB + ZAB every 6 months</a:t>
            </a: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id="{9C6DAF93-AA85-FF44-99EA-D0551D5DAE97}"/>
              </a:ext>
            </a:extLst>
          </p:cNvPr>
          <p:cNvSpPr txBox="1"/>
          <p:nvPr/>
        </p:nvSpPr>
        <p:spPr>
          <a:xfrm>
            <a:off x="2359151" y="3181587"/>
            <a:ext cx="3521349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solidFill>
                  <a:srgbClr val="000066"/>
                </a:solidFill>
                <a:latin typeface="+mj-lt"/>
              </a:rPr>
              <a:t>N</a:t>
            </a:r>
            <a:r>
              <a:rPr sz="1400" dirty="0">
                <a:solidFill>
                  <a:srgbClr val="000066"/>
                </a:solidFill>
                <a:latin typeface="+mj-lt"/>
              </a:rPr>
              <a:t>=53 </a:t>
            </a:r>
            <a:r>
              <a:rPr lang="fr-FR" sz="1400" dirty="0">
                <a:solidFill>
                  <a:srgbClr val="000066"/>
                </a:solidFill>
                <a:latin typeface="+mj-lt"/>
              </a:rPr>
              <a:t>- </a:t>
            </a:r>
            <a:r>
              <a:rPr sz="1400" dirty="0">
                <a:solidFill>
                  <a:srgbClr val="000066"/>
                </a:solidFill>
                <a:latin typeface="+mj-lt"/>
              </a:rPr>
              <a:t>treatment initiated at baseline</a:t>
            </a:r>
          </a:p>
        </p:txBody>
      </p:sp>
      <p:sp>
        <p:nvSpPr>
          <p:cNvPr id="35" name="Rounded Rectangle 19">
            <a:extLst>
              <a:ext uri="{FF2B5EF4-FFF2-40B4-BE49-F238E27FC236}">
                <a16:creationId xmlns:a16="http://schemas.microsoft.com/office/drawing/2014/main" id="{3D15A8E4-FA04-B4B6-E532-E10883D14876}"/>
              </a:ext>
            </a:extLst>
          </p:cNvPr>
          <p:cNvSpPr/>
          <p:nvPr/>
        </p:nvSpPr>
        <p:spPr>
          <a:xfrm>
            <a:off x="512064" y="4036239"/>
            <a:ext cx="5440680" cy="784800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0D0BE4C3-6D8B-C29B-E4C3-F28CF0C12F33}"/>
              </a:ext>
            </a:extLst>
          </p:cNvPr>
          <p:cNvSpPr txBox="1"/>
          <p:nvPr/>
        </p:nvSpPr>
        <p:spPr>
          <a:xfrm>
            <a:off x="731520" y="4090055"/>
            <a:ext cx="49834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1" i="0">
                <a:solidFill>
                  <a:srgbClr val="647080"/>
                </a:solidFill>
                <a:latin typeface="Aptos"/>
              </a:defRPr>
            </a:pPr>
            <a:r>
              <a:rPr dirty="0">
                <a:latin typeface="+mj-lt"/>
              </a:rPr>
              <a:t>DEFERRED SWITCH</a:t>
            </a:r>
          </a:p>
        </p:txBody>
      </p:sp>
      <p:sp>
        <p:nvSpPr>
          <p:cNvPr id="39" name="TextBox 21">
            <a:extLst>
              <a:ext uri="{FF2B5EF4-FFF2-40B4-BE49-F238E27FC236}">
                <a16:creationId xmlns:a16="http://schemas.microsoft.com/office/drawing/2014/main" id="{429BC38B-FEBD-52C3-82F9-C2C3042A4FC5}"/>
              </a:ext>
            </a:extLst>
          </p:cNvPr>
          <p:cNvSpPr txBox="1"/>
          <p:nvPr/>
        </p:nvSpPr>
        <p:spPr>
          <a:xfrm>
            <a:off x="731520" y="4395104"/>
            <a:ext cx="4983480" cy="3474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142646"/>
                </a:solidFill>
                <a:latin typeface="Aptos"/>
              </a:defRPr>
            </a:pPr>
            <a:r>
              <a:rPr dirty="0">
                <a:solidFill>
                  <a:srgbClr val="000066"/>
                </a:solidFill>
                <a:latin typeface="+mj-lt"/>
              </a:rPr>
              <a:t>Continue stable oral ART → switch at W52</a:t>
            </a:r>
          </a:p>
        </p:txBody>
      </p:sp>
      <p:sp>
        <p:nvSpPr>
          <p:cNvPr id="41" name="TextBox 22">
            <a:extLst>
              <a:ext uri="{FF2B5EF4-FFF2-40B4-BE49-F238E27FC236}">
                <a16:creationId xmlns:a16="http://schemas.microsoft.com/office/drawing/2014/main" id="{B44A220B-63A4-DE1D-FD04-9917A2F0C127}"/>
              </a:ext>
            </a:extLst>
          </p:cNvPr>
          <p:cNvSpPr txBox="1"/>
          <p:nvPr/>
        </p:nvSpPr>
        <p:spPr>
          <a:xfrm>
            <a:off x="2446020" y="4214545"/>
            <a:ext cx="281178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solidFill>
                  <a:srgbClr val="000066"/>
                </a:solidFill>
                <a:latin typeface="+mj-lt"/>
              </a:rPr>
              <a:t>N</a:t>
            </a:r>
            <a:r>
              <a:rPr sz="1400" dirty="0">
                <a:solidFill>
                  <a:srgbClr val="000066"/>
                </a:solidFill>
                <a:latin typeface="+mj-lt"/>
              </a:rPr>
              <a:t>=27</a:t>
            </a:r>
          </a:p>
        </p:txBody>
      </p:sp>
      <p:sp>
        <p:nvSpPr>
          <p:cNvPr id="43" name="TextBox 23">
            <a:extLst>
              <a:ext uri="{FF2B5EF4-FFF2-40B4-BE49-F238E27FC236}">
                <a16:creationId xmlns:a16="http://schemas.microsoft.com/office/drawing/2014/main" id="{39445D52-9061-DF5B-78A4-D7983BA4EBEE}"/>
              </a:ext>
            </a:extLst>
          </p:cNvPr>
          <p:cNvSpPr txBox="1"/>
          <p:nvPr/>
        </p:nvSpPr>
        <p:spPr>
          <a:xfrm>
            <a:off x="316990" y="4912479"/>
            <a:ext cx="137160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100" b="1" i="0">
                <a:solidFill>
                  <a:srgbClr val="2D69B4"/>
                </a:solidFill>
                <a:latin typeface="Aptos"/>
              </a:defRPr>
            </a:pPr>
            <a:r>
              <a:rPr sz="1400">
                <a:latin typeface="+mj-lt"/>
              </a:rPr>
              <a:t>FOLLOW-UP</a:t>
            </a:r>
          </a:p>
        </p:txBody>
      </p:sp>
      <p:sp>
        <p:nvSpPr>
          <p:cNvPr id="47" name="Oval 25">
            <a:extLst>
              <a:ext uri="{FF2B5EF4-FFF2-40B4-BE49-F238E27FC236}">
                <a16:creationId xmlns:a16="http://schemas.microsoft.com/office/drawing/2014/main" id="{F77861B6-BBC9-3686-02D2-2AABB29EDB07}"/>
              </a:ext>
            </a:extLst>
          </p:cNvPr>
          <p:cNvSpPr/>
          <p:nvPr/>
        </p:nvSpPr>
        <p:spPr>
          <a:xfrm>
            <a:off x="694944" y="5463032"/>
            <a:ext cx="201168" cy="2011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7CB4CED2-E3F5-7196-0947-EE006026D091}"/>
              </a:ext>
            </a:extLst>
          </p:cNvPr>
          <p:cNvSpPr txBox="1"/>
          <p:nvPr/>
        </p:nvSpPr>
        <p:spPr>
          <a:xfrm>
            <a:off x="347699" y="5174658"/>
            <a:ext cx="914400" cy="2585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142646"/>
                </a:solidFill>
                <a:latin typeface="Aptos"/>
              </a:defRPr>
            </a:pPr>
            <a:r>
              <a:rPr sz="1200" dirty="0">
                <a:solidFill>
                  <a:srgbClr val="00B0F0"/>
                </a:solidFill>
                <a:latin typeface="+mj-lt"/>
              </a:rPr>
              <a:t>D0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36B7FB6B-472C-C140-8D85-ABB24EE58E9E}"/>
              </a:ext>
            </a:extLst>
          </p:cNvPr>
          <p:cNvSpPr txBox="1"/>
          <p:nvPr/>
        </p:nvSpPr>
        <p:spPr>
          <a:xfrm>
            <a:off x="0" y="5755640"/>
            <a:ext cx="155448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000" b="0" i="0">
                <a:solidFill>
                  <a:srgbClr val="647080"/>
                </a:solidFill>
                <a:latin typeface="Aptos"/>
              </a:defRPr>
            </a:pPr>
            <a:r>
              <a:rPr sz="1400">
                <a:solidFill>
                  <a:srgbClr val="000066"/>
                </a:solidFill>
                <a:latin typeface="+mj-lt"/>
              </a:rPr>
              <a:t>Randomization</a:t>
            </a:r>
          </a:p>
        </p:txBody>
      </p:sp>
      <p:sp>
        <p:nvSpPr>
          <p:cNvPr id="53" name="Oval 28">
            <a:extLst>
              <a:ext uri="{FF2B5EF4-FFF2-40B4-BE49-F238E27FC236}">
                <a16:creationId xmlns:a16="http://schemas.microsoft.com/office/drawing/2014/main" id="{0604A4D7-4EBF-5398-5768-3D61075A4B75}"/>
              </a:ext>
            </a:extLst>
          </p:cNvPr>
          <p:cNvSpPr/>
          <p:nvPr/>
        </p:nvSpPr>
        <p:spPr>
          <a:xfrm>
            <a:off x="5952744" y="5463032"/>
            <a:ext cx="201168" cy="2011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5" name="TextBox 29">
            <a:extLst>
              <a:ext uri="{FF2B5EF4-FFF2-40B4-BE49-F238E27FC236}">
                <a16:creationId xmlns:a16="http://schemas.microsoft.com/office/drawing/2014/main" id="{B47ACE9F-A0D4-40B7-D712-15DDB8E6518F}"/>
              </a:ext>
            </a:extLst>
          </p:cNvPr>
          <p:cNvSpPr txBox="1"/>
          <p:nvPr/>
        </p:nvSpPr>
        <p:spPr>
          <a:xfrm>
            <a:off x="5605498" y="5174658"/>
            <a:ext cx="914400" cy="2585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142646"/>
                </a:solidFill>
                <a:latin typeface="Aptos"/>
              </a:defRPr>
            </a:pPr>
            <a:r>
              <a:rPr sz="1200">
                <a:solidFill>
                  <a:srgbClr val="00B0F0"/>
                </a:solidFill>
                <a:latin typeface="+mj-lt"/>
              </a:rPr>
              <a:t>W52</a:t>
            </a:r>
          </a:p>
        </p:txBody>
      </p:sp>
      <p:sp>
        <p:nvSpPr>
          <p:cNvPr id="57" name="TextBox 30">
            <a:extLst>
              <a:ext uri="{FF2B5EF4-FFF2-40B4-BE49-F238E27FC236}">
                <a16:creationId xmlns:a16="http://schemas.microsoft.com/office/drawing/2014/main" id="{BB61BCED-ABC5-9733-D57C-C9CC8F8144F2}"/>
              </a:ext>
            </a:extLst>
          </p:cNvPr>
          <p:cNvSpPr txBox="1"/>
          <p:nvPr/>
        </p:nvSpPr>
        <p:spPr>
          <a:xfrm>
            <a:off x="5257800" y="5755640"/>
            <a:ext cx="1554480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000" b="0" i="0">
                <a:solidFill>
                  <a:srgbClr val="647080"/>
                </a:solidFill>
                <a:latin typeface="Aptos"/>
              </a:defRPr>
            </a:pPr>
            <a:r>
              <a:rPr sz="1400" dirty="0">
                <a:solidFill>
                  <a:srgbClr val="000066"/>
                </a:solidFill>
                <a:latin typeface="+mj-lt"/>
              </a:rPr>
              <a:t>Deferred switch</a:t>
            </a:r>
          </a:p>
        </p:txBody>
      </p:sp>
      <p:sp>
        <p:nvSpPr>
          <p:cNvPr id="59" name="Oval 31">
            <a:extLst>
              <a:ext uri="{FF2B5EF4-FFF2-40B4-BE49-F238E27FC236}">
                <a16:creationId xmlns:a16="http://schemas.microsoft.com/office/drawing/2014/main" id="{8F8677F8-4F9E-CF47-DFBF-7C958CAC4332}"/>
              </a:ext>
            </a:extLst>
          </p:cNvPr>
          <p:cNvSpPr/>
          <p:nvPr/>
        </p:nvSpPr>
        <p:spPr>
          <a:xfrm>
            <a:off x="10887483" y="5463032"/>
            <a:ext cx="201168" cy="201168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61" name="TextBox 32">
            <a:extLst>
              <a:ext uri="{FF2B5EF4-FFF2-40B4-BE49-F238E27FC236}">
                <a16:creationId xmlns:a16="http://schemas.microsoft.com/office/drawing/2014/main" id="{BC4DFB7E-FFE9-EFAF-07E4-7756EC258F9D}"/>
              </a:ext>
            </a:extLst>
          </p:cNvPr>
          <p:cNvSpPr txBox="1"/>
          <p:nvPr/>
        </p:nvSpPr>
        <p:spPr>
          <a:xfrm>
            <a:off x="10482299" y="5174658"/>
            <a:ext cx="914400" cy="2585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200" b="1" i="0">
                <a:solidFill>
                  <a:srgbClr val="142646"/>
                </a:solidFill>
                <a:latin typeface="Aptos"/>
              </a:defRPr>
            </a:pPr>
            <a:r>
              <a:rPr sz="1200" dirty="0">
                <a:solidFill>
                  <a:srgbClr val="00B0F0"/>
                </a:solidFill>
                <a:latin typeface="+mj-lt"/>
              </a:rPr>
              <a:t>W104</a:t>
            </a:r>
          </a:p>
        </p:txBody>
      </p:sp>
      <p:sp>
        <p:nvSpPr>
          <p:cNvPr id="63" name="TextBox 33">
            <a:extLst>
              <a:ext uri="{FF2B5EF4-FFF2-40B4-BE49-F238E27FC236}">
                <a16:creationId xmlns:a16="http://schemas.microsoft.com/office/drawing/2014/main" id="{DE880223-537F-8E02-B2F3-31B4B576BA1E}"/>
              </a:ext>
            </a:extLst>
          </p:cNvPr>
          <p:cNvSpPr txBox="1"/>
          <p:nvPr/>
        </p:nvSpPr>
        <p:spPr>
          <a:xfrm>
            <a:off x="10287000" y="5755640"/>
            <a:ext cx="1554480" cy="55605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000" b="0" i="0">
                <a:solidFill>
                  <a:srgbClr val="647080"/>
                </a:solidFill>
                <a:latin typeface="Aptos"/>
              </a:defRPr>
            </a:pPr>
            <a:r>
              <a:rPr sz="1400" dirty="0">
                <a:solidFill>
                  <a:srgbClr val="000066"/>
                </a:solidFill>
                <a:latin typeface="+mj-lt"/>
              </a:rPr>
              <a:t>Extension endpoint</a:t>
            </a:r>
            <a:endParaRPr lang="fr-FR" sz="1400" dirty="0">
              <a:solidFill>
                <a:srgbClr val="000066"/>
              </a:solidFill>
              <a:latin typeface="+mj-lt"/>
            </a:endParaRPr>
          </a:p>
          <a:p>
            <a:pPr algn="ctr">
              <a:spcAft>
                <a:spcPts val="400"/>
              </a:spcAft>
              <a:defRPr sz="1000" b="0" i="0">
                <a:solidFill>
                  <a:srgbClr val="647080"/>
                </a:solidFill>
                <a:latin typeface="Aptos"/>
              </a:defRPr>
            </a:pPr>
            <a:r>
              <a:rPr lang="fr-FR" sz="1400" dirty="0">
                <a:solidFill>
                  <a:srgbClr val="000066"/>
                </a:solidFill>
                <a:latin typeface="+mj-lt"/>
              </a:rPr>
              <a:t>(M = E </a:t>
            </a:r>
            <a:r>
              <a:rPr lang="fr-FR" sz="1400" dirty="0" err="1">
                <a:solidFill>
                  <a:srgbClr val="000066"/>
                </a:solidFill>
                <a:latin typeface="+mj-lt"/>
              </a:rPr>
              <a:t>analysis</a:t>
            </a:r>
            <a:r>
              <a:rPr lang="fr-FR" sz="1400" dirty="0">
                <a:solidFill>
                  <a:srgbClr val="000066"/>
                </a:solidFill>
                <a:latin typeface="+mj-lt"/>
              </a:rPr>
              <a:t>)</a:t>
            </a:r>
            <a:endParaRPr sz="1400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65" name="Rounded Rectangle 15">
            <a:extLst>
              <a:ext uri="{FF2B5EF4-FFF2-40B4-BE49-F238E27FC236}">
                <a16:creationId xmlns:a16="http://schemas.microsoft.com/office/drawing/2014/main" id="{9118AAFD-BAB8-E8AC-4A0F-B64B37D35643}"/>
              </a:ext>
            </a:extLst>
          </p:cNvPr>
          <p:cNvSpPr/>
          <p:nvPr/>
        </p:nvSpPr>
        <p:spPr>
          <a:xfrm>
            <a:off x="6096000" y="3122152"/>
            <a:ext cx="5105400" cy="786384"/>
          </a:xfrm>
          <a:prstGeom prst="roundRect">
            <a:avLst/>
          </a:prstGeom>
          <a:solidFill>
            <a:srgbClr val="E5EFFC"/>
          </a:solidFill>
          <a:ln>
            <a:solidFill>
              <a:srgbClr val="E5E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67" name="Rounded Rectangle 19">
            <a:extLst>
              <a:ext uri="{FF2B5EF4-FFF2-40B4-BE49-F238E27FC236}">
                <a16:creationId xmlns:a16="http://schemas.microsoft.com/office/drawing/2014/main" id="{A984B1E8-6027-B9F5-00A7-E7A23CFABECA}"/>
              </a:ext>
            </a:extLst>
          </p:cNvPr>
          <p:cNvSpPr/>
          <p:nvPr/>
        </p:nvSpPr>
        <p:spPr>
          <a:xfrm>
            <a:off x="6077712" y="4036239"/>
            <a:ext cx="5105400" cy="784800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69" name="TextBox 17">
            <a:extLst>
              <a:ext uri="{FF2B5EF4-FFF2-40B4-BE49-F238E27FC236}">
                <a16:creationId xmlns:a16="http://schemas.microsoft.com/office/drawing/2014/main" id="{C0896FF8-6A84-2AF4-1349-43908F68DCFE}"/>
              </a:ext>
            </a:extLst>
          </p:cNvPr>
          <p:cNvSpPr txBox="1"/>
          <p:nvPr/>
        </p:nvSpPr>
        <p:spPr>
          <a:xfrm>
            <a:off x="6217920" y="3351415"/>
            <a:ext cx="49834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42646"/>
                </a:solidFill>
                <a:latin typeface="Aptos"/>
              </a:defRPr>
            </a:pPr>
            <a:r>
              <a:rPr dirty="0">
                <a:solidFill>
                  <a:srgbClr val="000066"/>
                </a:solidFill>
                <a:latin typeface="+mj-lt"/>
              </a:rPr>
              <a:t>LEN + TAB + ZAB every 6 months</a:t>
            </a:r>
          </a:p>
        </p:txBody>
      </p:sp>
      <p:sp>
        <p:nvSpPr>
          <p:cNvPr id="71" name="TextBox 17">
            <a:extLst>
              <a:ext uri="{FF2B5EF4-FFF2-40B4-BE49-F238E27FC236}">
                <a16:creationId xmlns:a16="http://schemas.microsoft.com/office/drawing/2014/main" id="{8078111A-5E02-C200-29FF-4B5DF9EC5470}"/>
              </a:ext>
            </a:extLst>
          </p:cNvPr>
          <p:cNvSpPr txBox="1"/>
          <p:nvPr/>
        </p:nvSpPr>
        <p:spPr>
          <a:xfrm>
            <a:off x="6217920" y="4226580"/>
            <a:ext cx="4983480" cy="381643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2000" b="1" i="0">
                <a:solidFill>
                  <a:srgbClr val="142646"/>
                </a:solidFill>
                <a:latin typeface="Aptos"/>
              </a:defRPr>
            </a:pPr>
            <a:r>
              <a:rPr dirty="0">
                <a:solidFill>
                  <a:srgbClr val="000066"/>
                </a:solidFill>
                <a:latin typeface="+mj-lt"/>
              </a:rPr>
              <a:t>LEN + TAB + ZAB every 6 months</a:t>
            </a:r>
          </a:p>
        </p:txBody>
      </p:sp>
      <p:sp>
        <p:nvSpPr>
          <p:cNvPr id="73" name="TextBox 18">
            <a:extLst>
              <a:ext uri="{FF2B5EF4-FFF2-40B4-BE49-F238E27FC236}">
                <a16:creationId xmlns:a16="http://schemas.microsoft.com/office/drawing/2014/main" id="{3B5A42D5-A0A9-EC6C-FD46-63DC6ABFB6B9}"/>
              </a:ext>
            </a:extLst>
          </p:cNvPr>
          <p:cNvSpPr txBox="1"/>
          <p:nvPr/>
        </p:nvSpPr>
        <p:spPr>
          <a:xfrm>
            <a:off x="6215122" y="3630197"/>
            <a:ext cx="2898648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solidFill>
                  <a:srgbClr val="000066"/>
                </a:solidFill>
                <a:latin typeface="+mj-lt"/>
              </a:rPr>
              <a:t>N</a:t>
            </a:r>
            <a:r>
              <a:rPr sz="1400" dirty="0">
                <a:solidFill>
                  <a:srgbClr val="000066"/>
                </a:solidFill>
                <a:latin typeface="+mj-lt"/>
              </a:rPr>
              <a:t>=</a:t>
            </a:r>
            <a:r>
              <a:rPr lang="fr-FR" sz="1400" dirty="0">
                <a:solidFill>
                  <a:srgbClr val="000066"/>
                </a:solidFill>
                <a:latin typeface="+mj-lt"/>
              </a:rPr>
              <a:t>47</a:t>
            </a:r>
            <a:endParaRPr sz="1400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75" name="TextBox 22">
            <a:extLst>
              <a:ext uri="{FF2B5EF4-FFF2-40B4-BE49-F238E27FC236}">
                <a16:creationId xmlns:a16="http://schemas.microsoft.com/office/drawing/2014/main" id="{9A0B8E1C-B1CC-A48D-D077-BA72D1802826}"/>
              </a:ext>
            </a:extLst>
          </p:cNvPr>
          <p:cNvSpPr txBox="1"/>
          <p:nvPr/>
        </p:nvSpPr>
        <p:spPr>
          <a:xfrm>
            <a:off x="6301990" y="4588205"/>
            <a:ext cx="2314556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solidFill>
                  <a:srgbClr val="000066"/>
                </a:solidFill>
                <a:latin typeface="+mj-lt"/>
              </a:rPr>
              <a:t>N</a:t>
            </a:r>
            <a:r>
              <a:rPr sz="1400" dirty="0">
                <a:solidFill>
                  <a:srgbClr val="000066"/>
                </a:solidFill>
                <a:latin typeface="+mj-lt"/>
              </a:rPr>
              <a:t>=2</a:t>
            </a:r>
            <a:r>
              <a:rPr lang="fr-FR" sz="1400" dirty="0">
                <a:solidFill>
                  <a:srgbClr val="000066"/>
                </a:solidFill>
                <a:latin typeface="+mj-lt"/>
              </a:rPr>
              <a:t>3</a:t>
            </a:r>
            <a:endParaRPr sz="1400" dirty="0">
              <a:solidFill>
                <a:srgbClr val="000066"/>
              </a:solidFill>
              <a:latin typeface="+mj-lt"/>
            </a:endParaRPr>
          </a:p>
        </p:txBody>
      </p:sp>
      <p:sp>
        <p:nvSpPr>
          <p:cNvPr id="77" name="TextBox 18">
            <a:extLst>
              <a:ext uri="{FF2B5EF4-FFF2-40B4-BE49-F238E27FC236}">
                <a16:creationId xmlns:a16="http://schemas.microsoft.com/office/drawing/2014/main" id="{3D670CBA-BF26-8BDC-6D4C-194DF7F99D8B}"/>
              </a:ext>
            </a:extLst>
          </p:cNvPr>
          <p:cNvSpPr txBox="1"/>
          <p:nvPr/>
        </p:nvSpPr>
        <p:spPr>
          <a:xfrm>
            <a:off x="10701074" y="3525626"/>
            <a:ext cx="573986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latin typeface="+mj-lt"/>
              </a:rPr>
              <a:t>N</a:t>
            </a:r>
            <a:r>
              <a:rPr sz="1400" dirty="0">
                <a:latin typeface="+mj-lt"/>
              </a:rPr>
              <a:t>=</a:t>
            </a:r>
            <a:r>
              <a:rPr lang="fr-FR" sz="1400" dirty="0">
                <a:latin typeface="+mj-lt"/>
              </a:rPr>
              <a:t>41</a:t>
            </a:r>
            <a:endParaRPr sz="1400" dirty="0">
              <a:latin typeface="+mj-lt"/>
            </a:endParaRPr>
          </a:p>
        </p:txBody>
      </p:sp>
      <p:sp>
        <p:nvSpPr>
          <p:cNvPr id="79" name="TextBox 22">
            <a:extLst>
              <a:ext uri="{FF2B5EF4-FFF2-40B4-BE49-F238E27FC236}">
                <a16:creationId xmlns:a16="http://schemas.microsoft.com/office/drawing/2014/main" id="{7634C4A9-FDD5-3998-FC1F-6D1FDDB39569}"/>
              </a:ext>
            </a:extLst>
          </p:cNvPr>
          <p:cNvSpPr txBox="1"/>
          <p:nvPr/>
        </p:nvSpPr>
        <p:spPr>
          <a:xfrm>
            <a:off x="10719816" y="4457635"/>
            <a:ext cx="536502" cy="28931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spcAft>
                <a:spcPts val="400"/>
              </a:spcAft>
              <a:defRPr sz="1200" b="0" i="0">
                <a:solidFill>
                  <a:srgbClr val="2B3442"/>
                </a:solidFill>
                <a:latin typeface="Aptos"/>
              </a:defRPr>
            </a:pPr>
            <a:r>
              <a:rPr lang="fr-FR" sz="1400" dirty="0">
                <a:latin typeface="+mj-lt"/>
              </a:rPr>
              <a:t>N</a:t>
            </a:r>
            <a:r>
              <a:rPr sz="1400" dirty="0">
                <a:latin typeface="+mj-lt"/>
              </a:rPr>
              <a:t>=</a:t>
            </a:r>
            <a:r>
              <a:rPr lang="fr-FR" sz="1400" dirty="0">
                <a:latin typeface="+mj-lt"/>
              </a:rPr>
              <a:t>19</a:t>
            </a:r>
            <a:endParaRPr sz="1400" dirty="0">
              <a:latin typeface="+mj-lt"/>
            </a:endParaRPr>
          </a:p>
        </p:txBody>
      </p:sp>
      <p:cxnSp>
        <p:nvCxnSpPr>
          <p:cNvPr id="81" name="Connecteur droit 80">
            <a:extLst>
              <a:ext uri="{FF2B5EF4-FFF2-40B4-BE49-F238E27FC236}">
                <a16:creationId xmlns:a16="http://schemas.microsoft.com/office/drawing/2014/main" id="{6346D415-BB20-449D-62C4-65DB0FE86562}"/>
              </a:ext>
            </a:extLst>
          </p:cNvPr>
          <p:cNvCxnSpPr>
            <a:cxnSpLocks/>
          </p:cNvCxnSpPr>
          <p:nvPr/>
        </p:nvCxnSpPr>
        <p:spPr>
          <a:xfrm flipV="1">
            <a:off x="866652" y="5544916"/>
            <a:ext cx="10121415" cy="2946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19126C46-EE08-23B6-D00B-3BFDAF4F6D4A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559203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488B60-D336-97E1-F70F-2FC91D802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C41CB26-3EB2-727E-53F5-AA58B15C07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900751"/>
              </p:ext>
            </p:extLst>
          </p:nvPr>
        </p:nvGraphicFramePr>
        <p:xfrm>
          <a:off x="364550" y="1887556"/>
          <a:ext cx="11462899" cy="3901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3547">
                  <a:extLst>
                    <a:ext uri="{9D8B030D-6E8A-4147-A177-3AD203B41FA5}">
                      <a16:colId xmlns:a16="http://schemas.microsoft.com/office/drawing/2014/main" val="247353787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1762543619"/>
                    </a:ext>
                  </a:extLst>
                </a:gridCol>
                <a:gridCol w="1481958">
                  <a:extLst>
                    <a:ext uri="{9D8B030D-6E8A-4147-A177-3AD203B41FA5}">
                      <a16:colId xmlns:a16="http://schemas.microsoft.com/office/drawing/2014/main" val="605783532"/>
                    </a:ext>
                  </a:extLst>
                </a:gridCol>
                <a:gridCol w="1366345">
                  <a:extLst>
                    <a:ext uri="{9D8B030D-6E8A-4147-A177-3AD203B41FA5}">
                      <a16:colId xmlns:a16="http://schemas.microsoft.com/office/drawing/2014/main" val="2432288490"/>
                    </a:ext>
                  </a:extLst>
                </a:gridCol>
                <a:gridCol w="2606566">
                  <a:extLst>
                    <a:ext uri="{9D8B030D-6E8A-4147-A177-3AD203B41FA5}">
                      <a16:colId xmlns:a16="http://schemas.microsoft.com/office/drawing/2014/main" val="1185775788"/>
                    </a:ext>
                  </a:extLst>
                </a:gridCol>
                <a:gridCol w="1600883">
                  <a:extLst>
                    <a:ext uri="{9D8B030D-6E8A-4147-A177-3AD203B41FA5}">
                      <a16:colId xmlns:a16="http://schemas.microsoft.com/office/drawing/2014/main" val="3656970730"/>
                    </a:ext>
                  </a:extLst>
                </a:gridCol>
              </a:tblGrid>
              <a:tr h="20746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400" noProof="0" dirty="0"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 1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 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 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 4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Participant 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1199246"/>
                  </a:ext>
                </a:extLst>
              </a:tr>
              <a:tr h="2469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baseline="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Confirmed virologic rebound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(excluded from M=E analysis)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8084646"/>
                  </a:ext>
                </a:extLst>
              </a:tr>
              <a:tr h="207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Baseline BMI, kg/m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30.8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38.3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36.3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-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5441976"/>
                  </a:ext>
                </a:extLst>
              </a:tr>
              <a:tr h="207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Baseline weight, kg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109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143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98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946844"/>
                  </a:ext>
                </a:extLst>
              </a:tr>
              <a:tr h="207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Time of rebound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W24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W50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W90 (discontinuation)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W98 (11,700 c/mL)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0483263"/>
                  </a:ext>
                </a:extLst>
              </a:tr>
              <a:tr h="207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LEN </a:t>
                      </a:r>
                      <a:r>
                        <a:rPr lang="en-GB" sz="14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400" baseline="-250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</a:t>
                      </a:r>
                      <a:endParaRPr lang="en-GB" sz="1400" baseline="-250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66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Below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Below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4384514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TAB </a:t>
                      </a:r>
                      <a:r>
                        <a:rPr lang="en-GB" sz="14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400" baseline="-250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</a:t>
                      </a:r>
                      <a:endParaRPr lang="en-GB" sz="1400" baseline="-250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Consistent with expected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Consistent with expected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3302542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ZAB </a:t>
                      </a:r>
                      <a:r>
                        <a:rPr lang="en-GB" sz="14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400" baseline="-25000" noProof="0" dirty="0" err="1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min</a:t>
                      </a:r>
                      <a:endParaRPr lang="en-GB" sz="1400" baseline="-250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r>
                        <a:rPr lang="en-GB" sz="1400" baseline="300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th</a:t>
                      </a: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percentile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Consistent with expected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Consistent with expected median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594663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Emergence of resistance at rebound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LEN, </a:t>
                      </a:r>
                      <a:b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Lost susceptibility to ZAB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Lost susceptibility to ZAB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resistance detected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LEN,</a:t>
                      </a:r>
                    </a:p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to ZAB and TAB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LEN,</a:t>
                      </a:r>
                    </a:p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 to ZAB and TAB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12445"/>
                  </a:ext>
                </a:extLst>
              </a:tr>
              <a:tr h="3526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Virologically resuppressed with BIC/F/TAF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NO (LLV)</a:t>
                      </a:r>
                      <a:endParaRPr lang="en-GB" sz="1400" noProof="0" dirty="0">
                        <a:solidFill>
                          <a:srgbClr val="000066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400" noProof="0" dirty="0">
                          <a:solidFill>
                            <a:srgbClr val="000066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YES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135546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854006B-2F24-6912-A5CE-F8482FBC51A6}"/>
              </a:ext>
            </a:extLst>
          </p:cNvPr>
          <p:cNvSpPr txBox="1"/>
          <p:nvPr/>
        </p:nvSpPr>
        <p:spPr>
          <a:xfrm>
            <a:off x="1671263" y="1445403"/>
            <a:ext cx="6926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</a:t>
            </a:r>
            <a:r>
              <a:rPr lang="en-GB" sz="2000" b="1" noProof="0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irologic</a:t>
            </a:r>
            <a:r>
              <a:rPr lang="en-GB" sz="2000" b="1" noProof="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rebound in participants on LEN + TAB + ZAB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352E03EF-0B90-556C-AAF7-E0859BD8C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8820"/>
            <a:ext cx="9885528" cy="1143000"/>
          </a:xfrm>
        </p:spPr>
        <p:txBody>
          <a:bodyPr>
            <a:normAutofit/>
          </a:bodyPr>
          <a:lstStyle/>
          <a:p>
            <a:r>
              <a:rPr lang="en-US" sz="2700" dirty="0"/>
              <a:t>Twice yearly LEN + </a:t>
            </a:r>
            <a:r>
              <a:rPr lang="en-US" sz="2700" dirty="0" err="1"/>
              <a:t>Teropavimab</a:t>
            </a:r>
            <a:r>
              <a:rPr lang="en-US" sz="2700" dirty="0"/>
              <a:t> (TAB) + </a:t>
            </a:r>
            <a:r>
              <a:rPr lang="en-US" sz="2700" dirty="0" err="1"/>
              <a:t>Zinlirvimab</a:t>
            </a:r>
            <a:r>
              <a:rPr lang="en-US" sz="2700" dirty="0"/>
              <a:t> (ZAB) </a:t>
            </a:r>
            <a:br>
              <a:rPr lang="en-US" sz="2700" dirty="0"/>
            </a:br>
            <a:r>
              <a:rPr lang="en-US" sz="2700" dirty="0"/>
              <a:t>Phase 2 in virologically suppressed PWH (2)</a:t>
            </a:r>
            <a:endParaRPr lang="fr-FR" sz="2700" dirty="0"/>
          </a:p>
        </p:txBody>
      </p:sp>
      <p:sp>
        <p:nvSpPr>
          <p:cNvPr id="8" name="Text Box 3">
            <a:extLst>
              <a:ext uri="{FF2B5EF4-FFF2-40B4-BE49-F238E27FC236}">
                <a16:creationId xmlns:a16="http://schemas.microsoft.com/office/drawing/2014/main" id="{3A3E3EFF-6025-8405-4719-0FE1F4096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2943" y="6455281"/>
            <a:ext cx="59190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it-IT" sz="1400" i="1" dirty="0" err="1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Ogbuagu</a:t>
            </a:r>
            <a:r>
              <a:rPr lang="it-IT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 O, EACS  2025, Abs. PS09.2 ; Mc Mahon JH, AIDS 2026, Abs. OAB1403</a:t>
            </a: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784291FC-AD69-BD10-1B54-C81277042C11}"/>
              </a:ext>
            </a:extLst>
          </p:cNvPr>
          <p:cNvSpPr/>
          <p:nvPr/>
        </p:nvSpPr>
        <p:spPr>
          <a:xfrm>
            <a:off x="364549" y="5836796"/>
            <a:ext cx="11612591" cy="576072"/>
          </a:xfrm>
          <a:prstGeom prst="roundRect">
            <a:avLst/>
          </a:prstGeom>
          <a:noFill/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00B0F0"/>
              </a:solidFill>
            </a:endParaRPr>
          </a:p>
        </p:txBody>
      </p:sp>
      <p:sp>
        <p:nvSpPr>
          <p:cNvPr id="10" name="TextBox 22">
            <a:extLst>
              <a:ext uri="{FF2B5EF4-FFF2-40B4-BE49-F238E27FC236}">
                <a16:creationId xmlns:a16="http://schemas.microsoft.com/office/drawing/2014/main" id="{06376332-AD4C-D2BE-1A00-A9FB07BF688A}"/>
              </a:ext>
            </a:extLst>
          </p:cNvPr>
          <p:cNvSpPr txBox="1"/>
          <p:nvPr/>
        </p:nvSpPr>
        <p:spPr>
          <a:xfrm>
            <a:off x="404450" y="5964788"/>
            <a:ext cx="11572690" cy="3200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spcAft>
                <a:spcPts val="400"/>
              </a:spcAft>
              <a:defRPr sz="1400" b="1" i="0">
                <a:solidFill>
                  <a:srgbClr val="FFFFFF"/>
                </a:solidFill>
                <a:latin typeface="Aptos"/>
              </a:defRPr>
            </a:pPr>
            <a:r>
              <a:rPr lang="en-US" sz="1600" noProof="0" dirty="0">
                <a:solidFill>
                  <a:srgbClr val="0070C0"/>
                </a:solidFill>
                <a:latin typeface="+mj-lt"/>
              </a:rPr>
              <a:t>TAKE-HOME: Promising  convenient twice-yearly LA maintenance strategy — but rebound may be associated with resistance emergence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1AC3344-10C9-F682-1C18-48CCBA92E22C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29665920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1911E-E3A8-CD8E-ED10-66888E03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LEN + TAB + ZAB -	</a:t>
            </a:r>
            <a:r>
              <a:rPr lang="fr-FR" dirty="0" err="1"/>
              <a:t>Clinical</a:t>
            </a:r>
            <a:r>
              <a:rPr lang="fr-FR" dirty="0"/>
              <a:t> </a:t>
            </a:r>
            <a:r>
              <a:rPr lang="fr-FR" dirty="0" err="1"/>
              <a:t>Trials.gov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D47976-4459-19CE-DFAC-693185ECE9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b="0" i="0" u="none" strike="noStrike" noProof="0" dirty="0">
                <a:effectLst/>
              </a:rPr>
              <a:t>NCT07682961 (Daybreak 1): phase 3 (92 weeks)</a:t>
            </a:r>
          </a:p>
          <a:p>
            <a:pPr lvl="1"/>
            <a:r>
              <a:rPr lang="en-US" sz="2000" noProof="0" dirty="0"/>
              <a:t>590 HIV virologically suppressed adults on oral daily ART</a:t>
            </a:r>
          </a:p>
          <a:p>
            <a:pPr lvl="2"/>
            <a:r>
              <a:rPr lang="en-US" noProof="0" dirty="0" err="1"/>
              <a:t>Randomisation</a:t>
            </a:r>
            <a:endParaRPr lang="en-US" noProof="0" dirty="0"/>
          </a:p>
          <a:p>
            <a:pPr lvl="3"/>
            <a:r>
              <a:rPr lang="en-US" sz="1800" noProof="0" dirty="0"/>
              <a:t>TAB iv + ZAB iv + LEN </a:t>
            </a:r>
            <a:r>
              <a:rPr lang="en-US" sz="1800" noProof="0" dirty="0" err="1"/>
              <a:t>sc</a:t>
            </a:r>
            <a:r>
              <a:rPr lang="en-US" sz="1800" noProof="0" dirty="0"/>
              <a:t> Q6M </a:t>
            </a:r>
          </a:p>
          <a:p>
            <a:pPr lvl="3"/>
            <a:r>
              <a:rPr lang="en-US" sz="1800" noProof="0" dirty="0"/>
              <a:t>CAB + RPV </a:t>
            </a:r>
            <a:r>
              <a:rPr lang="en-US" sz="1800" noProof="0" dirty="0" err="1"/>
              <a:t>im</a:t>
            </a:r>
            <a:r>
              <a:rPr lang="en-US" sz="1800" noProof="0" dirty="0"/>
              <a:t> Q8W</a:t>
            </a:r>
          </a:p>
          <a:p>
            <a:pPr lvl="2"/>
            <a:r>
              <a:rPr lang="en-US" noProof="0" dirty="0"/>
              <a:t>Primary outcome: HIV-1 RNA ≥ 50 c/mL at W52</a:t>
            </a:r>
          </a:p>
          <a:p>
            <a:pPr lvl="2"/>
            <a:endParaRPr lang="en-US" sz="1600" noProof="0" dirty="0"/>
          </a:p>
          <a:p>
            <a:r>
              <a:rPr lang="en-US" sz="2000" b="0" i="0" u="none" strike="noStrike" noProof="0" dirty="0">
                <a:effectLst/>
              </a:rPr>
              <a:t>NCT07683000 (Daybreak 2): phase 3 (92 weeks)</a:t>
            </a:r>
          </a:p>
          <a:p>
            <a:pPr lvl="1"/>
            <a:r>
              <a:rPr lang="en-US" sz="2000" noProof="0" dirty="0"/>
              <a:t>590 HIV virologically suppressed adults on oral daily ART</a:t>
            </a:r>
          </a:p>
          <a:p>
            <a:pPr lvl="2"/>
            <a:r>
              <a:rPr lang="en-US" noProof="0" dirty="0" err="1"/>
              <a:t>Randomisation</a:t>
            </a:r>
            <a:endParaRPr lang="en-US" noProof="0" dirty="0"/>
          </a:p>
          <a:p>
            <a:pPr lvl="3"/>
            <a:r>
              <a:rPr lang="en-US" sz="1800" noProof="0" dirty="0"/>
              <a:t>TAB iv + ZAB iv + LEN </a:t>
            </a:r>
            <a:r>
              <a:rPr lang="en-US" sz="1800" noProof="0" dirty="0" err="1"/>
              <a:t>sc</a:t>
            </a:r>
            <a:r>
              <a:rPr lang="en-US" sz="1800" noProof="0" dirty="0"/>
              <a:t> Q6M </a:t>
            </a:r>
          </a:p>
          <a:p>
            <a:pPr lvl="3"/>
            <a:r>
              <a:rPr lang="en-US" sz="1800" noProof="0" dirty="0"/>
              <a:t>Stable oral baseline regimen</a:t>
            </a:r>
          </a:p>
          <a:p>
            <a:pPr lvl="2"/>
            <a:r>
              <a:rPr lang="en-US" noProof="0" dirty="0"/>
              <a:t>Primary outcome: HIV-1 RNA ≥ 50 c/mL at W52</a:t>
            </a:r>
          </a:p>
          <a:p>
            <a:pPr lvl="1"/>
            <a:endParaRPr lang="en-US" sz="2000" b="0" i="0" u="none" strike="noStrike" noProof="0" dirty="0">
              <a:effectLst/>
            </a:endParaRPr>
          </a:p>
          <a:p>
            <a:pPr lvl="2"/>
            <a:endParaRPr lang="en-US" sz="160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2FD1F5D-6D42-BF39-2BA3-281C1311DB7B}"/>
              </a:ext>
            </a:extLst>
          </p:cNvPr>
          <p:cNvSpPr txBox="1"/>
          <p:nvPr/>
        </p:nvSpPr>
        <p:spPr>
          <a:xfrm>
            <a:off x="11762360" y="30480"/>
            <a:ext cx="4395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SN</a:t>
            </a:r>
          </a:p>
        </p:txBody>
      </p:sp>
    </p:spTree>
    <p:extLst>
      <p:ext uri="{BB962C8B-B14F-4D97-AF65-F5344CB8AC3E}">
        <p14:creationId xmlns:p14="http://schemas.microsoft.com/office/powerpoint/2010/main" val="56043127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8B583-6FBE-8F20-5809-D1A139844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BCE32602-A27C-7C67-4F5C-7BFB3C7B0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/>
              <a:t>LA injectable INSTI and CI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56A2EF-CAC2-9F36-2F05-20A6E006ED43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390678521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38D87A84-0CBD-0D83-7227-9FD4FCF4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6621" y="6437772"/>
            <a:ext cx="54653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Hansen D, AIDS 2026, Abs. THPEA026 ; 2.Gupta S, CROI 2026, Abs. 174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2959E2D-B827-AA50-FD6D-9739C2EE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955"/>
            <a:ext cx="8490167" cy="568561"/>
          </a:xfrm>
        </p:spPr>
        <p:txBody>
          <a:bodyPr anchor="ctr">
            <a:noAutofit/>
          </a:bodyPr>
          <a:lstStyle/>
          <a:p>
            <a:r>
              <a:rPr lang="fr-FR" sz="3200" dirty="0"/>
              <a:t>GS-3242, </a:t>
            </a:r>
            <a:r>
              <a:rPr lang="fr-FR" sz="3200" noProof="0" dirty="0" err="1"/>
              <a:t>novel</a:t>
            </a:r>
            <a:r>
              <a:rPr lang="fr-FR" sz="3200" noProof="0" dirty="0"/>
              <a:t> LA INSTI</a:t>
            </a:r>
            <a:endParaRPr lang="fr-FR" sz="32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BE69B88-D732-FDF9-3638-989D6AB3754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869614"/>
            <a:ext cx="10972800" cy="1555768"/>
          </a:xfrm>
        </p:spPr>
        <p:txBody>
          <a:bodyPr>
            <a:normAutofit/>
          </a:bodyPr>
          <a:lstStyle/>
          <a:p>
            <a:r>
              <a:rPr lang="fr-FR" sz="1800" dirty="0"/>
              <a:t>I</a:t>
            </a:r>
            <a:r>
              <a:rPr lang="fr-FR" sz="1800" dirty="0">
                <a:effectLst/>
              </a:rPr>
              <a:t>n vitro </a:t>
            </a:r>
            <a:r>
              <a:rPr lang="fr-FR" sz="1800" dirty="0" err="1">
                <a:effectLst/>
              </a:rPr>
              <a:t>resistance</a:t>
            </a:r>
            <a:r>
              <a:rPr lang="fr-FR" sz="1800" dirty="0">
                <a:effectLst/>
              </a:rPr>
              <a:t> profile comparable to BIC </a:t>
            </a:r>
            <a:r>
              <a:rPr lang="fr-FR" sz="1800" baseline="30000" dirty="0">
                <a:effectLst/>
              </a:rPr>
              <a:t>1</a:t>
            </a:r>
          </a:p>
          <a:p>
            <a:endParaRPr lang="fr-FR" sz="1800" baseline="30000" dirty="0">
              <a:effectLst/>
            </a:endParaRPr>
          </a:p>
          <a:p>
            <a:r>
              <a:rPr lang="en-US" sz="1800" noProof="0" dirty="0"/>
              <a:t>Phase 1 a, healthy volunteer</a:t>
            </a:r>
            <a:r>
              <a:rPr lang="en-US" sz="1800" baseline="30000" noProof="0" dirty="0"/>
              <a:t>2</a:t>
            </a:r>
          </a:p>
          <a:p>
            <a:pPr lvl="1"/>
            <a:r>
              <a:rPr lang="en-US" sz="1600" noProof="0" dirty="0"/>
              <a:t>Single ascending doses of IM administration in the thigh of GS-3242 or matching placebo (8 to 9 per cohort)</a:t>
            </a:r>
          </a:p>
          <a:p>
            <a:pPr lvl="1"/>
            <a:r>
              <a:rPr lang="en-US" sz="1600" noProof="0" dirty="0"/>
              <a:t>400 mg/1 mL (</a:t>
            </a:r>
            <a:r>
              <a:rPr lang="en-US" sz="1600" noProof="0" dirty="0">
                <a:solidFill>
                  <a:srgbClr val="000066"/>
                </a:solidFill>
              </a:rPr>
              <a:t>ISR in all </a:t>
            </a:r>
            <a:r>
              <a:rPr lang="en-US" sz="1600" dirty="0">
                <a:solidFill>
                  <a:srgbClr val="000066"/>
                </a:solidFill>
              </a:rPr>
              <a:t>individuals</a:t>
            </a:r>
            <a:r>
              <a:rPr lang="en-US" sz="1600" noProof="0" dirty="0">
                <a:solidFill>
                  <a:srgbClr val="000066"/>
                </a:solidFill>
              </a:rPr>
              <a:t> with dose ≥ 1200 mg)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C0D2960-8C58-2C6D-5AC9-4C885E8E67CF}"/>
              </a:ext>
            </a:extLst>
          </p:cNvPr>
          <p:cNvSpPr txBox="1"/>
          <p:nvPr/>
        </p:nvSpPr>
        <p:spPr>
          <a:xfrm>
            <a:off x="1223525" y="5079504"/>
            <a:ext cx="19613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 err="1">
                <a:solidFill>
                  <a:srgbClr val="000066"/>
                </a:solidFill>
              </a:rPr>
              <a:t>T</a:t>
            </a:r>
            <a:r>
              <a:rPr lang="en-US" sz="1400" baseline="-25000" noProof="0" dirty="0" err="1">
                <a:solidFill>
                  <a:srgbClr val="000066"/>
                </a:solidFill>
              </a:rPr>
              <a:t>max</a:t>
            </a:r>
            <a:r>
              <a:rPr lang="en-US" sz="1400" noProof="0" dirty="0">
                <a:solidFill>
                  <a:srgbClr val="000066"/>
                </a:solidFill>
              </a:rPr>
              <a:t> = 21.5 to 34.1 hours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T</a:t>
            </a:r>
            <a:r>
              <a:rPr lang="en-US" sz="1400" baseline="-25000" noProof="0" dirty="0">
                <a:solidFill>
                  <a:srgbClr val="000066"/>
                </a:solidFill>
              </a:rPr>
              <a:t>1/2</a:t>
            </a:r>
            <a:r>
              <a:rPr lang="en-US" sz="1400" noProof="0" dirty="0">
                <a:solidFill>
                  <a:srgbClr val="000066"/>
                </a:solidFill>
              </a:rPr>
              <a:t> = 50 to 76 days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1752A1-35A7-225F-D889-84445EBE4A98}"/>
              </a:ext>
            </a:extLst>
          </p:cNvPr>
          <p:cNvSpPr txBox="1"/>
          <p:nvPr/>
        </p:nvSpPr>
        <p:spPr>
          <a:xfrm>
            <a:off x="787080" y="2435622"/>
            <a:ext cx="49778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noProof="0" dirty="0">
                <a:solidFill>
                  <a:srgbClr val="0070C0"/>
                </a:solidFill>
              </a:rPr>
              <a:t>Mean (SD) GS-3242 plasma concentration (ng/mL)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CEBAFA60-0064-F420-37D3-7FBCFF174539}"/>
              </a:ext>
            </a:extLst>
          </p:cNvPr>
          <p:cNvGrpSpPr/>
          <p:nvPr/>
        </p:nvGrpSpPr>
        <p:grpSpPr>
          <a:xfrm>
            <a:off x="593521" y="2864052"/>
            <a:ext cx="5142261" cy="3488313"/>
            <a:chOff x="593521" y="3045028"/>
            <a:chExt cx="7705038" cy="3488313"/>
          </a:xfrm>
        </p:grpSpPr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1671D8E8-63B3-18E8-21E1-183605A70B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83472" y="4121206"/>
              <a:ext cx="0" cy="25793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20E795B1-FDFC-5A75-745F-2C36E53C53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65118" y="4149592"/>
              <a:ext cx="0" cy="296196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E1FCBDB2-57EF-F55E-5069-9FD3C0D71A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9210" y="4194021"/>
              <a:ext cx="0" cy="302367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FFF5A8F0-2EA3-9491-A1FA-2E158F05BA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8409" y="4281645"/>
              <a:ext cx="0" cy="346796"/>
            </a:xfrm>
            <a:custGeom>
              <a:avLst/>
              <a:gdLst>
                <a:gd name="T0" fmla="*/ 281 h 281"/>
                <a:gd name="T1" fmla="*/ 209 h 281"/>
                <a:gd name="T2" fmla="*/ 138 h 281"/>
                <a:gd name="T3" fmla="*/ 68 h 281"/>
                <a:gd name="T4" fmla="*/ 0 h 28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81">
                  <a:moveTo>
                    <a:pt x="0" y="281"/>
                  </a:moveTo>
                  <a:lnTo>
                    <a:pt x="0" y="209"/>
                  </a:lnTo>
                  <a:lnTo>
                    <a:pt x="0" y="138"/>
                  </a:lnTo>
                  <a:lnTo>
                    <a:pt x="0" y="68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651D42B0-4406-5D53-18A0-4CEE00C0DF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49210" y="3744790"/>
              <a:ext cx="0" cy="388758"/>
            </a:xfrm>
            <a:prstGeom prst="line">
              <a:avLst/>
            </a:prstGeom>
            <a:noFill/>
            <a:ln w="9525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Line 27">
              <a:extLst>
                <a:ext uri="{FF2B5EF4-FFF2-40B4-BE49-F238E27FC236}">
                  <a16:creationId xmlns:a16="http://schemas.microsoft.com/office/drawing/2014/main" id="{5E828E29-A0C4-E204-A753-285763CECA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43580" y="3358501"/>
              <a:ext cx="247176" cy="0"/>
            </a:xfrm>
            <a:prstGeom prst="line">
              <a:avLst/>
            </a:prstGeom>
            <a:noFill/>
            <a:ln w="5397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Line 28">
              <a:extLst>
                <a:ext uri="{FF2B5EF4-FFF2-40B4-BE49-F238E27FC236}">
                  <a16:creationId xmlns:a16="http://schemas.microsoft.com/office/drawing/2014/main" id="{AAEF6544-3075-B7FF-358A-2E4A72361C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43580" y="3848459"/>
              <a:ext cx="247176" cy="0"/>
            </a:xfrm>
            <a:prstGeom prst="line">
              <a:avLst/>
            </a:prstGeom>
            <a:noFill/>
            <a:ln w="5397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Line 29">
              <a:extLst>
                <a:ext uri="{FF2B5EF4-FFF2-40B4-BE49-F238E27FC236}">
                  <a16:creationId xmlns:a16="http://schemas.microsoft.com/office/drawing/2014/main" id="{80A80000-4F64-6067-D4C3-A82F2A38A9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43580" y="3610268"/>
              <a:ext cx="247176" cy="0"/>
            </a:xfrm>
            <a:prstGeom prst="line">
              <a:avLst/>
            </a:prstGeom>
            <a:noFill/>
            <a:ln w="5397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Line 30">
              <a:extLst>
                <a:ext uri="{FF2B5EF4-FFF2-40B4-BE49-F238E27FC236}">
                  <a16:creationId xmlns:a16="http://schemas.microsoft.com/office/drawing/2014/main" id="{2BF58494-EC1C-DF9A-2E44-327BA813F7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343580" y="4071840"/>
              <a:ext cx="247176" cy="0"/>
            </a:xfrm>
            <a:prstGeom prst="line">
              <a:avLst/>
            </a:prstGeom>
            <a:noFill/>
            <a:ln w="53975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Rectangle 31">
              <a:extLst>
                <a:ext uri="{FF2B5EF4-FFF2-40B4-BE49-F238E27FC236}">
                  <a16:creationId xmlns:a16="http://schemas.microsoft.com/office/drawing/2014/main" id="{9C057C62-0750-C012-759B-A0392F88D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2553" y="610201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0" name="Rectangle 32">
              <a:extLst>
                <a:ext uri="{FF2B5EF4-FFF2-40B4-BE49-F238E27FC236}">
                  <a16:creationId xmlns:a16="http://schemas.microsoft.com/office/drawing/2014/main" id="{9828C8EE-4190-D5B9-FBAE-5A545AEC47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295" y="6102016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1" name="Rectangle 33">
              <a:extLst>
                <a:ext uri="{FF2B5EF4-FFF2-40B4-BE49-F238E27FC236}">
                  <a16:creationId xmlns:a16="http://schemas.microsoft.com/office/drawing/2014/main" id="{DBE8C673-865D-416E-19AD-67B7E36A3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518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2" name="Rectangle 34">
              <a:extLst>
                <a:ext uri="{FF2B5EF4-FFF2-40B4-BE49-F238E27FC236}">
                  <a16:creationId xmlns:a16="http://schemas.microsoft.com/office/drawing/2014/main" id="{94161964-466F-A57F-38BA-307D2EE5C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1260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" name="Rectangle 35">
              <a:extLst>
                <a:ext uri="{FF2B5EF4-FFF2-40B4-BE49-F238E27FC236}">
                  <a16:creationId xmlns:a16="http://schemas.microsoft.com/office/drawing/2014/main" id="{D07F45AA-5C9D-3310-23D9-03E3CE966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779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4" name="Rectangle 36">
              <a:extLst>
                <a:ext uri="{FF2B5EF4-FFF2-40B4-BE49-F238E27FC236}">
                  <a16:creationId xmlns:a16="http://schemas.microsoft.com/office/drawing/2014/main" id="{892EA2F8-1298-9FFE-91CA-85FEFBD42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297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5" name="Rectangle 37">
              <a:extLst>
                <a:ext uri="{FF2B5EF4-FFF2-40B4-BE49-F238E27FC236}">
                  <a16:creationId xmlns:a16="http://schemas.microsoft.com/office/drawing/2014/main" id="{250D58FD-B0DB-2546-B37C-15CE6D32AC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3816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6" name="Rectangle 38">
              <a:extLst>
                <a:ext uri="{FF2B5EF4-FFF2-40B4-BE49-F238E27FC236}">
                  <a16:creationId xmlns:a16="http://schemas.microsoft.com/office/drawing/2014/main" id="{51D81523-3BBF-3E7B-F2E7-59BF0E347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2558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7" name="Rectangle 39">
              <a:extLst>
                <a:ext uri="{FF2B5EF4-FFF2-40B4-BE49-F238E27FC236}">
                  <a16:creationId xmlns:a16="http://schemas.microsoft.com/office/drawing/2014/main" id="{C51F278D-FFC1-8FB5-5C31-30855D478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0076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8" name="Rectangle 40">
              <a:extLst>
                <a:ext uri="{FF2B5EF4-FFF2-40B4-BE49-F238E27FC236}">
                  <a16:creationId xmlns:a16="http://schemas.microsoft.com/office/drawing/2014/main" id="{F147DBCF-C78A-87C7-74F2-CD482F275F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7595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45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9" name="Rectangle 41">
              <a:extLst>
                <a:ext uri="{FF2B5EF4-FFF2-40B4-BE49-F238E27FC236}">
                  <a16:creationId xmlns:a16="http://schemas.microsoft.com/office/drawing/2014/main" id="{E4628119-60E8-7A5D-CAA7-9A315501E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5113" y="6102016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50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0" name="Rectangle 42">
              <a:extLst>
                <a:ext uri="{FF2B5EF4-FFF2-40B4-BE49-F238E27FC236}">
                  <a16:creationId xmlns:a16="http://schemas.microsoft.com/office/drawing/2014/main" id="{5EC3920F-8D72-6277-472A-04709565F9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21" y="304502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</a:t>
              </a:r>
              <a:endPara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1" name="Rectangle 43">
              <a:extLst>
                <a:ext uri="{FF2B5EF4-FFF2-40B4-BE49-F238E27FC236}">
                  <a16:creationId xmlns:a16="http://schemas.microsoft.com/office/drawing/2014/main" id="{73047BBC-1C1A-AA9E-39F1-7F9FEB264E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21" y="3734918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</a:t>
              </a:r>
              <a:endPara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2" name="Rectangle 44">
              <a:extLst>
                <a:ext uri="{FF2B5EF4-FFF2-40B4-BE49-F238E27FC236}">
                  <a16:creationId xmlns:a16="http://schemas.microsoft.com/office/drawing/2014/main" id="{8CDE4406-9A0A-C875-B573-72344D898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21" y="4424807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</a:t>
              </a:r>
              <a:endPara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3" name="Rectangle 45">
              <a:extLst>
                <a:ext uri="{FF2B5EF4-FFF2-40B4-BE49-F238E27FC236}">
                  <a16:creationId xmlns:a16="http://schemas.microsoft.com/office/drawing/2014/main" id="{8C55824D-FAF8-6E8C-C43D-2D374E5526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21" y="5114697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</a:t>
              </a:r>
              <a:endPara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4" name="Rectangle 46">
              <a:extLst>
                <a:ext uri="{FF2B5EF4-FFF2-40B4-BE49-F238E27FC236}">
                  <a16:creationId xmlns:a16="http://schemas.microsoft.com/office/drawing/2014/main" id="{D84564B7-3575-8D2B-7B54-8A49258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521" y="5804587"/>
              <a:ext cx="243656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r>
                <a:rPr kumimoji="0" lang="en-US" sz="14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</a:t>
              </a:r>
              <a:endPara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5" name="Rectangle 47">
              <a:extLst>
                <a:ext uri="{FF2B5EF4-FFF2-40B4-BE49-F238E27FC236}">
                  <a16:creationId xmlns:a16="http://schemas.microsoft.com/office/drawing/2014/main" id="{668779F4-7A06-908D-C6D9-AE0F416ABF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9660" y="3256067"/>
              <a:ext cx="10676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400 mg (N = 4)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6" name="Rectangle 48">
              <a:extLst>
                <a:ext uri="{FF2B5EF4-FFF2-40B4-BE49-F238E27FC236}">
                  <a16:creationId xmlns:a16="http://schemas.microsoft.com/office/drawing/2014/main" id="{96B4127A-76D5-6F5A-E9EE-DC4E8E47C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9660" y="3507834"/>
              <a:ext cx="106760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800 mg (N = 6)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7" name="Rectangle 49">
              <a:extLst>
                <a:ext uri="{FF2B5EF4-FFF2-40B4-BE49-F238E27FC236}">
                  <a16:creationId xmlns:a16="http://schemas.microsoft.com/office/drawing/2014/main" id="{A1241FAF-E34D-BC35-5F7B-FF8DA39A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9660" y="3746025"/>
              <a:ext cx="11589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1200 mg (N = 5)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38" name="Rectangle 50">
              <a:extLst>
                <a:ext uri="{FF2B5EF4-FFF2-40B4-BE49-F238E27FC236}">
                  <a16:creationId xmlns:a16="http://schemas.microsoft.com/office/drawing/2014/main" id="{547437AE-B048-E8EB-D6F6-1BA0E26190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9660" y="3969406"/>
              <a:ext cx="11589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2400 mg (N = 6)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grpSp>
          <p:nvGrpSpPr>
            <p:cNvPr id="39" name="Groupe 38">
              <a:extLst>
                <a:ext uri="{FF2B5EF4-FFF2-40B4-BE49-F238E27FC236}">
                  <a16:creationId xmlns:a16="http://schemas.microsoft.com/office/drawing/2014/main" id="{D2E9C665-0FE3-CA26-B23F-3875E97F2C45}"/>
                </a:ext>
              </a:extLst>
            </p:cNvPr>
            <p:cNvGrpSpPr/>
            <p:nvPr/>
          </p:nvGrpSpPr>
          <p:grpSpPr>
            <a:xfrm>
              <a:off x="877561" y="3131418"/>
              <a:ext cx="6578311" cy="2950852"/>
              <a:chOff x="1831975" y="2225676"/>
              <a:chExt cx="8534401" cy="3795713"/>
            </a:xfrm>
          </p:grpSpPr>
          <p:grpSp>
            <p:nvGrpSpPr>
              <p:cNvPr id="433" name="Groupe 432">
                <a:extLst>
                  <a:ext uri="{FF2B5EF4-FFF2-40B4-BE49-F238E27FC236}">
                    <a16:creationId xmlns:a16="http://schemas.microsoft.com/office/drawing/2014/main" id="{D4A0CA01-1055-07D7-F769-CCC4B42982F8}"/>
                  </a:ext>
                </a:extLst>
              </p:cNvPr>
              <p:cNvGrpSpPr/>
              <p:nvPr/>
            </p:nvGrpSpPr>
            <p:grpSpPr>
              <a:xfrm>
                <a:off x="1831975" y="2225676"/>
                <a:ext cx="8534401" cy="3795713"/>
                <a:chOff x="1831975" y="2225676"/>
                <a:chExt cx="8534401" cy="3795713"/>
              </a:xfrm>
            </p:grpSpPr>
            <p:sp>
              <p:nvSpPr>
                <p:cNvPr id="435" name="Freeform 10">
                  <a:extLst>
                    <a:ext uri="{FF2B5EF4-FFF2-40B4-BE49-F238E27FC236}">
                      <a16:creationId xmlns:a16="http://schemas.microsoft.com/office/drawing/2014/main" id="{1B287B83-EB19-DAA9-E1F2-60C1E368D5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2463" y="2225676"/>
                  <a:ext cx="8443913" cy="3683000"/>
                </a:xfrm>
                <a:custGeom>
                  <a:avLst/>
                  <a:gdLst>
                    <a:gd name="T0" fmla="*/ 0 w 5319"/>
                    <a:gd name="T1" fmla="*/ 0 h 2320"/>
                    <a:gd name="T2" fmla="*/ 0 w 5319"/>
                    <a:gd name="T3" fmla="*/ 558 h 2320"/>
                    <a:gd name="T4" fmla="*/ 0 w 5319"/>
                    <a:gd name="T5" fmla="*/ 1117 h 2320"/>
                    <a:gd name="T6" fmla="*/ 0 w 5319"/>
                    <a:gd name="T7" fmla="*/ 1676 h 2320"/>
                    <a:gd name="T8" fmla="*/ 0 w 5319"/>
                    <a:gd name="T9" fmla="*/ 2235 h 2320"/>
                    <a:gd name="T10" fmla="*/ 0 w 5319"/>
                    <a:gd name="T11" fmla="*/ 2320 h 2320"/>
                    <a:gd name="T12" fmla="*/ 104 w 5319"/>
                    <a:gd name="T13" fmla="*/ 2320 h 2320"/>
                    <a:gd name="T14" fmla="*/ 626 w 5319"/>
                    <a:gd name="T15" fmla="*/ 2320 h 2320"/>
                    <a:gd name="T16" fmla="*/ 1147 w 5319"/>
                    <a:gd name="T17" fmla="*/ 2320 h 2320"/>
                    <a:gd name="T18" fmla="*/ 1668 w 5319"/>
                    <a:gd name="T19" fmla="*/ 2320 h 2320"/>
                    <a:gd name="T20" fmla="*/ 2189 w 5319"/>
                    <a:gd name="T21" fmla="*/ 2320 h 2320"/>
                    <a:gd name="T22" fmla="*/ 2710 w 5319"/>
                    <a:gd name="T23" fmla="*/ 2320 h 2320"/>
                    <a:gd name="T24" fmla="*/ 3231 w 5319"/>
                    <a:gd name="T25" fmla="*/ 2320 h 2320"/>
                    <a:gd name="T26" fmla="*/ 3753 w 5319"/>
                    <a:gd name="T27" fmla="*/ 2320 h 2320"/>
                    <a:gd name="T28" fmla="*/ 4274 w 5319"/>
                    <a:gd name="T29" fmla="*/ 2320 h 2320"/>
                    <a:gd name="T30" fmla="*/ 4795 w 5319"/>
                    <a:gd name="T31" fmla="*/ 2320 h 2320"/>
                    <a:gd name="T32" fmla="*/ 5316 w 5319"/>
                    <a:gd name="T33" fmla="*/ 2320 h 2320"/>
                    <a:gd name="T34" fmla="*/ 5319 w 5319"/>
                    <a:gd name="T35" fmla="*/ 2320 h 23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319" h="2320">
                      <a:moveTo>
                        <a:pt x="0" y="0"/>
                      </a:moveTo>
                      <a:lnTo>
                        <a:pt x="0" y="558"/>
                      </a:lnTo>
                      <a:lnTo>
                        <a:pt x="0" y="1117"/>
                      </a:lnTo>
                      <a:lnTo>
                        <a:pt x="0" y="1676"/>
                      </a:lnTo>
                      <a:lnTo>
                        <a:pt x="0" y="2235"/>
                      </a:lnTo>
                      <a:lnTo>
                        <a:pt x="0" y="2320"/>
                      </a:lnTo>
                      <a:lnTo>
                        <a:pt x="104" y="2320"/>
                      </a:lnTo>
                      <a:lnTo>
                        <a:pt x="626" y="2320"/>
                      </a:lnTo>
                      <a:lnTo>
                        <a:pt x="1147" y="2320"/>
                      </a:lnTo>
                      <a:lnTo>
                        <a:pt x="1668" y="2320"/>
                      </a:lnTo>
                      <a:lnTo>
                        <a:pt x="2189" y="2320"/>
                      </a:lnTo>
                      <a:lnTo>
                        <a:pt x="2710" y="2320"/>
                      </a:lnTo>
                      <a:lnTo>
                        <a:pt x="3231" y="2320"/>
                      </a:lnTo>
                      <a:lnTo>
                        <a:pt x="3753" y="2320"/>
                      </a:lnTo>
                      <a:lnTo>
                        <a:pt x="4274" y="2320"/>
                      </a:lnTo>
                      <a:lnTo>
                        <a:pt x="4795" y="2320"/>
                      </a:lnTo>
                      <a:lnTo>
                        <a:pt x="5316" y="2320"/>
                      </a:lnTo>
                      <a:lnTo>
                        <a:pt x="5319" y="232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6" name="Line 11">
                  <a:extLst>
                    <a:ext uri="{FF2B5EF4-FFF2-40B4-BE49-F238E27FC236}">
                      <a16:creationId xmlns:a16="http://schemas.microsoft.com/office/drawing/2014/main" id="{3FCBE58D-DCC8-D60B-5B2D-BD85A7E876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9534525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7" name="Line 12">
                  <a:extLst>
                    <a:ext uri="{FF2B5EF4-FFF2-40B4-BE49-F238E27FC236}">
                      <a16:creationId xmlns:a16="http://schemas.microsoft.com/office/drawing/2014/main" id="{B9ECB239-18FD-3B18-5283-C7AB4BAA44A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51675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8" name="Line 13">
                  <a:extLst>
                    <a:ext uri="{FF2B5EF4-FFF2-40B4-BE49-F238E27FC236}">
                      <a16:creationId xmlns:a16="http://schemas.microsoft.com/office/drawing/2014/main" id="{017453B3-18FB-60A4-62D6-BAA8C8EF67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80350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9" name="Line 14">
                  <a:extLst>
                    <a:ext uri="{FF2B5EF4-FFF2-40B4-BE49-F238E27FC236}">
                      <a16:creationId xmlns:a16="http://schemas.microsoft.com/office/drawing/2014/main" id="{422AA7A3-962C-2F12-92E2-ABB9DB1381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707438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0" name="Line 15">
                  <a:extLst>
                    <a:ext uri="{FF2B5EF4-FFF2-40B4-BE49-F238E27FC236}">
                      <a16:creationId xmlns:a16="http://schemas.microsoft.com/office/drawing/2014/main" id="{D35566B7-0865-141F-2662-F2807DC594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1975" y="2225676"/>
                  <a:ext cx="904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1" name="Line 16">
                  <a:extLst>
                    <a:ext uri="{FF2B5EF4-FFF2-40B4-BE49-F238E27FC236}">
                      <a16:creationId xmlns:a16="http://schemas.microsoft.com/office/drawing/2014/main" id="{5ACCF15E-4C03-B7F4-A0FA-13B8D8E27C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1975" y="3111501"/>
                  <a:ext cx="904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Line 17">
                  <a:extLst>
                    <a:ext uri="{FF2B5EF4-FFF2-40B4-BE49-F238E27FC236}">
                      <a16:creationId xmlns:a16="http://schemas.microsoft.com/office/drawing/2014/main" id="{225A404E-3B57-6E75-F07E-50F491AAE8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087563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Line 18">
                  <a:extLst>
                    <a:ext uri="{FF2B5EF4-FFF2-40B4-BE49-F238E27FC236}">
                      <a16:creationId xmlns:a16="http://schemas.microsoft.com/office/drawing/2014/main" id="{70B35D99-A14E-730A-F4E8-F7A5E0F44E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570413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Line 19">
                  <a:extLst>
                    <a:ext uri="{FF2B5EF4-FFF2-40B4-BE49-F238E27FC236}">
                      <a16:creationId xmlns:a16="http://schemas.microsoft.com/office/drawing/2014/main" id="{946054C2-B48C-EC08-CB63-53C0E2ABDA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397500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Line 20">
                  <a:extLst>
                    <a:ext uri="{FF2B5EF4-FFF2-40B4-BE49-F238E27FC236}">
                      <a16:creationId xmlns:a16="http://schemas.microsoft.com/office/drawing/2014/main" id="{4DEFE344-6A01-3E9F-D1C9-0E18C39DCA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24588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Line 21">
                  <a:extLst>
                    <a:ext uri="{FF2B5EF4-FFF2-40B4-BE49-F238E27FC236}">
                      <a16:creationId xmlns:a16="http://schemas.microsoft.com/office/drawing/2014/main" id="{62366B64-3835-063A-7611-6C217AE212B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1975" y="3998914"/>
                  <a:ext cx="904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Line 22">
                  <a:extLst>
                    <a:ext uri="{FF2B5EF4-FFF2-40B4-BE49-F238E27FC236}">
                      <a16:creationId xmlns:a16="http://schemas.microsoft.com/office/drawing/2014/main" id="{26C2E1C2-EFE7-202B-51A0-17596AC48F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1975" y="4886326"/>
                  <a:ext cx="904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Line 23">
                  <a:extLst>
                    <a:ext uri="{FF2B5EF4-FFF2-40B4-BE49-F238E27FC236}">
                      <a16:creationId xmlns:a16="http://schemas.microsoft.com/office/drawing/2014/main" id="{394E129F-35DB-C2E6-4958-8E97916A2C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0361613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9" name="Line 24">
                  <a:extLst>
                    <a:ext uri="{FF2B5EF4-FFF2-40B4-BE49-F238E27FC236}">
                      <a16:creationId xmlns:a16="http://schemas.microsoft.com/office/drawing/2014/main" id="{E7E2D54B-6827-9CFD-4CB0-4C43C7C845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16238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0" name="Line 25">
                  <a:extLst>
                    <a:ext uri="{FF2B5EF4-FFF2-40B4-BE49-F238E27FC236}">
                      <a16:creationId xmlns:a16="http://schemas.microsoft.com/office/drawing/2014/main" id="{216AF760-D235-8C72-15CB-B7D88A3C595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43325" y="5908676"/>
                  <a:ext cx="0" cy="11271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51" name="Line 26">
                  <a:extLst>
                    <a:ext uri="{FF2B5EF4-FFF2-40B4-BE49-F238E27FC236}">
                      <a16:creationId xmlns:a16="http://schemas.microsoft.com/office/drawing/2014/main" id="{84748EE4-AE5E-27A8-6514-B683C8C283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831975" y="5773739"/>
                  <a:ext cx="904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34" name="Line 51">
                <a:extLst>
                  <a:ext uri="{FF2B5EF4-FFF2-40B4-BE49-F238E27FC236}">
                    <a16:creationId xmlns:a16="http://schemas.microsoft.com/office/drawing/2014/main" id="{A48E0C41-ABD3-AF81-E199-CF2F2D567B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2463" y="4013201"/>
                <a:ext cx="789887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0" name="Freeform 52">
              <a:extLst>
                <a:ext uri="{FF2B5EF4-FFF2-40B4-BE49-F238E27FC236}">
                  <a16:creationId xmlns:a16="http://schemas.microsoft.com/office/drawing/2014/main" id="{43A06CCC-10C6-B4E6-BEE5-699A1AB8B2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4779" y="3652229"/>
              <a:ext cx="2924509" cy="2170870"/>
            </a:xfrm>
            <a:custGeom>
              <a:avLst/>
              <a:gdLst>
                <a:gd name="T0" fmla="*/ 2390 w 2390"/>
                <a:gd name="T1" fmla="*/ 268 h 1759"/>
                <a:gd name="T2" fmla="*/ 1971 w 2390"/>
                <a:gd name="T3" fmla="*/ 225 h 1759"/>
                <a:gd name="T4" fmla="*/ 1765 w 2390"/>
                <a:gd name="T5" fmla="*/ 200 h 1759"/>
                <a:gd name="T6" fmla="*/ 1348 w 2390"/>
                <a:gd name="T7" fmla="*/ 99 h 1759"/>
                <a:gd name="T8" fmla="*/ 1139 w 2390"/>
                <a:gd name="T9" fmla="*/ 113 h 1759"/>
                <a:gd name="T10" fmla="*/ 1031 w 2390"/>
                <a:gd name="T11" fmla="*/ 93 h 1759"/>
                <a:gd name="T12" fmla="*/ 927 w 2390"/>
                <a:gd name="T13" fmla="*/ 102 h 1759"/>
                <a:gd name="T14" fmla="*/ 827 w 2390"/>
                <a:gd name="T15" fmla="*/ 85 h 1759"/>
                <a:gd name="T16" fmla="*/ 722 w 2390"/>
                <a:gd name="T17" fmla="*/ 96 h 1759"/>
                <a:gd name="T18" fmla="*/ 617 w 2390"/>
                <a:gd name="T19" fmla="*/ 84 h 1759"/>
                <a:gd name="T20" fmla="*/ 515 w 2390"/>
                <a:gd name="T21" fmla="*/ 55 h 1759"/>
                <a:gd name="T22" fmla="*/ 407 w 2390"/>
                <a:gd name="T23" fmla="*/ 0 h 1759"/>
                <a:gd name="T24" fmla="*/ 348 w 2390"/>
                <a:gd name="T25" fmla="*/ 19 h 1759"/>
                <a:gd name="T26" fmla="*/ 302 w 2390"/>
                <a:gd name="T27" fmla="*/ 2 h 1759"/>
                <a:gd name="T28" fmla="*/ 252 w 2390"/>
                <a:gd name="T29" fmla="*/ 7 h 1759"/>
                <a:gd name="T30" fmla="*/ 202 w 2390"/>
                <a:gd name="T31" fmla="*/ 7 h 1759"/>
                <a:gd name="T32" fmla="*/ 168 w 2390"/>
                <a:gd name="T33" fmla="*/ 50 h 1759"/>
                <a:gd name="T34" fmla="*/ 145 w 2390"/>
                <a:gd name="T35" fmla="*/ 50 h 1759"/>
                <a:gd name="T36" fmla="*/ 111 w 2390"/>
                <a:gd name="T37" fmla="*/ 88 h 1759"/>
                <a:gd name="T38" fmla="*/ 86 w 2390"/>
                <a:gd name="T39" fmla="*/ 99 h 1759"/>
                <a:gd name="T40" fmla="*/ 86 w 2390"/>
                <a:gd name="T41" fmla="*/ 130 h 1759"/>
                <a:gd name="T42" fmla="*/ 57 w 2390"/>
                <a:gd name="T43" fmla="*/ 194 h 1759"/>
                <a:gd name="T44" fmla="*/ 38 w 2390"/>
                <a:gd name="T45" fmla="*/ 269 h 1759"/>
                <a:gd name="T46" fmla="*/ 35 w 2390"/>
                <a:gd name="T47" fmla="*/ 294 h 1759"/>
                <a:gd name="T48" fmla="*/ 32 w 2390"/>
                <a:gd name="T49" fmla="*/ 320 h 1759"/>
                <a:gd name="T50" fmla="*/ 29 w 2390"/>
                <a:gd name="T51" fmla="*/ 348 h 1759"/>
                <a:gd name="T52" fmla="*/ 26 w 2390"/>
                <a:gd name="T53" fmla="*/ 377 h 1759"/>
                <a:gd name="T54" fmla="*/ 24 w 2390"/>
                <a:gd name="T55" fmla="*/ 408 h 1759"/>
                <a:gd name="T56" fmla="*/ 21 w 2390"/>
                <a:gd name="T57" fmla="*/ 440 h 1759"/>
                <a:gd name="T58" fmla="*/ 19 w 2390"/>
                <a:gd name="T59" fmla="*/ 473 h 1759"/>
                <a:gd name="T60" fmla="*/ 17 w 2390"/>
                <a:gd name="T61" fmla="*/ 508 h 1759"/>
                <a:gd name="T62" fmla="*/ 15 w 2390"/>
                <a:gd name="T63" fmla="*/ 545 h 1759"/>
                <a:gd name="T64" fmla="*/ 13 w 2390"/>
                <a:gd name="T65" fmla="*/ 582 h 1759"/>
                <a:gd name="T66" fmla="*/ 11 w 2390"/>
                <a:gd name="T67" fmla="*/ 621 h 1759"/>
                <a:gd name="T68" fmla="*/ 10 w 2390"/>
                <a:gd name="T69" fmla="*/ 662 h 1759"/>
                <a:gd name="T70" fmla="*/ 8 w 2390"/>
                <a:gd name="T71" fmla="*/ 703 h 1759"/>
                <a:gd name="T72" fmla="*/ 7 w 2390"/>
                <a:gd name="T73" fmla="*/ 746 h 1759"/>
                <a:gd name="T74" fmla="*/ 5 w 2390"/>
                <a:gd name="T75" fmla="*/ 791 h 1759"/>
                <a:gd name="T76" fmla="*/ 4 w 2390"/>
                <a:gd name="T77" fmla="*/ 837 h 1759"/>
                <a:gd name="T78" fmla="*/ 3 w 2390"/>
                <a:gd name="T79" fmla="*/ 884 h 1759"/>
                <a:gd name="T80" fmla="*/ 2 w 2390"/>
                <a:gd name="T81" fmla="*/ 932 h 1759"/>
                <a:gd name="T82" fmla="*/ 2 w 2390"/>
                <a:gd name="T83" fmla="*/ 983 h 1759"/>
                <a:gd name="T84" fmla="*/ 1 w 2390"/>
                <a:gd name="T85" fmla="*/ 1034 h 1759"/>
                <a:gd name="T86" fmla="*/ 1 w 2390"/>
                <a:gd name="T87" fmla="*/ 1087 h 1759"/>
                <a:gd name="T88" fmla="*/ 0 w 2390"/>
                <a:gd name="T89" fmla="*/ 1141 h 1759"/>
                <a:gd name="T90" fmla="*/ 0 w 2390"/>
                <a:gd name="T91" fmla="*/ 1196 h 1759"/>
                <a:gd name="T92" fmla="*/ 1 w 2390"/>
                <a:gd name="T93" fmla="*/ 1253 h 1759"/>
                <a:gd name="T94" fmla="*/ 1 w 2390"/>
                <a:gd name="T95" fmla="*/ 1311 h 1759"/>
                <a:gd name="T96" fmla="*/ 1 w 2390"/>
                <a:gd name="T97" fmla="*/ 1371 h 1759"/>
                <a:gd name="T98" fmla="*/ 1 w 2390"/>
                <a:gd name="T99" fmla="*/ 1432 h 1759"/>
                <a:gd name="T100" fmla="*/ 2 w 2390"/>
                <a:gd name="T101" fmla="*/ 1495 h 1759"/>
                <a:gd name="T102" fmla="*/ 2 w 2390"/>
                <a:gd name="T103" fmla="*/ 1558 h 1759"/>
                <a:gd name="T104" fmla="*/ 3 w 2390"/>
                <a:gd name="T105" fmla="*/ 1624 h 1759"/>
                <a:gd name="T106" fmla="*/ 4 w 2390"/>
                <a:gd name="T107" fmla="*/ 1690 h 1759"/>
                <a:gd name="T108" fmla="*/ 5 w 2390"/>
                <a:gd name="T109" fmla="*/ 1759 h 1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390" h="1759">
                  <a:moveTo>
                    <a:pt x="2390" y="268"/>
                  </a:moveTo>
                  <a:lnTo>
                    <a:pt x="1971" y="225"/>
                  </a:lnTo>
                  <a:lnTo>
                    <a:pt x="1765" y="200"/>
                  </a:lnTo>
                  <a:lnTo>
                    <a:pt x="1348" y="99"/>
                  </a:lnTo>
                  <a:lnTo>
                    <a:pt x="1139" y="113"/>
                  </a:lnTo>
                  <a:lnTo>
                    <a:pt x="1031" y="93"/>
                  </a:lnTo>
                  <a:lnTo>
                    <a:pt x="927" y="102"/>
                  </a:lnTo>
                  <a:lnTo>
                    <a:pt x="827" y="85"/>
                  </a:lnTo>
                  <a:lnTo>
                    <a:pt x="722" y="96"/>
                  </a:lnTo>
                  <a:lnTo>
                    <a:pt x="617" y="84"/>
                  </a:lnTo>
                  <a:lnTo>
                    <a:pt x="515" y="55"/>
                  </a:lnTo>
                  <a:lnTo>
                    <a:pt x="407" y="0"/>
                  </a:lnTo>
                  <a:lnTo>
                    <a:pt x="348" y="19"/>
                  </a:lnTo>
                  <a:lnTo>
                    <a:pt x="302" y="2"/>
                  </a:lnTo>
                  <a:lnTo>
                    <a:pt x="252" y="7"/>
                  </a:lnTo>
                  <a:lnTo>
                    <a:pt x="202" y="7"/>
                  </a:lnTo>
                  <a:lnTo>
                    <a:pt x="168" y="50"/>
                  </a:lnTo>
                  <a:lnTo>
                    <a:pt x="145" y="50"/>
                  </a:lnTo>
                  <a:lnTo>
                    <a:pt x="111" y="88"/>
                  </a:lnTo>
                  <a:lnTo>
                    <a:pt x="86" y="99"/>
                  </a:lnTo>
                  <a:lnTo>
                    <a:pt x="86" y="130"/>
                  </a:lnTo>
                  <a:lnTo>
                    <a:pt x="57" y="194"/>
                  </a:lnTo>
                  <a:lnTo>
                    <a:pt x="38" y="269"/>
                  </a:lnTo>
                  <a:lnTo>
                    <a:pt x="35" y="294"/>
                  </a:lnTo>
                  <a:lnTo>
                    <a:pt x="32" y="320"/>
                  </a:lnTo>
                  <a:lnTo>
                    <a:pt x="29" y="348"/>
                  </a:lnTo>
                  <a:lnTo>
                    <a:pt x="26" y="377"/>
                  </a:lnTo>
                  <a:lnTo>
                    <a:pt x="24" y="408"/>
                  </a:lnTo>
                  <a:lnTo>
                    <a:pt x="21" y="440"/>
                  </a:lnTo>
                  <a:lnTo>
                    <a:pt x="19" y="473"/>
                  </a:lnTo>
                  <a:lnTo>
                    <a:pt x="17" y="508"/>
                  </a:lnTo>
                  <a:lnTo>
                    <a:pt x="15" y="545"/>
                  </a:lnTo>
                  <a:lnTo>
                    <a:pt x="13" y="582"/>
                  </a:lnTo>
                  <a:lnTo>
                    <a:pt x="11" y="621"/>
                  </a:lnTo>
                  <a:lnTo>
                    <a:pt x="10" y="662"/>
                  </a:lnTo>
                  <a:lnTo>
                    <a:pt x="8" y="703"/>
                  </a:lnTo>
                  <a:lnTo>
                    <a:pt x="7" y="746"/>
                  </a:lnTo>
                  <a:lnTo>
                    <a:pt x="5" y="791"/>
                  </a:lnTo>
                  <a:lnTo>
                    <a:pt x="4" y="837"/>
                  </a:lnTo>
                  <a:lnTo>
                    <a:pt x="3" y="884"/>
                  </a:lnTo>
                  <a:lnTo>
                    <a:pt x="2" y="932"/>
                  </a:lnTo>
                  <a:lnTo>
                    <a:pt x="2" y="983"/>
                  </a:lnTo>
                  <a:lnTo>
                    <a:pt x="1" y="1034"/>
                  </a:lnTo>
                  <a:lnTo>
                    <a:pt x="1" y="1087"/>
                  </a:lnTo>
                  <a:lnTo>
                    <a:pt x="0" y="1141"/>
                  </a:lnTo>
                  <a:lnTo>
                    <a:pt x="0" y="1196"/>
                  </a:lnTo>
                  <a:lnTo>
                    <a:pt x="1" y="1253"/>
                  </a:lnTo>
                  <a:lnTo>
                    <a:pt x="1" y="1311"/>
                  </a:lnTo>
                  <a:lnTo>
                    <a:pt x="1" y="1371"/>
                  </a:lnTo>
                  <a:lnTo>
                    <a:pt x="1" y="1432"/>
                  </a:lnTo>
                  <a:lnTo>
                    <a:pt x="2" y="1495"/>
                  </a:lnTo>
                  <a:lnTo>
                    <a:pt x="2" y="1558"/>
                  </a:lnTo>
                  <a:lnTo>
                    <a:pt x="3" y="1624"/>
                  </a:lnTo>
                  <a:lnTo>
                    <a:pt x="4" y="1690"/>
                  </a:lnTo>
                  <a:lnTo>
                    <a:pt x="5" y="1759"/>
                  </a:lnTo>
                </a:path>
              </a:pathLst>
            </a:custGeom>
            <a:noFill/>
            <a:ln w="1905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Freeform 53">
              <a:extLst>
                <a:ext uri="{FF2B5EF4-FFF2-40B4-BE49-F238E27FC236}">
                  <a16:creationId xmlns:a16="http://schemas.microsoft.com/office/drawing/2014/main" id="{A4198B9F-8922-FF93-F15D-B030BDD338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0897" y="3706531"/>
              <a:ext cx="4446722" cy="2116567"/>
            </a:xfrm>
            <a:custGeom>
              <a:avLst/>
              <a:gdLst>
                <a:gd name="T0" fmla="*/ 3634 w 3634"/>
                <a:gd name="T1" fmla="*/ 678 h 1715"/>
                <a:gd name="T2" fmla="*/ 3222 w 3634"/>
                <a:gd name="T3" fmla="*/ 641 h 1715"/>
                <a:gd name="T4" fmla="*/ 2803 w 3634"/>
                <a:gd name="T5" fmla="*/ 553 h 1715"/>
                <a:gd name="T6" fmla="*/ 2386 w 3634"/>
                <a:gd name="T7" fmla="*/ 492 h 1715"/>
                <a:gd name="T8" fmla="*/ 1964 w 3634"/>
                <a:gd name="T9" fmla="*/ 409 h 1715"/>
                <a:gd name="T10" fmla="*/ 1761 w 3634"/>
                <a:gd name="T11" fmla="*/ 357 h 1715"/>
                <a:gd name="T12" fmla="*/ 1338 w 3634"/>
                <a:gd name="T13" fmla="*/ 220 h 1715"/>
                <a:gd name="T14" fmla="*/ 1140 w 3634"/>
                <a:gd name="T15" fmla="*/ 166 h 1715"/>
                <a:gd name="T16" fmla="*/ 1030 w 3634"/>
                <a:gd name="T17" fmla="*/ 150 h 1715"/>
                <a:gd name="T18" fmla="*/ 825 w 3634"/>
                <a:gd name="T19" fmla="*/ 80 h 1715"/>
                <a:gd name="T20" fmla="*/ 721 w 3634"/>
                <a:gd name="T21" fmla="*/ 80 h 1715"/>
                <a:gd name="T22" fmla="*/ 400 w 3634"/>
                <a:gd name="T23" fmla="*/ 0 h 1715"/>
                <a:gd name="T24" fmla="*/ 344 w 3634"/>
                <a:gd name="T25" fmla="*/ 23 h 1715"/>
                <a:gd name="T26" fmla="*/ 301 w 3634"/>
                <a:gd name="T27" fmla="*/ 23 h 1715"/>
                <a:gd name="T28" fmla="*/ 238 w 3634"/>
                <a:gd name="T29" fmla="*/ 62 h 1715"/>
                <a:gd name="T30" fmla="*/ 204 w 3634"/>
                <a:gd name="T31" fmla="*/ 62 h 1715"/>
                <a:gd name="T32" fmla="*/ 182 w 3634"/>
                <a:gd name="T33" fmla="*/ 80 h 1715"/>
                <a:gd name="T34" fmla="*/ 148 w 3634"/>
                <a:gd name="T35" fmla="*/ 96 h 1715"/>
                <a:gd name="T36" fmla="*/ 118 w 3634"/>
                <a:gd name="T37" fmla="*/ 96 h 1715"/>
                <a:gd name="T38" fmla="*/ 88 w 3634"/>
                <a:gd name="T39" fmla="*/ 109 h 1715"/>
                <a:gd name="T40" fmla="*/ 55 w 3634"/>
                <a:gd name="T41" fmla="*/ 179 h 1715"/>
                <a:gd name="T42" fmla="*/ 26 w 3634"/>
                <a:gd name="T43" fmla="*/ 310 h 1715"/>
                <a:gd name="T44" fmla="*/ 0 w 3634"/>
                <a:gd name="T45" fmla="*/ 617 h 1715"/>
                <a:gd name="T46" fmla="*/ 0 w 3634"/>
                <a:gd name="T47" fmla="*/ 1715 h 17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34" h="1715">
                  <a:moveTo>
                    <a:pt x="3634" y="678"/>
                  </a:moveTo>
                  <a:lnTo>
                    <a:pt x="3222" y="641"/>
                  </a:lnTo>
                  <a:lnTo>
                    <a:pt x="2803" y="553"/>
                  </a:lnTo>
                  <a:lnTo>
                    <a:pt x="2386" y="492"/>
                  </a:lnTo>
                  <a:lnTo>
                    <a:pt x="1964" y="409"/>
                  </a:lnTo>
                  <a:lnTo>
                    <a:pt x="1761" y="357"/>
                  </a:lnTo>
                  <a:lnTo>
                    <a:pt x="1338" y="220"/>
                  </a:lnTo>
                  <a:lnTo>
                    <a:pt x="1140" y="166"/>
                  </a:lnTo>
                  <a:lnTo>
                    <a:pt x="1030" y="150"/>
                  </a:lnTo>
                  <a:lnTo>
                    <a:pt x="825" y="80"/>
                  </a:lnTo>
                  <a:lnTo>
                    <a:pt x="721" y="80"/>
                  </a:lnTo>
                  <a:lnTo>
                    <a:pt x="400" y="0"/>
                  </a:lnTo>
                  <a:lnTo>
                    <a:pt x="344" y="23"/>
                  </a:lnTo>
                  <a:lnTo>
                    <a:pt x="301" y="23"/>
                  </a:lnTo>
                  <a:lnTo>
                    <a:pt x="238" y="62"/>
                  </a:lnTo>
                  <a:lnTo>
                    <a:pt x="204" y="62"/>
                  </a:lnTo>
                  <a:lnTo>
                    <a:pt x="182" y="80"/>
                  </a:lnTo>
                  <a:lnTo>
                    <a:pt x="148" y="96"/>
                  </a:lnTo>
                  <a:lnTo>
                    <a:pt x="118" y="96"/>
                  </a:lnTo>
                  <a:lnTo>
                    <a:pt x="88" y="109"/>
                  </a:lnTo>
                  <a:lnTo>
                    <a:pt x="55" y="179"/>
                  </a:lnTo>
                  <a:lnTo>
                    <a:pt x="26" y="310"/>
                  </a:lnTo>
                  <a:lnTo>
                    <a:pt x="0" y="617"/>
                  </a:lnTo>
                  <a:lnTo>
                    <a:pt x="0" y="1715"/>
                  </a:lnTo>
                </a:path>
              </a:pathLst>
            </a:custGeom>
            <a:noFill/>
            <a:ln w="19050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54">
              <a:extLst>
                <a:ext uri="{FF2B5EF4-FFF2-40B4-BE49-F238E27FC236}">
                  <a16:creationId xmlns:a16="http://schemas.microsoft.com/office/drawing/2014/main" id="{0DEAFFDD-8222-53F4-E2BA-4488D8730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3555" y="3815137"/>
              <a:ext cx="4965548" cy="2007962"/>
            </a:xfrm>
            <a:custGeom>
              <a:avLst/>
              <a:gdLst>
                <a:gd name="T0" fmla="*/ 4058 w 4058"/>
                <a:gd name="T1" fmla="*/ 725 h 1627"/>
                <a:gd name="T2" fmla="*/ 3645 w 4058"/>
                <a:gd name="T3" fmla="*/ 662 h 1627"/>
                <a:gd name="T4" fmla="*/ 3227 w 4058"/>
                <a:gd name="T5" fmla="*/ 572 h 1627"/>
                <a:gd name="T6" fmla="*/ 2809 w 4058"/>
                <a:gd name="T7" fmla="*/ 512 h 1627"/>
                <a:gd name="T8" fmla="*/ 2391 w 4058"/>
                <a:gd name="T9" fmla="*/ 440 h 1627"/>
                <a:gd name="T10" fmla="*/ 1975 w 4058"/>
                <a:gd name="T11" fmla="*/ 395 h 1627"/>
                <a:gd name="T12" fmla="*/ 1558 w 4058"/>
                <a:gd name="T13" fmla="*/ 326 h 1627"/>
                <a:gd name="T14" fmla="*/ 1347 w 4058"/>
                <a:gd name="T15" fmla="*/ 274 h 1627"/>
                <a:gd name="T16" fmla="*/ 1142 w 4058"/>
                <a:gd name="T17" fmla="*/ 237 h 1627"/>
                <a:gd name="T18" fmla="*/ 929 w 4058"/>
                <a:gd name="T19" fmla="*/ 170 h 1627"/>
                <a:gd name="T20" fmla="*/ 828 w 4058"/>
                <a:gd name="T21" fmla="*/ 123 h 1627"/>
                <a:gd name="T22" fmla="*/ 726 w 4058"/>
                <a:gd name="T23" fmla="*/ 137 h 1627"/>
                <a:gd name="T24" fmla="*/ 620 w 4058"/>
                <a:gd name="T25" fmla="*/ 120 h 1627"/>
                <a:gd name="T26" fmla="*/ 515 w 4058"/>
                <a:gd name="T27" fmla="*/ 51 h 1627"/>
                <a:gd name="T28" fmla="*/ 408 w 4058"/>
                <a:gd name="T29" fmla="*/ 12 h 1627"/>
                <a:gd name="T30" fmla="*/ 351 w 4058"/>
                <a:gd name="T31" fmla="*/ 0 h 1627"/>
                <a:gd name="T32" fmla="*/ 305 w 4058"/>
                <a:gd name="T33" fmla="*/ 0 h 1627"/>
                <a:gd name="T34" fmla="*/ 255 w 4058"/>
                <a:gd name="T35" fmla="*/ 41 h 1627"/>
                <a:gd name="T36" fmla="*/ 202 w 4058"/>
                <a:gd name="T37" fmla="*/ 41 h 1627"/>
                <a:gd name="T38" fmla="*/ 175 w 4058"/>
                <a:gd name="T39" fmla="*/ 65 h 1627"/>
                <a:gd name="T40" fmla="*/ 144 w 4058"/>
                <a:gd name="T41" fmla="*/ 65 h 1627"/>
                <a:gd name="T42" fmla="*/ 100 w 4058"/>
                <a:gd name="T43" fmla="*/ 81 h 1627"/>
                <a:gd name="T44" fmla="*/ 70 w 4058"/>
                <a:gd name="T45" fmla="*/ 125 h 1627"/>
                <a:gd name="T46" fmla="*/ 55 w 4058"/>
                <a:gd name="T47" fmla="*/ 184 h 1627"/>
                <a:gd name="T48" fmla="*/ 43 w 4058"/>
                <a:gd name="T49" fmla="*/ 258 h 1627"/>
                <a:gd name="T50" fmla="*/ 29 w 4058"/>
                <a:gd name="T51" fmla="*/ 447 h 1627"/>
                <a:gd name="T52" fmla="*/ 24 w 4058"/>
                <a:gd name="T53" fmla="*/ 521 h 1627"/>
                <a:gd name="T54" fmla="*/ 19 w 4058"/>
                <a:gd name="T55" fmla="*/ 595 h 1627"/>
                <a:gd name="T56" fmla="*/ 12 w 4058"/>
                <a:gd name="T57" fmla="*/ 743 h 1627"/>
                <a:gd name="T58" fmla="*/ 6 w 4058"/>
                <a:gd name="T59" fmla="*/ 890 h 1627"/>
                <a:gd name="T60" fmla="*/ 4 w 4058"/>
                <a:gd name="T61" fmla="*/ 964 h 1627"/>
                <a:gd name="T62" fmla="*/ 3 w 4058"/>
                <a:gd name="T63" fmla="*/ 1038 h 1627"/>
                <a:gd name="T64" fmla="*/ 0 w 4058"/>
                <a:gd name="T65" fmla="*/ 1185 h 1627"/>
                <a:gd name="T66" fmla="*/ 1 w 4058"/>
                <a:gd name="T67" fmla="*/ 1332 h 1627"/>
                <a:gd name="T68" fmla="*/ 1 w 4058"/>
                <a:gd name="T69" fmla="*/ 1406 h 1627"/>
                <a:gd name="T70" fmla="*/ 2 w 4058"/>
                <a:gd name="T71" fmla="*/ 1479 h 1627"/>
                <a:gd name="T72" fmla="*/ 6 w 4058"/>
                <a:gd name="T73" fmla="*/ 1627 h 1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058" h="1627">
                  <a:moveTo>
                    <a:pt x="4058" y="725"/>
                  </a:moveTo>
                  <a:lnTo>
                    <a:pt x="3645" y="662"/>
                  </a:lnTo>
                  <a:lnTo>
                    <a:pt x="3227" y="572"/>
                  </a:lnTo>
                  <a:lnTo>
                    <a:pt x="2809" y="512"/>
                  </a:lnTo>
                  <a:lnTo>
                    <a:pt x="2391" y="440"/>
                  </a:lnTo>
                  <a:lnTo>
                    <a:pt x="1975" y="395"/>
                  </a:lnTo>
                  <a:lnTo>
                    <a:pt x="1558" y="326"/>
                  </a:lnTo>
                  <a:lnTo>
                    <a:pt x="1347" y="274"/>
                  </a:lnTo>
                  <a:lnTo>
                    <a:pt x="1142" y="237"/>
                  </a:lnTo>
                  <a:lnTo>
                    <a:pt x="929" y="170"/>
                  </a:lnTo>
                  <a:lnTo>
                    <a:pt x="828" y="123"/>
                  </a:lnTo>
                  <a:lnTo>
                    <a:pt x="726" y="137"/>
                  </a:lnTo>
                  <a:lnTo>
                    <a:pt x="620" y="120"/>
                  </a:lnTo>
                  <a:lnTo>
                    <a:pt x="515" y="51"/>
                  </a:lnTo>
                  <a:lnTo>
                    <a:pt x="408" y="12"/>
                  </a:lnTo>
                  <a:lnTo>
                    <a:pt x="351" y="0"/>
                  </a:lnTo>
                  <a:lnTo>
                    <a:pt x="305" y="0"/>
                  </a:lnTo>
                  <a:lnTo>
                    <a:pt x="255" y="41"/>
                  </a:lnTo>
                  <a:lnTo>
                    <a:pt x="202" y="41"/>
                  </a:lnTo>
                  <a:lnTo>
                    <a:pt x="175" y="65"/>
                  </a:lnTo>
                  <a:lnTo>
                    <a:pt x="144" y="65"/>
                  </a:lnTo>
                  <a:lnTo>
                    <a:pt x="100" y="81"/>
                  </a:lnTo>
                  <a:lnTo>
                    <a:pt x="70" y="125"/>
                  </a:lnTo>
                  <a:lnTo>
                    <a:pt x="55" y="184"/>
                  </a:lnTo>
                  <a:lnTo>
                    <a:pt x="43" y="258"/>
                  </a:lnTo>
                  <a:lnTo>
                    <a:pt x="29" y="447"/>
                  </a:lnTo>
                  <a:lnTo>
                    <a:pt x="24" y="521"/>
                  </a:lnTo>
                  <a:lnTo>
                    <a:pt x="19" y="595"/>
                  </a:lnTo>
                  <a:lnTo>
                    <a:pt x="12" y="743"/>
                  </a:lnTo>
                  <a:lnTo>
                    <a:pt x="6" y="890"/>
                  </a:lnTo>
                  <a:lnTo>
                    <a:pt x="4" y="964"/>
                  </a:lnTo>
                  <a:lnTo>
                    <a:pt x="3" y="1038"/>
                  </a:lnTo>
                  <a:lnTo>
                    <a:pt x="0" y="1185"/>
                  </a:lnTo>
                  <a:lnTo>
                    <a:pt x="1" y="1332"/>
                  </a:lnTo>
                  <a:lnTo>
                    <a:pt x="1" y="1406"/>
                  </a:lnTo>
                  <a:lnTo>
                    <a:pt x="2" y="1479"/>
                  </a:lnTo>
                  <a:lnTo>
                    <a:pt x="6" y="1627"/>
                  </a:lnTo>
                </a:path>
              </a:pathLst>
            </a:custGeom>
            <a:noFill/>
            <a:ln w="19050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Freeform 55">
              <a:extLst>
                <a:ext uri="{FF2B5EF4-FFF2-40B4-BE49-F238E27FC236}">
                  <a16:creationId xmlns:a16="http://schemas.microsoft.com/office/drawing/2014/main" id="{E0EC89D3-2792-643B-2058-F4BBECCA6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674" y="4039752"/>
              <a:ext cx="5853913" cy="1783347"/>
            </a:xfrm>
            <a:custGeom>
              <a:avLst/>
              <a:gdLst>
                <a:gd name="T0" fmla="*/ 4784 w 4784"/>
                <a:gd name="T1" fmla="*/ 744 h 1445"/>
                <a:gd name="T2" fmla="*/ 4473 w 4784"/>
                <a:gd name="T3" fmla="*/ 744 h 1445"/>
                <a:gd name="T4" fmla="*/ 4055 w 4784"/>
                <a:gd name="T5" fmla="*/ 696 h 1445"/>
                <a:gd name="T6" fmla="*/ 3641 w 4784"/>
                <a:gd name="T7" fmla="*/ 669 h 1445"/>
                <a:gd name="T8" fmla="*/ 3222 w 4784"/>
                <a:gd name="T9" fmla="*/ 584 h 1445"/>
                <a:gd name="T10" fmla="*/ 2804 w 4784"/>
                <a:gd name="T11" fmla="*/ 540 h 1445"/>
                <a:gd name="T12" fmla="*/ 1552 w 4784"/>
                <a:gd name="T13" fmla="*/ 262 h 1445"/>
                <a:gd name="T14" fmla="*/ 1158 w 4784"/>
                <a:gd name="T15" fmla="*/ 150 h 1445"/>
                <a:gd name="T16" fmla="*/ 1029 w 4784"/>
                <a:gd name="T17" fmla="*/ 144 h 1445"/>
                <a:gd name="T18" fmla="*/ 927 w 4784"/>
                <a:gd name="T19" fmla="*/ 110 h 1445"/>
                <a:gd name="T20" fmla="*/ 720 w 4784"/>
                <a:gd name="T21" fmla="*/ 83 h 1445"/>
                <a:gd name="T22" fmla="*/ 507 w 4784"/>
                <a:gd name="T23" fmla="*/ 12 h 1445"/>
                <a:gd name="T24" fmla="*/ 401 w 4784"/>
                <a:gd name="T25" fmla="*/ 0 h 1445"/>
                <a:gd name="T26" fmla="*/ 347 w 4784"/>
                <a:gd name="T27" fmla="*/ 25 h 1445"/>
                <a:gd name="T28" fmla="*/ 319 w 4784"/>
                <a:gd name="T29" fmla="*/ 25 h 1445"/>
                <a:gd name="T30" fmla="*/ 273 w 4784"/>
                <a:gd name="T31" fmla="*/ 39 h 1445"/>
                <a:gd name="T32" fmla="*/ 207 w 4784"/>
                <a:gd name="T33" fmla="*/ 67 h 1445"/>
                <a:gd name="T34" fmla="*/ 166 w 4784"/>
                <a:gd name="T35" fmla="*/ 99 h 1445"/>
                <a:gd name="T36" fmla="*/ 149 w 4784"/>
                <a:gd name="T37" fmla="*/ 99 h 1445"/>
                <a:gd name="T38" fmla="*/ 141 w 4784"/>
                <a:gd name="T39" fmla="*/ 103 h 1445"/>
                <a:gd name="T40" fmla="*/ 135 w 4784"/>
                <a:gd name="T41" fmla="*/ 108 h 1445"/>
                <a:gd name="T42" fmla="*/ 128 w 4784"/>
                <a:gd name="T43" fmla="*/ 114 h 1445"/>
                <a:gd name="T44" fmla="*/ 122 w 4784"/>
                <a:gd name="T45" fmla="*/ 120 h 1445"/>
                <a:gd name="T46" fmla="*/ 115 w 4784"/>
                <a:gd name="T47" fmla="*/ 126 h 1445"/>
                <a:gd name="T48" fmla="*/ 110 w 4784"/>
                <a:gd name="T49" fmla="*/ 133 h 1445"/>
                <a:gd name="T50" fmla="*/ 99 w 4784"/>
                <a:gd name="T51" fmla="*/ 149 h 1445"/>
                <a:gd name="T52" fmla="*/ 94 w 4784"/>
                <a:gd name="T53" fmla="*/ 157 h 1445"/>
                <a:gd name="T54" fmla="*/ 89 w 4784"/>
                <a:gd name="T55" fmla="*/ 166 h 1445"/>
                <a:gd name="T56" fmla="*/ 80 w 4784"/>
                <a:gd name="T57" fmla="*/ 184 h 1445"/>
                <a:gd name="T58" fmla="*/ 72 w 4784"/>
                <a:gd name="T59" fmla="*/ 204 h 1445"/>
                <a:gd name="T60" fmla="*/ 65 w 4784"/>
                <a:gd name="T61" fmla="*/ 226 h 1445"/>
                <a:gd name="T62" fmla="*/ 60 w 4784"/>
                <a:gd name="T63" fmla="*/ 246 h 1445"/>
                <a:gd name="T64" fmla="*/ 56 w 4784"/>
                <a:gd name="T65" fmla="*/ 266 h 1445"/>
                <a:gd name="T66" fmla="*/ 52 w 4784"/>
                <a:gd name="T67" fmla="*/ 287 h 1445"/>
                <a:gd name="T68" fmla="*/ 48 w 4784"/>
                <a:gd name="T69" fmla="*/ 310 h 1445"/>
                <a:gd name="T70" fmla="*/ 44 w 4784"/>
                <a:gd name="T71" fmla="*/ 332 h 1445"/>
                <a:gd name="T72" fmla="*/ 41 w 4784"/>
                <a:gd name="T73" fmla="*/ 356 h 1445"/>
                <a:gd name="T74" fmla="*/ 37 w 4784"/>
                <a:gd name="T75" fmla="*/ 380 h 1445"/>
                <a:gd name="T76" fmla="*/ 34 w 4784"/>
                <a:gd name="T77" fmla="*/ 405 h 1445"/>
                <a:gd name="T78" fmla="*/ 32 w 4784"/>
                <a:gd name="T79" fmla="*/ 430 h 1445"/>
                <a:gd name="T80" fmla="*/ 29 w 4784"/>
                <a:gd name="T81" fmla="*/ 457 h 1445"/>
                <a:gd name="T82" fmla="*/ 26 w 4784"/>
                <a:gd name="T83" fmla="*/ 484 h 1445"/>
                <a:gd name="T84" fmla="*/ 24 w 4784"/>
                <a:gd name="T85" fmla="*/ 512 h 1445"/>
                <a:gd name="T86" fmla="*/ 23 w 4784"/>
                <a:gd name="T87" fmla="*/ 540 h 1445"/>
                <a:gd name="T88" fmla="*/ 21 w 4784"/>
                <a:gd name="T89" fmla="*/ 569 h 1445"/>
                <a:gd name="T90" fmla="*/ 19 w 4784"/>
                <a:gd name="T91" fmla="*/ 599 h 1445"/>
                <a:gd name="T92" fmla="*/ 18 w 4784"/>
                <a:gd name="T93" fmla="*/ 630 h 1445"/>
                <a:gd name="T94" fmla="*/ 13 w 4784"/>
                <a:gd name="T95" fmla="*/ 728 h 1445"/>
                <a:gd name="T96" fmla="*/ 8 w 4784"/>
                <a:gd name="T97" fmla="*/ 826 h 1445"/>
                <a:gd name="T98" fmla="*/ 5 w 4784"/>
                <a:gd name="T99" fmla="*/ 926 h 1445"/>
                <a:gd name="T100" fmla="*/ 3 w 4784"/>
                <a:gd name="T101" fmla="*/ 976 h 1445"/>
                <a:gd name="T102" fmla="*/ 2 w 4784"/>
                <a:gd name="T103" fmla="*/ 1028 h 1445"/>
                <a:gd name="T104" fmla="*/ 1 w 4784"/>
                <a:gd name="T105" fmla="*/ 1078 h 1445"/>
                <a:gd name="T106" fmla="*/ 0 w 4784"/>
                <a:gd name="T107" fmla="*/ 1130 h 1445"/>
                <a:gd name="T108" fmla="*/ 0 w 4784"/>
                <a:gd name="T109" fmla="*/ 1181 h 1445"/>
                <a:gd name="T110" fmla="*/ 0 w 4784"/>
                <a:gd name="T111" fmla="*/ 1234 h 1445"/>
                <a:gd name="T112" fmla="*/ 0 w 4784"/>
                <a:gd name="T113" fmla="*/ 1338 h 1445"/>
                <a:gd name="T114" fmla="*/ 0 w 4784"/>
                <a:gd name="T115" fmla="*/ 1391 h 1445"/>
                <a:gd name="T116" fmla="*/ 1 w 4784"/>
                <a:gd name="T117" fmla="*/ 1445 h 1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784" h="1445">
                  <a:moveTo>
                    <a:pt x="4784" y="744"/>
                  </a:moveTo>
                  <a:lnTo>
                    <a:pt x="4473" y="744"/>
                  </a:lnTo>
                  <a:lnTo>
                    <a:pt x="4055" y="696"/>
                  </a:lnTo>
                  <a:lnTo>
                    <a:pt x="3641" y="669"/>
                  </a:lnTo>
                  <a:lnTo>
                    <a:pt x="3222" y="584"/>
                  </a:lnTo>
                  <a:lnTo>
                    <a:pt x="2804" y="540"/>
                  </a:lnTo>
                  <a:lnTo>
                    <a:pt x="1552" y="262"/>
                  </a:lnTo>
                  <a:lnTo>
                    <a:pt x="1158" y="150"/>
                  </a:lnTo>
                  <a:lnTo>
                    <a:pt x="1029" y="144"/>
                  </a:lnTo>
                  <a:lnTo>
                    <a:pt x="927" y="110"/>
                  </a:lnTo>
                  <a:lnTo>
                    <a:pt x="720" y="83"/>
                  </a:lnTo>
                  <a:lnTo>
                    <a:pt x="507" y="12"/>
                  </a:lnTo>
                  <a:lnTo>
                    <a:pt x="401" y="0"/>
                  </a:lnTo>
                  <a:lnTo>
                    <a:pt x="347" y="25"/>
                  </a:lnTo>
                  <a:lnTo>
                    <a:pt x="319" y="25"/>
                  </a:lnTo>
                  <a:lnTo>
                    <a:pt x="273" y="39"/>
                  </a:lnTo>
                  <a:lnTo>
                    <a:pt x="207" y="67"/>
                  </a:lnTo>
                  <a:lnTo>
                    <a:pt x="166" y="99"/>
                  </a:lnTo>
                  <a:lnTo>
                    <a:pt x="149" y="99"/>
                  </a:lnTo>
                  <a:lnTo>
                    <a:pt x="141" y="103"/>
                  </a:lnTo>
                  <a:lnTo>
                    <a:pt x="135" y="108"/>
                  </a:lnTo>
                  <a:lnTo>
                    <a:pt x="128" y="114"/>
                  </a:lnTo>
                  <a:lnTo>
                    <a:pt x="122" y="120"/>
                  </a:lnTo>
                  <a:lnTo>
                    <a:pt x="115" y="126"/>
                  </a:lnTo>
                  <a:lnTo>
                    <a:pt x="110" y="133"/>
                  </a:lnTo>
                  <a:lnTo>
                    <a:pt x="99" y="149"/>
                  </a:lnTo>
                  <a:lnTo>
                    <a:pt x="94" y="157"/>
                  </a:lnTo>
                  <a:lnTo>
                    <a:pt x="89" y="166"/>
                  </a:lnTo>
                  <a:lnTo>
                    <a:pt x="80" y="184"/>
                  </a:lnTo>
                  <a:lnTo>
                    <a:pt x="72" y="204"/>
                  </a:lnTo>
                  <a:lnTo>
                    <a:pt x="65" y="226"/>
                  </a:lnTo>
                  <a:lnTo>
                    <a:pt x="60" y="246"/>
                  </a:lnTo>
                  <a:lnTo>
                    <a:pt x="56" y="266"/>
                  </a:lnTo>
                  <a:lnTo>
                    <a:pt x="52" y="287"/>
                  </a:lnTo>
                  <a:lnTo>
                    <a:pt x="48" y="310"/>
                  </a:lnTo>
                  <a:lnTo>
                    <a:pt x="44" y="332"/>
                  </a:lnTo>
                  <a:lnTo>
                    <a:pt x="41" y="356"/>
                  </a:lnTo>
                  <a:lnTo>
                    <a:pt x="37" y="380"/>
                  </a:lnTo>
                  <a:lnTo>
                    <a:pt x="34" y="405"/>
                  </a:lnTo>
                  <a:lnTo>
                    <a:pt x="32" y="430"/>
                  </a:lnTo>
                  <a:lnTo>
                    <a:pt x="29" y="457"/>
                  </a:lnTo>
                  <a:lnTo>
                    <a:pt x="26" y="484"/>
                  </a:lnTo>
                  <a:lnTo>
                    <a:pt x="24" y="512"/>
                  </a:lnTo>
                  <a:lnTo>
                    <a:pt x="23" y="540"/>
                  </a:lnTo>
                  <a:lnTo>
                    <a:pt x="21" y="569"/>
                  </a:lnTo>
                  <a:lnTo>
                    <a:pt x="19" y="599"/>
                  </a:lnTo>
                  <a:lnTo>
                    <a:pt x="18" y="630"/>
                  </a:lnTo>
                  <a:lnTo>
                    <a:pt x="13" y="728"/>
                  </a:lnTo>
                  <a:lnTo>
                    <a:pt x="8" y="826"/>
                  </a:lnTo>
                  <a:lnTo>
                    <a:pt x="5" y="926"/>
                  </a:lnTo>
                  <a:lnTo>
                    <a:pt x="3" y="976"/>
                  </a:lnTo>
                  <a:lnTo>
                    <a:pt x="2" y="1028"/>
                  </a:lnTo>
                  <a:lnTo>
                    <a:pt x="1" y="1078"/>
                  </a:lnTo>
                  <a:lnTo>
                    <a:pt x="0" y="1130"/>
                  </a:lnTo>
                  <a:lnTo>
                    <a:pt x="0" y="1181"/>
                  </a:lnTo>
                  <a:lnTo>
                    <a:pt x="0" y="1234"/>
                  </a:lnTo>
                  <a:lnTo>
                    <a:pt x="0" y="1338"/>
                  </a:lnTo>
                  <a:lnTo>
                    <a:pt x="0" y="1391"/>
                  </a:lnTo>
                  <a:lnTo>
                    <a:pt x="1" y="1445"/>
                  </a:lnTo>
                </a:path>
              </a:pathLst>
            </a:custGeom>
            <a:noFill/>
            <a:ln w="19050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Line 56">
              <a:extLst>
                <a:ext uri="{FF2B5EF4-FFF2-40B4-BE49-F238E27FC236}">
                  <a16:creationId xmlns:a16="http://schemas.microsoft.com/office/drawing/2014/main" id="{F4A1A66F-C0FB-F25E-80F8-AF6823A27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88101" y="4787646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Line 57">
              <a:extLst>
                <a:ext uri="{FF2B5EF4-FFF2-40B4-BE49-F238E27FC236}">
                  <a16:creationId xmlns:a16="http://schemas.microsoft.com/office/drawing/2014/main" id="{9756231D-25D9-43A4-9903-779B7617CD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23587" y="542323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Line 58">
              <a:extLst>
                <a:ext uri="{FF2B5EF4-FFF2-40B4-BE49-F238E27FC236}">
                  <a16:creationId xmlns:a16="http://schemas.microsoft.com/office/drawing/2014/main" id="{BD77D5FD-FF42-CA8F-E4BC-E4484FE1D1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88101" y="5423234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Line 59">
              <a:extLst>
                <a:ext uri="{FF2B5EF4-FFF2-40B4-BE49-F238E27FC236}">
                  <a16:creationId xmlns:a16="http://schemas.microsoft.com/office/drawing/2014/main" id="{FD9EE9DD-F4E7-EACC-390D-995A74BED1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23587" y="4787646"/>
              <a:ext cx="0" cy="635587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Line 60">
              <a:extLst>
                <a:ext uri="{FF2B5EF4-FFF2-40B4-BE49-F238E27FC236}">
                  <a16:creationId xmlns:a16="http://schemas.microsoft.com/office/drawing/2014/main" id="{170E37F8-D329-2537-AB07-C545903AD4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23587" y="4787646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Line 61">
              <a:extLst>
                <a:ext uri="{FF2B5EF4-FFF2-40B4-BE49-F238E27FC236}">
                  <a16:creationId xmlns:a16="http://schemas.microsoft.com/office/drawing/2014/main" id="{EC270B4B-8B75-4F0D-FE5F-EE8C52BFF7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06324" y="5351653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Line 62">
              <a:extLst>
                <a:ext uri="{FF2B5EF4-FFF2-40B4-BE49-F238E27FC236}">
                  <a16:creationId xmlns:a16="http://schemas.microsoft.com/office/drawing/2014/main" id="{2ED4A0AE-8EFC-0725-EB57-95F29C1295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43033" y="4785178"/>
              <a:ext cx="0" cy="566475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Line 63">
              <a:extLst>
                <a:ext uri="{FF2B5EF4-FFF2-40B4-BE49-F238E27FC236}">
                  <a16:creationId xmlns:a16="http://schemas.microsoft.com/office/drawing/2014/main" id="{3B659EB0-D3AA-8353-564D-3E3E39B47C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43033" y="4785178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Line 64">
              <a:extLst>
                <a:ext uri="{FF2B5EF4-FFF2-40B4-BE49-F238E27FC236}">
                  <a16:creationId xmlns:a16="http://schemas.microsoft.com/office/drawing/2014/main" id="{CEF4478C-CCD6-5E20-6FED-3E1CB45932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06324" y="4785178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Line 65">
              <a:extLst>
                <a:ext uri="{FF2B5EF4-FFF2-40B4-BE49-F238E27FC236}">
                  <a16:creationId xmlns:a16="http://schemas.microsoft.com/office/drawing/2014/main" id="{97782724-347D-05C1-3322-26DE3FA682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43033" y="5351653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Line 66">
              <a:extLst>
                <a:ext uri="{FF2B5EF4-FFF2-40B4-BE49-F238E27FC236}">
                  <a16:creationId xmlns:a16="http://schemas.microsoft.com/office/drawing/2014/main" id="{5EA8ABEC-EF98-9B63-2E06-968043E279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94841" y="521713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Line 67">
              <a:extLst>
                <a:ext uri="{FF2B5EF4-FFF2-40B4-BE49-F238E27FC236}">
                  <a16:creationId xmlns:a16="http://schemas.microsoft.com/office/drawing/2014/main" id="{501DCEDD-1771-FD8B-2C1B-17828BF70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031550" y="4746920"/>
              <a:ext cx="0" cy="470211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Line 68">
              <a:extLst>
                <a:ext uri="{FF2B5EF4-FFF2-40B4-BE49-F238E27FC236}">
                  <a16:creationId xmlns:a16="http://schemas.microsoft.com/office/drawing/2014/main" id="{A3DFD89B-6DF2-98B7-60A6-1B8FFAA394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31550" y="474692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Line 69">
              <a:extLst>
                <a:ext uri="{FF2B5EF4-FFF2-40B4-BE49-F238E27FC236}">
                  <a16:creationId xmlns:a16="http://schemas.microsoft.com/office/drawing/2014/main" id="{A0FADA44-5B44-8153-1842-B9B448B188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94841" y="474692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Line 70">
              <a:extLst>
                <a:ext uri="{FF2B5EF4-FFF2-40B4-BE49-F238E27FC236}">
                  <a16:creationId xmlns:a16="http://schemas.microsoft.com/office/drawing/2014/main" id="{A194C115-8FA7-37E4-E293-E0C0BAF065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031550" y="5217131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Line 71">
              <a:extLst>
                <a:ext uri="{FF2B5EF4-FFF2-40B4-BE49-F238E27FC236}">
                  <a16:creationId xmlns:a16="http://schemas.microsoft.com/office/drawing/2014/main" id="{E133E87F-A08A-ED5F-8006-8750A1A663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8252" y="5108525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Line 72">
              <a:extLst>
                <a:ext uri="{FF2B5EF4-FFF2-40B4-BE49-F238E27FC236}">
                  <a16:creationId xmlns:a16="http://schemas.microsoft.com/office/drawing/2014/main" id="{CFF1D4F2-3BD7-93FF-7E43-B4D005AEED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4961" y="4729642"/>
              <a:ext cx="0" cy="378884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Line 73">
              <a:extLst>
                <a:ext uri="{FF2B5EF4-FFF2-40B4-BE49-F238E27FC236}">
                  <a16:creationId xmlns:a16="http://schemas.microsoft.com/office/drawing/2014/main" id="{ECBE6E85-B6C9-BFAE-1767-EC8DA1EE88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8252" y="472964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Line 74">
              <a:extLst>
                <a:ext uri="{FF2B5EF4-FFF2-40B4-BE49-F238E27FC236}">
                  <a16:creationId xmlns:a16="http://schemas.microsoft.com/office/drawing/2014/main" id="{57EFB0F8-F5FE-3AB0-77B8-EF7792B8BF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4961" y="472964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Line 75">
              <a:extLst>
                <a:ext uri="{FF2B5EF4-FFF2-40B4-BE49-F238E27FC236}">
                  <a16:creationId xmlns:a16="http://schemas.microsoft.com/office/drawing/2014/main" id="{B201AA16-C074-EBC4-B57D-DAF60CB9CE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4961" y="5108525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Line 76">
              <a:extLst>
                <a:ext uri="{FF2B5EF4-FFF2-40B4-BE49-F238E27FC236}">
                  <a16:creationId xmlns:a16="http://schemas.microsoft.com/office/drawing/2014/main" id="{1438FD4F-8AE0-482B-82F9-F9732306D6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75546" y="461980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Freeform 77">
              <a:extLst>
                <a:ext uri="{FF2B5EF4-FFF2-40B4-BE49-F238E27FC236}">
                  <a16:creationId xmlns:a16="http://schemas.microsoft.com/office/drawing/2014/main" id="{F2DC2206-FC4E-EBC4-80A5-88914E121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546" y="5028306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Line 78">
              <a:extLst>
                <a:ext uri="{FF2B5EF4-FFF2-40B4-BE49-F238E27FC236}">
                  <a16:creationId xmlns:a16="http://schemas.microsoft.com/office/drawing/2014/main" id="{566F4D95-6EFD-5C3A-6F35-00243B6685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12255" y="4619802"/>
              <a:ext cx="0" cy="408504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Line 79">
              <a:extLst>
                <a:ext uri="{FF2B5EF4-FFF2-40B4-BE49-F238E27FC236}">
                  <a16:creationId xmlns:a16="http://schemas.microsoft.com/office/drawing/2014/main" id="{F4363B10-8D19-7570-F86D-E21A5A7F17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255" y="461980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Line 80">
              <a:extLst>
                <a:ext uri="{FF2B5EF4-FFF2-40B4-BE49-F238E27FC236}">
                  <a16:creationId xmlns:a16="http://schemas.microsoft.com/office/drawing/2014/main" id="{84D22829-937E-E182-D0E3-38E33356A8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5286" y="460129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Freeform 81">
              <a:extLst>
                <a:ext uri="{FF2B5EF4-FFF2-40B4-BE49-F238E27FC236}">
                  <a16:creationId xmlns:a16="http://schemas.microsoft.com/office/drawing/2014/main" id="{CD84FBE6-4337-2A34-2033-206DE4BEB3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286" y="4856759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Line 82">
              <a:extLst>
                <a:ext uri="{FF2B5EF4-FFF2-40B4-BE49-F238E27FC236}">
                  <a16:creationId xmlns:a16="http://schemas.microsoft.com/office/drawing/2014/main" id="{C68104B8-BC9C-BC7B-52A4-C02DC58D7E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0772" y="4601290"/>
              <a:ext cx="0" cy="255469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Line 83">
              <a:extLst>
                <a:ext uri="{FF2B5EF4-FFF2-40B4-BE49-F238E27FC236}">
                  <a16:creationId xmlns:a16="http://schemas.microsoft.com/office/drawing/2014/main" id="{16584EB2-9658-229A-44D3-589BB46018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00772" y="460129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Line 84">
              <a:extLst>
                <a:ext uri="{FF2B5EF4-FFF2-40B4-BE49-F238E27FC236}">
                  <a16:creationId xmlns:a16="http://schemas.microsoft.com/office/drawing/2014/main" id="{21078677-9698-EE24-FA4F-EFC9EA096F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6250" y="450009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Freeform 85">
              <a:extLst>
                <a:ext uri="{FF2B5EF4-FFF2-40B4-BE49-F238E27FC236}">
                  <a16:creationId xmlns:a16="http://schemas.microsoft.com/office/drawing/2014/main" id="{7A2E55C4-8309-7188-5780-F257460FFF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6250" y="4722237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Line 86">
              <a:extLst>
                <a:ext uri="{FF2B5EF4-FFF2-40B4-BE49-F238E27FC236}">
                  <a16:creationId xmlns:a16="http://schemas.microsoft.com/office/drawing/2014/main" id="{3CFA0433-1A4E-EEFE-27CA-99DE930D71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2959" y="4500090"/>
              <a:ext cx="0" cy="222147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Line 87">
              <a:extLst>
                <a:ext uri="{FF2B5EF4-FFF2-40B4-BE49-F238E27FC236}">
                  <a16:creationId xmlns:a16="http://schemas.microsoft.com/office/drawing/2014/main" id="{4CF68DCF-04B0-9A2A-218D-EB33D1B6E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92959" y="450009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Line 88">
              <a:extLst>
                <a:ext uri="{FF2B5EF4-FFF2-40B4-BE49-F238E27FC236}">
                  <a16:creationId xmlns:a16="http://schemas.microsoft.com/office/drawing/2014/main" id="{51021D35-0137-E44F-51E3-2AF8C62D92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2319" y="4409997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Freeform 89">
              <a:extLst>
                <a:ext uri="{FF2B5EF4-FFF2-40B4-BE49-F238E27FC236}">
                  <a16:creationId xmlns:a16="http://schemas.microsoft.com/office/drawing/2014/main" id="{E59EF16A-24A4-DFC2-744F-E65D6C57CC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319" y="4558095"/>
              <a:ext cx="73419" cy="0"/>
            </a:xfrm>
            <a:custGeom>
              <a:avLst/>
              <a:gdLst>
                <a:gd name="T0" fmla="*/ 60 w 60"/>
                <a:gd name="T1" fmla="*/ 29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8" name="Line 90">
              <a:extLst>
                <a:ext uri="{FF2B5EF4-FFF2-40B4-BE49-F238E27FC236}">
                  <a16:creationId xmlns:a16="http://schemas.microsoft.com/office/drawing/2014/main" id="{6DF7563A-6145-40BB-046C-97CA42517F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7805" y="4409997"/>
              <a:ext cx="37933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9" name="Line 91">
              <a:extLst>
                <a:ext uri="{FF2B5EF4-FFF2-40B4-BE49-F238E27FC236}">
                  <a16:creationId xmlns:a16="http://schemas.microsoft.com/office/drawing/2014/main" id="{78A44542-017F-60E5-5F3A-510FC76EE4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7805" y="4409997"/>
              <a:ext cx="0" cy="14809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0" name="Line 92">
              <a:extLst>
                <a:ext uri="{FF2B5EF4-FFF2-40B4-BE49-F238E27FC236}">
                  <a16:creationId xmlns:a16="http://schemas.microsoft.com/office/drawing/2014/main" id="{D71AF9BA-3EB1-B969-7D5C-A9E713FFC8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25735" y="4353226"/>
              <a:ext cx="0" cy="150566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Line 93">
              <a:extLst>
                <a:ext uri="{FF2B5EF4-FFF2-40B4-BE49-F238E27FC236}">
                  <a16:creationId xmlns:a16="http://schemas.microsoft.com/office/drawing/2014/main" id="{77F7E1F8-A445-9A9F-5C21-6119C06234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5735" y="4353226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Line 94">
              <a:extLst>
                <a:ext uri="{FF2B5EF4-FFF2-40B4-BE49-F238E27FC236}">
                  <a16:creationId xmlns:a16="http://schemas.microsoft.com/office/drawing/2014/main" id="{76A5D3F9-03DC-E8C9-7BCD-758DA5A8C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0249" y="4353226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Freeform 95">
              <a:extLst>
                <a:ext uri="{FF2B5EF4-FFF2-40B4-BE49-F238E27FC236}">
                  <a16:creationId xmlns:a16="http://schemas.microsoft.com/office/drawing/2014/main" id="{C45F6446-2D5C-6240-039E-F6408D2A98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49" y="4503792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Freeform 96">
              <a:extLst>
                <a:ext uri="{FF2B5EF4-FFF2-40B4-BE49-F238E27FC236}">
                  <a16:creationId xmlns:a16="http://schemas.microsoft.com/office/drawing/2014/main" id="{197E6C19-A551-8619-4A77-FA3FE89E9998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283" y="4442085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Line 97">
              <a:extLst>
                <a:ext uri="{FF2B5EF4-FFF2-40B4-BE49-F238E27FC236}">
                  <a16:creationId xmlns:a16="http://schemas.microsoft.com/office/drawing/2014/main" id="{F02666DB-F9E4-4A8B-F368-A77E5AB1D8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8769" y="4296455"/>
              <a:ext cx="0" cy="14563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Line 98">
              <a:extLst>
                <a:ext uri="{FF2B5EF4-FFF2-40B4-BE49-F238E27FC236}">
                  <a16:creationId xmlns:a16="http://schemas.microsoft.com/office/drawing/2014/main" id="{FA3E5D7C-606C-CD3D-B216-75EF8CAA2D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3283" y="4296455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Line 99">
              <a:extLst>
                <a:ext uri="{FF2B5EF4-FFF2-40B4-BE49-F238E27FC236}">
                  <a16:creationId xmlns:a16="http://schemas.microsoft.com/office/drawing/2014/main" id="{9D87F5A9-2D17-07A0-5AB7-471C6DD867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8769" y="4296455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Line 100">
              <a:extLst>
                <a:ext uri="{FF2B5EF4-FFF2-40B4-BE49-F238E27FC236}">
                  <a16:creationId xmlns:a16="http://schemas.microsoft.com/office/drawing/2014/main" id="{252A0B62-67C3-6A6E-E48F-08C7F9D748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3871" y="4232279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Freeform 101">
              <a:extLst>
                <a:ext uri="{FF2B5EF4-FFF2-40B4-BE49-F238E27FC236}">
                  <a16:creationId xmlns:a16="http://schemas.microsoft.com/office/drawing/2014/main" id="{8BED63B7-C931-C03D-EC68-34202E068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871" y="4353226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Line 102">
              <a:extLst>
                <a:ext uri="{FF2B5EF4-FFF2-40B4-BE49-F238E27FC236}">
                  <a16:creationId xmlns:a16="http://schemas.microsoft.com/office/drawing/2014/main" id="{93026F34-4AF3-0D5C-4DC8-18FF0CF068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9357" y="4232279"/>
              <a:ext cx="0" cy="120947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Line 103">
              <a:extLst>
                <a:ext uri="{FF2B5EF4-FFF2-40B4-BE49-F238E27FC236}">
                  <a16:creationId xmlns:a16="http://schemas.microsoft.com/office/drawing/2014/main" id="{5F179176-3DBA-0760-5B9C-4CDA4419F4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9357" y="4232279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Line 104">
              <a:extLst>
                <a:ext uri="{FF2B5EF4-FFF2-40B4-BE49-F238E27FC236}">
                  <a16:creationId xmlns:a16="http://schemas.microsoft.com/office/drawing/2014/main" id="{87165A07-C863-903E-3383-C08B0AB35F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3404" y="413478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Freeform 105">
              <a:extLst>
                <a:ext uri="{FF2B5EF4-FFF2-40B4-BE49-F238E27FC236}">
                  <a16:creationId xmlns:a16="http://schemas.microsoft.com/office/drawing/2014/main" id="{64F43D6F-6287-134A-D383-D72CB9F78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6695" y="4342119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Line 106">
              <a:extLst>
                <a:ext uri="{FF2B5EF4-FFF2-40B4-BE49-F238E27FC236}">
                  <a16:creationId xmlns:a16="http://schemas.microsoft.com/office/drawing/2014/main" id="{A74E9B9B-3646-0210-2708-A1DA5631E1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63404" y="4134782"/>
              <a:ext cx="0" cy="207337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Line 107">
              <a:extLst>
                <a:ext uri="{FF2B5EF4-FFF2-40B4-BE49-F238E27FC236}">
                  <a16:creationId xmlns:a16="http://schemas.microsoft.com/office/drawing/2014/main" id="{909DFB81-C682-8307-4FCE-62376BDF39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26695" y="413478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Line 108">
              <a:extLst>
                <a:ext uri="{FF2B5EF4-FFF2-40B4-BE49-F238E27FC236}">
                  <a16:creationId xmlns:a16="http://schemas.microsoft.com/office/drawing/2014/main" id="{01AF03D1-0BCE-45CE-79CF-C3355FFA77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318" y="4126142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Freeform 109">
              <a:extLst>
                <a:ext uri="{FF2B5EF4-FFF2-40B4-BE49-F238E27FC236}">
                  <a16:creationId xmlns:a16="http://schemas.microsoft.com/office/drawing/2014/main" id="{09C95D16-5B18-CD36-A660-77C5CEEE2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3318" y="4337182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Line 110">
              <a:extLst>
                <a:ext uri="{FF2B5EF4-FFF2-40B4-BE49-F238E27FC236}">
                  <a16:creationId xmlns:a16="http://schemas.microsoft.com/office/drawing/2014/main" id="{5CBBACA3-BAF0-52FD-2C15-AF4F5EC059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8803" y="4126142"/>
              <a:ext cx="0" cy="21104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Line 111">
              <a:extLst>
                <a:ext uri="{FF2B5EF4-FFF2-40B4-BE49-F238E27FC236}">
                  <a16:creationId xmlns:a16="http://schemas.microsoft.com/office/drawing/2014/main" id="{FC2922B1-A587-DB4B-024D-4199B8AA11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8803" y="412614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Line 112">
              <a:extLst>
                <a:ext uri="{FF2B5EF4-FFF2-40B4-BE49-F238E27FC236}">
                  <a16:creationId xmlns:a16="http://schemas.microsoft.com/office/drawing/2014/main" id="{BF2C81EA-68C2-D6EA-EFE0-175E23BBA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03992" y="4090352"/>
              <a:ext cx="0" cy="199932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Line 113">
              <a:extLst>
                <a:ext uri="{FF2B5EF4-FFF2-40B4-BE49-F238E27FC236}">
                  <a16:creationId xmlns:a16="http://schemas.microsoft.com/office/drawing/2014/main" id="{17009CCE-41AB-F1AC-DCAD-3043EFB809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7282" y="409035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Line 114">
              <a:extLst>
                <a:ext uri="{FF2B5EF4-FFF2-40B4-BE49-F238E27FC236}">
                  <a16:creationId xmlns:a16="http://schemas.microsoft.com/office/drawing/2014/main" id="{41ABDD66-F320-4866-90D9-D60CC5384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3992" y="409035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Freeform 115">
              <a:extLst>
                <a:ext uri="{FF2B5EF4-FFF2-40B4-BE49-F238E27FC236}">
                  <a16:creationId xmlns:a16="http://schemas.microsoft.com/office/drawing/2014/main" id="{97A5AC08-7E83-434A-C569-012F95125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7282" y="4290285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Freeform 116">
              <a:extLst>
                <a:ext uri="{FF2B5EF4-FFF2-40B4-BE49-F238E27FC236}">
                  <a16:creationId xmlns:a16="http://schemas.microsoft.com/office/drawing/2014/main" id="{FEBA7396-0660-2596-CD97-E0DAE3A6477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1247" y="4243387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Line 117">
              <a:extLst>
                <a:ext uri="{FF2B5EF4-FFF2-40B4-BE49-F238E27FC236}">
                  <a16:creationId xmlns:a16="http://schemas.microsoft.com/office/drawing/2014/main" id="{5C039C7B-100E-1AAA-A05E-A0AF59CEB4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76733" y="4090352"/>
              <a:ext cx="0" cy="153035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Line 118">
              <a:extLst>
                <a:ext uri="{FF2B5EF4-FFF2-40B4-BE49-F238E27FC236}">
                  <a16:creationId xmlns:a16="http://schemas.microsoft.com/office/drawing/2014/main" id="{76E09EE8-86D6-A3CD-F8FC-631D0DCCFD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76733" y="4090352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Line 119">
              <a:extLst>
                <a:ext uri="{FF2B5EF4-FFF2-40B4-BE49-F238E27FC236}">
                  <a16:creationId xmlns:a16="http://schemas.microsoft.com/office/drawing/2014/main" id="{70C9EE7D-B1AC-C926-B714-64BD489931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41247" y="4090352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Freeform 120">
              <a:extLst>
                <a:ext uri="{FF2B5EF4-FFF2-40B4-BE49-F238E27FC236}">
                  <a16:creationId xmlns:a16="http://schemas.microsoft.com/office/drawing/2014/main" id="{13C27B2C-BF2D-D321-B1C5-F119C2EDDF9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988" y="4200191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Line 121">
              <a:extLst>
                <a:ext uri="{FF2B5EF4-FFF2-40B4-BE49-F238E27FC236}">
                  <a16:creationId xmlns:a16="http://schemas.microsoft.com/office/drawing/2014/main" id="{4B341A18-546F-E65C-6DFD-A150C9F839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50698" y="4087884"/>
              <a:ext cx="0" cy="11230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Line 122">
              <a:extLst>
                <a:ext uri="{FF2B5EF4-FFF2-40B4-BE49-F238E27FC236}">
                  <a16:creationId xmlns:a16="http://schemas.microsoft.com/office/drawing/2014/main" id="{4CC8DA82-FDE6-C4FA-CB27-E40027DE6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50698" y="408788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Line 123">
              <a:extLst>
                <a:ext uri="{FF2B5EF4-FFF2-40B4-BE49-F238E27FC236}">
                  <a16:creationId xmlns:a16="http://schemas.microsoft.com/office/drawing/2014/main" id="{DB9C49D6-3EC8-10FB-BDAD-AB032871DF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913988" y="408788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Freeform 124">
              <a:extLst>
                <a:ext uri="{FF2B5EF4-FFF2-40B4-BE49-F238E27FC236}">
                  <a16:creationId xmlns:a16="http://schemas.microsoft.com/office/drawing/2014/main" id="{85CA9DE1-1406-EB94-749C-DB2F66FF65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4282" y="4160698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Line 125">
              <a:extLst>
                <a:ext uri="{FF2B5EF4-FFF2-40B4-BE49-F238E27FC236}">
                  <a16:creationId xmlns:a16="http://schemas.microsoft.com/office/drawing/2014/main" id="{0D8CBDA7-F93B-E47E-3FB7-9D2815876A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19767" y="4042220"/>
              <a:ext cx="0" cy="11847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Line 126">
              <a:extLst>
                <a:ext uri="{FF2B5EF4-FFF2-40B4-BE49-F238E27FC236}">
                  <a16:creationId xmlns:a16="http://schemas.microsoft.com/office/drawing/2014/main" id="{DAAC5CA8-19D1-B09B-CE6E-67E1273C9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84282" y="404222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Line 127">
              <a:extLst>
                <a:ext uri="{FF2B5EF4-FFF2-40B4-BE49-F238E27FC236}">
                  <a16:creationId xmlns:a16="http://schemas.microsoft.com/office/drawing/2014/main" id="{93D14A4C-4986-85BC-AF05-10B53A1651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9767" y="404222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Line 128">
              <a:extLst>
                <a:ext uri="{FF2B5EF4-FFF2-40B4-BE49-F238E27FC236}">
                  <a16:creationId xmlns:a16="http://schemas.microsoft.com/office/drawing/2014/main" id="{6E4EC94E-292B-A22F-089E-B72BC26FBF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4576" y="414342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Line 129">
              <a:extLst>
                <a:ext uri="{FF2B5EF4-FFF2-40B4-BE49-F238E27FC236}">
                  <a16:creationId xmlns:a16="http://schemas.microsoft.com/office/drawing/2014/main" id="{1B60F055-57CA-05DC-118F-4103AE6388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90061" y="3981747"/>
              <a:ext cx="0" cy="161674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Line 130">
              <a:extLst>
                <a:ext uri="{FF2B5EF4-FFF2-40B4-BE49-F238E27FC236}">
                  <a16:creationId xmlns:a16="http://schemas.microsoft.com/office/drawing/2014/main" id="{227DEFCD-58F4-8C65-699C-39AEE63E3E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0061" y="3981747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Line 131">
              <a:extLst>
                <a:ext uri="{FF2B5EF4-FFF2-40B4-BE49-F238E27FC236}">
                  <a16:creationId xmlns:a16="http://schemas.microsoft.com/office/drawing/2014/main" id="{0B58FFD8-080D-9AE9-EA4A-69BDF65FB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54576" y="3981747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Line 132">
              <a:extLst>
                <a:ext uri="{FF2B5EF4-FFF2-40B4-BE49-F238E27FC236}">
                  <a16:creationId xmlns:a16="http://schemas.microsoft.com/office/drawing/2014/main" id="{8F5E5D6E-9480-726E-C2A2-C4DDC24B52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0061" y="4143420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Line 133">
              <a:extLst>
                <a:ext uri="{FF2B5EF4-FFF2-40B4-BE49-F238E27FC236}">
                  <a16:creationId xmlns:a16="http://schemas.microsoft.com/office/drawing/2014/main" id="{DA7E018C-B44B-D072-6D30-FAD02C350F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3645" y="384722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Line 134">
              <a:extLst>
                <a:ext uri="{FF2B5EF4-FFF2-40B4-BE49-F238E27FC236}">
                  <a16:creationId xmlns:a16="http://schemas.microsoft.com/office/drawing/2014/main" id="{D2624A3E-C35A-9F26-3CB8-C78105E27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0355" y="4171806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Line 135">
              <a:extLst>
                <a:ext uri="{FF2B5EF4-FFF2-40B4-BE49-F238E27FC236}">
                  <a16:creationId xmlns:a16="http://schemas.microsoft.com/office/drawing/2014/main" id="{C5F4359E-F54A-276F-94BB-EC1CB2B567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3645" y="4171806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Line 136">
              <a:extLst>
                <a:ext uri="{FF2B5EF4-FFF2-40B4-BE49-F238E27FC236}">
                  <a16:creationId xmlns:a16="http://schemas.microsoft.com/office/drawing/2014/main" id="{041D30CE-D729-F631-8EA6-D536430EDD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0355" y="3847224"/>
              <a:ext cx="0" cy="324582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Line 137">
              <a:extLst>
                <a:ext uri="{FF2B5EF4-FFF2-40B4-BE49-F238E27FC236}">
                  <a16:creationId xmlns:a16="http://schemas.microsoft.com/office/drawing/2014/main" id="{D5A5A338-70B4-54F2-176B-3ABB317B8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0355" y="384722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Line 138">
              <a:extLst>
                <a:ext uri="{FF2B5EF4-FFF2-40B4-BE49-F238E27FC236}">
                  <a16:creationId xmlns:a16="http://schemas.microsoft.com/office/drawing/2014/main" id="{0B3070AB-D39C-3AA0-A3D6-5539D6BC58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7569" y="396200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Line 139">
              <a:extLst>
                <a:ext uri="{FF2B5EF4-FFF2-40B4-BE49-F238E27FC236}">
                  <a16:creationId xmlns:a16="http://schemas.microsoft.com/office/drawing/2014/main" id="{6CAC7518-EDFE-824D-2882-3BD68DDAA0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4278" y="4224874"/>
              <a:ext cx="36709" cy="1235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Line 140">
              <a:extLst>
                <a:ext uri="{FF2B5EF4-FFF2-40B4-BE49-F238E27FC236}">
                  <a16:creationId xmlns:a16="http://schemas.microsoft.com/office/drawing/2014/main" id="{A7E6965B-BB80-3983-EB0E-689E481C01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7569" y="4226109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Line 141">
              <a:extLst>
                <a:ext uri="{FF2B5EF4-FFF2-40B4-BE49-F238E27FC236}">
                  <a16:creationId xmlns:a16="http://schemas.microsoft.com/office/drawing/2014/main" id="{7D302CD2-F995-4EC7-CCA9-1C8582BB9D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4278" y="3962001"/>
              <a:ext cx="0" cy="26410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Line 142">
              <a:extLst>
                <a:ext uri="{FF2B5EF4-FFF2-40B4-BE49-F238E27FC236}">
                  <a16:creationId xmlns:a16="http://schemas.microsoft.com/office/drawing/2014/main" id="{58CD8575-BB0A-9420-05BC-23C01C9FB3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4278" y="396200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Line 143">
              <a:extLst>
                <a:ext uri="{FF2B5EF4-FFF2-40B4-BE49-F238E27FC236}">
                  <a16:creationId xmlns:a16="http://schemas.microsoft.com/office/drawing/2014/main" id="{242F607D-A686-5601-05E3-DF092D4E8D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6386" y="3976811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Line 144">
              <a:extLst>
                <a:ext uri="{FF2B5EF4-FFF2-40B4-BE49-F238E27FC236}">
                  <a16:creationId xmlns:a16="http://schemas.microsoft.com/office/drawing/2014/main" id="{90B49D26-5FD0-7FA3-9B20-85F538120C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1872" y="4226109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Line 145">
              <a:extLst>
                <a:ext uri="{FF2B5EF4-FFF2-40B4-BE49-F238E27FC236}">
                  <a16:creationId xmlns:a16="http://schemas.microsoft.com/office/drawing/2014/main" id="{8C37366F-5A86-1576-C7CD-1F8DE9B4C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6386" y="4226109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Line 146">
              <a:extLst>
                <a:ext uri="{FF2B5EF4-FFF2-40B4-BE49-F238E27FC236}">
                  <a16:creationId xmlns:a16="http://schemas.microsoft.com/office/drawing/2014/main" id="{3AD9F8E8-2033-1CB4-10BE-E6E893C354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31872" y="3976811"/>
              <a:ext cx="0" cy="24929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Line 147">
              <a:extLst>
                <a:ext uri="{FF2B5EF4-FFF2-40B4-BE49-F238E27FC236}">
                  <a16:creationId xmlns:a16="http://schemas.microsoft.com/office/drawing/2014/main" id="{5B2F64A6-FE05-D5C8-21B1-D3AF1B2250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31872" y="397681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Line 148">
              <a:extLst>
                <a:ext uri="{FF2B5EF4-FFF2-40B4-BE49-F238E27FC236}">
                  <a16:creationId xmlns:a16="http://schemas.microsoft.com/office/drawing/2014/main" id="{BFB3BA52-1311-9707-3AEE-D1DD7CBE10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26639" y="4264367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Line 149">
              <a:extLst>
                <a:ext uri="{FF2B5EF4-FFF2-40B4-BE49-F238E27FC236}">
                  <a16:creationId xmlns:a16="http://schemas.microsoft.com/office/drawing/2014/main" id="{D3F1D174-03D6-4F9A-F801-BC1F40C0E0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3348" y="4264367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Line 150">
              <a:extLst>
                <a:ext uri="{FF2B5EF4-FFF2-40B4-BE49-F238E27FC236}">
                  <a16:creationId xmlns:a16="http://schemas.microsoft.com/office/drawing/2014/main" id="{C2F4F2BA-0F05-5765-75ED-32CE3A593E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3348" y="3992854"/>
              <a:ext cx="0" cy="271513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Line 151">
              <a:extLst>
                <a:ext uri="{FF2B5EF4-FFF2-40B4-BE49-F238E27FC236}">
                  <a16:creationId xmlns:a16="http://schemas.microsoft.com/office/drawing/2014/main" id="{C32449E7-26F2-A626-BF97-BD05A83E1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3348" y="399285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Line 152">
              <a:extLst>
                <a:ext uri="{FF2B5EF4-FFF2-40B4-BE49-F238E27FC236}">
                  <a16:creationId xmlns:a16="http://schemas.microsoft.com/office/drawing/2014/main" id="{D9472C4A-02B7-6E47-B893-5E98E86EFE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26639" y="399285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1" name="Line 153">
              <a:extLst>
                <a:ext uri="{FF2B5EF4-FFF2-40B4-BE49-F238E27FC236}">
                  <a16:creationId xmlns:a16="http://schemas.microsoft.com/office/drawing/2014/main" id="{A357C09A-3B12-50C2-A3EC-757477F76A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76469" y="4022474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2" name="Freeform 154">
              <a:extLst>
                <a:ext uri="{FF2B5EF4-FFF2-40B4-BE49-F238E27FC236}">
                  <a16:creationId xmlns:a16="http://schemas.microsoft.com/office/drawing/2014/main" id="{5438C18E-8196-1018-CDE0-4193708AEC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6469" y="4282880"/>
              <a:ext cx="72195" cy="1235"/>
            </a:xfrm>
            <a:custGeom>
              <a:avLst/>
              <a:gdLst>
                <a:gd name="T0" fmla="*/ 59 w 59"/>
                <a:gd name="T1" fmla="*/ 0 h 1"/>
                <a:gd name="T2" fmla="*/ 30 w 59"/>
                <a:gd name="T3" fmla="*/ 1 h 1"/>
                <a:gd name="T4" fmla="*/ 0 w 59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" h="1">
                  <a:moveTo>
                    <a:pt x="59" y="0"/>
                  </a:moveTo>
                  <a:lnTo>
                    <a:pt x="30" y="1"/>
                  </a:lnTo>
                  <a:lnTo>
                    <a:pt x="0" y="1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Line 155">
              <a:extLst>
                <a:ext uri="{FF2B5EF4-FFF2-40B4-BE49-F238E27FC236}">
                  <a16:creationId xmlns:a16="http://schemas.microsoft.com/office/drawing/2014/main" id="{78F5A17C-329E-7943-B957-CE68721353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13179" y="4022474"/>
              <a:ext cx="0" cy="26164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Line 156">
              <a:extLst>
                <a:ext uri="{FF2B5EF4-FFF2-40B4-BE49-F238E27FC236}">
                  <a16:creationId xmlns:a16="http://schemas.microsoft.com/office/drawing/2014/main" id="{E836BB79-A264-E556-8CFA-48C46A212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13179" y="4022474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Freeform 157">
              <a:extLst>
                <a:ext uri="{FF2B5EF4-FFF2-40B4-BE49-F238E27FC236}">
                  <a16:creationId xmlns:a16="http://schemas.microsoft.com/office/drawing/2014/main" id="{DEA5A3E7-0116-CC76-5059-B36DD2FCC3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34865" y="4331011"/>
              <a:ext cx="73419" cy="0"/>
            </a:xfrm>
            <a:custGeom>
              <a:avLst/>
              <a:gdLst>
                <a:gd name="T0" fmla="*/ 60 w 60"/>
                <a:gd name="T1" fmla="*/ 30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3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Line 158">
              <a:extLst>
                <a:ext uri="{FF2B5EF4-FFF2-40B4-BE49-F238E27FC236}">
                  <a16:creationId xmlns:a16="http://schemas.microsoft.com/office/drawing/2014/main" id="{29B2C80F-DE05-4B49-A14E-524A9E38B8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71575" y="4048391"/>
              <a:ext cx="0" cy="282621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Line 159">
              <a:extLst>
                <a:ext uri="{FF2B5EF4-FFF2-40B4-BE49-F238E27FC236}">
                  <a16:creationId xmlns:a16="http://schemas.microsoft.com/office/drawing/2014/main" id="{BF84317B-CDAB-4A8C-E318-6A93202BF1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34865" y="404839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Line 160">
              <a:extLst>
                <a:ext uri="{FF2B5EF4-FFF2-40B4-BE49-F238E27FC236}">
                  <a16:creationId xmlns:a16="http://schemas.microsoft.com/office/drawing/2014/main" id="{8FEE0C0F-EA2D-9000-FE6C-B86B4CDE84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71575" y="4048391"/>
              <a:ext cx="36709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Freeform 161">
              <a:extLst>
                <a:ext uri="{FF2B5EF4-FFF2-40B4-BE49-F238E27FC236}">
                  <a16:creationId xmlns:a16="http://schemas.microsoft.com/office/drawing/2014/main" id="{C1E5B844-49E6-C782-7BFF-519B0D5BAF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4275" y="4322372"/>
              <a:ext cx="73419" cy="0"/>
            </a:xfrm>
            <a:custGeom>
              <a:avLst/>
              <a:gdLst>
                <a:gd name="T0" fmla="*/ 60 w 60"/>
                <a:gd name="T1" fmla="*/ 29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Line 162">
              <a:extLst>
                <a:ext uri="{FF2B5EF4-FFF2-40B4-BE49-F238E27FC236}">
                  <a16:creationId xmlns:a16="http://schemas.microsoft.com/office/drawing/2014/main" id="{FD4E83EA-9F8F-28B0-EB88-4A7D3C9E67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39760" y="4064435"/>
              <a:ext cx="0" cy="257938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1" name="Line 163">
              <a:extLst>
                <a:ext uri="{FF2B5EF4-FFF2-40B4-BE49-F238E27FC236}">
                  <a16:creationId xmlns:a16="http://schemas.microsoft.com/office/drawing/2014/main" id="{F72A86D5-5F4A-FFDD-0AD5-0C67FA21D9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9760" y="4064435"/>
              <a:ext cx="37933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2" name="Line 164">
              <a:extLst>
                <a:ext uri="{FF2B5EF4-FFF2-40B4-BE49-F238E27FC236}">
                  <a16:creationId xmlns:a16="http://schemas.microsoft.com/office/drawing/2014/main" id="{A9165A8F-F3F6-97F2-9980-E1FDB9A273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4275" y="4064435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Line 165">
              <a:extLst>
                <a:ext uri="{FF2B5EF4-FFF2-40B4-BE49-F238E27FC236}">
                  <a16:creationId xmlns:a16="http://schemas.microsoft.com/office/drawing/2014/main" id="{4CA91114-73E9-5A1C-FFC4-16921507AB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4275" y="410763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4" name="Freeform 166">
              <a:extLst>
                <a:ext uri="{FF2B5EF4-FFF2-40B4-BE49-F238E27FC236}">
                  <a16:creationId xmlns:a16="http://schemas.microsoft.com/office/drawing/2014/main" id="{A53DBD33-DCCB-E575-208E-A697698B103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118" y="4350758"/>
              <a:ext cx="74643" cy="1235"/>
            </a:xfrm>
            <a:custGeom>
              <a:avLst/>
              <a:gdLst>
                <a:gd name="T0" fmla="*/ 61 w 61"/>
                <a:gd name="T1" fmla="*/ 0 h 1"/>
                <a:gd name="T2" fmla="*/ 32 w 61"/>
                <a:gd name="T3" fmla="*/ 1 h 1"/>
                <a:gd name="T4" fmla="*/ 0 w 6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">
                  <a:moveTo>
                    <a:pt x="61" y="0"/>
                  </a:moveTo>
                  <a:lnTo>
                    <a:pt x="32" y="1"/>
                  </a:lnTo>
                  <a:lnTo>
                    <a:pt x="0" y="1"/>
                  </a:lnTo>
                </a:path>
              </a:pathLst>
            </a:cu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" name="Line 167">
              <a:extLst>
                <a:ext uri="{FF2B5EF4-FFF2-40B4-BE49-F238E27FC236}">
                  <a16:creationId xmlns:a16="http://schemas.microsoft.com/office/drawing/2014/main" id="{62BA3149-C6EB-5642-0530-5E001C8052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04275" y="4107630"/>
              <a:ext cx="0" cy="244362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Line 168">
              <a:extLst>
                <a:ext uri="{FF2B5EF4-FFF2-40B4-BE49-F238E27FC236}">
                  <a16:creationId xmlns:a16="http://schemas.microsoft.com/office/drawing/2014/main" id="{4CADA48C-E546-68AF-238D-CB6F96E41E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8789" y="4107630"/>
              <a:ext cx="35486" cy="0"/>
            </a:xfrm>
            <a:prstGeom prst="line">
              <a:avLst/>
            </a:prstGeom>
            <a:noFill/>
            <a:ln w="9525">
              <a:solidFill>
                <a:srgbClr val="00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7" name="Line 169">
              <a:extLst>
                <a:ext uri="{FF2B5EF4-FFF2-40B4-BE49-F238E27FC236}">
                  <a16:creationId xmlns:a16="http://schemas.microsoft.com/office/drawing/2014/main" id="{E5538383-9277-AEA7-A516-4971FB22E7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09357" y="3921273"/>
              <a:ext cx="0" cy="408504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8" name="Freeform 170">
              <a:extLst>
                <a:ext uri="{FF2B5EF4-FFF2-40B4-BE49-F238E27FC236}">
                  <a16:creationId xmlns:a16="http://schemas.microsoft.com/office/drawing/2014/main" id="{1377B8BC-AC67-B3E6-7B16-B2BC675A4C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871" y="4329777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Line 171">
              <a:extLst>
                <a:ext uri="{FF2B5EF4-FFF2-40B4-BE49-F238E27FC236}">
                  <a16:creationId xmlns:a16="http://schemas.microsoft.com/office/drawing/2014/main" id="{8A080E4E-7846-D953-7F8E-F289B88954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3871" y="3921273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0" name="Line 172">
              <a:extLst>
                <a:ext uri="{FF2B5EF4-FFF2-40B4-BE49-F238E27FC236}">
                  <a16:creationId xmlns:a16="http://schemas.microsoft.com/office/drawing/2014/main" id="{325DE1D1-2C46-E0A9-2F16-86DCFDC0BA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9357" y="3921273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1" name="Line 173">
              <a:extLst>
                <a:ext uri="{FF2B5EF4-FFF2-40B4-BE49-F238E27FC236}">
                  <a16:creationId xmlns:a16="http://schemas.microsoft.com/office/drawing/2014/main" id="{CFB81FF4-AAC7-199B-CB04-D47B48B92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3283" y="4089118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Line 174">
              <a:extLst>
                <a:ext uri="{FF2B5EF4-FFF2-40B4-BE49-F238E27FC236}">
                  <a16:creationId xmlns:a16="http://schemas.microsoft.com/office/drawing/2014/main" id="{5212D8C2-ACA1-A20B-17E4-328CACD9F7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8769" y="4089118"/>
              <a:ext cx="0" cy="351733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3" name="Line 175">
              <a:extLst>
                <a:ext uri="{FF2B5EF4-FFF2-40B4-BE49-F238E27FC236}">
                  <a16:creationId xmlns:a16="http://schemas.microsoft.com/office/drawing/2014/main" id="{38F172F5-0683-898D-7F40-64DDFF24AF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8769" y="4089118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4" name="Freeform 176">
              <a:extLst>
                <a:ext uri="{FF2B5EF4-FFF2-40B4-BE49-F238E27FC236}">
                  <a16:creationId xmlns:a16="http://schemas.microsoft.com/office/drawing/2014/main" id="{615B2043-48A1-90F5-68A0-146BFDAAD2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3283" y="4440851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Freeform 177">
              <a:extLst>
                <a:ext uri="{FF2B5EF4-FFF2-40B4-BE49-F238E27FC236}">
                  <a16:creationId xmlns:a16="http://schemas.microsoft.com/office/drawing/2014/main" id="{65E03EFB-A38E-791F-B262-77779BFA7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0249" y="4506260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6" name="Line 178">
              <a:extLst>
                <a:ext uri="{FF2B5EF4-FFF2-40B4-BE49-F238E27FC236}">
                  <a16:creationId xmlns:a16="http://schemas.microsoft.com/office/drawing/2014/main" id="{AEBD5381-31E7-A8EB-C774-AA6B3F8277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0249" y="4116269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Line 179">
              <a:extLst>
                <a:ext uri="{FF2B5EF4-FFF2-40B4-BE49-F238E27FC236}">
                  <a16:creationId xmlns:a16="http://schemas.microsoft.com/office/drawing/2014/main" id="{93C59EE5-7F97-9586-AD90-25217134EE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5735" y="4116269"/>
              <a:ext cx="0" cy="389991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Line 180">
              <a:extLst>
                <a:ext uri="{FF2B5EF4-FFF2-40B4-BE49-F238E27FC236}">
                  <a16:creationId xmlns:a16="http://schemas.microsoft.com/office/drawing/2014/main" id="{1A9821F3-245B-5D8C-79AF-710E641CEB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5735" y="4116269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9" name="Line 181">
              <a:extLst>
                <a:ext uri="{FF2B5EF4-FFF2-40B4-BE49-F238E27FC236}">
                  <a16:creationId xmlns:a16="http://schemas.microsoft.com/office/drawing/2014/main" id="{DC6C3F04-09EB-6C58-CA76-007ED2FFFB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2319" y="4153294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0" name="Line 182">
              <a:extLst>
                <a:ext uri="{FF2B5EF4-FFF2-40B4-BE49-F238E27FC236}">
                  <a16:creationId xmlns:a16="http://schemas.microsoft.com/office/drawing/2014/main" id="{85BB25AC-4CB1-0AA0-8163-51DC9F5C9B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77805" y="4153294"/>
              <a:ext cx="0" cy="473913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" name="Line 183">
              <a:extLst>
                <a:ext uri="{FF2B5EF4-FFF2-40B4-BE49-F238E27FC236}">
                  <a16:creationId xmlns:a16="http://schemas.microsoft.com/office/drawing/2014/main" id="{29A6DEC2-BA34-264F-DE5F-F7DEB2351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7805" y="4153294"/>
              <a:ext cx="37933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Freeform 184">
              <a:extLst>
                <a:ext uri="{FF2B5EF4-FFF2-40B4-BE49-F238E27FC236}">
                  <a16:creationId xmlns:a16="http://schemas.microsoft.com/office/drawing/2014/main" id="{6902FD94-879A-CA38-5FDF-C2B5DE232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2319" y="4627207"/>
              <a:ext cx="73419" cy="0"/>
            </a:xfrm>
            <a:custGeom>
              <a:avLst/>
              <a:gdLst>
                <a:gd name="T0" fmla="*/ 60 w 60"/>
                <a:gd name="T1" fmla="*/ 29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3" name="Freeform 185">
              <a:extLst>
                <a:ext uri="{FF2B5EF4-FFF2-40B4-BE49-F238E27FC236}">
                  <a16:creationId xmlns:a16="http://schemas.microsoft.com/office/drawing/2014/main" id="{3B5307F3-1FD5-541E-B1E1-76A8975BF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7474" y="4707427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" name="Line 186">
              <a:extLst>
                <a:ext uri="{FF2B5EF4-FFF2-40B4-BE49-F238E27FC236}">
                  <a16:creationId xmlns:a16="http://schemas.microsoft.com/office/drawing/2014/main" id="{95D2C378-4843-629B-6F2F-9B186FFB43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57474" y="4198958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Line 187">
              <a:extLst>
                <a:ext uri="{FF2B5EF4-FFF2-40B4-BE49-F238E27FC236}">
                  <a16:creationId xmlns:a16="http://schemas.microsoft.com/office/drawing/2014/main" id="{42C5E717-50AD-6EB9-61EF-447F061FA1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959" y="4198958"/>
              <a:ext cx="0" cy="50847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6" name="Line 188">
              <a:extLst>
                <a:ext uri="{FF2B5EF4-FFF2-40B4-BE49-F238E27FC236}">
                  <a16:creationId xmlns:a16="http://schemas.microsoft.com/office/drawing/2014/main" id="{25F6783C-BFA6-266D-D8FA-51B069E91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959" y="4198958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7" name="Line 189">
              <a:extLst>
                <a:ext uri="{FF2B5EF4-FFF2-40B4-BE49-F238E27FC236}">
                  <a16:creationId xmlns:a16="http://schemas.microsoft.com/office/drawing/2014/main" id="{5CF3BD5D-BEF5-D874-90C8-C5983A01F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5286" y="4289050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Line 190">
              <a:extLst>
                <a:ext uri="{FF2B5EF4-FFF2-40B4-BE49-F238E27FC236}">
                  <a16:creationId xmlns:a16="http://schemas.microsoft.com/office/drawing/2014/main" id="{AE7A5A0E-66CE-1469-9B53-0B63B643BE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00772" y="4289050"/>
              <a:ext cx="0" cy="503533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9" name="Line 191">
              <a:extLst>
                <a:ext uri="{FF2B5EF4-FFF2-40B4-BE49-F238E27FC236}">
                  <a16:creationId xmlns:a16="http://schemas.microsoft.com/office/drawing/2014/main" id="{E9910F34-E0C3-8E5C-17F0-428394D942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0772" y="4289050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0" name="Freeform 192">
              <a:extLst>
                <a:ext uri="{FF2B5EF4-FFF2-40B4-BE49-F238E27FC236}">
                  <a16:creationId xmlns:a16="http://schemas.microsoft.com/office/drawing/2014/main" id="{6D3D7900-732E-6B01-D880-7C2CB18A0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5286" y="4792583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Freeform 193">
              <a:extLst>
                <a:ext uri="{FF2B5EF4-FFF2-40B4-BE49-F238E27FC236}">
                  <a16:creationId xmlns:a16="http://schemas.microsoft.com/office/drawing/2014/main" id="{BFF908B6-6AEC-54BF-4CD8-908204F96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5546" y="4803691"/>
              <a:ext cx="73419" cy="0"/>
            </a:xfrm>
            <a:custGeom>
              <a:avLst/>
              <a:gdLst>
                <a:gd name="T0" fmla="*/ 60 w 60"/>
                <a:gd name="T1" fmla="*/ 29 w 60"/>
                <a:gd name="T2" fmla="*/ 0 w 60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0">
                  <a:moveTo>
                    <a:pt x="60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Line 194">
              <a:extLst>
                <a:ext uri="{FF2B5EF4-FFF2-40B4-BE49-F238E27FC236}">
                  <a16:creationId xmlns:a16="http://schemas.microsoft.com/office/drawing/2014/main" id="{7485FBAC-57B0-E8BF-998F-6F1138D07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75546" y="4379143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Line 195">
              <a:extLst>
                <a:ext uri="{FF2B5EF4-FFF2-40B4-BE49-F238E27FC236}">
                  <a16:creationId xmlns:a16="http://schemas.microsoft.com/office/drawing/2014/main" id="{E0D3B2FA-CC3C-6F31-5D27-7A4520824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1031" y="4379143"/>
              <a:ext cx="0" cy="424547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Line 196">
              <a:extLst>
                <a:ext uri="{FF2B5EF4-FFF2-40B4-BE49-F238E27FC236}">
                  <a16:creationId xmlns:a16="http://schemas.microsoft.com/office/drawing/2014/main" id="{5F576DAE-D820-A99D-93BB-794943E758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1031" y="4379143"/>
              <a:ext cx="37933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Line 197">
              <a:extLst>
                <a:ext uri="{FF2B5EF4-FFF2-40B4-BE49-F238E27FC236}">
                  <a16:creationId xmlns:a16="http://schemas.microsoft.com/office/drawing/2014/main" id="{A07F1DF6-F6AC-02BC-C4F6-5E5287F206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9476" y="4482812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Line 198">
              <a:extLst>
                <a:ext uri="{FF2B5EF4-FFF2-40B4-BE49-F238E27FC236}">
                  <a16:creationId xmlns:a16="http://schemas.microsoft.com/office/drawing/2014/main" id="{20E1A683-A1A1-488C-8EEF-EFA4414D05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24961" y="4482812"/>
              <a:ext cx="0" cy="46404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Line 199">
              <a:extLst>
                <a:ext uri="{FF2B5EF4-FFF2-40B4-BE49-F238E27FC236}">
                  <a16:creationId xmlns:a16="http://schemas.microsoft.com/office/drawing/2014/main" id="{BF867529-F6D0-F50F-9606-D18C0B6D4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4961" y="4482812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Freeform 200">
              <a:extLst>
                <a:ext uri="{FF2B5EF4-FFF2-40B4-BE49-F238E27FC236}">
                  <a16:creationId xmlns:a16="http://schemas.microsoft.com/office/drawing/2014/main" id="{E5FE8F77-9EB5-ACBB-D2B4-1CD0DB264F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9476" y="4946852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Freeform 201">
              <a:extLst>
                <a:ext uri="{FF2B5EF4-FFF2-40B4-BE49-F238E27FC236}">
                  <a16:creationId xmlns:a16="http://schemas.microsoft.com/office/drawing/2014/main" id="{51BAF85C-B5B3-CE82-ADDA-C734938819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4841" y="4992515"/>
              <a:ext cx="72195" cy="0"/>
            </a:xfrm>
            <a:custGeom>
              <a:avLst/>
              <a:gdLst>
                <a:gd name="T0" fmla="*/ 59 w 59"/>
                <a:gd name="T1" fmla="*/ 29 w 59"/>
                <a:gd name="T2" fmla="*/ 0 w 5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9">
                  <a:moveTo>
                    <a:pt x="59" y="0"/>
                  </a:moveTo>
                  <a:lnTo>
                    <a:pt x="29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Line 202">
              <a:extLst>
                <a:ext uri="{FF2B5EF4-FFF2-40B4-BE49-F238E27FC236}">
                  <a16:creationId xmlns:a16="http://schemas.microsoft.com/office/drawing/2014/main" id="{AD8C8257-A45B-C804-A347-A5F8668F6B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94841" y="4558095"/>
              <a:ext cx="35486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Line 203">
              <a:extLst>
                <a:ext uri="{FF2B5EF4-FFF2-40B4-BE49-F238E27FC236}">
                  <a16:creationId xmlns:a16="http://schemas.microsoft.com/office/drawing/2014/main" id="{B91F8E0B-A3B5-0422-247A-6E69FA06BD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0327" y="4558095"/>
              <a:ext cx="0" cy="434421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Line 204">
              <a:extLst>
                <a:ext uri="{FF2B5EF4-FFF2-40B4-BE49-F238E27FC236}">
                  <a16:creationId xmlns:a16="http://schemas.microsoft.com/office/drawing/2014/main" id="{5D0A48FB-FD9D-D76D-8034-4B95190E6E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0327" y="4558095"/>
              <a:ext cx="36709" cy="0"/>
            </a:xfrm>
            <a:prstGeom prst="line">
              <a:avLst/>
            </a:prstGeom>
            <a:noFill/>
            <a:ln w="9525">
              <a:solidFill>
                <a:srgbClr val="9966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93" name="Group 406">
              <a:extLst>
                <a:ext uri="{FF2B5EF4-FFF2-40B4-BE49-F238E27FC236}">
                  <a16:creationId xmlns:a16="http://schemas.microsoft.com/office/drawing/2014/main" id="{BC7A7394-DE77-1CE2-43D7-2FC4517FC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8409" y="3511536"/>
              <a:ext cx="2900036" cy="829349"/>
              <a:chOff x="1359" y="1710"/>
              <a:chExt cx="2370" cy="672"/>
            </a:xfrm>
          </p:grpSpPr>
          <p:sp>
            <p:nvSpPr>
              <p:cNvPr id="233" name="Line 206">
                <a:extLst>
                  <a:ext uri="{FF2B5EF4-FFF2-40B4-BE49-F238E27FC236}">
                    <a16:creationId xmlns:a16="http://schemas.microsoft.com/office/drawing/2014/main" id="{1C66A94E-E0FE-17C5-30DE-51BAE23F77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22" y="210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Line 207">
                <a:extLst>
                  <a:ext uri="{FF2B5EF4-FFF2-40B4-BE49-F238E27FC236}">
                    <a16:creationId xmlns:a16="http://schemas.microsoft.com/office/drawing/2014/main" id="{3838995A-32DF-3F51-BE49-757612BE0A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452" y="2103"/>
                <a:ext cx="0" cy="23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Line 208">
                <a:extLst>
                  <a:ext uri="{FF2B5EF4-FFF2-40B4-BE49-F238E27FC236}">
                    <a16:creationId xmlns:a16="http://schemas.microsoft.com/office/drawing/2014/main" id="{A2474E11-D011-5777-6471-7A4CF117BC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2" y="210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6" name="Freeform 209">
                <a:extLst>
                  <a:ext uri="{FF2B5EF4-FFF2-40B4-BE49-F238E27FC236}">
                    <a16:creationId xmlns:a16="http://schemas.microsoft.com/office/drawing/2014/main" id="{190AA1B3-101D-C165-EC92-21BD1AFFFB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2" y="2333"/>
                <a:ext cx="6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7" name="Freeform 210">
                <a:extLst>
                  <a:ext uri="{FF2B5EF4-FFF2-40B4-BE49-F238E27FC236}">
                    <a16:creationId xmlns:a16="http://schemas.microsoft.com/office/drawing/2014/main" id="{72D65AFF-628E-2216-A9C7-C7E66C4B00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11" y="2382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8" name="Line 211">
                <a:extLst>
                  <a:ext uri="{FF2B5EF4-FFF2-40B4-BE49-F238E27FC236}">
                    <a16:creationId xmlns:a16="http://schemas.microsoft.com/office/drawing/2014/main" id="{735A097B-56D0-57B4-52F6-76325FD32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1" y="207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9" name="Line 212">
                <a:extLst>
                  <a:ext uri="{FF2B5EF4-FFF2-40B4-BE49-F238E27FC236}">
                    <a16:creationId xmlns:a16="http://schemas.microsoft.com/office/drawing/2014/main" id="{41F5F163-C4E1-4EC4-CE9E-705C374BCC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0" y="2074"/>
                <a:ext cx="0" cy="308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Line 213">
                <a:extLst>
                  <a:ext uri="{FF2B5EF4-FFF2-40B4-BE49-F238E27FC236}">
                    <a16:creationId xmlns:a16="http://schemas.microsoft.com/office/drawing/2014/main" id="{815EF270-E645-709F-D8BD-A9C9BE54B1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0" y="207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Line 214">
                <a:extLst>
                  <a:ext uri="{FF2B5EF4-FFF2-40B4-BE49-F238E27FC236}">
                    <a16:creationId xmlns:a16="http://schemas.microsoft.com/office/drawing/2014/main" id="{28936F8F-C7DA-1EBC-DA74-47B881B1F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9" y="2039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Line 215">
                <a:extLst>
                  <a:ext uri="{FF2B5EF4-FFF2-40B4-BE49-F238E27FC236}">
                    <a16:creationId xmlns:a16="http://schemas.microsoft.com/office/drawing/2014/main" id="{C9938379-1C56-D537-164E-863560C1522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38" y="2039"/>
                <a:ext cx="0" cy="211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Line 216">
                <a:extLst>
                  <a:ext uri="{FF2B5EF4-FFF2-40B4-BE49-F238E27FC236}">
                    <a16:creationId xmlns:a16="http://schemas.microsoft.com/office/drawing/2014/main" id="{0F435860-5861-2835-DFE2-9AC9E2E6A4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8" y="2039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4" name="Freeform 217">
                <a:extLst>
                  <a:ext uri="{FF2B5EF4-FFF2-40B4-BE49-F238E27FC236}">
                    <a16:creationId xmlns:a16="http://schemas.microsoft.com/office/drawing/2014/main" id="{18F8C15D-C018-D78B-2B93-F24FF5F384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9" y="2250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5" name="Freeform 218">
                <a:extLst>
                  <a:ext uri="{FF2B5EF4-FFF2-40B4-BE49-F238E27FC236}">
                    <a16:creationId xmlns:a16="http://schemas.microsoft.com/office/drawing/2014/main" id="{8DF109DF-7175-7AC8-6DC4-193B0C823B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5" y="2213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6" name="Line 219">
                <a:extLst>
                  <a:ext uri="{FF2B5EF4-FFF2-40B4-BE49-F238E27FC236}">
                    <a16:creationId xmlns:a16="http://schemas.microsoft.com/office/drawing/2014/main" id="{971991A8-EB50-2DA1-093E-89B430DECF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5" y="1990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7" name="Line 220">
                <a:extLst>
                  <a:ext uri="{FF2B5EF4-FFF2-40B4-BE49-F238E27FC236}">
                    <a16:creationId xmlns:a16="http://schemas.microsoft.com/office/drawing/2014/main" id="{0AB9B18D-2631-B1BC-3014-D3E7361BD2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4" y="1990"/>
                <a:ext cx="0" cy="223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8" name="Line 221">
                <a:extLst>
                  <a:ext uri="{FF2B5EF4-FFF2-40B4-BE49-F238E27FC236}">
                    <a16:creationId xmlns:a16="http://schemas.microsoft.com/office/drawing/2014/main" id="{9A3AB58F-BB27-24D2-2BC7-1BAA1C4F8B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4" y="1990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9" name="Line 222">
                <a:extLst>
                  <a:ext uri="{FF2B5EF4-FFF2-40B4-BE49-F238E27FC236}">
                    <a16:creationId xmlns:a16="http://schemas.microsoft.com/office/drawing/2014/main" id="{A0C85233-6080-6180-68AD-3629E3674C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01" y="200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0" name="Line 223">
                <a:extLst>
                  <a:ext uri="{FF2B5EF4-FFF2-40B4-BE49-F238E27FC236}">
                    <a16:creationId xmlns:a16="http://schemas.microsoft.com/office/drawing/2014/main" id="{3F9EDAFA-9AB5-9995-AFF0-16E4AA843A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031" y="2001"/>
                <a:ext cx="0" cy="244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1" name="Line 224">
                <a:extLst>
                  <a:ext uri="{FF2B5EF4-FFF2-40B4-BE49-F238E27FC236}">
                    <a16:creationId xmlns:a16="http://schemas.microsoft.com/office/drawing/2014/main" id="{556B34FA-17A9-9C53-0A1F-7C02EA4325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1" y="200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2" name="Freeform 225">
                <a:extLst>
                  <a:ext uri="{FF2B5EF4-FFF2-40B4-BE49-F238E27FC236}">
                    <a16:creationId xmlns:a16="http://schemas.microsoft.com/office/drawing/2014/main" id="{A2DA544C-6621-AF07-8D1D-6E7DE6905B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2245"/>
                <a:ext cx="6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3" name="Freeform 226">
                <a:extLst>
                  <a:ext uri="{FF2B5EF4-FFF2-40B4-BE49-F238E27FC236}">
                    <a16:creationId xmlns:a16="http://schemas.microsoft.com/office/drawing/2014/main" id="{2B40E6DA-D337-5ACF-7DF8-39BCBEC69F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5" y="2213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4" name="Line 227">
                <a:extLst>
                  <a:ext uri="{FF2B5EF4-FFF2-40B4-BE49-F238E27FC236}">
                    <a16:creationId xmlns:a16="http://schemas.microsoft.com/office/drawing/2014/main" id="{9C864FDE-3EDA-D8D9-E493-EF1C11FBC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5" y="1928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5" name="Line 228">
                <a:extLst>
                  <a:ext uri="{FF2B5EF4-FFF2-40B4-BE49-F238E27FC236}">
                    <a16:creationId xmlns:a16="http://schemas.microsoft.com/office/drawing/2014/main" id="{F45E17B3-70BD-31B6-1B6B-3973261DC0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4" y="1928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6" name="Line 229">
                <a:extLst>
                  <a:ext uri="{FF2B5EF4-FFF2-40B4-BE49-F238E27FC236}">
                    <a16:creationId xmlns:a16="http://schemas.microsoft.com/office/drawing/2014/main" id="{25791837-D93E-4AD3-7E0A-66C5D16073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4" y="1928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7" name="Line 230">
                <a:extLst>
                  <a:ext uri="{FF2B5EF4-FFF2-40B4-BE49-F238E27FC236}">
                    <a16:creationId xmlns:a16="http://schemas.microsoft.com/office/drawing/2014/main" id="{9965E132-DA36-10F5-5C0C-1E6E427EB5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89" y="191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Line 231">
                <a:extLst>
                  <a:ext uri="{FF2B5EF4-FFF2-40B4-BE49-F238E27FC236}">
                    <a16:creationId xmlns:a16="http://schemas.microsoft.com/office/drawing/2014/main" id="{526D38F8-46E4-DCB1-9EE2-B042AF8E96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18" y="1913"/>
                <a:ext cx="0" cy="299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9" name="Line 232">
                <a:extLst>
                  <a:ext uri="{FF2B5EF4-FFF2-40B4-BE49-F238E27FC236}">
                    <a16:creationId xmlns:a16="http://schemas.microsoft.com/office/drawing/2014/main" id="{073163A9-E7DB-9C38-CDA8-F5CC0F96F4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18" y="191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Freeform 233">
                <a:extLst>
                  <a:ext uri="{FF2B5EF4-FFF2-40B4-BE49-F238E27FC236}">
                    <a16:creationId xmlns:a16="http://schemas.microsoft.com/office/drawing/2014/main" id="{E37F7C95-B296-1F8B-1E6F-24A73D9F79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9" y="2212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1" name="Freeform 234">
                <a:extLst>
                  <a:ext uri="{FF2B5EF4-FFF2-40B4-BE49-F238E27FC236}">
                    <a16:creationId xmlns:a16="http://schemas.microsoft.com/office/drawing/2014/main" id="{D2D6B7C5-AB1F-F72B-86F1-575D5FB47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" y="2096"/>
                <a:ext cx="6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2" name="Line 235">
                <a:extLst>
                  <a:ext uri="{FF2B5EF4-FFF2-40B4-BE49-F238E27FC236}">
                    <a16:creationId xmlns:a16="http://schemas.microsoft.com/office/drawing/2014/main" id="{6E86CCE5-52B1-E649-0C3D-E0A9C10E1E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82" y="181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Line 236">
                <a:extLst>
                  <a:ext uri="{FF2B5EF4-FFF2-40B4-BE49-F238E27FC236}">
                    <a16:creationId xmlns:a16="http://schemas.microsoft.com/office/drawing/2014/main" id="{AADA5B33-744A-14F5-90D8-C305BFA47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1811"/>
                <a:ext cx="0" cy="28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4" name="Line 237">
                <a:extLst>
                  <a:ext uri="{FF2B5EF4-FFF2-40B4-BE49-F238E27FC236}">
                    <a16:creationId xmlns:a16="http://schemas.microsoft.com/office/drawing/2014/main" id="{6EAF10E9-BCC9-FF74-0D9D-1FD3ABC7B9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2" y="181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Line 238">
                <a:extLst>
                  <a:ext uri="{FF2B5EF4-FFF2-40B4-BE49-F238E27FC236}">
                    <a16:creationId xmlns:a16="http://schemas.microsoft.com/office/drawing/2014/main" id="{53757110-EE74-4880-0685-729731DAB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29" y="186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6" name="Line 239">
                <a:extLst>
                  <a:ext uri="{FF2B5EF4-FFF2-40B4-BE49-F238E27FC236}">
                    <a16:creationId xmlns:a16="http://schemas.microsoft.com/office/drawing/2014/main" id="{E4BFA371-E226-CF1F-64D7-2CC4F437A3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58" y="1861"/>
                <a:ext cx="0" cy="249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Line 240">
                <a:extLst>
                  <a:ext uri="{FF2B5EF4-FFF2-40B4-BE49-F238E27FC236}">
                    <a16:creationId xmlns:a16="http://schemas.microsoft.com/office/drawing/2014/main" id="{6994C1C7-43FD-EEDF-874F-CDD79A43D7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58" y="186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8" name="Freeform 241">
                <a:extLst>
                  <a:ext uri="{FF2B5EF4-FFF2-40B4-BE49-F238E27FC236}">
                    <a16:creationId xmlns:a16="http://schemas.microsoft.com/office/drawing/2014/main" id="{3EF935C3-0438-D38D-5BD7-3176186F1D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9" y="2110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9" name="Freeform 242">
                <a:extLst>
                  <a:ext uri="{FF2B5EF4-FFF2-40B4-BE49-F238E27FC236}">
                    <a16:creationId xmlns:a16="http://schemas.microsoft.com/office/drawing/2014/main" id="{CB9F9B8D-50BF-3FB1-8C49-0C65AC27F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8" y="2104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0" name="Line 243">
                <a:extLst>
                  <a:ext uri="{FF2B5EF4-FFF2-40B4-BE49-F238E27FC236}">
                    <a16:creationId xmlns:a16="http://schemas.microsoft.com/office/drawing/2014/main" id="{98871B12-276F-14DB-9088-38C4656046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78" y="1866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1" name="Line 244">
                <a:extLst>
                  <a:ext uri="{FF2B5EF4-FFF2-40B4-BE49-F238E27FC236}">
                    <a16:creationId xmlns:a16="http://schemas.microsoft.com/office/drawing/2014/main" id="{7137EE9B-F61E-9E25-2A83-0F4654E796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7" y="1866"/>
                <a:ext cx="0" cy="238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2" name="Line 245">
                <a:extLst>
                  <a:ext uri="{FF2B5EF4-FFF2-40B4-BE49-F238E27FC236}">
                    <a16:creationId xmlns:a16="http://schemas.microsoft.com/office/drawing/2014/main" id="{7AD867DE-39C9-7976-84BF-F160E31BE7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7" y="1866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3" name="Line 246">
                <a:extLst>
                  <a:ext uri="{FF2B5EF4-FFF2-40B4-BE49-F238E27FC236}">
                    <a16:creationId xmlns:a16="http://schemas.microsoft.com/office/drawing/2014/main" id="{050A0F95-2C99-305A-E5EE-D302B218EB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1" y="190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4" name="Line 247">
                <a:extLst>
                  <a:ext uri="{FF2B5EF4-FFF2-40B4-BE49-F238E27FC236}">
                    <a16:creationId xmlns:a16="http://schemas.microsoft.com/office/drawing/2014/main" id="{B2D83455-7B51-4ECA-08E5-12687B59DA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551" y="1903"/>
                <a:ext cx="0" cy="257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5" name="Line 248">
                <a:extLst>
                  <a:ext uri="{FF2B5EF4-FFF2-40B4-BE49-F238E27FC236}">
                    <a16:creationId xmlns:a16="http://schemas.microsoft.com/office/drawing/2014/main" id="{0F491879-D0DC-7FCF-0236-F398FC5945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1" y="190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6" name="Freeform 249">
                <a:extLst>
                  <a:ext uri="{FF2B5EF4-FFF2-40B4-BE49-F238E27FC236}">
                    <a16:creationId xmlns:a16="http://schemas.microsoft.com/office/drawing/2014/main" id="{1CDADAC7-8748-F913-94B2-136F1B0403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21" y="2160"/>
                <a:ext cx="6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7" name="Freeform 250">
                <a:extLst>
                  <a:ext uri="{FF2B5EF4-FFF2-40B4-BE49-F238E27FC236}">
                    <a16:creationId xmlns:a16="http://schemas.microsoft.com/office/drawing/2014/main" id="{7B9C5D05-6ADE-91E2-EBD7-0BA95A7B92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80" y="2172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8" name="Line 251">
                <a:extLst>
                  <a:ext uri="{FF2B5EF4-FFF2-40B4-BE49-F238E27FC236}">
                    <a16:creationId xmlns:a16="http://schemas.microsoft.com/office/drawing/2014/main" id="{30FE6EFF-36A5-E0AF-9C37-AEADC7659A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80" y="1898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9" name="Line 252">
                <a:extLst>
                  <a:ext uri="{FF2B5EF4-FFF2-40B4-BE49-F238E27FC236}">
                    <a16:creationId xmlns:a16="http://schemas.microsoft.com/office/drawing/2014/main" id="{2D0B1073-7956-7D63-2AA8-407F53D0E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09" y="1898"/>
                <a:ext cx="0" cy="274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0" name="Line 253">
                <a:extLst>
                  <a:ext uri="{FF2B5EF4-FFF2-40B4-BE49-F238E27FC236}">
                    <a16:creationId xmlns:a16="http://schemas.microsoft.com/office/drawing/2014/main" id="{6ED1782C-DD41-87C7-8F77-2B21CDE796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09" y="1898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1" name="Line 254">
                <a:extLst>
                  <a:ext uri="{FF2B5EF4-FFF2-40B4-BE49-F238E27FC236}">
                    <a16:creationId xmlns:a16="http://schemas.microsoft.com/office/drawing/2014/main" id="{A2EE8984-45B2-4D17-1745-E386A5121A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6" y="1909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2" name="Line 255">
                <a:extLst>
                  <a:ext uri="{FF2B5EF4-FFF2-40B4-BE49-F238E27FC236}">
                    <a16:creationId xmlns:a16="http://schemas.microsoft.com/office/drawing/2014/main" id="{ECC4A053-B134-A4DC-DB22-CB4D424D6C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76" y="1909"/>
                <a:ext cx="0" cy="273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3" name="Line 256">
                <a:extLst>
                  <a:ext uri="{FF2B5EF4-FFF2-40B4-BE49-F238E27FC236}">
                    <a16:creationId xmlns:a16="http://schemas.microsoft.com/office/drawing/2014/main" id="{44779277-F7A0-711B-5E87-AC6871331E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6" y="1909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4" name="Freeform 257">
                <a:extLst>
                  <a:ext uri="{FF2B5EF4-FFF2-40B4-BE49-F238E27FC236}">
                    <a16:creationId xmlns:a16="http://schemas.microsoft.com/office/drawing/2014/main" id="{1B5C41F2-ABD6-3991-FD93-4E789B398A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6" y="2182"/>
                <a:ext cx="6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5" name="Freeform 258">
                <a:extLst>
                  <a:ext uri="{FF2B5EF4-FFF2-40B4-BE49-F238E27FC236}">
                    <a16:creationId xmlns:a16="http://schemas.microsoft.com/office/drawing/2014/main" id="{3C259413-B2DB-CA06-C473-3FC70D5270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1" y="2202"/>
                <a:ext cx="60" cy="0"/>
              </a:xfrm>
              <a:custGeom>
                <a:avLst/>
                <a:gdLst>
                  <a:gd name="T0" fmla="*/ 60 w 60"/>
                  <a:gd name="T1" fmla="*/ 29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6" name="Line 259">
                <a:extLst>
                  <a:ext uri="{FF2B5EF4-FFF2-40B4-BE49-F238E27FC236}">
                    <a16:creationId xmlns:a16="http://schemas.microsoft.com/office/drawing/2014/main" id="{F60EF141-8B6A-09BF-1075-A79F43175E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1918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7" name="Line 260">
                <a:extLst>
                  <a:ext uri="{FF2B5EF4-FFF2-40B4-BE49-F238E27FC236}">
                    <a16:creationId xmlns:a16="http://schemas.microsoft.com/office/drawing/2014/main" id="{1B9681E7-8CD8-F412-3DA4-E2EE4F4218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918"/>
                <a:ext cx="0" cy="284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8" name="Line 261">
                <a:extLst>
                  <a:ext uri="{FF2B5EF4-FFF2-40B4-BE49-F238E27FC236}">
                    <a16:creationId xmlns:a16="http://schemas.microsoft.com/office/drawing/2014/main" id="{E891C9BF-C13A-4F74-757E-D058BB5DE3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0" y="1918"/>
                <a:ext cx="31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9" name="Line 262">
                <a:extLst>
                  <a:ext uri="{FF2B5EF4-FFF2-40B4-BE49-F238E27FC236}">
                    <a16:creationId xmlns:a16="http://schemas.microsoft.com/office/drawing/2014/main" id="{4C915273-05B2-BFCB-E886-A1821B30A6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2" y="196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0" name="Line 263">
                <a:extLst>
                  <a:ext uri="{FF2B5EF4-FFF2-40B4-BE49-F238E27FC236}">
                    <a16:creationId xmlns:a16="http://schemas.microsoft.com/office/drawing/2014/main" id="{8A69E949-5A89-6B41-BD63-45097E155B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1" y="1962"/>
                <a:ext cx="0" cy="284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1" name="Line 264">
                <a:extLst>
                  <a:ext uri="{FF2B5EF4-FFF2-40B4-BE49-F238E27FC236}">
                    <a16:creationId xmlns:a16="http://schemas.microsoft.com/office/drawing/2014/main" id="{79561BC5-5CD7-F6DC-0AF9-0FFBB1EC6A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21" y="1962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2" name="Freeform 265">
                <a:extLst>
                  <a:ext uri="{FF2B5EF4-FFF2-40B4-BE49-F238E27FC236}">
                    <a16:creationId xmlns:a16="http://schemas.microsoft.com/office/drawing/2014/main" id="{854CD3CB-3A48-B78F-06FF-3294445AC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92" y="2246"/>
                <a:ext cx="59" cy="0"/>
              </a:xfrm>
              <a:custGeom>
                <a:avLst/>
                <a:gdLst>
                  <a:gd name="T0" fmla="*/ 59 w 59"/>
                  <a:gd name="T1" fmla="*/ 29 w 59"/>
                  <a:gd name="T2" fmla="*/ 0 w 5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59">
                    <a:moveTo>
                      <a:pt x="59" y="0"/>
                    </a:move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3" name="Line 266">
                <a:extLst>
                  <a:ext uri="{FF2B5EF4-FFF2-40B4-BE49-F238E27FC236}">
                    <a16:creationId xmlns:a16="http://schemas.microsoft.com/office/drawing/2014/main" id="{8160583E-8AF4-8BA8-C8DF-B4F6414AB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92" y="1795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4" name="Freeform 267">
                <a:extLst>
                  <a:ext uri="{FF2B5EF4-FFF2-40B4-BE49-F238E27FC236}">
                    <a16:creationId xmlns:a16="http://schemas.microsoft.com/office/drawing/2014/main" id="{94DC4C71-F2DA-5374-A6D7-ABDF56B389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9" y="2127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5" name="Line 268">
                <a:extLst>
                  <a:ext uri="{FF2B5EF4-FFF2-40B4-BE49-F238E27FC236}">
                    <a16:creationId xmlns:a16="http://schemas.microsoft.com/office/drawing/2014/main" id="{AFD59B77-6727-8582-B467-F4B3F92F22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1" y="1795"/>
                <a:ext cx="0" cy="33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6" name="Line 269">
                <a:extLst>
                  <a:ext uri="{FF2B5EF4-FFF2-40B4-BE49-F238E27FC236}">
                    <a16:creationId xmlns:a16="http://schemas.microsoft.com/office/drawing/2014/main" id="{0C984971-DE3D-BDB4-FA89-914F11048A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21" y="1795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7" name="Line 270">
                <a:extLst>
                  <a:ext uri="{FF2B5EF4-FFF2-40B4-BE49-F238E27FC236}">
                    <a16:creationId xmlns:a16="http://schemas.microsoft.com/office/drawing/2014/main" id="{A4A86C0B-B195-C9DB-E16A-B202C1606D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51" y="1754"/>
                <a:ext cx="0" cy="366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8" name="Line 271">
                <a:extLst>
                  <a:ext uri="{FF2B5EF4-FFF2-40B4-BE49-F238E27FC236}">
                    <a16:creationId xmlns:a16="http://schemas.microsoft.com/office/drawing/2014/main" id="{00DCFBA7-EACC-EBFC-95B5-BBDAE49685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51" y="175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9" name="Line 272">
                <a:extLst>
                  <a:ext uri="{FF2B5EF4-FFF2-40B4-BE49-F238E27FC236}">
                    <a16:creationId xmlns:a16="http://schemas.microsoft.com/office/drawing/2014/main" id="{CB210B28-1BAB-9520-CAEF-B08293F673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21" y="175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0" name="Freeform 273">
                <a:extLst>
                  <a:ext uri="{FF2B5EF4-FFF2-40B4-BE49-F238E27FC236}">
                    <a16:creationId xmlns:a16="http://schemas.microsoft.com/office/drawing/2014/main" id="{53FEF12B-4500-677D-425D-53D72F664A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19" y="2118"/>
                <a:ext cx="61" cy="2"/>
              </a:xfrm>
              <a:custGeom>
                <a:avLst/>
                <a:gdLst>
                  <a:gd name="T0" fmla="*/ 61 w 61"/>
                  <a:gd name="T1" fmla="*/ 0 h 2"/>
                  <a:gd name="T2" fmla="*/ 32 w 61"/>
                  <a:gd name="T3" fmla="*/ 2 h 2"/>
                  <a:gd name="T4" fmla="*/ 0 w 6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2">
                    <a:moveTo>
                      <a:pt x="61" y="0"/>
                    </a:moveTo>
                    <a:lnTo>
                      <a:pt x="32" y="2"/>
                    </a:lnTo>
                    <a:lnTo>
                      <a:pt x="0" y="2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1" name="Freeform 274">
                <a:extLst>
                  <a:ext uri="{FF2B5EF4-FFF2-40B4-BE49-F238E27FC236}">
                    <a16:creationId xmlns:a16="http://schemas.microsoft.com/office/drawing/2014/main" id="{C11B21A3-C9DA-D4C4-4B66-DB720D3AE2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4" y="2095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2" name="Line 275">
                <a:extLst>
                  <a:ext uri="{FF2B5EF4-FFF2-40B4-BE49-F238E27FC236}">
                    <a16:creationId xmlns:a16="http://schemas.microsoft.com/office/drawing/2014/main" id="{EE78FB06-DD99-B36F-3DAD-CEEBBCFE60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6" y="175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3" name="Line 276">
                <a:extLst>
                  <a:ext uri="{FF2B5EF4-FFF2-40B4-BE49-F238E27FC236}">
                    <a16:creationId xmlns:a16="http://schemas.microsoft.com/office/drawing/2014/main" id="{162F1E3E-6300-E462-13C5-9B47BC4265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6" y="1753"/>
                <a:ext cx="0" cy="34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4" name="Line 277">
                <a:extLst>
                  <a:ext uri="{FF2B5EF4-FFF2-40B4-BE49-F238E27FC236}">
                    <a16:creationId xmlns:a16="http://schemas.microsoft.com/office/drawing/2014/main" id="{29DB9434-905C-8B5C-B846-14B2DA012F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6" y="175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5" name="Line 278">
                <a:extLst>
                  <a:ext uri="{FF2B5EF4-FFF2-40B4-BE49-F238E27FC236}">
                    <a16:creationId xmlns:a16="http://schemas.microsoft.com/office/drawing/2014/main" id="{B6D3927C-80ED-7EA7-3C70-E8164E7FE6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0" y="1710"/>
                <a:ext cx="0" cy="398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6" name="Line 279">
                <a:extLst>
                  <a:ext uri="{FF2B5EF4-FFF2-40B4-BE49-F238E27FC236}">
                    <a16:creationId xmlns:a16="http://schemas.microsoft.com/office/drawing/2014/main" id="{1C73464F-DFED-4A6A-A092-84B53A502E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0" y="1710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7" name="Line 280">
                <a:extLst>
                  <a:ext uri="{FF2B5EF4-FFF2-40B4-BE49-F238E27FC236}">
                    <a16:creationId xmlns:a16="http://schemas.microsoft.com/office/drawing/2014/main" id="{5082394C-F5EB-76E7-7FF7-1658F35858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0" y="1710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8" name="Freeform 281">
                <a:extLst>
                  <a:ext uri="{FF2B5EF4-FFF2-40B4-BE49-F238E27FC236}">
                    <a16:creationId xmlns:a16="http://schemas.microsoft.com/office/drawing/2014/main" id="{7DB8524D-6A04-A672-ACCC-005A6DBD4A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8" y="2107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09" name="Freeform 282">
                <a:extLst>
                  <a:ext uri="{FF2B5EF4-FFF2-40B4-BE49-F238E27FC236}">
                    <a16:creationId xmlns:a16="http://schemas.microsoft.com/office/drawing/2014/main" id="{41F4A2FA-B8FC-7894-D187-56705FC8A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2030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0" name="Line 283">
                <a:extLst>
                  <a:ext uri="{FF2B5EF4-FFF2-40B4-BE49-F238E27FC236}">
                    <a16:creationId xmlns:a16="http://schemas.microsoft.com/office/drawing/2014/main" id="{BE8A1BB6-5631-61DD-EC13-B5953CDB4B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21" y="1727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1" name="Line 284">
                <a:extLst>
                  <a:ext uri="{FF2B5EF4-FFF2-40B4-BE49-F238E27FC236}">
                    <a16:creationId xmlns:a16="http://schemas.microsoft.com/office/drawing/2014/main" id="{C17A0072-9B4A-12D5-CB7D-F5DA921878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1" y="1727"/>
                <a:ext cx="0" cy="304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2" name="Line 285">
                <a:extLst>
                  <a:ext uri="{FF2B5EF4-FFF2-40B4-BE49-F238E27FC236}">
                    <a16:creationId xmlns:a16="http://schemas.microsoft.com/office/drawing/2014/main" id="{701D0800-1490-1AA4-F511-65EE2E45A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51" y="172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3" name="Line 286">
                <a:extLst>
                  <a:ext uri="{FF2B5EF4-FFF2-40B4-BE49-F238E27FC236}">
                    <a16:creationId xmlns:a16="http://schemas.microsoft.com/office/drawing/2014/main" id="{F9FE2955-E513-DA51-767B-66892F169F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8" y="1734"/>
                <a:ext cx="0" cy="26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4" name="Line 287">
                <a:extLst>
                  <a:ext uri="{FF2B5EF4-FFF2-40B4-BE49-F238E27FC236}">
                    <a16:creationId xmlns:a16="http://schemas.microsoft.com/office/drawing/2014/main" id="{949306AA-2E82-4847-F07F-B4DDAEA105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08" y="173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5" name="Line 288">
                <a:extLst>
                  <a:ext uri="{FF2B5EF4-FFF2-40B4-BE49-F238E27FC236}">
                    <a16:creationId xmlns:a16="http://schemas.microsoft.com/office/drawing/2014/main" id="{BA776BE3-D87A-514A-59A0-D0B60E041A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9" y="173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6" name="Freeform 289">
                <a:extLst>
                  <a:ext uri="{FF2B5EF4-FFF2-40B4-BE49-F238E27FC236}">
                    <a16:creationId xmlns:a16="http://schemas.microsoft.com/office/drawing/2014/main" id="{29BE7908-07D4-04FF-95D8-70D452071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1993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7" name="Freeform 290">
                <a:extLst>
                  <a:ext uri="{FF2B5EF4-FFF2-40B4-BE49-F238E27FC236}">
                    <a16:creationId xmlns:a16="http://schemas.microsoft.com/office/drawing/2014/main" id="{040A9B23-7B20-7D4E-13E6-B54E4693E5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1985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8" name="Line 291">
                <a:extLst>
                  <a:ext uri="{FF2B5EF4-FFF2-40B4-BE49-F238E27FC236}">
                    <a16:creationId xmlns:a16="http://schemas.microsoft.com/office/drawing/2014/main" id="{220ABE49-F446-83E2-EC5A-341738D2AA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28" y="175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9" name="Line 292">
                <a:extLst>
                  <a:ext uri="{FF2B5EF4-FFF2-40B4-BE49-F238E27FC236}">
                    <a16:creationId xmlns:a16="http://schemas.microsoft.com/office/drawing/2014/main" id="{CF674ABE-9671-86E7-E0CA-EAD76941CA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58" y="1751"/>
                <a:ext cx="0" cy="235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0" name="Line 293">
                <a:extLst>
                  <a:ext uri="{FF2B5EF4-FFF2-40B4-BE49-F238E27FC236}">
                    <a16:creationId xmlns:a16="http://schemas.microsoft.com/office/drawing/2014/main" id="{FED4DF64-06E1-54C5-069F-550F79381C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58" y="175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1" name="Line 294">
                <a:extLst>
                  <a:ext uri="{FF2B5EF4-FFF2-40B4-BE49-F238E27FC236}">
                    <a16:creationId xmlns:a16="http://schemas.microsoft.com/office/drawing/2014/main" id="{9B2AD547-8E0A-D6BD-E6FE-6DF080BD74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1822"/>
                <a:ext cx="0" cy="141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2" name="Line 295">
                <a:extLst>
                  <a:ext uri="{FF2B5EF4-FFF2-40B4-BE49-F238E27FC236}">
                    <a16:creationId xmlns:a16="http://schemas.microsoft.com/office/drawing/2014/main" id="{54C34389-DD67-0A13-D73E-895B93EB95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20" y="182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3" name="Line 296">
                <a:extLst>
                  <a:ext uri="{FF2B5EF4-FFF2-40B4-BE49-F238E27FC236}">
                    <a16:creationId xmlns:a16="http://schemas.microsoft.com/office/drawing/2014/main" id="{85AEEFF0-FA71-7480-D2E8-16E5FDC2AA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90" y="1822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4" name="Freeform 297">
                <a:extLst>
                  <a:ext uri="{FF2B5EF4-FFF2-40B4-BE49-F238E27FC236}">
                    <a16:creationId xmlns:a16="http://schemas.microsoft.com/office/drawing/2014/main" id="{A7D6A49E-7673-5720-DE9D-6F2E74BFE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" y="1963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5" name="Freeform 298">
                <a:extLst>
                  <a:ext uri="{FF2B5EF4-FFF2-40B4-BE49-F238E27FC236}">
                    <a16:creationId xmlns:a16="http://schemas.microsoft.com/office/drawing/2014/main" id="{62E0931E-0687-0AA8-8EDF-55A12A9DB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" y="1998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6" name="Line 299">
                <a:extLst>
                  <a:ext uri="{FF2B5EF4-FFF2-40B4-BE49-F238E27FC236}">
                    <a16:creationId xmlns:a16="http://schemas.microsoft.com/office/drawing/2014/main" id="{BC15699A-57A8-4108-E2A0-3B6D192C2C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6" y="1836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7" name="Line 300">
                <a:extLst>
                  <a:ext uri="{FF2B5EF4-FFF2-40B4-BE49-F238E27FC236}">
                    <a16:creationId xmlns:a16="http://schemas.microsoft.com/office/drawing/2014/main" id="{E738674C-1DA9-BFFB-3A4E-5A1AE8ED3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6" y="1836"/>
                <a:ext cx="0" cy="16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8" name="Line 301">
                <a:extLst>
                  <a:ext uri="{FF2B5EF4-FFF2-40B4-BE49-F238E27FC236}">
                    <a16:creationId xmlns:a16="http://schemas.microsoft.com/office/drawing/2014/main" id="{3B6CB266-1AAE-7631-5D93-2AFB82F7E4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6" y="1836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29" name="Line 302">
                <a:extLst>
                  <a:ext uri="{FF2B5EF4-FFF2-40B4-BE49-F238E27FC236}">
                    <a16:creationId xmlns:a16="http://schemas.microsoft.com/office/drawing/2014/main" id="{33E54AEA-A564-2140-CEB8-388D482A88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2" y="1842"/>
                <a:ext cx="0" cy="18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0" name="Line 303">
                <a:extLst>
                  <a:ext uri="{FF2B5EF4-FFF2-40B4-BE49-F238E27FC236}">
                    <a16:creationId xmlns:a16="http://schemas.microsoft.com/office/drawing/2014/main" id="{E9EEB637-47A1-75BD-E352-394710CC76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32" y="184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1" name="Line 304">
                <a:extLst>
                  <a:ext uri="{FF2B5EF4-FFF2-40B4-BE49-F238E27FC236}">
                    <a16:creationId xmlns:a16="http://schemas.microsoft.com/office/drawing/2014/main" id="{E32F44B4-26F9-2D09-999A-D858269820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02" y="1842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2" name="Freeform 305">
                <a:extLst>
                  <a:ext uri="{FF2B5EF4-FFF2-40B4-BE49-F238E27FC236}">
                    <a16:creationId xmlns:a16="http://schemas.microsoft.com/office/drawing/2014/main" id="{A8691068-0099-27C5-3318-A4B315AF8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" y="2025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3" name="Freeform 306">
                <a:extLst>
                  <a:ext uri="{FF2B5EF4-FFF2-40B4-BE49-F238E27FC236}">
                    <a16:creationId xmlns:a16="http://schemas.microsoft.com/office/drawing/2014/main" id="{2177A15D-90AE-4C2F-085B-F1F3F4B20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2021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4" name="Line 307">
                <a:extLst>
                  <a:ext uri="{FF2B5EF4-FFF2-40B4-BE49-F238E27FC236}">
                    <a16:creationId xmlns:a16="http://schemas.microsoft.com/office/drawing/2014/main" id="{52DB79CF-0520-70D6-5C2E-8A650E816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06" y="183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5" name="Line 308">
                <a:extLst>
                  <a:ext uri="{FF2B5EF4-FFF2-40B4-BE49-F238E27FC236}">
                    <a16:creationId xmlns:a16="http://schemas.microsoft.com/office/drawing/2014/main" id="{DE4ABF23-61E6-6BF0-4C12-7508C60D9AB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6" y="1834"/>
                <a:ext cx="0" cy="187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6" name="Line 309">
                <a:extLst>
                  <a:ext uri="{FF2B5EF4-FFF2-40B4-BE49-F238E27FC236}">
                    <a16:creationId xmlns:a16="http://schemas.microsoft.com/office/drawing/2014/main" id="{AFC26ABA-0388-5794-97FA-C64E00C454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6" y="183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7" name="Line 310">
                <a:extLst>
                  <a:ext uri="{FF2B5EF4-FFF2-40B4-BE49-F238E27FC236}">
                    <a16:creationId xmlns:a16="http://schemas.microsoft.com/office/drawing/2014/main" id="{C9095594-2DDB-8D4E-180C-58E31EE56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6" y="1851"/>
                <a:ext cx="0" cy="182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8" name="Line 311">
                <a:extLst>
                  <a:ext uri="{FF2B5EF4-FFF2-40B4-BE49-F238E27FC236}">
                    <a16:creationId xmlns:a16="http://schemas.microsoft.com/office/drawing/2014/main" id="{A818BA1E-BAB7-3720-B59E-63626FE358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36" y="185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9" name="Line 312">
                <a:extLst>
                  <a:ext uri="{FF2B5EF4-FFF2-40B4-BE49-F238E27FC236}">
                    <a16:creationId xmlns:a16="http://schemas.microsoft.com/office/drawing/2014/main" id="{B3E67E60-3F54-6665-F96C-E876EF07F4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6" y="185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0" name="Freeform 313">
                <a:extLst>
                  <a:ext uri="{FF2B5EF4-FFF2-40B4-BE49-F238E27FC236}">
                    <a16:creationId xmlns:a16="http://schemas.microsoft.com/office/drawing/2014/main" id="{EC172A0E-362A-02CD-9AD4-6A7A1514EB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" y="2033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1" name="Freeform 314">
                <a:extLst>
                  <a:ext uri="{FF2B5EF4-FFF2-40B4-BE49-F238E27FC236}">
                    <a16:creationId xmlns:a16="http://schemas.microsoft.com/office/drawing/2014/main" id="{7FEC6301-7090-6A1B-EFC6-7E5CC35D6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" y="2056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2" name="Line 315">
                <a:extLst>
                  <a:ext uri="{FF2B5EF4-FFF2-40B4-BE49-F238E27FC236}">
                    <a16:creationId xmlns:a16="http://schemas.microsoft.com/office/drawing/2014/main" id="{0A8ED955-CFFF-5854-E033-34CF37C3CB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1" y="183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3" name="Line 316">
                <a:extLst>
                  <a:ext uri="{FF2B5EF4-FFF2-40B4-BE49-F238E27FC236}">
                    <a16:creationId xmlns:a16="http://schemas.microsoft.com/office/drawing/2014/main" id="{E72ADDC4-C49A-8F64-C749-07459ACB30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0" y="1837"/>
                <a:ext cx="0" cy="22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4" name="Line 317">
                <a:extLst>
                  <a:ext uri="{FF2B5EF4-FFF2-40B4-BE49-F238E27FC236}">
                    <a16:creationId xmlns:a16="http://schemas.microsoft.com/office/drawing/2014/main" id="{BF885888-8970-5D7A-4C86-2C754F6F4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40" y="183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5" name="Line 318">
                <a:extLst>
                  <a:ext uri="{FF2B5EF4-FFF2-40B4-BE49-F238E27FC236}">
                    <a16:creationId xmlns:a16="http://schemas.microsoft.com/office/drawing/2014/main" id="{34B255CB-6479-BB0E-B5B7-E12240CBDA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2" y="1838"/>
                <a:ext cx="0" cy="239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6" name="Line 319">
                <a:extLst>
                  <a:ext uri="{FF2B5EF4-FFF2-40B4-BE49-F238E27FC236}">
                    <a16:creationId xmlns:a16="http://schemas.microsoft.com/office/drawing/2014/main" id="{96D0207C-2C14-C807-6732-1C7300F4A7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52" y="1838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7" name="Line 320">
                <a:extLst>
                  <a:ext uri="{FF2B5EF4-FFF2-40B4-BE49-F238E27FC236}">
                    <a16:creationId xmlns:a16="http://schemas.microsoft.com/office/drawing/2014/main" id="{14E8D51F-E3AA-8F89-A36A-E8466CD6F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22" y="1838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8" name="Freeform 321">
                <a:extLst>
                  <a:ext uri="{FF2B5EF4-FFF2-40B4-BE49-F238E27FC236}">
                    <a16:creationId xmlns:a16="http://schemas.microsoft.com/office/drawing/2014/main" id="{D115DADC-5D48-4F33-6EE3-8290EF5D7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20" y="2076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9" name="Freeform 322">
                <a:extLst>
                  <a:ext uri="{FF2B5EF4-FFF2-40B4-BE49-F238E27FC236}">
                    <a16:creationId xmlns:a16="http://schemas.microsoft.com/office/drawing/2014/main" id="{A161CC99-FE53-1948-98CF-D7CD6DBBC7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21" y="1997"/>
                <a:ext cx="61" cy="0"/>
              </a:xfrm>
              <a:custGeom>
                <a:avLst/>
                <a:gdLst>
                  <a:gd name="T0" fmla="*/ 61 w 61"/>
                  <a:gd name="T1" fmla="*/ 31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0" name="Line 323">
                <a:extLst>
                  <a:ext uri="{FF2B5EF4-FFF2-40B4-BE49-F238E27FC236}">
                    <a16:creationId xmlns:a16="http://schemas.microsoft.com/office/drawing/2014/main" id="{753A1911-45F2-C949-A472-C84C440C96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23" y="187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1" name="Line 324">
                <a:extLst>
                  <a:ext uri="{FF2B5EF4-FFF2-40B4-BE49-F238E27FC236}">
                    <a16:creationId xmlns:a16="http://schemas.microsoft.com/office/drawing/2014/main" id="{A43C99B2-C334-F194-08F3-379B8EEDD4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652" y="1874"/>
                <a:ext cx="0" cy="12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2" name="Line 325">
                <a:extLst>
                  <a:ext uri="{FF2B5EF4-FFF2-40B4-BE49-F238E27FC236}">
                    <a16:creationId xmlns:a16="http://schemas.microsoft.com/office/drawing/2014/main" id="{AA8F6305-2CCA-DBF7-0D46-C339484C24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52" y="187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3" name="Line 326">
                <a:extLst>
                  <a:ext uri="{FF2B5EF4-FFF2-40B4-BE49-F238E27FC236}">
                    <a16:creationId xmlns:a16="http://schemas.microsoft.com/office/drawing/2014/main" id="{D714AA5B-02EF-C687-AAAF-F3097CBC9B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63" y="1902"/>
                <a:ext cx="0" cy="17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4" name="Line 327">
                <a:extLst>
                  <a:ext uri="{FF2B5EF4-FFF2-40B4-BE49-F238E27FC236}">
                    <a16:creationId xmlns:a16="http://schemas.microsoft.com/office/drawing/2014/main" id="{F7BD4DD3-DA0B-9D43-793B-CC851A92A4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63" y="190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5" name="Line 328">
                <a:extLst>
                  <a:ext uri="{FF2B5EF4-FFF2-40B4-BE49-F238E27FC236}">
                    <a16:creationId xmlns:a16="http://schemas.microsoft.com/office/drawing/2014/main" id="{56BB0625-14B9-6813-067F-067AF54520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834" y="190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6" name="Freeform 329">
                <a:extLst>
                  <a:ext uri="{FF2B5EF4-FFF2-40B4-BE49-F238E27FC236}">
                    <a16:creationId xmlns:a16="http://schemas.microsoft.com/office/drawing/2014/main" id="{95A0EB45-EE2E-C421-B694-612C4C0D31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1" y="2071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7" name="Freeform 330">
                <a:extLst>
                  <a:ext uri="{FF2B5EF4-FFF2-40B4-BE49-F238E27FC236}">
                    <a16:creationId xmlns:a16="http://schemas.microsoft.com/office/drawing/2014/main" id="{37C2029E-5410-2616-FDDC-B35DA7D042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41" y="2139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8" name="Line 331">
                <a:extLst>
                  <a:ext uri="{FF2B5EF4-FFF2-40B4-BE49-F238E27FC236}">
                    <a16:creationId xmlns:a16="http://schemas.microsoft.com/office/drawing/2014/main" id="{42D3991A-094C-2CF7-8F02-3F1AD7B70A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44" y="194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9" name="Line 332">
                <a:extLst>
                  <a:ext uri="{FF2B5EF4-FFF2-40B4-BE49-F238E27FC236}">
                    <a16:creationId xmlns:a16="http://schemas.microsoft.com/office/drawing/2014/main" id="{015AC02E-6AD0-5E7A-089B-E26606857B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3" y="1941"/>
                <a:ext cx="0" cy="199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0" name="Line 333">
                <a:extLst>
                  <a:ext uri="{FF2B5EF4-FFF2-40B4-BE49-F238E27FC236}">
                    <a16:creationId xmlns:a16="http://schemas.microsoft.com/office/drawing/2014/main" id="{6C92B2AF-4A7D-91EC-E43A-071E07127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3" y="194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1" name="Line 334">
                <a:extLst>
                  <a:ext uri="{FF2B5EF4-FFF2-40B4-BE49-F238E27FC236}">
                    <a16:creationId xmlns:a16="http://schemas.microsoft.com/office/drawing/2014/main" id="{7C28F5C9-7431-24D1-188C-39F7CFDA2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79" y="1967"/>
                <a:ext cx="0" cy="199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2" name="Line 335">
                <a:extLst>
                  <a:ext uri="{FF2B5EF4-FFF2-40B4-BE49-F238E27FC236}">
                    <a16:creationId xmlns:a16="http://schemas.microsoft.com/office/drawing/2014/main" id="{E0733A03-5C9A-CE13-074A-4B05FB1096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79" y="1967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3" name="Line 336">
                <a:extLst>
                  <a:ext uri="{FF2B5EF4-FFF2-40B4-BE49-F238E27FC236}">
                    <a16:creationId xmlns:a16="http://schemas.microsoft.com/office/drawing/2014/main" id="{8CA6A024-0D73-A43B-DCA2-410D06F2B8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250" y="196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Freeform 337">
                <a:extLst>
                  <a:ext uri="{FF2B5EF4-FFF2-40B4-BE49-F238E27FC236}">
                    <a16:creationId xmlns:a16="http://schemas.microsoft.com/office/drawing/2014/main" id="{BAA18EA7-8EDB-5811-38C5-50183D7BC6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" y="2165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1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1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5" name="Freeform 338">
                <a:extLst>
                  <a:ext uri="{FF2B5EF4-FFF2-40B4-BE49-F238E27FC236}">
                    <a16:creationId xmlns:a16="http://schemas.microsoft.com/office/drawing/2014/main" id="{A99E2C12-6088-3EDB-8542-F37908CD2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8" y="2227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6" name="Line 339">
                <a:extLst>
                  <a:ext uri="{FF2B5EF4-FFF2-40B4-BE49-F238E27FC236}">
                    <a16:creationId xmlns:a16="http://schemas.microsoft.com/office/drawing/2014/main" id="{EA822AB2-B81D-CA60-2134-C8F4B307AF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70" y="2010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7" name="Line 340">
                <a:extLst>
                  <a:ext uri="{FF2B5EF4-FFF2-40B4-BE49-F238E27FC236}">
                    <a16:creationId xmlns:a16="http://schemas.microsoft.com/office/drawing/2014/main" id="{1AEB7639-31EE-0CCE-F414-0B02B6CD3F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00" y="2010"/>
                <a:ext cx="0" cy="218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8" name="Line 341">
                <a:extLst>
                  <a:ext uri="{FF2B5EF4-FFF2-40B4-BE49-F238E27FC236}">
                    <a16:creationId xmlns:a16="http://schemas.microsoft.com/office/drawing/2014/main" id="{D28D78CD-6400-C3C3-8151-C2E206675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00" y="2010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9" name="Line 342">
                <a:extLst>
                  <a:ext uri="{FF2B5EF4-FFF2-40B4-BE49-F238E27FC236}">
                    <a16:creationId xmlns:a16="http://schemas.microsoft.com/office/drawing/2014/main" id="{127A2328-A31A-9147-9560-5B1E932D96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3" y="1729"/>
                <a:ext cx="0" cy="243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0" name="Line 343">
                <a:extLst>
                  <a:ext uri="{FF2B5EF4-FFF2-40B4-BE49-F238E27FC236}">
                    <a16:creationId xmlns:a16="http://schemas.microsoft.com/office/drawing/2014/main" id="{EEDFB688-1A85-F5F4-3655-6BB8E4EF4A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3" y="1729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1" name="Line 344">
                <a:extLst>
                  <a:ext uri="{FF2B5EF4-FFF2-40B4-BE49-F238E27FC236}">
                    <a16:creationId xmlns:a16="http://schemas.microsoft.com/office/drawing/2014/main" id="{4B7017F2-1C38-ABF3-A5D8-0ABA4F4151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3" y="1729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2" name="Freeform 345">
                <a:extLst>
                  <a:ext uri="{FF2B5EF4-FFF2-40B4-BE49-F238E27FC236}">
                    <a16:creationId xmlns:a16="http://schemas.microsoft.com/office/drawing/2014/main" id="{F854823D-EBB4-A685-976E-47FCF8054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" y="1971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3" name="Line 346">
                <a:extLst>
                  <a:ext uri="{FF2B5EF4-FFF2-40B4-BE49-F238E27FC236}">
                    <a16:creationId xmlns:a16="http://schemas.microsoft.com/office/drawing/2014/main" id="{BE96034E-FBD0-5F25-370F-9675CAB36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59" y="1958"/>
                <a:ext cx="0" cy="364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4" name="Line 347">
                <a:extLst>
                  <a:ext uri="{FF2B5EF4-FFF2-40B4-BE49-F238E27FC236}">
                    <a16:creationId xmlns:a16="http://schemas.microsoft.com/office/drawing/2014/main" id="{D75DF469-A9AE-BBB8-C7A4-0DE9C4E24B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389" y="1859"/>
                <a:ext cx="0" cy="316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5" name="Line 348">
                <a:extLst>
                  <a:ext uri="{FF2B5EF4-FFF2-40B4-BE49-F238E27FC236}">
                    <a16:creationId xmlns:a16="http://schemas.microsoft.com/office/drawing/2014/main" id="{D1F2267D-1053-DDCD-3984-31D855B2C8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04" y="1804"/>
                <a:ext cx="0" cy="344"/>
              </a:xfrm>
              <a:prstGeom prst="line">
                <a:avLst/>
              </a:prstGeom>
              <a:noFill/>
              <a:ln w="9525">
                <a:solidFill>
                  <a:srgbClr val="CC3333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6" name="Line 349">
                <a:extLst>
                  <a:ext uri="{FF2B5EF4-FFF2-40B4-BE49-F238E27FC236}">
                    <a16:creationId xmlns:a16="http://schemas.microsoft.com/office/drawing/2014/main" id="{E64FC63C-51B7-C4D7-AC92-4C4F33F15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21" y="192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7" name="Freeform 350">
                <a:extLst>
                  <a:ext uri="{FF2B5EF4-FFF2-40B4-BE49-F238E27FC236}">
                    <a16:creationId xmlns:a16="http://schemas.microsoft.com/office/drawing/2014/main" id="{CFFAAF13-9D60-DA58-4C33-C25F2D1A7D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9" y="2021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8" name="Line 351">
                <a:extLst>
                  <a:ext uri="{FF2B5EF4-FFF2-40B4-BE49-F238E27FC236}">
                    <a16:creationId xmlns:a16="http://schemas.microsoft.com/office/drawing/2014/main" id="{B55C61B3-4E81-CD3B-6CC1-2B499EA47A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421" y="1923"/>
                <a:ext cx="0" cy="98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9" name="Line 352">
                <a:extLst>
                  <a:ext uri="{FF2B5EF4-FFF2-40B4-BE49-F238E27FC236}">
                    <a16:creationId xmlns:a16="http://schemas.microsoft.com/office/drawing/2014/main" id="{DA91A298-0489-DF09-DC6E-FA5559053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92" y="192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0" name="Line 353">
                <a:extLst>
                  <a:ext uri="{FF2B5EF4-FFF2-40B4-BE49-F238E27FC236}">
                    <a16:creationId xmlns:a16="http://schemas.microsoft.com/office/drawing/2014/main" id="{16CFBD87-A29B-4AC4-D9AA-DCC58DD301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22" y="1941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1" name="Freeform 354">
                <a:extLst>
                  <a:ext uri="{FF2B5EF4-FFF2-40B4-BE49-F238E27FC236}">
                    <a16:creationId xmlns:a16="http://schemas.microsoft.com/office/drawing/2014/main" id="{87E2B38A-B39C-FC12-ADEC-6BF2E901FA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0" y="2010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2" name="Line 355">
                <a:extLst>
                  <a:ext uri="{FF2B5EF4-FFF2-40B4-BE49-F238E27FC236}">
                    <a16:creationId xmlns:a16="http://schemas.microsoft.com/office/drawing/2014/main" id="{D3C6BAE8-E210-01C1-6442-536B37C253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52" y="1941"/>
                <a:ext cx="0" cy="69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3" name="Line 356">
                <a:extLst>
                  <a:ext uri="{FF2B5EF4-FFF2-40B4-BE49-F238E27FC236}">
                    <a16:creationId xmlns:a16="http://schemas.microsoft.com/office/drawing/2014/main" id="{3F385DC9-A121-E5D7-D4B0-12C7A16D8D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52" y="194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4" name="Line 357">
                <a:extLst>
                  <a:ext uri="{FF2B5EF4-FFF2-40B4-BE49-F238E27FC236}">
                    <a16:creationId xmlns:a16="http://schemas.microsoft.com/office/drawing/2014/main" id="{26E0BB3E-2FEF-3738-EDB1-66ACC66E27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1" y="1880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5" name="Freeform 358">
                <a:extLst>
                  <a:ext uri="{FF2B5EF4-FFF2-40B4-BE49-F238E27FC236}">
                    <a16:creationId xmlns:a16="http://schemas.microsoft.com/office/drawing/2014/main" id="{6CEF212B-D634-A4B2-CE2B-8C51247ED1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9" y="1996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6" name="Line 359">
                <a:extLst>
                  <a:ext uri="{FF2B5EF4-FFF2-40B4-BE49-F238E27FC236}">
                    <a16:creationId xmlns:a16="http://schemas.microsoft.com/office/drawing/2014/main" id="{4E5AB2B7-D1D6-2775-6547-E13ED863A8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1" y="1880"/>
                <a:ext cx="0" cy="116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7" name="Line 360">
                <a:extLst>
                  <a:ext uri="{FF2B5EF4-FFF2-40B4-BE49-F238E27FC236}">
                    <a16:creationId xmlns:a16="http://schemas.microsoft.com/office/drawing/2014/main" id="{EC9A6F83-C1D6-F5BA-7750-B1824AA1F7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11" y="1880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8" name="Line 361">
                <a:extLst>
                  <a:ext uri="{FF2B5EF4-FFF2-40B4-BE49-F238E27FC236}">
                    <a16:creationId xmlns:a16="http://schemas.microsoft.com/office/drawing/2014/main" id="{096A149D-424B-09EE-E933-6F5A840360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7" y="191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9" name="Freeform 362">
                <a:extLst>
                  <a:ext uri="{FF2B5EF4-FFF2-40B4-BE49-F238E27FC236}">
                    <a16:creationId xmlns:a16="http://schemas.microsoft.com/office/drawing/2014/main" id="{FDFE5FE5-B2DC-563D-5C66-87BB50FF2D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5" y="2010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0" name="Line 363">
                <a:extLst>
                  <a:ext uri="{FF2B5EF4-FFF2-40B4-BE49-F238E27FC236}">
                    <a16:creationId xmlns:a16="http://schemas.microsoft.com/office/drawing/2014/main" id="{0E6557C0-A142-FF3F-9E2F-F899479328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77" y="1913"/>
                <a:ext cx="0" cy="97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1" name="Line 364">
                <a:extLst>
                  <a:ext uri="{FF2B5EF4-FFF2-40B4-BE49-F238E27FC236}">
                    <a16:creationId xmlns:a16="http://schemas.microsoft.com/office/drawing/2014/main" id="{6C68F19A-CD52-4178-D7C8-5DD3A7F506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77" y="191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2" name="Line 365">
                <a:extLst>
                  <a:ext uri="{FF2B5EF4-FFF2-40B4-BE49-F238E27FC236}">
                    <a16:creationId xmlns:a16="http://schemas.microsoft.com/office/drawing/2014/main" id="{46B88CB6-17D6-A617-F747-D94E1838A5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21" y="186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3" name="Freeform 366">
                <a:extLst>
                  <a:ext uri="{FF2B5EF4-FFF2-40B4-BE49-F238E27FC236}">
                    <a16:creationId xmlns:a16="http://schemas.microsoft.com/office/drawing/2014/main" id="{926FDA84-3836-327F-39B5-A39CB2536A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19" y="2011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4" name="Line 367">
                <a:extLst>
                  <a:ext uri="{FF2B5EF4-FFF2-40B4-BE49-F238E27FC236}">
                    <a16:creationId xmlns:a16="http://schemas.microsoft.com/office/drawing/2014/main" id="{8276F752-5508-5EE5-1F25-4A29E0F34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51" y="1864"/>
                <a:ext cx="0" cy="147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5" name="Line 368">
                <a:extLst>
                  <a:ext uri="{FF2B5EF4-FFF2-40B4-BE49-F238E27FC236}">
                    <a16:creationId xmlns:a16="http://schemas.microsoft.com/office/drawing/2014/main" id="{F6B32C2D-8D1F-6021-AB07-25D6917A6C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51" y="186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6" name="Line 369">
                <a:extLst>
                  <a:ext uri="{FF2B5EF4-FFF2-40B4-BE49-F238E27FC236}">
                    <a16:creationId xmlns:a16="http://schemas.microsoft.com/office/drawing/2014/main" id="{215A761C-61CA-117B-7B4F-450775AF4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28" y="1802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7" name="Freeform 370">
                <a:extLst>
                  <a:ext uri="{FF2B5EF4-FFF2-40B4-BE49-F238E27FC236}">
                    <a16:creationId xmlns:a16="http://schemas.microsoft.com/office/drawing/2014/main" id="{ACA179FB-680F-D3E4-8E6E-DFBCE455AB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26" y="2023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0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8" name="Line 371">
                <a:extLst>
                  <a:ext uri="{FF2B5EF4-FFF2-40B4-BE49-F238E27FC236}">
                    <a16:creationId xmlns:a16="http://schemas.microsoft.com/office/drawing/2014/main" id="{957299B9-4701-13A9-7A18-9D35B55B1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58" y="1802"/>
                <a:ext cx="0" cy="221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99" name="Line 372">
                <a:extLst>
                  <a:ext uri="{FF2B5EF4-FFF2-40B4-BE49-F238E27FC236}">
                    <a16:creationId xmlns:a16="http://schemas.microsoft.com/office/drawing/2014/main" id="{4AAA02E8-4D10-3EA2-404E-C622153998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58" y="1802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0" name="Line 373">
                <a:extLst>
                  <a:ext uri="{FF2B5EF4-FFF2-40B4-BE49-F238E27FC236}">
                    <a16:creationId xmlns:a16="http://schemas.microsoft.com/office/drawing/2014/main" id="{D7ACC12E-E89A-F033-3A61-0FA7767C75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3" y="1795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1" name="Freeform 374">
                <a:extLst>
                  <a:ext uri="{FF2B5EF4-FFF2-40B4-BE49-F238E27FC236}">
                    <a16:creationId xmlns:a16="http://schemas.microsoft.com/office/drawing/2014/main" id="{EA070974-0530-A98B-6A69-D9F0CDE0FE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1" y="2059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1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2" name="Line 375">
                <a:extLst>
                  <a:ext uri="{FF2B5EF4-FFF2-40B4-BE49-F238E27FC236}">
                    <a16:creationId xmlns:a16="http://schemas.microsoft.com/office/drawing/2014/main" id="{887AE7FF-5728-9CDC-D3D9-B3304A34DD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3" y="1795"/>
                <a:ext cx="0" cy="265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3" name="Line 376">
                <a:extLst>
                  <a:ext uri="{FF2B5EF4-FFF2-40B4-BE49-F238E27FC236}">
                    <a16:creationId xmlns:a16="http://schemas.microsoft.com/office/drawing/2014/main" id="{07467D7F-3D4C-E56F-0CF0-7CDA7BB7A9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3" y="1795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4" name="Line 377">
                <a:extLst>
                  <a:ext uri="{FF2B5EF4-FFF2-40B4-BE49-F238E27FC236}">
                    <a16:creationId xmlns:a16="http://schemas.microsoft.com/office/drawing/2014/main" id="{67E7C449-2FC9-96AA-C342-1F5D3DD4B1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79" y="183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5" name="Freeform 378">
                <a:extLst>
                  <a:ext uri="{FF2B5EF4-FFF2-40B4-BE49-F238E27FC236}">
                    <a16:creationId xmlns:a16="http://schemas.microsoft.com/office/drawing/2014/main" id="{0B208F65-ABDD-E3D6-70A8-79464A94DB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6" y="1987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0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6" name="Line 379">
                <a:extLst>
                  <a:ext uri="{FF2B5EF4-FFF2-40B4-BE49-F238E27FC236}">
                    <a16:creationId xmlns:a16="http://schemas.microsoft.com/office/drawing/2014/main" id="{35A59D5B-6A97-518B-274A-9C68DFF272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08" y="1831"/>
                <a:ext cx="0" cy="156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7" name="Line 380">
                <a:extLst>
                  <a:ext uri="{FF2B5EF4-FFF2-40B4-BE49-F238E27FC236}">
                    <a16:creationId xmlns:a16="http://schemas.microsoft.com/office/drawing/2014/main" id="{618BCB63-FDFB-C680-C8F7-990701E89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08" y="1831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8" name="Line 381">
                <a:extLst>
                  <a:ext uri="{FF2B5EF4-FFF2-40B4-BE49-F238E27FC236}">
                    <a16:creationId xmlns:a16="http://schemas.microsoft.com/office/drawing/2014/main" id="{8B0F5AA2-B55F-5ACF-6BB2-E1BA958413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90" y="1826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09" name="Freeform 382">
                <a:extLst>
                  <a:ext uri="{FF2B5EF4-FFF2-40B4-BE49-F238E27FC236}">
                    <a16:creationId xmlns:a16="http://schemas.microsoft.com/office/drawing/2014/main" id="{9BEAC860-F5DB-4477-0F6B-A99CF2B2C6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88" y="1995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0" name="Line 383">
                <a:extLst>
                  <a:ext uri="{FF2B5EF4-FFF2-40B4-BE49-F238E27FC236}">
                    <a16:creationId xmlns:a16="http://schemas.microsoft.com/office/drawing/2014/main" id="{ADBC80D7-EA1A-89AB-5EF8-DC4572E184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0" y="1826"/>
                <a:ext cx="0" cy="169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1" name="Line 384">
                <a:extLst>
                  <a:ext uri="{FF2B5EF4-FFF2-40B4-BE49-F238E27FC236}">
                    <a16:creationId xmlns:a16="http://schemas.microsoft.com/office/drawing/2014/main" id="{C8EA2F04-3857-5661-F32E-49599C999C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20" y="1826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2" name="Line 385">
                <a:extLst>
                  <a:ext uri="{FF2B5EF4-FFF2-40B4-BE49-F238E27FC236}">
                    <a16:creationId xmlns:a16="http://schemas.microsoft.com/office/drawing/2014/main" id="{69019ACE-DE79-7444-EC47-6D8A0B5E5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96" y="1854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3" name="Freeform 386">
                <a:extLst>
                  <a:ext uri="{FF2B5EF4-FFF2-40B4-BE49-F238E27FC236}">
                    <a16:creationId xmlns:a16="http://schemas.microsoft.com/office/drawing/2014/main" id="{539D9201-283F-47A3-B389-B653CC306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4" y="2029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0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4" name="Line 387">
                <a:extLst>
                  <a:ext uri="{FF2B5EF4-FFF2-40B4-BE49-F238E27FC236}">
                    <a16:creationId xmlns:a16="http://schemas.microsoft.com/office/drawing/2014/main" id="{73A386A6-507C-7556-47F1-ACDD936DE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26" y="1854"/>
                <a:ext cx="0" cy="175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5" name="Line 388">
                <a:extLst>
                  <a:ext uri="{FF2B5EF4-FFF2-40B4-BE49-F238E27FC236}">
                    <a16:creationId xmlns:a16="http://schemas.microsoft.com/office/drawing/2014/main" id="{09FA1C11-3D06-98D9-9F02-C091E2983B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926" y="1854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6" name="Line 389">
                <a:extLst>
                  <a:ext uri="{FF2B5EF4-FFF2-40B4-BE49-F238E27FC236}">
                    <a16:creationId xmlns:a16="http://schemas.microsoft.com/office/drawing/2014/main" id="{C36862C2-CA0B-7643-94B9-8B15A20042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04" y="1889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7" name="Freeform 390">
                <a:extLst>
                  <a:ext uri="{FF2B5EF4-FFF2-40B4-BE49-F238E27FC236}">
                    <a16:creationId xmlns:a16="http://schemas.microsoft.com/office/drawing/2014/main" id="{4357C18E-E89E-2CF4-5EBA-B05C5EDE5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1" y="2029"/>
                <a:ext cx="61" cy="1"/>
              </a:xfrm>
              <a:custGeom>
                <a:avLst/>
                <a:gdLst>
                  <a:gd name="T0" fmla="*/ 61 w 61"/>
                  <a:gd name="T1" fmla="*/ 0 h 1"/>
                  <a:gd name="T2" fmla="*/ 32 w 61"/>
                  <a:gd name="T3" fmla="*/ 0 h 1"/>
                  <a:gd name="T4" fmla="*/ 0 w 61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1" h="1">
                    <a:moveTo>
                      <a:pt x="61" y="0"/>
                    </a:moveTo>
                    <a:lnTo>
                      <a:pt x="32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8" name="Line 391">
                <a:extLst>
                  <a:ext uri="{FF2B5EF4-FFF2-40B4-BE49-F238E27FC236}">
                    <a16:creationId xmlns:a16="http://schemas.microsoft.com/office/drawing/2014/main" id="{DAC29D53-1440-1625-C8D1-149B005309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3" y="1889"/>
                <a:ext cx="0" cy="14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19" name="Line 392">
                <a:extLst>
                  <a:ext uri="{FF2B5EF4-FFF2-40B4-BE49-F238E27FC236}">
                    <a16:creationId xmlns:a16="http://schemas.microsoft.com/office/drawing/2014/main" id="{7F652B8A-BCB1-09A1-7925-6F8A7B3198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33" y="1889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0" name="Line 393">
                <a:extLst>
                  <a:ext uri="{FF2B5EF4-FFF2-40B4-BE49-F238E27FC236}">
                    <a16:creationId xmlns:a16="http://schemas.microsoft.com/office/drawing/2014/main" id="{F73BEB6C-3BF3-6953-9E84-923950144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06" y="189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1" name="Freeform 394">
                <a:extLst>
                  <a:ext uri="{FF2B5EF4-FFF2-40B4-BE49-F238E27FC236}">
                    <a16:creationId xmlns:a16="http://schemas.microsoft.com/office/drawing/2014/main" id="{5DB5BF78-62DE-4148-DF96-AAE2B356A2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4" y="2030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2" name="Line 395">
                <a:extLst>
                  <a:ext uri="{FF2B5EF4-FFF2-40B4-BE49-F238E27FC236}">
                    <a16:creationId xmlns:a16="http://schemas.microsoft.com/office/drawing/2014/main" id="{D629CE54-9633-DECD-075E-BD197BEEE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36" y="1893"/>
                <a:ext cx="0" cy="137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3" name="Line 396">
                <a:extLst>
                  <a:ext uri="{FF2B5EF4-FFF2-40B4-BE49-F238E27FC236}">
                    <a16:creationId xmlns:a16="http://schemas.microsoft.com/office/drawing/2014/main" id="{735625C8-E0EC-DCDB-0766-94CF328787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136" y="189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4" name="Line 397">
                <a:extLst>
                  <a:ext uri="{FF2B5EF4-FFF2-40B4-BE49-F238E27FC236}">
                    <a16:creationId xmlns:a16="http://schemas.microsoft.com/office/drawing/2014/main" id="{D7D2F586-9BD0-D3CE-FCAD-D0D840C38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06" y="1933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5" name="Freeform 398">
                <a:extLst>
                  <a:ext uri="{FF2B5EF4-FFF2-40B4-BE49-F238E27FC236}">
                    <a16:creationId xmlns:a16="http://schemas.microsoft.com/office/drawing/2014/main" id="{E2CF4C0C-C4CD-351C-F074-FAEC6FE58E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4" y="2047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6" name="Line 399">
                <a:extLst>
                  <a:ext uri="{FF2B5EF4-FFF2-40B4-BE49-F238E27FC236}">
                    <a16:creationId xmlns:a16="http://schemas.microsoft.com/office/drawing/2014/main" id="{DB04854D-476D-74CF-739B-A7B2C969A4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36" y="1933"/>
                <a:ext cx="0" cy="114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7" name="Line 400">
                <a:extLst>
                  <a:ext uri="{FF2B5EF4-FFF2-40B4-BE49-F238E27FC236}">
                    <a16:creationId xmlns:a16="http://schemas.microsoft.com/office/drawing/2014/main" id="{F701C10C-E7FA-2FED-3547-26AB674453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236" y="1933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8" name="Line 401">
                <a:extLst>
                  <a:ext uri="{FF2B5EF4-FFF2-40B4-BE49-F238E27FC236}">
                    <a16:creationId xmlns:a16="http://schemas.microsoft.com/office/drawing/2014/main" id="{66FD873F-8C59-47F4-F977-1F3EE38C71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11" y="195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29" name="Freeform 402">
                <a:extLst>
                  <a:ext uri="{FF2B5EF4-FFF2-40B4-BE49-F238E27FC236}">
                    <a16:creationId xmlns:a16="http://schemas.microsoft.com/office/drawing/2014/main" id="{36D0D026-B0CE-9E0E-67A7-823F82A822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8" y="2090"/>
                <a:ext cx="61" cy="0"/>
              </a:xfrm>
              <a:custGeom>
                <a:avLst/>
                <a:gdLst>
                  <a:gd name="T0" fmla="*/ 61 w 61"/>
                  <a:gd name="T1" fmla="*/ 32 w 61"/>
                  <a:gd name="T2" fmla="*/ 0 w 6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1">
                    <a:moveTo>
                      <a:pt x="61" y="0"/>
                    </a:moveTo>
                    <a:lnTo>
                      <a:pt x="3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0" name="Line 403">
                <a:extLst>
                  <a:ext uri="{FF2B5EF4-FFF2-40B4-BE49-F238E27FC236}">
                    <a16:creationId xmlns:a16="http://schemas.microsoft.com/office/drawing/2014/main" id="{6CEFA984-7F9D-283F-6515-384CB82254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40" y="1957"/>
                <a:ext cx="0" cy="133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1" name="Line 404">
                <a:extLst>
                  <a:ext uri="{FF2B5EF4-FFF2-40B4-BE49-F238E27FC236}">
                    <a16:creationId xmlns:a16="http://schemas.microsoft.com/office/drawing/2014/main" id="{126E2383-E369-253B-568D-72585066D0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40" y="1957"/>
                <a:ext cx="29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32" name="Line 405">
                <a:extLst>
                  <a:ext uri="{FF2B5EF4-FFF2-40B4-BE49-F238E27FC236}">
                    <a16:creationId xmlns:a16="http://schemas.microsoft.com/office/drawing/2014/main" id="{A6146F1C-9027-DE7A-B34E-A563D8F9AC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22" y="1980"/>
                <a:ext cx="30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4" name="Freeform 407">
              <a:extLst>
                <a:ext uri="{FF2B5EF4-FFF2-40B4-BE49-F238E27FC236}">
                  <a16:creationId xmlns:a16="http://schemas.microsoft.com/office/drawing/2014/main" id="{BA259008-C6F9-DBBE-561A-1937D989BA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6695" y="3986683"/>
              <a:ext cx="74643" cy="0"/>
            </a:xfrm>
            <a:custGeom>
              <a:avLst/>
              <a:gdLst>
                <a:gd name="T0" fmla="*/ 61 w 61"/>
                <a:gd name="T1" fmla="*/ 32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Line 408">
              <a:extLst>
                <a:ext uri="{FF2B5EF4-FFF2-40B4-BE49-F238E27FC236}">
                  <a16:creationId xmlns:a16="http://schemas.microsoft.com/office/drawing/2014/main" id="{9C66C3AF-9AA3-F0BD-D177-3AA6D8F245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65851" y="3844756"/>
              <a:ext cx="0" cy="141928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Line 409">
              <a:extLst>
                <a:ext uri="{FF2B5EF4-FFF2-40B4-BE49-F238E27FC236}">
                  <a16:creationId xmlns:a16="http://schemas.microsoft.com/office/drawing/2014/main" id="{567B7FBF-DB65-8CBC-1597-C2B196E2F2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65851" y="3844756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Line 410">
              <a:extLst>
                <a:ext uri="{FF2B5EF4-FFF2-40B4-BE49-F238E27FC236}">
                  <a16:creationId xmlns:a16="http://schemas.microsoft.com/office/drawing/2014/main" id="{B8E6D899-4CCB-C4AB-B05D-C69D64A0D7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3871" y="3924976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Freeform 411">
              <a:extLst>
                <a:ext uri="{FF2B5EF4-FFF2-40B4-BE49-F238E27FC236}">
                  <a16:creationId xmlns:a16="http://schemas.microsoft.com/office/drawing/2014/main" id="{58755C62-9A79-26FC-E6EC-F02776CA1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0200" y="4044688"/>
              <a:ext cx="74643" cy="0"/>
            </a:xfrm>
            <a:custGeom>
              <a:avLst/>
              <a:gdLst>
                <a:gd name="T0" fmla="*/ 61 w 61"/>
                <a:gd name="T1" fmla="*/ 32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Line 412">
              <a:extLst>
                <a:ext uri="{FF2B5EF4-FFF2-40B4-BE49-F238E27FC236}">
                  <a16:creationId xmlns:a16="http://schemas.microsoft.com/office/drawing/2014/main" id="{7957DCA0-2797-A25F-58E5-B58F24347F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9357" y="3924976"/>
              <a:ext cx="0" cy="119713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Line 413">
              <a:extLst>
                <a:ext uri="{FF2B5EF4-FFF2-40B4-BE49-F238E27FC236}">
                  <a16:creationId xmlns:a16="http://schemas.microsoft.com/office/drawing/2014/main" id="{1B4BFE47-C466-DBA6-9D49-7D6A3698A4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09357" y="3924976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Line 414">
              <a:extLst>
                <a:ext uri="{FF2B5EF4-FFF2-40B4-BE49-F238E27FC236}">
                  <a16:creationId xmlns:a16="http://schemas.microsoft.com/office/drawing/2014/main" id="{1CC0E3B8-5A3B-2199-6C37-E2A392E14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33283" y="4000259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Freeform 415">
              <a:extLst>
                <a:ext uri="{FF2B5EF4-FFF2-40B4-BE49-F238E27FC236}">
                  <a16:creationId xmlns:a16="http://schemas.microsoft.com/office/drawing/2014/main" id="{7B9A685C-2C30-D8DD-A7E0-D986DB9BD92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29613" y="4126142"/>
              <a:ext cx="74643" cy="0"/>
            </a:xfrm>
            <a:custGeom>
              <a:avLst/>
              <a:gdLst>
                <a:gd name="T0" fmla="*/ 61 w 61"/>
                <a:gd name="T1" fmla="*/ 32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Line 416">
              <a:extLst>
                <a:ext uri="{FF2B5EF4-FFF2-40B4-BE49-F238E27FC236}">
                  <a16:creationId xmlns:a16="http://schemas.microsoft.com/office/drawing/2014/main" id="{43EA06C1-E638-F02C-FE64-C309E3FC6E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8769" y="4000259"/>
              <a:ext cx="0" cy="125883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Line 417">
              <a:extLst>
                <a:ext uri="{FF2B5EF4-FFF2-40B4-BE49-F238E27FC236}">
                  <a16:creationId xmlns:a16="http://schemas.microsoft.com/office/drawing/2014/main" id="{26488FF0-D442-02DA-38D6-7866FE822A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8769" y="4000259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Line 418">
              <a:extLst>
                <a:ext uri="{FF2B5EF4-FFF2-40B4-BE49-F238E27FC236}">
                  <a16:creationId xmlns:a16="http://schemas.microsoft.com/office/drawing/2014/main" id="{EEBD5009-C8BC-80D8-DA5F-DD20B31171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90249" y="4100225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Freeform 419">
              <a:extLst>
                <a:ext uri="{FF2B5EF4-FFF2-40B4-BE49-F238E27FC236}">
                  <a16:creationId xmlns:a16="http://schemas.microsoft.com/office/drawing/2014/main" id="{091032A2-7DE8-3B62-ABB2-00D8F1171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6578" y="4190318"/>
              <a:ext cx="74643" cy="0"/>
            </a:xfrm>
            <a:custGeom>
              <a:avLst/>
              <a:gdLst>
                <a:gd name="T0" fmla="*/ 61 w 61"/>
                <a:gd name="T1" fmla="*/ 32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Line 420">
              <a:extLst>
                <a:ext uri="{FF2B5EF4-FFF2-40B4-BE49-F238E27FC236}">
                  <a16:creationId xmlns:a16="http://schemas.microsoft.com/office/drawing/2014/main" id="{7C207487-DBF4-1DD4-5C15-DC06176996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5735" y="4100225"/>
              <a:ext cx="0" cy="90093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Line 421">
              <a:extLst>
                <a:ext uri="{FF2B5EF4-FFF2-40B4-BE49-F238E27FC236}">
                  <a16:creationId xmlns:a16="http://schemas.microsoft.com/office/drawing/2014/main" id="{EEA1A494-D568-E4C0-76C1-4366A679B0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25735" y="4100225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Line 422">
              <a:extLst>
                <a:ext uri="{FF2B5EF4-FFF2-40B4-BE49-F238E27FC236}">
                  <a16:creationId xmlns:a16="http://schemas.microsoft.com/office/drawing/2014/main" id="{00992BED-EE3B-EA9C-8783-6CEB87F5F1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2319" y="4129844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" name="Freeform 423">
              <a:extLst>
                <a:ext uri="{FF2B5EF4-FFF2-40B4-BE49-F238E27FC236}">
                  <a16:creationId xmlns:a16="http://schemas.microsoft.com/office/drawing/2014/main" id="{4DA662E0-A65A-538A-C2FA-3DC191F2A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9872" y="4301392"/>
              <a:ext cx="74643" cy="0"/>
            </a:xfrm>
            <a:custGeom>
              <a:avLst/>
              <a:gdLst>
                <a:gd name="T0" fmla="*/ 61 w 61"/>
                <a:gd name="T1" fmla="*/ 31 w 61"/>
                <a:gd name="T2" fmla="*/ 0 w 6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1">
                  <a:moveTo>
                    <a:pt x="61" y="0"/>
                  </a:moveTo>
                  <a:lnTo>
                    <a:pt x="3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1" name="Line 424">
              <a:extLst>
                <a:ext uri="{FF2B5EF4-FFF2-40B4-BE49-F238E27FC236}">
                  <a16:creationId xmlns:a16="http://schemas.microsoft.com/office/drawing/2014/main" id="{1B77117D-DBFC-843A-F062-7467DB7DC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7805" y="4129844"/>
              <a:ext cx="0" cy="171547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Line 425">
              <a:extLst>
                <a:ext uri="{FF2B5EF4-FFF2-40B4-BE49-F238E27FC236}">
                  <a16:creationId xmlns:a16="http://schemas.microsoft.com/office/drawing/2014/main" id="{2E9BED25-E169-7485-CE11-0AC4C7496A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77805" y="4129844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Line 426">
              <a:extLst>
                <a:ext uri="{FF2B5EF4-FFF2-40B4-BE49-F238E27FC236}">
                  <a16:creationId xmlns:a16="http://schemas.microsoft.com/office/drawing/2014/main" id="{B538EBA2-38A6-1229-CCFA-EDBD8804B0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56250" y="4164401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Freeform 427">
              <a:extLst>
                <a:ext uri="{FF2B5EF4-FFF2-40B4-BE49-F238E27FC236}">
                  <a16:creationId xmlns:a16="http://schemas.microsoft.com/office/drawing/2014/main" id="{F73BE568-9EA8-EDF9-1E02-F4F8EDC81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3802" y="4598821"/>
              <a:ext cx="74643" cy="1235"/>
            </a:xfrm>
            <a:custGeom>
              <a:avLst/>
              <a:gdLst>
                <a:gd name="T0" fmla="*/ 61 w 61"/>
                <a:gd name="T1" fmla="*/ 0 h 1"/>
                <a:gd name="T2" fmla="*/ 32 w 61"/>
                <a:gd name="T3" fmla="*/ 0 h 1"/>
                <a:gd name="T4" fmla="*/ 0 w 6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1">
                  <a:moveTo>
                    <a:pt x="61" y="0"/>
                  </a:moveTo>
                  <a:lnTo>
                    <a:pt x="32" y="0"/>
                  </a:lnTo>
                  <a:lnTo>
                    <a:pt x="0" y="1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Line 428">
              <a:extLst>
                <a:ext uri="{FF2B5EF4-FFF2-40B4-BE49-F238E27FC236}">
                  <a16:creationId xmlns:a16="http://schemas.microsoft.com/office/drawing/2014/main" id="{BC983715-79EA-ADA3-03BB-29DB5312CD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2959" y="4164401"/>
              <a:ext cx="0" cy="434421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Line 429">
              <a:extLst>
                <a:ext uri="{FF2B5EF4-FFF2-40B4-BE49-F238E27FC236}">
                  <a16:creationId xmlns:a16="http://schemas.microsoft.com/office/drawing/2014/main" id="{69C098B3-2E80-0E4B-7D07-0C2F3DC47E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92959" y="4164401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Line 430">
              <a:extLst>
                <a:ext uri="{FF2B5EF4-FFF2-40B4-BE49-F238E27FC236}">
                  <a16:creationId xmlns:a16="http://schemas.microsoft.com/office/drawing/2014/main" id="{24ED8956-031B-5EED-32C7-2B2582A50C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65286" y="4218703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Freeform 431">
              <a:extLst>
                <a:ext uri="{FF2B5EF4-FFF2-40B4-BE49-F238E27FC236}">
                  <a16:creationId xmlns:a16="http://schemas.microsoft.com/office/drawing/2014/main" id="{91C6EFE4-EE5D-5801-D9CA-4B3D5922D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1615" y="4843183"/>
              <a:ext cx="74643" cy="2468"/>
            </a:xfrm>
            <a:custGeom>
              <a:avLst/>
              <a:gdLst>
                <a:gd name="T0" fmla="*/ 61 w 61"/>
                <a:gd name="T1" fmla="*/ 0 h 2"/>
                <a:gd name="T2" fmla="*/ 32 w 61"/>
                <a:gd name="T3" fmla="*/ 1 h 2"/>
                <a:gd name="T4" fmla="*/ 0 w 6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1" h="2">
                  <a:moveTo>
                    <a:pt x="61" y="0"/>
                  </a:moveTo>
                  <a:lnTo>
                    <a:pt x="32" y="1"/>
                  </a:lnTo>
                  <a:lnTo>
                    <a:pt x="0" y="2"/>
                  </a:lnTo>
                </a:path>
              </a:pathLst>
            </a:cu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Line 432">
              <a:extLst>
                <a:ext uri="{FF2B5EF4-FFF2-40B4-BE49-F238E27FC236}">
                  <a16:creationId xmlns:a16="http://schemas.microsoft.com/office/drawing/2014/main" id="{6B00D556-1B8A-7645-076A-E59CB0735F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00772" y="4218703"/>
              <a:ext cx="0" cy="625714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Line 433">
              <a:extLst>
                <a:ext uri="{FF2B5EF4-FFF2-40B4-BE49-F238E27FC236}">
                  <a16:creationId xmlns:a16="http://schemas.microsoft.com/office/drawing/2014/main" id="{CE1E6D00-7DE7-A2E1-456F-B3EC32862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00772" y="4218703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Line 434">
              <a:extLst>
                <a:ext uri="{FF2B5EF4-FFF2-40B4-BE49-F238E27FC236}">
                  <a16:creationId xmlns:a16="http://schemas.microsoft.com/office/drawing/2014/main" id="{9B1A7A29-321C-0C90-81BA-CFAFED7D39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8252" y="4343353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Line 435">
              <a:extLst>
                <a:ext uri="{FF2B5EF4-FFF2-40B4-BE49-F238E27FC236}">
                  <a16:creationId xmlns:a16="http://schemas.microsoft.com/office/drawing/2014/main" id="{6F08CF98-EC0F-B358-8A77-4E69034E73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4961" y="5388677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Line 436">
              <a:extLst>
                <a:ext uri="{FF2B5EF4-FFF2-40B4-BE49-F238E27FC236}">
                  <a16:creationId xmlns:a16="http://schemas.microsoft.com/office/drawing/2014/main" id="{EDE4EFB0-15E4-2DBC-12A8-598A37F7B5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488252" y="5388677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Line 437">
              <a:extLst>
                <a:ext uri="{FF2B5EF4-FFF2-40B4-BE49-F238E27FC236}">
                  <a16:creationId xmlns:a16="http://schemas.microsoft.com/office/drawing/2014/main" id="{4A2A36CF-85EE-7C81-1607-CE7161B0C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524961" y="4343353"/>
              <a:ext cx="0" cy="1045325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Line 438">
              <a:extLst>
                <a:ext uri="{FF2B5EF4-FFF2-40B4-BE49-F238E27FC236}">
                  <a16:creationId xmlns:a16="http://schemas.microsoft.com/office/drawing/2014/main" id="{A2926CE8-7077-5855-BB0F-57B140F9D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24961" y="4343353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Line 439">
              <a:extLst>
                <a:ext uri="{FF2B5EF4-FFF2-40B4-BE49-F238E27FC236}">
                  <a16:creationId xmlns:a16="http://schemas.microsoft.com/office/drawing/2014/main" id="{347183FD-EDBF-5045-64BA-D9618641D7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75546" y="4322372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Line 440">
              <a:extLst>
                <a:ext uri="{FF2B5EF4-FFF2-40B4-BE49-F238E27FC236}">
                  <a16:creationId xmlns:a16="http://schemas.microsoft.com/office/drawing/2014/main" id="{17251C51-3C22-2293-D154-EBD106560B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12255" y="5007325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Line 441">
              <a:extLst>
                <a:ext uri="{FF2B5EF4-FFF2-40B4-BE49-F238E27FC236}">
                  <a16:creationId xmlns:a16="http://schemas.microsoft.com/office/drawing/2014/main" id="{C05D60E8-7995-D2FE-D401-70C5F42189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75546" y="5007325"/>
              <a:ext cx="36709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Line 442">
              <a:extLst>
                <a:ext uri="{FF2B5EF4-FFF2-40B4-BE49-F238E27FC236}">
                  <a16:creationId xmlns:a16="http://schemas.microsoft.com/office/drawing/2014/main" id="{7621491F-8719-1973-5D04-181EDC01C3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12255" y="4322372"/>
              <a:ext cx="0" cy="684953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Line 443">
              <a:extLst>
                <a:ext uri="{FF2B5EF4-FFF2-40B4-BE49-F238E27FC236}">
                  <a16:creationId xmlns:a16="http://schemas.microsoft.com/office/drawing/2014/main" id="{1966F530-858C-78F3-43CC-1D100B35FB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12255" y="4322372"/>
              <a:ext cx="35486" cy="0"/>
            </a:xfrm>
            <a:prstGeom prst="line">
              <a:avLst/>
            </a:prstGeom>
            <a:noFill/>
            <a:ln w="9525">
              <a:solidFill>
                <a:srgbClr val="00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Rectangle 50">
              <a:extLst>
                <a:ext uri="{FF2B5EF4-FFF2-40B4-BE49-F238E27FC236}">
                  <a16:creationId xmlns:a16="http://schemas.microsoft.com/office/drawing/2014/main" id="{3878939B-7E8B-EDBC-A947-A2859252FF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2010" y="4404458"/>
              <a:ext cx="1166549" cy="215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IQ1: 957 ng/mL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232" name="Rectangle 50">
              <a:extLst>
                <a:ext uri="{FF2B5EF4-FFF2-40B4-BE49-F238E27FC236}">
                  <a16:creationId xmlns:a16="http://schemas.microsoft.com/office/drawing/2014/main" id="{133EFD11-3864-531A-6657-D335413B8B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3628" y="6317897"/>
              <a:ext cx="49385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Weeks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</p:grpSp>
      <p:sp>
        <p:nvSpPr>
          <p:cNvPr id="632" name="ZoneTexte 631">
            <a:extLst>
              <a:ext uri="{FF2B5EF4-FFF2-40B4-BE49-F238E27FC236}">
                <a16:creationId xmlns:a16="http://schemas.microsoft.com/office/drawing/2014/main" id="{5DCDC4DE-409D-671D-6C25-5616C90E3B8E}"/>
              </a:ext>
            </a:extLst>
          </p:cNvPr>
          <p:cNvSpPr txBox="1"/>
          <p:nvPr/>
        </p:nvSpPr>
        <p:spPr>
          <a:xfrm>
            <a:off x="513712" y="6378777"/>
            <a:ext cx="5832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>
                <a:solidFill>
                  <a:srgbClr val="000066"/>
                </a:solidFill>
              </a:rPr>
              <a:t>Data support ≥ Q4M administration. New </a:t>
            </a:r>
            <a:r>
              <a:rPr lang="fr-FR" sz="1400" dirty="0" err="1">
                <a:solidFill>
                  <a:srgbClr val="000066"/>
                </a:solidFill>
              </a:rPr>
              <a:t>cohorts</a:t>
            </a:r>
            <a:r>
              <a:rPr lang="fr-FR" sz="1400" dirty="0">
                <a:solidFill>
                  <a:srgbClr val="000066"/>
                </a:solidFill>
              </a:rPr>
              <a:t> to test Q6M administrations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055D7587-0104-673F-3FBB-B29597F90C67}"/>
              </a:ext>
            </a:extLst>
          </p:cNvPr>
          <p:cNvSpPr txBox="1">
            <a:spLocks/>
          </p:cNvSpPr>
          <p:nvPr/>
        </p:nvSpPr>
        <p:spPr>
          <a:xfrm>
            <a:off x="7217985" y="2854229"/>
            <a:ext cx="4418268" cy="355902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noProof="0" dirty="0">
                <a:solidFill>
                  <a:srgbClr val="000066"/>
                </a:solidFill>
              </a:rPr>
              <a:t>NCT07645287 (Pulsar 1) </a:t>
            </a:r>
          </a:p>
          <a:p>
            <a:pPr lvl="1"/>
            <a:r>
              <a:rPr lang="en-US" sz="1600" noProof="0" dirty="0">
                <a:solidFill>
                  <a:srgbClr val="000066"/>
                </a:solidFill>
              </a:rPr>
              <a:t>Phase 2 (N = 175 virologically suppressed adults on BIC/FTC/TAF)</a:t>
            </a:r>
          </a:p>
          <a:p>
            <a:pPr lvl="1"/>
            <a:r>
              <a:rPr lang="en-US" sz="1600" noProof="0" dirty="0" err="1">
                <a:solidFill>
                  <a:srgbClr val="000066"/>
                </a:solidFill>
              </a:rPr>
              <a:t>im</a:t>
            </a:r>
            <a:r>
              <a:rPr lang="en-US" sz="1600" noProof="0" dirty="0">
                <a:solidFill>
                  <a:srgbClr val="000066"/>
                </a:solidFill>
              </a:rPr>
              <a:t> GS-3242 + </a:t>
            </a:r>
            <a:r>
              <a:rPr lang="en-US" sz="1600" noProof="0" dirty="0" err="1">
                <a:solidFill>
                  <a:srgbClr val="000066"/>
                </a:solidFill>
              </a:rPr>
              <a:t>im</a:t>
            </a:r>
            <a:r>
              <a:rPr lang="en-US" sz="1600" noProof="0" dirty="0">
                <a:solidFill>
                  <a:srgbClr val="000066"/>
                </a:solidFill>
              </a:rPr>
              <a:t> LEN vs BIC/FTC/TAF</a:t>
            </a:r>
          </a:p>
          <a:p>
            <a:pPr lvl="1"/>
            <a:r>
              <a:rPr lang="en-US" sz="1600" noProof="0" dirty="0">
                <a:solidFill>
                  <a:srgbClr val="000066"/>
                </a:solidFill>
              </a:rPr>
              <a:t>Q4M and Q6M doses tested</a:t>
            </a:r>
          </a:p>
          <a:p>
            <a:pPr lvl="2"/>
            <a:endParaRPr lang="en-US" sz="1200" noProof="0" dirty="0">
              <a:solidFill>
                <a:srgbClr val="000066"/>
              </a:solidFill>
            </a:endParaRPr>
          </a:p>
          <a:p>
            <a:r>
              <a:rPr lang="en-US" sz="1800" noProof="0" dirty="0">
                <a:solidFill>
                  <a:srgbClr val="000066"/>
                </a:solidFill>
              </a:rPr>
              <a:t>NCT07708727 (Pulsar 2) </a:t>
            </a:r>
          </a:p>
          <a:p>
            <a:pPr lvl="1"/>
            <a:r>
              <a:rPr lang="en-US" sz="1600" noProof="0" dirty="0">
                <a:solidFill>
                  <a:srgbClr val="000066"/>
                </a:solidFill>
              </a:rPr>
              <a:t>Phase 2/3 (N = 700 ARV-naïve adults)</a:t>
            </a:r>
          </a:p>
          <a:p>
            <a:pPr lvl="1"/>
            <a:r>
              <a:rPr lang="en-US" sz="1600" noProof="0" dirty="0" err="1">
                <a:solidFill>
                  <a:srgbClr val="000066"/>
                </a:solidFill>
              </a:rPr>
              <a:t>im</a:t>
            </a:r>
            <a:r>
              <a:rPr lang="en-US" sz="1600" noProof="0" dirty="0">
                <a:solidFill>
                  <a:srgbClr val="000066"/>
                </a:solidFill>
              </a:rPr>
              <a:t> GS-3242 + </a:t>
            </a:r>
            <a:r>
              <a:rPr lang="en-US" sz="1600" noProof="0" dirty="0" err="1">
                <a:solidFill>
                  <a:srgbClr val="000066"/>
                </a:solidFill>
              </a:rPr>
              <a:t>im</a:t>
            </a:r>
            <a:r>
              <a:rPr lang="en-US" sz="1600" noProof="0" dirty="0">
                <a:solidFill>
                  <a:srgbClr val="000066"/>
                </a:solidFill>
              </a:rPr>
              <a:t> LEN vs BIC/FTC/TAF</a:t>
            </a:r>
          </a:p>
          <a:p>
            <a:pPr lvl="1"/>
            <a:r>
              <a:rPr lang="en-US" sz="1600" noProof="0" dirty="0">
                <a:solidFill>
                  <a:srgbClr val="000066"/>
                </a:solidFill>
              </a:rPr>
              <a:t>4 different doses of GS-3242 in phase 2 (Q4M and Q6M)</a:t>
            </a:r>
          </a:p>
          <a:p>
            <a:pPr lvl="1"/>
            <a:r>
              <a:rPr lang="en-US" sz="1600" noProof="0" dirty="0">
                <a:solidFill>
                  <a:srgbClr val="000066"/>
                </a:solidFill>
              </a:rPr>
              <a:t>Primary outcome: HIV-1 RNA ≥ 50 c/mL (W35 or W26 in phase 2, W52 in phase 3)</a:t>
            </a:r>
            <a:endParaRPr lang="en-US" sz="1100" noProof="0" dirty="0">
              <a:solidFill>
                <a:srgbClr val="000066"/>
              </a:solidFill>
            </a:endParaRPr>
          </a:p>
        </p:txBody>
      </p:sp>
      <p:sp>
        <p:nvSpPr>
          <p:cNvPr id="452" name="ZoneTexte 451">
            <a:extLst>
              <a:ext uri="{FF2B5EF4-FFF2-40B4-BE49-F238E27FC236}">
                <a16:creationId xmlns:a16="http://schemas.microsoft.com/office/drawing/2014/main" id="{9CECB6B1-7269-C4C5-6417-30B0D0B2ECF6}"/>
              </a:ext>
            </a:extLst>
          </p:cNvPr>
          <p:cNvSpPr txBox="1"/>
          <p:nvPr/>
        </p:nvSpPr>
        <p:spPr>
          <a:xfrm>
            <a:off x="7092986" y="2435622"/>
            <a:ext cx="4668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err="1">
                <a:solidFill>
                  <a:srgbClr val="0070C0"/>
                </a:solidFill>
              </a:rPr>
              <a:t>Intramuscular</a:t>
            </a:r>
            <a:r>
              <a:rPr lang="fr-FR" b="1" dirty="0">
                <a:solidFill>
                  <a:srgbClr val="0070C0"/>
                </a:solidFill>
              </a:rPr>
              <a:t> GS-3242 + LEN	- </a:t>
            </a:r>
            <a:r>
              <a:rPr lang="fr-FR" b="1" dirty="0" err="1">
                <a:solidFill>
                  <a:srgbClr val="0070C0"/>
                </a:solidFill>
              </a:rPr>
              <a:t>Clinical</a:t>
            </a:r>
            <a:r>
              <a:rPr lang="fr-FR" b="1" dirty="0">
                <a:solidFill>
                  <a:srgbClr val="0070C0"/>
                </a:solidFill>
              </a:rPr>
              <a:t> Trials.gov</a:t>
            </a:r>
          </a:p>
        </p:txBody>
      </p:sp>
      <p:sp>
        <p:nvSpPr>
          <p:cNvPr id="453" name="ZoneTexte 452">
            <a:extLst>
              <a:ext uri="{FF2B5EF4-FFF2-40B4-BE49-F238E27FC236}">
                <a16:creationId xmlns:a16="http://schemas.microsoft.com/office/drawing/2014/main" id="{3584BB7E-C58E-BAE3-FC40-0BF045E6D851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6809335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830E84AF-C9FA-3829-37A0-86141D561D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1" y="6437772"/>
            <a:ext cx="6705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Underwood M, CROI 2026, Abs. 554 ; 2. </a:t>
            </a:r>
            <a:r>
              <a:rPr lang="en-GB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Back H,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</a:rPr>
              <a:t>CROI 2026, Abs. 176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D39A20A5-38F9-F1F2-FD0E-9B061076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200" noProof="0" dirty="0"/>
              <a:t>VH4524184 (VH-184), 3</a:t>
            </a:r>
            <a:r>
              <a:rPr lang="en-US" sz="3200" baseline="30000" noProof="0" dirty="0"/>
              <a:t>rd</a:t>
            </a:r>
            <a:r>
              <a:rPr lang="en-US" sz="3200" noProof="0" dirty="0"/>
              <a:t>-Generation INSTI (1) 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70E5068-BD38-0599-D246-D5E93650DD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0415" y="1401820"/>
            <a:ext cx="9070426" cy="1542373"/>
          </a:xfrm>
        </p:spPr>
        <p:txBody>
          <a:bodyPr>
            <a:normAutofit fontScale="92500" lnSpcReduction="10000"/>
          </a:bodyPr>
          <a:lstStyle/>
          <a:p>
            <a:r>
              <a:rPr lang="en-US" sz="1900" noProof="0" dirty="0">
                <a:solidFill>
                  <a:srgbClr val="000066"/>
                </a:solidFill>
              </a:rPr>
              <a:t>VH-184 demonstrates lower fold changes and an enhanced resistance profile vs DTG/BIC, </a:t>
            </a:r>
            <a:br>
              <a:rPr lang="en-US" sz="1900" noProof="0" dirty="0">
                <a:solidFill>
                  <a:srgbClr val="000066"/>
                </a:solidFill>
              </a:rPr>
            </a:br>
            <a:r>
              <a:rPr lang="en-US" sz="1900" noProof="0" dirty="0">
                <a:solidFill>
                  <a:srgbClr val="000066"/>
                </a:solidFill>
              </a:rPr>
              <a:t>retaining activity against second-generation INSTI-resistant pseudo typed viruses </a:t>
            </a:r>
            <a:r>
              <a:rPr lang="en-US" sz="1900" baseline="30000" noProof="0" dirty="0">
                <a:solidFill>
                  <a:srgbClr val="000066"/>
                </a:solidFill>
              </a:rPr>
              <a:t>1</a:t>
            </a:r>
          </a:p>
          <a:p>
            <a:endParaRPr lang="en-US" sz="1900" dirty="0"/>
          </a:p>
          <a:p>
            <a:r>
              <a:rPr lang="en-US" sz="1900" dirty="0"/>
              <a:t>Double-blind randomized, placebo-controlled, phase 1 study </a:t>
            </a:r>
            <a:r>
              <a:rPr lang="en-US" sz="1900" baseline="30000" dirty="0"/>
              <a:t>2</a:t>
            </a:r>
          </a:p>
          <a:p>
            <a:r>
              <a:rPr lang="en-US" sz="1900" dirty="0"/>
              <a:t>Single ascending doses of SC or IM VH-499 solution or matching placebo (7 to 8 per cohort)</a:t>
            </a:r>
            <a:endParaRPr lang="fr-FR" sz="19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446393-E06E-1AB9-D208-9B52942DE48E}"/>
              </a:ext>
            </a:extLst>
          </p:cNvPr>
          <p:cNvSpPr txBox="1"/>
          <p:nvPr/>
        </p:nvSpPr>
        <p:spPr>
          <a:xfrm>
            <a:off x="3696512" y="5640149"/>
            <a:ext cx="6435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noProof="0" dirty="0">
                <a:solidFill>
                  <a:srgbClr val="000066"/>
                </a:solidFill>
              </a:rPr>
              <a:t>ISR: on average 92% with Formulation A, 68% with Formulation B</a:t>
            </a:r>
          </a:p>
          <a:p>
            <a:r>
              <a:rPr lang="en-US" noProof="0" dirty="0">
                <a:solidFill>
                  <a:srgbClr val="000066"/>
                </a:solidFill>
              </a:rPr>
              <a:t>Non-ISR related-AEs were mild, mostly grade 1, none were serious 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553B05-A34C-553E-E235-997A234E3591}"/>
              </a:ext>
            </a:extLst>
          </p:cNvPr>
          <p:cNvSpPr/>
          <p:nvPr/>
        </p:nvSpPr>
        <p:spPr>
          <a:xfrm>
            <a:off x="425418" y="3384860"/>
            <a:ext cx="2503714" cy="1796143"/>
          </a:xfrm>
          <a:prstGeom prst="roundRect">
            <a:avLst>
              <a:gd name="adj" fmla="val 11818"/>
            </a:avLst>
          </a:prstGeom>
          <a:noFill/>
          <a:ln w="1905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noProof="0" dirty="0">
                <a:solidFill>
                  <a:srgbClr val="000066"/>
                </a:solidFill>
              </a:rPr>
              <a:t>Inclusion criteria </a:t>
            </a:r>
          </a:p>
          <a:p>
            <a:pPr marL="285750" indent="-285750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66"/>
                </a:solidFill>
              </a:rPr>
              <a:t>Aged 18-55 years</a:t>
            </a:r>
          </a:p>
          <a:p>
            <a:pPr marL="285750" indent="-285750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66"/>
                </a:solidFill>
              </a:rPr>
              <a:t>﻿﻿Adults without HIV-1</a:t>
            </a:r>
          </a:p>
          <a:p>
            <a:pPr marL="285750" indent="-285750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66"/>
                </a:solidFill>
              </a:rPr>
              <a:t>﻿﻿Body weight ≥45 kg</a:t>
            </a:r>
          </a:p>
          <a:p>
            <a:pPr marL="285750" indent="-285750">
              <a:buClr>
                <a:srgbClr val="FF6600"/>
              </a:buClr>
              <a:buFont typeface="Arial" panose="020B0604020202020204" pitchFamily="34" charset="0"/>
              <a:buChar char="•"/>
            </a:pPr>
            <a:r>
              <a:rPr lang="en-US" sz="1600" noProof="0" dirty="0">
                <a:solidFill>
                  <a:srgbClr val="000066"/>
                </a:solidFill>
              </a:rPr>
              <a:t>﻿﻿BMI 18.5-32.0 kg/m</a:t>
            </a:r>
            <a:r>
              <a:rPr lang="en-US" sz="1600" baseline="30000" noProof="0" dirty="0">
                <a:solidFill>
                  <a:srgbClr val="000066"/>
                </a:solidFill>
              </a:rPr>
              <a:t>2</a:t>
            </a:r>
          </a:p>
        </p:txBody>
      </p:sp>
      <p:sp>
        <p:nvSpPr>
          <p:cNvPr id="9" name="Flèche vers la droite 8">
            <a:extLst>
              <a:ext uri="{FF2B5EF4-FFF2-40B4-BE49-F238E27FC236}">
                <a16:creationId xmlns:a16="http://schemas.microsoft.com/office/drawing/2014/main" id="{BD477169-61CA-7A8B-A8A8-CAAABF2D0521}"/>
              </a:ext>
            </a:extLst>
          </p:cNvPr>
          <p:cNvSpPr/>
          <p:nvPr/>
        </p:nvSpPr>
        <p:spPr>
          <a:xfrm>
            <a:off x="3067743" y="4049855"/>
            <a:ext cx="736599" cy="484632"/>
          </a:xfrm>
          <a:prstGeom prst="rightArrow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E417E643-DF3F-9302-B6DF-851A7DFD5D16}"/>
              </a:ext>
            </a:extLst>
          </p:cNvPr>
          <p:cNvGraphicFramePr>
            <a:graphicFrameLocks noGrp="1"/>
          </p:cNvGraphicFramePr>
          <p:nvPr/>
        </p:nvGraphicFramePr>
        <p:xfrm>
          <a:off x="3922528" y="3159055"/>
          <a:ext cx="7491121" cy="19812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51912">
                  <a:extLst>
                    <a:ext uri="{9D8B030D-6E8A-4147-A177-3AD203B41FA5}">
                      <a16:colId xmlns:a16="http://schemas.microsoft.com/office/drawing/2014/main" val="1382098910"/>
                    </a:ext>
                  </a:extLst>
                </a:gridCol>
                <a:gridCol w="1188743">
                  <a:extLst>
                    <a:ext uri="{9D8B030D-6E8A-4147-A177-3AD203B41FA5}">
                      <a16:colId xmlns:a16="http://schemas.microsoft.com/office/drawing/2014/main" val="1106094300"/>
                    </a:ext>
                  </a:extLst>
                </a:gridCol>
                <a:gridCol w="4850466">
                  <a:extLst>
                    <a:ext uri="{9D8B030D-6E8A-4147-A177-3AD203B41FA5}">
                      <a16:colId xmlns:a16="http://schemas.microsoft.com/office/drawing/2014/main" val="1942440279"/>
                    </a:ext>
                  </a:extLst>
                </a:gridCol>
              </a:tblGrid>
              <a:tr h="164978">
                <a:tc>
                  <a:txBody>
                    <a:bodyPr/>
                    <a:lstStyle/>
                    <a:p>
                      <a:pPr>
                        <a:buNone/>
                      </a:pPr>
                      <a:br>
                        <a:rPr lang="fr-FR" sz="1600" dirty="0">
                          <a:effectLst/>
                          <a:latin typeface="+mn-lt"/>
                        </a:rPr>
                      </a:br>
                      <a:endParaRPr lang="fr-FR" sz="1600" dirty="0"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>
                          <a:effectLst/>
                          <a:latin typeface="+mn-lt"/>
                        </a:rPr>
                        <a:t>Route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dirty="0">
                          <a:effectLst/>
                          <a:latin typeface="+mn-lt"/>
                        </a:rPr>
                        <a:t>VH-184 doses (injection volume)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0459998"/>
                  </a:ext>
                </a:extLst>
              </a:tr>
              <a:tr h="1649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b="1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Formulation 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SC</a:t>
                      </a: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IM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thigh</a:t>
                      </a:r>
                      <a:endParaRPr lang="fr-FR" sz="160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240 mg (0.8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), 420 mg (1.4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), 750 mg (2.5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450 mg (1.5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), 900 mg (3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4823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b="1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Formulation 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SC</a:t>
                      </a: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IM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thigh</a:t>
                      </a:r>
                      <a:endParaRPr lang="fr-FR" sz="160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IM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gluteal</a:t>
                      </a:r>
                      <a:endParaRPr lang="fr-FR" sz="1600" dirty="0">
                        <a:solidFill>
                          <a:srgbClr val="0000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400 mg (1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), 800 mg (2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400 mg (1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), 800 mg (2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>
                        <a:buNone/>
                      </a:pP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400 mg (1 </a:t>
                      </a:r>
                      <a:r>
                        <a:rPr lang="fr-FR" sz="1600" dirty="0" err="1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mL</a:t>
                      </a:r>
                      <a:r>
                        <a:rPr lang="fr-FR" sz="1600" dirty="0">
                          <a:solidFill>
                            <a:srgbClr val="000066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9389163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637F7B9C-7C62-3332-E31E-96AB3200E45A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346399514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D3D97EDE-B366-CCA5-CDD6-8DF4A83FF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713" y="643777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i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H, </a:t>
            </a:r>
            <a:r>
              <a:rPr kumimoji="0" lang="en-GB" sz="14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 2026, Abs. 176</a:t>
            </a:r>
          </a:p>
        </p:txBody>
      </p:sp>
      <p:sp>
        <p:nvSpPr>
          <p:cNvPr id="2" name="Espace réservé du contenu 2224">
            <a:extLst>
              <a:ext uri="{FF2B5EF4-FFF2-40B4-BE49-F238E27FC236}">
                <a16:creationId xmlns:a16="http://schemas.microsoft.com/office/drawing/2014/main" id="{E9A7E291-4B1F-257F-12BD-DB3C4211B05A}"/>
              </a:ext>
            </a:extLst>
          </p:cNvPr>
          <p:cNvSpPr txBox="1">
            <a:spLocks/>
          </p:cNvSpPr>
          <p:nvPr/>
        </p:nvSpPr>
        <p:spPr>
          <a:xfrm>
            <a:off x="609600" y="5966514"/>
            <a:ext cx="5486400" cy="554523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F81BD"/>
              </a:buClr>
            </a:pPr>
            <a:r>
              <a:rPr lang="en-US" sz="1600" noProof="0" dirty="0"/>
              <a:t>Median T</a:t>
            </a:r>
            <a:r>
              <a:rPr lang="en-US" sz="1600" baseline="-25000" noProof="0" dirty="0"/>
              <a:t>1/2</a:t>
            </a:r>
            <a:r>
              <a:rPr lang="en-US" sz="1600" noProof="0" dirty="0"/>
              <a:t> ranged from 3.5 (IM thigh) to 7.8 (SC) weeks across doses</a:t>
            </a:r>
          </a:p>
          <a:p>
            <a:pPr>
              <a:buClr>
                <a:srgbClr val="4F81BD"/>
              </a:buClr>
            </a:pPr>
            <a:r>
              <a:rPr lang="en-US" sz="1600" noProof="0" dirty="0"/>
              <a:t>Median </a:t>
            </a:r>
            <a:r>
              <a:rPr lang="en-US" sz="1600" noProof="0" dirty="0" err="1"/>
              <a:t>T</a:t>
            </a:r>
            <a:r>
              <a:rPr lang="en-US" sz="1600" baseline="-25000" noProof="0" dirty="0" err="1"/>
              <a:t>max</a:t>
            </a:r>
            <a:r>
              <a:rPr lang="en-US" sz="1600" noProof="0" dirty="0"/>
              <a:t> of 3 days after SC or IM administration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45B6FCD-649B-E7D2-9A0B-A053428B80D6}"/>
              </a:ext>
            </a:extLst>
          </p:cNvPr>
          <p:cNvSpPr txBox="1"/>
          <p:nvPr/>
        </p:nvSpPr>
        <p:spPr>
          <a:xfrm>
            <a:off x="3888451" y="1515480"/>
            <a:ext cx="4005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0070C0"/>
                </a:solidFill>
              </a:rPr>
              <a:t>Mean VH-184 concentration, µg/mL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E9142BF-320F-81F7-57D1-719A26B4AB06}"/>
              </a:ext>
            </a:extLst>
          </p:cNvPr>
          <p:cNvGrpSpPr/>
          <p:nvPr/>
        </p:nvGrpSpPr>
        <p:grpSpPr>
          <a:xfrm>
            <a:off x="1180589" y="2056252"/>
            <a:ext cx="4395854" cy="3862524"/>
            <a:chOff x="1180589" y="2056252"/>
            <a:chExt cx="4395854" cy="3862524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BD87D899-867B-4976-CA32-48001B7EE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213" y="2228850"/>
              <a:ext cx="3716338" cy="3046412"/>
            </a:xfrm>
            <a:custGeom>
              <a:avLst/>
              <a:gdLst>
                <a:gd name="T0" fmla="*/ 7021 w 7021"/>
                <a:gd name="T1" fmla="*/ 5757 h 5757"/>
                <a:gd name="T2" fmla="*/ 0 w 7021"/>
                <a:gd name="T3" fmla="*/ 5757 h 5757"/>
                <a:gd name="T4" fmla="*/ 0 w 7021"/>
                <a:gd name="T5" fmla="*/ 0 h 5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21" h="5757">
                  <a:moveTo>
                    <a:pt x="7021" y="5757"/>
                  </a:moveTo>
                  <a:lnTo>
                    <a:pt x="0" y="5757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0" name="Line 24">
              <a:extLst>
                <a:ext uri="{FF2B5EF4-FFF2-40B4-BE49-F238E27FC236}">
                  <a16:creationId xmlns:a16="http://schemas.microsoft.com/office/drawing/2014/main" id="{3B7068B5-9E65-D901-AE06-2B6BD4F1AA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2013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1" name="Line 25">
              <a:extLst>
                <a:ext uri="{FF2B5EF4-FFF2-40B4-BE49-F238E27FC236}">
                  <a16:creationId xmlns:a16="http://schemas.microsoft.com/office/drawing/2014/main" id="{D9CBC5A5-A6EC-688C-5264-73AE297D3B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7850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2" name="Line 26">
              <a:extLst>
                <a:ext uri="{FF2B5EF4-FFF2-40B4-BE49-F238E27FC236}">
                  <a16:creationId xmlns:a16="http://schemas.microsoft.com/office/drawing/2014/main" id="{9EE8E23E-3B8D-D8A4-C5E0-3FB262545C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368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" name="Line 27">
              <a:extLst>
                <a:ext uri="{FF2B5EF4-FFF2-40B4-BE49-F238E27FC236}">
                  <a16:creationId xmlns:a16="http://schemas.microsoft.com/office/drawing/2014/main" id="{B0DF7AB5-12B7-D5F8-1AB0-B62D8C17B8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54500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" name="Line 28">
              <a:extLst>
                <a:ext uri="{FF2B5EF4-FFF2-40B4-BE49-F238E27FC236}">
                  <a16:creationId xmlns:a16="http://schemas.microsoft.com/office/drawing/2014/main" id="{960A7F1D-6627-FBC0-2538-E50FE5434B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7033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" name="Line 29">
              <a:extLst>
                <a:ext uri="{FF2B5EF4-FFF2-40B4-BE49-F238E27FC236}">
                  <a16:creationId xmlns:a16="http://schemas.microsoft.com/office/drawing/2014/main" id="{42C13B5B-BF62-9F43-3683-B78503FF16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86175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" name="Line 30">
              <a:extLst>
                <a:ext uri="{FF2B5EF4-FFF2-40B4-BE49-F238E27FC236}">
                  <a16:creationId xmlns:a16="http://schemas.microsoft.com/office/drawing/2014/main" id="{9E6E25D2-3C5D-B194-203B-BEBD0FE792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0698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" name="Line 31">
              <a:extLst>
                <a:ext uri="{FF2B5EF4-FFF2-40B4-BE49-F238E27FC236}">
                  <a16:creationId xmlns:a16="http://schemas.microsoft.com/office/drawing/2014/main" id="{CAEDEC4F-C2B8-8C86-EA7F-D293AFB836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2825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" name="Line 32">
              <a:extLst>
                <a:ext uri="{FF2B5EF4-FFF2-40B4-BE49-F238E27FC236}">
                  <a16:creationId xmlns:a16="http://schemas.microsoft.com/office/drawing/2014/main" id="{AB272CE0-53BA-7856-3683-34733F32B0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38663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" name="Line 33">
              <a:extLst>
                <a:ext uri="{FF2B5EF4-FFF2-40B4-BE49-F238E27FC236}">
                  <a16:creationId xmlns:a16="http://schemas.microsoft.com/office/drawing/2014/main" id="{734D3E69-329D-0A1C-724A-8B5FDF9C52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9273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0" name="Line 34">
              <a:extLst>
                <a:ext uri="{FF2B5EF4-FFF2-40B4-BE49-F238E27FC236}">
                  <a16:creationId xmlns:a16="http://schemas.microsoft.com/office/drawing/2014/main" id="{117EE694-D7F9-8906-5932-C2E97262AD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9525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1" name="Line 35">
              <a:extLst>
                <a:ext uri="{FF2B5EF4-FFF2-40B4-BE49-F238E27FC236}">
                  <a16:creationId xmlns:a16="http://schemas.microsoft.com/office/drawing/2014/main" id="{BE20E31F-504E-2AA2-3EB2-BF28FE07DF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218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2" name="Line 36">
              <a:extLst>
                <a:ext uri="{FF2B5EF4-FFF2-40B4-BE49-F238E27FC236}">
                  <a16:creationId xmlns:a16="http://schemas.microsoft.com/office/drawing/2014/main" id="{20A7A5E0-E68F-5DBF-15B9-9FA569305D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76438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3" name="Line 37">
              <a:extLst>
                <a:ext uri="{FF2B5EF4-FFF2-40B4-BE49-F238E27FC236}">
                  <a16:creationId xmlns:a16="http://schemas.microsoft.com/office/drawing/2014/main" id="{65002AB6-5D21-C69D-D157-8754C7C90D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38325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4" name="Line 38">
              <a:extLst>
                <a:ext uri="{FF2B5EF4-FFF2-40B4-BE49-F238E27FC236}">
                  <a16:creationId xmlns:a16="http://schemas.microsoft.com/office/drawing/2014/main" id="{1C69F1E5-E3FC-1B21-508A-F6F8339577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00213" y="5275263"/>
              <a:ext cx="0" cy="8096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5" name="Line 42">
              <a:extLst>
                <a:ext uri="{FF2B5EF4-FFF2-40B4-BE49-F238E27FC236}">
                  <a16:creationId xmlns:a16="http://schemas.microsoft.com/office/drawing/2014/main" id="{E7DCDEBA-79DA-7066-B934-DBACE2781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488" y="3249613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6" name="Line 43">
              <a:extLst>
                <a:ext uri="{FF2B5EF4-FFF2-40B4-BE49-F238E27FC236}">
                  <a16:creationId xmlns:a16="http://schemas.microsoft.com/office/drawing/2014/main" id="{A7016374-A21E-9113-1335-9E8F7E08C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488" y="2246313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7" name="Line 44">
              <a:extLst>
                <a:ext uri="{FF2B5EF4-FFF2-40B4-BE49-F238E27FC236}">
                  <a16:creationId xmlns:a16="http://schemas.microsoft.com/office/drawing/2014/main" id="{87D37498-E048-26BB-85A2-88F64016B0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488" y="5275263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8" name="Line 45">
              <a:extLst>
                <a:ext uri="{FF2B5EF4-FFF2-40B4-BE49-F238E27FC236}">
                  <a16:creationId xmlns:a16="http://schemas.microsoft.com/office/drawing/2014/main" id="{8E557037-490A-7668-57B3-EBDBCE7E3C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14488" y="4259263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9" name="Freeform 47">
              <a:extLst>
                <a:ext uri="{FF2B5EF4-FFF2-40B4-BE49-F238E27FC236}">
                  <a16:creationId xmlns:a16="http://schemas.microsoft.com/office/drawing/2014/main" id="{1C22413D-8AC7-943E-9049-1C37D89E33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9738" y="2701925"/>
              <a:ext cx="563563" cy="2566987"/>
            </a:xfrm>
            <a:custGeom>
              <a:avLst/>
              <a:gdLst>
                <a:gd name="T0" fmla="*/ 1067 w 1067"/>
                <a:gd name="T1" fmla="*/ 1369 h 4853"/>
                <a:gd name="T2" fmla="*/ 533 w 1067"/>
                <a:gd name="T3" fmla="*/ 510 h 4853"/>
                <a:gd name="T4" fmla="*/ 260 w 1067"/>
                <a:gd name="T5" fmla="*/ 282 h 4853"/>
                <a:gd name="T6" fmla="*/ 144 w 1067"/>
                <a:gd name="T7" fmla="*/ 282 h 4853"/>
                <a:gd name="T8" fmla="*/ 49 w 1067"/>
                <a:gd name="T9" fmla="*/ 0 h 4853"/>
                <a:gd name="T10" fmla="*/ 0 w 1067"/>
                <a:gd name="T11" fmla="*/ 377 h 4853"/>
                <a:gd name="T12" fmla="*/ 0 w 1067"/>
                <a:gd name="T13" fmla="*/ 4853 h 4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7" h="4853">
                  <a:moveTo>
                    <a:pt x="1067" y="1369"/>
                  </a:moveTo>
                  <a:lnTo>
                    <a:pt x="533" y="510"/>
                  </a:lnTo>
                  <a:lnTo>
                    <a:pt x="260" y="282"/>
                  </a:lnTo>
                  <a:lnTo>
                    <a:pt x="144" y="282"/>
                  </a:lnTo>
                  <a:lnTo>
                    <a:pt x="49" y="0"/>
                  </a:lnTo>
                  <a:lnTo>
                    <a:pt x="0" y="377"/>
                  </a:lnTo>
                  <a:lnTo>
                    <a:pt x="0" y="4853"/>
                  </a:lnTo>
                </a:path>
              </a:pathLst>
            </a:custGeom>
            <a:noFill/>
            <a:ln w="22225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0" name="Freeform 55">
              <a:extLst>
                <a:ext uri="{FF2B5EF4-FFF2-40B4-BE49-F238E27FC236}">
                  <a16:creationId xmlns:a16="http://schemas.microsoft.com/office/drawing/2014/main" id="{550E6DF4-12BC-69D2-7EFA-08F1F5764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5300" y="2627313"/>
              <a:ext cx="0" cy="276225"/>
            </a:xfrm>
            <a:custGeom>
              <a:avLst/>
              <a:gdLst>
                <a:gd name="T0" fmla="*/ 2 w 2"/>
                <a:gd name="T1" fmla="*/ 523 h 523"/>
                <a:gd name="T2" fmla="*/ 2 w 2"/>
                <a:gd name="T3" fmla="*/ 132 h 523"/>
                <a:gd name="T4" fmla="*/ 2 w 2"/>
                <a:gd name="T5" fmla="*/ 107 h 523"/>
                <a:gd name="T6" fmla="*/ 0 w 2"/>
                <a:gd name="T7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523">
                  <a:moveTo>
                    <a:pt x="2" y="523"/>
                  </a:moveTo>
                  <a:lnTo>
                    <a:pt x="2" y="132"/>
                  </a:lnTo>
                  <a:lnTo>
                    <a:pt x="2" y="107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1" name="Line 56">
              <a:extLst>
                <a:ext uri="{FF2B5EF4-FFF2-40B4-BE49-F238E27FC236}">
                  <a16:creationId xmlns:a16="http://schemas.microsoft.com/office/drawing/2014/main" id="{0DB91DFB-C433-1A9F-F641-40A2ED16F9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1013" y="2520950"/>
              <a:ext cx="0" cy="254000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2" name="Line 57">
              <a:extLst>
                <a:ext uri="{FF2B5EF4-FFF2-40B4-BE49-F238E27FC236}">
                  <a16:creationId xmlns:a16="http://schemas.microsoft.com/office/drawing/2014/main" id="{ED37231F-BF9F-742B-4E3E-3F79E4A840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8313" y="2505075"/>
              <a:ext cx="0" cy="26987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3" name="Line 58">
              <a:extLst>
                <a:ext uri="{FF2B5EF4-FFF2-40B4-BE49-F238E27FC236}">
                  <a16:creationId xmlns:a16="http://schemas.microsoft.com/office/drawing/2014/main" id="{CC90A40D-2083-B432-98D8-610F74BAC5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0725" y="2851150"/>
              <a:ext cx="0" cy="27622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4" name="Line 59">
              <a:extLst>
                <a:ext uri="{FF2B5EF4-FFF2-40B4-BE49-F238E27FC236}">
                  <a16:creationId xmlns:a16="http://schemas.microsoft.com/office/drawing/2014/main" id="{903BD776-83D6-DE83-588A-D6766ED00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3300" y="3367088"/>
              <a:ext cx="0" cy="106362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5" name="Line 60">
              <a:extLst>
                <a:ext uri="{FF2B5EF4-FFF2-40B4-BE49-F238E27FC236}">
                  <a16:creationId xmlns:a16="http://schemas.microsoft.com/office/drawing/2014/main" id="{ED06A293-E658-99FB-16EA-21702A86A0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2763" y="2714625"/>
              <a:ext cx="0" cy="261937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6" name="Line 61">
              <a:extLst>
                <a:ext uri="{FF2B5EF4-FFF2-40B4-BE49-F238E27FC236}">
                  <a16:creationId xmlns:a16="http://schemas.microsoft.com/office/drawing/2014/main" id="{5A317208-784F-4E9B-383D-56E4A7D045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288" y="2744788"/>
              <a:ext cx="0" cy="260350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7" name="Line 62">
              <a:extLst>
                <a:ext uri="{FF2B5EF4-FFF2-40B4-BE49-F238E27FC236}">
                  <a16:creationId xmlns:a16="http://schemas.microsoft.com/office/drawing/2014/main" id="{D36A7B8E-372C-04C1-5AF3-4C9AEE09A6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9438" y="2747963"/>
              <a:ext cx="0" cy="23812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8" name="Freeform 63">
              <a:extLst>
                <a:ext uri="{FF2B5EF4-FFF2-40B4-BE49-F238E27FC236}">
                  <a16:creationId xmlns:a16="http://schemas.microsoft.com/office/drawing/2014/main" id="{8A9DEEE1-79C6-1930-4071-383E32FE5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2913" y="2889250"/>
              <a:ext cx="1127125" cy="1668462"/>
            </a:xfrm>
            <a:custGeom>
              <a:avLst/>
              <a:gdLst>
                <a:gd name="T0" fmla="*/ 2130 w 2130"/>
                <a:gd name="T1" fmla="*/ 3152 h 3152"/>
                <a:gd name="T2" fmla="*/ 1602 w 2130"/>
                <a:gd name="T3" fmla="*/ 2450 h 3152"/>
                <a:gd name="T4" fmla="*/ 1068 w 2130"/>
                <a:gd name="T5" fmla="*/ 1932 h 3152"/>
                <a:gd name="T6" fmla="*/ 523 w 2130"/>
                <a:gd name="T7" fmla="*/ 988 h 3152"/>
                <a:gd name="T8" fmla="*/ 151 w 2130"/>
                <a:gd name="T9" fmla="*/ 378 h 3152"/>
                <a:gd name="T10" fmla="*/ 54 w 2130"/>
                <a:gd name="T11" fmla="*/ 0 h 3152"/>
                <a:gd name="T12" fmla="*/ 0 w 2130"/>
                <a:gd name="T13" fmla="*/ 794 h 3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0" h="3152">
                  <a:moveTo>
                    <a:pt x="2130" y="3152"/>
                  </a:moveTo>
                  <a:lnTo>
                    <a:pt x="1602" y="2450"/>
                  </a:lnTo>
                  <a:lnTo>
                    <a:pt x="1068" y="1932"/>
                  </a:lnTo>
                  <a:lnTo>
                    <a:pt x="523" y="988"/>
                  </a:lnTo>
                  <a:lnTo>
                    <a:pt x="151" y="378"/>
                  </a:lnTo>
                  <a:lnTo>
                    <a:pt x="54" y="0"/>
                  </a:lnTo>
                  <a:lnTo>
                    <a:pt x="0" y="794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39" name="Line 71">
              <a:extLst>
                <a:ext uri="{FF2B5EF4-FFF2-40B4-BE49-F238E27FC236}">
                  <a16:creationId xmlns:a16="http://schemas.microsoft.com/office/drawing/2014/main" id="{ECEA9BDF-E87D-7A8F-3A72-8EC76E31A4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8450" y="4459288"/>
              <a:ext cx="0" cy="215900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0" name="Line 72">
              <a:extLst>
                <a:ext uri="{FF2B5EF4-FFF2-40B4-BE49-F238E27FC236}">
                  <a16:creationId xmlns:a16="http://schemas.microsoft.com/office/drawing/2014/main" id="{79A7D468-EFA2-F14D-D01B-9546596FF5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87525" y="3006725"/>
              <a:ext cx="0" cy="180975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1" name="Line 73">
              <a:extLst>
                <a:ext uri="{FF2B5EF4-FFF2-40B4-BE49-F238E27FC236}">
                  <a16:creationId xmlns:a16="http://schemas.microsoft.com/office/drawing/2014/main" id="{912CFD22-5DBA-2ABB-EFF3-D34EB03F0F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1650" y="3006725"/>
              <a:ext cx="0" cy="15398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2" name="Line 74">
              <a:extLst>
                <a:ext uri="{FF2B5EF4-FFF2-40B4-BE49-F238E27FC236}">
                  <a16:creationId xmlns:a16="http://schemas.microsoft.com/office/drawing/2014/main" id="{282E9C95-65A4-28D3-052C-A8769EC1C6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8950" y="2820988"/>
              <a:ext cx="0" cy="16033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3" name="Line 75">
              <a:extLst>
                <a:ext uri="{FF2B5EF4-FFF2-40B4-BE49-F238E27FC236}">
                  <a16:creationId xmlns:a16="http://schemas.microsoft.com/office/drawing/2014/main" id="{E170D447-2753-8AF9-3067-3C8D4482F6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7850" y="3052763"/>
              <a:ext cx="0" cy="277812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4" name="Line 76">
              <a:extLst>
                <a:ext uri="{FF2B5EF4-FFF2-40B4-BE49-F238E27FC236}">
                  <a16:creationId xmlns:a16="http://schemas.microsoft.com/office/drawing/2014/main" id="{152E1A8B-974B-4B1D-AF64-5F2BB32E36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0725" y="3248025"/>
              <a:ext cx="0" cy="423862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5" name="Line 77">
              <a:extLst>
                <a:ext uri="{FF2B5EF4-FFF2-40B4-BE49-F238E27FC236}">
                  <a16:creationId xmlns:a16="http://schemas.microsoft.com/office/drawing/2014/main" id="{B3FE70F8-7616-8F35-75C6-962D5DFC3D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1488" y="2792413"/>
              <a:ext cx="0" cy="21748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6" name="Line 78">
              <a:extLst>
                <a:ext uri="{FF2B5EF4-FFF2-40B4-BE49-F238E27FC236}">
                  <a16:creationId xmlns:a16="http://schemas.microsoft.com/office/drawing/2014/main" id="{7066E8E2-046A-EE36-353F-31C8E9934E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5875" y="4089400"/>
              <a:ext cx="0" cy="22383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7" name="Line 79">
              <a:extLst>
                <a:ext uri="{FF2B5EF4-FFF2-40B4-BE49-F238E27FC236}">
                  <a16:creationId xmlns:a16="http://schemas.microsoft.com/office/drawing/2014/main" id="{D5AD8B2F-3A65-5153-0DB7-EA5A2F7A92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3300" y="3810000"/>
              <a:ext cx="0" cy="200025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8" name="Line 80">
              <a:extLst>
                <a:ext uri="{FF2B5EF4-FFF2-40B4-BE49-F238E27FC236}">
                  <a16:creationId xmlns:a16="http://schemas.microsoft.com/office/drawing/2014/main" id="{AC7C8C58-A412-D32B-62B2-85FC70EAD9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36900" y="4090988"/>
              <a:ext cx="268288" cy="115887"/>
            </a:xfrm>
            <a:prstGeom prst="line">
              <a:avLst/>
            </a:prstGeom>
            <a:noFill/>
            <a:ln w="22225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49" name="Freeform 81">
              <a:extLst>
                <a:ext uri="{FF2B5EF4-FFF2-40B4-BE49-F238E27FC236}">
                  <a16:creationId xmlns:a16="http://schemas.microsoft.com/office/drawing/2014/main" id="{C51A2B93-D997-E123-1554-0E006DB2A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7200" y="2990850"/>
              <a:ext cx="1395413" cy="1092200"/>
            </a:xfrm>
            <a:custGeom>
              <a:avLst/>
              <a:gdLst>
                <a:gd name="T0" fmla="*/ 2637 w 2637"/>
                <a:gd name="T1" fmla="*/ 2065 h 2065"/>
                <a:gd name="T2" fmla="*/ 2107 w 2637"/>
                <a:gd name="T3" fmla="*/ 1720 h 2065"/>
                <a:gd name="T4" fmla="*/ 1573 w 2637"/>
                <a:gd name="T5" fmla="*/ 1342 h 2065"/>
                <a:gd name="T6" fmla="*/ 1033 w 2637"/>
                <a:gd name="T7" fmla="*/ 853 h 2065"/>
                <a:gd name="T8" fmla="*/ 489 w 2637"/>
                <a:gd name="T9" fmla="*/ 324 h 2065"/>
                <a:gd name="T10" fmla="*/ 102 w 2637"/>
                <a:gd name="T11" fmla="*/ 241 h 2065"/>
                <a:gd name="T12" fmla="*/ 0 w 2637"/>
                <a:gd name="T13" fmla="*/ 0 h 2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37" h="2065">
                  <a:moveTo>
                    <a:pt x="2637" y="2065"/>
                  </a:moveTo>
                  <a:lnTo>
                    <a:pt x="2107" y="1720"/>
                  </a:lnTo>
                  <a:lnTo>
                    <a:pt x="1573" y="1342"/>
                  </a:lnTo>
                  <a:lnTo>
                    <a:pt x="1033" y="853"/>
                  </a:lnTo>
                  <a:lnTo>
                    <a:pt x="489" y="324"/>
                  </a:lnTo>
                  <a:lnTo>
                    <a:pt x="102" y="241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0" name="Line 87">
              <a:extLst>
                <a:ext uri="{FF2B5EF4-FFF2-40B4-BE49-F238E27FC236}">
                  <a16:creationId xmlns:a16="http://schemas.microsoft.com/office/drawing/2014/main" id="{2834BD33-BE51-591F-5B37-FA015F8627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5788" y="3949700"/>
              <a:ext cx="0" cy="33655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1" name="Line 88">
              <a:extLst>
                <a:ext uri="{FF2B5EF4-FFF2-40B4-BE49-F238E27FC236}">
                  <a16:creationId xmlns:a16="http://schemas.microsoft.com/office/drawing/2014/main" id="{63D546A0-8218-6FCF-D691-EEE88396A0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8363" y="4151313"/>
              <a:ext cx="0" cy="131762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2" name="Line 89">
              <a:extLst>
                <a:ext uri="{FF2B5EF4-FFF2-40B4-BE49-F238E27FC236}">
                  <a16:creationId xmlns:a16="http://schemas.microsoft.com/office/drawing/2014/main" id="{CFAE659F-4456-B07F-016E-43B17E9486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3213" y="3803650"/>
              <a:ext cx="0" cy="217487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3" name="Line 90">
              <a:extLst>
                <a:ext uri="{FF2B5EF4-FFF2-40B4-BE49-F238E27FC236}">
                  <a16:creationId xmlns:a16="http://schemas.microsoft.com/office/drawing/2014/main" id="{81144BD4-2F79-7CD4-317D-2539FE2793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6413" y="3103563"/>
              <a:ext cx="0" cy="8890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4" name="Line 91">
              <a:extLst>
                <a:ext uri="{FF2B5EF4-FFF2-40B4-BE49-F238E27FC236}">
                  <a16:creationId xmlns:a16="http://schemas.microsoft.com/office/drawing/2014/main" id="{068841B0-A66E-80D3-1F62-A3FB116791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2288" y="3121025"/>
              <a:ext cx="0" cy="117475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5" name="Line 92">
              <a:extLst>
                <a:ext uri="{FF2B5EF4-FFF2-40B4-BE49-F238E27FC236}">
                  <a16:creationId xmlns:a16="http://schemas.microsoft.com/office/drawing/2014/main" id="{DB44D130-AB9D-BF2B-7582-CDA731552C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81175" y="3117850"/>
              <a:ext cx="0" cy="12065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6" name="Line 93">
              <a:extLst>
                <a:ext uri="{FF2B5EF4-FFF2-40B4-BE49-F238E27FC236}">
                  <a16:creationId xmlns:a16="http://schemas.microsoft.com/office/drawing/2014/main" id="{A63F1E7F-475F-6CA3-21F6-09277F0687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775" y="3079750"/>
              <a:ext cx="0" cy="5080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7" name="Line 94">
              <a:extLst>
                <a:ext uri="{FF2B5EF4-FFF2-40B4-BE49-F238E27FC236}">
                  <a16:creationId xmlns:a16="http://schemas.microsoft.com/office/drawing/2014/main" id="{0519BCBF-B44B-90AB-9E47-DD34B91C56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1488" y="3043238"/>
              <a:ext cx="0" cy="42862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8" name="Line 95">
              <a:extLst>
                <a:ext uri="{FF2B5EF4-FFF2-40B4-BE49-F238E27FC236}">
                  <a16:creationId xmlns:a16="http://schemas.microsoft.com/office/drawing/2014/main" id="{89D515FA-239D-EB67-30C9-2ECF24D35E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250" y="2925763"/>
              <a:ext cx="0" cy="92075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59" name="Line 96">
              <a:extLst>
                <a:ext uri="{FF2B5EF4-FFF2-40B4-BE49-F238E27FC236}">
                  <a16:creationId xmlns:a16="http://schemas.microsoft.com/office/drawing/2014/main" id="{4D424A72-4DF7-BE4D-BEB5-0B1E998037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49438" y="3024188"/>
              <a:ext cx="0" cy="10795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0" name="Line 97">
              <a:extLst>
                <a:ext uri="{FF2B5EF4-FFF2-40B4-BE49-F238E27FC236}">
                  <a16:creationId xmlns:a16="http://schemas.microsoft.com/office/drawing/2014/main" id="{18B3E312-AEF2-BCBD-C186-00243C91B8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90725" y="3128963"/>
              <a:ext cx="0" cy="11430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1" name="Line 98">
              <a:extLst>
                <a:ext uri="{FF2B5EF4-FFF2-40B4-BE49-F238E27FC236}">
                  <a16:creationId xmlns:a16="http://schemas.microsoft.com/office/drawing/2014/main" id="{650A0646-65B5-8971-FAC7-137DD24D40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9050" y="3556000"/>
              <a:ext cx="0" cy="361950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2" name="Line 99">
              <a:extLst>
                <a:ext uri="{FF2B5EF4-FFF2-40B4-BE49-F238E27FC236}">
                  <a16:creationId xmlns:a16="http://schemas.microsoft.com/office/drawing/2014/main" id="{9EF3353D-98B6-6DA9-1D91-60DE73E9DE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8063" y="3321050"/>
              <a:ext cx="0" cy="277812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3" name="Freeform 100">
              <a:extLst>
                <a:ext uri="{FF2B5EF4-FFF2-40B4-BE49-F238E27FC236}">
                  <a16:creationId xmlns:a16="http://schemas.microsoft.com/office/drawing/2014/main" id="{E709741C-4E51-CE0A-9CFD-1DFC8417B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7838" y="3357563"/>
              <a:ext cx="1951038" cy="1168400"/>
            </a:xfrm>
            <a:custGeom>
              <a:avLst/>
              <a:gdLst>
                <a:gd name="T0" fmla="*/ 3687 w 3687"/>
                <a:gd name="T1" fmla="*/ 2208 h 2208"/>
                <a:gd name="T2" fmla="*/ 3142 w 3687"/>
                <a:gd name="T3" fmla="*/ 1862 h 2208"/>
                <a:gd name="T4" fmla="*/ 2603 w 3687"/>
                <a:gd name="T5" fmla="*/ 1652 h 2208"/>
                <a:gd name="T6" fmla="*/ 2063 w 3687"/>
                <a:gd name="T7" fmla="*/ 1337 h 2208"/>
                <a:gd name="T8" fmla="*/ 1535 w 3687"/>
                <a:gd name="T9" fmla="*/ 1088 h 2208"/>
                <a:gd name="T10" fmla="*/ 995 w 3687"/>
                <a:gd name="T11" fmla="*/ 802 h 2208"/>
                <a:gd name="T12" fmla="*/ 461 w 3687"/>
                <a:gd name="T13" fmla="*/ 173 h 2208"/>
                <a:gd name="T14" fmla="*/ 194 w 3687"/>
                <a:gd name="T15" fmla="*/ 257 h 2208"/>
                <a:gd name="T16" fmla="*/ 75 w 3687"/>
                <a:gd name="T17" fmla="*/ 209 h 2208"/>
                <a:gd name="T18" fmla="*/ 0 w 3687"/>
                <a:gd name="T19" fmla="*/ 0 h 2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87" h="2208">
                  <a:moveTo>
                    <a:pt x="3687" y="2208"/>
                  </a:moveTo>
                  <a:lnTo>
                    <a:pt x="3142" y="1862"/>
                  </a:lnTo>
                  <a:lnTo>
                    <a:pt x="2603" y="1652"/>
                  </a:lnTo>
                  <a:lnTo>
                    <a:pt x="2063" y="1337"/>
                  </a:lnTo>
                  <a:lnTo>
                    <a:pt x="1535" y="1088"/>
                  </a:lnTo>
                  <a:lnTo>
                    <a:pt x="995" y="802"/>
                  </a:lnTo>
                  <a:lnTo>
                    <a:pt x="461" y="173"/>
                  </a:lnTo>
                  <a:lnTo>
                    <a:pt x="194" y="257"/>
                  </a:lnTo>
                  <a:lnTo>
                    <a:pt x="75" y="209"/>
                  </a:lnTo>
                  <a:lnTo>
                    <a:pt x="0" y="0"/>
                  </a:lnTo>
                </a:path>
              </a:pathLst>
            </a:custGeom>
            <a:noFill/>
            <a:ln w="22225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4" name="Line 101">
              <a:extLst>
                <a:ext uri="{FF2B5EF4-FFF2-40B4-BE49-F238E27FC236}">
                  <a16:creationId xmlns:a16="http://schemas.microsoft.com/office/drawing/2014/main" id="{6AED6FB8-802B-556E-B3D4-4D018EECC6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20850" y="3341688"/>
              <a:ext cx="17463" cy="146050"/>
            </a:xfrm>
            <a:prstGeom prst="line">
              <a:avLst/>
            </a:prstGeom>
            <a:noFill/>
            <a:ln w="22225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5" name="Line 117">
              <a:extLst>
                <a:ext uri="{FF2B5EF4-FFF2-40B4-BE49-F238E27FC236}">
                  <a16:creationId xmlns:a16="http://schemas.microsoft.com/office/drawing/2014/main" id="{BEDEC7CE-C554-CEB9-B483-3FB3FC32EE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2525" y="4425950"/>
              <a:ext cx="0" cy="22701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6" name="Line 118">
              <a:extLst>
                <a:ext uri="{FF2B5EF4-FFF2-40B4-BE49-F238E27FC236}">
                  <a16:creationId xmlns:a16="http://schemas.microsoft.com/office/drawing/2014/main" id="{591E19F4-78D1-68B7-5D78-48105DA72B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5788" y="4230688"/>
              <a:ext cx="0" cy="10160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7" name="Line 119">
              <a:extLst>
                <a:ext uri="{FF2B5EF4-FFF2-40B4-BE49-F238E27FC236}">
                  <a16:creationId xmlns:a16="http://schemas.microsoft.com/office/drawing/2014/main" id="{C8F1E8AB-9AB8-FF20-AFD0-A9434809CD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538" y="4284663"/>
              <a:ext cx="0" cy="20161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8" name="Line 120">
              <a:extLst>
                <a:ext uri="{FF2B5EF4-FFF2-40B4-BE49-F238E27FC236}">
                  <a16:creationId xmlns:a16="http://schemas.microsoft.com/office/drawing/2014/main" id="{C68232DE-64D4-E950-C6CD-A9EEE3669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40038" y="4016375"/>
              <a:ext cx="0" cy="123825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69" name="Line 121">
              <a:extLst>
                <a:ext uri="{FF2B5EF4-FFF2-40B4-BE49-F238E27FC236}">
                  <a16:creationId xmlns:a16="http://schemas.microsoft.com/office/drawing/2014/main" id="{606F00EC-0D55-C93F-5D0A-E0C515EBD5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0725" y="3448050"/>
              <a:ext cx="0" cy="33813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0" name="Line 122">
              <a:extLst>
                <a:ext uri="{FF2B5EF4-FFF2-40B4-BE49-F238E27FC236}">
                  <a16:creationId xmlns:a16="http://schemas.microsoft.com/office/drawing/2014/main" id="{B6A2B9E6-527C-CCA6-1B68-68D61E7576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4888" y="3670300"/>
              <a:ext cx="0" cy="13811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1" name="Line 123">
              <a:extLst>
                <a:ext uri="{FF2B5EF4-FFF2-40B4-BE49-F238E27FC236}">
                  <a16:creationId xmlns:a16="http://schemas.microsoft.com/office/drawing/2014/main" id="{9BA42248-B66C-3C81-CB56-C3D007466D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2600" y="3197225"/>
              <a:ext cx="0" cy="25400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2" name="Line 124">
              <a:extLst>
                <a:ext uri="{FF2B5EF4-FFF2-40B4-BE49-F238E27FC236}">
                  <a16:creationId xmlns:a16="http://schemas.microsoft.com/office/drawing/2014/main" id="{C9E72B51-9105-3D26-0390-C8776B2CAA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8000" y="3336925"/>
              <a:ext cx="0" cy="2714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3" name="Line 125">
              <a:extLst>
                <a:ext uri="{FF2B5EF4-FFF2-40B4-BE49-F238E27FC236}">
                  <a16:creationId xmlns:a16="http://schemas.microsoft.com/office/drawing/2014/main" id="{6373A956-E905-9460-4259-B48B010656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3713" y="3213100"/>
              <a:ext cx="0" cy="2841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4" name="Line 126">
              <a:extLst>
                <a:ext uri="{FF2B5EF4-FFF2-40B4-BE49-F238E27FC236}">
                  <a16:creationId xmlns:a16="http://schemas.microsoft.com/office/drawing/2014/main" id="{159378EE-70B2-89FE-C8B6-F99289976A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16088" y="3303588"/>
              <a:ext cx="0" cy="15875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5" name="Line 127">
              <a:extLst>
                <a:ext uri="{FF2B5EF4-FFF2-40B4-BE49-F238E27FC236}">
                  <a16:creationId xmlns:a16="http://schemas.microsoft.com/office/drawing/2014/main" id="{BE2B3C86-27EF-907E-60C9-02DF2689D7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1488" y="3163888"/>
              <a:ext cx="0" cy="28733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6" name="Line 128">
              <a:extLst>
                <a:ext uri="{FF2B5EF4-FFF2-40B4-BE49-F238E27FC236}">
                  <a16:creationId xmlns:a16="http://schemas.microsoft.com/office/drawing/2014/main" id="{D145B2CE-F479-CBD9-0B9D-89ADAFE15A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93875" y="3352800"/>
              <a:ext cx="0" cy="27463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7" name="Line 129">
              <a:extLst>
                <a:ext uri="{FF2B5EF4-FFF2-40B4-BE49-F238E27FC236}">
                  <a16:creationId xmlns:a16="http://schemas.microsoft.com/office/drawing/2014/main" id="{930DC7BB-A415-A04C-9420-57DD0D5638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9438" y="3373438"/>
              <a:ext cx="0" cy="2968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8" name="Line 130">
              <a:extLst>
                <a:ext uri="{FF2B5EF4-FFF2-40B4-BE49-F238E27FC236}">
                  <a16:creationId xmlns:a16="http://schemas.microsoft.com/office/drawing/2014/main" id="{951455D4-FDE1-8994-D018-3059FFC41E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9050" y="3932238"/>
              <a:ext cx="0" cy="10160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79" name="Freeform 131">
              <a:extLst>
                <a:ext uri="{FF2B5EF4-FFF2-40B4-BE49-F238E27FC236}">
                  <a16:creationId xmlns:a16="http://schemas.microsoft.com/office/drawing/2014/main" id="{C77444A2-E803-329F-807C-E99A7B746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675" y="3521075"/>
              <a:ext cx="1981200" cy="1185862"/>
            </a:xfrm>
            <a:custGeom>
              <a:avLst/>
              <a:gdLst>
                <a:gd name="T0" fmla="*/ 3743 w 3743"/>
                <a:gd name="T1" fmla="*/ 2240 h 2240"/>
                <a:gd name="T2" fmla="*/ 2659 w 3743"/>
                <a:gd name="T3" fmla="*/ 1473 h 2240"/>
                <a:gd name="T4" fmla="*/ 2121 w 3743"/>
                <a:gd name="T5" fmla="*/ 1200 h 2240"/>
                <a:gd name="T6" fmla="*/ 1585 w 3743"/>
                <a:gd name="T7" fmla="*/ 1022 h 2240"/>
                <a:gd name="T8" fmla="*/ 1046 w 3743"/>
                <a:gd name="T9" fmla="*/ 739 h 2240"/>
                <a:gd name="T10" fmla="*/ 514 w 3743"/>
                <a:gd name="T11" fmla="*/ 205 h 2240"/>
                <a:gd name="T12" fmla="*/ 107 w 3743"/>
                <a:gd name="T13" fmla="*/ 205 h 2240"/>
                <a:gd name="T14" fmla="*/ 27 w 3743"/>
                <a:gd name="T15" fmla="*/ 0 h 2240"/>
                <a:gd name="T16" fmla="*/ 0 w 3743"/>
                <a:gd name="T17" fmla="*/ 572 h 2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43" h="2240">
                  <a:moveTo>
                    <a:pt x="3743" y="2240"/>
                  </a:moveTo>
                  <a:lnTo>
                    <a:pt x="2659" y="1473"/>
                  </a:lnTo>
                  <a:lnTo>
                    <a:pt x="2121" y="1200"/>
                  </a:lnTo>
                  <a:lnTo>
                    <a:pt x="1585" y="1022"/>
                  </a:lnTo>
                  <a:lnTo>
                    <a:pt x="1046" y="739"/>
                  </a:lnTo>
                  <a:lnTo>
                    <a:pt x="514" y="205"/>
                  </a:lnTo>
                  <a:lnTo>
                    <a:pt x="107" y="205"/>
                  </a:lnTo>
                  <a:lnTo>
                    <a:pt x="27" y="0"/>
                  </a:lnTo>
                  <a:lnTo>
                    <a:pt x="0" y="572"/>
                  </a:lnTo>
                </a:path>
              </a:pathLst>
            </a:custGeom>
            <a:noFill/>
            <a:ln w="22225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0" name="Line 151">
              <a:extLst>
                <a:ext uri="{FF2B5EF4-FFF2-40B4-BE49-F238E27FC236}">
                  <a16:creationId xmlns:a16="http://schemas.microsoft.com/office/drawing/2014/main" id="{09F39902-4F3C-E310-DDF2-52992D6B51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113" y="4630738"/>
              <a:ext cx="0" cy="2857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1" name="Line 152">
              <a:extLst>
                <a:ext uri="{FF2B5EF4-FFF2-40B4-BE49-F238E27FC236}">
                  <a16:creationId xmlns:a16="http://schemas.microsoft.com/office/drawing/2014/main" id="{C45BE7F3-8B0E-50A8-2B5D-EAAE516DC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2613" y="4238625"/>
              <a:ext cx="0" cy="2508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2" name="Line 153">
              <a:extLst>
                <a:ext uri="{FF2B5EF4-FFF2-40B4-BE49-F238E27FC236}">
                  <a16:creationId xmlns:a16="http://schemas.microsoft.com/office/drawing/2014/main" id="{7F37B915-3C84-11EC-0D6F-BD6014D598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0038" y="4065588"/>
              <a:ext cx="0" cy="2952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3" name="Line 154">
              <a:extLst>
                <a:ext uri="{FF2B5EF4-FFF2-40B4-BE49-F238E27FC236}">
                  <a16:creationId xmlns:a16="http://schemas.microsoft.com/office/drawing/2014/main" id="{AF02FC9D-39E5-2027-3B0F-B4A118614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363" y="4375150"/>
              <a:ext cx="0" cy="4127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4" name="Line 155">
              <a:extLst>
                <a:ext uri="{FF2B5EF4-FFF2-40B4-BE49-F238E27FC236}">
                  <a16:creationId xmlns:a16="http://schemas.microsoft.com/office/drawing/2014/main" id="{5F4B0C3A-A900-3226-1E98-5AAF8DB766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74825" y="3630613"/>
              <a:ext cx="0" cy="1047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5" name="Line 156">
              <a:extLst>
                <a:ext uri="{FF2B5EF4-FFF2-40B4-BE49-F238E27FC236}">
                  <a16:creationId xmlns:a16="http://schemas.microsoft.com/office/drawing/2014/main" id="{E6D49C23-83E9-3003-80B7-23AF91CDA3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66888" y="3609975"/>
              <a:ext cx="0" cy="476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6" name="Line 157">
              <a:extLst>
                <a:ext uri="{FF2B5EF4-FFF2-40B4-BE49-F238E27FC236}">
                  <a16:creationId xmlns:a16="http://schemas.microsoft.com/office/drawing/2014/main" id="{C89D307F-3F6A-9DF7-B187-C511DB3514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55775" y="3503613"/>
              <a:ext cx="0" cy="539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7" name="Line 158">
              <a:extLst>
                <a:ext uri="{FF2B5EF4-FFF2-40B4-BE49-F238E27FC236}">
                  <a16:creationId xmlns:a16="http://schemas.microsoft.com/office/drawing/2014/main" id="{05343693-B9DE-CF21-0CDA-F5431F9D55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9900" y="3490913"/>
              <a:ext cx="0" cy="603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8" name="Line 159">
              <a:extLst>
                <a:ext uri="{FF2B5EF4-FFF2-40B4-BE49-F238E27FC236}">
                  <a16:creationId xmlns:a16="http://schemas.microsoft.com/office/drawing/2014/main" id="{79196F83-EB97-BE5B-6966-4F8FFB5171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28788" y="3438525"/>
              <a:ext cx="0" cy="984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89" name="Line 160">
              <a:extLst>
                <a:ext uri="{FF2B5EF4-FFF2-40B4-BE49-F238E27FC236}">
                  <a16:creationId xmlns:a16="http://schemas.microsoft.com/office/drawing/2014/main" id="{6695180D-BC8F-3E2A-9AD3-3613667A05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0700" y="3630613"/>
              <a:ext cx="0" cy="1365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0" name="Line 161">
              <a:extLst>
                <a:ext uri="{FF2B5EF4-FFF2-40B4-BE49-F238E27FC236}">
                  <a16:creationId xmlns:a16="http://schemas.microsoft.com/office/drawing/2014/main" id="{F81ED8B9-4B00-C7AA-7447-7DFE0EFBC2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47850" y="3630613"/>
              <a:ext cx="0" cy="198437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1" name="Line 162">
              <a:extLst>
                <a:ext uri="{FF2B5EF4-FFF2-40B4-BE49-F238E27FC236}">
                  <a16:creationId xmlns:a16="http://schemas.microsoft.com/office/drawing/2014/main" id="{40CCD6C0-A55F-31AF-4480-A30B0804FA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9050" y="4024313"/>
              <a:ext cx="0" cy="730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2" name="Line 163">
              <a:extLst>
                <a:ext uri="{FF2B5EF4-FFF2-40B4-BE49-F238E27FC236}">
                  <a16:creationId xmlns:a16="http://schemas.microsoft.com/office/drawing/2014/main" id="{0988A45F-D28C-4867-22E4-E643C29E28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3300" y="3905250"/>
              <a:ext cx="0" cy="1587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3" name="Line 164">
              <a:extLst>
                <a:ext uri="{FF2B5EF4-FFF2-40B4-BE49-F238E27FC236}">
                  <a16:creationId xmlns:a16="http://schemas.microsoft.com/office/drawing/2014/main" id="{32B15B14-70E7-5C6B-DA16-56F13AB53D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2970211"/>
              <a:ext cx="146050" cy="0"/>
            </a:xfrm>
            <a:prstGeom prst="line">
              <a:avLst/>
            </a:prstGeom>
            <a:noFill/>
            <a:ln w="22225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4" name="Line 167">
              <a:extLst>
                <a:ext uri="{FF2B5EF4-FFF2-40B4-BE49-F238E27FC236}">
                  <a16:creationId xmlns:a16="http://schemas.microsoft.com/office/drawing/2014/main" id="{F897DA42-8F64-771C-ED4F-680566186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3268661"/>
              <a:ext cx="146050" cy="0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5" name="Line 169">
              <a:extLst>
                <a:ext uri="{FF2B5EF4-FFF2-40B4-BE49-F238E27FC236}">
                  <a16:creationId xmlns:a16="http://schemas.microsoft.com/office/drawing/2014/main" id="{4B41193D-AC12-85AC-5A92-5D79A77A0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3419473"/>
              <a:ext cx="146050" cy="0"/>
            </a:xfrm>
            <a:prstGeom prst="line">
              <a:avLst/>
            </a:prstGeom>
            <a:noFill/>
            <a:ln w="22225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6" name="Line 171">
              <a:extLst>
                <a:ext uri="{FF2B5EF4-FFF2-40B4-BE49-F238E27FC236}">
                  <a16:creationId xmlns:a16="http://schemas.microsoft.com/office/drawing/2014/main" id="{1320439B-A517-052D-B2A7-8B4FE849B5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3119436"/>
              <a:ext cx="146050" cy="0"/>
            </a:xfrm>
            <a:prstGeom prst="line">
              <a:avLst/>
            </a:prstGeom>
            <a:noFill/>
            <a:ln w="22225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7" name="Line 173">
              <a:extLst>
                <a:ext uri="{FF2B5EF4-FFF2-40B4-BE49-F238E27FC236}">
                  <a16:creationId xmlns:a16="http://schemas.microsoft.com/office/drawing/2014/main" id="{FECF35D7-0F95-AF4B-63FF-AD34341A6E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6363" y="2819398"/>
              <a:ext cx="146050" cy="0"/>
            </a:xfrm>
            <a:prstGeom prst="line">
              <a:avLst/>
            </a:prstGeom>
            <a:noFill/>
            <a:ln w="22225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98" name="ZoneTexte 97">
              <a:extLst>
                <a:ext uri="{FF2B5EF4-FFF2-40B4-BE49-F238E27FC236}">
                  <a16:creationId xmlns:a16="http://schemas.microsoft.com/office/drawing/2014/main" id="{E4F57252-B161-3EF7-17CF-C04EE31AFA8C}"/>
                </a:ext>
              </a:extLst>
            </p:cNvPr>
            <p:cNvSpPr txBox="1"/>
            <p:nvPr/>
          </p:nvSpPr>
          <p:spPr>
            <a:xfrm>
              <a:off x="1571719" y="533400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99" name="ZoneTexte 98">
              <a:extLst>
                <a:ext uri="{FF2B5EF4-FFF2-40B4-BE49-F238E27FC236}">
                  <a16:creationId xmlns:a16="http://schemas.microsoft.com/office/drawing/2014/main" id="{9E943E3C-E067-A801-A655-6D96E93B1B18}"/>
                </a:ext>
              </a:extLst>
            </p:cNvPr>
            <p:cNvSpPr txBox="1"/>
            <p:nvPr/>
          </p:nvSpPr>
          <p:spPr>
            <a:xfrm>
              <a:off x="1693801" y="533400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</a:t>
              </a:r>
            </a:p>
          </p:txBody>
        </p:sp>
        <p:sp>
          <p:nvSpPr>
            <p:cNvPr id="100" name="ZoneTexte 99">
              <a:extLst>
                <a:ext uri="{FF2B5EF4-FFF2-40B4-BE49-F238E27FC236}">
                  <a16:creationId xmlns:a16="http://schemas.microsoft.com/office/drawing/2014/main" id="{8FFB09AA-DF50-61CA-E45E-18F2AE854A5A}"/>
                </a:ext>
              </a:extLst>
            </p:cNvPr>
            <p:cNvSpPr txBox="1"/>
            <p:nvPr/>
          </p:nvSpPr>
          <p:spPr>
            <a:xfrm>
              <a:off x="1847478" y="533400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</a:t>
              </a:r>
            </a:p>
          </p:txBody>
        </p:sp>
        <p:sp>
          <p:nvSpPr>
            <p:cNvPr id="101" name="ZoneTexte 100">
              <a:extLst>
                <a:ext uri="{FF2B5EF4-FFF2-40B4-BE49-F238E27FC236}">
                  <a16:creationId xmlns:a16="http://schemas.microsoft.com/office/drawing/2014/main" id="{E143096F-6081-8C46-DD4E-F48ABEAFC5F1}"/>
                </a:ext>
              </a:extLst>
            </p:cNvPr>
            <p:cNvSpPr txBox="1"/>
            <p:nvPr/>
          </p:nvSpPr>
          <p:spPr>
            <a:xfrm>
              <a:off x="2131415" y="533400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8</a:t>
              </a:r>
            </a:p>
          </p:txBody>
        </p:sp>
        <p:sp>
          <p:nvSpPr>
            <p:cNvPr id="102" name="ZoneTexte 101">
              <a:extLst>
                <a:ext uri="{FF2B5EF4-FFF2-40B4-BE49-F238E27FC236}">
                  <a16:creationId xmlns:a16="http://schemas.microsoft.com/office/drawing/2014/main" id="{F8F7F0BA-834D-EEF8-4052-1184CF143242}"/>
                </a:ext>
              </a:extLst>
            </p:cNvPr>
            <p:cNvSpPr txBox="1"/>
            <p:nvPr/>
          </p:nvSpPr>
          <p:spPr>
            <a:xfrm>
              <a:off x="2369667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414BE1BD-F030-96B7-D51F-6CAF1E5B64EF}"/>
                </a:ext>
              </a:extLst>
            </p:cNvPr>
            <p:cNvSpPr txBox="1"/>
            <p:nvPr/>
          </p:nvSpPr>
          <p:spPr>
            <a:xfrm>
              <a:off x="2653604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16</a:t>
              </a:r>
            </a:p>
          </p:txBody>
        </p:sp>
        <p:sp>
          <p:nvSpPr>
            <p:cNvPr id="104" name="ZoneTexte 103">
              <a:extLst>
                <a:ext uri="{FF2B5EF4-FFF2-40B4-BE49-F238E27FC236}">
                  <a16:creationId xmlns:a16="http://schemas.microsoft.com/office/drawing/2014/main" id="{7EE93562-DC6E-7BF1-8342-BE82D2A5B6D1}"/>
                </a:ext>
              </a:extLst>
            </p:cNvPr>
            <p:cNvSpPr txBox="1"/>
            <p:nvPr/>
          </p:nvSpPr>
          <p:spPr>
            <a:xfrm>
              <a:off x="2937541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20</a:t>
              </a:r>
            </a:p>
          </p:txBody>
        </p:sp>
        <p:sp>
          <p:nvSpPr>
            <p:cNvPr id="105" name="ZoneTexte 104">
              <a:extLst>
                <a:ext uri="{FF2B5EF4-FFF2-40B4-BE49-F238E27FC236}">
                  <a16:creationId xmlns:a16="http://schemas.microsoft.com/office/drawing/2014/main" id="{3727F58E-AA4E-A8D5-EA6D-9C86316465CF}"/>
                </a:ext>
              </a:extLst>
            </p:cNvPr>
            <p:cNvSpPr txBox="1"/>
            <p:nvPr/>
          </p:nvSpPr>
          <p:spPr>
            <a:xfrm>
              <a:off x="3221478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24</a:t>
              </a:r>
            </a:p>
          </p:txBody>
        </p:sp>
        <p:sp>
          <p:nvSpPr>
            <p:cNvPr id="106" name="ZoneTexte 105">
              <a:extLst>
                <a:ext uri="{FF2B5EF4-FFF2-40B4-BE49-F238E27FC236}">
                  <a16:creationId xmlns:a16="http://schemas.microsoft.com/office/drawing/2014/main" id="{1CAD71BD-0461-7BDF-BAAC-146D42BCF431}"/>
                </a:ext>
              </a:extLst>
            </p:cNvPr>
            <p:cNvSpPr txBox="1"/>
            <p:nvPr/>
          </p:nvSpPr>
          <p:spPr>
            <a:xfrm>
              <a:off x="3505415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28</a:t>
              </a:r>
            </a:p>
          </p:txBody>
        </p:sp>
        <p:sp>
          <p:nvSpPr>
            <p:cNvPr id="107" name="ZoneTexte 106">
              <a:extLst>
                <a:ext uri="{FF2B5EF4-FFF2-40B4-BE49-F238E27FC236}">
                  <a16:creationId xmlns:a16="http://schemas.microsoft.com/office/drawing/2014/main" id="{7E9553F1-FEE9-AF99-2159-3D057C73FFCE}"/>
                </a:ext>
              </a:extLst>
            </p:cNvPr>
            <p:cNvSpPr txBox="1"/>
            <p:nvPr/>
          </p:nvSpPr>
          <p:spPr>
            <a:xfrm>
              <a:off x="3789352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32</a:t>
              </a:r>
            </a:p>
          </p:txBody>
        </p:sp>
        <p:sp>
          <p:nvSpPr>
            <p:cNvPr id="108" name="ZoneTexte 107">
              <a:extLst>
                <a:ext uri="{FF2B5EF4-FFF2-40B4-BE49-F238E27FC236}">
                  <a16:creationId xmlns:a16="http://schemas.microsoft.com/office/drawing/2014/main" id="{89D00609-3D44-3DFF-350F-1EC4E42A588F}"/>
                </a:ext>
              </a:extLst>
            </p:cNvPr>
            <p:cNvSpPr txBox="1"/>
            <p:nvPr/>
          </p:nvSpPr>
          <p:spPr>
            <a:xfrm>
              <a:off x="4073289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36</a:t>
              </a:r>
            </a:p>
          </p:txBody>
        </p:sp>
        <p:sp>
          <p:nvSpPr>
            <p:cNvPr id="109" name="ZoneTexte 108">
              <a:extLst>
                <a:ext uri="{FF2B5EF4-FFF2-40B4-BE49-F238E27FC236}">
                  <a16:creationId xmlns:a16="http://schemas.microsoft.com/office/drawing/2014/main" id="{19BEF95D-48A8-03CE-E785-B10A1C3465D1}"/>
                </a:ext>
              </a:extLst>
            </p:cNvPr>
            <p:cNvSpPr txBox="1"/>
            <p:nvPr/>
          </p:nvSpPr>
          <p:spPr>
            <a:xfrm>
              <a:off x="4357226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40</a:t>
              </a:r>
            </a:p>
          </p:txBody>
        </p:sp>
        <p:sp>
          <p:nvSpPr>
            <p:cNvPr id="110" name="ZoneTexte 109">
              <a:extLst>
                <a:ext uri="{FF2B5EF4-FFF2-40B4-BE49-F238E27FC236}">
                  <a16:creationId xmlns:a16="http://schemas.microsoft.com/office/drawing/2014/main" id="{F6A2D25F-3693-A845-8F5D-BEA5A6B8BADF}"/>
                </a:ext>
              </a:extLst>
            </p:cNvPr>
            <p:cNvSpPr txBox="1"/>
            <p:nvPr/>
          </p:nvSpPr>
          <p:spPr>
            <a:xfrm>
              <a:off x="4641163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44</a:t>
              </a:r>
            </a:p>
          </p:txBody>
        </p:sp>
        <p:sp>
          <p:nvSpPr>
            <p:cNvPr id="111" name="ZoneTexte 110">
              <a:extLst>
                <a:ext uri="{FF2B5EF4-FFF2-40B4-BE49-F238E27FC236}">
                  <a16:creationId xmlns:a16="http://schemas.microsoft.com/office/drawing/2014/main" id="{81BE2BCE-AC2A-BC0C-91F6-1F7EAAA9697D}"/>
                </a:ext>
              </a:extLst>
            </p:cNvPr>
            <p:cNvSpPr txBox="1"/>
            <p:nvPr/>
          </p:nvSpPr>
          <p:spPr>
            <a:xfrm>
              <a:off x="4925100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48</a:t>
              </a:r>
            </a:p>
          </p:txBody>
        </p:sp>
        <p:sp>
          <p:nvSpPr>
            <p:cNvPr id="112" name="ZoneTexte 111">
              <a:extLst>
                <a:ext uri="{FF2B5EF4-FFF2-40B4-BE49-F238E27FC236}">
                  <a16:creationId xmlns:a16="http://schemas.microsoft.com/office/drawing/2014/main" id="{10CF6080-EA91-88F6-C04B-845A6B4E09BF}"/>
                </a:ext>
              </a:extLst>
            </p:cNvPr>
            <p:cNvSpPr txBox="1"/>
            <p:nvPr/>
          </p:nvSpPr>
          <p:spPr>
            <a:xfrm>
              <a:off x="5209034" y="5334000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52</a:t>
              </a:r>
            </a:p>
          </p:txBody>
        </p:sp>
        <p:sp>
          <p:nvSpPr>
            <p:cNvPr id="113" name="ZoneTexte 112">
              <a:extLst>
                <a:ext uri="{FF2B5EF4-FFF2-40B4-BE49-F238E27FC236}">
                  <a16:creationId xmlns:a16="http://schemas.microsoft.com/office/drawing/2014/main" id="{88CF4B69-90FB-5A62-C1ED-F8136E739BAA}"/>
                </a:ext>
              </a:extLst>
            </p:cNvPr>
            <p:cNvSpPr txBox="1"/>
            <p:nvPr/>
          </p:nvSpPr>
          <p:spPr>
            <a:xfrm>
              <a:off x="1180589" y="5100797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0.01</a:t>
              </a:r>
            </a:p>
          </p:txBody>
        </p:sp>
        <p:sp>
          <p:nvSpPr>
            <p:cNvPr id="114" name="ZoneTexte 113">
              <a:extLst>
                <a:ext uri="{FF2B5EF4-FFF2-40B4-BE49-F238E27FC236}">
                  <a16:creationId xmlns:a16="http://schemas.microsoft.com/office/drawing/2014/main" id="{907DF699-2791-BDBE-432C-113AC9573F94}"/>
                </a:ext>
              </a:extLst>
            </p:cNvPr>
            <p:cNvSpPr txBox="1"/>
            <p:nvPr/>
          </p:nvSpPr>
          <p:spPr>
            <a:xfrm>
              <a:off x="1271961" y="4071711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0.1</a:t>
              </a:r>
            </a:p>
          </p:txBody>
        </p:sp>
        <p:sp>
          <p:nvSpPr>
            <p:cNvPr id="115" name="ZoneTexte 114">
              <a:extLst>
                <a:ext uri="{FF2B5EF4-FFF2-40B4-BE49-F238E27FC236}">
                  <a16:creationId xmlns:a16="http://schemas.microsoft.com/office/drawing/2014/main" id="{A9810457-5C36-1870-6AA1-AAF1BA323023}"/>
                </a:ext>
              </a:extLst>
            </p:cNvPr>
            <p:cNvSpPr txBox="1"/>
            <p:nvPr/>
          </p:nvSpPr>
          <p:spPr>
            <a:xfrm>
              <a:off x="1271961" y="3072360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1.0</a:t>
              </a:r>
            </a:p>
          </p:txBody>
        </p:sp>
        <p:sp>
          <p:nvSpPr>
            <p:cNvPr id="116" name="ZoneTexte 115">
              <a:extLst>
                <a:ext uri="{FF2B5EF4-FFF2-40B4-BE49-F238E27FC236}">
                  <a16:creationId xmlns:a16="http://schemas.microsoft.com/office/drawing/2014/main" id="{CF5E045E-ED2E-A7BE-6518-D6B192D773B9}"/>
                </a:ext>
              </a:extLst>
            </p:cNvPr>
            <p:cNvSpPr txBox="1"/>
            <p:nvPr/>
          </p:nvSpPr>
          <p:spPr>
            <a:xfrm>
              <a:off x="1180589" y="2073009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10.0</a:t>
              </a:r>
            </a:p>
          </p:txBody>
        </p:sp>
        <p:sp>
          <p:nvSpPr>
            <p:cNvPr id="117" name="ZoneTexte 116">
              <a:extLst>
                <a:ext uri="{FF2B5EF4-FFF2-40B4-BE49-F238E27FC236}">
                  <a16:creationId xmlns:a16="http://schemas.microsoft.com/office/drawing/2014/main" id="{8BB5FB34-F531-8BE5-A4EB-79A7E4E08634}"/>
                </a:ext>
              </a:extLst>
            </p:cNvPr>
            <p:cNvSpPr txBox="1"/>
            <p:nvPr/>
          </p:nvSpPr>
          <p:spPr>
            <a:xfrm>
              <a:off x="4062413" y="2672576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240 mg SC</a:t>
              </a:r>
            </a:p>
          </p:txBody>
        </p:sp>
        <p:sp>
          <p:nvSpPr>
            <p:cNvPr id="118" name="ZoneTexte 117">
              <a:extLst>
                <a:ext uri="{FF2B5EF4-FFF2-40B4-BE49-F238E27FC236}">
                  <a16:creationId xmlns:a16="http://schemas.microsoft.com/office/drawing/2014/main" id="{94A5F3A3-6AD4-81BC-8602-4C853DC29832}"/>
                </a:ext>
              </a:extLst>
            </p:cNvPr>
            <p:cNvSpPr txBox="1"/>
            <p:nvPr/>
          </p:nvSpPr>
          <p:spPr>
            <a:xfrm>
              <a:off x="4062413" y="2826166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420 mg SC</a:t>
              </a:r>
            </a:p>
          </p:txBody>
        </p:sp>
        <p:sp>
          <p:nvSpPr>
            <p:cNvPr id="119" name="ZoneTexte 118">
              <a:extLst>
                <a:ext uri="{FF2B5EF4-FFF2-40B4-BE49-F238E27FC236}">
                  <a16:creationId xmlns:a16="http://schemas.microsoft.com/office/drawing/2014/main" id="{1216F2E6-DF9C-D38D-C24C-4FE262B9F22D}"/>
                </a:ext>
              </a:extLst>
            </p:cNvPr>
            <p:cNvSpPr txBox="1"/>
            <p:nvPr/>
          </p:nvSpPr>
          <p:spPr>
            <a:xfrm>
              <a:off x="4062413" y="2979756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750 mg SC</a:t>
              </a:r>
            </a:p>
          </p:txBody>
        </p:sp>
        <p:sp>
          <p:nvSpPr>
            <p:cNvPr id="120" name="ZoneTexte 119">
              <a:extLst>
                <a:ext uri="{FF2B5EF4-FFF2-40B4-BE49-F238E27FC236}">
                  <a16:creationId xmlns:a16="http://schemas.microsoft.com/office/drawing/2014/main" id="{9A95E687-F443-10BB-43D5-AD1E81A57BDF}"/>
                </a:ext>
              </a:extLst>
            </p:cNvPr>
            <p:cNvSpPr txBox="1"/>
            <p:nvPr/>
          </p:nvSpPr>
          <p:spPr>
            <a:xfrm>
              <a:off x="4062413" y="3133346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450 mg IM thigh</a:t>
              </a:r>
            </a:p>
          </p:txBody>
        </p:sp>
        <p:sp>
          <p:nvSpPr>
            <p:cNvPr id="121" name="ZoneTexte 120">
              <a:extLst>
                <a:ext uri="{FF2B5EF4-FFF2-40B4-BE49-F238E27FC236}">
                  <a16:creationId xmlns:a16="http://schemas.microsoft.com/office/drawing/2014/main" id="{156CA1A9-AD2D-5334-8A50-B7EB76040111}"/>
                </a:ext>
              </a:extLst>
            </p:cNvPr>
            <p:cNvSpPr txBox="1"/>
            <p:nvPr/>
          </p:nvSpPr>
          <p:spPr>
            <a:xfrm>
              <a:off x="4062413" y="3286937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900 mg IM thigh</a:t>
              </a:r>
            </a:p>
          </p:txBody>
        </p:sp>
        <p:sp>
          <p:nvSpPr>
            <p:cNvPr id="122" name="ZoneTexte 121">
              <a:extLst>
                <a:ext uri="{FF2B5EF4-FFF2-40B4-BE49-F238E27FC236}">
                  <a16:creationId xmlns:a16="http://schemas.microsoft.com/office/drawing/2014/main" id="{531DA705-4B7C-4FB9-741B-20A4AF8B8C1D}"/>
                </a:ext>
              </a:extLst>
            </p:cNvPr>
            <p:cNvSpPr txBox="1"/>
            <p:nvPr/>
          </p:nvSpPr>
          <p:spPr>
            <a:xfrm>
              <a:off x="3065923" y="5610999"/>
              <a:ext cx="678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Weeks</a:t>
              </a:r>
            </a:p>
          </p:txBody>
        </p:sp>
        <p:sp>
          <p:nvSpPr>
            <p:cNvPr id="123" name="ZoneTexte 122">
              <a:extLst>
                <a:ext uri="{FF2B5EF4-FFF2-40B4-BE49-F238E27FC236}">
                  <a16:creationId xmlns:a16="http://schemas.microsoft.com/office/drawing/2014/main" id="{5453493D-286A-826E-2ED7-E71191F71862}"/>
                </a:ext>
              </a:extLst>
            </p:cNvPr>
            <p:cNvSpPr txBox="1"/>
            <p:nvPr/>
          </p:nvSpPr>
          <p:spPr>
            <a:xfrm>
              <a:off x="2810136" y="2056252"/>
              <a:ext cx="15470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noProof="0" dirty="0">
                  <a:solidFill>
                    <a:srgbClr val="0070C0"/>
                  </a:solidFill>
                </a:rPr>
                <a:t>Formulation A</a:t>
              </a:r>
            </a:p>
          </p:txBody>
        </p:sp>
      </p:grpSp>
      <p:grpSp>
        <p:nvGrpSpPr>
          <p:cNvPr id="124" name="Groupe 123">
            <a:extLst>
              <a:ext uri="{FF2B5EF4-FFF2-40B4-BE49-F238E27FC236}">
                <a16:creationId xmlns:a16="http://schemas.microsoft.com/office/drawing/2014/main" id="{1115F0C4-AC61-9DD8-33A1-CE7D79F89D6C}"/>
              </a:ext>
            </a:extLst>
          </p:cNvPr>
          <p:cNvGrpSpPr/>
          <p:nvPr/>
        </p:nvGrpSpPr>
        <p:grpSpPr>
          <a:xfrm>
            <a:off x="6351170" y="2056252"/>
            <a:ext cx="4425541" cy="3862525"/>
            <a:chOff x="6351170" y="2056252"/>
            <a:chExt cx="4425541" cy="3862525"/>
          </a:xfrm>
        </p:grpSpPr>
        <p:sp>
          <p:nvSpPr>
            <p:cNvPr id="125" name="Freeform 8">
              <a:extLst>
                <a:ext uri="{FF2B5EF4-FFF2-40B4-BE49-F238E27FC236}">
                  <a16:creationId xmlns:a16="http://schemas.microsoft.com/office/drawing/2014/main" id="{E7563831-4F6D-D59C-E33C-7B4BADF62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2288" y="2246313"/>
              <a:ext cx="3714750" cy="3046412"/>
            </a:xfrm>
            <a:custGeom>
              <a:avLst/>
              <a:gdLst>
                <a:gd name="T0" fmla="*/ 7020 w 7020"/>
                <a:gd name="T1" fmla="*/ 5756 h 5756"/>
                <a:gd name="T2" fmla="*/ 0 w 7020"/>
                <a:gd name="T3" fmla="*/ 5756 h 5756"/>
                <a:gd name="T4" fmla="*/ 0 w 7020"/>
                <a:gd name="T5" fmla="*/ 0 h 5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20" h="5756">
                  <a:moveTo>
                    <a:pt x="7020" y="5756"/>
                  </a:moveTo>
                  <a:lnTo>
                    <a:pt x="0" y="5756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26" name="Line 9">
              <a:extLst>
                <a:ext uri="{FF2B5EF4-FFF2-40B4-BE49-F238E27FC236}">
                  <a16:creationId xmlns:a16="http://schemas.microsoft.com/office/drawing/2014/main" id="{B071E6A1-C11A-AB53-F01D-A5D8229C63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6481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27" name="Line 10">
              <a:extLst>
                <a:ext uri="{FF2B5EF4-FFF2-40B4-BE49-F238E27FC236}">
                  <a16:creationId xmlns:a16="http://schemas.microsoft.com/office/drawing/2014/main" id="{373E8429-4025-A516-04A6-4725F97F1A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27906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28" name="Line 11">
              <a:extLst>
                <a:ext uri="{FF2B5EF4-FFF2-40B4-BE49-F238E27FC236}">
                  <a16:creationId xmlns:a16="http://schemas.microsoft.com/office/drawing/2014/main" id="{AED42095-E1CF-E350-E65C-45EF90608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72288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29" name="Line 12">
              <a:extLst>
                <a:ext uri="{FF2B5EF4-FFF2-40B4-BE49-F238E27FC236}">
                  <a16:creationId xmlns:a16="http://schemas.microsoft.com/office/drawing/2014/main" id="{9CFF2ACB-CC37-864A-7228-78CAE2C9FA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0400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0" name="Line 13">
              <a:extLst>
                <a:ext uri="{FF2B5EF4-FFF2-40B4-BE49-F238E27FC236}">
                  <a16:creationId xmlns:a16="http://schemas.microsoft.com/office/drawing/2014/main" id="{8BF1DC3D-C820-2C0A-AF9B-8F1DD5F921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46925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1" name="Line 14">
              <a:extLst>
                <a:ext uri="{FF2B5EF4-FFF2-40B4-BE49-F238E27FC236}">
                  <a16:creationId xmlns:a16="http://schemas.microsoft.com/office/drawing/2014/main" id="{C5E45C21-DB9A-C159-BF51-49C75A54C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001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2" name="Line 15">
              <a:extLst>
                <a:ext uri="{FF2B5EF4-FFF2-40B4-BE49-F238E27FC236}">
                  <a16:creationId xmlns:a16="http://schemas.microsoft.com/office/drawing/2014/main" id="{28EEEA0E-95FC-CC93-D496-19DCA37DA6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04175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3" name="Line 16">
              <a:extLst>
                <a:ext uri="{FF2B5EF4-FFF2-40B4-BE49-F238E27FC236}">
                  <a16:creationId xmlns:a16="http://schemas.microsoft.com/office/drawing/2014/main" id="{F0A8AFA8-5C78-DAC5-4C69-5E08F3FC57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3426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4" name="Line 17">
              <a:extLst>
                <a:ext uri="{FF2B5EF4-FFF2-40B4-BE49-F238E27FC236}">
                  <a16:creationId xmlns:a16="http://schemas.microsoft.com/office/drawing/2014/main" id="{7868D510-42E7-CCF9-02FA-5CE3AF6E28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5666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5" name="Line 18">
              <a:extLst>
                <a:ext uri="{FF2B5EF4-FFF2-40B4-BE49-F238E27FC236}">
                  <a16:creationId xmlns:a16="http://schemas.microsoft.com/office/drawing/2014/main" id="{B1CDC455-4432-E07D-205E-C2ECAC3652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88338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6" name="Line 19">
              <a:extLst>
                <a:ext uri="{FF2B5EF4-FFF2-40B4-BE49-F238E27FC236}">
                  <a16:creationId xmlns:a16="http://schemas.microsoft.com/office/drawing/2014/main" id="{08785324-C205-9C3A-B9FC-161EE4346C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72500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7" name="Line 20">
              <a:extLst>
                <a:ext uri="{FF2B5EF4-FFF2-40B4-BE49-F238E27FC236}">
                  <a16:creationId xmlns:a16="http://schemas.microsoft.com/office/drawing/2014/main" id="{9F5A3699-5A52-4CA9-3673-0851A6CD1F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10738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8" name="Line 21">
              <a:extLst>
                <a:ext uri="{FF2B5EF4-FFF2-40B4-BE49-F238E27FC236}">
                  <a16:creationId xmlns:a16="http://schemas.microsoft.com/office/drawing/2014/main" id="{0770191B-1227-63C7-9787-7D18878400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94900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39" name="Line 22">
              <a:extLst>
                <a:ext uri="{FF2B5EF4-FFF2-40B4-BE49-F238E27FC236}">
                  <a16:creationId xmlns:a16="http://schemas.microsoft.com/office/drawing/2014/main" id="{B9F69D30-F5A0-B196-8C43-BF9F0DF821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42413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0" name="Line 23">
              <a:extLst>
                <a:ext uri="{FF2B5EF4-FFF2-40B4-BE49-F238E27FC236}">
                  <a16:creationId xmlns:a16="http://schemas.microsoft.com/office/drawing/2014/main" id="{49F47A8D-5309-E6CE-5FF2-930F1F9605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26575" y="5292725"/>
              <a:ext cx="0" cy="79375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1" name="Line 39">
              <a:extLst>
                <a:ext uri="{FF2B5EF4-FFF2-40B4-BE49-F238E27FC236}">
                  <a16:creationId xmlns:a16="http://schemas.microsoft.com/office/drawing/2014/main" id="{C5CCAD9D-6A9B-210A-E2AF-535ECC4CC1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3267075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2" name="Line 40">
              <a:extLst>
                <a:ext uri="{FF2B5EF4-FFF2-40B4-BE49-F238E27FC236}">
                  <a16:creationId xmlns:a16="http://schemas.microsoft.com/office/drawing/2014/main" id="{B0B588DD-3A75-5C04-C5AC-F84A231F84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4276725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3" name="Line 41">
              <a:extLst>
                <a:ext uri="{FF2B5EF4-FFF2-40B4-BE49-F238E27FC236}">
                  <a16:creationId xmlns:a16="http://schemas.microsoft.com/office/drawing/2014/main" id="{2A52B962-9EA7-C070-A961-E97BB32CCA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5292725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4" name="Line 46">
              <a:extLst>
                <a:ext uri="{FF2B5EF4-FFF2-40B4-BE49-F238E27FC236}">
                  <a16:creationId xmlns:a16="http://schemas.microsoft.com/office/drawing/2014/main" id="{0156580A-25A5-FC25-6958-3F44CCC9D7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86563" y="2263775"/>
              <a:ext cx="85725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5" name="Freeform 48">
              <a:extLst>
                <a:ext uri="{FF2B5EF4-FFF2-40B4-BE49-F238E27FC236}">
                  <a16:creationId xmlns:a16="http://schemas.microsoft.com/office/drawing/2014/main" id="{1D0F02F6-C96A-7742-320E-C0A6382B8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4038" y="3368675"/>
              <a:ext cx="828675" cy="554037"/>
            </a:xfrm>
            <a:custGeom>
              <a:avLst/>
              <a:gdLst>
                <a:gd name="T0" fmla="*/ 1567 w 1567"/>
                <a:gd name="T1" fmla="*/ 1049 h 1049"/>
                <a:gd name="T2" fmla="*/ 1031 w 1567"/>
                <a:gd name="T3" fmla="*/ 780 h 1049"/>
                <a:gd name="T4" fmla="*/ 484 w 1567"/>
                <a:gd name="T5" fmla="*/ 322 h 1049"/>
                <a:gd name="T6" fmla="*/ 216 w 1567"/>
                <a:gd name="T7" fmla="*/ 35 h 1049"/>
                <a:gd name="T8" fmla="*/ 67 w 1567"/>
                <a:gd name="T9" fmla="*/ 0 h 1049"/>
                <a:gd name="T10" fmla="*/ 0 w 1567"/>
                <a:gd name="T11" fmla="*/ 48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7" h="1049">
                  <a:moveTo>
                    <a:pt x="1567" y="1049"/>
                  </a:moveTo>
                  <a:lnTo>
                    <a:pt x="1031" y="780"/>
                  </a:lnTo>
                  <a:lnTo>
                    <a:pt x="484" y="322"/>
                  </a:lnTo>
                  <a:lnTo>
                    <a:pt x="216" y="35"/>
                  </a:lnTo>
                  <a:lnTo>
                    <a:pt x="67" y="0"/>
                  </a:lnTo>
                  <a:lnTo>
                    <a:pt x="0" y="48"/>
                  </a:lnTo>
                </a:path>
              </a:pathLst>
            </a:custGeom>
            <a:noFill/>
            <a:ln w="22225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6" name="Line 49">
              <a:extLst>
                <a:ext uri="{FF2B5EF4-FFF2-40B4-BE49-F238E27FC236}">
                  <a16:creationId xmlns:a16="http://schemas.microsoft.com/office/drawing/2014/main" id="{9CBF1B61-549F-325B-7E7F-2ABF397520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99275" y="3278188"/>
              <a:ext cx="0" cy="12382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7" name="Line 50">
              <a:extLst>
                <a:ext uri="{FF2B5EF4-FFF2-40B4-BE49-F238E27FC236}">
                  <a16:creationId xmlns:a16="http://schemas.microsoft.com/office/drawing/2014/main" id="{62437778-26E1-71DC-A67F-543063E52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27850" y="3219450"/>
              <a:ext cx="0" cy="227012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8" name="Line 51">
              <a:extLst>
                <a:ext uri="{FF2B5EF4-FFF2-40B4-BE49-F238E27FC236}">
                  <a16:creationId xmlns:a16="http://schemas.microsoft.com/office/drawing/2014/main" id="{BFD5E9F0-88E0-82C0-B312-05FC729483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3563" y="3162300"/>
              <a:ext cx="0" cy="26987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49" name="Line 52">
              <a:extLst>
                <a:ext uri="{FF2B5EF4-FFF2-40B4-BE49-F238E27FC236}">
                  <a16:creationId xmlns:a16="http://schemas.microsoft.com/office/drawing/2014/main" id="{1377C1C5-E423-568F-25D5-5E32B06E4F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38963" y="3257550"/>
              <a:ext cx="0" cy="242887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0" name="Line 53">
              <a:extLst>
                <a:ext uri="{FF2B5EF4-FFF2-40B4-BE49-F238E27FC236}">
                  <a16:creationId xmlns:a16="http://schemas.microsoft.com/office/drawing/2014/main" id="{B1C5ECB1-D3E8-C288-317A-BFE5E09C9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53250" y="3295650"/>
              <a:ext cx="0" cy="269875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1" name="Line 54">
              <a:extLst>
                <a:ext uri="{FF2B5EF4-FFF2-40B4-BE49-F238E27FC236}">
                  <a16:creationId xmlns:a16="http://schemas.microsoft.com/office/drawing/2014/main" id="{2E744795-E320-2EAE-380C-18EDA58FF5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5163" y="3273425"/>
              <a:ext cx="0" cy="261937"/>
            </a:xfrm>
            <a:prstGeom prst="line">
              <a:avLst/>
            </a:prstGeom>
            <a:noFill/>
            <a:ln w="11113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2" name="Freeform 64">
              <a:extLst>
                <a:ext uri="{FF2B5EF4-FFF2-40B4-BE49-F238E27FC236}">
                  <a16:creationId xmlns:a16="http://schemas.microsoft.com/office/drawing/2014/main" id="{86EB491C-5CF5-D515-F196-35A684308C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0225" y="3060700"/>
              <a:ext cx="285750" cy="530225"/>
            </a:xfrm>
            <a:custGeom>
              <a:avLst/>
              <a:gdLst>
                <a:gd name="T0" fmla="*/ 539 w 539"/>
                <a:gd name="T1" fmla="*/ 415 h 1002"/>
                <a:gd name="T2" fmla="*/ 253 w 539"/>
                <a:gd name="T3" fmla="*/ 165 h 1002"/>
                <a:gd name="T4" fmla="*/ 127 w 539"/>
                <a:gd name="T5" fmla="*/ 143 h 1002"/>
                <a:gd name="T6" fmla="*/ 41 w 539"/>
                <a:gd name="T7" fmla="*/ 0 h 1002"/>
                <a:gd name="T8" fmla="*/ 0 w 539"/>
                <a:gd name="T9" fmla="*/ 1002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9" h="1002">
                  <a:moveTo>
                    <a:pt x="539" y="415"/>
                  </a:moveTo>
                  <a:lnTo>
                    <a:pt x="253" y="165"/>
                  </a:lnTo>
                  <a:lnTo>
                    <a:pt x="127" y="143"/>
                  </a:lnTo>
                  <a:lnTo>
                    <a:pt x="41" y="0"/>
                  </a:lnTo>
                  <a:lnTo>
                    <a:pt x="0" y="1002"/>
                  </a:lnTo>
                </a:path>
              </a:pathLst>
            </a:cu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3" name="Line 65">
              <a:extLst>
                <a:ext uri="{FF2B5EF4-FFF2-40B4-BE49-F238E27FC236}">
                  <a16:creationId xmlns:a16="http://schemas.microsoft.com/office/drawing/2014/main" id="{E79C2658-6372-A5D3-4FE0-22BF755F0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42138" y="2968625"/>
              <a:ext cx="0" cy="25558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4" name="Line 66">
              <a:extLst>
                <a:ext uri="{FF2B5EF4-FFF2-40B4-BE49-F238E27FC236}">
                  <a16:creationId xmlns:a16="http://schemas.microsoft.com/office/drawing/2014/main" id="{D50023BE-0022-790F-4AA0-2ED1F347EA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50075" y="3032125"/>
              <a:ext cx="0" cy="246062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5" name="Line 67">
              <a:extLst>
                <a:ext uri="{FF2B5EF4-FFF2-40B4-BE49-F238E27FC236}">
                  <a16:creationId xmlns:a16="http://schemas.microsoft.com/office/drawing/2014/main" id="{58B63DFA-DB11-769F-CBEC-2B20DC9CB5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8338" y="3051175"/>
              <a:ext cx="0" cy="223837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6" name="Line 68">
              <a:extLst>
                <a:ext uri="{FF2B5EF4-FFF2-40B4-BE49-F238E27FC236}">
                  <a16:creationId xmlns:a16="http://schemas.microsoft.com/office/drawing/2014/main" id="{169B72D0-BE73-31DD-2753-CD6DA42C3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4388" y="3117850"/>
              <a:ext cx="0" cy="422275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7" name="Line 69">
              <a:extLst>
                <a:ext uri="{FF2B5EF4-FFF2-40B4-BE49-F238E27FC236}">
                  <a16:creationId xmlns:a16="http://schemas.microsoft.com/office/drawing/2014/main" id="{69309FBA-44C8-5F4E-CC56-6FA4670D8E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26263" y="2798763"/>
              <a:ext cx="0" cy="398462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8" name="Line 70">
              <a:extLst>
                <a:ext uri="{FF2B5EF4-FFF2-40B4-BE49-F238E27FC236}">
                  <a16:creationId xmlns:a16="http://schemas.microsoft.com/office/drawing/2014/main" id="{E2A6F3EA-47A0-ED87-3AD3-EFE324D4F5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05625" y="2736850"/>
              <a:ext cx="0" cy="365125"/>
            </a:xfrm>
            <a:prstGeom prst="line">
              <a:avLst/>
            </a:prstGeom>
            <a:noFill/>
            <a:ln w="11113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59" name="Freeform 82">
              <a:extLst>
                <a:ext uri="{FF2B5EF4-FFF2-40B4-BE49-F238E27FC236}">
                  <a16:creationId xmlns:a16="http://schemas.microsoft.com/office/drawing/2014/main" id="{0505E0B2-C7AE-9511-977A-2DEDD325AD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8800" y="3435350"/>
              <a:ext cx="2517775" cy="1190625"/>
            </a:xfrm>
            <a:custGeom>
              <a:avLst/>
              <a:gdLst>
                <a:gd name="T0" fmla="*/ 4758 w 4758"/>
                <a:gd name="T1" fmla="*/ 2249 h 2249"/>
                <a:gd name="T2" fmla="*/ 4224 w 4758"/>
                <a:gd name="T3" fmla="*/ 2087 h 2249"/>
                <a:gd name="T4" fmla="*/ 3161 w 4758"/>
                <a:gd name="T5" fmla="*/ 1941 h 2249"/>
                <a:gd name="T6" fmla="*/ 2625 w 4758"/>
                <a:gd name="T7" fmla="*/ 1682 h 2249"/>
                <a:gd name="T8" fmla="*/ 2084 w 4758"/>
                <a:gd name="T9" fmla="*/ 1393 h 2249"/>
                <a:gd name="T10" fmla="*/ 1547 w 4758"/>
                <a:gd name="T11" fmla="*/ 1158 h 2249"/>
                <a:gd name="T12" fmla="*/ 1026 w 4758"/>
                <a:gd name="T13" fmla="*/ 737 h 2249"/>
                <a:gd name="T14" fmla="*/ 482 w 4758"/>
                <a:gd name="T15" fmla="*/ 227 h 2249"/>
                <a:gd name="T16" fmla="*/ 207 w 4758"/>
                <a:gd name="T17" fmla="*/ 0 h 2249"/>
                <a:gd name="T18" fmla="*/ 0 w 4758"/>
                <a:gd name="T19" fmla="*/ 33 h 2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58" h="2249">
                  <a:moveTo>
                    <a:pt x="4758" y="2249"/>
                  </a:moveTo>
                  <a:lnTo>
                    <a:pt x="4224" y="2087"/>
                  </a:lnTo>
                  <a:lnTo>
                    <a:pt x="3161" y="1941"/>
                  </a:lnTo>
                  <a:lnTo>
                    <a:pt x="2625" y="1682"/>
                  </a:lnTo>
                  <a:lnTo>
                    <a:pt x="2084" y="1393"/>
                  </a:lnTo>
                  <a:lnTo>
                    <a:pt x="1547" y="1158"/>
                  </a:lnTo>
                  <a:lnTo>
                    <a:pt x="1026" y="737"/>
                  </a:lnTo>
                  <a:lnTo>
                    <a:pt x="482" y="227"/>
                  </a:lnTo>
                  <a:lnTo>
                    <a:pt x="207" y="0"/>
                  </a:lnTo>
                  <a:lnTo>
                    <a:pt x="0" y="33"/>
                  </a:lnTo>
                </a:path>
              </a:pathLst>
            </a:custGeom>
            <a:noFill/>
            <a:ln w="22225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0" name="Line 83">
              <a:extLst>
                <a:ext uri="{FF2B5EF4-FFF2-40B4-BE49-F238E27FC236}">
                  <a16:creationId xmlns:a16="http://schemas.microsoft.com/office/drawing/2014/main" id="{1765B3D2-246A-567D-6704-F1C026A21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44000" y="4394200"/>
              <a:ext cx="0" cy="377825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1" name="Line 84">
              <a:extLst>
                <a:ext uri="{FF2B5EF4-FFF2-40B4-BE49-F238E27FC236}">
                  <a16:creationId xmlns:a16="http://schemas.microsoft.com/office/drawing/2014/main" id="{57F0E755-6230-AE9F-51EA-AEA9B75D15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28163" y="4462463"/>
              <a:ext cx="0" cy="409575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2" name="Line 85">
              <a:extLst>
                <a:ext uri="{FF2B5EF4-FFF2-40B4-BE49-F238E27FC236}">
                  <a16:creationId xmlns:a16="http://schemas.microsoft.com/office/drawing/2014/main" id="{116A3C9D-A0A7-BAE0-BD33-13FF05E758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77263" y="4376738"/>
              <a:ext cx="0" cy="166687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3" name="Line 86">
              <a:extLst>
                <a:ext uri="{FF2B5EF4-FFF2-40B4-BE49-F238E27FC236}">
                  <a16:creationId xmlns:a16="http://schemas.microsoft.com/office/drawing/2014/main" id="{6C165743-1560-1B92-CB8C-941A87C2E1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66188" y="4500563"/>
              <a:ext cx="0" cy="142875"/>
            </a:xfrm>
            <a:prstGeom prst="line">
              <a:avLst/>
            </a:prstGeom>
            <a:noFill/>
            <a:ln w="11113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4" name="Freeform 102">
              <a:extLst>
                <a:ext uri="{FF2B5EF4-FFF2-40B4-BE49-F238E27FC236}">
                  <a16:creationId xmlns:a16="http://schemas.microsoft.com/office/drawing/2014/main" id="{E2F2AA93-B3B3-4299-D3F4-C7E3B7E9DD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7050" y="3716338"/>
              <a:ext cx="1985963" cy="1577975"/>
            </a:xfrm>
            <a:custGeom>
              <a:avLst/>
              <a:gdLst>
                <a:gd name="T0" fmla="*/ 3753 w 3753"/>
                <a:gd name="T1" fmla="*/ 970 h 2980"/>
                <a:gd name="T2" fmla="*/ 3219 w 3753"/>
                <a:gd name="T3" fmla="*/ 702 h 2980"/>
                <a:gd name="T4" fmla="*/ 2152 w 3753"/>
                <a:gd name="T5" fmla="*/ 464 h 2980"/>
                <a:gd name="T6" fmla="*/ 1615 w 3753"/>
                <a:gd name="T7" fmla="*/ 281 h 2980"/>
                <a:gd name="T8" fmla="*/ 1081 w 3753"/>
                <a:gd name="T9" fmla="*/ 141 h 2980"/>
                <a:gd name="T10" fmla="*/ 547 w 3753"/>
                <a:gd name="T11" fmla="*/ 68 h 2980"/>
                <a:gd name="T12" fmla="*/ 267 w 3753"/>
                <a:gd name="T13" fmla="*/ 0 h 2980"/>
                <a:gd name="T14" fmla="*/ 54 w 3753"/>
                <a:gd name="T15" fmla="*/ 50 h 2980"/>
                <a:gd name="T16" fmla="*/ 0 w 3753"/>
                <a:gd name="T17" fmla="*/ 2980 h 2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53" h="2980">
                  <a:moveTo>
                    <a:pt x="3753" y="970"/>
                  </a:moveTo>
                  <a:lnTo>
                    <a:pt x="3219" y="702"/>
                  </a:lnTo>
                  <a:lnTo>
                    <a:pt x="2152" y="464"/>
                  </a:lnTo>
                  <a:lnTo>
                    <a:pt x="1615" y="281"/>
                  </a:lnTo>
                  <a:lnTo>
                    <a:pt x="1081" y="141"/>
                  </a:lnTo>
                  <a:lnTo>
                    <a:pt x="547" y="68"/>
                  </a:lnTo>
                  <a:lnTo>
                    <a:pt x="267" y="0"/>
                  </a:lnTo>
                  <a:lnTo>
                    <a:pt x="54" y="50"/>
                  </a:lnTo>
                  <a:lnTo>
                    <a:pt x="0" y="2980"/>
                  </a:lnTo>
                </a:path>
              </a:pathLst>
            </a:custGeom>
            <a:noFill/>
            <a:ln w="22225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5" name="Line 103">
              <a:extLst>
                <a:ext uri="{FF2B5EF4-FFF2-40B4-BE49-F238E27FC236}">
                  <a16:creationId xmlns:a16="http://schemas.microsoft.com/office/drawing/2014/main" id="{4FDAF76D-0BDC-5510-91DB-35D52D1A20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00863" y="3387725"/>
              <a:ext cx="0" cy="3476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6" name="Line 104">
              <a:extLst>
                <a:ext uri="{FF2B5EF4-FFF2-40B4-BE49-F238E27FC236}">
                  <a16:creationId xmlns:a16="http://schemas.microsoft.com/office/drawing/2014/main" id="{AE815A0F-6E51-391D-37A2-B53C3CBF64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63013" y="4073525"/>
              <a:ext cx="0" cy="41751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7" name="Line 105">
              <a:extLst>
                <a:ext uri="{FF2B5EF4-FFF2-40B4-BE49-F238E27FC236}">
                  <a16:creationId xmlns:a16="http://schemas.microsoft.com/office/drawing/2014/main" id="{5ED0B0AE-C040-C5EF-DC5F-EDC00D3452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83400" y="3600450"/>
              <a:ext cx="0" cy="5889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8" name="Line 106">
              <a:extLst>
                <a:ext uri="{FF2B5EF4-FFF2-40B4-BE49-F238E27FC236}">
                  <a16:creationId xmlns:a16="http://schemas.microsoft.com/office/drawing/2014/main" id="{E039A9BE-A115-41B0-9028-1D5FC2FB29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42138" y="3533775"/>
              <a:ext cx="0" cy="46355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69" name="Line 107">
              <a:extLst>
                <a:ext uri="{FF2B5EF4-FFF2-40B4-BE49-F238E27FC236}">
                  <a16:creationId xmlns:a16="http://schemas.microsoft.com/office/drawing/2014/main" id="{7AB7DA71-F8EC-73FA-181E-4806EE796E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27850" y="3487738"/>
              <a:ext cx="0" cy="466725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0" name="Line 108">
              <a:extLst>
                <a:ext uri="{FF2B5EF4-FFF2-40B4-BE49-F238E27FC236}">
                  <a16:creationId xmlns:a16="http://schemas.microsoft.com/office/drawing/2014/main" id="{6C6A0F3C-AB33-342D-9A96-B06DE7DD8A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5150" y="3451225"/>
              <a:ext cx="0" cy="511175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1" name="Line 109">
              <a:extLst>
                <a:ext uri="{FF2B5EF4-FFF2-40B4-BE49-F238E27FC236}">
                  <a16:creationId xmlns:a16="http://schemas.microsoft.com/office/drawing/2014/main" id="{6AF64F5C-643B-AC0F-A14F-AEFE96A5C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50075" y="3582988"/>
              <a:ext cx="0" cy="393700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2" name="Line 110">
              <a:extLst>
                <a:ext uri="{FF2B5EF4-FFF2-40B4-BE49-F238E27FC236}">
                  <a16:creationId xmlns:a16="http://schemas.microsoft.com/office/drawing/2014/main" id="{D21581A0-C628-DA19-F3D5-3E277F8382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19925" y="3543300"/>
              <a:ext cx="0" cy="45878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3" name="Line 111">
              <a:extLst>
                <a:ext uri="{FF2B5EF4-FFF2-40B4-BE49-F238E27FC236}">
                  <a16:creationId xmlns:a16="http://schemas.microsoft.com/office/drawing/2014/main" id="{B1C4FA61-BCDC-9FC1-A243-A50F516DDB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4388" y="3568700"/>
              <a:ext cx="0" cy="54451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4" name="Line 112">
              <a:extLst>
                <a:ext uri="{FF2B5EF4-FFF2-40B4-BE49-F238E27FC236}">
                  <a16:creationId xmlns:a16="http://schemas.microsoft.com/office/drawing/2014/main" id="{88D455B1-AC81-510C-08E4-7B92DD7224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46963" y="3562350"/>
              <a:ext cx="0" cy="73818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5" name="Line 113">
              <a:extLst>
                <a:ext uri="{FF2B5EF4-FFF2-40B4-BE49-F238E27FC236}">
                  <a16:creationId xmlns:a16="http://schemas.microsoft.com/office/drawing/2014/main" id="{FA2A1961-56E9-14A7-C4D8-D090BB94B1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727950" y="3649663"/>
              <a:ext cx="0" cy="695325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6" name="Line 114">
              <a:extLst>
                <a:ext uri="{FF2B5EF4-FFF2-40B4-BE49-F238E27FC236}">
                  <a16:creationId xmlns:a16="http://schemas.microsoft.com/office/drawing/2014/main" id="{F93AB24D-2958-9AFB-C0F7-4F54E98E43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10525" y="3746500"/>
              <a:ext cx="0" cy="67468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7" name="Line 115">
              <a:extLst>
                <a:ext uri="{FF2B5EF4-FFF2-40B4-BE49-F238E27FC236}">
                  <a16:creationId xmlns:a16="http://schemas.microsoft.com/office/drawing/2014/main" id="{58165A1D-AF39-4A78-DF7F-6DAB20852A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6275" y="3808413"/>
              <a:ext cx="0" cy="652462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8" name="Line 116">
              <a:extLst>
                <a:ext uri="{FF2B5EF4-FFF2-40B4-BE49-F238E27FC236}">
                  <a16:creationId xmlns:a16="http://schemas.microsoft.com/office/drawing/2014/main" id="{905EC384-22E6-9829-EBEF-F54521321A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78850" y="3916363"/>
              <a:ext cx="0" cy="452437"/>
            </a:xfrm>
            <a:prstGeom prst="line">
              <a:avLst/>
            </a:prstGeom>
            <a:noFill/>
            <a:ln w="11113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79" name="Freeform 132">
              <a:extLst>
                <a:ext uri="{FF2B5EF4-FFF2-40B4-BE49-F238E27FC236}">
                  <a16:creationId xmlns:a16="http://schemas.microsoft.com/office/drawing/2014/main" id="{F7CF806B-AFDD-B80C-2185-7C04F61AA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4988" y="3881438"/>
              <a:ext cx="3673475" cy="681037"/>
            </a:xfrm>
            <a:custGeom>
              <a:avLst/>
              <a:gdLst>
                <a:gd name="T0" fmla="*/ 6942 w 6942"/>
                <a:gd name="T1" fmla="*/ 1287 h 1287"/>
                <a:gd name="T2" fmla="*/ 5871 w 6942"/>
                <a:gd name="T3" fmla="*/ 995 h 1287"/>
                <a:gd name="T4" fmla="*/ 5345 w 6942"/>
                <a:gd name="T5" fmla="*/ 796 h 1287"/>
                <a:gd name="T6" fmla="*/ 4803 w 6942"/>
                <a:gd name="T7" fmla="*/ 739 h 1287"/>
                <a:gd name="T8" fmla="*/ 4272 w 6942"/>
                <a:gd name="T9" fmla="*/ 574 h 1287"/>
                <a:gd name="T10" fmla="*/ 3204 w 6942"/>
                <a:gd name="T11" fmla="*/ 270 h 1287"/>
                <a:gd name="T12" fmla="*/ 2665 w 6942"/>
                <a:gd name="T13" fmla="*/ 207 h 1287"/>
                <a:gd name="T14" fmla="*/ 2125 w 6942"/>
                <a:gd name="T15" fmla="*/ 180 h 1287"/>
                <a:gd name="T16" fmla="*/ 1602 w 6942"/>
                <a:gd name="T17" fmla="*/ 124 h 1287"/>
                <a:gd name="T18" fmla="*/ 529 w 6942"/>
                <a:gd name="T19" fmla="*/ 124 h 1287"/>
                <a:gd name="T20" fmla="*/ 130 w 6942"/>
                <a:gd name="T21" fmla="*/ 62 h 1287"/>
                <a:gd name="T22" fmla="*/ 43 w 6942"/>
                <a:gd name="T23" fmla="*/ 0 h 1287"/>
                <a:gd name="T24" fmla="*/ 0 w 6942"/>
                <a:gd name="T25" fmla="*/ 488 h 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42" h="1287">
                  <a:moveTo>
                    <a:pt x="6942" y="1287"/>
                  </a:moveTo>
                  <a:lnTo>
                    <a:pt x="5871" y="995"/>
                  </a:lnTo>
                  <a:lnTo>
                    <a:pt x="5345" y="796"/>
                  </a:lnTo>
                  <a:lnTo>
                    <a:pt x="4803" y="739"/>
                  </a:lnTo>
                  <a:lnTo>
                    <a:pt x="4272" y="574"/>
                  </a:lnTo>
                  <a:lnTo>
                    <a:pt x="3204" y="270"/>
                  </a:lnTo>
                  <a:lnTo>
                    <a:pt x="2665" y="207"/>
                  </a:lnTo>
                  <a:lnTo>
                    <a:pt x="2125" y="180"/>
                  </a:lnTo>
                  <a:lnTo>
                    <a:pt x="1602" y="124"/>
                  </a:lnTo>
                  <a:lnTo>
                    <a:pt x="529" y="124"/>
                  </a:lnTo>
                  <a:lnTo>
                    <a:pt x="130" y="62"/>
                  </a:lnTo>
                  <a:lnTo>
                    <a:pt x="43" y="0"/>
                  </a:lnTo>
                  <a:lnTo>
                    <a:pt x="0" y="488"/>
                  </a:lnTo>
                </a:path>
              </a:pathLst>
            </a:custGeom>
            <a:noFill/>
            <a:ln w="22225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0" name="Line 133">
              <a:extLst>
                <a:ext uri="{FF2B5EF4-FFF2-40B4-BE49-F238E27FC236}">
                  <a16:creationId xmlns:a16="http://schemas.microsoft.com/office/drawing/2014/main" id="{808D8303-5D39-B3E2-CDA3-F74EB03B94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558463" y="4443413"/>
              <a:ext cx="0" cy="284162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1" name="Line 134">
              <a:extLst>
                <a:ext uri="{FF2B5EF4-FFF2-40B4-BE49-F238E27FC236}">
                  <a16:creationId xmlns:a16="http://schemas.microsoft.com/office/drawing/2014/main" id="{715D0C21-0F3B-976B-0B79-3CC1F9406A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45588" y="3987800"/>
              <a:ext cx="0" cy="395287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2" name="Line 135">
              <a:extLst>
                <a:ext uri="{FF2B5EF4-FFF2-40B4-BE49-F238E27FC236}">
                  <a16:creationId xmlns:a16="http://schemas.microsoft.com/office/drawing/2014/main" id="{05B17D60-CBB1-F1A6-76E2-432705942D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28163" y="4067175"/>
              <a:ext cx="0" cy="39370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3" name="Line 136">
              <a:extLst>
                <a:ext uri="{FF2B5EF4-FFF2-40B4-BE49-F238E27FC236}">
                  <a16:creationId xmlns:a16="http://schemas.microsoft.com/office/drawing/2014/main" id="{4DE2718E-1E59-9B2C-9ED2-78ECDFA428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710738" y="4117975"/>
              <a:ext cx="0" cy="500062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4" name="Line 137">
              <a:extLst>
                <a:ext uri="{FF2B5EF4-FFF2-40B4-BE49-F238E27FC236}">
                  <a16:creationId xmlns:a16="http://schemas.microsoft.com/office/drawing/2014/main" id="{4B3D9379-ACC8-3D47-3573-D83B3C1E97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993313" y="4262438"/>
              <a:ext cx="0" cy="36512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5" name="Line 138">
              <a:extLst>
                <a:ext uri="{FF2B5EF4-FFF2-40B4-BE49-F238E27FC236}">
                  <a16:creationId xmlns:a16="http://schemas.microsoft.com/office/drawing/2014/main" id="{2BCCAF58-4901-8219-AFBB-CA2B286496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43725" y="3908425"/>
              <a:ext cx="0" cy="2095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6" name="Line 139">
              <a:extLst>
                <a:ext uri="{FF2B5EF4-FFF2-40B4-BE49-F238E27FC236}">
                  <a16:creationId xmlns:a16="http://schemas.microsoft.com/office/drawing/2014/main" id="{73A9AA05-0B7A-3025-5D44-A3B4A8E600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19913" y="3890963"/>
              <a:ext cx="0" cy="2444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7" name="Line 140">
              <a:extLst>
                <a:ext uri="{FF2B5EF4-FFF2-40B4-BE49-F238E27FC236}">
                  <a16:creationId xmlns:a16="http://schemas.microsoft.com/office/drawing/2014/main" id="{6F7DAD92-8485-8C2F-CB0A-0A0843F816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31025" y="3897313"/>
              <a:ext cx="0" cy="25400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8" name="Line 141">
              <a:extLst>
                <a:ext uri="{FF2B5EF4-FFF2-40B4-BE49-F238E27FC236}">
                  <a16:creationId xmlns:a16="http://schemas.microsoft.com/office/drawing/2014/main" id="{6988ACB4-D9B2-5FF6-3DB1-551005A2A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07213" y="3881438"/>
              <a:ext cx="0" cy="271462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89" name="Line 142">
              <a:extLst>
                <a:ext uri="{FF2B5EF4-FFF2-40B4-BE49-F238E27FC236}">
                  <a16:creationId xmlns:a16="http://schemas.microsoft.com/office/drawing/2014/main" id="{82A8EA41-C315-0B3D-BC7E-AD81824E19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53250" y="3914775"/>
              <a:ext cx="0" cy="211137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0" name="Line 143">
              <a:extLst>
                <a:ext uri="{FF2B5EF4-FFF2-40B4-BE49-F238E27FC236}">
                  <a16:creationId xmlns:a16="http://schemas.microsoft.com/office/drawing/2014/main" id="{48610595-1357-0DDA-2784-2871B7E7AD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16750" y="3922713"/>
              <a:ext cx="0" cy="214312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1" name="Line 144">
              <a:extLst>
                <a:ext uri="{FF2B5EF4-FFF2-40B4-BE49-F238E27FC236}">
                  <a16:creationId xmlns:a16="http://schemas.microsoft.com/office/drawing/2014/main" id="{28EEEB77-B00C-92F1-0AAD-E6413E94AA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3932238"/>
              <a:ext cx="0" cy="2349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2" name="Line 145">
              <a:extLst>
                <a:ext uri="{FF2B5EF4-FFF2-40B4-BE49-F238E27FC236}">
                  <a16:creationId xmlns:a16="http://schemas.microsoft.com/office/drawing/2014/main" id="{F21AFAC9-C76A-0D36-9F12-3FFF47FF76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48550" y="3935413"/>
              <a:ext cx="0" cy="4222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3" name="Line 146">
              <a:extLst>
                <a:ext uri="{FF2B5EF4-FFF2-40B4-BE49-F238E27FC236}">
                  <a16:creationId xmlns:a16="http://schemas.microsoft.com/office/drawing/2014/main" id="{A89D8CA0-C975-C969-80F7-B35DC34573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1125" y="3935413"/>
              <a:ext cx="0" cy="5111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4" name="Line 147">
              <a:extLst>
                <a:ext uri="{FF2B5EF4-FFF2-40B4-BE49-F238E27FC236}">
                  <a16:creationId xmlns:a16="http://schemas.microsoft.com/office/drawing/2014/main" id="{39EE35E0-D79C-E79A-DFFB-6346FC8E9F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12113" y="3721100"/>
              <a:ext cx="0" cy="976312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5" name="Line 148">
              <a:extLst>
                <a:ext uri="{FF2B5EF4-FFF2-40B4-BE49-F238E27FC236}">
                  <a16:creationId xmlns:a16="http://schemas.microsoft.com/office/drawing/2014/main" id="{0EA220C6-0E74-0331-761D-D5FC3618D3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80438" y="3783013"/>
              <a:ext cx="0" cy="803275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6" name="Line 149">
              <a:extLst>
                <a:ext uri="{FF2B5EF4-FFF2-40B4-BE49-F238E27FC236}">
                  <a16:creationId xmlns:a16="http://schemas.microsoft.com/office/drawing/2014/main" id="{1988C25F-91B6-B605-C5BA-2BC89946BF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297863" y="3724275"/>
              <a:ext cx="0" cy="1062037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7" name="Line 150">
              <a:extLst>
                <a:ext uri="{FF2B5EF4-FFF2-40B4-BE49-F238E27FC236}">
                  <a16:creationId xmlns:a16="http://schemas.microsoft.com/office/drawing/2014/main" id="{B66364DC-E0BB-E4EC-6722-CA89213B09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63013" y="3895725"/>
              <a:ext cx="0" cy="209550"/>
            </a:xfrm>
            <a:prstGeom prst="line">
              <a:avLst/>
            </a:prstGeom>
            <a:noFill/>
            <a:ln w="11113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8" name="Line 165">
              <a:extLst>
                <a:ext uri="{FF2B5EF4-FFF2-40B4-BE49-F238E27FC236}">
                  <a16:creationId xmlns:a16="http://schemas.microsoft.com/office/drawing/2014/main" id="{CAA7510F-3E48-3563-C677-36C62640AD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375" y="2844706"/>
              <a:ext cx="146050" cy="0"/>
            </a:xfrm>
            <a:prstGeom prst="line">
              <a:avLst/>
            </a:prstGeom>
            <a:noFill/>
            <a:ln w="22225">
              <a:solidFill>
                <a:srgbClr val="000099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199" name="Line 166">
              <a:extLst>
                <a:ext uri="{FF2B5EF4-FFF2-40B4-BE49-F238E27FC236}">
                  <a16:creationId xmlns:a16="http://schemas.microsoft.com/office/drawing/2014/main" id="{D8E792DB-1674-0866-67AD-E6045FF35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375" y="3143156"/>
              <a:ext cx="146050" cy="0"/>
            </a:xfrm>
            <a:prstGeom prst="line">
              <a:avLst/>
            </a:prstGeom>
            <a:noFill/>
            <a:ln w="22225">
              <a:solidFill>
                <a:srgbClr val="0099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00" name="Line 168">
              <a:extLst>
                <a:ext uri="{FF2B5EF4-FFF2-40B4-BE49-F238E27FC236}">
                  <a16:creationId xmlns:a16="http://schemas.microsoft.com/office/drawing/2014/main" id="{424A3A69-230D-2286-DD0B-96516C35CE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375" y="3293968"/>
              <a:ext cx="146050" cy="0"/>
            </a:xfrm>
            <a:prstGeom prst="line">
              <a:avLst/>
            </a:prstGeom>
            <a:noFill/>
            <a:ln w="22225">
              <a:solidFill>
                <a:srgbClr val="00CC6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01" name="Line 170">
              <a:extLst>
                <a:ext uri="{FF2B5EF4-FFF2-40B4-BE49-F238E27FC236}">
                  <a16:creationId xmlns:a16="http://schemas.microsoft.com/office/drawing/2014/main" id="{C2035729-960A-2684-DA49-C50118DE04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375" y="2993931"/>
              <a:ext cx="146050" cy="0"/>
            </a:xfrm>
            <a:prstGeom prst="line">
              <a:avLst/>
            </a:prstGeom>
            <a:noFill/>
            <a:ln w="22225">
              <a:solidFill>
                <a:srgbClr val="6600F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02" name="Line 172">
              <a:extLst>
                <a:ext uri="{FF2B5EF4-FFF2-40B4-BE49-F238E27FC236}">
                  <a16:creationId xmlns:a16="http://schemas.microsoft.com/office/drawing/2014/main" id="{6A1353D3-ACA8-A651-9BC9-ECEF592D44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96375" y="2693893"/>
              <a:ext cx="146050" cy="0"/>
            </a:xfrm>
            <a:prstGeom prst="line">
              <a:avLst/>
            </a:prstGeom>
            <a:noFill/>
            <a:ln w="22225">
              <a:solidFill>
                <a:srgbClr val="FF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 noProof="0" dirty="0"/>
            </a:p>
          </p:txBody>
        </p:sp>
        <p:sp>
          <p:nvSpPr>
            <p:cNvPr id="203" name="ZoneTexte 202">
              <a:extLst>
                <a:ext uri="{FF2B5EF4-FFF2-40B4-BE49-F238E27FC236}">
                  <a16:creationId xmlns:a16="http://schemas.microsoft.com/office/drawing/2014/main" id="{516F279C-BB51-FDE8-6B1C-C5AE0428A620}"/>
                </a:ext>
              </a:extLst>
            </p:cNvPr>
            <p:cNvSpPr txBox="1"/>
            <p:nvPr/>
          </p:nvSpPr>
          <p:spPr>
            <a:xfrm>
              <a:off x="9252511" y="2547071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400 mg SC</a:t>
              </a:r>
            </a:p>
          </p:txBody>
        </p:sp>
        <p:sp>
          <p:nvSpPr>
            <p:cNvPr id="204" name="ZoneTexte 203">
              <a:extLst>
                <a:ext uri="{FF2B5EF4-FFF2-40B4-BE49-F238E27FC236}">
                  <a16:creationId xmlns:a16="http://schemas.microsoft.com/office/drawing/2014/main" id="{2ED02DA9-69A4-D6F0-ED3D-CEF8B13D8A58}"/>
                </a:ext>
              </a:extLst>
            </p:cNvPr>
            <p:cNvSpPr txBox="1"/>
            <p:nvPr/>
          </p:nvSpPr>
          <p:spPr>
            <a:xfrm>
              <a:off x="9252511" y="2700661"/>
              <a:ext cx="944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800 mg SC</a:t>
              </a:r>
            </a:p>
          </p:txBody>
        </p:sp>
        <p:sp>
          <p:nvSpPr>
            <p:cNvPr id="205" name="ZoneTexte 204">
              <a:extLst>
                <a:ext uri="{FF2B5EF4-FFF2-40B4-BE49-F238E27FC236}">
                  <a16:creationId xmlns:a16="http://schemas.microsoft.com/office/drawing/2014/main" id="{C78C4095-A7DF-60D5-6A22-7D1273109196}"/>
                </a:ext>
              </a:extLst>
            </p:cNvPr>
            <p:cNvSpPr txBox="1"/>
            <p:nvPr/>
          </p:nvSpPr>
          <p:spPr>
            <a:xfrm>
              <a:off x="9252511" y="2854251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400 mg IM thigh</a:t>
              </a:r>
            </a:p>
          </p:txBody>
        </p:sp>
        <p:sp>
          <p:nvSpPr>
            <p:cNvPr id="206" name="ZoneTexte 205">
              <a:extLst>
                <a:ext uri="{FF2B5EF4-FFF2-40B4-BE49-F238E27FC236}">
                  <a16:creationId xmlns:a16="http://schemas.microsoft.com/office/drawing/2014/main" id="{BAAAE124-E49D-1DAD-34B3-EE48F8A1DAAD}"/>
                </a:ext>
              </a:extLst>
            </p:cNvPr>
            <p:cNvSpPr txBox="1"/>
            <p:nvPr/>
          </p:nvSpPr>
          <p:spPr>
            <a:xfrm>
              <a:off x="9252511" y="3007841"/>
              <a:ext cx="13997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800 mg IM thigh</a:t>
              </a:r>
            </a:p>
          </p:txBody>
        </p:sp>
        <p:sp>
          <p:nvSpPr>
            <p:cNvPr id="207" name="ZoneTexte 206">
              <a:extLst>
                <a:ext uri="{FF2B5EF4-FFF2-40B4-BE49-F238E27FC236}">
                  <a16:creationId xmlns:a16="http://schemas.microsoft.com/office/drawing/2014/main" id="{68458191-5668-CB26-F5EF-70994642A26F}"/>
                </a:ext>
              </a:extLst>
            </p:cNvPr>
            <p:cNvSpPr txBox="1"/>
            <p:nvPr/>
          </p:nvSpPr>
          <p:spPr>
            <a:xfrm>
              <a:off x="9252511" y="3161432"/>
              <a:ext cx="152420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400 mg IM gluteal</a:t>
              </a:r>
            </a:p>
          </p:txBody>
        </p:sp>
        <p:sp>
          <p:nvSpPr>
            <p:cNvPr id="208" name="ZoneTexte 207">
              <a:extLst>
                <a:ext uri="{FF2B5EF4-FFF2-40B4-BE49-F238E27FC236}">
                  <a16:creationId xmlns:a16="http://schemas.microsoft.com/office/drawing/2014/main" id="{963C61D0-74FD-063E-92EC-B7C9582A1113}"/>
                </a:ext>
              </a:extLst>
            </p:cNvPr>
            <p:cNvSpPr txBox="1"/>
            <p:nvPr/>
          </p:nvSpPr>
          <p:spPr>
            <a:xfrm>
              <a:off x="6742300" y="533400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id="{CCB4BDEB-C0A0-8A5C-0338-F699782B40F9}"/>
                </a:ext>
              </a:extLst>
            </p:cNvPr>
            <p:cNvSpPr txBox="1"/>
            <p:nvPr/>
          </p:nvSpPr>
          <p:spPr>
            <a:xfrm>
              <a:off x="6864382" y="533400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</a:t>
              </a:r>
            </a:p>
          </p:txBody>
        </p:sp>
        <p:sp>
          <p:nvSpPr>
            <p:cNvPr id="210" name="ZoneTexte 209">
              <a:extLst>
                <a:ext uri="{FF2B5EF4-FFF2-40B4-BE49-F238E27FC236}">
                  <a16:creationId xmlns:a16="http://schemas.microsoft.com/office/drawing/2014/main" id="{D6DDEECD-20CC-219A-AFB1-2296243E42A7}"/>
                </a:ext>
              </a:extLst>
            </p:cNvPr>
            <p:cNvSpPr txBox="1"/>
            <p:nvPr/>
          </p:nvSpPr>
          <p:spPr>
            <a:xfrm>
              <a:off x="7018059" y="533400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</a:t>
              </a: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4D2637EC-58C8-1069-5B50-FA9913A590C1}"/>
                </a:ext>
              </a:extLst>
            </p:cNvPr>
            <p:cNvSpPr txBox="1"/>
            <p:nvPr/>
          </p:nvSpPr>
          <p:spPr>
            <a:xfrm>
              <a:off x="7301996" y="5334001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8</a:t>
              </a:r>
            </a:p>
          </p:txBody>
        </p:sp>
        <p:sp>
          <p:nvSpPr>
            <p:cNvPr id="212" name="ZoneTexte 211">
              <a:extLst>
                <a:ext uri="{FF2B5EF4-FFF2-40B4-BE49-F238E27FC236}">
                  <a16:creationId xmlns:a16="http://schemas.microsoft.com/office/drawing/2014/main" id="{038156C9-4D8C-D0D7-8840-138B68C10E7D}"/>
                </a:ext>
              </a:extLst>
            </p:cNvPr>
            <p:cNvSpPr txBox="1"/>
            <p:nvPr/>
          </p:nvSpPr>
          <p:spPr>
            <a:xfrm>
              <a:off x="7540248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213" name="ZoneTexte 212">
              <a:extLst>
                <a:ext uri="{FF2B5EF4-FFF2-40B4-BE49-F238E27FC236}">
                  <a16:creationId xmlns:a16="http://schemas.microsoft.com/office/drawing/2014/main" id="{50F3FC7D-538D-50F9-F08D-DC60337D7B7E}"/>
                </a:ext>
              </a:extLst>
            </p:cNvPr>
            <p:cNvSpPr txBox="1"/>
            <p:nvPr/>
          </p:nvSpPr>
          <p:spPr>
            <a:xfrm>
              <a:off x="7824185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16</a:t>
              </a:r>
            </a:p>
          </p:txBody>
        </p:sp>
        <p:sp>
          <p:nvSpPr>
            <p:cNvPr id="214" name="ZoneTexte 213">
              <a:extLst>
                <a:ext uri="{FF2B5EF4-FFF2-40B4-BE49-F238E27FC236}">
                  <a16:creationId xmlns:a16="http://schemas.microsoft.com/office/drawing/2014/main" id="{27FF8660-3355-F6B3-FD7C-16DDD71814EA}"/>
                </a:ext>
              </a:extLst>
            </p:cNvPr>
            <p:cNvSpPr txBox="1"/>
            <p:nvPr/>
          </p:nvSpPr>
          <p:spPr>
            <a:xfrm>
              <a:off x="8108122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20</a:t>
              </a:r>
            </a:p>
          </p:txBody>
        </p:sp>
        <p:sp>
          <p:nvSpPr>
            <p:cNvPr id="215" name="ZoneTexte 214">
              <a:extLst>
                <a:ext uri="{FF2B5EF4-FFF2-40B4-BE49-F238E27FC236}">
                  <a16:creationId xmlns:a16="http://schemas.microsoft.com/office/drawing/2014/main" id="{3945F06D-82F7-3BF1-ADFD-DD0388219D7C}"/>
                </a:ext>
              </a:extLst>
            </p:cNvPr>
            <p:cNvSpPr txBox="1"/>
            <p:nvPr/>
          </p:nvSpPr>
          <p:spPr>
            <a:xfrm>
              <a:off x="8392059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24</a:t>
              </a:r>
            </a:p>
          </p:txBody>
        </p:sp>
        <p:sp>
          <p:nvSpPr>
            <p:cNvPr id="216" name="ZoneTexte 215">
              <a:extLst>
                <a:ext uri="{FF2B5EF4-FFF2-40B4-BE49-F238E27FC236}">
                  <a16:creationId xmlns:a16="http://schemas.microsoft.com/office/drawing/2014/main" id="{4F6EA72D-7D4E-347A-65B5-465277321C6D}"/>
                </a:ext>
              </a:extLst>
            </p:cNvPr>
            <p:cNvSpPr txBox="1"/>
            <p:nvPr/>
          </p:nvSpPr>
          <p:spPr>
            <a:xfrm>
              <a:off x="8675996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28</a:t>
              </a:r>
            </a:p>
          </p:txBody>
        </p:sp>
        <p:sp>
          <p:nvSpPr>
            <p:cNvPr id="217" name="ZoneTexte 216">
              <a:extLst>
                <a:ext uri="{FF2B5EF4-FFF2-40B4-BE49-F238E27FC236}">
                  <a16:creationId xmlns:a16="http://schemas.microsoft.com/office/drawing/2014/main" id="{FFB41B6A-91AA-25C8-4808-D9A8FE6449C1}"/>
                </a:ext>
              </a:extLst>
            </p:cNvPr>
            <p:cNvSpPr txBox="1"/>
            <p:nvPr/>
          </p:nvSpPr>
          <p:spPr>
            <a:xfrm>
              <a:off x="8959933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32</a:t>
              </a:r>
            </a:p>
          </p:txBody>
        </p:sp>
        <p:sp>
          <p:nvSpPr>
            <p:cNvPr id="218" name="ZoneTexte 217">
              <a:extLst>
                <a:ext uri="{FF2B5EF4-FFF2-40B4-BE49-F238E27FC236}">
                  <a16:creationId xmlns:a16="http://schemas.microsoft.com/office/drawing/2014/main" id="{44E3B38F-3AF6-E5F7-3624-AEAD3D88A9A2}"/>
                </a:ext>
              </a:extLst>
            </p:cNvPr>
            <p:cNvSpPr txBox="1"/>
            <p:nvPr/>
          </p:nvSpPr>
          <p:spPr>
            <a:xfrm>
              <a:off x="9243870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36</a:t>
              </a:r>
            </a:p>
          </p:txBody>
        </p:sp>
        <p:sp>
          <p:nvSpPr>
            <p:cNvPr id="219" name="ZoneTexte 218">
              <a:extLst>
                <a:ext uri="{FF2B5EF4-FFF2-40B4-BE49-F238E27FC236}">
                  <a16:creationId xmlns:a16="http://schemas.microsoft.com/office/drawing/2014/main" id="{E8CC0C1A-CFAC-DB12-4540-42BAAF51AA78}"/>
                </a:ext>
              </a:extLst>
            </p:cNvPr>
            <p:cNvSpPr txBox="1"/>
            <p:nvPr/>
          </p:nvSpPr>
          <p:spPr>
            <a:xfrm>
              <a:off x="9527807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40</a:t>
              </a:r>
            </a:p>
          </p:txBody>
        </p:sp>
        <p:sp>
          <p:nvSpPr>
            <p:cNvPr id="220" name="ZoneTexte 219">
              <a:extLst>
                <a:ext uri="{FF2B5EF4-FFF2-40B4-BE49-F238E27FC236}">
                  <a16:creationId xmlns:a16="http://schemas.microsoft.com/office/drawing/2014/main" id="{04355519-D3DA-17AF-3569-065037821FF4}"/>
                </a:ext>
              </a:extLst>
            </p:cNvPr>
            <p:cNvSpPr txBox="1"/>
            <p:nvPr/>
          </p:nvSpPr>
          <p:spPr>
            <a:xfrm>
              <a:off x="9811744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44</a:t>
              </a:r>
            </a:p>
          </p:txBody>
        </p:sp>
        <p:sp>
          <p:nvSpPr>
            <p:cNvPr id="221" name="ZoneTexte 220">
              <a:extLst>
                <a:ext uri="{FF2B5EF4-FFF2-40B4-BE49-F238E27FC236}">
                  <a16:creationId xmlns:a16="http://schemas.microsoft.com/office/drawing/2014/main" id="{5830B4A3-56CC-BE39-8DC7-83B89A2357B2}"/>
                </a:ext>
              </a:extLst>
            </p:cNvPr>
            <p:cNvSpPr txBox="1"/>
            <p:nvPr/>
          </p:nvSpPr>
          <p:spPr>
            <a:xfrm>
              <a:off x="10095681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48</a:t>
              </a:r>
            </a:p>
          </p:txBody>
        </p:sp>
        <p:sp>
          <p:nvSpPr>
            <p:cNvPr id="222" name="ZoneTexte 221">
              <a:extLst>
                <a:ext uri="{FF2B5EF4-FFF2-40B4-BE49-F238E27FC236}">
                  <a16:creationId xmlns:a16="http://schemas.microsoft.com/office/drawing/2014/main" id="{9406AF35-491B-147D-5B64-C684F885CCF0}"/>
                </a:ext>
              </a:extLst>
            </p:cNvPr>
            <p:cNvSpPr txBox="1"/>
            <p:nvPr/>
          </p:nvSpPr>
          <p:spPr>
            <a:xfrm>
              <a:off x="10379615" y="5334001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noProof="0" dirty="0">
                  <a:solidFill>
                    <a:srgbClr val="000066"/>
                  </a:solidFill>
                </a:rPr>
                <a:t>52</a:t>
              </a:r>
            </a:p>
          </p:txBody>
        </p:sp>
        <p:sp>
          <p:nvSpPr>
            <p:cNvPr id="223" name="ZoneTexte 222">
              <a:extLst>
                <a:ext uri="{FF2B5EF4-FFF2-40B4-BE49-F238E27FC236}">
                  <a16:creationId xmlns:a16="http://schemas.microsoft.com/office/drawing/2014/main" id="{6FA82D9E-2138-6670-53C6-5CC34519E0D9}"/>
                </a:ext>
              </a:extLst>
            </p:cNvPr>
            <p:cNvSpPr txBox="1"/>
            <p:nvPr/>
          </p:nvSpPr>
          <p:spPr>
            <a:xfrm>
              <a:off x="6351170" y="5132641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0.01</a:t>
              </a:r>
            </a:p>
          </p:txBody>
        </p:sp>
        <p:sp>
          <p:nvSpPr>
            <p:cNvPr id="224" name="ZoneTexte 223">
              <a:extLst>
                <a:ext uri="{FF2B5EF4-FFF2-40B4-BE49-F238E27FC236}">
                  <a16:creationId xmlns:a16="http://schemas.microsoft.com/office/drawing/2014/main" id="{78886857-F945-714E-F762-B61347058B1C}"/>
                </a:ext>
              </a:extLst>
            </p:cNvPr>
            <p:cNvSpPr txBox="1"/>
            <p:nvPr/>
          </p:nvSpPr>
          <p:spPr>
            <a:xfrm>
              <a:off x="6442542" y="4103555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0.1</a:t>
              </a:r>
            </a:p>
          </p:txBody>
        </p:sp>
        <p:sp>
          <p:nvSpPr>
            <p:cNvPr id="225" name="ZoneTexte 224">
              <a:extLst>
                <a:ext uri="{FF2B5EF4-FFF2-40B4-BE49-F238E27FC236}">
                  <a16:creationId xmlns:a16="http://schemas.microsoft.com/office/drawing/2014/main" id="{8A65286E-B13D-142F-2117-1A9B3ABFD1B3}"/>
                </a:ext>
              </a:extLst>
            </p:cNvPr>
            <p:cNvSpPr txBox="1"/>
            <p:nvPr/>
          </p:nvSpPr>
          <p:spPr>
            <a:xfrm>
              <a:off x="6442542" y="3104204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1.0</a:t>
              </a:r>
            </a:p>
          </p:txBody>
        </p:sp>
        <p:sp>
          <p:nvSpPr>
            <p:cNvPr id="226" name="ZoneTexte 225">
              <a:extLst>
                <a:ext uri="{FF2B5EF4-FFF2-40B4-BE49-F238E27FC236}">
                  <a16:creationId xmlns:a16="http://schemas.microsoft.com/office/drawing/2014/main" id="{AC0EFEBD-1FAE-B202-43AC-A797B9056D6C}"/>
                </a:ext>
              </a:extLst>
            </p:cNvPr>
            <p:cNvSpPr txBox="1"/>
            <p:nvPr/>
          </p:nvSpPr>
          <p:spPr>
            <a:xfrm>
              <a:off x="6351170" y="2118500"/>
              <a:ext cx="5036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noProof="0" dirty="0">
                  <a:solidFill>
                    <a:srgbClr val="000066"/>
                  </a:solidFill>
                </a:rPr>
                <a:t>10.0</a:t>
              </a:r>
            </a:p>
          </p:txBody>
        </p:sp>
        <p:sp>
          <p:nvSpPr>
            <p:cNvPr id="227" name="ZoneTexte 226">
              <a:extLst>
                <a:ext uri="{FF2B5EF4-FFF2-40B4-BE49-F238E27FC236}">
                  <a16:creationId xmlns:a16="http://schemas.microsoft.com/office/drawing/2014/main" id="{F3DDBC2A-682C-1EFB-BFC2-F6BB18CAFE85}"/>
                </a:ext>
              </a:extLst>
            </p:cNvPr>
            <p:cNvSpPr txBox="1"/>
            <p:nvPr/>
          </p:nvSpPr>
          <p:spPr>
            <a:xfrm>
              <a:off x="8236504" y="5611000"/>
              <a:ext cx="6785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Weeks</a:t>
              </a:r>
            </a:p>
          </p:txBody>
        </p:sp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8029570E-DE70-C002-09AB-7CA66C774AA5}"/>
                </a:ext>
              </a:extLst>
            </p:cNvPr>
            <p:cNvSpPr txBox="1"/>
            <p:nvPr/>
          </p:nvSpPr>
          <p:spPr>
            <a:xfrm>
              <a:off x="7207209" y="2056252"/>
              <a:ext cx="329891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noProof="0" dirty="0">
                  <a:solidFill>
                    <a:srgbClr val="0070C0"/>
                  </a:solidFill>
                </a:rPr>
                <a:t>Ultra-long acting: Formulation B</a:t>
              </a:r>
            </a:p>
          </p:txBody>
        </p:sp>
      </p:grpSp>
      <p:sp>
        <p:nvSpPr>
          <p:cNvPr id="229" name="Espace réservé du contenu 2224">
            <a:extLst>
              <a:ext uri="{FF2B5EF4-FFF2-40B4-BE49-F238E27FC236}">
                <a16:creationId xmlns:a16="http://schemas.microsoft.com/office/drawing/2014/main" id="{FC89783A-30C9-FD1A-40CE-5DCFA1CA2E52}"/>
              </a:ext>
            </a:extLst>
          </p:cNvPr>
          <p:cNvSpPr txBox="1">
            <a:spLocks/>
          </p:cNvSpPr>
          <p:nvPr/>
        </p:nvSpPr>
        <p:spPr>
          <a:xfrm>
            <a:off x="6513494" y="5966514"/>
            <a:ext cx="5678506" cy="554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FF6600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4F81BD"/>
              </a:buClr>
            </a:pPr>
            <a:r>
              <a:rPr lang="en-US" sz="1400" noProof="0" dirty="0"/>
              <a:t>Median T</a:t>
            </a:r>
            <a:r>
              <a:rPr lang="en-US" sz="1400" baseline="-25000" noProof="0" dirty="0"/>
              <a:t>1/2</a:t>
            </a:r>
            <a:r>
              <a:rPr lang="en-US" sz="1400" noProof="0" dirty="0"/>
              <a:t> ranged from 14.9 (IM thigh) to 19.8 (SC) weeks across doses</a:t>
            </a:r>
          </a:p>
          <a:p>
            <a:pPr>
              <a:buClr>
                <a:srgbClr val="4F81BD"/>
              </a:buClr>
            </a:pPr>
            <a:r>
              <a:rPr lang="en-US" sz="1400" noProof="0" dirty="0" err="1"/>
              <a:t>T</a:t>
            </a:r>
            <a:r>
              <a:rPr lang="en-US" sz="1400" baseline="-25000" noProof="0" dirty="0" err="1"/>
              <a:t>max</a:t>
            </a:r>
            <a:r>
              <a:rPr lang="en-US" sz="1400" noProof="0" dirty="0"/>
              <a:t> variable due to flat PK profile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16CF3C34-CE85-6871-1006-E943EB9E3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VH4524184 (VH-184), 3</a:t>
            </a:r>
            <a:r>
              <a:rPr lang="en-US" sz="3200" baseline="30000" dirty="0"/>
              <a:t>rd</a:t>
            </a:r>
            <a:r>
              <a:rPr lang="en-US" sz="3200" dirty="0"/>
              <a:t>-Generation INSTI (2) </a:t>
            </a:r>
            <a:endParaRPr lang="es-419" sz="32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E4E3DE-F7B2-4CAA-AFF5-FB98D29542C9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27559337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70F1BA34-F6AF-E4E6-2D0D-C865389AB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713" y="643777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 H, </a:t>
            </a: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CROI 2026, Abs. 176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286DD40-89D6-3B1D-DC2B-4F362D3F94CF}"/>
              </a:ext>
            </a:extLst>
          </p:cNvPr>
          <p:cNvSpPr txBox="1"/>
          <p:nvPr/>
        </p:nvSpPr>
        <p:spPr>
          <a:xfrm>
            <a:off x="1050175" y="1782103"/>
            <a:ext cx="100916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0070C0"/>
                </a:solidFill>
              </a:rPr>
              <a:t>Simulation of repeated dosing using </a:t>
            </a:r>
            <a:r>
              <a:rPr lang="en-US" sz="2000" b="1" noProof="0" dirty="0" err="1">
                <a:solidFill>
                  <a:srgbClr val="0070C0"/>
                </a:solidFill>
              </a:rPr>
              <a:t>PoPK</a:t>
            </a:r>
            <a:r>
              <a:rPr lang="en-US" sz="2000" b="1" noProof="0" dirty="0">
                <a:solidFill>
                  <a:srgbClr val="0070C0"/>
                </a:solidFill>
              </a:rPr>
              <a:t> analysis (VH-184 concentration, µg/mL)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BCB3264-0740-823F-B62D-C09A7D903144}"/>
              </a:ext>
            </a:extLst>
          </p:cNvPr>
          <p:cNvGrpSpPr/>
          <p:nvPr/>
        </p:nvGrpSpPr>
        <p:grpSpPr>
          <a:xfrm>
            <a:off x="1070167" y="2633043"/>
            <a:ext cx="5333480" cy="3629261"/>
            <a:chOff x="1070167" y="2633043"/>
            <a:chExt cx="5333480" cy="3629261"/>
          </a:xfrm>
        </p:grpSpPr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59C8DE3-5CB7-0412-8E92-28BDF0A4AEF0}"/>
                </a:ext>
              </a:extLst>
            </p:cNvPr>
            <p:cNvSpPr txBox="1"/>
            <p:nvPr/>
          </p:nvSpPr>
          <p:spPr>
            <a:xfrm>
              <a:off x="5252755" y="4166983"/>
              <a:ext cx="1150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4 x PA 90% IC</a:t>
              </a:r>
            </a:p>
          </p:txBody>
        </p:sp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E8ABF2D0-EB50-09DA-0F41-471DD06D04AD}"/>
                </a:ext>
              </a:extLst>
            </p:cNvPr>
            <p:cNvGrpSpPr/>
            <p:nvPr/>
          </p:nvGrpSpPr>
          <p:grpSpPr>
            <a:xfrm>
              <a:off x="1595438" y="2787446"/>
              <a:ext cx="4095750" cy="2846388"/>
              <a:chOff x="1595438" y="2405063"/>
              <a:chExt cx="4095750" cy="2846388"/>
            </a:xfrm>
          </p:grpSpPr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2B614879-DBEB-803E-BDBE-4C15A73EAB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0" y="2405063"/>
                <a:ext cx="4008438" cy="2759075"/>
              </a:xfrm>
              <a:custGeom>
                <a:avLst/>
                <a:gdLst>
                  <a:gd name="T0" fmla="*/ 10099 w 10099"/>
                  <a:gd name="T1" fmla="*/ 6954 h 6954"/>
                  <a:gd name="T2" fmla="*/ 0 w 10099"/>
                  <a:gd name="T3" fmla="*/ 6954 h 6954"/>
                  <a:gd name="T4" fmla="*/ 0 w 10099"/>
                  <a:gd name="T5" fmla="*/ 0 h 6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99" h="6954">
                    <a:moveTo>
                      <a:pt x="10099" y="6954"/>
                    </a:moveTo>
                    <a:lnTo>
                      <a:pt x="0" y="6954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0" name="Line 15">
                <a:extLst>
                  <a:ext uri="{FF2B5EF4-FFF2-40B4-BE49-F238E27FC236}">
                    <a16:creationId xmlns:a16="http://schemas.microsoft.com/office/drawing/2014/main" id="{753415EB-F4A0-1AFD-1B0F-A7AC15A2828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41813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1" name="Line 16">
                <a:extLst>
                  <a:ext uri="{FF2B5EF4-FFF2-40B4-BE49-F238E27FC236}">
                    <a16:creationId xmlns:a16="http://schemas.microsoft.com/office/drawing/2014/main" id="{0B939F8B-84CE-CBA5-1271-3780B405EC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672138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2" name="Line 17">
                <a:extLst>
                  <a:ext uri="{FF2B5EF4-FFF2-40B4-BE49-F238E27FC236}">
                    <a16:creationId xmlns:a16="http://schemas.microsoft.com/office/drawing/2014/main" id="{E6584525-CF69-50BC-594B-76081749059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82750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3" name="Line 18">
                <a:extLst>
                  <a:ext uri="{FF2B5EF4-FFF2-40B4-BE49-F238E27FC236}">
                    <a16:creationId xmlns:a16="http://schemas.microsoft.com/office/drawing/2014/main" id="{9BFE8F80-2D36-EFE2-666B-C1E6A04D66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011488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4" name="Line 21">
                <a:extLst>
                  <a:ext uri="{FF2B5EF4-FFF2-40B4-BE49-F238E27FC236}">
                    <a16:creationId xmlns:a16="http://schemas.microsoft.com/office/drawing/2014/main" id="{BB2E8231-F666-FC45-F614-73BF3A5BC2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5438" y="2947988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5" name="Line 22">
                <a:extLst>
                  <a:ext uri="{FF2B5EF4-FFF2-40B4-BE49-F238E27FC236}">
                    <a16:creationId xmlns:a16="http://schemas.microsoft.com/office/drawing/2014/main" id="{2EE78440-64A2-F27D-873C-3E0CA8F5E5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5438" y="4049713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6" name="Line 23">
                <a:extLst>
                  <a:ext uri="{FF2B5EF4-FFF2-40B4-BE49-F238E27FC236}">
                    <a16:creationId xmlns:a16="http://schemas.microsoft.com/office/drawing/2014/main" id="{F3DC262A-E125-85AA-FAF2-2E603D0009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95438" y="5164138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7" name="Line 26">
                <a:extLst>
                  <a:ext uri="{FF2B5EF4-FFF2-40B4-BE49-F238E27FC236}">
                    <a16:creationId xmlns:a16="http://schemas.microsoft.com/office/drawing/2014/main" id="{E8ABB730-0F21-515C-D4B4-B1466713FC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82750" y="3794125"/>
                <a:ext cx="3973513" cy="0"/>
              </a:xfrm>
              <a:prstGeom prst="line">
                <a:avLst/>
              </a:prstGeom>
              <a:noFill/>
              <a:ln w="11113">
                <a:solidFill>
                  <a:srgbClr val="00B0F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8" name="Freeform 28">
                <a:extLst>
                  <a:ext uri="{FF2B5EF4-FFF2-40B4-BE49-F238E27FC236}">
                    <a16:creationId xmlns:a16="http://schemas.microsoft.com/office/drawing/2014/main" id="{424F4996-77DC-C8AA-577A-F89F466551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7513" y="3419475"/>
                <a:ext cx="3976688" cy="339725"/>
              </a:xfrm>
              <a:custGeom>
                <a:avLst/>
                <a:gdLst>
                  <a:gd name="T0" fmla="*/ 8988 w 10019"/>
                  <a:gd name="T1" fmla="*/ 526 h 854"/>
                  <a:gd name="T2" fmla="*/ 9407 w 10019"/>
                  <a:gd name="T3" fmla="*/ 659 h 854"/>
                  <a:gd name="T4" fmla="*/ 9547 w 10019"/>
                  <a:gd name="T5" fmla="*/ 634 h 854"/>
                  <a:gd name="T6" fmla="*/ 9537 w 10019"/>
                  <a:gd name="T7" fmla="*/ 128 h 854"/>
                  <a:gd name="T8" fmla="*/ 9084 w 10019"/>
                  <a:gd name="T9" fmla="*/ 11 h 854"/>
                  <a:gd name="T10" fmla="*/ 8964 w 10019"/>
                  <a:gd name="T11" fmla="*/ 82 h 854"/>
                  <a:gd name="T12" fmla="*/ 8413 w 10019"/>
                  <a:gd name="T13" fmla="*/ 144 h 854"/>
                  <a:gd name="T14" fmla="*/ 7968 w 10019"/>
                  <a:gd name="T15" fmla="*/ 14 h 854"/>
                  <a:gd name="T16" fmla="*/ 7837 w 10019"/>
                  <a:gd name="T17" fmla="*/ 98 h 854"/>
                  <a:gd name="T18" fmla="*/ 7267 w 10019"/>
                  <a:gd name="T19" fmla="*/ 133 h 854"/>
                  <a:gd name="T20" fmla="*/ 6820 w 10019"/>
                  <a:gd name="T21" fmla="*/ 2 h 854"/>
                  <a:gd name="T22" fmla="*/ 6715 w 10019"/>
                  <a:gd name="T23" fmla="*/ 114 h 854"/>
                  <a:gd name="T24" fmla="*/ 6208 w 10019"/>
                  <a:gd name="T25" fmla="*/ 142 h 854"/>
                  <a:gd name="T26" fmla="*/ 6034 w 10019"/>
                  <a:gd name="T27" fmla="*/ 217 h 854"/>
                  <a:gd name="T28" fmla="*/ 5632 w 10019"/>
                  <a:gd name="T29" fmla="*/ 49 h 854"/>
                  <a:gd name="T30" fmla="*/ 5134 w 10019"/>
                  <a:gd name="T31" fmla="*/ 158 h 854"/>
                  <a:gd name="T32" fmla="*/ 4627 w 10019"/>
                  <a:gd name="T33" fmla="*/ 31 h 854"/>
                  <a:gd name="T34" fmla="*/ 4493 w 10019"/>
                  <a:gd name="T35" fmla="*/ 76 h 854"/>
                  <a:gd name="T36" fmla="*/ 4043 w 10019"/>
                  <a:gd name="T37" fmla="*/ 159 h 854"/>
                  <a:gd name="T38" fmla="*/ 3857 w 10019"/>
                  <a:gd name="T39" fmla="*/ 159 h 854"/>
                  <a:gd name="T40" fmla="*/ 3490 w 10019"/>
                  <a:gd name="T41" fmla="*/ 18 h 854"/>
                  <a:gd name="T42" fmla="*/ 3355 w 10019"/>
                  <a:gd name="T43" fmla="*/ 140 h 854"/>
                  <a:gd name="T44" fmla="*/ 2769 w 10019"/>
                  <a:gd name="T45" fmla="*/ 141 h 854"/>
                  <a:gd name="T46" fmla="*/ 2335 w 10019"/>
                  <a:gd name="T47" fmla="*/ 11 h 854"/>
                  <a:gd name="T48" fmla="*/ 2236 w 10019"/>
                  <a:gd name="T49" fmla="*/ 186 h 854"/>
                  <a:gd name="T50" fmla="*/ 1642 w 10019"/>
                  <a:gd name="T51" fmla="*/ 154 h 854"/>
                  <a:gd name="T52" fmla="*/ 1272 w 10019"/>
                  <a:gd name="T53" fmla="*/ 26 h 854"/>
                  <a:gd name="T54" fmla="*/ 1161 w 10019"/>
                  <a:gd name="T55" fmla="*/ 60 h 854"/>
                  <a:gd name="T56" fmla="*/ 542 w 10019"/>
                  <a:gd name="T57" fmla="*/ 144 h 854"/>
                  <a:gd name="T58" fmla="*/ 153 w 10019"/>
                  <a:gd name="T59" fmla="*/ 22 h 854"/>
                  <a:gd name="T60" fmla="*/ 41 w 10019"/>
                  <a:gd name="T61" fmla="*/ 52 h 854"/>
                  <a:gd name="T62" fmla="*/ 8 w 10019"/>
                  <a:gd name="T63" fmla="*/ 600 h 854"/>
                  <a:gd name="T64" fmla="*/ 126 w 10019"/>
                  <a:gd name="T65" fmla="*/ 537 h 854"/>
                  <a:gd name="T66" fmla="*/ 469 w 10019"/>
                  <a:gd name="T67" fmla="*/ 701 h 854"/>
                  <a:gd name="T68" fmla="*/ 582 w 10019"/>
                  <a:gd name="T69" fmla="*/ 668 h 854"/>
                  <a:gd name="T70" fmla="*/ 1124 w 10019"/>
                  <a:gd name="T71" fmla="*/ 626 h 854"/>
                  <a:gd name="T72" fmla="*/ 1216 w 10019"/>
                  <a:gd name="T73" fmla="*/ 536 h 854"/>
                  <a:gd name="T74" fmla="*/ 1618 w 10019"/>
                  <a:gd name="T75" fmla="*/ 665 h 854"/>
                  <a:gd name="T76" fmla="*/ 2226 w 10019"/>
                  <a:gd name="T77" fmla="*/ 705 h 854"/>
                  <a:gd name="T78" fmla="*/ 2319 w 10019"/>
                  <a:gd name="T79" fmla="*/ 529 h 854"/>
                  <a:gd name="T80" fmla="*/ 2701 w 10019"/>
                  <a:gd name="T81" fmla="*/ 676 h 854"/>
                  <a:gd name="T82" fmla="*/ 2811 w 10019"/>
                  <a:gd name="T83" fmla="*/ 641 h 854"/>
                  <a:gd name="T84" fmla="*/ 3358 w 10019"/>
                  <a:gd name="T85" fmla="*/ 631 h 854"/>
                  <a:gd name="T86" fmla="*/ 3472 w 10019"/>
                  <a:gd name="T87" fmla="*/ 526 h 854"/>
                  <a:gd name="T88" fmla="*/ 3829 w 10019"/>
                  <a:gd name="T89" fmla="*/ 654 h 854"/>
                  <a:gd name="T90" fmla="*/ 3964 w 10019"/>
                  <a:gd name="T91" fmla="*/ 652 h 854"/>
                  <a:gd name="T92" fmla="*/ 4492 w 10019"/>
                  <a:gd name="T93" fmla="*/ 572 h 854"/>
                  <a:gd name="T94" fmla="*/ 4620 w 10019"/>
                  <a:gd name="T95" fmla="*/ 538 h 854"/>
                  <a:gd name="T96" fmla="*/ 4991 w 10019"/>
                  <a:gd name="T97" fmla="*/ 634 h 854"/>
                  <a:gd name="T98" fmla="*/ 5578 w 10019"/>
                  <a:gd name="T99" fmla="*/ 655 h 854"/>
                  <a:gd name="T100" fmla="*/ 5674 w 10019"/>
                  <a:gd name="T101" fmla="*/ 513 h 854"/>
                  <a:gd name="T102" fmla="*/ 6084 w 10019"/>
                  <a:gd name="T103" fmla="*/ 630 h 854"/>
                  <a:gd name="T104" fmla="*/ 6697 w 10019"/>
                  <a:gd name="T105" fmla="*/ 680 h 854"/>
                  <a:gd name="T106" fmla="*/ 6791 w 10019"/>
                  <a:gd name="T107" fmla="*/ 507 h 854"/>
                  <a:gd name="T108" fmla="*/ 7174 w 10019"/>
                  <a:gd name="T109" fmla="*/ 654 h 854"/>
                  <a:gd name="T110" fmla="*/ 7301 w 10019"/>
                  <a:gd name="T111" fmla="*/ 638 h 854"/>
                  <a:gd name="T112" fmla="*/ 7840 w 10019"/>
                  <a:gd name="T113" fmla="*/ 546 h 854"/>
                  <a:gd name="T114" fmla="*/ 8279 w 10019"/>
                  <a:gd name="T115" fmla="*/ 700 h 854"/>
                  <a:gd name="T116" fmla="*/ 8362 w 10019"/>
                  <a:gd name="T117" fmla="*/ 627 h 8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019" h="854">
                    <a:moveTo>
                      <a:pt x="8925" y="673"/>
                    </a:moveTo>
                    <a:lnTo>
                      <a:pt x="8925" y="648"/>
                    </a:lnTo>
                    <a:lnTo>
                      <a:pt x="8928" y="627"/>
                    </a:lnTo>
                    <a:lnTo>
                      <a:pt x="8937" y="591"/>
                    </a:lnTo>
                    <a:lnTo>
                      <a:pt x="8949" y="561"/>
                    </a:lnTo>
                    <a:lnTo>
                      <a:pt x="8957" y="549"/>
                    </a:lnTo>
                    <a:lnTo>
                      <a:pt x="8967" y="541"/>
                    </a:lnTo>
                    <a:lnTo>
                      <a:pt x="8976" y="532"/>
                    </a:lnTo>
                    <a:lnTo>
                      <a:pt x="8988" y="526"/>
                    </a:lnTo>
                    <a:lnTo>
                      <a:pt x="9016" y="521"/>
                    </a:lnTo>
                    <a:lnTo>
                      <a:pt x="9030" y="520"/>
                    </a:lnTo>
                    <a:lnTo>
                      <a:pt x="9047" y="523"/>
                    </a:lnTo>
                    <a:lnTo>
                      <a:pt x="9085" y="533"/>
                    </a:lnTo>
                    <a:lnTo>
                      <a:pt x="9386" y="711"/>
                    </a:lnTo>
                    <a:lnTo>
                      <a:pt x="9389" y="696"/>
                    </a:lnTo>
                    <a:lnTo>
                      <a:pt x="9394" y="682"/>
                    </a:lnTo>
                    <a:lnTo>
                      <a:pt x="9399" y="669"/>
                    </a:lnTo>
                    <a:lnTo>
                      <a:pt x="9407" y="659"/>
                    </a:lnTo>
                    <a:lnTo>
                      <a:pt x="9424" y="642"/>
                    </a:lnTo>
                    <a:lnTo>
                      <a:pt x="9433" y="635"/>
                    </a:lnTo>
                    <a:lnTo>
                      <a:pt x="9445" y="631"/>
                    </a:lnTo>
                    <a:lnTo>
                      <a:pt x="9456" y="626"/>
                    </a:lnTo>
                    <a:lnTo>
                      <a:pt x="9469" y="625"/>
                    </a:lnTo>
                    <a:lnTo>
                      <a:pt x="9482" y="623"/>
                    </a:lnTo>
                    <a:lnTo>
                      <a:pt x="9498" y="625"/>
                    </a:lnTo>
                    <a:lnTo>
                      <a:pt x="9530" y="630"/>
                    </a:lnTo>
                    <a:lnTo>
                      <a:pt x="9547" y="634"/>
                    </a:lnTo>
                    <a:lnTo>
                      <a:pt x="9567" y="642"/>
                    </a:lnTo>
                    <a:lnTo>
                      <a:pt x="10019" y="819"/>
                    </a:lnTo>
                    <a:lnTo>
                      <a:pt x="10019" y="317"/>
                    </a:lnTo>
                    <a:lnTo>
                      <a:pt x="9647" y="170"/>
                    </a:lnTo>
                    <a:lnTo>
                      <a:pt x="9622" y="157"/>
                    </a:lnTo>
                    <a:lnTo>
                      <a:pt x="9600" y="148"/>
                    </a:lnTo>
                    <a:lnTo>
                      <a:pt x="9578" y="139"/>
                    </a:lnTo>
                    <a:lnTo>
                      <a:pt x="9558" y="133"/>
                    </a:lnTo>
                    <a:lnTo>
                      <a:pt x="9537" y="128"/>
                    </a:lnTo>
                    <a:lnTo>
                      <a:pt x="9519" y="127"/>
                    </a:lnTo>
                    <a:lnTo>
                      <a:pt x="9483" y="131"/>
                    </a:lnTo>
                    <a:lnTo>
                      <a:pt x="9451" y="140"/>
                    </a:lnTo>
                    <a:lnTo>
                      <a:pt x="9436" y="146"/>
                    </a:lnTo>
                    <a:lnTo>
                      <a:pt x="9423" y="158"/>
                    </a:lnTo>
                    <a:lnTo>
                      <a:pt x="9398" y="183"/>
                    </a:lnTo>
                    <a:lnTo>
                      <a:pt x="9378" y="218"/>
                    </a:lnTo>
                    <a:lnTo>
                      <a:pt x="9102" y="23"/>
                    </a:lnTo>
                    <a:lnTo>
                      <a:pt x="9084" y="11"/>
                    </a:lnTo>
                    <a:lnTo>
                      <a:pt x="9068" y="4"/>
                    </a:lnTo>
                    <a:lnTo>
                      <a:pt x="9052" y="0"/>
                    </a:lnTo>
                    <a:lnTo>
                      <a:pt x="9038" y="1"/>
                    </a:lnTo>
                    <a:lnTo>
                      <a:pt x="9023" y="4"/>
                    </a:lnTo>
                    <a:lnTo>
                      <a:pt x="9010" y="11"/>
                    </a:lnTo>
                    <a:lnTo>
                      <a:pt x="8997" y="23"/>
                    </a:lnTo>
                    <a:lnTo>
                      <a:pt x="8987" y="40"/>
                    </a:lnTo>
                    <a:lnTo>
                      <a:pt x="8975" y="59"/>
                    </a:lnTo>
                    <a:lnTo>
                      <a:pt x="8964" y="82"/>
                    </a:lnTo>
                    <a:lnTo>
                      <a:pt x="8954" y="108"/>
                    </a:lnTo>
                    <a:lnTo>
                      <a:pt x="8946" y="140"/>
                    </a:lnTo>
                    <a:lnTo>
                      <a:pt x="8937" y="174"/>
                    </a:lnTo>
                    <a:lnTo>
                      <a:pt x="8930" y="213"/>
                    </a:lnTo>
                    <a:lnTo>
                      <a:pt x="8924" y="255"/>
                    </a:lnTo>
                    <a:lnTo>
                      <a:pt x="8919" y="302"/>
                    </a:lnTo>
                    <a:lnTo>
                      <a:pt x="8489" y="162"/>
                    </a:lnTo>
                    <a:lnTo>
                      <a:pt x="8448" y="149"/>
                    </a:lnTo>
                    <a:lnTo>
                      <a:pt x="8413" y="144"/>
                    </a:lnTo>
                    <a:lnTo>
                      <a:pt x="8378" y="144"/>
                    </a:lnTo>
                    <a:lnTo>
                      <a:pt x="8347" y="150"/>
                    </a:lnTo>
                    <a:lnTo>
                      <a:pt x="8317" y="161"/>
                    </a:lnTo>
                    <a:lnTo>
                      <a:pt x="8292" y="178"/>
                    </a:lnTo>
                    <a:lnTo>
                      <a:pt x="8269" y="200"/>
                    </a:lnTo>
                    <a:lnTo>
                      <a:pt x="8249" y="229"/>
                    </a:lnTo>
                    <a:lnTo>
                      <a:pt x="8006" y="45"/>
                    </a:lnTo>
                    <a:lnTo>
                      <a:pt x="7986" y="27"/>
                    </a:lnTo>
                    <a:lnTo>
                      <a:pt x="7968" y="14"/>
                    </a:lnTo>
                    <a:lnTo>
                      <a:pt x="7949" y="5"/>
                    </a:lnTo>
                    <a:lnTo>
                      <a:pt x="7932" y="2"/>
                    </a:lnTo>
                    <a:lnTo>
                      <a:pt x="7915" y="2"/>
                    </a:lnTo>
                    <a:lnTo>
                      <a:pt x="7901" y="7"/>
                    </a:lnTo>
                    <a:lnTo>
                      <a:pt x="7886" y="17"/>
                    </a:lnTo>
                    <a:lnTo>
                      <a:pt x="7873" y="32"/>
                    </a:lnTo>
                    <a:lnTo>
                      <a:pt x="7860" y="49"/>
                    </a:lnTo>
                    <a:lnTo>
                      <a:pt x="7848" y="72"/>
                    </a:lnTo>
                    <a:lnTo>
                      <a:pt x="7837" y="98"/>
                    </a:lnTo>
                    <a:lnTo>
                      <a:pt x="7827" y="131"/>
                    </a:lnTo>
                    <a:lnTo>
                      <a:pt x="7817" y="166"/>
                    </a:lnTo>
                    <a:lnTo>
                      <a:pt x="7809" y="207"/>
                    </a:lnTo>
                    <a:lnTo>
                      <a:pt x="7801" y="251"/>
                    </a:lnTo>
                    <a:lnTo>
                      <a:pt x="7795" y="302"/>
                    </a:lnTo>
                    <a:lnTo>
                      <a:pt x="7373" y="158"/>
                    </a:lnTo>
                    <a:lnTo>
                      <a:pt x="7335" y="142"/>
                    </a:lnTo>
                    <a:lnTo>
                      <a:pt x="7299" y="135"/>
                    </a:lnTo>
                    <a:lnTo>
                      <a:pt x="7267" y="133"/>
                    </a:lnTo>
                    <a:lnTo>
                      <a:pt x="7239" y="139"/>
                    </a:lnTo>
                    <a:lnTo>
                      <a:pt x="7212" y="149"/>
                    </a:lnTo>
                    <a:lnTo>
                      <a:pt x="7199" y="157"/>
                    </a:lnTo>
                    <a:lnTo>
                      <a:pt x="7188" y="167"/>
                    </a:lnTo>
                    <a:lnTo>
                      <a:pt x="7166" y="191"/>
                    </a:lnTo>
                    <a:lnTo>
                      <a:pt x="7149" y="222"/>
                    </a:lnTo>
                    <a:lnTo>
                      <a:pt x="6850" y="18"/>
                    </a:lnTo>
                    <a:lnTo>
                      <a:pt x="6834" y="7"/>
                    </a:lnTo>
                    <a:lnTo>
                      <a:pt x="6820" y="2"/>
                    </a:lnTo>
                    <a:lnTo>
                      <a:pt x="6807" y="0"/>
                    </a:lnTo>
                    <a:lnTo>
                      <a:pt x="6794" y="2"/>
                    </a:lnTo>
                    <a:lnTo>
                      <a:pt x="6781" y="6"/>
                    </a:lnTo>
                    <a:lnTo>
                      <a:pt x="6769" y="15"/>
                    </a:lnTo>
                    <a:lnTo>
                      <a:pt x="6757" y="27"/>
                    </a:lnTo>
                    <a:lnTo>
                      <a:pt x="6747" y="44"/>
                    </a:lnTo>
                    <a:lnTo>
                      <a:pt x="6735" y="62"/>
                    </a:lnTo>
                    <a:lnTo>
                      <a:pt x="6724" y="86"/>
                    </a:lnTo>
                    <a:lnTo>
                      <a:pt x="6715" y="114"/>
                    </a:lnTo>
                    <a:lnTo>
                      <a:pt x="6707" y="145"/>
                    </a:lnTo>
                    <a:lnTo>
                      <a:pt x="6698" y="179"/>
                    </a:lnTo>
                    <a:lnTo>
                      <a:pt x="6690" y="217"/>
                    </a:lnTo>
                    <a:lnTo>
                      <a:pt x="6684" y="259"/>
                    </a:lnTo>
                    <a:lnTo>
                      <a:pt x="6679" y="305"/>
                    </a:lnTo>
                    <a:lnTo>
                      <a:pt x="6306" y="178"/>
                    </a:lnTo>
                    <a:lnTo>
                      <a:pt x="6279" y="165"/>
                    </a:lnTo>
                    <a:lnTo>
                      <a:pt x="6254" y="156"/>
                    </a:lnTo>
                    <a:lnTo>
                      <a:pt x="6208" y="142"/>
                    </a:lnTo>
                    <a:lnTo>
                      <a:pt x="6186" y="137"/>
                    </a:lnTo>
                    <a:lnTo>
                      <a:pt x="6166" y="136"/>
                    </a:lnTo>
                    <a:lnTo>
                      <a:pt x="6131" y="139"/>
                    </a:lnTo>
                    <a:lnTo>
                      <a:pt x="6098" y="146"/>
                    </a:lnTo>
                    <a:lnTo>
                      <a:pt x="6084" y="153"/>
                    </a:lnTo>
                    <a:lnTo>
                      <a:pt x="6072" y="163"/>
                    </a:lnTo>
                    <a:lnTo>
                      <a:pt x="6050" y="186"/>
                    </a:lnTo>
                    <a:lnTo>
                      <a:pt x="6041" y="200"/>
                    </a:lnTo>
                    <a:lnTo>
                      <a:pt x="6034" y="217"/>
                    </a:lnTo>
                    <a:lnTo>
                      <a:pt x="5747" y="22"/>
                    </a:lnTo>
                    <a:lnTo>
                      <a:pt x="5730" y="13"/>
                    </a:lnTo>
                    <a:lnTo>
                      <a:pt x="5714" y="7"/>
                    </a:lnTo>
                    <a:lnTo>
                      <a:pt x="5699" y="5"/>
                    </a:lnTo>
                    <a:lnTo>
                      <a:pt x="5686" y="7"/>
                    </a:lnTo>
                    <a:lnTo>
                      <a:pt x="5670" y="11"/>
                    </a:lnTo>
                    <a:lnTo>
                      <a:pt x="5657" y="21"/>
                    </a:lnTo>
                    <a:lnTo>
                      <a:pt x="5644" y="32"/>
                    </a:lnTo>
                    <a:lnTo>
                      <a:pt x="5632" y="49"/>
                    </a:lnTo>
                    <a:lnTo>
                      <a:pt x="5619" y="68"/>
                    </a:lnTo>
                    <a:lnTo>
                      <a:pt x="5607" y="91"/>
                    </a:lnTo>
                    <a:lnTo>
                      <a:pt x="5596" y="118"/>
                    </a:lnTo>
                    <a:lnTo>
                      <a:pt x="5586" y="148"/>
                    </a:lnTo>
                    <a:lnTo>
                      <a:pt x="5575" y="180"/>
                    </a:lnTo>
                    <a:lnTo>
                      <a:pt x="5566" y="217"/>
                    </a:lnTo>
                    <a:lnTo>
                      <a:pt x="5558" y="258"/>
                    </a:lnTo>
                    <a:lnTo>
                      <a:pt x="5551" y="302"/>
                    </a:lnTo>
                    <a:lnTo>
                      <a:pt x="5134" y="158"/>
                    </a:lnTo>
                    <a:lnTo>
                      <a:pt x="5100" y="145"/>
                    </a:lnTo>
                    <a:lnTo>
                      <a:pt x="5069" y="140"/>
                    </a:lnTo>
                    <a:lnTo>
                      <a:pt x="5038" y="140"/>
                    </a:lnTo>
                    <a:lnTo>
                      <a:pt x="5012" y="145"/>
                    </a:lnTo>
                    <a:lnTo>
                      <a:pt x="4986" y="156"/>
                    </a:lnTo>
                    <a:lnTo>
                      <a:pt x="4962" y="173"/>
                    </a:lnTo>
                    <a:lnTo>
                      <a:pt x="4940" y="194"/>
                    </a:lnTo>
                    <a:lnTo>
                      <a:pt x="4922" y="222"/>
                    </a:lnTo>
                    <a:lnTo>
                      <a:pt x="4627" y="31"/>
                    </a:lnTo>
                    <a:lnTo>
                      <a:pt x="4609" y="19"/>
                    </a:lnTo>
                    <a:lnTo>
                      <a:pt x="4592" y="13"/>
                    </a:lnTo>
                    <a:lnTo>
                      <a:pt x="4575" y="10"/>
                    </a:lnTo>
                    <a:lnTo>
                      <a:pt x="4559" y="13"/>
                    </a:lnTo>
                    <a:lnTo>
                      <a:pt x="4543" y="17"/>
                    </a:lnTo>
                    <a:lnTo>
                      <a:pt x="4530" y="26"/>
                    </a:lnTo>
                    <a:lnTo>
                      <a:pt x="4517" y="39"/>
                    </a:lnTo>
                    <a:lnTo>
                      <a:pt x="4505" y="56"/>
                    </a:lnTo>
                    <a:lnTo>
                      <a:pt x="4493" y="76"/>
                    </a:lnTo>
                    <a:lnTo>
                      <a:pt x="4483" y="99"/>
                    </a:lnTo>
                    <a:lnTo>
                      <a:pt x="4472" y="127"/>
                    </a:lnTo>
                    <a:lnTo>
                      <a:pt x="4463" y="159"/>
                    </a:lnTo>
                    <a:lnTo>
                      <a:pt x="4454" y="194"/>
                    </a:lnTo>
                    <a:lnTo>
                      <a:pt x="4446" y="233"/>
                    </a:lnTo>
                    <a:lnTo>
                      <a:pt x="4440" y="276"/>
                    </a:lnTo>
                    <a:lnTo>
                      <a:pt x="4434" y="325"/>
                    </a:lnTo>
                    <a:lnTo>
                      <a:pt x="4068" y="171"/>
                    </a:lnTo>
                    <a:lnTo>
                      <a:pt x="4043" y="159"/>
                    </a:lnTo>
                    <a:lnTo>
                      <a:pt x="4019" y="150"/>
                    </a:lnTo>
                    <a:lnTo>
                      <a:pt x="3976" y="139"/>
                    </a:lnTo>
                    <a:lnTo>
                      <a:pt x="3955" y="135"/>
                    </a:lnTo>
                    <a:lnTo>
                      <a:pt x="3937" y="135"/>
                    </a:lnTo>
                    <a:lnTo>
                      <a:pt x="3918" y="135"/>
                    </a:lnTo>
                    <a:lnTo>
                      <a:pt x="3903" y="139"/>
                    </a:lnTo>
                    <a:lnTo>
                      <a:pt x="3886" y="142"/>
                    </a:lnTo>
                    <a:lnTo>
                      <a:pt x="3871" y="150"/>
                    </a:lnTo>
                    <a:lnTo>
                      <a:pt x="3857" y="159"/>
                    </a:lnTo>
                    <a:lnTo>
                      <a:pt x="3844" y="171"/>
                    </a:lnTo>
                    <a:lnTo>
                      <a:pt x="3831" y="183"/>
                    </a:lnTo>
                    <a:lnTo>
                      <a:pt x="3820" y="199"/>
                    </a:lnTo>
                    <a:lnTo>
                      <a:pt x="3810" y="216"/>
                    </a:lnTo>
                    <a:lnTo>
                      <a:pt x="3802" y="237"/>
                    </a:lnTo>
                    <a:lnTo>
                      <a:pt x="3558" y="59"/>
                    </a:lnTo>
                    <a:lnTo>
                      <a:pt x="3533" y="40"/>
                    </a:lnTo>
                    <a:lnTo>
                      <a:pt x="3511" y="27"/>
                    </a:lnTo>
                    <a:lnTo>
                      <a:pt x="3490" y="18"/>
                    </a:lnTo>
                    <a:lnTo>
                      <a:pt x="3470" y="15"/>
                    </a:lnTo>
                    <a:lnTo>
                      <a:pt x="3451" y="14"/>
                    </a:lnTo>
                    <a:lnTo>
                      <a:pt x="3434" y="19"/>
                    </a:lnTo>
                    <a:lnTo>
                      <a:pt x="3418" y="28"/>
                    </a:lnTo>
                    <a:lnTo>
                      <a:pt x="3403" y="43"/>
                    </a:lnTo>
                    <a:lnTo>
                      <a:pt x="3389" y="60"/>
                    </a:lnTo>
                    <a:lnTo>
                      <a:pt x="3376" y="82"/>
                    </a:lnTo>
                    <a:lnTo>
                      <a:pt x="3364" y="108"/>
                    </a:lnTo>
                    <a:lnTo>
                      <a:pt x="3355" y="140"/>
                    </a:lnTo>
                    <a:lnTo>
                      <a:pt x="3346" y="174"/>
                    </a:lnTo>
                    <a:lnTo>
                      <a:pt x="3338" y="215"/>
                    </a:lnTo>
                    <a:lnTo>
                      <a:pt x="3331" y="259"/>
                    </a:lnTo>
                    <a:lnTo>
                      <a:pt x="3328" y="309"/>
                    </a:lnTo>
                    <a:lnTo>
                      <a:pt x="2874" y="146"/>
                    </a:lnTo>
                    <a:lnTo>
                      <a:pt x="2847" y="136"/>
                    </a:lnTo>
                    <a:lnTo>
                      <a:pt x="2821" y="133"/>
                    </a:lnTo>
                    <a:lnTo>
                      <a:pt x="2794" y="133"/>
                    </a:lnTo>
                    <a:lnTo>
                      <a:pt x="2769" y="141"/>
                    </a:lnTo>
                    <a:lnTo>
                      <a:pt x="2743" y="152"/>
                    </a:lnTo>
                    <a:lnTo>
                      <a:pt x="2720" y="170"/>
                    </a:lnTo>
                    <a:lnTo>
                      <a:pt x="2696" y="194"/>
                    </a:lnTo>
                    <a:lnTo>
                      <a:pt x="2673" y="222"/>
                    </a:lnTo>
                    <a:lnTo>
                      <a:pt x="2393" y="31"/>
                    </a:lnTo>
                    <a:lnTo>
                      <a:pt x="2378" y="19"/>
                    </a:lnTo>
                    <a:lnTo>
                      <a:pt x="2362" y="13"/>
                    </a:lnTo>
                    <a:lnTo>
                      <a:pt x="2348" y="10"/>
                    </a:lnTo>
                    <a:lnTo>
                      <a:pt x="2335" y="11"/>
                    </a:lnTo>
                    <a:lnTo>
                      <a:pt x="2321" y="15"/>
                    </a:lnTo>
                    <a:lnTo>
                      <a:pt x="2308" y="23"/>
                    </a:lnTo>
                    <a:lnTo>
                      <a:pt x="2297" y="35"/>
                    </a:lnTo>
                    <a:lnTo>
                      <a:pt x="2286" y="52"/>
                    </a:lnTo>
                    <a:lnTo>
                      <a:pt x="2274" y="70"/>
                    </a:lnTo>
                    <a:lnTo>
                      <a:pt x="2264" y="94"/>
                    </a:lnTo>
                    <a:lnTo>
                      <a:pt x="2253" y="120"/>
                    </a:lnTo>
                    <a:lnTo>
                      <a:pt x="2245" y="152"/>
                    </a:lnTo>
                    <a:lnTo>
                      <a:pt x="2236" y="186"/>
                    </a:lnTo>
                    <a:lnTo>
                      <a:pt x="2228" y="224"/>
                    </a:lnTo>
                    <a:lnTo>
                      <a:pt x="2221" y="266"/>
                    </a:lnTo>
                    <a:lnTo>
                      <a:pt x="2215" y="313"/>
                    </a:lnTo>
                    <a:lnTo>
                      <a:pt x="1778" y="157"/>
                    </a:lnTo>
                    <a:lnTo>
                      <a:pt x="1738" y="148"/>
                    </a:lnTo>
                    <a:lnTo>
                      <a:pt x="1703" y="145"/>
                    </a:lnTo>
                    <a:lnTo>
                      <a:pt x="1670" y="146"/>
                    </a:lnTo>
                    <a:lnTo>
                      <a:pt x="1655" y="149"/>
                    </a:lnTo>
                    <a:lnTo>
                      <a:pt x="1642" y="154"/>
                    </a:lnTo>
                    <a:lnTo>
                      <a:pt x="1614" y="165"/>
                    </a:lnTo>
                    <a:lnTo>
                      <a:pt x="1601" y="173"/>
                    </a:lnTo>
                    <a:lnTo>
                      <a:pt x="1590" y="183"/>
                    </a:lnTo>
                    <a:lnTo>
                      <a:pt x="1579" y="192"/>
                    </a:lnTo>
                    <a:lnTo>
                      <a:pt x="1569" y="204"/>
                    </a:lnTo>
                    <a:lnTo>
                      <a:pt x="1552" y="233"/>
                    </a:lnTo>
                    <a:lnTo>
                      <a:pt x="1305" y="49"/>
                    </a:lnTo>
                    <a:lnTo>
                      <a:pt x="1288" y="35"/>
                    </a:lnTo>
                    <a:lnTo>
                      <a:pt x="1272" y="26"/>
                    </a:lnTo>
                    <a:lnTo>
                      <a:pt x="1256" y="19"/>
                    </a:lnTo>
                    <a:lnTo>
                      <a:pt x="1242" y="15"/>
                    </a:lnTo>
                    <a:lnTo>
                      <a:pt x="1228" y="13"/>
                    </a:lnTo>
                    <a:lnTo>
                      <a:pt x="1214" y="14"/>
                    </a:lnTo>
                    <a:lnTo>
                      <a:pt x="1203" y="18"/>
                    </a:lnTo>
                    <a:lnTo>
                      <a:pt x="1192" y="24"/>
                    </a:lnTo>
                    <a:lnTo>
                      <a:pt x="1180" y="34"/>
                    </a:lnTo>
                    <a:lnTo>
                      <a:pt x="1170" y="45"/>
                    </a:lnTo>
                    <a:lnTo>
                      <a:pt x="1161" y="60"/>
                    </a:lnTo>
                    <a:lnTo>
                      <a:pt x="1153" y="77"/>
                    </a:lnTo>
                    <a:lnTo>
                      <a:pt x="1144" y="97"/>
                    </a:lnTo>
                    <a:lnTo>
                      <a:pt x="1136" y="119"/>
                    </a:lnTo>
                    <a:lnTo>
                      <a:pt x="1129" y="144"/>
                    </a:lnTo>
                    <a:lnTo>
                      <a:pt x="1124" y="173"/>
                    </a:lnTo>
                    <a:lnTo>
                      <a:pt x="1103" y="322"/>
                    </a:lnTo>
                    <a:lnTo>
                      <a:pt x="603" y="156"/>
                    </a:lnTo>
                    <a:lnTo>
                      <a:pt x="570" y="146"/>
                    </a:lnTo>
                    <a:lnTo>
                      <a:pt x="542" y="144"/>
                    </a:lnTo>
                    <a:lnTo>
                      <a:pt x="518" y="146"/>
                    </a:lnTo>
                    <a:lnTo>
                      <a:pt x="495" y="154"/>
                    </a:lnTo>
                    <a:lnTo>
                      <a:pt x="476" y="165"/>
                    </a:lnTo>
                    <a:lnTo>
                      <a:pt x="466" y="173"/>
                    </a:lnTo>
                    <a:lnTo>
                      <a:pt x="460" y="183"/>
                    </a:lnTo>
                    <a:lnTo>
                      <a:pt x="447" y="205"/>
                    </a:lnTo>
                    <a:lnTo>
                      <a:pt x="438" y="234"/>
                    </a:lnTo>
                    <a:lnTo>
                      <a:pt x="173" y="34"/>
                    </a:lnTo>
                    <a:lnTo>
                      <a:pt x="153" y="22"/>
                    </a:lnTo>
                    <a:lnTo>
                      <a:pt x="136" y="14"/>
                    </a:lnTo>
                    <a:lnTo>
                      <a:pt x="121" y="7"/>
                    </a:lnTo>
                    <a:lnTo>
                      <a:pt x="106" y="6"/>
                    </a:lnTo>
                    <a:lnTo>
                      <a:pt x="92" y="6"/>
                    </a:lnTo>
                    <a:lnTo>
                      <a:pt x="80" y="10"/>
                    </a:lnTo>
                    <a:lnTo>
                      <a:pt x="68" y="17"/>
                    </a:lnTo>
                    <a:lnTo>
                      <a:pt x="59" y="26"/>
                    </a:lnTo>
                    <a:lnTo>
                      <a:pt x="49" y="38"/>
                    </a:lnTo>
                    <a:lnTo>
                      <a:pt x="41" y="52"/>
                    </a:lnTo>
                    <a:lnTo>
                      <a:pt x="33" y="69"/>
                    </a:lnTo>
                    <a:lnTo>
                      <a:pt x="28" y="90"/>
                    </a:lnTo>
                    <a:lnTo>
                      <a:pt x="22" y="112"/>
                    </a:lnTo>
                    <a:lnTo>
                      <a:pt x="18" y="140"/>
                    </a:lnTo>
                    <a:lnTo>
                      <a:pt x="16" y="169"/>
                    </a:lnTo>
                    <a:lnTo>
                      <a:pt x="16" y="201"/>
                    </a:lnTo>
                    <a:lnTo>
                      <a:pt x="0" y="642"/>
                    </a:lnTo>
                    <a:lnTo>
                      <a:pt x="3" y="620"/>
                    </a:lnTo>
                    <a:lnTo>
                      <a:pt x="8" y="600"/>
                    </a:lnTo>
                    <a:lnTo>
                      <a:pt x="14" y="583"/>
                    </a:lnTo>
                    <a:lnTo>
                      <a:pt x="22" y="568"/>
                    </a:lnTo>
                    <a:lnTo>
                      <a:pt x="30" y="555"/>
                    </a:lnTo>
                    <a:lnTo>
                      <a:pt x="41" y="546"/>
                    </a:lnTo>
                    <a:lnTo>
                      <a:pt x="66" y="534"/>
                    </a:lnTo>
                    <a:lnTo>
                      <a:pt x="77" y="530"/>
                    </a:lnTo>
                    <a:lnTo>
                      <a:pt x="92" y="530"/>
                    </a:lnTo>
                    <a:lnTo>
                      <a:pt x="107" y="532"/>
                    </a:lnTo>
                    <a:lnTo>
                      <a:pt x="126" y="537"/>
                    </a:lnTo>
                    <a:lnTo>
                      <a:pt x="143" y="542"/>
                    </a:lnTo>
                    <a:lnTo>
                      <a:pt x="163" y="551"/>
                    </a:lnTo>
                    <a:lnTo>
                      <a:pt x="183" y="563"/>
                    </a:lnTo>
                    <a:lnTo>
                      <a:pt x="206" y="578"/>
                    </a:lnTo>
                    <a:lnTo>
                      <a:pt x="457" y="755"/>
                    </a:lnTo>
                    <a:lnTo>
                      <a:pt x="457" y="738"/>
                    </a:lnTo>
                    <a:lnTo>
                      <a:pt x="460" y="724"/>
                    </a:lnTo>
                    <a:lnTo>
                      <a:pt x="463" y="711"/>
                    </a:lnTo>
                    <a:lnTo>
                      <a:pt x="469" y="701"/>
                    </a:lnTo>
                    <a:lnTo>
                      <a:pt x="474" y="690"/>
                    </a:lnTo>
                    <a:lnTo>
                      <a:pt x="483" y="684"/>
                    </a:lnTo>
                    <a:lnTo>
                      <a:pt x="493" y="677"/>
                    </a:lnTo>
                    <a:lnTo>
                      <a:pt x="504" y="673"/>
                    </a:lnTo>
                    <a:lnTo>
                      <a:pt x="516" y="668"/>
                    </a:lnTo>
                    <a:lnTo>
                      <a:pt x="531" y="667"/>
                    </a:lnTo>
                    <a:lnTo>
                      <a:pt x="545" y="665"/>
                    </a:lnTo>
                    <a:lnTo>
                      <a:pt x="563" y="667"/>
                    </a:lnTo>
                    <a:lnTo>
                      <a:pt x="582" y="668"/>
                    </a:lnTo>
                    <a:lnTo>
                      <a:pt x="603" y="673"/>
                    </a:lnTo>
                    <a:lnTo>
                      <a:pt x="624" y="679"/>
                    </a:lnTo>
                    <a:lnTo>
                      <a:pt x="647" y="686"/>
                    </a:lnTo>
                    <a:lnTo>
                      <a:pt x="1111" y="854"/>
                    </a:lnTo>
                    <a:lnTo>
                      <a:pt x="1111" y="731"/>
                    </a:lnTo>
                    <a:lnTo>
                      <a:pt x="1112" y="701"/>
                    </a:lnTo>
                    <a:lnTo>
                      <a:pt x="1115" y="673"/>
                    </a:lnTo>
                    <a:lnTo>
                      <a:pt x="1119" y="648"/>
                    </a:lnTo>
                    <a:lnTo>
                      <a:pt x="1124" y="626"/>
                    </a:lnTo>
                    <a:lnTo>
                      <a:pt x="1129" y="605"/>
                    </a:lnTo>
                    <a:lnTo>
                      <a:pt x="1137" y="588"/>
                    </a:lnTo>
                    <a:lnTo>
                      <a:pt x="1145" y="574"/>
                    </a:lnTo>
                    <a:lnTo>
                      <a:pt x="1156" y="562"/>
                    </a:lnTo>
                    <a:lnTo>
                      <a:pt x="1165" y="550"/>
                    </a:lnTo>
                    <a:lnTo>
                      <a:pt x="1176" y="544"/>
                    </a:lnTo>
                    <a:lnTo>
                      <a:pt x="1188" y="538"/>
                    </a:lnTo>
                    <a:lnTo>
                      <a:pt x="1203" y="537"/>
                    </a:lnTo>
                    <a:lnTo>
                      <a:pt x="1216" y="536"/>
                    </a:lnTo>
                    <a:lnTo>
                      <a:pt x="1231" y="540"/>
                    </a:lnTo>
                    <a:lnTo>
                      <a:pt x="1249" y="544"/>
                    </a:lnTo>
                    <a:lnTo>
                      <a:pt x="1267" y="553"/>
                    </a:lnTo>
                    <a:lnTo>
                      <a:pt x="1567" y="745"/>
                    </a:lnTo>
                    <a:lnTo>
                      <a:pt x="1571" y="728"/>
                    </a:lnTo>
                    <a:lnTo>
                      <a:pt x="1577" y="715"/>
                    </a:lnTo>
                    <a:lnTo>
                      <a:pt x="1592" y="692"/>
                    </a:lnTo>
                    <a:lnTo>
                      <a:pt x="1609" y="673"/>
                    </a:lnTo>
                    <a:lnTo>
                      <a:pt x="1618" y="665"/>
                    </a:lnTo>
                    <a:lnTo>
                      <a:pt x="1630" y="660"/>
                    </a:lnTo>
                    <a:lnTo>
                      <a:pt x="1652" y="652"/>
                    </a:lnTo>
                    <a:lnTo>
                      <a:pt x="1680" y="651"/>
                    </a:lnTo>
                    <a:lnTo>
                      <a:pt x="1710" y="655"/>
                    </a:lnTo>
                    <a:lnTo>
                      <a:pt x="1742" y="665"/>
                    </a:lnTo>
                    <a:lnTo>
                      <a:pt x="2215" y="833"/>
                    </a:lnTo>
                    <a:lnTo>
                      <a:pt x="2217" y="786"/>
                    </a:lnTo>
                    <a:lnTo>
                      <a:pt x="2221" y="744"/>
                    </a:lnTo>
                    <a:lnTo>
                      <a:pt x="2226" y="705"/>
                    </a:lnTo>
                    <a:lnTo>
                      <a:pt x="2232" y="671"/>
                    </a:lnTo>
                    <a:lnTo>
                      <a:pt x="2239" y="639"/>
                    </a:lnTo>
                    <a:lnTo>
                      <a:pt x="2247" y="612"/>
                    </a:lnTo>
                    <a:lnTo>
                      <a:pt x="2256" y="588"/>
                    </a:lnTo>
                    <a:lnTo>
                      <a:pt x="2268" y="570"/>
                    </a:lnTo>
                    <a:lnTo>
                      <a:pt x="2278" y="553"/>
                    </a:lnTo>
                    <a:lnTo>
                      <a:pt x="2290" y="541"/>
                    </a:lnTo>
                    <a:lnTo>
                      <a:pt x="2303" y="533"/>
                    </a:lnTo>
                    <a:lnTo>
                      <a:pt x="2319" y="529"/>
                    </a:lnTo>
                    <a:lnTo>
                      <a:pt x="2333" y="528"/>
                    </a:lnTo>
                    <a:lnTo>
                      <a:pt x="2350" y="532"/>
                    </a:lnTo>
                    <a:lnTo>
                      <a:pt x="2369" y="538"/>
                    </a:lnTo>
                    <a:lnTo>
                      <a:pt x="2388" y="550"/>
                    </a:lnTo>
                    <a:lnTo>
                      <a:pt x="2691" y="738"/>
                    </a:lnTo>
                    <a:lnTo>
                      <a:pt x="2691" y="718"/>
                    </a:lnTo>
                    <a:lnTo>
                      <a:pt x="2693" y="702"/>
                    </a:lnTo>
                    <a:lnTo>
                      <a:pt x="2696" y="688"/>
                    </a:lnTo>
                    <a:lnTo>
                      <a:pt x="2701" y="676"/>
                    </a:lnTo>
                    <a:lnTo>
                      <a:pt x="2707" y="664"/>
                    </a:lnTo>
                    <a:lnTo>
                      <a:pt x="2716" y="655"/>
                    </a:lnTo>
                    <a:lnTo>
                      <a:pt x="2725" y="647"/>
                    </a:lnTo>
                    <a:lnTo>
                      <a:pt x="2737" y="643"/>
                    </a:lnTo>
                    <a:lnTo>
                      <a:pt x="2748" y="638"/>
                    </a:lnTo>
                    <a:lnTo>
                      <a:pt x="2763" y="637"/>
                    </a:lnTo>
                    <a:lnTo>
                      <a:pt x="2777" y="635"/>
                    </a:lnTo>
                    <a:lnTo>
                      <a:pt x="2794" y="638"/>
                    </a:lnTo>
                    <a:lnTo>
                      <a:pt x="2811" y="641"/>
                    </a:lnTo>
                    <a:lnTo>
                      <a:pt x="2832" y="646"/>
                    </a:lnTo>
                    <a:lnTo>
                      <a:pt x="2853" y="652"/>
                    </a:lnTo>
                    <a:lnTo>
                      <a:pt x="2877" y="661"/>
                    </a:lnTo>
                    <a:lnTo>
                      <a:pt x="3337" y="835"/>
                    </a:lnTo>
                    <a:lnTo>
                      <a:pt x="3338" y="785"/>
                    </a:lnTo>
                    <a:lnTo>
                      <a:pt x="3341" y="740"/>
                    </a:lnTo>
                    <a:lnTo>
                      <a:pt x="3345" y="700"/>
                    </a:lnTo>
                    <a:lnTo>
                      <a:pt x="3351" y="664"/>
                    </a:lnTo>
                    <a:lnTo>
                      <a:pt x="3358" y="631"/>
                    </a:lnTo>
                    <a:lnTo>
                      <a:pt x="3365" y="604"/>
                    </a:lnTo>
                    <a:lnTo>
                      <a:pt x="3375" y="579"/>
                    </a:lnTo>
                    <a:lnTo>
                      <a:pt x="3386" y="561"/>
                    </a:lnTo>
                    <a:lnTo>
                      <a:pt x="3397" y="544"/>
                    </a:lnTo>
                    <a:lnTo>
                      <a:pt x="3410" y="532"/>
                    </a:lnTo>
                    <a:lnTo>
                      <a:pt x="3423" y="524"/>
                    </a:lnTo>
                    <a:lnTo>
                      <a:pt x="3439" y="521"/>
                    </a:lnTo>
                    <a:lnTo>
                      <a:pt x="3455" y="521"/>
                    </a:lnTo>
                    <a:lnTo>
                      <a:pt x="3472" y="526"/>
                    </a:lnTo>
                    <a:lnTo>
                      <a:pt x="3490" y="534"/>
                    </a:lnTo>
                    <a:lnTo>
                      <a:pt x="3511" y="549"/>
                    </a:lnTo>
                    <a:lnTo>
                      <a:pt x="3803" y="730"/>
                    </a:lnTo>
                    <a:lnTo>
                      <a:pt x="3803" y="711"/>
                    </a:lnTo>
                    <a:lnTo>
                      <a:pt x="3806" y="697"/>
                    </a:lnTo>
                    <a:lnTo>
                      <a:pt x="3808" y="682"/>
                    </a:lnTo>
                    <a:lnTo>
                      <a:pt x="3815" y="672"/>
                    </a:lnTo>
                    <a:lnTo>
                      <a:pt x="3820" y="661"/>
                    </a:lnTo>
                    <a:lnTo>
                      <a:pt x="3829" y="654"/>
                    </a:lnTo>
                    <a:lnTo>
                      <a:pt x="3838" y="647"/>
                    </a:lnTo>
                    <a:lnTo>
                      <a:pt x="3850" y="643"/>
                    </a:lnTo>
                    <a:lnTo>
                      <a:pt x="3862" y="638"/>
                    </a:lnTo>
                    <a:lnTo>
                      <a:pt x="3876" y="637"/>
                    </a:lnTo>
                    <a:lnTo>
                      <a:pt x="3891" y="635"/>
                    </a:lnTo>
                    <a:lnTo>
                      <a:pt x="3908" y="638"/>
                    </a:lnTo>
                    <a:lnTo>
                      <a:pt x="3925" y="641"/>
                    </a:lnTo>
                    <a:lnTo>
                      <a:pt x="3945" y="646"/>
                    </a:lnTo>
                    <a:lnTo>
                      <a:pt x="3964" y="652"/>
                    </a:lnTo>
                    <a:lnTo>
                      <a:pt x="3988" y="661"/>
                    </a:lnTo>
                    <a:lnTo>
                      <a:pt x="4445" y="823"/>
                    </a:lnTo>
                    <a:lnTo>
                      <a:pt x="4449" y="774"/>
                    </a:lnTo>
                    <a:lnTo>
                      <a:pt x="4454" y="731"/>
                    </a:lnTo>
                    <a:lnTo>
                      <a:pt x="4459" y="690"/>
                    </a:lnTo>
                    <a:lnTo>
                      <a:pt x="4467" y="656"/>
                    </a:lnTo>
                    <a:lnTo>
                      <a:pt x="4474" y="623"/>
                    </a:lnTo>
                    <a:lnTo>
                      <a:pt x="4483" y="596"/>
                    </a:lnTo>
                    <a:lnTo>
                      <a:pt x="4492" y="572"/>
                    </a:lnTo>
                    <a:lnTo>
                      <a:pt x="4504" y="554"/>
                    </a:lnTo>
                    <a:lnTo>
                      <a:pt x="4514" y="537"/>
                    </a:lnTo>
                    <a:lnTo>
                      <a:pt x="4527" y="525"/>
                    </a:lnTo>
                    <a:lnTo>
                      <a:pt x="4541" y="517"/>
                    </a:lnTo>
                    <a:lnTo>
                      <a:pt x="4555" y="515"/>
                    </a:lnTo>
                    <a:lnTo>
                      <a:pt x="4569" y="513"/>
                    </a:lnTo>
                    <a:lnTo>
                      <a:pt x="4585" y="517"/>
                    </a:lnTo>
                    <a:lnTo>
                      <a:pt x="4602" y="525"/>
                    </a:lnTo>
                    <a:lnTo>
                      <a:pt x="4620" y="538"/>
                    </a:lnTo>
                    <a:lnTo>
                      <a:pt x="4926" y="728"/>
                    </a:lnTo>
                    <a:lnTo>
                      <a:pt x="4927" y="711"/>
                    </a:lnTo>
                    <a:lnTo>
                      <a:pt x="4931" y="697"/>
                    </a:lnTo>
                    <a:lnTo>
                      <a:pt x="4940" y="673"/>
                    </a:lnTo>
                    <a:lnTo>
                      <a:pt x="4945" y="663"/>
                    </a:lnTo>
                    <a:lnTo>
                      <a:pt x="4953" y="655"/>
                    </a:lnTo>
                    <a:lnTo>
                      <a:pt x="4961" y="647"/>
                    </a:lnTo>
                    <a:lnTo>
                      <a:pt x="4972" y="642"/>
                    </a:lnTo>
                    <a:lnTo>
                      <a:pt x="4991" y="634"/>
                    </a:lnTo>
                    <a:lnTo>
                      <a:pt x="5016" y="631"/>
                    </a:lnTo>
                    <a:lnTo>
                      <a:pt x="5029" y="631"/>
                    </a:lnTo>
                    <a:lnTo>
                      <a:pt x="5045" y="634"/>
                    </a:lnTo>
                    <a:lnTo>
                      <a:pt x="5078" y="644"/>
                    </a:lnTo>
                    <a:lnTo>
                      <a:pt x="5570" y="819"/>
                    </a:lnTo>
                    <a:lnTo>
                      <a:pt x="5569" y="772"/>
                    </a:lnTo>
                    <a:lnTo>
                      <a:pt x="5570" y="728"/>
                    </a:lnTo>
                    <a:lnTo>
                      <a:pt x="5573" y="689"/>
                    </a:lnTo>
                    <a:lnTo>
                      <a:pt x="5578" y="655"/>
                    </a:lnTo>
                    <a:lnTo>
                      <a:pt x="5583" y="623"/>
                    </a:lnTo>
                    <a:lnTo>
                      <a:pt x="5590" y="596"/>
                    </a:lnTo>
                    <a:lnTo>
                      <a:pt x="5598" y="572"/>
                    </a:lnTo>
                    <a:lnTo>
                      <a:pt x="5608" y="554"/>
                    </a:lnTo>
                    <a:lnTo>
                      <a:pt x="5617" y="537"/>
                    </a:lnTo>
                    <a:lnTo>
                      <a:pt x="5629" y="525"/>
                    </a:lnTo>
                    <a:lnTo>
                      <a:pt x="5642" y="517"/>
                    </a:lnTo>
                    <a:lnTo>
                      <a:pt x="5658" y="515"/>
                    </a:lnTo>
                    <a:lnTo>
                      <a:pt x="5674" y="513"/>
                    </a:lnTo>
                    <a:lnTo>
                      <a:pt x="5692" y="517"/>
                    </a:lnTo>
                    <a:lnTo>
                      <a:pt x="5710" y="525"/>
                    </a:lnTo>
                    <a:lnTo>
                      <a:pt x="5731" y="537"/>
                    </a:lnTo>
                    <a:lnTo>
                      <a:pt x="6038" y="724"/>
                    </a:lnTo>
                    <a:lnTo>
                      <a:pt x="6042" y="690"/>
                    </a:lnTo>
                    <a:lnTo>
                      <a:pt x="6051" y="664"/>
                    </a:lnTo>
                    <a:lnTo>
                      <a:pt x="6056" y="652"/>
                    </a:lnTo>
                    <a:lnTo>
                      <a:pt x="6064" y="643"/>
                    </a:lnTo>
                    <a:lnTo>
                      <a:pt x="6084" y="630"/>
                    </a:lnTo>
                    <a:lnTo>
                      <a:pt x="6106" y="622"/>
                    </a:lnTo>
                    <a:lnTo>
                      <a:pt x="6134" y="622"/>
                    </a:lnTo>
                    <a:lnTo>
                      <a:pt x="6148" y="623"/>
                    </a:lnTo>
                    <a:lnTo>
                      <a:pt x="6165" y="629"/>
                    </a:lnTo>
                    <a:lnTo>
                      <a:pt x="6203" y="642"/>
                    </a:lnTo>
                    <a:lnTo>
                      <a:pt x="6689" y="814"/>
                    </a:lnTo>
                    <a:lnTo>
                      <a:pt x="6690" y="764"/>
                    </a:lnTo>
                    <a:lnTo>
                      <a:pt x="6693" y="720"/>
                    </a:lnTo>
                    <a:lnTo>
                      <a:pt x="6697" y="680"/>
                    </a:lnTo>
                    <a:lnTo>
                      <a:pt x="6703" y="644"/>
                    </a:lnTo>
                    <a:lnTo>
                      <a:pt x="6710" y="612"/>
                    </a:lnTo>
                    <a:lnTo>
                      <a:pt x="6718" y="584"/>
                    </a:lnTo>
                    <a:lnTo>
                      <a:pt x="6727" y="561"/>
                    </a:lnTo>
                    <a:lnTo>
                      <a:pt x="6739" y="542"/>
                    </a:lnTo>
                    <a:lnTo>
                      <a:pt x="6749" y="526"/>
                    </a:lnTo>
                    <a:lnTo>
                      <a:pt x="6762" y="516"/>
                    </a:lnTo>
                    <a:lnTo>
                      <a:pt x="6775" y="508"/>
                    </a:lnTo>
                    <a:lnTo>
                      <a:pt x="6791" y="507"/>
                    </a:lnTo>
                    <a:lnTo>
                      <a:pt x="6807" y="507"/>
                    </a:lnTo>
                    <a:lnTo>
                      <a:pt x="6824" y="513"/>
                    </a:lnTo>
                    <a:lnTo>
                      <a:pt x="6842" y="523"/>
                    </a:lnTo>
                    <a:lnTo>
                      <a:pt x="6863" y="538"/>
                    </a:lnTo>
                    <a:lnTo>
                      <a:pt x="7148" y="722"/>
                    </a:lnTo>
                    <a:lnTo>
                      <a:pt x="7154" y="689"/>
                    </a:lnTo>
                    <a:lnTo>
                      <a:pt x="7159" y="675"/>
                    </a:lnTo>
                    <a:lnTo>
                      <a:pt x="7167" y="664"/>
                    </a:lnTo>
                    <a:lnTo>
                      <a:pt x="7174" y="654"/>
                    </a:lnTo>
                    <a:lnTo>
                      <a:pt x="7183" y="646"/>
                    </a:lnTo>
                    <a:lnTo>
                      <a:pt x="7193" y="639"/>
                    </a:lnTo>
                    <a:lnTo>
                      <a:pt x="7206" y="635"/>
                    </a:lnTo>
                    <a:lnTo>
                      <a:pt x="7218" y="630"/>
                    </a:lnTo>
                    <a:lnTo>
                      <a:pt x="7233" y="629"/>
                    </a:lnTo>
                    <a:lnTo>
                      <a:pt x="7247" y="627"/>
                    </a:lnTo>
                    <a:lnTo>
                      <a:pt x="7264" y="630"/>
                    </a:lnTo>
                    <a:lnTo>
                      <a:pt x="7281" y="633"/>
                    </a:lnTo>
                    <a:lnTo>
                      <a:pt x="7301" y="638"/>
                    </a:lnTo>
                    <a:lnTo>
                      <a:pt x="7320" y="644"/>
                    </a:lnTo>
                    <a:lnTo>
                      <a:pt x="7343" y="654"/>
                    </a:lnTo>
                    <a:lnTo>
                      <a:pt x="7818" y="814"/>
                    </a:lnTo>
                    <a:lnTo>
                      <a:pt x="7818" y="650"/>
                    </a:lnTo>
                    <a:lnTo>
                      <a:pt x="7818" y="626"/>
                    </a:lnTo>
                    <a:lnTo>
                      <a:pt x="7821" y="606"/>
                    </a:lnTo>
                    <a:lnTo>
                      <a:pt x="7823" y="588"/>
                    </a:lnTo>
                    <a:lnTo>
                      <a:pt x="7829" y="574"/>
                    </a:lnTo>
                    <a:lnTo>
                      <a:pt x="7840" y="546"/>
                    </a:lnTo>
                    <a:lnTo>
                      <a:pt x="7848" y="536"/>
                    </a:lnTo>
                    <a:lnTo>
                      <a:pt x="7859" y="529"/>
                    </a:lnTo>
                    <a:lnTo>
                      <a:pt x="7878" y="517"/>
                    </a:lnTo>
                    <a:lnTo>
                      <a:pt x="7890" y="515"/>
                    </a:lnTo>
                    <a:lnTo>
                      <a:pt x="7905" y="516"/>
                    </a:lnTo>
                    <a:lnTo>
                      <a:pt x="7935" y="520"/>
                    </a:lnTo>
                    <a:lnTo>
                      <a:pt x="7970" y="534"/>
                    </a:lnTo>
                    <a:lnTo>
                      <a:pt x="8279" y="715"/>
                    </a:lnTo>
                    <a:lnTo>
                      <a:pt x="8279" y="700"/>
                    </a:lnTo>
                    <a:lnTo>
                      <a:pt x="8282" y="686"/>
                    </a:lnTo>
                    <a:lnTo>
                      <a:pt x="8291" y="663"/>
                    </a:lnTo>
                    <a:lnTo>
                      <a:pt x="8296" y="652"/>
                    </a:lnTo>
                    <a:lnTo>
                      <a:pt x="8304" y="646"/>
                    </a:lnTo>
                    <a:lnTo>
                      <a:pt x="8313" y="639"/>
                    </a:lnTo>
                    <a:lnTo>
                      <a:pt x="8325" y="635"/>
                    </a:lnTo>
                    <a:lnTo>
                      <a:pt x="8336" y="630"/>
                    </a:lnTo>
                    <a:lnTo>
                      <a:pt x="8349" y="629"/>
                    </a:lnTo>
                    <a:lnTo>
                      <a:pt x="8362" y="627"/>
                    </a:lnTo>
                    <a:lnTo>
                      <a:pt x="8378" y="629"/>
                    </a:lnTo>
                    <a:lnTo>
                      <a:pt x="8393" y="630"/>
                    </a:lnTo>
                    <a:lnTo>
                      <a:pt x="8412" y="634"/>
                    </a:lnTo>
                    <a:lnTo>
                      <a:pt x="8431" y="638"/>
                    </a:lnTo>
                    <a:lnTo>
                      <a:pt x="8454" y="646"/>
                    </a:lnTo>
                    <a:lnTo>
                      <a:pt x="8925" y="811"/>
                    </a:lnTo>
                    <a:lnTo>
                      <a:pt x="8925" y="673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19" name="Freeform 29">
                <a:extLst>
                  <a:ext uri="{FF2B5EF4-FFF2-40B4-BE49-F238E27FC236}">
                    <a16:creationId xmlns:a16="http://schemas.microsoft.com/office/drawing/2014/main" id="{B1CFCC90-EA25-D4C8-CB0D-094C6518C4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82750" y="3530600"/>
                <a:ext cx="3978275" cy="115888"/>
              </a:xfrm>
              <a:custGeom>
                <a:avLst/>
                <a:gdLst>
                  <a:gd name="T0" fmla="*/ 9531 w 10026"/>
                  <a:gd name="T1" fmla="*/ 102 h 291"/>
                  <a:gd name="T2" fmla="*/ 9425 w 10026"/>
                  <a:gd name="T3" fmla="*/ 142 h 291"/>
                  <a:gd name="T4" fmla="*/ 9114 w 10026"/>
                  <a:gd name="T5" fmla="*/ 26 h 291"/>
                  <a:gd name="T6" fmla="*/ 9021 w 10026"/>
                  <a:gd name="T7" fmla="*/ 12 h 291"/>
                  <a:gd name="T8" fmla="*/ 8957 w 10026"/>
                  <a:gd name="T9" fmla="*/ 94 h 291"/>
                  <a:gd name="T10" fmla="*/ 8925 w 10026"/>
                  <a:gd name="T11" fmla="*/ 275 h 291"/>
                  <a:gd name="T12" fmla="*/ 8386 w 10026"/>
                  <a:gd name="T13" fmla="*/ 100 h 291"/>
                  <a:gd name="T14" fmla="*/ 8298 w 10026"/>
                  <a:gd name="T15" fmla="*/ 168 h 291"/>
                  <a:gd name="T16" fmla="*/ 7951 w 10026"/>
                  <a:gd name="T17" fmla="*/ 12 h 291"/>
                  <a:gd name="T18" fmla="*/ 7872 w 10026"/>
                  <a:gd name="T19" fmla="*/ 30 h 291"/>
                  <a:gd name="T20" fmla="*/ 7825 w 10026"/>
                  <a:gd name="T21" fmla="*/ 131 h 291"/>
                  <a:gd name="T22" fmla="*/ 7390 w 10026"/>
                  <a:gd name="T23" fmla="*/ 132 h 291"/>
                  <a:gd name="T24" fmla="*/ 7276 w 10026"/>
                  <a:gd name="T25" fmla="*/ 105 h 291"/>
                  <a:gd name="T26" fmla="*/ 7162 w 10026"/>
                  <a:gd name="T27" fmla="*/ 206 h 291"/>
                  <a:gd name="T28" fmla="*/ 6811 w 10026"/>
                  <a:gd name="T29" fmla="*/ 9 h 291"/>
                  <a:gd name="T30" fmla="*/ 6736 w 10026"/>
                  <a:gd name="T31" fmla="*/ 54 h 291"/>
                  <a:gd name="T32" fmla="*/ 6694 w 10026"/>
                  <a:gd name="T33" fmla="*/ 193 h 291"/>
                  <a:gd name="T34" fmla="*/ 6197 w 10026"/>
                  <a:gd name="T35" fmla="*/ 100 h 291"/>
                  <a:gd name="T36" fmla="*/ 6083 w 10026"/>
                  <a:gd name="T37" fmla="*/ 138 h 291"/>
                  <a:gd name="T38" fmla="*/ 5756 w 10026"/>
                  <a:gd name="T39" fmla="*/ 24 h 291"/>
                  <a:gd name="T40" fmla="*/ 5667 w 10026"/>
                  <a:gd name="T41" fmla="*/ 11 h 291"/>
                  <a:gd name="T42" fmla="*/ 5606 w 10026"/>
                  <a:gd name="T43" fmla="*/ 94 h 291"/>
                  <a:gd name="T44" fmla="*/ 5576 w 10026"/>
                  <a:gd name="T45" fmla="*/ 275 h 291"/>
                  <a:gd name="T46" fmla="*/ 5079 w 10026"/>
                  <a:gd name="T47" fmla="*/ 110 h 291"/>
                  <a:gd name="T48" fmla="*/ 4993 w 10026"/>
                  <a:gd name="T49" fmla="*/ 117 h 291"/>
                  <a:gd name="T50" fmla="*/ 4943 w 10026"/>
                  <a:gd name="T51" fmla="*/ 172 h 291"/>
                  <a:gd name="T52" fmla="*/ 4636 w 10026"/>
                  <a:gd name="T53" fmla="*/ 22 h 291"/>
                  <a:gd name="T54" fmla="*/ 4545 w 10026"/>
                  <a:gd name="T55" fmla="*/ 21 h 291"/>
                  <a:gd name="T56" fmla="*/ 4486 w 10026"/>
                  <a:gd name="T57" fmla="*/ 122 h 291"/>
                  <a:gd name="T58" fmla="*/ 4042 w 10026"/>
                  <a:gd name="T59" fmla="*/ 134 h 291"/>
                  <a:gd name="T60" fmla="*/ 3936 w 10026"/>
                  <a:gd name="T61" fmla="*/ 108 h 291"/>
                  <a:gd name="T62" fmla="*/ 3850 w 10026"/>
                  <a:gd name="T63" fmla="*/ 136 h 291"/>
                  <a:gd name="T64" fmla="*/ 3815 w 10026"/>
                  <a:gd name="T65" fmla="*/ 210 h 291"/>
                  <a:gd name="T66" fmla="*/ 3486 w 10026"/>
                  <a:gd name="T67" fmla="*/ 16 h 291"/>
                  <a:gd name="T68" fmla="*/ 3398 w 10026"/>
                  <a:gd name="T69" fmla="*/ 55 h 291"/>
                  <a:gd name="T70" fmla="*/ 3346 w 10026"/>
                  <a:gd name="T71" fmla="*/ 198 h 291"/>
                  <a:gd name="T72" fmla="*/ 2918 w 10026"/>
                  <a:gd name="T73" fmla="*/ 129 h 291"/>
                  <a:gd name="T74" fmla="*/ 2805 w 10026"/>
                  <a:gd name="T75" fmla="*/ 108 h 291"/>
                  <a:gd name="T76" fmla="*/ 2732 w 10026"/>
                  <a:gd name="T77" fmla="*/ 146 h 291"/>
                  <a:gd name="T78" fmla="*/ 2453 w 10026"/>
                  <a:gd name="T79" fmla="*/ 49 h 291"/>
                  <a:gd name="T80" fmla="*/ 2353 w 10026"/>
                  <a:gd name="T81" fmla="*/ 8 h 291"/>
                  <a:gd name="T82" fmla="*/ 2276 w 10026"/>
                  <a:gd name="T83" fmla="*/ 58 h 291"/>
                  <a:gd name="T84" fmla="*/ 2231 w 10026"/>
                  <a:gd name="T85" fmla="*/ 203 h 291"/>
                  <a:gd name="T86" fmla="*/ 1770 w 10026"/>
                  <a:gd name="T87" fmla="*/ 105 h 291"/>
                  <a:gd name="T88" fmla="*/ 1661 w 10026"/>
                  <a:gd name="T89" fmla="*/ 108 h 291"/>
                  <a:gd name="T90" fmla="*/ 1587 w 10026"/>
                  <a:gd name="T91" fmla="*/ 178 h 291"/>
                  <a:gd name="T92" fmla="*/ 1291 w 10026"/>
                  <a:gd name="T93" fmla="*/ 29 h 291"/>
                  <a:gd name="T94" fmla="*/ 1191 w 10026"/>
                  <a:gd name="T95" fmla="*/ 24 h 291"/>
                  <a:gd name="T96" fmla="*/ 1128 w 10026"/>
                  <a:gd name="T97" fmla="*/ 129 h 291"/>
                  <a:gd name="T98" fmla="*/ 687 w 10026"/>
                  <a:gd name="T99" fmla="*/ 139 h 291"/>
                  <a:gd name="T100" fmla="*/ 582 w 10026"/>
                  <a:gd name="T101" fmla="*/ 102 h 291"/>
                  <a:gd name="T102" fmla="*/ 495 w 10026"/>
                  <a:gd name="T103" fmla="*/ 132 h 291"/>
                  <a:gd name="T104" fmla="*/ 169 w 10026"/>
                  <a:gd name="T105" fmla="*/ 24 h 291"/>
                  <a:gd name="T106" fmla="*/ 87 w 10026"/>
                  <a:gd name="T107" fmla="*/ 3 h 291"/>
                  <a:gd name="T108" fmla="*/ 30 w 10026"/>
                  <a:gd name="T109" fmla="*/ 67 h 291"/>
                  <a:gd name="T110" fmla="*/ 0 w 10026"/>
                  <a:gd name="T111" fmla="*/ 219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026" h="291">
                    <a:moveTo>
                      <a:pt x="10026" y="274"/>
                    </a:moveTo>
                    <a:lnTo>
                      <a:pt x="9611" y="127"/>
                    </a:lnTo>
                    <a:lnTo>
                      <a:pt x="9567" y="110"/>
                    </a:lnTo>
                    <a:lnTo>
                      <a:pt x="9548" y="105"/>
                    </a:lnTo>
                    <a:lnTo>
                      <a:pt x="9531" y="102"/>
                    </a:lnTo>
                    <a:lnTo>
                      <a:pt x="9512" y="100"/>
                    </a:lnTo>
                    <a:lnTo>
                      <a:pt x="9497" y="101"/>
                    </a:lnTo>
                    <a:lnTo>
                      <a:pt x="9469" y="109"/>
                    </a:lnTo>
                    <a:lnTo>
                      <a:pt x="9444" y="121"/>
                    </a:lnTo>
                    <a:lnTo>
                      <a:pt x="9425" y="142"/>
                    </a:lnTo>
                    <a:lnTo>
                      <a:pt x="9407" y="169"/>
                    </a:lnTo>
                    <a:lnTo>
                      <a:pt x="9401" y="186"/>
                    </a:lnTo>
                    <a:lnTo>
                      <a:pt x="9397" y="206"/>
                    </a:lnTo>
                    <a:lnTo>
                      <a:pt x="9138" y="42"/>
                    </a:lnTo>
                    <a:lnTo>
                      <a:pt x="9114" y="26"/>
                    </a:lnTo>
                    <a:lnTo>
                      <a:pt x="9093" y="16"/>
                    </a:lnTo>
                    <a:lnTo>
                      <a:pt x="9073" y="9"/>
                    </a:lnTo>
                    <a:lnTo>
                      <a:pt x="9055" y="7"/>
                    </a:lnTo>
                    <a:lnTo>
                      <a:pt x="9037" y="7"/>
                    </a:lnTo>
                    <a:lnTo>
                      <a:pt x="9021" y="12"/>
                    </a:lnTo>
                    <a:lnTo>
                      <a:pt x="9005" y="21"/>
                    </a:lnTo>
                    <a:lnTo>
                      <a:pt x="8992" y="34"/>
                    </a:lnTo>
                    <a:lnTo>
                      <a:pt x="8979" y="50"/>
                    </a:lnTo>
                    <a:lnTo>
                      <a:pt x="8967" y="71"/>
                    </a:lnTo>
                    <a:lnTo>
                      <a:pt x="8957" y="94"/>
                    </a:lnTo>
                    <a:lnTo>
                      <a:pt x="8949" y="123"/>
                    </a:lnTo>
                    <a:lnTo>
                      <a:pt x="8940" y="155"/>
                    </a:lnTo>
                    <a:lnTo>
                      <a:pt x="8933" y="191"/>
                    </a:lnTo>
                    <a:lnTo>
                      <a:pt x="8928" y="231"/>
                    </a:lnTo>
                    <a:lnTo>
                      <a:pt x="8925" y="275"/>
                    </a:lnTo>
                    <a:lnTo>
                      <a:pt x="8488" y="125"/>
                    </a:lnTo>
                    <a:lnTo>
                      <a:pt x="8450" y="109"/>
                    </a:lnTo>
                    <a:lnTo>
                      <a:pt x="8432" y="104"/>
                    </a:lnTo>
                    <a:lnTo>
                      <a:pt x="8416" y="101"/>
                    </a:lnTo>
                    <a:lnTo>
                      <a:pt x="8386" y="100"/>
                    </a:lnTo>
                    <a:lnTo>
                      <a:pt x="8371" y="102"/>
                    </a:lnTo>
                    <a:lnTo>
                      <a:pt x="8359" y="108"/>
                    </a:lnTo>
                    <a:lnTo>
                      <a:pt x="8335" y="119"/>
                    </a:lnTo>
                    <a:lnTo>
                      <a:pt x="8315" y="140"/>
                    </a:lnTo>
                    <a:lnTo>
                      <a:pt x="8298" y="168"/>
                    </a:lnTo>
                    <a:lnTo>
                      <a:pt x="8290" y="184"/>
                    </a:lnTo>
                    <a:lnTo>
                      <a:pt x="8285" y="203"/>
                    </a:lnTo>
                    <a:lnTo>
                      <a:pt x="7993" y="29"/>
                    </a:lnTo>
                    <a:lnTo>
                      <a:pt x="7970" y="18"/>
                    </a:lnTo>
                    <a:lnTo>
                      <a:pt x="7951" y="12"/>
                    </a:lnTo>
                    <a:lnTo>
                      <a:pt x="7932" y="9"/>
                    </a:lnTo>
                    <a:lnTo>
                      <a:pt x="7917" y="11"/>
                    </a:lnTo>
                    <a:lnTo>
                      <a:pt x="7900" y="13"/>
                    </a:lnTo>
                    <a:lnTo>
                      <a:pt x="7885" y="20"/>
                    </a:lnTo>
                    <a:lnTo>
                      <a:pt x="7872" y="30"/>
                    </a:lnTo>
                    <a:lnTo>
                      <a:pt x="7862" y="45"/>
                    </a:lnTo>
                    <a:lnTo>
                      <a:pt x="7850" y="60"/>
                    </a:lnTo>
                    <a:lnTo>
                      <a:pt x="7841" y="80"/>
                    </a:lnTo>
                    <a:lnTo>
                      <a:pt x="7832" y="104"/>
                    </a:lnTo>
                    <a:lnTo>
                      <a:pt x="7825" y="131"/>
                    </a:lnTo>
                    <a:lnTo>
                      <a:pt x="7818" y="160"/>
                    </a:lnTo>
                    <a:lnTo>
                      <a:pt x="7815" y="193"/>
                    </a:lnTo>
                    <a:lnTo>
                      <a:pt x="7811" y="229"/>
                    </a:lnTo>
                    <a:lnTo>
                      <a:pt x="7809" y="270"/>
                    </a:lnTo>
                    <a:lnTo>
                      <a:pt x="7390" y="132"/>
                    </a:lnTo>
                    <a:lnTo>
                      <a:pt x="7368" y="122"/>
                    </a:lnTo>
                    <a:lnTo>
                      <a:pt x="7348" y="115"/>
                    </a:lnTo>
                    <a:lnTo>
                      <a:pt x="7310" y="108"/>
                    </a:lnTo>
                    <a:lnTo>
                      <a:pt x="7292" y="105"/>
                    </a:lnTo>
                    <a:lnTo>
                      <a:pt x="7276" y="105"/>
                    </a:lnTo>
                    <a:lnTo>
                      <a:pt x="7246" y="111"/>
                    </a:lnTo>
                    <a:lnTo>
                      <a:pt x="7218" y="123"/>
                    </a:lnTo>
                    <a:lnTo>
                      <a:pt x="7196" y="144"/>
                    </a:lnTo>
                    <a:lnTo>
                      <a:pt x="7177" y="170"/>
                    </a:lnTo>
                    <a:lnTo>
                      <a:pt x="7162" y="206"/>
                    </a:lnTo>
                    <a:lnTo>
                      <a:pt x="6895" y="41"/>
                    </a:lnTo>
                    <a:lnTo>
                      <a:pt x="6871" y="26"/>
                    </a:lnTo>
                    <a:lnTo>
                      <a:pt x="6850" y="17"/>
                    </a:lnTo>
                    <a:lnTo>
                      <a:pt x="6829" y="11"/>
                    </a:lnTo>
                    <a:lnTo>
                      <a:pt x="6811" y="9"/>
                    </a:lnTo>
                    <a:lnTo>
                      <a:pt x="6793" y="11"/>
                    </a:lnTo>
                    <a:lnTo>
                      <a:pt x="6777" y="16"/>
                    </a:lnTo>
                    <a:lnTo>
                      <a:pt x="6763" y="25"/>
                    </a:lnTo>
                    <a:lnTo>
                      <a:pt x="6749" y="38"/>
                    </a:lnTo>
                    <a:lnTo>
                      <a:pt x="6736" y="54"/>
                    </a:lnTo>
                    <a:lnTo>
                      <a:pt x="6726" y="73"/>
                    </a:lnTo>
                    <a:lnTo>
                      <a:pt x="6715" y="97"/>
                    </a:lnTo>
                    <a:lnTo>
                      <a:pt x="6708" y="126"/>
                    </a:lnTo>
                    <a:lnTo>
                      <a:pt x="6700" y="157"/>
                    </a:lnTo>
                    <a:lnTo>
                      <a:pt x="6694" y="193"/>
                    </a:lnTo>
                    <a:lnTo>
                      <a:pt x="6689" y="232"/>
                    </a:lnTo>
                    <a:lnTo>
                      <a:pt x="6687" y="275"/>
                    </a:lnTo>
                    <a:lnTo>
                      <a:pt x="6278" y="129"/>
                    </a:lnTo>
                    <a:lnTo>
                      <a:pt x="6235" y="109"/>
                    </a:lnTo>
                    <a:lnTo>
                      <a:pt x="6197" y="100"/>
                    </a:lnTo>
                    <a:lnTo>
                      <a:pt x="6178" y="97"/>
                    </a:lnTo>
                    <a:lnTo>
                      <a:pt x="6163" y="97"/>
                    </a:lnTo>
                    <a:lnTo>
                      <a:pt x="6132" y="104"/>
                    </a:lnTo>
                    <a:lnTo>
                      <a:pt x="6105" y="115"/>
                    </a:lnTo>
                    <a:lnTo>
                      <a:pt x="6083" y="138"/>
                    </a:lnTo>
                    <a:lnTo>
                      <a:pt x="6072" y="151"/>
                    </a:lnTo>
                    <a:lnTo>
                      <a:pt x="6064" y="167"/>
                    </a:lnTo>
                    <a:lnTo>
                      <a:pt x="6050" y="205"/>
                    </a:lnTo>
                    <a:lnTo>
                      <a:pt x="5779" y="39"/>
                    </a:lnTo>
                    <a:lnTo>
                      <a:pt x="5756" y="24"/>
                    </a:lnTo>
                    <a:lnTo>
                      <a:pt x="5737" y="13"/>
                    </a:lnTo>
                    <a:lnTo>
                      <a:pt x="5717" y="7"/>
                    </a:lnTo>
                    <a:lnTo>
                      <a:pt x="5700" y="5"/>
                    </a:lnTo>
                    <a:lnTo>
                      <a:pt x="5683" y="5"/>
                    </a:lnTo>
                    <a:lnTo>
                      <a:pt x="5667" y="11"/>
                    </a:lnTo>
                    <a:lnTo>
                      <a:pt x="5653" y="20"/>
                    </a:lnTo>
                    <a:lnTo>
                      <a:pt x="5641" y="34"/>
                    </a:lnTo>
                    <a:lnTo>
                      <a:pt x="5628" y="50"/>
                    </a:lnTo>
                    <a:lnTo>
                      <a:pt x="5616" y="71"/>
                    </a:lnTo>
                    <a:lnTo>
                      <a:pt x="5606" y="94"/>
                    </a:lnTo>
                    <a:lnTo>
                      <a:pt x="5598" y="123"/>
                    </a:lnTo>
                    <a:lnTo>
                      <a:pt x="5590" y="155"/>
                    </a:lnTo>
                    <a:lnTo>
                      <a:pt x="5584" y="191"/>
                    </a:lnTo>
                    <a:lnTo>
                      <a:pt x="5578" y="231"/>
                    </a:lnTo>
                    <a:lnTo>
                      <a:pt x="5576" y="275"/>
                    </a:lnTo>
                    <a:lnTo>
                      <a:pt x="5175" y="140"/>
                    </a:lnTo>
                    <a:lnTo>
                      <a:pt x="5147" y="129"/>
                    </a:lnTo>
                    <a:lnTo>
                      <a:pt x="5124" y="121"/>
                    </a:lnTo>
                    <a:lnTo>
                      <a:pt x="5100" y="114"/>
                    </a:lnTo>
                    <a:lnTo>
                      <a:pt x="5079" y="110"/>
                    </a:lnTo>
                    <a:lnTo>
                      <a:pt x="5058" y="106"/>
                    </a:lnTo>
                    <a:lnTo>
                      <a:pt x="5040" y="106"/>
                    </a:lnTo>
                    <a:lnTo>
                      <a:pt x="5023" y="108"/>
                    </a:lnTo>
                    <a:lnTo>
                      <a:pt x="5008" y="113"/>
                    </a:lnTo>
                    <a:lnTo>
                      <a:pt x="4993" y="117"/>
                    </a:lnTo>
                    <a:lnTo>
                      <a:pt x="4980" y="125"/>
                    </a:lnTo>
                    <a:lnTo>
                      <a:pt x="4968" y="132"/>
                    </a:lnTo>
                    <a:lnTo>
                      <a:pt x="4959" y="144"/>
                    </a:lnTo>
                    <a:lnTo>
                      <a:pt x="4950" y="156"/>
                    </a:lnTo>
                    <a:lnTo>
                      <a:pt x="4943" y="172"/>
                    </a:lnTo>
                    <a:lnTo>
                      <a:pt x="4936" y="189"/>
                    </a:lnTo>
                    <a:lnTo>
                      <a:pt x="4934" y="208"/>
                    </a:lnTo>
                    <a:lnTo>
                      <a:pt x="4684" y="51"/>
                    </a:lnTo>
                    <a:lnTo>
                      <a:pt x="4659" y="34"/>
                    </a:lnTo>
                    <a:lnTo>
                      <a:pt x="4636" y="22"/>
                    </a:lnTo>
                    <a:lnTo>
                      <a:pt x="4615" y="13"/>
                    </a:lnTo>
                    <a:lnTo>
                      <a:pt x="4597" y="11"/>
                    </a:lnTo>
                    <a:lnTo>
                      <a:pt x="4577" y="9"/>
                    </a:lnTo>
                    <a:lnTo>
                      <a:pt x="4560" y="13"/>
                    </a:lnTo>
                    <a:lnTo>
                      <a:pt x="4545" y="21"/>
                    </a:lnTo>
                    <a:lnTo>
                      <a:pt x="4532" y="34"/>
                    </a:lnTo>
                    <a:lnTo>
                      <a:pt x="4517" y="49"/>
                    </a:lnTo>
                    <a:lnTo>
                      <a:pt x="4505" y="70"/>
                    </a:lnTo>
                    <a:lnTo>
                      <a:pt x="4495" y="93"/>
                    </a:lnTo>
                    <a:lnTo>
                      <a:pt x="4486" y="122"/>
                    </a:lnTo>
                    <a:lnTo>
                      <a:pt x="4477" y="153"/>
                    </a:lnTo>
                    <a:lnTo>
                      <a:pt x="4470" y="190"/>
                    </a:lnTo>
                    <a:lnTo>
                      <a:pt x="4465" y="229"/>
                    </a:lnTo>
                    <a:lnTo>
                      <a:pt x="4462" y="274"/>
                    </a:lnTo>
                    <a:lnTo>
                      <a:pt x="4042" y="134"/>
                    </a:lnTo>
                    <a:lnTo>
                      <a:pt x="4017" y="125"/>
                    </a:lnTo>
                    <a:lnTo>
                      <a:pt x="3995" y="118"/>
                    </a:lnTo>
                    <a:lnTo>
                      <a:pt x="3974" y="113"/>
                    </a:lnTo>
                    <a:lnTo>
                      <a:pt x="3955" y="110"/>
                    </a:lnTo>
                    <a:lnTo>
                      <a:pt x="3936" y="108"/>
                    </a:lnTo>
                    <a:lnTo>
                      <a:pt x="3919" y="109"/>
                    </a:lnTo>
                    <a:lnTo>
                      <a:pt x="3888" y="115"/>
                    </a:lnTo>
                    <a:lnTo>
                      <a:pt x="3874" y="119"/>
                    </a:lnTo>
                    <a:lnTo>
                      <a:pt x="3862" y="127"/>
                    </a:lnTo>
                    <a:lnTo>
                      <a:pt x="3850" y="136"/>
                    </a:lnTo>
                    <a:lnTo>
                      <a:pt x="3841" y="148"/>
                    </a:lnTo>
                    <a:lnTo>
                      <a:pt x="3832" y="160"/>
                    </a:lnTo>
                    <a:lnTo>
                      <a:pt x="3826" y="174"/>
                    </a:lnTo>
                    <a:lnTo>
                      <a:pt x="3819" y="190"/>
                    </a:lnTo>
                    <a:lnTo>
                      <a:pt x="3815" y="210"/>
                    </a:lnTo>
                    <a:lnTo>
                      <a:pt x="3583" y="59"/>
                    </a:lnTo>
                    <a:lnTo>
                      <a:pt x="3556" y="41"/>
                    </a:lnTo>
                    <a:lnTo>
                      <a:pt x="3531" y="29"/>
                    </a:lnTo>
                    <a:lnTo>
                      <a:pt x="3507" y="20"/>
                    </a:lnTo>
                    <a:lnTo>
                      <a:pt x="3486" y="16"/>
                    </a:lnTo>
                    <a:lnTo>
                      <a:pt x="3465" y="14"/>
                    </a:lnTo>
                    <a:lnTo>
                      <a:pt x="3447" y="20"/>
                    </a:lnTo>
                    <a:lnTo>
                      <a:pt x="3429" y="28"/>
                    </a:lnTo>
                    <a:lnTo>
                      <a:pt x="3414" y="41"/>
                    </a:lnTo>
                    <a:lnTo>
                      <a:pt x="3398" y="55"/>
                    </a:lnTo>
                    <a:lnTo>
                      <a:pt x="3385" y="76"/>
                    </a:lnTo>
                    <a:lnTo>
                      <a:pt x="3372" y="100"/>
                    </a:lnTo>
                    <a:lnTo>
                      <a:pt x="3363" y="129"/>
                    </a:lnTo>
                    <a:lnTo>
                      <a:pt x="3353" y="160"/>
                    </a:lnTo>
                    <a:lnTo>
                      <a:pt x="3346" y="198"/>
                    </a:lnTo>
                    <a:lnTo>
                      <a:pt x="3340" y="239"/>
                    </a:lnTo>
                    <a:lnTo>
                      <a:pt x="3336" y="284"/>
                    </a:lnTo>
                    <a:lnTo>
                      <a:pt x="2974" y="153"/>
                    </a:lnTo>
                    <a:lnTo>
                      <a:pt x="2944" y="139"/>
                    </a:lnTo>
                    <a:lnTo>
                      <a:pt x="2918" y="129"/>
                    </a:lnTo>
                    <a:lnTo>
                      <a:pt x="2891" y="119"/>
                    </a:lnTo>
                    <a:lnTo>
                      <a:pt x="2868" y="114"/>
                    </a:lnTo>
                    <a:lnTo>
                      <a:pt x="2844" y="109"/>
                    </a:lnTo>
                    <a:lnTo>
                      <a:pt x="2825" y="108"/>
                    </a:lnTo>
                    <a:lnTo>
                      <a:pt x="2805" y="108"/>
                    </a:lnTo>
                    <a:lnTo>
                      <a:pt x="2788" y="111"/>
                    </a:lnTo>
                    <a:lnTo>
                      <a:pt x="2771" y="115"/>
                    </a:lnTo>
                    <a:lnTo>
                      <a:pt x="2757" y="123"/>
                    </a:lnTo>
                    <a:lnTo>
                      <a:pt x="2742" y="132"/>
                    </a:lnTo>
                    <a:lnTo>
                      <a:pt x="2732" y="146"/>
                    </a:lnTo>
                    <a:lnTo>
                      <a:pt x="2720" y="159"/>
                    </a:lnTo>
                    <a:lnTo>
                      <a:pt x="2712" y="176"/>
                    </a:lnTo>
                    <a:lnTo>
                      <a:pt x="2704" y="194"/>
                    </a:lnTo>
                    <a:lnTo>
                      <a:pt x="2699" y="216"/>
                    </a:lnTo>
                    <a:lnTo>
                      <a:pt x="2453" y="49"/>
                    </a:lnTo>
                    <a:lnTo>
                      <a:pt x="2437" y="38"/>
                    </a:lnTo>
                    <a:lnTo>
                      <a:pt x="2413" y="24"/>
                    </a:lnTo>
                    <a:lnTo>
                      <a:pt x="2392" y="14"/>
                    </a:lnTo>
                    <a:lnTo>
                      <a:pt x="2371" y="9"/>
                    </a:lnTo>
                    <a:lnTo>
                      <a:pt x="2353" y="8"/>
                    </a:lnTo>
                    <a:lnTo>
                      <a:pt x="2335" y="9"/>
                    </a:lnTo>
                    <a:lnTo>
                      <a:pt x="2319" y="16"/>
                    </a:lnTo>
                    <a:lnTo>
                      <a:pt x="2303" y="26"/>
                    </a:lnTo>
                    <a:lnTo>
                      <a:pt x="2290" y="41"/>
                    </a:lnTo>
                    <a:lnTo>
                      <a:pt x="2276" y="58"/>
                    </a:lnTo>
                    <a:lnTo>
                      <a:pt x="2264" y="79"/>
                    </a:lnTo>
                    <a:lnTo>
                      <a:pt x="2254" y="104"/>
                    </a:lnTo>
                    <a:lnTo>
                      <a:pt x="2246" y="134"/>
                    </a:lnTo>
                    <a:lnTo>
                      <a:pt x="2238" y="167"/>
                    </a:lnTo>
                    <a:lnTo>
                      <a:pt x="2231" y="203"/>
                    </a:lnTo>
                    <a:lnTo>
                      <a:pt x="2226" y="244"/>
                    </a:lnTo>
                    <a:lnTo>
                      <a:pt x="2223" y="290"/>
                    </a:lnTo>
                    <a:lnTo>
                      <a:pt x="1815" y="122"/>
                    </a:lnTo>
                    <a:lnTo>
                      <a:pt x="1791" y="111"/>
                    </a:lnTo>
                    <a:lnTo>
                      <a:pt x="1770" y="105"/>
                    </a:lnTo>
                    <a:lnTo>
                      <a:pt x="1730" y="98"/>
                    </a:lnTo>
                    <a:lnTo>
                      <a:pt x="1710" y="97"/>
                    </a:lnTo>
                    <a:lnTo>
                      <a:pt x="1693" y="98"/>
                    </a:lnTo>
                    <a:lnTo>
                      <a:pt x="1676" y="101"/>
                    </a:lnTo>
                    <a:lnTo>
                      <a:pt x="1661" y="108"/>
                    </a:lnTo>
                    <a:lnTo>
                      <a:pt x="1646" y="113"/>
                    </a:lnTo>
                    <a:lnTo>
                      <a:pt x="1633" y="122"/>
                    </a:lnTo>
                    <a:lnTo>
                      <a:pt x="1608" y="147"/>
                    </a:lnTo>
                    <a:lnTo>
                      <a:pt x="1596" y="161"/>
                    </a:lnTo>
                    <a:lnTo>
                      <a:pt x="1587" y="178"/>
                    </a:lnTo>
                    <a:lnTo>
                      <a:pt x="1578" y="197"/>
                    </a:lnTo>
                    <a:lnTo>
                      <a:pt x="1571" y="219"/>
                    </a:lnTo>
                    <a:lnTo>
                      <a:pt x="1342" y="62"/>
                    </a:lnTo>
                    <a:lnTo>
                      <a:pt x="1314" y="42"/>
                    </a:lnTo>
                    <a:lnTo>
                      <a:pt x="1291" y="29"/>
                    </a:lnTo>
                    <a:lnTo>
                      <a:pt x="1267" y="18"/>
                    </a:lnTo>
                    <a:lnTo>
                      <a:pt x="1246" y="14"/>
                    </a:lnTo>
                    <a:lnTo>
                      <a:pt x="1225" y="12"/>
                    </a:lnTo>
                    <a:lnTo>
                      <a:pt x="1208" y="16"/>
                    </a:lnTo>
                    <a:lnTo>
                      <a:pt x="1191" y="24"/>
                    </a:lnTo>
                    <a:lnTo>
                      <a:pt x="1177" y="37"/>
                    </a:lnTo>
                    <a:lnTo>
                      <a:pt x="1161" y="53"/>
                    </a:lnTo>
                    <a:lnTo>
                      <a:pt x="1149" y="73"/>
                    </a:lnTo>
                    <a:lnTo>
                      <a:pt x="1137" y="98"/>
                    </a:lnTo>
                    <a:lnTo>
                      <a:pt x="1128" y="129"/>
                    </a:lnTo>
                    <a:lnTo>
                      <a:pt x="1119" y="161"/>
                    </a:lnTo>
                    <a:lnTo>
                      <a:pt x="1114" y="201"/>
                    </a:lnTo>
                    <a:lnTo>
                      <a:pt x="1109" y="243"/>
                    </a:lnTo>
                    <a:lnTo>
                      <a:pt x="1106" y="291"/>
                    </a:lnTo>
                    <a:lnTo>
                      <a:pt x="687" y="139"/>
                    </a:lnTo>
                    <a:lnTo>
                      <a:pt x="663" y="127"/>
                    </a:lnTo>
                    <a:lnTo>
                      <a:pt x="641" y="118"/>
                    </a:lnTo>
                    <a:lnTo>
                      <a:pt x="620" y="110"/>
                    </a:lnTo>
                    <a:lnTo>
                      <a:pt x="602" y="106"/>
                    </a:lnTo>
                    <a:lnTo>
                      <a:pt x="582" y="102"/>
                    </a:lnTo>
                    <a:lnTo>
                      <a:pt x="565" y="104"/>
                    </a:lnTo>
                    <a:lnTo>
                      <a:pt x="535" y="110"/>
                    </a:lnTo>
                    <a:lnTo>
                      <a:pt x="520" y="114"/>
                    </a:lnTo>
                    <a:lnTo>
                      <a:pt x="507" y="123"/>
                    </a:lnTo>
                    <a:lnTo>
                      <a:pt x="495" y="132"/>
                    </a:lnTo>
                    <a:lnTo>
                      <a:pt x="486" y="146"/>
                    </a:lnTo>
                    <a:lnTo>
                      <a:pt x="469" y="176"/>
                    </a:lnTo>
                    <a:lnTo>
                      <a:pt x="457" y="216"/>
                    </a:lnTo>
                    <a:lnTo>
                      <a:pt x="190" y="39"/>
                    </a:lnTo>
                    <a:lnTo>
                      <a:pt x="169" y="24"/>
                    </a:lnTo>
                    <a:lnTo>
                      <a:pt x="151" y="13"/>
                    </a:lnTo>
                    <a:lnTo>
                      <a:pt x="133" y="5"/>
                    </a:lnTo>
                    <a:lnTo>
                      <a:pt x="117" y="1"/>
                    </a:lnTo>
                    <a:lnTo>
                      <a:pt x="101" y="0"/>
                    </a:lnTo>
                    <a:lnTo>
                      <a:pt x="87" y="3"/>
                    </a:lnTo>
                    <a:lnTo>
                      <a:pt x="74" y="8"/>
                    </a:lnTo>
                    <a:lnTo>
                      <a:pt x="62" y="18"/>
                    </a:lnTo>
                    <a:lnTo>
                      <a:pt x="50" y="30"/>
                    </a:lnTo>
                    <a:lnTo>
                      <a:pt x="40" y="47"/>
                    </a:lnTo>
                    <a:lnTo>
                      <a:pt x="30" y="67"/>
                    </a:lnTo>
                    <a:lnTo>
                      <a:pt x="23" y="91"/>
                    </a:lnTo>
                    <a:lnTo>
                      <a:pt x="15" y="117"/>
                    </a:lnTo>
                    <a:lnTo>
                      <a:pt x="8" y="147"/>
                    </a:lnTo>
                    <a:lnTo>
                      <a:pt x="3" y="181"/>
                    </a:lnTo>
                    <a:lnTo>
                      <a:pt x="0" y="219"/>
                    </a:lnTo>
                  </a:path>
                </a:pathLst>
              </a:custGeom>
              <a:noFill/>
              <a:ln w="20638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20" name="Flèche : bas 33">
                <a:extLst>
                  <a:ext uri="{FF2B5EF4-FFF2-40B4-BE49-F238E27FC236}">
                    <a16:creationId xmlns:a16="http://schemas.microsoft.com/office/drawing/2014/main" id="{C2091BC0-3132-F8AF-515B-1EB5BC294C80}"/>
                  </a:ext>
                </a:extLst>
              </p:cNvPr>
              <p:cNvSpPr/>
              <p:nvPr/>
            </p:nvSpPr>
            <p:spPr>
              <a:xfrm>
                <a:off x="200342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1" name="Flèche : bas 34">
                <a:extLst>
                  <a:ext uri="{FF2B5EF4-FFF2-40B4-BE49-F238E27FC236}">
                    <a16:creationId xmlns:a16="http://schemas.microsoft.com/office/drawing/2014/main" id="{385B012D-EDD6-2204-AA98-DBD59673A029}"/>
                  </a:ext>
                </a:extLst>
              </p:cNvPr>
              <p:cNvSpPr/>
              <p:nvPr/>
            </p:nvSpPr>
            <p:spPr>
              <a:xfrm>
                <a:off x="161607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2" name="Flèche : bas 35">
                <a:extLst>
                  <a:ext uri="{FF2B5EF4-FFF2-40B4-BE49-F238E27FC236}">
                    <a16:creationId xmlns:a16="http://schemas.microsoft.com/office/drawing/2014/main" id="{D2B66736-6BCC-23D3-83C7-5FA886A8C454}"/>
                  </a:ext>
                </a:extLst>
              </p:cNvPr>
              <p:cNvSpPr/>
              <p:nvPr/>
            </p:nvSpPr>
            <p:spPr>
              <a:xfrm>
                <a:off x="2476500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3" name="Flèche : bas 36">
                <a:extLst>
                  <a:ext uri="{FF2B5EF4-FFF2-40B4-BE49-F238E27FC236}">
                    <a16:creationId xmlns:a16="http://schemas.microsoft.com/office/drawing/2014/main" id="{A69573CF-803C-A8D3-E700-F10EBA328765}"/>
                  </a:ext>
                </a:extLst>
              </p:cNvPr>
              <p:cNvSpPr/>
              <p:nvPr/>
            </p:nvSpPr>
            <p:spPr>
              <a:xfrm>
                <a:off x="294322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4" name="Flèche : bas 37">
                <a:extLst>
                  <a:ext uri="{FF2B5EF4-FFF2-40B4-BE49-F238E27FC236}">
                    <a16:creationId xmlns:a16="http://schemas.microsoft.com/office/drawing/2014/main" id="{4C4B9C41-1102-C238-DCBB-8259C44F23E5}"/>
                  </a:ext>
                </a:extLst>
              </p:cNvPr>
              <p:cNvSpPr/>
              <p:nvPr/>
            </p:nvSpPr>
            <p:spPr>
              <a:xfrm>
                <a:off x="340042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5" name="Flèche : bas 38">
                <a:extLst>
                  <a:ext uri="{FF2B5EF4-FFF2-40B4-BE49-F238E27FC236}">
                    <a16:creationId xmlns:a16="http://schemas.microsoft.com/office/drawing/2014/main" id="{BD87D071-4D78-A593-EA98-7D5DB0FC15DB}"/>
                  </a:ext>
                </a:extLst>
              </p:cNvPr>
              <p:cNvSpPr/>
              <p:nvPr/>
            </p:nvSpPr>
            <p:spPr>
              <a:xfrm>
                <a:off x="383222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6" name="Flèche : bas 39">
                <a:extLst>
                  <a:ext uri="{FF2B5EF4-FFF2-40B4-BE49-F238E27FC236}">
                    <a16:creationId xmlns:a16="http://schemas.microsoft.com/office/drawing/2014/main" id="{F97D7EAA-245B-FC58-0D60-640F42536CD3}"/>
                  </a:ext>
                </a:extLst>
              </p:cNvPr>
              <p:cNvSpPr/>
              <p:nvPr/>
            </p:nvSpPr>
            <p:spPr>
              <a:xfrm>
                <a:off x="4262438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7" name="Flèche : bas 40">
                <a:extLst>
                  <a:ext uri="{FF2B5EF4-FFF2-40B4-BE49-F238E27FC236}">
                    <a16:creationId xmlns:a16="http://schemas.microsoft.com/office/drawing/2014/main" id="{BF7ACDE8-6566-E5F5-BEFD-2B7FEACABC4F}"/>
                  </a:ext>
                </a:extLst>
              </p:cNvPr>
              <p:cNvSpPr/>
              <p:nvPr/>
            </p:nvSpPr>
            <p:spPr>
              <a:xfrm>
                <a:off x="4735513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28" name="Flèche : bas 41">
                <a:extLst>
                  <a:ext uri="{FF2B5EF4-FFF2-40B4-BE49-F238E27FC236}">
                    <a16:creationId xmlns:a16="http://schemas.microsoft.com/office/drawing/2014/main" id="{B6C3F559-BF0E-1D26-3948-810F86ADDC42}"/>
                  </a:ext>
                </a:extLst>
              </p:cNvPr>
              <p:cNvSpPr/>
              <p:nvPr/>
            </p:nvSpPr>
            <p:spPr>
              <a:xfrm>
                <a:off x="5174456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</p:grp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CB2256B9-57B8-184F-9CCB-BEE630339B3E}"/>
                </a:ext>
              </a:extLst>
            </p:cNvPr>
            <p:cNvSpPr txBox="1"/>
            <p:nvPr/>
          </p:nvSpPr>
          <p:spPr>
            <a:xfrm>
              <a:off x="1552669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EBFF6F8A-E3F6-4595-119B-08E01D037734}"/>
                </a:ext>
              </a:extLst>
            </p:cNvPr>
            <p:cNvSpPr txBox="1"/>
            <p:nvPr/>
          </p:nvSpPr>
          <p:spPr>
            <a:xfrm>
              <a:off x="1070167" y="5414370"/>
              <a:ext cx="5950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0.001</a:t>
              </a: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0B7B39DA-77C3-4227-4308-AE535DC0DF5C}"/>
                </a:ext>
              </a:extLst>
            </p:cNvPr>
            <p:cNvSpPr txBox="1"/>
            <p:nvPr/>
          </p:nvSpPr>
          <p:spPr>
            <a:xfrm>
              <a:off x="2053912" y="5954527"/>
              <a:ext cx="3231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Time after reaching steady-state, months</a:t>
              </a:r>
            </a:p>
          </p:txBody>
        </p: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4A81341F-3C13-4FF1-4066-8926872C4881}"/>
                </a:ext>
              </a:extLst>
            </p:cNvPr>
            <p:cNvSpPr txBox="1"/>
            <p:nvPr/>
          </p:nvSpPr>
          <p:spPr>
            <a:xfrm>
              <a:off x="1252911" y="4300334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0.1</a:t>
              </a: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F36C2D95-BA78-59CE-99C9-86B1626540B8}"/>
                </a:ext>
              </a:extLst>
            </p:cNvPr>
            <p:cNvSpPr txBox="1"/>
            <p:nvPr/>
          </p:nvSpPr>
          <p:spPr>
            <a:xfrm>
              <a:off x="1389165" y="319686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1</a:t>
              </a: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E7D35E7B-42C0-01D6-ECB3-D9CFD215B45D}"/>
                </a:ext>
              </a:extLst>
            </p:cNvPr>
            <p:cNvSpPr txBox="1"/>
            <p:nvPr/>
          </p:nvSpPr>
          <p:spPr>
            <a:xfrm>
              <a:off x="2873469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3</a:t>
              </a:r>
            </a:p>
          </p:txBody>
        </p:sp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67451F13-E019-1C6B-C71D-E1C2A1414BFA}"/>
                </a:ext>
              </a:extLst>
            </p:cNvPr>
            <p:cNvSpPr txBox="1"/>
            <p:nvPr/>
          </p:nvSpPr>
          <p:spPr>
            <a:xfrm>
              <a:off x="4195857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6</a:t>
              </a:r>
            </a:p>
          </p:txBody>
        </p:sp>
        <p:sp>
          <p:nvSpPr>
            <p:cNvPr id="58" name="ZoneTexte 57">
              <a:extLst>
                <a:ext uri="{FF2B5EF4-FFF2-40B4-BE49-F238E27FC236}">
                  <a16:creationId xmlns:a16="http://schemas.microsoft.com/office/drawing/2014/main" id="{FF633FEB-9EA6-E120-D559-ABAFB6F96E18}"/>
                </a:ext>
              </a:extLst>
            </p:cNvPr>
            <p:cNvSpPr txBox="1"/>
            <p:nvPr/>
          </p:nvSpPr>
          <p:spPr>
            <a:xfrm>
              <a:off x="5532126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9</a:t>
              </a:r>
            </a:p>
          </p:txBody>
        </p:sp>
        <p:sp>
          <p:nvSpPr>
            <p:cNvPr id="66" name="ZoneTexte 65">
              <a:extLst>
                <a:ext uri="{FF2B5EF4-FFF2-40B4-BE49-F238E27FC236}">
                  <a16:creationId xmlns:a16="http://schemas.microsoft.com/office/drawing/2014/main" id="{7DA287DA-9D12-7BFB-77C6-F3CFE2DE455A}"/>
                </a:ext>
              </a:extLst>
            </p:cNvPr>
            <p:cNvSpPr txBox="1"/>
            <p:nvPr/>
          </p:nvSpPr>
          <p:spPr>
            <a:xfrm>
              <a:off x="2499780" y="2633043"/>
              <a:ext cx="24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Formulation A, SC Q1M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B24F6418-7CA7-7D67-01A6-127FA443476B}"/>
              </a:ext>
            </a:extLst>
          </p:cNvPr>
          <p:cNvGrpSpPr/>
          <p:nvPr/>
        </p:nvGrpSpPr>
        <p:grpSpPr>
          <a:xfrm>
            <a:off x="6331729" y="2633043"/>
            <a:ext cx="5421929" cy="3629261"/>
            <a:chOff x="6331729" y="2633043"/>
            <a:chExt cx="5421929" cy="3629261"/>
          </a:xfrm>
        </p:grpSpPr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D95969D1-DE1A-B62C-5CE0-ECE64A4D3979}"/>
                </a:ext>
              </a:extLst>
            </p:cNvPr>
            <p:cNvGrpSpPr/>
            <p:nvPr/>
          </p:nvGrpSpPr>
          <p:grpSpPr>
            <a:xfrm>
              <a:off x="6878638" y="2787446"/>
              <a:ext cx="4094162" cy="2846388"/>
              <a:chOff x="6878638" y="2405063"/>
              <a:chExt cx="4094162" cy="2846388"/>
            </a:xfrm>
          </p:grpSpPr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A897ABCC-C1D6-D482-7704-4E8C216266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5950" y="2405063"/>
                <a:ext cx="4006850" cy="2759075"/>
              </a:xfrm>
              <a:custGeom>
                <a:avLst/>
                <a:gdLst>
                  <a:gd name="T0" fmla="*/ 10099 w 10099"/>
                  <a:gd name="T1" fmla="*/ 6954 h 6954"/>
                  <a:gd name="T2" fmla="*/ 0 w 10099"/>
                  <a:gd name="T3" fmla="*/ 6954 h 6954"/>
                  <a:gd name="T4" fmla="*/ 0 w 10099"/>
                  <a:gd name="T5" fmla="*/ 0 h 6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099" h="6954">
                    <a:moveTo>
                      <a:pt x="10099" y="6954"/>
                    </a:moveTo>
                    <a:lnTo>
                      <a:pt x="0" y="6954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1" name="Line 9">
                <a:extLst>
                  <a:ext uri="{FF2B5EF4-FFF2-40B4-BE49-F238E27FC236}">
                    <a16:creationId xmlns:a16="http://schemas.microsoft.com/office/drawing/2014/main" id="{63904674-E85C-FCFC-7A43-4CE61813EE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155238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2" name="Line 10">
                <a:extLst>
                  <a:ext uri="{FF2B5EF4-FFF2-40B4-BE49-F238E27FC236}">
                    <a16:creationId xmlns:a16="http://schemas.microsoft.com/office/drawing/2014/main" id="{D4BC42CB-BCC4-CA43-48DC-9C7E39C6FA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953750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3" name="Line 11">
                <a:extLst>
                  <a:ext uri="{FF2B5EF4-FFF2-40B4-BE49-F238E27FC236}">
                    <a16:creationId xmlns:a16="http://schemas.microsoft.com/office/drawing/2014/main" id="{8F9E3690-213D-28DA-76B3-51A204BE8A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965950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4" name="Line 12">
                <a:extLst>
                  <a:ext uri="{FF2B5EF4-FFF2-40B4-BE49-F238E27FC236}">
                    <a16:creationId xmlns:a16="http://schemas.microsoft.com/office/drawing/2014/main" id="{CF4F703A-AA0C-EA1B-3988-8EB46B4C6C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62875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5" name="Line 13">
                <a:extLst>
                  <a:ext uri="{FF2B5EF4-FFF2-40B4-BE49-F238E27FC236}">
                    <a16:creationId xmlns:a16="http://schemas.microsoft.com/office/drawing/2014/main" id="{1BD2F89E-0B2F-8814-41ED-F0BD5E1CB5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59800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6" name="Line 14">
                <a:extLst>
                  <a:ext uri="{FF2B5EF4-FFF2-40B4-BE49-F238E27FC236}">
                    <a16:creationId xmlns:a16="http://schemas.microsoft.com/office/drawing/2014/main" id="{6215A5CE-B478-F1F2-87E3-247CA18A8E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358313" y="5164138"/>
                <a:ext cx="0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7" name="Line 19">
                <a:extLst>
                  <a:ext uri="{FF2B5EF4-FFF2-40B4-BE49-F238E27FC236}">
                    <a16:creationId xmlns:a16="http://schemas.microsoft.com/office/drawing/2014/main" id="{C120A456-995B-5884-7A2C-13F0B92086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638" y="4049713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8" name="Line 20">
                <a:extLst>
                  <a:ext uri="{FF2B5EF4-FFF2-40B4-BE49-F238E27FC236}">
                    <a16:creationId xmlns:a16="http://schemas.microsoft.com/office/drawing/2014/main" id="{C280F0AD-339D-2936-484A-E11675A128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638" y="5164138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39" name="Line 24">
                <a:extLst>
                  <a:ext uri="{FF2B5EF4-FFF2-40B4-BE49-F238E27FC236}">
                    <a16:creationId xmlns:a16="http://schemas.microsoft.com/office/drawing/2014/main" id="{823E39CB-336F-732E-9FD4-6790A14319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78638" y="2947988"/>
                <a:ext cx="87313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40" name="Line 25">
                <a:extLst>
                  <a:ext uri="{FF2B5EF4-FFF2-40B4-BE49-F238E27FC236}">
                    <a16:creationId xmlns:a16="http://schemas.microsoft.com/office/drawing/2014/main" id="{82018589-9D98-5A8C-ACF7-D52964DE46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965950" y="3798888"/>
                <a:ext cx="3997325" cy="0"/>
              </a:xfrm>
              <a:prstGeom prst="line">
                <a:avLst/>
              </a:prstGeom>
              <a:noFill/>
              <a:ln w="11113">
                <a:solidFill>
                  <a:srgbClr val="00B0F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E237D3BA-C1CB-6094-C9EB-769D28C822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2775" y="3311525"/>
                <a:ext cx="3992563" cy="446088"/>
              </a:xfrm>
              <a:custGeom>
                <a:avLst/>
                <a:gdLst>
                  <a:gd name="T0" fmla="*/ 8135 w 10061"/>
                  <a:gd name="T1" fmla="*/ 148 h 1122"/>
                  <a:gd name="T2" fmla="*/ 8072 w 10061"/>
                  <a:gd name="T3" fmla="*/ 201 h 1122"/>
                  <a:gd name="T4" fmla="*/ 7065 w 10061"/>
                  <a:gd name="T5" fmla="*/ 365 h 1122"/>
                  <a:gd name="T6" fmla="*/ 6436 w 10061"/>
                  <a:gd name="T7" fmla="*/ 165 h 1122"/>
                  <a:gd name="T8" fmla="*/ 6363 w 10061"/>
                  <a:gd name="T9" fmla="*/ 190 h 1122"/>
                  <a:gd name="T10" fmla="*/ 6191 w 10061"/>
                  <a:gd name="T11" fmla="*/ 227 h 1122"/>
                  <a:gd name="T12" fmla="*/ 6079 w 10061"/>
                  <a:gd name="T13" fmla="*/ 164 h 1122"/>
                  <a:gd name="T14" fmla="*/ 5912 w 10061"/>
                  <a:gd name="T15" fmla="*/ 497 h 1122"/>
                  <a:gd name="T16" fmla="*/ 5065 w 10061"/>
                  <a:gd name="T17" fmla="*/ 346 h 1122"/>
                  <a:gd name="T18" fmla="*/ 4433 w 10061"/>
                  <a:gd name="T19" fmla="*/ 156 h 1122"/>
                  <a:gd name="T20" fmla="*/ 4326 w 10061"/>
                  <a:gd name="T21" fmla="*/ 180 h 1122"/>
                  <a:gd name="T22" fmla="*/ 4161 w 10061"/>
                  <a:gd name="T23" fmla="*/ 202 h 1122"/>
                  <a:gd name="T24" fmla="*/ 4068 w 10061"/>
                  <a:gd name="T25" fmla="*/ 138 h 1122"/>
                  <a:gd name="T26" fmla="*/ 4032 w 10061"/>
                  <a:gd name="T27" fmla="*/ 287 h 1122"/>
                  <a:gd name="T28" fmla="*/ 3683 w 10061"/>
                  <a:gd name="T29" fmla="*/ 431 h 1122"/>
                  <a:gd name="T30" fmla="*/ 2915 w 10061"/>
                  <a:gd name="T31" fmla="*/ 276 h 1122"/>
                  <a:gd name="T32" fmla="*/ 2388 w 10061"/>
                  <a:gd name="T33" fmla="*/ 108 h 1122"/>
                  <a:gd name="T34" fmla="*/ 2270 w 10061"/>
                  <a:gd name="T35" fmla="*/ 272 h 1122"/>
                  <a:gd name="T36" fmla="*/ 2116 w 10061"/>
                  <a:gd name="T37" fmla="*/ 141 h 1122"/>
                  <a:gd name="T38" fmla="*/ 2045 w 10061"/>
                  <a:gd name="T39" fmla="*/ 91 h 1122"/>
                  <a:gd name="T40" fmla="*/ 1997 w 10061"/>
                  <a:gd name="T41" fmla="*/ 424 h 1122"/>
                  <a:gd name="T42" fmla="*/ 599 w 10061"/>
                  <a:gd name="T43" fmla="*/ 99 h 1122"/>
                  <a:gd name="T44" fmla="*/ 347 w 10061"/>
                  <a:gd name="T45" fmla="*/ 4 h 1122"/>
                  <a:gd name="T46" fmla="*/ 300 w 10061"/>
                  <a:gd name="T47" fmla="*/ 53 h 1122"/>
                  <a:gd name="T48" fmla="*/ 41 w 10061"/>
                  <a:gd name="T49" fmla="*/ 0 h 1122"/>
                  <a:gd name="T50" fmla="*/ 0 w 10061"/>
                  <a:gd name="T51" fmla="*/ 92 h 1122"/>
                  <a:gd name="T52" fmla="*/ 72 w 10061"/>
                  <a:gd name="T53" fmla="*/ 698 h 1122"/>
                  <a:gd name="T54" fmla="*/ 286 w 10061"/>
                  <a:gd name="T55" fmla="*/ 814 h 1122"/>
                  <a:gd name="T56" fmla="*/ 421 w 10061"/>
                  <a:gd name="T57" fmla="*/ 830 h 1122"/>
                  <a:gd name="T58" fmla="*/ 1610 w 10061"/>
                  <a:gd name="T59" fmla="*/ 1075 h 1122"/>
                  <a:gd name="T60" fmla="*/ 2015 w 10061"/>
                  <a:gd name="T61" fmla="*/ 822 h 1122"/>
                  <a:gd name="T62" fmla="*/ 2067 w 10061"/>
                  <a:gd name="T63" fmla="*/ 691 h 1122"/>
                  <a:gd name="T64" fmla="*/ 2297 w 10061"/>
                  <a:gd name="T65" fmla="*/ 783 h 1122"/>
                  <a:gd name="T66" fmla="*/ 2391 w 10061"/>
                  <a:gd name="T67" fmla="*/ 779 h 1122"/>
                  <a:gd name="T68" fmla="*/ 2755 w 10061"/>
                  <a:gd name="T69" fmla="*/ 893 h 1122"/>
                  <a:gd name="T70" fmla="*/ 3231 w 10061"/>
                  <a:gd name="T71" fmla="*/ 983 h 1122"/>
                  <a:gd name="T72" fmla="*/ 3841 w 10061"/>
                  <a:gd name="T73" fmla="*/ 1079 h 1122"/>
                  <a:gd name="T74" fmla="*/ 4030 w 10061"/>
                  <a:gd name="T75" fmla="*/ 822 h 1122"/>
                  <a:gd name="T76" fmla="*/ 4089 w 10061"/>
                  <a:gd name="T77" fmla="*/ 709 h 1122"/>
                  <a:gd name="T78" fmla="*/ 4326 w 10061"/>
                  <a:gd name="T79" fmla="*/ 766 h 1122"/>
                  <a:gd name="T80" fmla="*/ 4416 w 10061"/>
                  <a:gd name="T81" fmla="*/ 774 h 1122"/>
                  <a:gd name="T82" fmla="*/ 6041 w 10061"/>
                  <a:gd name="T83" fmla="*/ 1107 h 1122"/>
                  <a:gd name="T84" fmla="*/ 6056 w 10061"/>
                  <a:gd name="T85" fmla="*/ 776 h 1122"/>
                  <a:gd name="T86" fmla="*/ 6135 w 10061"/>
                  <a:gd name="T87" fmla="*/ 741 h 1122"/>
                  <a:gd name="T88" fmla="*/ 6337 w 10061"/>
                  <a:gd name="T89" fmla="*/ 778 h 1122"/>
                  <a:gd name="T90" fmla="*/ 6418 w 10061"/>
                  <a:gd name="T91" fmla="*/ 762 h 1122"/>
                  <a:gd name="T92" fmla="*/ 7039 w 10061"/>
                  <a:gd name="T93" fmla="*/ 924 h 1122"/>
                  <a:gd name="T94" fmla="*/ 8061 w 10061"/>
                  <a:gd name="T95" fmla="*/ 1122 h 1122"/>
                  <a:gd name="T96" fmla="*/ 8065 w 10061"/>
                  <a:gd name="T97" fmla="*/ 766 h 1122"/>
                  <a:gd name="T98" fmla="*/ 8133 w 10061"/>
                  <a:gd name="T99" fmla="*/ 715 h 1122"/>
                  <a:gd name="T100" fmla="*/ 8351 w 10061"/>
                  <a:gd name="T101" fmla="*/ 763 h 1122"/>
                  <a:gd name="T102" fmla="*/ 8481 w 10061"/>
                  <a:gd name="T103" fmla="*/ 758 h 1122"/>
                  <a:gd name="T104" fmla="*/ 9861 w 10061"/>
                  <a:gd name="T105" fmla="*/ 1084 h 1122"/>
                  <a:gd name="T106" fmla="*/ 9465 w 10061"/>
                  <a:gd name="T107" fmla="*/ 455 h 1122"/>
                  <a:gd name="T108" fmla="*/ 8798 w 10061"/>
                  <a:gd name="T109" fmla="*/ 306 h 1122"/>
                  <a:gd name="T110" fmla="*/ 8462 w 10061"/>
                  <a:gd name="T111" fmla="*/ 175 h 1122"/>
                  <a:gd name="T112" fmla="*/ 8354 w 10061"/>
                  <a:gd name="T113" fmla="*/ 199 h 1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0061" h="1122">
                    <a:moveTo>
                      <a:pt x="8333" y="367"/>
                    </a:moveTo>
                    <a:lnTo>
                      <a:pt x="8226" y="232"/>
                    </a:lnTo>
                    <a:lnTo>
                      <a:pt x="8207" y="210"/>
                    </a:lnTo>
                    <a:lnTo>
                      <a:pt x="8190" y="192"/>
                    </a:lnTo>
                    <a:lnTo>
                      <a:pt x="8175" y="176"/>
                    </a:lnTo>
                    <a:lnTo>
                      <a:pt x="8162" y="164"/>
                    </a:lnTo>
                    <a:lnTo>
                      <a:pt x="8147" y="155"/>
                    </a:lnTo>
                    <a:lnTo>
                      <a:pt x="8135" y="148"/>
                    </a:lnTo>
                    <a:lnTo>
                      <a:pt x="8124" y="144"/>
                    </a:lnTo>
                    <a:lnTo>
                      <a:pt x="8114" y="144"/>
                    </a:lnTo>
                    <a:lnTo>
                      <a:pt x="8104" y="146"/>
                    </a:lnTo>
                    <a:lnTo>
                      <a:pt x="8096" y="151"/>
                    </a:lnTo>
                    <a:lnTo>
                      <a:pt x="8088" y="159"/>
                    </a:lnTo>
                    <a:lnTo>
                      <a:pt x="8083" y="171"/>
                    </a:lnTo>
                    <a:lnTo>
                      <a:pt x="8076" y="184"/>
                    </a:lnTo>
                    <a:lnTo>
                      <a:pt x="8072" y="201"/>
                    </a:lnTo>
                    <a:lnTo>
                      <a:pt x="8070" y="220"/>
                    </a:lnTo>
                    <a:lnTo>
                      <a:pt x="8069" y="244"/>
                    </a:lnTo>
                    <a:lnTo>
                      <a:pt x="8040" y="528"/>
                    </a:lnTo>
                    <a:lnTo>
                      <a:pt x="7839" y="505"/>
                    </a:lnTo>
                    <a:lnTo>
                      <a:pt x="7641" y="477"/>
                    </a:lnTo>
                    <a:lnTo>
                      <a:pt x="7446" y="445"/>
                    </a:lnTo>
                    <a:lnTo>
                      <a:pt x="7255" y="408"/>
                    </a:lnTo>
                    <a:lnTo>
                      <a:pt x="7065" y="365"/>
                    </a:lnTo>
                    <a:lnTo>
                      <a:pt x="6878" y="317"/>
                    </a:lnTo>
                    <a:lnTo>
                      <a:pt x="6693" y="265"/>
                    </a:lnTo>
                    <a:lnTo>
                      <a:pt x="6512" y="209"/>
                    </a:lnTo>
                    <a:lnTo>
                      <a:pt x="6495" y="202"/>
                    </a:lnTo>
                    <a:lnTo>
                      <a:pt x="6479" y="194"/>
                    </a:lnTo>
                    <a:lnTo>
                      <a:pt x="6464" y="185"/>
                    </a:lnTo>
                    <a:lnTo>
                      <a:pt x="6449" y="175"/>
                    </a:lnTo>
                    <a:lnTo>
                      <a:pt x="6436" y="165"/>
                    </a:lnTo>
                    <a:lnTo>
                      <a:pt x="6424" y="159"/>
                    </a:lnTo>
                    <a:lnTo>
                      <a:pt x="6414" y="155"/>
                    </a:lnTo>
                    <a:lnTo>
                      <a:pt x="6405" y="155"/>
                    </a:lnTo>
                    <a:lnTo>
                      <a:pt x="6394" y="156"/>
                    </a:lnTo>
                    <a:lnTo>
                      <a:pt x="6385" y="160"/>
                    </a:lnTo>
                    <a:lnTo>
                      <a:pt x="6377" y="167"/>
                    </a:lnTo>
                    <a:lnTo>
                      <a:pt x="6371" y="179"/>
                    </a:lnTo>
                    <a:lnTo>
                      <a:pt x="6363" y="190"/>
                    </a:lnTo>
                    <a:lnTo>
                      <a:pt x="6356" y="205"/>
                    </a:lnTo>
                    <a:lnTo>
                      <a:pt x="6351" y="222"/>
                    </a:lnTo>
                    <a:lnTo>
                      <a:pt x="6346" y="244"/>
                    </a:lnTo>
                    <a:lnTo>
                      <a:pt x="6341" y="266"/>
                    </a:lnTo>
                    <a:lnTo>
                      <a:pt x="6337" y="293"/>
                    </a:lnTo>
                    <a:lnTo>
                      <a:pt x="6334" y="320"/>
                    </a:lnTo>
                    <a:lnTo>
                      <a:pt x="6331" y="353"/>
                    </a:lnTo>
                    <a:lnTo>
                      <a:pt x="6191" y="227"/>
                    </a:lnTo>
                    <a:lnTo>
                      <a:pt x="6159" y="194"/>
                    </a:lnTo>
                    <a:lnTo>
                      <a:pt x="6144" y="182"/>
                    </a:lnTo>
                    <a:lnTo>
                      <a:pt x="6131" y="173"/>
                    </a:lnTo>
                    <a:lnTo>
                      <a:pt x="6118" y="167"/>
                    </a:lnTo>
                    <a:lnTo>
                      <a:pt x="6107" y="163"/>
                    </a:lnTo>
                    <a:lnTo>
                      <a:pt x="6097" y="161"/>
                    </a:lnTo>
                    <a:lnTo>
                      <a:pt x="6088" y="163"/>
                    </a:lnTo>
                    <a:lnTo>
                      <a:pt x="6079" y="164"/>
                    </a:lnTo>
                    <a:lnTo>
                      <a:pt x="6071" y="171"/>
                    </a:lnTo>
                    <a:lnTo>
                      <a:pt x="6063" y="180"/>
                    </a:lnTo>
                    <a:lnTo>
                      <a:pt x="6058" y="192"/>
                    </a:lnTo>
                    <a:lnTo>
                      <a:pt x="6048" y="222"/>
                    </a:lnTo>
                    <a:lnTo>
                      <a:pt x="6046" y="241"/>
                    </a:lnTo>
                    <a:lnTo>
                      <a:pt x="6045" y="264"/>
                    </a:lnTo>
                    <a:lnTo>
                      <a:pt x="6031" y="513"/>
                    </a:lnTo>
                    <a:lnTo>
                      <a:pt x="5912" y="497"/>
                    </a:lnTo>
                    <a:lnTo>
                      <a:pt x="5798" y="481"/>
                    </a:lnTo>
                    <a:lnTo>
                      <a:pt x="5686" y="464"/>
                    </a:lnTo>
                    <a:lnTo>
                      <a:pt x="5577" y="449"/>
                    </a:lnTo>
                    <a:lnTo>
                      <a:pt x="5468" y="429"/>
                    </a:lnTo>
                    <a:lnTo>
                      <a:pt x="5365" y="411"/>
                    </a:lnTo>
                    <a:lnTo>
                      <a:pt x="5261" y="390"/>
                    </a:lnTo>
                    <a:lnTo>
                      <a:pt x="5163" y="370"/>
                    </a:lnTo>
                    <a:lnTo>
                      <a:pt x="5065" y="346"/>
                    </a:lnTo>
                    <a:lnTo>
                      <a:pt x="4969" y="324"/>
                    </a:lnTo>
                    <a:lnTo>
                      <a:pt x="4876" y="299"/>
                    </a:lnTo>
                    <a:lnTo>
                      <a:pt x="4786" y="276"/>
                    </a:lnTo>
                    <a:lnTo>
                      <a:pt x="4697" y="248"/>
                    </a:lnTo>
                    <a:lnTo>
                      <a:pt x="4611" y="222"/>
                    </a:lnTo>
                    <a:lnTo>
                      <a:pt x="4529" y="194"/>
                    </a:lnTo>
                    <a:lnTo>
                      <a:pt x="4449" y="167"/>
                    </a:lnTo>
                    <a:lnTo>
                      <a:pt x="4433" y="156"/>
                    </a:lnTo>
                    <a:lnTo>
                      <a:pt x="4420" y="150"/>
                    </a:lnTo>
                    <a:lnTo>
                      <a:pt x="4395" y="141"/>
                    </a:lnTo>
                    <a:lnTo>
                      <a:pt x="4383" y="137"/>
                    </a:lnTo>
                    <a:lnTo>
                      <a:pt x="4374" y="137"/>
                    </a:lnTo>
                    <a:lnTo>
                      <a:pt x="4357" y="142"/>
                    </a:lnTo>
                    <a:lnTo>
                      <a:pt x="4343" y="151"/>
                    </a:lnTo>
                    <a:lnTo>
                      <a:pt x="4331" y="169"/>
                    </a:lnTo>
                    <a:lnTo>
                      <a:pt x="4326" y="180"/>
                    </a:lnTo>
                    <a:lnTo>
                      <a:pt x="4323" y="193"/>
                    </a:lnTo>
                    <a:lnTo>
                      <a:pt x="4319" y="226"/>
                    </a:lnTo>
                    <a:lnTo>
                      <a:pt x="4309" y="340"/>
                    </a:lnTo>
                    <a:lnTo>
                      <a:pt x="4275" y="315"/>
                    </a:lnTo>
                    <a:lnTo>
                      <a:pt x="4242" y="289"/>
                    </a:lnTo>
                    <a:lnTo>
                      <a:pt x="4209" y="257"/>
                    </a:lnTo>
                    <a:lnTo>
                      <a:pt x="4178" y="224"/>
                    </a:lnTo>
                    <a:lnTo>
                      <a:pt x="4161" y="202"/>
                    </a:lnTo>
                    <a:lnTo>
                      <a:pt x="4146" y="185"/>
                    </a:lnTo>
                    <a:lnTo>
                      <a:pt x="4132" y="169"/>
                    </a:lnTo>
                    <a:lnTo>
                      <a:pt x="4119" y="158"/>
                    </a:lnTo>
                    <a:lnTo>
                      <a:pt x="4106" y="148"/>
                    </a:lnTo>
                    <a:lnTo>
                      <a:pt x="4095" y="142"/>
                    </a:lnTo>
                    <a:lnTo>
                      <a:pt x="4085" y="138"/>
                    </a:lnTo>
                    <a:lnTo>
                      <a:pt x="4077" y="137"/>
                    </a:lnTo>
                    <a:lnTo>
                      <a:pt x="4068" y="138"/>
                    </a:lnTo>
                    <a:lnTo>
                      <a:pt x="4060" y="142"/>
                    </a:lnTo>
                    <a:lnTo>
                      <a:pt x="4053" y="148"/>
                    </a:lnTo>
                    <a:lnTo>
                      <a:pt x="4048" y="158"/>
                    </a:lnTo>
                    <a:lnTo>
                      <a:pt x="4043" y="169"/>
                    </a:lnTo>
                    <a:lnTo>
                      <a:pt x="4040" y="185"/>
                    </a:lnTo>
                    <a:lnTo>
                      <a:pt x="4038" y="202"/>
                    </a:lnTo>
                    <a:lnTo>
                      <a:pt x="4036" y="224"/>
                    </a:lnTo>
                    <a:lnTo>
                      <a:pt x="4032" y="287"/>
                    </a:lnTo>
                    <a:lnTo>
                      <a:pt x="4026" y="350"/>
                    </a:lnTo>
                    <a:lnTo>
                      <a:pt x="4015" y="413"/>
                    </a:lnTo>
                    <a:lnTo>
                      <a:pt x="4009" y="445"/>
                    </a:lnTo>
                    <a:lnTo>
                      <a:pt x="4005" y="460"/>
                    </a:lnTo>
                    <a:lnTo>
                      <a:pt x="4002" y="477"/>
                    </a:lnTo>
                    <a:lnTo>
                      <a:pt x="3894" y="462"/>
                    </a:lnTo>
                    <a:lnTo>
                      <a:pt x="3787" y="447"/>
                    </a:lnTo>
                    <a:lnTo>
                      <a:pt x="3683" y="431"/>
                    </a:lnTo>
                    <a:lnTo>
                      <a:pt x="3582" y="416"/>
                    </a:lnTo>
                    <a:lnTo>
                      <a:pt x="3481" y="397"/>
                    </a:lnTo>
                    <a:lnTo>
                      <a:pt x="3383" y="379"/>
                    </a:lnTo>
                    <a:lnTo>
                      <a:pt x="3286" y="359"/>
                    </a:lnTo>
                    <a:lnTo>
                      <a:pt x="3191" y="341"/>
                    </a:lnTo>
                    <a:lnTo>
                      <a:pt x="3097" y="319"/>
                    </a:lnTo>
                    <a:lnTo>
                      <a:pt x="3005" y="298"/>
                    </a:lnTo>
                    <a:lnTo>
                      <a:pt x="2915" y="276"/>
                    </a:lnTo>
                    <a:lnTo>
                      <a:pt x="2828" y="253"/>
                    </a:lnTo>
                    <a:lnTo>
                      <a:pt x="2741" y="228"/>
                    </a:lnTo>
                    <a:lnTo>
                      <a:pt x="2657" y="203"/>
                    </a:lnTo>
                    <a:lnTo>
                      <a:pt x="2574" y="177"/>
                    </a:lnTo>
                    <a:lnTo>
                      <a:pt x="2494" y="152"/>
                    </a:lnTo>
                    <a:lnTo>
                      <a:pt x="2425" y="122"/>
                    </a:lnTo>
                    <a:lnTo>
                      <a:pt x="2405" y="112"/>
                    </a:lnTo>
                    <a:lnTo>
                      <a:pt x="2388" y="108"/>
                    </a:lnTo>
                    <a:lnTo>
                      <a:pt x="2373" y="106"/>
                    </a:lnTo>
                    <a:lnTo>
                      <a:pt x="2359" y="110"/>
                    </a:lnTo>
                    <a:lnTo>
                      <a:pt x="2346" y="117"/>
                    </a:lnTo>
                    <a:lnTo>
                      <a:pt x="2336" y="130"/>
                    </a:lnTo>
                    <a:lnTo>
                      <a:pt x="2327" y="146"/>
                    </a:lnTo>
                    <a:lnTo>
                      <a:pt x="2320" y="167"/>
                    </a:lnTo>
                    <a:lnTo>
                      <a:pt x="2295" y="281"/>
                    </a:lnTo>
                    <a:lnTo>
                      <a:pt x="2270" y="272"/>
                    </a:lnTo>
                    <a:lnTo>
                      <a:pt x="2247" y="262"/>
                    </a:lnTo>
                    <a:lnTo>
                      <a:pt x="2225" y="251"/>
                    </a:lnTo>
                    <a:lnTo>
                      <a:pt x="2204" y="237"/>
                    </a:lnTo>
                    <a:lnTo>
                      <a:pt x="2183" y="220"/>
                    </a:lnTo>
                    <a:lnTo>
                      <a:pt x="2164" y="203"/>
                    </a:lnTo>
                    <a:lnTo>
                      <a:pt x="2146" y="184"/>
                    </a:lnTo>
                    <a:lnTo>
                      <a:pt x="2129" y="163"/>
                    </a:lnTo>
                    <a:lnTo>
                      <a:pt x="2116" y="141"/>
                    </a:lnTo>
                    <a:lnTo>
                      <a:pt x="2105" y="122"/>
                    </a:lnTo>
                    <a:lnTo>
                      <a:pt x="2095" y="108"/>
                    </a:lnTo>
                    <a:lnTo>
                      <a:pt x="2086" y="97"/>
                    </a:lnTo>
                    <a:lnTo>
                      <a:pt x="2075" y="88"/>
                    </a:lnTo>
                    <a:lnTo>
                      <a:pt x="2067" y="84"/>
                    </a:lnTo>
                    <a:lnTo>
                      <a:pt x="2059" y="83"/>
                    </a:lnTo>
                    <a:lnTo>
                      <a:pt x="2053" y="85"/>
                    </a:lnTo>
                    <a:lnTo>
                      <a:pt x="2045" y="91"/>
                    </a:lnTo>
                    <a:lnTo>
                      <a:pt x="2039" y="100"/>
                    </a:lnTo>
                    <a:lnTo>
                      <a:pt x="2033" y="112"/>
                    </a:lnTo>
                    <a:lnTo>
                      <a:pt x="2028" y="127"/>
                    </a:lnTo>
                    <a:lnTo>
                      <a:pt x="2023" y="146"/>
                    </a:lnTo>
                    <a:lnTo>
                      <a:pt x="2019" y="168"/>
                    </a:lnTo>
                    <a:lnTo>
                      <a:pt x="2015" y="194"/>
                    </a:lnTo>
                    <a:lnTo>
                      <a:pt x="2012" y="224"/>
                    </a:lnTo>
                    <a:lnTo>
                      <a:pt x="1997" y="424"/>
                    </a:lnTo>
                    <a:lnTo>
                      <a:pt x="1617" y="349"/>
                    </a:lnTo>
                    <a:lnTo>
                      <a:pt x="1467" y="320"/>
                    </a:lnTo>
                    <a:lnTo>
                      <a:pt x="1319" y="290"/>
                    </a:lnTo>
                    <a:lnTo>
                      <a:pt x="1173" y="257"/>
                    </a:lnTo>
                    <a:lnTo>
                      <a:pt x="1029" y="222"/>
                    </a:lnTo>
                    <a:lnTo>
                      <a:pt x="883" y="182"/>
                    </a:lnTo>
                    <a:lnTo>
                      <a:pt x="740" y="142"/>
                    </a:lnTo>
                    <a:lnTo>
                      <a:pt x="599" y="99"/>
                    </a:lnTo>
                    <a:lnTo>
                      <a:pt x="459" y="53"/>
                    </a:lnTo>
                    <a:lnTo>
                      <a:pt x="438" y="40"/>
                    </a:lnTo>
                    <a:lnTo>
                      <a:pt x="419" y="30"/>
                    </a:lnTo>
                    <a:lnTo>
                      <a:pt x="402" y="21"/>
                    </a:lnTo>
                    <a:lnTo>
                      <a:pt x="388" y="16"/>
                    </a:lnTo>
                    <a:lnTo>
                      <a:pt x="372" y="9"/>
                    </a:lnTo>
                    <a:lnTo>
                      <a:pt x="359" y="7"/>
                    </a:lnTo>
                    <a:lnTo>
                      <a:pt x="347" y="4"/>
                    </a:lnTo>
                    <a:lnTo>
                      <a:pt x="338" y="4"/>
                    </a:lnTo>
                    <a:lnTo>
                      <a:pt x="328" y="4"/>
                    </a:lnTo>
                    <a:lnTo>
                      <a:pt x="320" y="7"/>
                    </a:lnTo>
                    <a:lnTo>
                      <a:pt x="308" y="16"/>
                    </a:lnTo>
                    <a:lnTo>
                      <a:pt x="303" y="21"/>
                    </a:lnTo>
                    <a:lnTo>
                      <a:pt x="300" y="30"/>
                    </a:lnTo>
                    <a:lnTo>
                      <a:pt x="299" y="40"/>
                    </a:lnTo>
                    <a:lnTo>
                      <a:pt x="300" y="53"/>
                    </a:lnTo>
                    <a:lnTo>
                      <a:pt x="279" y="211"/>
                    </a:lnTo>
                    <a:lnTo>
                      <a:pt x="117" y="79"/>
                    </a:lnTo>
                    <a:lnTo>
                      <a:pt x="102" y="59"/>
                    </a:lnTo>
                    <a:lnTo>
                      <a:pt x="91" y="42"/>
                    </a:lnTo>
                    <a:lnTo>
                      <a:pt x="79" y="28"/>
                    </a:lnTo>
                    <a:lnTo>
                      <a:pt x="68" y="19"/>
                    </a:lnTo>
                    <a:lnTo>
                      <a:pt x="49" y="4"/>
                    </a:lnTo>
                    <a:lnTo>
                      <a:pt x="41" y="0"/>
                    </a:lnTo>
                    <a:lnTo>
                      <a:pt x="34" y="2"/>
                    </a:lnTo>
                    <a:lnTo>
                      <a:pt x="26" y="3"/>
                    </a:lnTo>
                    <a:lnTo>
                      <a:pt x="20" y="7"/>
                    </a:lnTo>
                    <a:lnTo>
                      <a:pt x="15" y="13"/>
                    </a:lnTo>
                    <a:lnTo>
                      <a:pt x="11" y="25"/>
                    </a:lnTo>
                    <a:lnTo>
                      <a:pt x="4" y="53"/>
                    </a:lnTo>
                    <a:lnTo>
                      <a:pt x="1" y="70"/>
                    </a:lnTo>
                    <a:lnTo>
                      <a:pt x="0" y="92"/>
                    </a:lnTo>
                    <a:lnTo>
                      <a:pt x="0" y="743"/>
                    </a:lnTo>
                    <a:lnTo>
                      <a:pt x="5" y="721"/>
                    </a:lnTo>
                    <a:lnTo>
                      <a:pt x="13" y="705"/>
                    </a:lnTo>
                    <a:lnTo>
                      <a:pt x="21" y="694"/>
                    </a:lnTo>
                    <a:lnTo>
                      <a:pt x="33" y="688"/>
                    </a:lnTo>
                    <a:lnTo>
                      <a:pt x="43" y="686"/>
                    </a:lnTo>
                    <a:lnTo>
                      <a:pt x="58" y="690"/>
                    </a:lnTo>
                    <a:lnTo>
                      <a:pt x="72" y="698"/>
                    </a:lnTo>
                    <a:lnTo>
                      <a:pt x="91" y="712"/>
                    </a:lnTo>
                    <a:lnTo>
                      <a:pt x="273" y="875"/>
                    </a:lnTo>
                    <a:lnTo>
                      <a:pt x="269" y="859"/>
                    </a:lnTo>
                    <a:lnTo>
                      <a:pt x="269" y="847"/>
                    </a:lnTo>
                    <a:lnTo>
                      <a:pt x="270" y="835"/>
                    </a:lnTo>
                    <a:lnTo>
                      <a:pt x="274" y="827"/>
                    </a:lnTo>
                    <a:lnTo>
                      <a:pt x="278" y="819"/>
                    </a:lnTo>
                    <a:lnTo>
                      <a:pt x="286" y="814"/>
                    </a:lnTo>
                    <a:lnTo>
                      <a:pt x="295" y="810"/>
                    </a:lnTo>
                    <a:lnTo>
                      <a:pt x="308" y="809"/>
                    </a:lnTo>
                    <a:lnTo>
                      <a:pt x="320" y="808"/>
                    </a:lnTo>
                    <a:lnTo>
                      <a:pt x="337" y="809"/>
                    </a:lnTo>
                    <a:lnTo>
                      <a:pt x="354" y="812"/>
                    </a:lnTo>
                    <a:lnTo>
                      <a:pt x="375" y="817"/>
                    </a:lnTo>
                    <a:lnTo>
                      <a:pt x="396" y="822"/>
                    </a:lnTo>
                    <a:lnTo>
                      <a:pt x="421" y="830"/>
                    </a:lnTo>
                    <a:lnTo>
                      <a:pt x="446" y="839"/>
                    </a:lnTo>
                    <a:lnTo>
                      <a:pt x="474" y="851"/>
                    </a:lnTo>
                    <a:lnTo>
                      <a:pt x="658" y="901"/>
                    </a:lnTo>
                    <a:lnTo>
                      <a:pt x="845" y="945"/>
                    </a:lnTo>
                    <a:lnTo>
                      <a:pt x="1032" y="985"/>
                    </a:lnTo>
                    <a:lnTo>
                      <a:pt x="1224" y="1020"/>
                    </a:lnTo>
                    <a:lnTo>
                      <a:pt x="1415" y="1049"/>
                    </a:lnTo>
                    <a:lnTo>
                      <a:pt x="1610" y="1075"/>
                    </a:lnTo>
                    <a:lnTo>
                      <a:pt x="1805" y="1095"/>
                    </a:lnTo>
                    <a:lnTo>
                      <a:pt x="2006" y="1110"/>
                    </a:lnTo>
                    <a:lnTo>
                      <a:pt x="2004" y="1050"/>
                    </a:lnTo>
                    <a:lnTo>
                      <a:pt x="2004" y="996"/>
                    </a:lnTo>
                    <a:lnTo>
                      <a:pt x="2006" y="945"/>
                    </a:lnTo>
                    <a:lnTo>
                      <a:pt x="2008" y="901"/>
                    </a:lnTo>
                    <a:lnTo>
                      <a:pt x="2011" y="859"/>
                    </a:lnTo>
                    <a:lnTo>
                      <a:pt x="2015" y="822"/>
                    </a:lnTo>
                    <a:lnTo>
                      <a:pt x="2019" y="789"/>
                    </a:lnTo>
                    <a:lnTo>
                      <a:pt x="2024" y="763"/>
                    </a:lnTo>
                    <a:lnTo>
                      <a:pt x="2029" y="738"/>
                    </a:lnTo>
                    <a:lnTo>
                      <a:pt x="2036" y="720"/>
                    </a:lnTo>
                    <a:lnTo>
                      <a:pt x="2042" y="705"/>
                    </a:lnTo>
                    <a:lnTo>
                      <a:pt x="2050" y="698"/>
                    </a:lnTo>
                    <a:lnTo>
                      <a:pt x="2058" y="691"/>
                    </a:lnTo>
                    <a:lnTo>
                      <a:pt x="2067" y="691"/>
                    </a:lnTo>
                    <a:lnTo>
                      <a:pt x="2078" y="695"/>
                    </a:lnTo>
                    <a:lnTo>
                      <a:pt x="2090" y="705"/>
                    </a:lnTo>
                    <a:lnTo>
                      <a:pt x="2293" y="877"/>
                    </a:lnTo>
                    <a:lnTo>
                      <a:pt x="2289" y="838"/>
                    </a:lnTo>
                    <a:lnTo>
                      <a:pt x="2289" y="821"/>
                    </a:lnTo>
                    <a:lnTo>
                      <a:pt x="2291" y="808"/>
                    </a:lnTo>
                    <a:lnTo>
                      <a:pt x="2293" y="793"/>
                    </a:lnTo>
                    <a:lnTo>
                      <a:pt x="2297" y="783"/>
                    </a:lnTo>
                    <a:lnTo>
                      <a:pt x="2301" y="774"/>
                    </a:lnTo>
                    <a:lnTo>
                      <a:pt x="2307" y="768"/>
                    </a:lnTo>
                    <a:lnTo>
                      <a:pt x="2312" y="762"/>
                    </a:lnTo>
                    <a:lnTo>
                      <a:pt x="2320" y="759"/>
                    </a:lnTo>
                    <a:lnTo>
                      <a:pt x="2340" y="759"/>
                    </a:lnTo>
                    <a:lnTo>
                      <a:pt x="2362" y="764"/>
                    </a:lnTo>
                    <a:lnTo>
                      <a:pt x="2375" y="770"/>
                    </a:lnTo>
                    <a:lnTo>
                      <a:pt x="2391" y="779"/>
                    </a:lnTo>
                    <a:lnTo>
                      <a:pt x="2424" y="795"/>
                    </a:lnTo>
                    <a:lnTo>
                      <a:pt x="2464" y="813"/>
                    </a:lnTo>
                    <a:lnTo>
                      <a:pt x="2487" y="821"/>
                    </a:lnTo>
                    <a:lnTo>
                      <a:pt x="2514" y="830"/>
                    </a:lnTo>
                    <a:lnTo>
                      <a:pt x="2573" y="848"/>
                    </a:lnTo>
                    <a:lnTo>
                      <a:pt x="2640" y="867"/>
                    </a:lnTo>
                    <a:lnTo>
                      <a:pt x="2714" y="885"/>
                    </a:lnTo>
                    <a:lnTo>
                      <a:pt x="2755" y="893"/>
                    </a:lnTo>
                    <a:lnTo>
                      <a:pt x="2798" y="903"/>
                    </a:lnTo>
                    <a:lnTo>
                      <a:pt x="2891" y="923"/>
                    </a:lnTo>
                    <a:lnTo>
                      <a:pt x="2940" y="931"/>
                    </a:lnTo>
                    <a:lnTo>
                      <a:pt x="2992" y="941"/>
                    </a:lnTo>
                    <a:lnTo>
                      <a:pt x="3047" y="952"/>
                    </a:lnTo>
                    <a:lnTo>
                      <a:pt x="3106" y="962"/>
                    </a:lnTo>
                    <a:lnTo>
                      <a:pt x="3166" y="973"/>
                    </a:lnTo>
                    <a:lnTo>
                      <a:pt x="3231" y="983"/>
                    </a:lnTo>
                    <a:lnTo>
                      <a:pt x="3297" y="994"/>
                    </a:lnTo>
                    <a:lnTo>
                      <a:pt x="3367" y="1007"/>
                    </a:lnTo>
                    <a:lnTo>
                      <a:pt x="3439" y="1017"/>
                    </a:lnTo>
                    <a:lnTo>
                      <a:pt x="3514" y="1029"/>
                    </a:lnTo>
                    <a:lnTo>
                      <a:pt x="3591" y="1041"/>
                    </a:lnTo>
                    <a:lnTo>
                      <a:pt x="3672" y="1054"/>
                    </a:lnTo>
                    <a:lnTo>
                      <a:pt x="3755" y="1066"/>
                    </a:lnTo>
                    <a:lnTo>
                      <a:pt x="3841" y="1079"/>
                    </a:lnTo>
                    <a:lnTo>
                      <a:pt x="3930" y="1092"/>
                    </a:lnTo>
                    <a:lnTo>
                      <a:pt x="4023" y="1107"/>
                    </a:lnTo>
                    <a:lnTo>
                      <a:pt x="4022" y="1046"/>
                    </a:lnTo>
                    <a:lnTo>
                      <a:pt x="4022" y="992"/>
                    </a:lnTo>
                    <a:lnTo>
                      <a:pt x="4022" y="943"/>
                    </a:lnTo>
                    <a:lnTo>
                      <a:pt x="4025" y="898"/>
                    </a:lnTo>
                    <a:lnTo>
                      <a:pt x="4026" y="856"/>
                    </a:lnTo>
                    <a:lnTo>
                      <a:pt x="4030" y="822"/>
                    </a:lnTo>
                    <a:lnTo>
                      <a:pt x="4034" y="791"/>
                    </a:lnTo>
                    <a:lnTo>
                      <a:pt x="4040" y="766"/>
                    </a:lnTo>
                    <a:lnTo>
                      <a:pt x="4045" y="743"/>
                    </a:lnTo>
                    <a:lnTo>
                      <a:pt x="4052" y="728"/>
                    </a:lnTo>
                    <a:lnTo>
                      <a:pt x="4060" y="715"/>
                    </a:lnTo>
                    <a:lnTo>
                      <a:pt x="4069" y="709"/>
                    </a:lnTo>
                    <a:lnTo>
                      <a:pt x="4078" y="707"/>
                    </a:lnTo>
                    <a:lnTo>
                      <a:pt x="4089" y="709"/>
                    </a:lnTo>
                    <a:lnTo>
                      <a:pt x="4100" y="717"/>
                    </a:lnTo>
                    <a:lnTo>
                      <a:pt x="4114" y="730"/>
                    </a:lnTo>
                    <a:lnTo>
                      <a:pt x="4313" y="894"/>
                    </a:lnTo>
                    <a:lnTo>
                      <a:pt x="4310" y="868"/>
                    </a:lnTo>
                    <a:lnTo>
                      <a:pt x="4310" y="846"/>
                    </a:lnTo>
                    <a:lnTo>
                      <a:pt x="4314" y="808"/>
                    </a:lnTo>
                    <a:lnTo>
                      <a:pt x="4321" y="778"/>
                    </a:lnTo>
                    <a:lnTo>
                      <a:pt x="4326" y="766"/>
                    </a:lnTo>
                    <a:lnTo>
                      <a:pt x="4332" y="759"/>
                    </a:lnTo>
                    <a:lnTo>
                      <a:pt x="4347" y="747"/>
                    </a:lnTo>
                    <a:lnTo>
                      <a:pt x="4356" y="746"/>
                    </a:lnTo>
                    <a:lnTo>
                      <a:pt x="4366" y="747"/>
                    </a:lnTo>
                    <a:lnTo>
                      <a:pt x="4377" y="749"/>
                    </a:lnTo>
                    <a:lnTo>
                      <a:pt x="4389" y="755"/>
                    </a:lnTo>
                    <a:lnTo>
                      <a:pt x="4402" y="762"/>
                    </a:lnTo>
                    <a:lnTo>
                      <a:pt x="4416" y="774"/>
                    </a:lnTo>
                    <a:lnTo>
                      <a:pt x="4457" y="793"/>
                    </a:lnTo>
                    <a:lnTo>
                      <a:pt x="4500" y="810"/>
                    </a:lnTo>
                    <a:lnTo>
                      <a:pt x="4545" y="825"/>
                    </a:lnTo>
                    <a:lnTo>
                      <a:pt x="4592" y="839"/>
                    </a:lnTo>
                    <a:lnTo>
                      <a:pt x="4949" y="915"/>
                    </a:lnTo>
                    <a:lnTo>
                      <a:pt x="5311" y="986"/>
                    </a:lnTo>
                    <a:lnTo>
                      <a:pt x="5674" y="1049"/>
                    </a:lnTo>
                    <a:lnTo>
                      <a:pt x="6041" y="1107"/>
                    </a:lnTo>
                    <a:lnTo>
                      <a:pt x="6038" y="1048"/>
                    </a:lnTo>
                    <a:lnTo>
                      <a:pt x="6038" y="995"/>
                    </a:lnTo>
                    <a:lnTo>
                      <a:pt x="6038" y="947"/>
                    </a:lnTo>
                    <a:lnTo>
                      <a:pt x="6041" y="905"/>
                    </a:lnTo>
                    <a:lnTo>
                      <a:pt x="6042" y="864"/>
                    </a:lnTo>
                    <a:lnTo>
                      <a:pt x="6046" y="830"/>
                    </a:lnTo>
                    <a:lnTo>
                      <a:pt x="6050" y="800"/>
                    </a:lnTo>
                    <a:lnTo>
                      <a:pt x="6056" y="776"/>
                    </a:lnTo>
                    <a:lnTo>
                      <a:pt x="6062" y="754"/>
                    </a:lnTo>
                    <a:lnTo>
                      <a:pt x="6069" y="738"/>
                    </a:lnTo>
                    <a:lnTo>
                      <a:pt x="6077" y="726"/>
                    </a:lnTo>
                    <a:lnTo>
                      <a:pt x="6088" y="721"/>
                    </a:lnTo>
                    <a:lnTo>
                      <a:pt x="6097" y="719"/>
                    </a:lnTo>
                    <a:lnTo>
                      <a:pt x="6109" y="721"/>
                    </a:lnTo>
                    <a:lnTo>
                      <a:pt x="6121" y="728"/>
                    </a:lnTo>
                    <a:lnTo>
                      <a:pt x="6135" y="741"/>
                    </a:lnTo>
                    <a:lnTo>
                      <a:pt x="6329" y="906"/>
                    </a:lnTo>
                    <a:lnTo>
                      <a:pt x="6325" y="880"/>
                    </a:lnTo>
                    <a:lnTo>
                      <a:pt x="6324" y="857"/>
                    </a:lnTo>
                    <a:lnTo>
                      <a:pt x="6324" y="836"/>
                    </a:lnTo>
                    <a:lnTo>
                      <a:pt x="6326" y="819"/>
                    </a:lnTo>
                    <a:lnTo>
                      <a:pt x="6328" y="802"/>
                    </a:lnTo>
                    <a:lnTo>
                      <a:pt x="6331" y="789"/>
                    </a:lnTo>
                    <a:lnTo>
                      <a:pt x="6337" y="778"/>
                    </a:lnTo>
                    <a:lnTo>
                      <a:pt x="6343" y="768"/>
                    </a:lnTo>
                    <a:lnTo>
                      <a:pt x="6350" y="759"/>
                    </a:lnTo>
                    <a:lnTo>
                      <a:pt x="6358" y="755"/>
                    </a:lnTo>
                    <a:lnTo>
                      <a:pt x="6367" y="751"/>
                    </a:lnTo>
                    <a:lnTo>
                      <a:pt x="6379" y="751"/>
                    </a:lnTo>
                    <a:lnTo>
                      <a:pt x="6390" y="753"/>
                    </a:lnTo>
                    <a:lnTo>
                      <a:pt x="6403" y="757"/>
                    </a:lnTo>
                    <a:lnTo>
                      <a:pt x="6418" y="762"/>
                    </a:lnTo>
                    <a:lnTo>
                      <a:pt x="6435" y="771"/>
                    </a:lnTo>
                    <a:lnTo>
                      <a:pt x="6517" y="798"/>
                    </a:lnTo>
                    <a:lnTo>
                      <a:pt x="6603" y="825"/>
                    </a:lnTo>
                    <a:lnTo>
                      <a:pt x="6688" y="850"/>
                    </a:lnTo>
                    <a:lnTo>
                      <a:pt x="6774" y="872"/>
                    </a:lnTo>
                    <a:lnTo>
                      <a:pt x="6861" y="892"/>
                    </a:lnTo>
                    <a:lnTo>
                      <a:pt x="6950" y="909"/>
                    </a:lnTo>
                    <a:lnTo>
                      <a:pt x="7039" y="924"/>
                    </a:lnTo>
                    <a:lnTo>
                      <a:pt x="7129" y="939"/>
                    </a:lnTo>
                    <a:lnTo>
                      <a:pt x="7362" y="975"/>
                    </a:lnTo>
                    <a:lnTo>
                      <a:pt x="7479" y="995"/>
                    </a:lnTo>
                    <a:lnTo>
                      <a:pt x="7597" y="1019"/>
                    </a:lnTo>
                    <a:lnTo>
                      <a:pt x="7712" y="1041"/>
                    </a:lnTo>
                    <a:lnTo>
                      <a:pt x="7829" y="1067"/>
                    </a:lnTo>
                    <a:lnTo>
                      <a:pt x="7944" y="1093"/>
                    </a:lnTo>
                    <a:lnTo>
                      <a:pt x="8061" y="1122"/>
                    </a:lnTo>
                    <a:lnTo>
                      <a:pt x="8057" y="1059"/>
                    </a:lnTo>
                    <a:lnTo>
                      <a:pt x="8055" y="1004"/>
                    </a:lnTo>
                    <a:lnTo>
                      <a:pt x="8054" y="952"/>
                    </a:lnTo>
                    <a:lnTo>
                      <a:pt x="8054" y="906"/>
                    </a:lnTo>
                    <a:lnTo>
                      <a:pt x="8054" y="863"/>
                    </a:lnTo>
                    <a:lnTo>
                      <a:pt x="8057" y="826"/>
                    </a:lnTo>
                    <a:lnTo>
                      <a:pt x="8059" y="792"/>
                    </a:lnTo>
                    <a:lnTo>
                      <a:pt x="8065" y="766"/>
                    </a:lnTo>
                    <a:lnTo>
                      <a:pt x="8069" y="742"/>
                    </a:lnTo>
                    <a:lnTo>
                      <a:pt x="8075" y="724"/>
                    </a:lnTo>
                    <a:lnTo>
                      <a:pt x="8082" y="709"/>
                    </a:lnTo>
                    <a:lnTo>
                      <a:pt x="8091" y="701"/>
                    </a:lnTo>
                    <a:lnTo>
                      <a:pt x="8099" y="696"/>
                    </a:lnTo>
                    <a:lnTo>
                      <a:pt x="8109" y="698"/>
                    </a:lnTo>
                    <a:lnTo>
                      <a:pt x="8120" y="703"/>
                    </a:lnTo>
                    <a:lnTo>
                      <a:pt x="8133" y="715"/>
                    </a:lnTo>
                    <a:lnTo>
                      <a:pt x="8345" y="910"/>
                    </a:lnTo>
                    <a:lnTo>
                      <a:pt x="8338" y="880"/>
                    </a:lnTo>
                    <a:lnTo>
                      <a:pt x="8336" y="855"/>
                    </a:lnTo>
                    <a:lnTo>
                      <a:pt x="8334" y="830"/>
                    </a:lnTo>
                    <a:lnTo>
                      <a:pt x="8337" y="810"/>
                    </a:lnTo>
                    <a:lnTo>
                      <a:pt x="8338" y="791"/>
                    </a:lnTo>
                    <a:lnTo>
                      <a:pt x="8345" y="776"/>
                    </a:lnTo>
                    <a:lnTo>
                      <a:pt x="8351" y="763"/>
                    </a:lnTo>
                    <a:lnTo>
                      <a:pt x="8362" y="754"/>
                    </a:lnTo>
                    <a:lnTo>
                      <a:pt x="8371" y="745"/>
                    </a:lnTo>
                    <a:lnTo>
                      <a:pt x="8386" y="741"/>
                    </a:lnTo>
                    <a:lnTo>
                      <a:pt x="8400" y="740"/>
                    </a:lnTo>
                    <a:lnTo>
                      <a:pt x="8418" y="741"/>
                    </a:lnTo>
                    <a:lnTo>
                      <a:pt x="8437" y="742"/>
                    </a:lnTo>
                    <a:lnTo>
                      <a:pt x="8459" y="749"/>
                    </a:lnTo>
                    <a:lnTo>
                      <a:pt x="8481" y="758"/>
                    </a:lnTo>
                    <a:lnTo>
                      <a:pt x="8507" y="770"/>
                    </a:lnTo>
                    <a:lnTo>
                      <a:pt x="8696" y="823"/>
                    </a:lnTo>
                    <a:lnTo>
                      <a:pt x="8887" y="876"/>
                    </a:lnTo>
                    <a:lnTo>
                      <a:pt x="9079" y="923"/>
                    </a:lnTo>
                    <a:lnTo>
                      <a:pt x="9272" y="969"/>
                    </a:lnTo>
                    <a:lnTo>
                      <a:pt x="9466" y="1010"/>
                    </a:lnTo>
                    <a:lnTo>
                      <a:pt x="9663" y="1049"/>
                    </a:lnTo>
                    <a:lnTo>
                      <a:pt x="9861" y="1084"/>
                    </a:lnTo>
                    <a:lnTo>
                      <a:pt x="10061" y="1118"/>
                    </a:lnTo>
                    <a:lnTo>
                      <a:pt x="10061" y="535"/>
                    </a:lnTo>
                    <a:lnTo>
                      <a:pt x="9955" y="522"/>
                    </a:lnTo>
                    <a:lnTo>
                      <a:pt x="9853" y="510"/>
                    </a:lnTo>
                    <a:lnTo>
                      <a:pt x="9752" y="497"/>
                    </a:lnTo>
                    <a:lnTo>
                      <a:pt x="9655" y="485"/>
                    </a:lnTo>
                    <a:lnTo>
                      <a:pt x="9558" y="469"/>
                    </a:lnTo>
                    <a:lnTo>
                      <a:pt x="9465" y="455"/>
                    </a:lnTo>
                    <a:lnTo>
                      <a:pt x="9373" y="439"/>
                    </a:lnTo>
                    <a:lnTo>
                      <a:pt x="9286" y="424"/>
                    </a:lnTo>
                    <a:lnTo>
                      <a:pt x="9198" y="405"/>
                    </a:lnTo>
                    <a:lnTo>
                      <a:pt x="9114" y="387"/>
                    </a:lnTo>
                    <a:lnTo>
                      <a:pt x="9031" y="367"/>
                    </a:lnTo>
                    <a:lnTo>
                      <a:pt x="8951" y="349"/>
                    </a:lnTo>
                    <a:lnTo>
                      <a:pt x="8873" y="327"/>
                    </a:lnTo>
                    <a:lnTo>
                      <a:pt x="8798" y="306"/>
                    </a:lnTo>
                    <a:lnTo>
                      <a:pt x="8725" y="283"/>
                    </a:lnTo>
                    <a:lnTo>
                      <a:pt x="8655" y="262"/>
                    </a:lnTo>
                    <a:lnTo>
                      <a:pt x="8585" y="231"/>
                    </a:lnTo>
                    <a:lnTo>
                      <a:pt x="8556" y="214"/>
                    </a:lnTo>
                    <a:lnTo>
                      <a:pt x="8530" y="202"/>
                    </a:lnTo>
                    <a:lnTo>
                      <a:pt x="8505" y="190"/>
                    </a:lnTo>
                    <a:lnTo>
                      <a:pt x="8484" y="182"/>
                    </a:lnTo>
                    <a:lnTo>
                      <a:pt x="8462" y="175"/>
                    </a:lnTo>
                    <a:lnTo>
                      <a:pt x="8443" y="171"/>
                    </a:lnTo>
                    <a:lnTo>
                      <a:pt x="8425" y="168"/>
                    </a:lnTo>
                    <a:lnTo>
                      <a:pt x="8410" y="169"/>
                    </a:lnTo>
                    <a:lnTo>
                      <a:pt x="8395" y="171"/>
                    </a:lnTo>
                    <a:lnTo>
                      <a:pt x="8383" y="175"/>
                    </a:lnTo>
                    <a:lnTo>
                      <a:pt x="8371" y="181"/>
                    </a:lnTo>
                    <a:lnTo>
                      <a:pt x="8363" y="190"/>
                    </a:lnTo>
                    <a:lnTo>
                      <a:pt x="8354" y="199"/>
                    </a:lnTo>
                    <a:lnTo>
                      <a:pt x="8349" y="214"/>
                    </a:lnTo>
                    <a:lnTo>
                      <a:pt x="8345" y="228"/>
                    </a:lnTo>
                    <a:lnTo>
                      <a:pt x="8344" y="248"/>
                    </a:lnTo>
                    <a:lnTo>
                      <a:pt x="8333" y="367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42" name="Freeform 30">
                <a:extLst>
                  <a:ext uri="{FF2B5EF4-FFF2-40B4-BE49-F238E27FC236}">
                    <a16:creationId xmlns:a16="http://schemas.microsoft.com/office/drawing/2014/main" id="{F3D3E9C6-8DDB-DA09-4A45-57FB77238B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5950" y="3435350"/>
                <a:ext cx="3987800" cy="195263"/>
              </a:xfrm>
              <a:custGeom>
                <a:avLst/>
                <a:gdLst>
                  <a:gd name="T0" fmla="*/ 9739 w 10049"/>
                  <a:gd name="T1" fmla="*/ 457 h 490"/>
                  <a:gd name="T2" fmla="*/ 9346 w 10049"/>
                  <a:gd name="T3" fmla="*/ 397 h 490"/>
                  <a:gd name="T4" fmla="*/ 8975 w 10049"/>
                  <a:gd name="T5" fmla="*/ 311 h 490"/>
                  <a:gd name="T6" fmla="*/ 8626 w 10049"/>
                  <a:gd name="T7" fmla="*/ 204 h 490"/>
                  <a:gd name="T8" fmla="*/ 8478 w 10049"/>
                  <a:gd name="T9" fmla="*/ 141 h 490"/>
                  <a:gd name="T10" fmla="*/ 8413 w 10049"/>
                  <a:gd name="T11" fmla="*/ 123 h 490"/>
                  <a:gd name="T12" fmla="*/ 8371 w 10049"/>
                  <a:gd name="T13" fmla="*/ 132 h 490"/>
                  <a:gd name="T14" fmla="*/ 8353 w 10049"/>
                  <a:gd name="T15" fmla="*/ 167 h 490"/>
                  <a:gd name="T16" fmla="*/ 8161 w 10049"/>
                  <a:gd name="T17" fmla="*/ 154 h 490"/>
                  <a:gd name="T18" fmla="*/ 8105 w 10049"/>
                  <a:gd name="T19" fmla="*/ 120 h 490"/>
                  <a:gd name="T20" fmla="*/ 8076 w 10049"/>
                  <a:gd name="T21" fmla="*/ 138 h 490"/>
                  <a:gd name="T22" fmla="*/ 8064 w 10049"/>
                  <a:gd name="T23" fmla="*/ 199 h 490"/>
                  <a:gd name="T24" fmla="*/ 7819 w 10049"/>
                  <a:gd name="T25" fmla="*/ 458 h 490"/>
                  <a:gd name="T26" fmla="*/ 7392 w 10049"/>
                  <a:gd name="T27" fmla="*/ 389 h 490"/>
                  <a:gd name="T28" fmla="*/ 6999 w 10049"/>
                  <a:gd name="T29" fmla="*/ 302 h 490"/>
                  <a:gd name="T30" fmla="*/ 6640 w 10049"/>
                  <a:gd name="T31" fmla="*/ 197 h 490"/>
                  <a:gd name="T32" fmla="*/ 6440 w 10049"/>
                  <a:gd name="T33" fmla="*/ 127 h 490"/>
                  <a:gd name="T34" fmla="*/ 6367 w 10049"/>
                  <a:gd name="T35" fmla="*/ 125 h 490"/>
                  <a:gd name="T36" fmla="*/ 6334 w 10049"/>
                  <a:gd name="T37" fmla="*/ 161 h 490"/>
                  <a:gd name="T38" fmla="*/ 6316 w 10049"/>
                  <a:gd name="T39" fmla="*/ 323 h 490"/>
                  <a:gd name="T40" fmla="*/ 6111 w 10049"/>
                  <a:gd name="T41" fmla="*/ 123 h 490"/>
                  <a:gd name="T42" fmla="*/ 6076 w 10049"/>
                  <a:gd name="T43" fmla="*/ 111 h 490"/>
                  <a:gd name="T44" fmla="*/ 6048 w 10049"/>
                  <a:gd name="T45" fmla="*/ 153 h 490"/>
                  <a:gd name="T46" fmla="*/ 6039 w 10049"/>
                  <a:gd name="T47" fmla="*/ 234 h 490"/>
                  <a:gd name="T48" fmla="*/ 5780 w 10049"/>
                  <a:gd name="T49" fmla="*/ 436 h 490"/>
                  <a:gd name="T50" fmla="*/ 5440 w 10049"/>
                  <a:gd name="T51" fmla="*/ 384 h 490"/>
                  <a:gd name="T52" fmla="*/ 5083 w 10049"/>
                  <a:gd name="T53" fmla="*/ 314 h 490"/>
                  <a:gd name="T54" fmla="*/ 4808 w 10049"/>
                  <a:gd name="T55" fmla="*/ 246 h 490"/>
                  <a:gd name="T56" fmla="*/ 4525 w 10049"/>
                  <a:gd name="T57" fmla="*/ 158 h 490"/>
                  <a:gd name="T58" fmla="*/ 4396 w 10049"/>
                  <a:gd name="T59" fmla="*/ 107 h 490"/>
                  <a:gd name="T60" fmla="*/ 4354 w 10049"/>
                  <a:gd name="T61" fmla="*/ 111 h 490"/>
                  <a:gd name="T62" fmla="*/ 4322 w 10049"/>
                  <a:gd name="T63" fmla="*/ 155 h 490"/>
                  <a:gd name="T64" fmla="*/ 4251 w 10049"/>
                  <a:gd name="T65" fmla="*/ 255 h 490"/>
                  <a:gd name="T66" fmla="*/ 4165 w 10049"/>
                  <a:gd name="T67" fmla="*/ 184 h 490"/>
                  <a:gd name="T68" fmla="*/ 4094 w 10049"/>
                  <a:gd name="T69" fmla="*/ 111 h 490"/>
                  <a:gd name="T70" fmla="*/ 4061 w 10049"/>
                  <a:gd name="T71" fmla="*/ 100 h 490"/>
                  <a:gd name="T72" fmla="*/ 4039 w 10049"/>
                  <a:gd name="T73" fmla="*/ 129 h 490"/>
                  <a:gd name="T74" fmla="*/ 4026 w 10049"/>
                  <a:gd name="T75" fmla="*/ 200 h 490"/>
                  <a:gd name="T76" fmla="*/ 3779 w 10049"/>
                  <a:gd name="T77" fmla="*/ 418 h 490"/>
                  <a:gd name="T78" fmla="*/ 3360 w 10049"/>
                  <a:gd name="T79" fmla="*/ 344 h 490"/>
                  <a:gd name="T80" fmla="*/ 2983 w 10049"/>
                  <a:gd name="T81" fmla="*/ 263 h 490"/>
                  <a:gd name="T82" fmla="*/ 2646 w 10049"/>
                  <a:gd name="T83" fmla="*/ 169 h 490"/>
                  <a:gd name="T84" fmla="*/ 2441 w 10049"/>
                  <a:gd name="T85" fmla="*/ 91 h 490"/>
                  <a:gd name="T86" fmla="*/ 2357 w 10049"/>
                  <a:gd name="T87" fmla="*/ 74 h 490"/>
                  <a:gd name="T88" fmla="*/ 2304 w 10049"/>
                  <a:gd name="T89" fmla="*/ 108 h 490"/>
                  <a:gd name="T90" fmla="*/ 2283 w 10049"/>
                  <a:gd name="T91" fmla="*/ 196 h 490"/>
                  <a:gd name="T92" fmla="*/ 2125 w 10049"/>
                  <a:gd name="T93" fmla="*/ 95 h 490"/>
                  <a:gd name="T94" fmla="*/ 2062 w 10049"/>
                  <a:gd name="T95" fmla="*/ 57 h 490"/>
                  <a:gd name="T96" fmla="*/ 2028 w 10049"/>
                  <a:gd name="T97" fmla="*/ 70 h 490"/>
                  <a:gd name="T98" fmla="*/ 2011 w 10049"/>
                  <a:gd name="T99" fmla="*/ 124 h 490"/>
                  <a:gd name="T100" fmla="*/ 1876 w 10049"/>
                  <a:gd name="T101" fmla="*/ 367 h 490"/>
                  <a:gd name="T102" fmla="*/ 1442 w 10049"/>
                  <a:gd name="T103" fmla="*/ 298 h 490"/>
                  <a:gd name="T104" fmla="*/ 1153 w 10049"/>
                  <a:gd name="T105" fmla="*/ 246 h 490"/>
                  <a:gd name="T106" fmla="*/ 930 w 10049"/>
                  <a:gd name="T107" fmla="*/ 197 h 490"/>
                  <a:gd name="T108" fmla="*/ 659 w 10049"/>
                  <a:gd name="T109" fmla="*/ 131 h 490"/>
                  <a:gd name="T110" fmla="*/ 403 w 10049"/>
                  <a:gd name="T111" fmla="*/ 40 h 490"/>
                  <a:gd name="T112" fmla="*/ 341 w 10049"/>
                  <a:gd name="T113" fmla="*/ 23 h 490"/>
                  <a:gd name="T114" fmla="*/ 296 w 10049"/>
                  <a:gd name="T115" fmla="*/ 44 h 490"/>
                  <a:gd name="T116" fmla="*/ 271 w 10049"/>
                  <a:gd name="T117" fmla="*/ 104 h 490"/>
                  <a:gd name="T118" fmla="*/ 83 w 10049"/>
                  <a:gd name="T119" fmla="*/ 35 h 490"/>
                  <a:gd name="T120" fmla="*/ 22 w 10049"/>
                  <a:gd name="T121" fmla="*/ 2 h 490"/>
                  <a:gd name="T122" fmla="*/ 0 w 10049"/>
                  <a:gd name="T123" fmla="*/ 77 h 4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049" h="490">
                    <a:moveTo>
                      <a:pt x="10049" y="490"/>
                    </a:moveTo>
                    <a:lnTo>
                      <a:pt x="9943" y="479"/>
                    </a:lnTo>
                    <a:lnTo>
                      <a:pt x="9841" y="469"/>
                    </a:lnTo>
                    <a:lnTo>
                      <a:pt x="9739" y="457"/>
                    </a:lnTo>
                    <a:lnTo>
                      <a:pt x="9639" y="445"/>
                    </a:lnTo>
                    <a:lnTo>
                      <a:pt x="9540" y="429"/>
                    </a:lnTo>
                    <a:lnTo>
                      <a:pt x="9443" y="414"/>
                    </a:lnTo>
                    <a:lnTo>
                      <a:pt x="9346" y="397"/>
                    </a:lnTo>
                    <a:lnTo>
                      <a:pt x="9253" y="378"/>
                    </a:lnTo>
                    <a:lnTo>
                      <a:pt x="9158" y="357"/>
                    </a:lnTo>
                    <a:lnTo>
                      <a:pt x="9067" y="335"/>
                    </a:lnTo>
                    <a:lnTo>
                      <a:pt x="8975" y="311"/>
                    </a:lnTo>
                    <a:lnTo>
                      <a:pt x="8887" y="288"/>
                    </a:lnTo>
                    <a:lnTo>
                      <a:pt x="8798" y="260"/>
                    </a:lnTo>
                    <a:lnTo>
                      <a:pt x="8712" y="233"/>
                    </a:lnTo>
                    <a:lnTo>
                      <a:pt x="8626" y="204"/>
                    </a:lnTo>
                    <a:lnTo>
                      <a:pt x="8544" y="174"/>
                    </a:lnTo>
                    <a:lnTo>
                      <a:pt x="8520" y="161"/>
                    </a:lnTo>
                    <a:lnTo>
                      <a:pt x="8499" y="150"/>
                    </a:lnTo>
                    <a:lnTo>
                      <a:pt x="8478" y="141"/>
                    </a:lnTo>
                    <a:lnTo>
                      <a:pt x="8460" y="135"/>
                    </a:lnTo>
                    <a:lnTo>
                      <a:pt x="8442" y="128"/>
                    </a:lnTo>
                    <a:lnTo>
                      <a:pt x="8427" y="125"/>
                    </a:lnTo>
                    <a:lnTo>
                      <a:pt x="8413" y="123"/>
                    </a:lnTo>
                    <a:lnTo>
                      <a:pt x="8401" y="124"/>
                    </a:lnTo>
                    <a:lnTo>
                      <a:pt x="8389" y="124"/>
                    </a:lnTo>
                    <a:lnTo>
                      <a:pt x="8380" y="128"/>
                    </a:lnTo>
                    <a:lnTo>
                      <a:pt x="8371" y="132"/>
                    </a:lnTo>
                    <a:lnTo>
                      <a:pt x="8364" y="140"/>
                    </a:lnTo>
                    <a:lnTo>
                      <a:pt x="8358" y="146"/>
                    </a:lnTo>
                    <a:lnTo>
                      <a:pt x="8355" y="157"/>
                    </a:lnTo>
                    <a:lnTo>
                      <a:pt x="8353" y="167"/>
                    </a:lnTo>
                    <a:lnTo>
                      <a:pt x="8353" y="182"/>
                    </a:lnTo>
                    <a:lnTo>
                      <a:pt x="8336" y="326"/>
                    </a:lnTo>
                    <a:lnTo>
                      <a:pt x="8192" y="187"/>
                    </a:lnTo>
                    <a:lnTo>
                      <a:pt x="8161" y="154"/>
                    </a:lnTo>
                    <a:lnTo>
                      <a:pt x="8148" y="142"/>
                    </a:lnTo>
                    <a:lnTo>
                      <a:pt x="8136" y="133"/>
                    </a:lnTo>
                    <a:lnTo>
                      <a:pt x="8114" y="121"/>
                    </a:lnTo>
                    <a:lnTo>
                      <a:pt x="8105" y="120"/>
                    </a:lnTo>
                    <a:lnTo>
                      <a:pt x="8097" y="121"/>
                    </a:lnTo>
                    <a:lnTo>
                      <a:pt x="8089" y="123"/>
                    </a:lnTo>
                    <a:lnTo>
                      <a:pt x="8083" y="129"/>
                    </a:lnTo>
                    <a:lnTo>
                      <a:pt x="8076" y="138"/>
                    </a:lnTo>
                    <a:lnTo>
                      <a:pt x="8072" y="150"/>
                    </a:lnTo>
                    <a:lnTo>
                      <a:pt x="8068" y="162"/>
                    </a:lnTo>
                    <a:lnTo>
                      <a:pt x="8066" y="179"/>
                    </a:lnTo>
                    <a:lnTo>
                      <a:pt x="8064" y="199"/>
                    </a:lnTo>
                    <a:lnTo>
                      <a:pt x="8064" y="221"/>
                    </a:lnTo>
                    <a:lnTo>
                      <a:pt x="8047" y="487"/>
                    </a:lnTo>
                    <a:lnTo>
                      <a:pt x="7931" y="473"/>
                    </a:lnTo>
                    <a:lnTo>
                      <a:pt x="7819" y="458"/>
                    </a:lnTo>
                    <a:lnTo>
                      <a:pt x="7708" y="441"/>
                    </a:lnTo>
                    <a:lnTo>
                      <a:pt x="7602" y="426"/>
                    </a:lnTo>
                    <a:lnTo>
                      <a:pt x="7496" y="407"/>
                    </a:lnTo>
                    <a:lnTo>
                      <a:pt x="7392" y="389"/>
                    </a:lnTo>
                    <a:lnTo>
                      <a:pt x="7290" y="368"/>
                    </a:lnTo>
                    <a:lnTo>
                      <a:pt x="7192" y="348"/>
                    </a:lnTo>
                    <a:lnTo>
                      <a:pt x="7094" y="325"/>
                    </a:lnTo>
                    <a:lnTo>
                      <a:pt x="6999" y="302"/>
                    </a:lnTo>
                    <a:lnTo>
                      <a:pt x="6906" y="277"/>
                    </a:lnTo>
                    <a:lnTo>
                      <a:pt x="6816" y="252"/>
                    </a:lnTo>
                    <a:lnTo>
                      <a:pt x="6726" y="225"/>
                    </a:lnTo>
                    <a:lnTo>
                      <a:pt x="6640" y="197"/>
                    </a:lnTo>
                    <a:lnTo>
                      <a:pt x="6555" y="169"/>
                    </a:lnTo>
                    <a:lnTo>
                      <a:pt x="6474" y="140"/>
                    </a:lnTo>
                    <a:lnTo>
                      <a:pt x="6456" y="132"/>
                    </a:lnTo>
                    <a:lnTo>
                      <a:pt x="6440" y="127"/>
                    </a:lnTo>
                    <a:lnTo>
                      <a:pt x="6424" y="123"/>
                    </a:lnTo>
                    <a:lnTo>
                      <a:pt x="6411" y="121"/>
                    </a:lnTo>
                    <a:lnTo>
                      <a:pt x="6386" y="120"/>
                    </a:lnTo>
                    <a:lnTo>
                      <a:pt x="6367" y="125"/>
                    </a:lnTo>
                    <a:lnTo>
                      <a:pt x="6350" y="136"/>
                    </a:lnTo>
                    <a:lnTo>
                      <a:pt x="6343" y="142"/>
                    </a:lnTo>
                    <a:lnTo>
                      <a:pt x="6339" y="152"/>
                    </a:lnTo>
                    <a:lnTo>
                      <a:pt x="6334" y="161"/>
                    </a:lnTo>
                    <a:lnTo>
                      <a:pt x="6331" y="173"/>
                    </a:lnTo>
                    <a:lnTo>
                      <a:pt x="6329" y="184"/>
                    </a:lnTo>
                    <a:lnTo>
                      <a:pt x="6329" y="200"/>
                    </a:lnTo>
                    <a:lnTo>
                      <a:pt x="6316" y="323"/>
                    </a:lnTo>
                    <a:lnTo>
                      <a:pt x="6147" y="161"/>
                    </a:lnTo>
                    <a:lnTo>
                      <a:pt x="6133" y="144"/>
                    </a:lnTo>
                    <a:lnTo>
                      <a:pt x="6122" y="132"/>
                    </a:lnTo>
                    <a:lnTo>
                      <a:pt x="6111" y="123"/>
                    </a:lnTo>
                    <a:lnTo>
                      <a:pt x="6102" y="116"/>
                    </a:lnTo>
                    <a:lnTo>
                      <a:pt x="6092" y="111"/>
                    </a:lnTo>
                    <a:lnTo>
                      <a:pt x="6084" y="110"/>
                    </a:lnTo>
                    <a:lnTo>
                      <a:pt x="6076" y="111"/>
                    </a:lnTo>
                    <a:lnTo>
                      <a:pt x="6069" y="115"/>
                    </a:lnTo>
                    <a:lnTo>
                      <a:pt x="6063" y="119"/>
                    </a:lnTo>
                    <a:lnTo>
                      <a:pt x="6057" y="128"/>
                    </a:lnTo>
                    <a:lnTo>
                      <a:pt x="6048" y="153"/>
                    </a:lnTo>
                    <a:lnTo>
                      <a:pt x="6044" y="167"/>
                    </a:lnTo>
                    <a:lnTo>
                      <a:pt x="6042" y="187"/>
                    </a:lnTo>
                    <a:lnTo>
                      <a:pt x="6039" y="209"/>
                    </a:lnTo>
                    <a:lnTo>
                      <a:pt x="6039" y="234"/>
                    </a:lnTo>
                    <a:lnTo>
                      <a:pt x="6022" y="469"/>
                    </a:lnTo>
                    <a:lnTo>
                      <a:pt x="5959" y="460"/>
                    </a:lnTo>
                    <a:lnTo>
                      <a:pt x="5899" y="452"/>
                    </a:lnTo>
                    <a:lnTo>
                      <a:pt x="5780" y="436"/>
                    </a:lnTo>
                    <a:lnTo>
                      <a:pt x="5663" y="419"/>
                    </a:lnTo>
                    <a:lnTo>
                      <a:pt x="5551" y="403"/>
                    </a:lnTo>
                    <a:lnTo>
                      <a:pt x="5494" y="393"/>
                    </a:lnTo>
                    <a:lnTo>
                      <a:pt x="5440" y="384"/>
                    </a:lnTo>
                    <a:lnTo>
                      <a:pt x="5334" y="365"/>
                    </a:lnTo>
                    <a:lnTo>
                      <a:pt x="5231" y="346"/>
                    </a:lnTo>
                    <a:lnTo>
                      <a:pt x="5133" y="326"/>
                    </a:lnTo>
                    <a:lnTo>
                      <a:pt x="5083" y="314"/>
                    </a:lnTo>
                    <a:lnTo>
                      <a:pt x="5036" y="304"/>
                    </a:lnTo>
                    <a:lnTo>
                      <a:pt x="4943" y="281"/>
                    </a:lnTo>
                    <a:lnTo>
                      <a:pt x="4852" y="258"/>
                    </a:lnTo>
                    <a:lnTo>
                      <a:pt x="4808" y="246"/>
                    </a:lnTo>
                    <a:lnTo>
                      <a:pt x="4766" y="235"/>
                    </a:lnTo>
                    <a:lnTo>
                      <a:pt x="4682" y="209"/>
                    </a:lnTo>
                    <a:lnTo>
                      <a:pt x="4602" y="184"/>
                    </a:lnTo>
                    <a:lnTo>
                      <a:pt x="4525" y="158"/>
                    </a:lnTo>
                    <a:lnTo>
                      <a:pt x="4453" y="133"/>
                    </a:lnTo>
                    <a:lnTo>
                      <a:pt x="4423" y="116"/>
                    </a:lnTo>
                    <a:lnTo>
                      <a:pt x="4408" y="110"/>
                    </a:lnTo>
                    <a:lnTo>
                      <a:pt x="4396" y="107"/>
                    </a:lnTo>
                    <a:lnTo>
                      <a:pt x="4383" y="104"/>
                    </a:lnTo>
                    <a:lnTo>
                      <a:pt x="4373" y="104"/>
                    </a:lnTo>
                    <a:lnTo>
                      <a:pt x="4362" y="106"/>
                    </a:lnTo>
                    <a:lnTo>
                      <a:pt x="4354" y="111"/>
                    </a:lnTo>
                    <a:lnTo>
                      <a:pt x="4345" y="115"/>
                    </a:lnTo>
                    <a:lnTo>
                      <a:pt x="4339" y="123"/>
                    </a:lnTo>
                    <a:lnTo>
                      <a:pt x="4327" y="144"/>
                    </a:lnTo>
                    <a:lnTo>
                      <a:pt x="4322" y="155"/>
                    </a:lnTo>
                    <a:lnTo>
                      <a:pt x="4319" y="170"/>
                    </a:lnTo>
                    <a:lnTo>
                      <a:pt x="4315" y="205"/>
                    </a:lnTo>
                    <a:lnTo>
                      <a:pt x="4299" y="287"/>
                    </a:lnTo>
                    <a:lnTo>
                      <a:pt x="4251" y="255"/>
                    </a:lnTo>
                    <a:lnTo>
                      <a:pt x="4227" y="238"/>
                    </a:lnTo>
                    <a:lnTo>
                      <a:pt x="4206" y="222"/>
                    </a:lnTo>
                    <a:lnTo>
                      <a:pt x="4184" y="203"/>
                    </a:lnTo>
                    <a:lnTo>
                      <a:pt x="4165" y="184"/>
                    </a:lnTo>
                    <a:lnTo>
                      <a:pt x="4127" y="146"/>
                    </a:lnTo>
                    <a:lnTo>
                      <a:pt x="4115" y="132"/>
                    </a:lnTo>
                    <a:lnTo>
                      <a:pt x="4104" y="120"/>
                    </a:lnTo>
                    <a:lnTo>
                      <a:pt x="4094" y="111"/>
                    </a:lnTo>
                    <a:lnTo>
                      <a:pt x="4086" y="104"/>
                    </a:lnTo>
                    <a:lnTo>
                      <a:pt x="4077" y="100"/>
                    </a:lnTo>
                    <a:lnTo>
                      <a:pt x="4069" y="99"/>
                    </a:lnTo>
                    <a:lnTo>
                      <a:pt x="4061" y="100"/>
                    </a:lnTo>
                    <a:lnTo>
                      <a:pt x="4056" y="104"/>
                    </a:lnTo>
                    <a:lnTo>
                      <a:pt x="4049" y="108"/>
                    </a:lnTo>
                    <a:lnTo>
                      <a:pt x="4044" y="117"/>
                    </a:lnTo>
                    <a:lnTo>
                      <a:pt x="4039" y="129"/>
                    </a:lnTo>
                    <a:lnTo>
                      <a:pt x="4035" y="144"/>
                    </a:lnTo>
                    <a:lnTo>
                      <a:pt x="4031" y="158"/>
                    </a:lnTo>
                    <a:lnTo>
                      <a:pt x="4028" y="178"/>
                    </a:lnTo>
                    <a:lnTo>
                      <a:pt x="4026" y="200"/>
                    </a:lnTo>
                    <a:lnTo>
                      <a:pt x="4024" y="225"/>
                    </a:lnTo>
                    <a:lnTo>
                      <a:pt x="4005" y="450"/>
                    </a:lnTo>
                    <a:lnTo>
                      <a:pt x="3891" y="433"/>
                    </a:lnTo>
                    <a:lnTo>
                      <a:pt x="3779" y="418"/>
                    </a:lnTo>
                    <a:lnTo>
                      <a:pt x="3671" y="399"/>
                    </a:lnTo>
                    <a:lnTo>
                      <a:pt x="3565" y="382"/>
                    </a:lnTo>
                    <a:lnTo>
                      <a:pt x="3461" y="363"/>
                    </a:lnTo>
                    <a:lnTo>
                      <a:pt x="3360" y="344"/>
                    </a:lnTo>
                    <a:lnTo>
                      <a:pt x="3262" y="325"/>
                    </a:lnTo>
                    <a:lnTo>
                      <a:pt x="3168" y="306"/>
                    </a:lnTo>
                    <a:lnTo>
                      <a:pt x="3073" y="284"/>
                    </a:lnTo>
                    <a:lnTo>
                      <a:pt x="2983" y="263"/>
                    </a:lnTo>
                    <a:lnTo>
                      <a:pt x="2895" y="239"/>
                    </a:lnTo>
                    <a:lnTo>
                      <a:pt x="2810" y="217"/>
                    </a:lnTo>
                    <a:lnTo>
                      <a:pt x="2726" y="192"/>
                    </a:lnTo>
                    <a:lnTo>
                      <a:pt x="2646" y="169"/>
                    </a:lnTo>
                    <a:lnTo>
                      <a:pt x="2569" y="144"/>
                    </a:lnTo>
                    <a:lnTo>
                      <a:pt x="2494" y="120"/>
                    </a:lnTo>
                    <a:lnTo>
                      <a:pt x="2465" y="103"/>
                    </a:lnTo>
                    <a:lnTo>
                      <a:pt x="2441" y="91"/>
                    </a:lnTo>
                    <a:lnTo>
                      <a:pt x="2416" y="82"/>
                    </a:lnTo>
                    <a:lnTo>
                      <a:pt x="2395" y="77"/>
                    </a:lnTo>
                    <a:lnTo>
                      <a:pt x="2374" y="73"/>
                    </a:lnTo>
                    <a:lnTo>
                      <a:pt x="2357" y="74"/>
                    </a:lnTo>
                    <a:lnTo>
                      <a:pt x="2340" y="78"/>
                    </a:lnTo>
                    <a:lnTo>
                      <a:pt x="2327" y="86"/>
                    </a:lnTo>
                    <a:lnTo>
                      <a:pt x="2313" y="95"/>
                    </a:lnTo>
                    <a:lnTo>
                      <a:pt x="2304" y="108"/>
                    </a:lnTo>
                    <a:lnTo>
                      <a:pt x="2295" y="125"/>
                    </a:lnTo>
                    <a:lnTo>
                      <a:pt x="2290" y="146"/>
                    </a:lnTo>
                    <a:lnTo>
                      <a:pt x="2285" y="169"/>
                    </a:lnTo>
                    <a:lnTo>
                      <a:pt x="2283" y="196"/>
                    </a:lnTo>
                    <a:lnTo>
                      <a:pt x="2282" y="226"/>
                    </a:lnTo>
                    <a:lnTo>
                      <a:pt x="2285" y="260"/>
                    </a:lnTo>
                    <a:lnTo>
                      <a:pt x="2141" y="112"/>
                    </a:lnTo>
                    <a:lnTo>
                      <a:pt x="2125" y="95"/>
                    </a:lnTo>
                    <a:lnTo>
                      <a:pt x="2110" y="83"/>
                    </a:lnTo>
                    <a:lnTo>
                      <a:pt x="2096" y="73"/>
                    </a:lnTo>
                    <a:lnTo>
                      <a:pt x="2084" y="66"/>
                    </a:lnTo>
                    <a:lnTo>
                      <a:pt x="2062" y="57"/>
                    </a:lnTo>
                    <a:lnTo>
                      <a:pt x="2051" y="56"/>
                    </a:lnTo>
                    <a:lnTo>
                      <a:pt x="2044" y="60"/>
                    </a:lnTo>
                    <a:lnTo>
                      <a:pt x="2034" y="64"/>
                    </a:lnTo>
                    <a:lnTo>
                      <a:pt x="2028" y="70"/>
                    </a:lnTo>
                    <a:lnTo>
                      <a:pt x="2021" y="79"/>
                    </a:lnTo>
                    <a:lnTo>
                      <a:pt x="2017" y="93"/>
                    </a:lnTo>
                    <a:lnTo>
                      <a:pt x="2013" y="107"/>
                    </a:lnTo>
                    <a:lnTo>
                      <a:pt x="2011" y="124"/>
                    </a:lnTo>
                    <a:lnTo>
                      <a:pt x="2008" y="144"/>
                    </a:lnTo>
                    <a:lnTo>
                      <a:pt x="2008" y="167"/>
                    </a:lnTo>
                    <a:lnTo>
                      <a:pt x="1994" y="385"/>
                    </a:lnTo>
                    <a:lnTo>
                      <a:pt x="1876" y="367"/>
                    </a:lnTo>
                    <a:lnTo>
                      <a:pt x="1762" y="351"/>
                    </a:lnTo>
                    <a:lnTo>
                      <a:pt x="1652" y="332"/>
                    </a:lnTo>
                    <a:lnTo>
                      <a:pt x="1546" y="317"/>
                    </a:lnTo>
                    <a:lnTo>
                      <a:pt x="1442" y="298"/>
                    </a:lnTo>
                    <a:lnTo>
                      <a:pt x="1391" y="289"/>
                    </a:lnTo>
                    <a:lnTo>
                      <a:pt x="1343" y="281"/>
                    </a:lnTo>
                    <a:lnTo>
                      <a:pt x="1246" y="263"/>
                    </a:lnTo>
                    <a:lnTo>
                      <a:pt x="1153" y="246"/>
                    </a:lnTo>
                    <a:lnTo>
                      <a:pt x="1106" y="235"/>
                    </a:lnTo>
                    <a:lnTo>
                      <a:pt x="1061" y="226"/>
                    </a:lnTo>
                    <a:lnTo>
                      <a:pt x="973" y="208"/>
                    </a:lnTo>
                    <a:lnTo>
                      <a:pt x="930" y="197"/>
                    </a:lnTo>
                    <a:lnTo>
                      <a:pt x="890" y="188"/>
                    </a:lnTo>
                    <a:lnTo>
                      <a:pt x="810" y="170"/>
                    </a:lnTo>
                    <a:lnTo>
                      <a:pt x="732" y="149"/>
                    </a:lnTo>
                    <a:lnTo>
                      <a:pt x="659" y="131"/>
                    </a:lnTo>
                    <a:lnTo>
                      <a:pt x="588" y="110"/>
                    </a:lnTo>
                    <a:lnTo>
                      <a:pt x="521" y="91"/>
                    </a:lnTo>
                    <a:lnTo>
                      <a:pt x="423" y="52"/>
                    </a:lnTo>
                    <a:lnTo>
                      <a:pt x="403" y="40"/>
                    </a:lnTo>
                    <a:lnTo>
                      <a:pt x="386" y="32"/>
                    </a:lnTo>
                    <a:lnTo>
                      <a:pt x="369" y="26"/>
                    </a:lnTo>
                    <a:lnTo>
                      <a:pt x="355" y="24"/>
                    </a:lnTo>
                    <a:lnTo>
                      <a:pt x="341" y="23"/>
                    </a:lnTo>
                    <a:lnTo>
                      <a:pt x="328" y="24"/>
                    </a:lnTo>
                    <a:lnTo>
                      <a:pt x="316" y="28"/>
                    </a:lnTo>
                    <a:lnTo>
                      <a:pt x="307" y="36"/>
                    </a:lnTo>
                    <a:lnTo>
                      <a:pt x="296" y="44"/>
                    </a:lnTo>
                    <a:lnTo>
                      <a:pt x="288" y="56"/>
                    </a:lnTo>
                    <a:lnTo>
                      <a:pt x="282" y="70"/>
                    </a:lnTo>
                    <a:lnTo>
                      <a:pt x="276" y="87"/>
                    </a:lnTo>
                    <a:lnTo>
                      <a:pt x="271" y="104"/>
                    </a:lnTo>
                    <a:lnTo>
                      <a:pt x="267" y="127"/>
                    </a:lnTo>
                    <a:lnTo>
                      <a:pt x="265" y="152"/>
                    </a:lnTo>
                    <a:lnTo>
                      <a:pt x="265" y="179"/>
                    </a:lnTo>
                    <a:lnTo>
                      <a:pt x="83" y="35"/>
                    </a:lnTo>
                    <a:lnTo>
                      <a:pt x="63" y="15"/>
                    </a:lnTo>
                    <a:lnTo>
                      <a:pt x="47" y="5"/>
                    </a:lnTo>
                    <a:lnTo>
                      <a:pt x="33" y="0"/>
                    </a:lnTo>
                    <a:lnTo>
                      <a:pt x="22" y="2"/>
                    </a:lnTo>
                    <a:lnTo>
                      <a:pt x="12" y="10"/>
                    </a:lnTo>
                    <a:lnTo>
                      <a:pt x="5" y="26"/>
                    </a:lnTo>
                    <a:lnTo>
                      <a:pt x="1" y="47"/>
                    </a:lnTo>
                    <a:lnTo>
                      <a:pt x="0" y="77"/>
                    </a:lnTo>
                  </a:path>
                </a:pathLst>
              </a:custGeom>
              <a:noFill/>
              <a:ln w="20638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 sz="2000"/>
              </a:p>
            </p:txBody>
          </p:sp>
          <p:sp>
            <p:nvSpPr>
              <p:cNvPr id="43" name="Flèche : bas 42">
                <a:extLst>
                  <a:ext uri="{FF2B5EF4-FFF2-40B4-BE49-F238E27FC236}">
                    <a16:creationId xmlns:a16="http://schemas.microsoft.com/office/drawing/2014/main" id="{4ED977E5-09D0-AEB3-CCFD-21A2479F1AA3}"/>
                  </a:ext>
                </a:extLst>
              </p:cNvPr>
              <p:cNvSpPr/>
              <p:nvPr/>
            </p:nvSpPr>
            <p:spPr>
              <a:xfrm>
                <a:off x="6903248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44" name="Flèche : bas 43">
                <a:extLst>
                  <a:ext uri="{FF2B5EF4-FFF2-40B4-BE49-F238E27FC236}">
                    <a16:creationId xmlns:a16="http://schemas.microsoft.com/office/drawing/2014/main" id="{3E43B631-5645-BF8F-EC86-49688ED17A14}"/>
                  </a:ext>
                </a:extLst>
              </p:cNvPr>
              <p:cNvSpPr/>
              <p:nvPr/>
            </p:nvSpPr>
            <p:spPr>
              <a:xfrm>
                <a:off x="7683500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45" name="Flèche : bas 44">
                <a:extLst>
                  <a:ext uri="{FF2B5EF4-FFF2-40B4-BE49-F238E27FC236}">
                    <a16:creationId xmlns:a16="http://schemas.microsoft.com/office/drawing/2014/main" id="{CA0DB91C-EB1E-1D02-0CAB-A3F39D31C002}"/>
                  </a:ext>
                </a:extLst>
              </p:cNvPr>
              <p:cNvSpPr/>
              <p:nvPr/>
            </p:nvSpPr>
            <p:spPr>
              <a:xfrm>
                <a:off x="8480425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46" name="Flèche : bas 45">
                <a:extLst>
                  <a:ext uri="{FF2B5EF4-FFF2-40B4-BE49-F238E27FC236}">
                    <a16:creationId xmlns:a16="http://schemas.microsoft.com/office/drawing/2014/main" id="{DBE19DEF-6089-B9F6-523E-CDFAAEBD3FA1}"/>
                  </a:ext>
                </a:extLst>
              </p:cNvPr>
              <p:cNvSpPr/>
              <p:nvPr/>
            </p:nvSpPr>
            <p:spPr>
              <a:xfrm>
                <a:off x="9278938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  <p:sp>
            <p:nvSpPr>
              <p:cNvPr id="47" name="Flèche : bas 46">
                <a:extLst>
                  <a:ext uri="{FF2B5EF4-FFF2-40B4-BE49-F238E27FC236}">
                    <a16:creationId xmlns:a16="http://schemas.microsoft.com/office/drawing/2014/main" id="{7C145072-519B-D621-232E-05184DFEF418}"/>
                  </a:ext>
                </a:extLst>
              </p:cNvPr>
              <p:cNvSpPr/>
              <p:nvPr/>
            </p:nvSpPr>
            <p:spPr>
              <a:xfrm>
                <a:off x="10075863" y="4772025"/>
                <a:ext cx="158750" cy="323850"/>
              </a:xfrm>
              <a:prstGeom prst="downArrow">
                <a:avLst/>
              </a:prstGeom>
              <a:solidFill>
                <a:srgbClr val="4F81B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2000"/>
              </a:p>
            </p:txBody>
          </p:sp>
        </p:grpSp>
        <p:sp>
          <p:nvSpPr>
            <p:cNvPr id="53" name="ZoneTexte 52">
              <a:extLst>
                <a:ext uri="{FF2B5EF4-FFF2-40B4-BE49-F238E27FC236}">
                  <a16:creationId xmlns:a16="http://schemas.microsoft.com/office/drawing/2014/main" id="{F31F0993-FD8C-2607-8976-0FA7A97607D5}"/>
                </a:ext>
              </a:extLst>
            </p:cNvPr>
            <p:cNvSpPr txBox="1"/>
            <p:nvPr/>
          </p:nvSpPr>
          <p:spPr>
            <a:xfrm>
              <a:off x="6331729" y="5414370"/>
              <a:ext cx="59503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0.001</a:t>
              </a: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3D863462-762F-664F-C521-82AB964FEF42}"/>
                </a:ext>
              </a:extLst>
            </p:cNvPr>
            <p:cNvSpPr txBox="1"/>
            <p:nvPr/>
          </p:nvSpPr>
          <p:spPr>
            <a:xfrm>
              <a:off x="6514473" y="4300334"/>
              <a:ext cx="4122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0.1</a:t>
              </a:r>
            </a:p>
          </p:txBody>
        </p:sp>
        <p:sp>
          <p:nvSpPr>
            <p:cNvPr id="55" name="ZoneTexte 54">
              <a:extLst>
                <a:ext uri="{FF2B5EF4-FFF2-40B4-BE49-F238E27FC236}">
                  <a16:creationId xmlns:a16="http://schemas.microsoft.com/office/drawing/2014/main" id="{71D9170F-C59E-7705-843E-87486E8C44BC}"/>
                </a:ext>
              </a:extLst>
            </p:cNvPr>
            <p:cNvSpPr txBox="1"/>
            <p:nvPr/>
          </p:nvSpPr>
          <p:spPr>
            <a:xfrm>
              <a:off x="6650727" y="3196860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400" dirty="0">
                  <a:solidFill>
                    <a:srgbClr val="000066"/>
                  </a:solidFill>
                </a:rPr>
                <a:t>1</a:t>
              </a:r>
            </a:p>
          </p:txBody>
        </p:sp>
        <p:sp>
          <p:nvSpPr>
            <p:cNvPr id="59" name="ZoneTexte 58">
              <a:extLst>
                <a:ext uri="{FF2B5EF4-FFF2-40B4-BE49-F238E27FC236}">
                  <a16:creationId xmlns:a16="http://schemas.microsoft.com/office/drawing/2014/main" id="{0AB2A59F-06F7-87A3-9BBF-CCC51DEA563E}"/>
                </a:ext>
              </a:extLst>
            </p:cNvPr>
            <p:cNvSpPr txBox="1"/>
            <p:nvPr/>
          </p:nvSpPr>
          <p:spPr>
            <a:xfrm>
              <a:off x="7343453" y="5954527"/>
              <a:ext cx="32312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0066"/>
                  </a:solidFill>
                </a:rPr>
                <a:t>Time after reaching steady-state, months</a:t>
              </a:r>
            </a:p>
          </p:txBody>
        </p:sp>
        <p:sp>
          <p:nvSpPr>
            <p:cNvPr id="60" name="ZoneTexte 59">
              <a:extLst>
                <a:ext uri="{FF2B5EF4-FFF2-40B4-BE49-F238E27FC236}">
                  <a16:creationId xmlns:a16="http://schemas.microsoft.com/office/drawing/2014/main" id="{2C4037FA-69B2-ECAC-2727-3EA515C38E16}"/>
                </a:ext>
              </a:extLst>
            </p:cNvPr>
            <p:cNvSpPr txBox="1"/>
            <p:nvPr/>
          </p:nvSpPr>
          <p:spPr>
            <a:xfrm>
              <a:off x="6824756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61" name="ZoneTexte 60">
              <a:extLst>
                <a:ext uri="{FF2B5EF4-FFF2-40B4-BE49-F238E27FC236}">
                  <a16:creationId xmlns:a16="http://schemas.microsoft.com/office/drawing/2014/main" id="{A5D2E9E2-A6AE-BA57-721A-8EB9C801525C}"/>
                </a:ext>
              </a:extLst>
            </p:cNvPr>
            <p:cNvSpPr txBox="1"/>
            <p:nvPr/>
          </p:nvSpPr>
          <p:spPr>
            <a:xfrm>
              <a:off x="7624856" y="5619546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6</a:t>
              </a:r>
            </a:p>
          </p:txBody>
        </p:sp>
        <p:sp>
          <p:nvSpPr>
            <p:cNvPr id="62" name="ZoneTexte 61">
              <a:extLst>
                <a:ext uri="{FF2B5EF4-FFF2-40B4-BE49-F238E27FC236}">
                  <a16:creationId xmlns:a16="http://schemas.microsoft.com/office/drawing/2014/main" id="{CE7A4153-1E20-38CD-8B08-5B7390E71077}"/>
                </a:ext>
              </a:extLst>
            </p:cNvPr>
            <p:cNvSpPr txBox="1"/>
            <p:nvPr/>
          </p:nvSpPr>
          <p:spPr>
            <a:xfrm>
              <a:off x="8379271" y="5619546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63" name="ZoneTexte 62">
              <a:extLst>
                <a:ext uri="{FF2B5EF4-FFF2-40B4-BE49-F238E27FC236}">
                  <a16:creationId xmlns:a16="http://schemas.microsoft.com/office/drawing/2014/main" id="{296A5E21-8AAA-8467-5A9E-8A3ABBD95F31}"/>
                </a:ext>
              </a:extLst>
            </p:cNvPr>
            <p:cNvSpPr txBox="1"/>
            <p:nvPr/>
          </p:nvSpPr>
          <p:spPr>
            <a:xfrm>
              <a:off x="9182545" y="5619546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18</a:t>
              </a:r>
            </a:p>
          </p:txBody>
        </p:sp>
        <p:sp>
          <p:nvSpPr>
            <p:cNvPr id="64" name="ZoneTexte 63">
              <a:extLst>
                <a:ext uri="{FF2B5EF4-FFF2-40B4-BE49-F238E27FC236}">
                  <a16:creationId xmlns:a16="http://schemas.microsoft.com/office/drawing/2014/main" id="{82F06BB6-C862-58B6-678D-A78FD0553077}"/>
                </a:ext>
              </a:extLst>
            </p:cNvPr>
            <p:cNvSpPr txBox="1"/>
            <p:nvPr/>
          </p:nvSpPr>
          <p:spPr>
            <a:xfrm>
              <a:off x="9974705" y="5619546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24</a:t>
              </a:r>
            </a:p>
          </p:txBody>
        </p:sp>
        <p:sp>
          <p:nvSpPr>
            <p:cNvPr id="65" name="ZoneTexte 64">
              <a:extLst>
                <a:ext uri="{FF2B5EF4-FFF2-40B4-BE49-F238E27FC236}">
                  <a16:creationId xmlns:a16="http://schemas.microsoft.com/office/drawing/2014/main" id="{A03F59A2-A87C-5266-7798-D196A6DDE341}"/>
                </a:ext>
              </a:extLst>
            </p:cNvPr>
            <p:cNvSpPr txBox="1"/>
            <p:nvPr/>
          </p:nvSpPr>
          <p:spPr>
            <a:xfrm>
              <a:off x="10771634" y="5619546"/>
              <a:ext cx="3674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>
                  <a:solidFill>
                    <a:srgbClr val="000066"/>
                  </a:solidFill>
                </a:rPr>
                <a:t>30</a:t>
              </a:r>
            </a:p>
          </p:txBody>
        </p:sp>
        <p:sp>
          <p:nvSpPr>
            <p:cNvPr id="67" name="ZoneTexte 66">
              <a:extLst>
                <a:ext uri="{FF2B5EF4-FFF2-40B4-BE49-F238E27FC236}">
                  <a16:creationId xmlns:a16="http://schemas.microsoft.com/office/drawing/2014/main" id="{EA64BBDF-339C-641D-C4E2-F8F68C2176CE}"/>
                </a:ext>
              </a:extLst>
            </p:cNvPr>
            <p:cNvSpPr txBox="1"/>
            <p:nvPr/>
          </p:nvSpPr>
          <p:spPr>
            <a:xfrm>
              <a:off x="7958893" y="2633043"/>
              <a:ext cx="24082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>
                  <a:solidFill>
                    <a:srgbClr val="0070C0"/>
                  </a:solidFill>
                </a:rPr>
                <a:t>Formulation B, SC Q6M</a:t>
              </a:r>
            </a:p>
          </p:txBody>
        </p:sp>
        <p:sp>
          <p:nvSpPr>
            <p:cNvPr id="68" name="ZoneTexte 67">
              <a:extLst>
                <a:ext uri="{FF2B5EF4-FFF2-40B4-BE49-F238E27FC236}">
                  <a16:creationId xmlns:a16="http://schemas.microsoft.com/office/drawing/2014/main" id="{9811B9DC-16C6-D914-A92F-6885B151A606}"/>
                </a:ext>
              </a:extLst>
            </p:cNvPr>
            <p:cNvSpPr txBox="1"/>
            <p:nvPr/>
          </p:nvSpPr>
          <p:spPr>
            <a:xfrm>
              <a:off x="10602766" y="4137106"/>
              <a:ext cx="115089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4 x PA 90% IC</a:t>
              </a:r>
            </a:p>
          </p:txBody>
        </p:sp>
      </p:grpSp>
      <p:sp>
        <p:nvSpPr>
          <p:cNvPr id="70" name="Titre 69">
            <a:extLst>
              <a:ext uri="{FF2B5EF4-FFF2-40B4-BE49-F238E27FC236}">
                <a16:creationId xmlns:a16="http://schemas.microsoft.com/office/drawing/2014/main" id="{5CFE5C29-41FD-4722-5FE4-240CACE66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VH4524184 (VH-184), 3</a:t>
            </a:r>
            <a:r>
              <a:rPr lang="en-US" sz="3200" baseline="30000" dirty="0"/>
              <a:t>rd</a:t>
            </a:r>
            <a:r>
              <a:rPr lang="en-US" sz="3200" dirty="0"/>
              <a:t>-Generation INSTI (3)</a:t>
            </a:r>
            <a:endParaRPr lang="es-419" sz="3200" dirty="0"/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1FF2FE2B-A322-9161-A242-7CCDB3E80D11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14827644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2E433-141C-D414-A67E-2ECE94E99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B89BA46-F20A-0802-3A13-FD60451DBE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fr-FR" sz="3200" b="1" noProof="0" dirty="0">
                <a:latin typeface="+mn-lt"/>
              </a:rPr>
              <a:t>HIV </a:t>
            </a:r>
            <a:r>
              <a:rPr lang="fr-FR" sz="3200" b="1" noProof="0" dirty="0" err="1">
                <a:latin typeface="+mn-lt"/>
              </a:rPr>
              <a:t>capsid</a:t>
            </a:r>
            <a:r>
              <a:rPr lang="fr-FR" sz="3200" b="1" noProof="0" dirty="0">
                <a:latin typeface="+mn-lt"/>
              </a:rPr>
              <a:t> </a:t>
            </a:r>
            <a:r>
              <a:rPr lang="fr-FR" sz="3200" b="1" noProof="0" dirty="0" err="1">
                <a:latin typeface="+mn-lt"/>
              </a:rPr>
              <a:t>inhibitors</a:t>
            </a:r>
            <a:endParaRPr lang="fr-FR" sz="3200" b="1" noProof="0" dirty="0">
              <a:latin typeface="+mn-lt"/>
            </a:endParaRPr>
          </a:p>
        </p:txBody>
      </p:sp>
      <p:sp>
        <p:nvSpPr>
          <p:cNvPr id="3" name="NumFixe">
            <a:extLst>
              <a:ext uri="{FF2B5EF4-FFF2-40B4-BE49-F238E27FC236}">
                <a16:creationId xmlns:a16="http://schemas.microsoft.com/office/drawing/2014/main" id="{89078B7F-9018-3DE3-7F31-04207E48F11C}"/>
              </a:ext>
            </a:extLst>
          </p:cNvPr>
          <p:cNvSpPr txBox="1"/>
          <p:nvPr/>
        </p:nvSpPr>
        <p:spPr>
          <a:xfrm>
            <a:off x="0" y="0"/>
            <a:ext cx="396262" cy="24622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r"/>
            <a:r>
              <a:rPr lang="fr-FR" sz="1000" b="1" noProof="0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130</a:t>
            </a: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53B58164-B8BD-E553-1C37-7369077ED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5595" y="6455281"/>
            <a:ext cx="442640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Begley R, WAIDS 2020, Abs. PEB0265 &amp; Wang C, AAC 2025</a:t>
            </a:r>
          </a:p>
        </p:txBody>
      </p:sp>
      <p:sp>
        <p:nvSpPr>
          <p:cNvPr id="2066" name="ZoneTexte 2065">
            <a:extLst>
              <a:ext uri="{FF2B5EF4-FFF2-40B4-BE49-F238E27FC236}">
                <a16:creationId xmlns:a16="http://schemas.microsoft.com/office/drawing/2014/main" id="{EDE341A6-DA5D-0AE0-3A33-2447CBAF335E}"/>
              </a:ext>
            </a:extLst>
          </p:cNvPr>
          <p:cNvSpPr txBox="1"/>
          <p:nvPr/>
        </p:nvSpPr>
        <p:spPr>
          <a:xfrm>
            <a:off x="2065040" y="1950369"/>
            <a:ext cx="27046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noProof="0" dirty="0" err="1">
                <a:solidFill>
                  <a:srgbClr val="0070C0"/>
                </a:solidFill>
                <a:latin typeface="+mn-lt"/>
              </a:rPr>
              <a:t>Dezecapavir</a:t>
            </a:r>
            <a:r>
              <a:rPr lang="fr-FR" b="1" noProof="0" dirty="0">
                <a:solidFill>
                  <a:srgbClr val="0070C0"/>
                </a:solidFill>
                <a:latin typeface="+mn-lt"/>
              </a:rPr>
              <a:t> (VH-4011499)</a:t>
            </a:r>
          </a:p>
          <a:p>
            <a:pPr algn="ctr"/>
            <a:r>
              <a:rPr lang="fr-FR" b="1" noProof="0" dirty="0">
                <a:solidFill>
                  <a:srgbClr val="0070C0"/>
                </a:solidFill>
                <a:latin typeface="+mn-lt"/>
              </a:rPr>
              <a:t>MM = 918.2 g/mol</a:t>
            </a:r>
          </a:p>
        </p:txBody>
      </p:sp>
      <p:sp>
        <p:nvSpPr>
          <p:cNvPr id="2068" name="ZoneTexte 2067">
            <a:extLst>
              <a:ext uri="{FF2B5EF4-FFF2-40B4-BE49-F238E27FC236}">
                <a16:creationId xmlns:a16="http://schemas.microsoft.com/office/drawing/2014/main" id="{42EAE3D8-8FF6-9B5A-AB44-64FB86C8EDFC}"/>
              </a:ext>
            </a:extLst>
          </p:cNvPr>
          <p:cNvSpPr txBox="1"/>
          <p:nvPr/>
        </p:nvSpPr>
        <p:spPr>
          <a:xfrm>
            <a:off x="7820159" y="1836837"/>
            <a:ext cx="2316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noProof="0" dirty="0" err="1">
                <a:solidFill>
                  <a:srgbClr val="0070C0"/>
                </a:solidFill>
                <a:latin typeface="+mn-lt"/>
              </a:rPr>
              <a:t>Lenacapavir</a:t>
            </a:r>
            <a:r>
              <a:rPr lang="fr-FR" b="1" noProof="0" dirty="0">
                <a:solidFill>
                  <a:srgbClr val="0070C0"/>
                </a:solidFill>
                <a:latin typeface="+mn-lt"/>
              </a:rPr>
              <a:t> (GS-6207)</a:t>
            </a:r>
          </a:p>
          <a:p>
            <a:pPr algn="ctr"/>
            <a:r>
              <a:rPr lang="fr-FR" b="1" noProof="0" dirty="0">
                <a:solidFill>
                  <a:srgbClr val="0070C0"/>
                </a:solidFill>
                <a:latin typeface="+mn-lt"/>
              </a:rPr>
              <a:t>MM = 968.3 g/mol 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C480FDE-B4E6-B052-D013-AB23BE254CBF}"/>
              </a:ext>
            </a:extLst>
          </p:cNvPr>
          <p:cNvGrpSpPr/>
          <p:nvPr/>
        </p:nvGrpSpPr>
        <p:grpSpPr>
          <a:xfrm>
            <a:off x="1532771" y="2618949"/>
            <a:ext cx="3756331" cy="3455745"/>
            <a:chOff x="1532771" y="2618949"/>
            <a:chExt cx="3756331" cy="3455745"/>
          </a:xfrm>
        </p:grpSpPr>
        <p:grpSp>
          <p:nvGrpSpPr>
            <p:cNvPr id="2063" name="Groupe 2062">
              <a:extLst>
                <a:ext uri="{FF2B5EF4-FFF2-40B4-BE49-F238E27FC236}">
                  <a16:creationId xmlns:a16="http://schemas.microsoft.com/office/drawing/2014/main" id="{C93E40BB-1482-7151-11E9-5B6B3CA41752}"/>
                </a:ext>
              </a:extLst>
            </p:cNvPr>
            <p:cNvGrpSpPr/>
            <p:nvPr/>
          </p:nvGrpSpPr>
          <p:grpSpPr>
            <a:xfrm>
              <a:off x="1579234" y="2919574"/>
              <a:ext cx="3346626" cy="2938275"/>
              <a:chOff x="563563" y="2219326"/>
              <a:chExt cx="4592638" cy="4032250"/>
            </a:xfrm>
          </p:grpSpPr>
          <p:sp>
            <p:nvSpPr>
              <p:cNvPr id="14" name="Freeform 6">
                <a:extLst>
                  <a:ext uri="{FF2B5EF4-FFF2-40B4-BE49-F238E27FC236}">
                    <a16:creationId xmlns:a16="http://schemas.microsoft.com/office/drawing/2014/main" id="{99FBBE0B-0CDE-F427-1DAB-1814B4BFAC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088" y="4679951"/>
                <a:ext cx="88900" cy="244475"/>
              </a:xfrm>
              <a:custGeom>
                <a:avLst/>
                <a:gdLst>
                  <a:gd name="T0" fmla="*/ 168 w 168"/>
                  <a:gd name="T1" fmla="*/ 464 h 464"/>
                  <a:gd name="T2" fmla="*/ 75 w 168"/>
                  <a:gd name="T3" fmla="*/ 0 h 464"/>
                  <a:gd name="T4" fmla="*/ 0 w 168"/>
                  <a:gd name="T5" fmla="*/ 464 h 464"/>
                  <a:gd name="T6" fmla="*/ 168 w 168"/>
                  <a:gd name="T7" fmla="*/ 464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464">
                    <a:moveTo>
                      <a:pt x="168" y="464"/>
                    </a:moveTo>
                    <a:lnTo>
                      <a:pt x="75" y="0"/>
                    </a:lnTo>
                    <a:lnTo>
                      <a:pt x="0" y="464"/>
                    </a:lnTo>
                    <a:lnTo>
                      <a:pt x="168" y="46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" name="Freeform 7">
                <a:extLst>
                  <a:ext uri="{FF2B5EF4-FFF2-40B4-BE49-F238E27FC236}">
                    <a16:creationId xmlns:a16="http://schemas.microsoft.com/office/drawing/2014/main" id="{96419129-CB45-E6E3-5381-E9B7F7AF7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163" y="5081588"/>
                <a:ext cx="403225" cy="188913"/>
              </a:xfrm>
              <a:custGeom>
                <a:avLst/>
                <a:gdLst>
                  <a:gd name="T0" fmla="*/ 0 w 760"/>
                  <a:gd name="T1" fmla="*/ 0 h 358"/>
                  <a:gd name="T2" fmla="*/ 674 w 760"/>
                  <a:gd name="T3" fmla="*/ 358 h 358"/>
                  <a:gd name="T4" fmla="*/ 760 w 760"/>
                  <a:gd name="T5" fmla="*/ 328 h 358"/>
                  <a:gd name="T6" fmla="*/ 0 w 760"/>
                  <a:gd name="T7" fmla="*/ 0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60" h="358">
                    <a:moveTo>
                      <a:pt x="0" y="0"/>
                    </a:moveTo>
                    <a:lnTo>
                      <a:pt x="674" y="358"/>
                    </a:lnTo>
                    <a:lnTo>
                      <a:pt x="760" y="32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0" name="Line 76">
                <a:extLst>
                  <a:ext uri="{FF2B5EF4-FFF2-40B4-BE49-F238E27FC236}">
                    <a16:creationId xmlns:a16="http://schemas.microsoft.com/office/drawing/2014/main" id="{047E6806-D625-8D9A-E6EF-27469DC253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30738" y="2219326"/>
                <a:ext cx="0" cy="2111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1" name="Line 77">
                <a:extLst>
                  <a:ext uri="{FF2B5EF4-FFF2-40B4-BE49-F238E27FC236}">
                    <a16:creationId xmlns:a16="http://schemas.microsoft.com/office/drawing/2014/main" id="{EB3B809C-052C-87B9-911A-F76D1A0FF4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68713" y="2508251"/>
                <a:ext cx="257175" cy="1285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2" name="Freeform 78">
                <a:extLst>
                  <a:ext uri="{FF2B5EF4-FFF2-40B4-BE49-F238E27FC236}">
                    <a16:creationId xmlns:a16="http://schemas.microsoft.com/office/drawing/2014/main" id="{4446C0A5-36DF-30CC-50FD-AB02EA65BF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163" y="2425701"/>
                <a:ext cx="696913" cy="695325"/>
              </a:xfrm>
              <a:custGeom>
                <a:avLst/>
                <a:gdLst>
                  <a:gd name="T0" fmla="*/ 674 w 1315"/>
                  <a:gd name="T1" fmla="*/ 1313 h 1313"/>
                  <a:gd name="T2" fmla="*/ 0 w 1315"/>
                  <a:gd name="T3" fmla="*/ 1004 h 1313"/>
                  <a:gd name="T4" fmla="*/ 0 w 1315"/>
                  <a:gd name="T5" fmla="*/ 343 h 1313"/>
                  <a:gd name="T6" fmla="*/ 667 w 1315"/>
                  <a:gd name="T7" fmla="*/ 0 h 1313"/>
                  <a:gd name="T8" fmla="*/ 1315 w 1315"/>
                  <a:gd name="T9" fmla="*/ 343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15" h="1313">
                    <a:moveTo>
                      <a:pt x="674" y="1313"/>
                    </a:moveTo>
                    <a:lnTo>
                      <a:pt x="0" y="1004"/>
                    </a:lnTo>
                    <a:lnTo>
                      <a:pt x="0" y="343"/>
                    </a:lnTo>
                    <a:lnTo>
                      <a:pt x="667" y="0"/>
                    </a:lnTo>
                    <a:lnTo>
                      <a:pt x="1315" y="343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3" name="Line 79">
                <a:extLst>
                  <a:ext uri="{FF2B5EF4-FFF2-40B4-BE49-F238E27FC236}">
                    <a16:creationId xmlns:a16="http://schemas.microsoft.com/office/drawing/2014/main" id="{848FD3EF-7247-F0CA-48A6-D950F47EB4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43350" y="3121026"/>
                <a:ext cx="0" cy="3492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4" name="Line 80">
                <a:extLst>
                  <a:ext uri="{FF2B5EF4-FFF2-40B4-BE49-F238E27FC236}">
                    <a16:creationId xmlns:a16="http://schemas.microsoft.com/office/drawing/2014/main" id="{D90BFDAE-25C5-808C-E180-57AEA36957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68713" y="2906713"/>
                <a:ext cx="263525" cy="1428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5" name="Line 81">
                <a:extLst>
                  <a:ext uri="{FF2B5EF4-FFF2-40B4-BE49-F238E27FC236}">
                    <a16:creationId xmlns:a16="http://schemas.microsoft.com/office/drawing/2014/main" id="{123A65F6-623C-FCB6-ECF7-DBA17BD494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1638" y="2643188"/>
                <a:ext cx="0" cy="1746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6" name="Line 82">
                <a:extLst>
                  <a:ext uri="{FF2B5EF4-FFF2-40B4-BE49-F238E27FC236}">
                    <a16:creationId xmlns:a16="http://schemas.microsoft.com/office/drawing/2014/main" id="{B8D1302F-AE16-7A14-5BF8-68499543F2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83075" y="2608263"/>
                <a:ext cx="0" cy="2127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7" name="Line 83">
                <a:extLst>
                  <a:ext uri="{FF2B5EF4-FFF2-40B4-BE49-F238E27FC236}">
                    <a16:creationId xmlns:a16="http://schemas.microsoft.com/office/drawing/2014/main" id="{B5EEA7DA-4085-51E9-B0C8-20A6B54876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43350" y="3028951"/>
                <a:ext cx="179388" cy="920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8" name="Line 84">
                <a:extLst>
                  <a:ext uri="{FF2B5EF4-FFF2-40B4-BE49-F238E27FC236}">
                    <a16:creationId xmlns:a16="http://schemas.microsoft.com/office/drawing/2014/main" id="{F5C68F39-FFB4-9A6A-4EA9-32EA87F35B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3075" y="2430463"/>
                <a:ext cx="347663" cy="1778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69" name="Line 85">
                <a:extLst>
                  <a:ext uri="{FF2B5EF4-FFF2-40B4-BE49-F238E27FC236}">
                    <a16:creationId xmlns:a16="http://schemas.microsoft.com/office/drawing/2014/main" id="{AE938C47-52B0-E088-6AE9-74B32511A5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211638" y="3684588"/>
                <a:ext cx="0" cy="2603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0" name="Freeform 86">
                <a:extLst>
                  <a:ext uri="{FF2B5EF4-FFF2-40B4-BE49-F238E27FC236}">
                    <a16:creationId xmlns:a16="http://schemas.microsoft.com/office/drawing/2014/main" id="{50FBF341-4910-16A4-8A85-4CF52FE59F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2238" y="3470276"/>
                <a:ext cx="357188" cy="700088"/>
              </a:xfrm>
              <a:custGeom>
                <a:avLst/>
                <a:gdLst>
                  <a:gd name="T0" fmla="*/ 0 w 674"/>
                  <a:gd name="T1" fmla="*/ 1321 h 1321"/>
                  <a:gd name="T2" fmla="*/ 674 w 674"/>
                  <a:gd name="T3" fmla="*/ 983 h 1321"/>
                  <a:gd name="T4" fmla="*/ 674 w 674"/>
                  <a:gd name="T5" fmla="*/ 337 h 1321"/>
                  <a:gd name="T6" fmla="*/ 20 w 674"/>
                  <a:gd name="T7" fmla="*/ 0 h 1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4" h="1321">
                    <a:moveTo>
                      <a:pt x="0" y="1321"/>
                    </a:moveTo>
                    <a:lnTo>
                      <a:pt x="674" y="983"/>
                    </a:lnTo>
                    <a:lnTo>
                      <a:pt x="674" y="337"/>
                    </a:lnTo>
                    <a:lnTo>
                      <a:pt x="2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1" name="Line 87">
                <a:extLst>
                  <a:ext uri="{FF2B5EF4-FFF2-40B4-BE49-F238E27FC236}">
                    <a16:creationId xmlns:a16="http://schemas.microsoft.com/office/drawing/2014/main" id="{66EB7CE0-F263-A973-724D-98EA91F866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73475" y="3544888"/>
                <a:ext cx="252413" cy="1285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2" name="Freeform 88">
                <a:extLst>
                  <a:ext uri="{FF2B5EF4-FFF2-40B4-BE49-F238E27FC236}">
                    <a16:creationId xmlns:a16="http://schemas.microsoft.com/office/drawing/2014/main" id="{D9D46665-3C0C-AFCB-6F4A-1A22837614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6163" y="3470276"/>
                <a:ext cx="357188" cy="520700"/>
              </a:xfrm>
              <a:custGeom>
                <a:avLst/>
                <a:gdLst>
                  <a:gd name="T0" fmla="*/ 674 w 674"/>
                  <a:gd name="T1" fmla="*/ 0 h 983"/>
                  <a:gd name="T2" fmla="*/ 0 w 674"/>
                  <a:gd name="T3" fmla="*/ 337 h 983"/>
                  <a:gd name="T4" fmla="*/ 0 w 674"/>
                  <a:gd name="T5" fmla="*/ 983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4" h="983">
                    <a:moveTo>
                      <a:pt x="674" y="0"/>
                    </a:moveTo>
                    <a:lnTo>
                      <a:pt x="0" y="337"/>
                    </a:lnTo>
                    <a:lnTo>
                      <a:pt x="0" y="983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3" name="Line 89">
                <a:extLst>
                  <a:ext uri="{FF2B5EF4-FFF2-40B4-BE49-F238E27FC236}">
                    <a16:creationId xmlns:a16="http://schemas.microsoft.com/office/drawing/2014/main" id="{187E3AB0-DB03-930D-47F9-9FF57F7ABD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19463" y="4302126"/>
                <a:ext cx="0" cy="1746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4" name="Line 90">
                <a:extLst>
                  <a:ext uri="{FF2B5EF4-FFF2-40B4-BE49-F238E27FC236}">
                    <a16:creationId xmlns:a16="http://schemas.microsoft.com/office/drawing/2014/main" id="{E01A6BD3-0165-E664-4FF3-5021E71890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4850" y="4308476"/>
                <a:ext cx="0" cy="2079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5" name="Freeform 91">
                <a:extLst>
                  <a:ext uri="{FF2B5EF4-FFF2-40B4-BE49-F238E27FC236}">
                    <a16:creationId xmlns:a16="http://schemas.microsoft.com/office/drawing/2014/main" id="{54D75850-D510-19A3-9E59-940E2DB688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4471988"/>
                <a:ext cx="34925" cy="55563"/>
              </a:xfrm>
              <a:custGeom>
                <a:avLst/>
                <a:gdLst>
                  <a:gd name="T0" fmla="*/ 0 w 68"/>
                  <a:gd name="T1" fmla="*/ 105 h 105"/>
                  <a:gd name="T2" fmla="*/ 68 w 68"/>
                  <a:gd name="T3" fmla="*/ 67 h 105"/>
                  <a:gd name="T4" fmla="*/ 68 w 68"/>
                  <a:gd name="T5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" h="105">
                    <a:moveTo>
                      <a:pt x="0" y="105"/>
                    </a:moveTo>
                    <a:lnTo>
                      <a:pt x="68" y="67"/>
                    </a:lnTo>
                    <a:lnTo>
                      <a:pt x="68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6" name="Line 92">
                <a:extLst>
                  <a:ext uri="{FF2B5EF4-FFF2-40B4-BE49-F238E27FC236}">
                    <a16:creationId xmlns:a16="http://schemas.microsoft.com/office/drawing/2014/main" id="{14111C7B-7ECF-1AC6-C73F-0D187917D2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2238" y="4170363"/>
                <a:ext cx="0" cy="3016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7" name="Line 93">
                <a:extLst>
                  <a:ext uri="{FF2B5EF4-FFF2-40B4-BE49-F238E27FC236}">
                    <a16:creationId xmlns:a16="http://schemas.microsoft.com/office/drawing/2014/main" id="{8BA0E5CE-6FFC-60B0-495B-C4F5FC4F09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79788" y="3990976"/>
                <a:ext cx="206375" cy="1079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8" name="Line 94">
                <a:extLst>
                  <a:ext uri="{FF2B5EF4-FFF2-40B4-BE49-F238E27FC236}">
                    <a16:creationId xmlns:a16="http://schemas.microsoft.com/office/drawing/2014/main" id="{5B7A5374-C29D-AECB-3A08-FD59F05DC6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665538" y="3959226"/>
                <a:ext cx="260350" cy="1317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79" name="Line 95">
                <a:extLst>
                  <a:ext uri="{FF2B5EF4-FFF2-40B4-BE49-F238E27FC236}">
                    <a16:creationId xmlns:a16="http://schemas.microsoft.com/office/drawing/2014/main" id="{A140AA63-4CFE-3EAB-8E82-003C5CA350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6163" y="3990976"/>
                <a:ext cx="346075" cy="1793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80" name="Line 96">
                <a:extLst>
                  <a:ext uri="{FF2B5EF4-FFF2-40B4-BE49-F238E27FC236}">
                    <a16:creationId xmlns:a16="http://schemas.microsoft.com/office/drawing/2014/main" id="{520ED309-17F5-20D8-B2FE-904FCFE10C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86163" y="4826001"/>
                <a:ext cx="0" cy="2555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81" name="Line 97">
                <a:extLst>
                  <a:ext uri="{FF2B5EF4-FFF2-40B4-BE49-F238E27FC236}">
                    <a16:creationId xmlns:a16="http://schemas.microsoft.com/office/drawing/2014/main" id="{B1015AD5-788A-1E41-70DC-C0012AC021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3825" y="5314951"/>
                <a:ext cx="7938" cy="2555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82" name="Line 98">
                <a:extLst>
                  <a:ext uri="{FF2B5EF4-FFF2-40B4-BE49-F238E27FC236}">
                    <a16:creationId xmlns:a16="http://schemas.microsoft.com/office/drawing/2014/main" id="{05B2B844-DBCD-640E-A307-F84720C5AC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41763" y="5270501"/>
                <a:ext cx="1588" cy="444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83" name="Line 99">
                <a:extLst>
                  <a:ext uri="{FF2B5EF4-FFF2-40B4-BE49-F238E27FC236}">
                    <a16:creationId xmlns:a16="http://schemas.microsoft.com/office/drawing/2014/main" id="{30AF743A-D6EC-4A9C-9642-008E2539816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86163" y="5081588"/>
                <a:ext cx="355600" cy="233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6" name="Line 100">
                <a:extLst>
                  <a:ext uri="{FF2B5EF4-FFF2-40B4-BE49-F238E27FC236}">
                    <a16:creationId xmlns:a16="http://schemas.microsoft.com/office/drawing/2014/main" id="{645A04D2-4B01-29E1-2884-6FC55B9593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86163" y="5081588"/>
                <a:ext cx="357188" cy="1889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7" name="Freeform 101">
                <a:extLst>
                  <a:ext uri="{FF2B5EF4-FFF2-40B4-BE49-F238E27FC236}">
                    <a16:creationId xmlns:a16="http://schemas.microsoft.com/office/drawing/2014/main" id="{46FB2DAE-4A3E-5090-F179-A47D72236A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913" y="5081588"/>
                <a:ext cx="354013" cy="709613"/>
              </a:xfrm>
              <a:custGeom>
                <a:avLst/>
                <a:gdLst>
                  <a:gd name="T0" fmla="*/ 660 w 667"/>
                  <a:gd name="T1" fmla="*/ 0 h 1341"/>
                  <a:gd name="T2" fmla="*/ 0 w 667"/>
                  <a:gd name="T3" fmla="*/ 344 h 1341"/>
                  <a:gd name="T4" fmla="*/ 0 w 667"/>
                  <a:gd name="T5" fmla="*/ 1018 h 1341"/>
                  <a:gd name="T6" fmla="*/ 667 w 667"/>
                  <a:gd name="T7" fmla="*/ 1341 h 1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7" h="1341">
                    <a:moveTo>
                      <a:pt x="660" y="0"/>
                    </a:moveTo>
                    <a:lnTo>
                      <a:pt x="0" y="344"/>
                    </a:lnTo>
                    <a:lnTo>
                      <a:pt x="0" y="1018"/>
                    </a:lnTo>
                    <a:lnTo>
                      <a:pt x="667" y="1341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8" name="Line 102">
                <a:extLst>
                  <a:ext uri="{FF2B5EF4-FFF2-40B4-BE49-F238E27FC236}">
                    <a16:creationId xmlns:a16="http://schemas.microsoft.com/office/drawing/2014/main" id="{F55AB18B-2696-BF43-52AA-6934BF1A4E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89438" y="4975226"/>
                <a:ext cx="49213" cy="571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59" name="Line 103">
                <a:extLst>
                  <a:ext uri="{FF2B5EF4-FFF2-40B4-BE49-F238E27FC236}">
                    <a16:creationId xmlns:a16="http://schemas.microsoft.com/office/drawing/2014/main" id="{542BEA80-39E1-3756-ABCF-CFE83C5782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89388" y="5192713"/>
                <a:ext cx="174625" cy="619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0" name="Line 104">
                <a:extLst>
                  <a:ext uri="{FF2B5EF4-FFF2-40B4-BE49-F238E27FC236}">
                    <a16:creationId xmlns:a16="http://schemas.microsoft.com/office/drawing/2014/main" id="{4B21F9C8-5DC4-7E1A-F7D5-EB05CF06C7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06900" y="5278438"/>
                <a:ext cx="50800" cy="571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1" name="Line 105">
                <a:extLst>
                  <a:ext uri="{FF2B5EF4-FFF2-40B4-BE49-F238E27FC236}">
                    <a16:creationId xmlns:a16="http://schemas.microsoft.com/office/drawing/2014/main" id="{327A3FA4-EE14-6842-8DF2-A540384D8D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586163" y="5081588"/>
                <a:ext cx="403225" cy="1730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2" name="Line 106">
                <a:extLst>
                  <a:ext uri="{FF2B5EF4-FFF2-40B4-BE49-F238E27FC236}">
                    <a16:creationId xmlns:a16="http://schemas.microsoft.com/office/drawing/2014/main" id="{99601C09-9907-C409-50E8-704969CDEC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43350" y="5254626"/>
                <a:ext cx="46038" cy="158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3" name="Line 107">
                <a:extLst>
                  <a:ext uri="{FF2B5EF4-FFF2-40B4-BE49-F238E27FC236}">
                    <a16:creationId xmlns:a16="http://schemas.microsoft.com/office/drawing/2014/main" id="{416C128E-85CE-1096-52F5-6062133B51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44850" y="4516438"/>
                <a:ext cx="206375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4" name="Line 108">
                <a:extLst>
                  <a:ext uri="{FF2B5EF4-FFF2-40B4-BE49-F238E27FC236}">
                    <a16:creationId xmlns:a16="http://schemas.microsoft.com/office/drawing/2014/main" id="{6B72F886-3EBC-669A-7DD3-D3BDB4FD2F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238" y="4471988"/>
                <a:ext cx="228600" cy="1143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5" name="Line 109">
                <a:extLst>
                  <a:ext uri="{FF2B5EF4-FFF2-40B4-BE49-F238E27FC236}">
                    <a16:creationId xmlns:a16="http://schemas.microsoft.com/office/drawing/2014/main" id="{BAB35D2A-AF77-DC94-0601-6D85405850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97313" y="4527551"/>
                <a:ext cx="231775" cy="1270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6" name="Line 110">
                <a:extLst>
                  <a:ext uri="{FF2B5EF4-FFF2-40B4-BE49-F238E27FC236}">
                    <a16:creationId xmlns:a16="http://schemas.microsoft.com/office/drawing/2014/main" id="{691140EF-A887-88D9-262A-8CCAC484F1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733800" y="4527551"/>
                <a:ext cx="163513" cy="87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7" name="Line 111">
                <a:extLst>
                  <a:ext uri="{FF2B5EF4-FFF2-40B4-BE49-F238E27FC236}">
                    <a16:creationId xmlns:a16="http://schemas.microsoft.com/office/drawing/2014/main" id="{64BAAAF5-E6E8-7CBE-EC81-42D2B1E439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30738" y="2430463"/>
                <a:ext cx="207963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8" name="Line 112">
                <a:extLst>
                  <a:ext uri="{FF2B5EF4-FFF2-40B4-BE49-F238E27FC236}">
                    <a16:creationId xmlns:a16="http://schemas.microsoft.com/office/drawing/2014/main" id="{AFB2EA9B-201F-17BC-0DDC-EBFB45A2AD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30738" y="2330451"/>
                <a:ext cx="196850" cy="1000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69" name="Line 113">
                <a:extLst>
                  <a:ext uri="{FF2B5EF4-FFF2-40B4-BE49-F238E27FC236}">
                    <a16:creationId xmlns:a16="http://schemas.microsoft.com/office/drawing/2014/main" id="{4021E305-23F7-215F-04C9-24A68246ED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027613" y="6026151"/>
                <a:ext cx="128588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0" name="Line 114">
                <a:extLst>
                  <a:ext uri="{FF2B5EF4-FFF2-40B4-BE49-F238E27FC236}">
                    <a16:creationId xmlns:a16="http://schemas.microsoft.com/office/drawing/2014/main" id="{C66E9CF2-0043-318B-4776-EE96F93BF3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41888" y="5808663"/>
                <a:ext cx="0" cy="82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1" name="Line 115">
                <a:extLst>
                  <a:ext uri="{FF2B5EF4-FFF2-40B4-BE49-F238E27FC236}">
                    <a16:creationId xmlns:a16="http://schemas.microsoft.com/office/drawing/2014/main" id="{3A3321CF-E11B-E1BD-FE90-16A743112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0450" y="5808663"/>
                <a:ext cx="0" cy="82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2" name="Line 116">
                <a:extLst>
                  <a:ext uri="{FF2B5EF4-FFF2-40B4-BE49-F238E27FC236}">
                    <a16:creationId xmlns:a16="http://schemas.microsoft.com/office/drawing/2014/main" id="{29BA97F8-4DF9-2555-05E7-FCDF1FDA49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70450" y="6169026"/>
                <a:ext cx="0" cy="82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3" name="Line 117">
                <a:extLst>
                  <a:ext uri="{FF2B5EF4-FFF2-40B4-BE49-F238E27FC236}">
                    <a16:creationId xmlns:a16="http://schemas.microsoft.com/office/drawing/2014/main" id="{A36DFD85-C6BF-75BE-ED48-4EDF20B27D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41888" y="6169026"/>
                <a:ext cx="0" cy="82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4" name="Line 118">
                <a:extLst>
                  <a:ext uri="{FF2B5EF4-FFF2-40B4-BE49-F238E27FC236}">
                    <a16:creationId xmlns:a16="http://schemas.microsoft.com/office/drawing/2014/main" id="{3615B097-E27C-59A5-A0C4-F026B83F6B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46613" y="6022976"/>
                <a:ext cx="120650" cy="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5" name="Line 119">
                <a:extLst>
                  <a:ext uri="{FF2B5EF4-FFF2-40B4-BE49-F238E27FC236}">
                    <a16:creationId xmlns:a16="http://schemas.microsoft.com/office/drawing/2014/main" id="{935127E7-161E-0663-BD31-1E3C37FF19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86213" y="5637213"/>
                <a:ext cx="328613" cy="793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6" name="Line 120">
                <a:extLst>
                  <a:ext uri="{FF2B5EF4-FFF2-40B4-BE49-F238E27FC236}">
                    <a16:creationId xmlns:a16="http://schemas.microsoft.com/office/drawing/2014/main" id="{30D47546-60BD-0AC0-A562-9260C74FA8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14825" y="5716588"/>
                <a:ext cx="109538" cy="1746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7" name="Line 121">
                <a:extLst>
                  <a:ext uri="{FF2B5EF4-FFF2-40B4-BE49-F238E27FC236}">
                    <a16:creationId xmlns:a16="http://schemas.microsoft.com/office/drawing/2014/main" id="{8CAE0B3C-2D22-2411-2FCE-B8198808D3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90925" y="5791201"/>
                <a:ext cx="0" cy="2143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8" name="Line 122">
                <a:extLst>
                  <a:ext uri="{FF2B5EF4-FFF2-40B4-BE49-F238E27FC236}">
                    <a16:creationId xmlns:a16="http://schemas.microsoft.com/office/drawing/2014/main" id="{FBB5E67C-3069-0573-D962-452A6503EC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590925" y="5624513"/>
                <a:ext cx="341313" cy="1666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79" name="Line 123">
                <a:extLst>
                  <a:ext uri="{FF2B5EF4-FFF2-40B4-BE49-F238E27FC236}">
                    <a16:creationId xmlns:a16="http://schemas.microsoft.com/office/drawing/2014/main" id="{63B85022-749F-3066-9BE1-B63B865F62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90925" y="5637213"/>
                <a:ext cx="395288" cy="1539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0" name="Line 124">
                <a:extLst>
                  <a:ext uri="{FF2B5EF4-FFF2-40B4-BE49-F238E27FC236}">
                    <a16:creationId xmlns:a16="http://schemas.microsoft.com/office/drawing/2014/main" id="{C31EFD25-FCF5-25A9-2D8C-4C86478342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2238" y="5624513"/>
                <a:ext cx="53975" cy="127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0" name="Line 132">
                <a:extLst>
                  <a:ext uri="{FF2B5EF4-FFF2-40B4-BE49-F238E27FC236}">
                    <a16:creationId xmlns:a16="http://schemas.microsoft.com/office/drawing/2014/main" id="{BD580EBA-5AD5-3664-860E-A184DD1119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90925" y="5570538"/>
                <a:ext cx="342900" cy="2206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1" name="Line 133">
                <a:extLst>
                  <a:ext uri="{FF2B5EF4-FFF2-40B4-BE49-F238E27FC236}">
                    <a16:creationId xmlns:a16="http://schemas.microsoft.com/office/drawing/2014/main" id="{29BF46EE-5469-E314-BB0C-29986CD707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932238" y="5570538"/>
                <a:ext cx="1588" cy="539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2" name="Line 134">
                <a:extLst>
                  <a:ext uri="{FF2B5EF4-FFF2-40B4-BE49-F238E27FC236}">
                    <a16:creationId xmlns:a16="http://schemas.microsoft.com/office/drawing/2014/main" id="{3DC2FF6E-4626-465E-2BA4-A5352C460C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83075" y="5535613"/>
                <a:ext cx="98425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3" name="Line 135">
                <a:extLst>
                  <a:ext uri="{FF2B5EF4-FFF2-40B4-BE49-F238E27FC236}">
                    <a16:creationId xmlns:a16="http://schemas.microsoft.com/office/drawing/2014/main" id="{5F84FA1F-A858-472D-36CF-A90B59F0A1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14825" y="5581651"/>
                <a:ext cx="120650" cy="1349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4" name="Line 136">
                <a:extLst>
                  <a:ext uri="{FF2B5EF4-FFF2-40B4-BE49-F238E27FC236}">
                    <a16:creationId xmlns:a16="http://schemas.microsoft.com/office/drawing/2014/main" id="{75741BC3-BF9A-489B-714C-82A9349FE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3925" y="4760913"/>
                <a:ext cx="384175" cy="777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5" name="Line 137">
                <a:extLst>
                  <a:ext uri="{FF2B5EF4-FFF2-40B4-BE49-F238E27FC236}">
                    <a16:creationId xmlns:a16="http://schemas.microsoft.com/office/drawing/2014/main" id="{45352234-F2B2-A52B-279A-D36D1FA03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82650" y="4768851"/>
                <a:ext cx="30163" cy="111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6" name="Line 138">
                <a:extLst>
                  <a:ext uri="{FF2B5EF4-FFF2-40B4-BE49-F238E27FC236}">
                    <a16:creationId xmlns:a16="http://schemas.microsoft.com/office/drawing/2014/main" id="{F7814B93-DB62-C90C-8321-9C3AA0A500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52488" y="4708526"/>
                <a:ext cx="44450" cy="158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7" name="Line 139">
                <a:extLst>
                  <a:ext uri="{FF2B5EF4-FFF2-40B4-BE49-F238E27FC236}">
                    <a16:creationId xmlns:a16="http://schemas.microsoft.com/office/drawing/2014/main" id="{B0BAC05A-A908-FCE3-C047-01E2A023B3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2800" y="4641851"/>
                <a:ext cx="74613" cy="285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8" name="Line 140">
                <a:extLst>
                  <a:ext uri="{FF2B5EF4-FFF2-40B4-BE49-F238E27FC236}">
                    <a16:creationId xmlns:a16="http://schemas.microsoft.com/office/drawing/2014/main" id="{72960ACF-9E03-2F0F-C682-C6C0A240D87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52475" y="5346701"/>
                <a:ext cx="73025" cy="317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9" name="Line 141">
                <a:extLst>
                  <a:ext uri="{FF2B5EF4-FFF2-40B4-BE49-F238E27FC236}">
                    <a16:creationId xmlns:a16="http://schemas.microsoft.com/office/drawing/2014/main" id="{F7FD42A2-F191-313A-E858-285670AD98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93750" y="5292726"/>
                <a:ext cx="41275" cy="206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0" name="Line 142">
                <a:extLst>
                  <a:ext uri="{FF2B5EF4-FFF2-40B4-BE49-F238E27FC236}">
                    <a16:creationId xmlns:a16="http://schemas.microsoft.com/office/drawing/2014/main" id="{4F974E64-B906-E7EC-8E9C-927F1AAF19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25500" y="5238751"/>
                <a:ext cx="28575" cy="127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1" name="Line 143">
                <a:extLst>
                  <a:ext uri="{FF2B5EF4-FFF2-40B4-BE49-F238E27FC236}">
                    <a16:creationId xmlns:a16="http://schemas.microsoft.com/office/drawing/2014/main" id="{F622C73A-A1A5-BD5A-2597-04DC3046FF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3125" y="4838701"/>
                <a:ext cx="50800" cy="3508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2" name="Line 144">
                <a:extLst>
                  <a:ext uri="{FF2B5EF4-FFF2-40B4-BE49-F238E27FC236}">
                    <a16:creationId xmlns:a16="http://schemas.microsoft.com/office/drawing/2014/main" id="{199A43A4-90EB-226F-3E93-2C9211857E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73125" y="5189538"/>
                <a:ext cx="379413" cy="1381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3" name="Freeform 145">
                <a:extLst>
                  <a:ext uri="{FF2B5EF4-FFF2-40B4-BE49-F238E27FC236}">
                    <a16:creationId xmlns:a16="http://schemas.microsoft.com/office/drawing/2014/main" id="{A7A840B0-7191-C58A-E139-FA503A88E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3563" y="4838701"/>
                <a:ext cx="360363" cy="350838"/>
              </a:xfrm>
              <a:custGeom>
                <a:avLst/>
                <a:gdLst>
                  <a:gd name="T0" fmla="*/ 586 w 681"/>
                  <a:gd name="T1" fmla="*/ 661 h 661"/>
                  <a:gd name="T2" fmla="*/ 0 w 681"/>
                  <a:gd name="T3" fmla="*/ 270 h 661"/>
                  <a:gd name="T4" fmla="*/ 681 w 681"/>
                  <a:gd name="T5" fmla="*/ 0 h 6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1" h="661">
                    <a:moveTo>
                      <a:pt x="586" y="661"/>
                    </a:moveTo>
                    <a:lnTo>
                      <a:pt x="0" y="270"/>
                    </a:lnTo>
                    <a:lnTo>
                      <a:pt x="681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4" name="Line 146">
                <a:extLst>
                  <a:ext uri="{FF2B5EF4-FFF2-40B4-BE49-F238E27FC236}">
                    <a16:creationId xmlns:a16="http://schemas.microsoft.com/office/drawing/2014/main" id="{DD387796-C001-2B41-52D7-FB992CF6D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0638" y="4560888"/>
                <a:ext cx="17463" cy="2000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5" name="Freeform 147">
                <a:extLst>
                  <a:ext uri="{FF2B5EF4-FFF2-40B4-BE49-F238E27FC236}">
                    <a16:creationId xmlns:a16="http://schemas.microsoft.com/office/drawing/2014/main" id="{14568014-7487-591B-0A56-C28DD10429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5875" y="3649663"/>
                <a:ext cx="350838" cy="515938"/>
              </a:xfrm>
              <a:custGeom>
                <a:avLst/>
                <a:gdLst>
                  <a:gd name="T0" fmla="*/ 0 w 661"/>
                  <a:gd name="T1" fmla="*/ 977 h 977"/>
                  <a:gd name="T2" fmla="*/ 661 w 661"/>
                  <a:gd name="T3" fmla="*/ 653 h 977"/>
                  <a:gd name="T4" fmla="*/ 661 w 661"/>
                  <a:gd name="T5" fmla="*/ 0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1" h="977">
                    <a:moveTo>
                      <a:pt x="0" y="977"/>
                    </a:moveTo>
                    <a:lnTo>
                      <a:pt x="661" y="653"/>
                    </a:lnTo>
                    <a:lnTo>
                      <a:pt x="661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6" name="Line 148">
                <a:extLst>
                  <a:ext uri="{FF2B5EF4-FFF2-40B4-BE49-F238E27FC236}">
                    <a16:creationId xmlns:a16="http://schemas.microsoft.com/office/drawing/2014/main" id="{31F89A2E-84EA-334E-7072-814AF7BA6C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282825" y="3684588"/>
                <a:ext cx="0" cy="2635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7" name="Freeform 149">
                <a:extLst>
                  <a:ext uri="{FF2B5EF4-FFF2-40B4-BE49-F238E27FC236}">
                    <a16:creationId xmlns:a16="http://schemas.microsoft.com/office/drawing/2014/main" id="{CFA28E39-9000-3008-FFD8-D335254119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5875" y="4165601"/>
                <a:ext cx="342900" cy="514350"/>
              </a:xfrm>
              <a:custGeom>
                <a:avLst/>
                <a:gdLst>
                  <a:gd name="T0" fmla="*/ 0 w 648"/>
                  <a:gd name="T1" fmla="*/ 0 h 970"/>
                  <a:gd name="T2" fmla="*/ 0 w 648"/>
                  <a:gd name="T3" fmla="*/ 653 h 970"/>
                  <a:gd name="T4" fmla="*/ 648 w 648"/>
                  <a:gd name="T5" fmla="*/ 970 h 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48" h="970">
                    <a:moveTo>
                      <a:pt x="0" y="0"/>
                    </a:moveTo>
                    <a:lnTo>
                      <a:pt x="0" y="653"/>
                    </a:lnTo>
                    <a:lnTo>
                      <a:pt x="648" y="97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8" name="Line 150">
                <a:extLst>
                  <a:ext uri="{FF2B5EF4-FFF2-40B4-BE49-F238E27FC236}">
                    <a16:creationId xmlns:a16="http://schemas.microsoft.com/office/drawing/2014/main" id="{7944C5FE-9976-EE82-4997-3BF49DFFAE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570163" y="3544888"/>
                <a:ext cx="254000" cy="1333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9" name="Line 151">
                <a:extLst>
                  <a:ext uri="{FF2B5EF4-FFF2-40B4-BE49-F238E27FC236}">
                    <a16:creationId xmlns:a16="http://schemas.microsoft.com/office/drawing/2014/main" id="{EE9D9E6D-04B2-2B96-2B44-FB124141DD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66988" y="3959226"/>
                <a:ext cx="257175" cy="1349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0" name="Line 152">
                <a:extLst>
                  <a:ext uri="{FF2B5EF4-FFF2-40B4-BE49-F238E27FC236}">
                    <a16:creationId xmlns:a16="http://schemas.microsoft.com/office/drawing/2014/main" id="{78C46387-69DC-FA44-9E3C-8A229068CD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57388" y="3517901"/>
                <a:ext cx="246063" cy="1317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1" name="Freeform 153">
                <a:extLst>
                  <a:ext uri="{FF2B5EF4-FFF2-40B4-BE49-F238E27FC236}">
                    <a16:creationId xmlns:a16="http://schemas.microsoft.com/office/drawing/2014/main" id="{2B0D9A3B-6124-5EF8-7228-100C326AA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450" y="3649663"/>
                <a:ext cx="352425" cy="515938"/>
              </a:xfrm>
              <a:custGeom>
                <a:avLst/>
                <a:gdLst>
                  <a:gd name="T0" fmla="*/ 0 w 667"/>
                  <a:gd name="T1" fmla="*/ 0 h 977"/>
                  <a:gd name="T2" fmla="*/ 0 w 667"/>
                  <a:gd name="T3" fmla="*/ 646 h 977"/>
                  <a:gd name="T4" fmla="*/ 667 w 667"/>
                  <a:gd name="T5" fmla="*/ 977 h 9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7" h="977">
                    <a:moveTo>
                      <a:pt x="0" y="0"/>
                    </a:moveTo>
                    <a:lnTo>
                      <a:pt x="0" y="646"/>
                    </a:lnTo>
                    <a:lnTo>
                      <a:pt x="667" y="97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2" name="Line 154">
                <a:extLst>
                  <a:ext uri="{FF2B5EF4-FFF2-40B4-BE49-F238E27FC236}">
                    <a16:creationId xmlns:a16="http://schemas.microsoft.com/office/drawing/2014/main" id="{638CB979-572E-BCCE-FC31-6BB60E5A38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84313" y="5513388"/>
                <a:ext cx="203200" cy="396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3" name="Line 155">
                <a:extLst>
                  <a:ext uri="{FF2B5EF4-FFF2-40B4-BE49-F238E27FC236}">
                    <a16:creationId xmlns:a16="http://schemas.microsoft.com/office/drawing/2014/main" id="{C7BD1C06-961B-7BB6-C662-9DE43122AC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11300" y="5060951"/>
                <a:ext cx="214313" cy="920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4" name="Freeform 156">
                <a:extLst>
                  <a:ext uri="{FF2B5EF4-FFF2-40B4-BE49-F238E27FC236}">
                    <a16:creationId xmlns:a16="http://schemas.microsoft.com/office/drawing/2014/main" id="{1F9D340B-B575-1F01-417D-CC7FA4039E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59088" y="4679951"/>
                <a:ext cx="88900" cy="244475"/>
              </a:xfrm>
              <a:custGeom>
                <a:avLst/>
                <a:gdLst>
                  <a:gd name="T0" fmla="*/ 75 w 168"/>
                  <a:gd name="T1" fmla="*/ 0 h 464"/>
                  <a:gd name="T2" fmla="*/ 168 w 168"/>
                  <a:gd name="T3" fmla="*/ 464 h 464"/>
                  <a:gd name="T4" fmla="*/ 0 w 168"/>
                  <a:gd name="T5" fmla="*/ 464 h 464"/>
                  <a:gd name="T6" fmla="*/ 75 w 168"/>
                  <a:gd name="T7" fmla="*/ 0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8" h="464">
                    <a:moveTo>
                      <a:pt x="75" y="0"/>
                    </a:moveTo>
                    <a:lnTo>
                      <a:pt x="168" y="464"/>
                    </a:lnTo>
                    <a:lnTo>
                      <a:pt x="0" y="464"/>
                    </a:lnTo>
                    <a:lnTo>
                      <a:pt x="75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5" name="Line 157">
                <a:extLst>
                  <a:ext uri="{FF2B5EF4-FFF2-40B4-BE49-F238E27FC236}">
                    <a16:creationId xmlns:a16="http://schemas.microsoft.com/office/drawing/2014/main" id="{7ECBF519-16F0-B6A5-1476-EA75A77B36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5563" y="5189538"/>
                <a:ext cx="0" cy="2381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6" name="Freeform 158">
                <a:extLst>
                  <a:ext uri="{FF2B5EF4-FFF2-40B4-BE49-F238E27FC236}">
                    <a16:creationId xmlns:a16="http://schemas.microsoft.com/office/drawing/2014/main" id="{60AF8BC1-63B9-C7F4-2963-23ADBE89D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3013" y="5189538"/>
                <a:ext cx="82550" cy="20638"/>
              </a:xfrm>
              <a:custGeom>
                <a:avLst/>
                <a:gdLst>
                  <a:gd name="T0" fmla="*/ 0 w 155"/>
                  <a:gd name="T1" fmla="*/ 1 h 40"/>
                  <a:gd name="T2" fmla="*/ 75 w 155"/>
                  <a:gd name="T3" fmla="*/ 40 h 40"/>
                  <a:gd name="T4" fmla="*/ 155 w 155"/>
                  <a:gd name="T5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5" h="40">
                    <a:moveTo>
                      <a:pt x="0" y="1"/>
                    </a:moveTo>
                    <a:lnTo>
                      <a:pt x="75" y="40"/>
                    </a:lnTo>
                    <a:lnTo>
                      <a:pt x="155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7" name="Line 159">
                <a:extLst>
                  <a:ext uri="{FF2B5EF4-FFF2-40B4-BE49-F238E27FC236}">
                    <a16:creationId xmlns:a16="http://schemas.microsoft.com/office/drawing/2014/main" id="{2BB0C3EA-DAD4-D6F2-2866-719FFB4435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13013" y="5189538"/>
                <a:ext cx="0" cy="2349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8" name="Line 160">
                <a:extLst>
                  <a:ext uri="{FF2B5EF4-FFF2-40B4-BE49-F238E27FC236}">
                    <a16:creationId xmlns:a16="http://schemas.microsoft.com/office/drawing/2014/main" id="{46FFD4B5-6F81-F49F-3D6B-F8B0CD80DE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95563" y="5106988"/>
                <a:ext cx="165100" cy="82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9" name="Freeform 161">
                <a:extLst>
                  <a:ext uri="{FF2B5EF4-FFF2-40B4-BE49-F238E27FC236}">
                    <a16:creationId xmlns:a16="http://schemas.microsoft.com/office/drawing/2014/main" id="{3C170851-B856-983D-3169-04A4CE3004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11363" y="5032376"/>
                <a:ext cx="501650" cy="157163"/>
              </a:xfrm>
              <a:custGeom>
                <a:avLst/>
                <a:gdLst>
                  <a:gd name="T0" fmla="*/ 0 w 950"/>
                  <a:gd name="T1" fmla="*/ 194 h 297"/>
                  <a:gd name="T2" fmla="*/ 391 w 950"/>
                  <a:gd name="T3" fmla="*/ 0 h 297"/>
                  <a:gd name="T4" fmla="*/ 950 w 950"/>
                  <a:gd name="T5" fmla="*/ 297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50" h="297">
                    <a:moveTo>
                      <a:pt x="0" y="194"/>
                    </a:moveTo>
                    <a:lnTo>
                      <a:pt x="391" y="0"/>
                    </a:lnTo>
                    <a:lnTo>
                      <a:pt x="950" y="29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8" name="Line 162">
                <a:extLst>
                  <a:ext uri="{FF2B5EF4-FFF2-40B4-BE49-F238E27FC236}">
                    <a16:creationId xmlns:a16="http://schemas.microsoft.com/office/drawing/2014/main" id="{F3F895B8-485F-CC92-7356-0D07162D51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08100" y="4648201"/>
                <a:ext cx="196850" cy="1127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49" name="Line 163">
                <a:extLst>
                  <a:ext uri="{FF2B5EF4-FFF2-40B4-BE49-F238E27FC236}">
                    <a16:creationId xmlns:a16="http://schemas.microsoft.com/office/drawing/2014/main" id="{228E7272-AA2B-F123-136E-17CF1E3071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36675" y="5153026"/>
                <a:ext cx="188913" cy="1746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0" name="Line 164">
                <a:extLst>
                  <a:ext uri="{FF2B5EF4-FFF2-40B4-BE49-F238E27FC236}">
                    <a16:creationId xmlns:a16="http://schemas.microsoft.com/office/drawing/2014/main" id="{7EDB3739-DDDE-1C21-39F3-FFBFC6ED96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52538" y="5060951"/>
                <a:ext cx="258763" cy="2667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1" name="Line 165">
                <a:extLst>
                  <a:ext uri="{FF2B5EF4-FFF2-40B4-BE49-F238E27FC236}">
                    <a16:creationId xmlns:a16="http://schemas.microsoft.com/office/drawing/2014/main" id="{A58ECEA6-BB85-D12C-085E-E09CF5074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08100" y="4760913"/>
                <a:ext cx="203200" cy="3000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2" name="Freeform 166">
                <a:extLst>
                  <a:ext uri="{FF2B5EF4-FFF2-40B4-BE49-F238E27FC236}">
                    <a16:creationId xmlns:a16="http://schemas.microsoft.com/office/drawing/2014/main" id="{4A833AEE-CFA4-1511-095A-DCC1BAF0F1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03450" y="3470276"/>
                <a:ext cx="703263" cy="179388"/>
              </a:xfrm>
              <a:custGeom>
                <a:avLst/>
                <a:gdLst>
                  <a:gd name="T0" fmla="*/ 1328 w 1328"/>
                  <a:gd name="T1" fmla="*/ 337 h 337"/>
                  <a:gd name="T2" fmla="*/ 667 w 1328"/>
                  <a:gd name="T3" fmla="*/ 0 h 337"/>
                  <a:gd name="T4" fmla="*/ 0 w 1328"/>
                  <a:gd name="T5" fmla="*/ 337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28" h="337">
                    <a:moveTo>
                      <a:pt x="1328" y="337"/>
                    </a:moveTo>
                    <a:lnTo>
                      <a:pt x="667" y="0"/>
                    </a:lnTo>
                    <a:lnTo>
                      <a:pt x="0" y="33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4" name="Line 167">
                <a:extLst>
                  <a:ext uri="{FF2B5EF4-FFF2-40B4-BE49-F238E27FC236}">
                    <a16:creationId xmlns:a16="http://schemas.microsoft.com/office/drawing/2014/main" id="{F96BA19E-F55B-FE30-E0B3-5E60AA0F9A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12825" y="5937251"/>
                <a:ext cx="271463" cy="396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5" name="Line 168">
                <a:extLst>
                  <a:ext uri="{FF2B5EF4-FFF2-40B4-BE49-F238E27FC236}">
                    <a16:creationId xmlns:a16="http://schemas.microsoft.com/office/drawing/2014/main" id="{FC4352E3-1EA2-7289-53E8-05E656D461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84288" y="5937251"/>
                <a:ext cx="138113" cy="1714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6" name="Line 169">
                <a:extLst>
                  <a:ext uri="{FF2B5EF4-FFF2-40B4-BE49-F238E27FC236}">
                    <a16:creationId xmlns:a16="http://schemas.microsoft.com/office/drawing/2014/main" id="{10C4772A-51B4-E502-A39A-A576585ADE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84288" y="5634038"/>
                <a:ext cx="160338" cy="3032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7" name="Line 170">
                <a:extLst>
                  <a:ext uri="{FF2B5EF4-FFF2-40B4-BE49-F238E27FC236}">
                    <a16:creationId xmlns:a16="http://schemas.microsoft.com/office/drawing/2014/main" id="{4AC68182-E846-7305-CA22-B260374DC28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44625" y="5580063"/>
                <a:ext cx="238125" cy="539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8" name="Line 171">
                <a:extLst>
                  <a:ext uri="{FF2B5EF4-FFF2-40B4-BE49-F238E27FC236}">
                    <a16:creationId xmlns:a16="http://schemas.microsoft.com/office/drawing/2014/main" id="{6AE9C3CC-174D-4CA4-AEB5-89C0D45A03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252538" y="5327651"/>
                <a:ext cx="192088" cy="3063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59" name="Line 172">
                <a:extLst>
                  <a:ext uri="{FF2B5EF4-FFF2-40B4-BE49-F238E27FC236}">
                    <a16:creationId xmlns:a16="http://schemas.microsoft.com/office/drawing/2014/main" id="{586DA9D2-DE41-9575-FB7E-C60BE6A317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906713" y="3544888"/>
                <a:ext cx="206375" cy="1047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0" name="Line 173">
                <a:extLst>
                  <a:ext uri="{FF2B5EF4-FFF2-40B4-BE49-F238E27FC236}">
                    <a16:creationId xmlns:a16="http://schemas.microsoft.com/office/drawing/2014/main" id="{821F6F08-5D5B-ECB5-AB22-CF7CC945F1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8775" y="4516438"/>
                <a:ext cx="346075" cy="1635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069" name="ZoneTexte 2068">
              <a:extLst>
                <a:ext uri="{FF2B5EF4-FFF2-40B4-BE49-F238E27FC236}">
                  <a16:creationId xmlns:a16="http://schemas.microsoft.com/office/drawing/2014/main" id="{148807E4-341F-0C57-65DD-7789DAA99BF6}"/>
                </a:ext>
              </a:extLst>
            </p:cNvPr>
            <p:cNvSpPr txBox="1"/>
            <p:nvPr/>
          </p:nvSpPr>
          <p:spPr>
            <a:xfrm>
              <a:off x="4436700" y="2618949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0" name="ZoneTexte 2069">
              <a:extLst>
                <a:ext uri="{FF2B5EF4-FFF2-40B4-BE49-F238E27FC236}">
                  <a16:creationId xmlns:a16="http://schemas.microsoft.com/office/drawing/2014/main" id="{31303CBB-F1D3-1891-A3CA-581AB0D883E5}"/>
                </a:ext>
              </a:extLst>
            </p:cNvPr>
            <p:cNvSpPr txBox="1"/>
            <p:nvPr/>
          </p:nvSpPr>
          <p:spPr>
            <a:xfrm>
              <a:off x="4677025" y="2859663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1" name="ZoneTexte 2070">
              <a:extLst>
                <a:ext uri="{FF2B5EF4-FFF2-40B4-BE49-F238E27FC236}">
                  <a16:creationId xmlns:a16="http://schemas.microsoft.com/office/drawing/2014/main" id="{974CFC3C-3DF9-369E-6F9C-F710FF25FC9C}"/>
                </a:ext>
              </a:extLst>
            </p:cNvPr>
            <p:cNvSpPr txBox="1"/>
            <p:nvPr/>
          </p:nvSpPr>
          <p:spPr>
            <a:xfrm>
              <a:off x="4634435" y="3077530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2" name="ZoneTexte 2071">
              <a:extLst>
                <a:ext uri="{FF2B5EF4-FFF2-40B4-BE49-F238E27FC236}">
                  <a16:creationId xmlns:a16="http://schemas.microsoft.com/office/drawing/2014/main" id="{E8586D58-3E9B-98BC-0CDE-189CD45D4329}"/>
                </a:ext>
              </a:extLst>
            </p:cNvPr>
            <p:cNvSpPr txBox="1"/>
            <p:nvPr/>
          </p:nvSpPr>
          <p:spPr>
            <a:xfrm>
              <a:off x="3392257" y="3739632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3" name="ZoneTexte 2072">
              <a:extLst>
                <a:ext uri="{FF2B5EF4-FFF2-40B4-BE49-F238E27FC236}">
                  <a16:creationId xmlns:a16="http://schemas.microsoft.com/office/drawing/2014/main" id="{872D6238-BCAB-5150-4032-0D2E142B3326}"/>
                </a:ext>
              </a:extLst>
            </p:cNvPr>
            <p:cNvSpPr txBox="1"/>
            <p:nvPr/>
          </p:nvSpPr>
          <p:spPr>
            <a:xfrm>
              <a:off x="2420872" y="3703260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4" name="ZoneTexte 2073">
              <a:extLst>
                <a:ext uri="{FF2B5EF4-FFF2-40B4-BE49-F238E27FC236}">
                  <a16:creationId xmlns:a16="http://schemas.microsoft.com/office/drawing/2014/main" id="{72C47D54-5DA7-ECAB-5622-294E3A0D3B05}"/>
                </a:ext>
              </a:extLst>
            </p:cNvPr>
            <p:cNvSpPr txBox="1"/>
            <p:nvPr/>
          </p:nvSpPr>
          <p:spPr>
            <a:xfrm>
              <a:off x="2010018" y="4412613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5" name="ZoneTexte 2074">
              <a:extLst>
                <a:ext uri="{FF2B5EF4-FFF2-40B4-BE49-F238E27FC236}">
                  <a16:creationId xmlns:a16="http://schemas.microsoft.com/office/drawing/2014/main" id="{737086AC-79DD-E9BE-AACB-36C0D07E980F}"/>
                </a:ext>
              </a:extLst>
            </p:cNvPr>
            <p:cNvSpPr txBox="1"/>
            <p:nvPr/>
          </p:nvSpPr>
          <p:spPr>
            <a:xfrm>
              <a:off x="2250179" y="4532471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6" name="ZoneTexte 2075">
              <a:extLst>
                <a:ext uri="{FF2B5EF4-FFF2-40B4-BE49-F238E27FC236}">
                  <a16:creationId xmlns:a16="http://schemas.microsoft.com/office/drawing/2014/main" id="{8217EA25-9698-BC90-C5FD-03B57EC47B5C}"/>
                </a:ext>
              </a:extLst>
            </p:cNvPr>
            <p:cNvSpPr txBox="1"/>
            <p:nvPr/>
          </p:nvSpPr>
          <p:spPr>
            <a:xfrm>
              <a:off x="1730572" y="5555083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7" name="ZoneTexte 2076">
              <a:extLst>
                <a:ext uri="{FF2B5EF4-FFF2-40B4-BE49-F238E27FC236}">
                  <a16:creationId xmlns:a16="http://schemas.microsoft.com/office/drawing/2014/main" id="{F742897A-1858-4D03-AD7F-3B79631732D4}"/>
                </a:ext>
              </a:extLst>
            </p:cNvPr>
            <p:cNvSpPr txBox="1"/>
            <p:nvPr/>
          </p:nvSpPr>
          <p:spPr>
            <a:xfrm>
              <a:off x="2170815" y="5719349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2078" name="ZoneTexte 2077">
              <a:extLst>
                <a:ext uri="{FF2B5EF4-FFF2-40B4-BE49-F238E27FC236}">
                  <a16:creationId xmlns:a16="http://schemas.microsoft.com/office/drawing/2014/main" id="{1251271D-A29C-C30A-1024-3649D6EC4921}"/>
                </a:ext>
              </a:extLst>
            </p:cNvPr>
            <p:cNvSpPr txBox="1"/>
            <p:nvPr/>
          </p:nvSpPr>
          <p:spPr>
            <a:xfrm>
              <a:off x="2405643" y="4882142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79" name="ZoneTexte 2078">
              <a:extLst>
                <a:ext uri="{FF2B5EF4-FFF2-40B4-BE49-F238E27FC236}">
                  <a16:creationId xmlns:a16="http://schemas.microsoft.com/office/drawing/2014/main" id="{24FB6138-5E06-8952-7400-00223B02F24A}"/>
                </a:ext>
              </a:extLst>
            </p:cNvPr>
            <p:cNvSpPr txBox="1"/>
            <p:nvPr/>
          </p:nvSpPr>
          <p:spPr>
            <a:xfrm>
              <a:off x="1607488" y="4441726"/>
              <a:ext cx="282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H</a:t>
              </a:r>
            </a:p>
          </p:txBody>
        </p:sp>
        <p:sp>
          <p:nvSpPr>
            <p:cNvPr id="2080" name="ZoneTexte 2079">
              <a:extLst>
                <a:ext uri="{FF2B5EF4-FFF2-40B4-BE49-F238E27FC236}">
                  <a16:creationId xmlns:a16="http://schemas.microsoft.com/office/drawing/2014/main" id="{433020BD-8725-6F4E-1097-E20A108B2C43}"/>
                </a:ext>
              </a:extLst>
            </p:cNvPr>
            <p:cNvSpPr txBox="1"/>
            <p:nvPr/>
          </p:nvSpPr>
          <p:spPr>
            <a:xfrm>
              <a:off x="2346357" y="5159141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82" name="Line 102">
              <a:extLst>
                <a:ext uri="{FF2B5EF4-FFF2-40B4-BE49-F238E27FC236}">
                  <a16:creationId xmlns:a16="http://schemas.microsoft.com/office/drawing/2014/main" id="{708B0402-E0B2-26A9-D2D0-831F127489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0851" y="5122799"/>
              <a:ext cx="18512" cy="8299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83" name="ZoneTexte 2082">
              <a:extLst>
                <a:ext uri="{FF2B5EF4-FFF2-40B4-BE49-F238E27FC236}">
                  <a16:creationId xmlns:a16="http://schemas.microsoft.com/office/drawing/2014/main" id="{6A9CD1EE-93AE-3110-1822-BBEDEDC2F161}"/>
                </a:ext>
              </a:extLst>
            </p:cNvPr>
            <p:cNvSpPr txBox="1"/>
            <p:nvPr/>
          </p:nvSpPr>
          <p:spPr>
            <a:xfrm>
              <a:off x="3127440" y="4873064"/>
              <a:ext cx="3834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NH</a:t>
              </a:r>
            </a:p>
          </p:txBody>
        </p:sp>
        <p:sp>
          <p:nvSpPr>
            <p:cNvPr id="2084" name="ZoneTexte 2083">
              <a:extLst>
                <a:ext uri="{FF2B5EF4-FFF2-40B4-BE49-F238E27FC236}">
                  <a16:creationId xmlns:a16="http://schemas.microsoft.com/office/drawing/2014/main" id="{F7A934BF-02A5-9FDE-3261-0F8FDD8304E4}"/>
                </a:ext>
              </a:extLst>
            </p:cNvPr>
            <p:cNvSpPr txBox="1"/>
            <p:nvPr/>
          </p:nvSpPr>
          <p:spPr>
            <a:xfrm>
              <a:off x="3403100" y="4214994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85" name="ZoneTexte 2084">
              <a:extLst>
                <a:ext uri="{FF2B5EF4-FFF2-40B4-BE49-F238E27FC236}">
                  <a16:creationId xmlns:a16="http://schemas.microsoft.com/office/drawing/2014/main" id="{899B4DFC-505D-D89D-3B7B-C71E370ED085}"/>
                </a:ext>
              </a:extLst>
            </p:cNvPr>
            <p:cNvSpPr txBox="1"/>
            <p:nvPr/>
          </p:nvSpPr>
          <p:spPr>
            <a:xfrm>
              <a:off x="3642425" y="4588834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86" name="ZoneTexte 2085">
              <a:extLst>
                <a:ext uri="{FF2B5EF4-FFF2-40B4-BE49-F238E27FC236}">
                  <a16:creationId xmlns:a16="http://schemas.microsoft.com/office/drawing/2014/main" id="{EEC8626C-F1DC-3832-76A2-B1DC5BB5CC68}"/>
                </a:ext>
              </a:extLst>
            </p:cNvPr>
            <p:cNvSpPr txBox="1"/>
            <p:nvPr/>
          </p:nvSpPr>
          <p:spPr>
            <a:xfrm>
              <a:off x="4103713" y="4580225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2087" name="ZoneTexte 2086">
              <a:extLst>
                <a:ext uri="{FF2B5EF4-FFF2-40B4-BE49-F238E27FC236}">
                  <a16:creationId xmlns:a16="http://schemas.microsoft.com/office/drawing/2014/main" id="{45E2939A-5068-1EEE-AB6A-128FA39C9390}"/>
                </a:ext>
              </a:extLst>
            </p:cNvPr>
            <p:cNvSpPr txBox="1"/>
            <p:nvPr/>
          </p:nvSpPr>
          <p:spPr>
            <a:xfrm>
              <a:off x="4600771" y="5302384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2088" name="ZoneTexte 2087">
              <a:extLst>
                <a:ext uri="{FF2B5EF4-FFF2-40B4-BE49-F238E27FC236}">
                  <a16:creationId xmlns:a16="http://schemas.microsoft.com/office/drawing/2014/main" id="{28260150-5188-65F4-07B8-8EA8F0C000F3}"/>
                </a:ext>
              </a:extLst>
            </p:cNvPr>
            <p:cNvSpPr txBox="1"/>
            <p:nvPr/>
          </p:nvSpPr>
          <p:spPr>
            <a:xfrm>
              <a:off x="4600771" y="5797695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2089" name="ZoneTexte 2088">
              <a:extLst>
                <a:ext uri="{FF2B5EF4-FFF2-40B4-BE49-F238E27FC236}">
                  <a16:creationId xmlns:a16="http://schemas.microsoft.com/office/drawing/2014/main" id="{B5D36334-E219-1AB2-5218-BA8925F0664E}"/>
                </a:ext>
              </a:extLst>
            </p:cNvPr>
            <p:cNvSpPr txBox="1"/>
            <p:nvPr/>
          </p:nvSpPr>
          <p:spPr>
            <a:xfrm>
              <a:off x="4616801" y="5565624"/>
              <a:ext cx="25680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</a:t>
              </a:r>
            </a:p>
          </p:txBody>
        </p:sp>
        <p:sp>
          <p:nvSpPr>
            <p:cNvPr id="2090" name="ZoneTexte 2089">
              <a:extLst>
                <a:ext uri="{FF2B5EF4-FFF2-40B4-BE49-F238E27FC236}">
                  <a16:creationId xmlns:a16="http://schemas.microsoft.com/office/drawing/2014/main" id="{E146AEDB-7454-A52B-10E8-C96A3A2E8D36}"/>
                </a:ext>
              </a:extLst>
            </p:cNvPr>
            <p:cNvSpPr txBox="1"/>
            <p:nvPr/>
          </p:nvSpPr>
          <p:spPr>
            <a:xfrm>
              <a:off x="4231853" y="5565624"/>
              <a:ext cx="3834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HN</a:t>
              </a:r>
            </a:p>
          </p:txBody>
        </p:sp>
        <p:sp>
          <p:nvSpPr>
            <p:cNvPr id="2091" name="ZoneTexte 2090">
              <a:extLst>
                <a:ext uri="{FF2B5EF4-FFF2-40B4-BE49-F238E27FC236}">
                  <a16:creationId xmlns:a16="http://schemas.microsoft.com/office/drawing/2014/main" id="{F0CED95B-8136-7B51-990B-2D13EE1AEA1B}"/>
                </a:ext>
              </a:extLst>
            </p:cNvPr>
            <p:cNvSpPr txBox="1"/>
            <p:nvPr/>
          </p:nvSpPr>
          <p:spPr>
            <a:xfrm>
              <a:off x="4873604" y="5565624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CH</a:t>
              </a:r>
              <a:r>
                <a:rPr lang="fr-FR" sz="1200" b="1" baseline="-25000" dirty="0"/>
                <a:t>3</a:t>
              </a:r>
            </a:p>
          </p:txBody>
        </p:sp>
        <p:sp>
          <p:nvSpPr>
            <p:cNvPr id="2092" name="ZoneTexte 2091">
              <a:extLst>
                <a:ext uri="{FF2B5EF4-FFF2-40B4-BE49-F238E27FC236}">
                  <a16:creationId xmlns:a16="http://schemas.microsoft.com/office/drawing/2014/main" id="{07A1A117-6D33-5FB2-8B9A-841D21B350A0}"/>
                </a:ext>
              </a:extLst>
            </p:cNvPr>
            <p:cNvSpPr txBox="1"/>
            <p:nvPr/>
          </p:nvSpPr>
          <p:spPr>
            <a:xfrm>
              <a:off x="4336752" y="4746796"/>
              <a:ext cx="4154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CH</a:t>
              </a:r>
              <a:r>
                <a:rPr lang="fr-FR" sz="1200" b="1" baseline="-25000" dirty="0"/>
                <a:t>3</a:t>
              </a:r>
            </a:p>
          </p:txBody>
        </p:sp>
        <p:sp>
          <p:nvSpPr>
            <p:cNvPr id="2093" name="ZoneTexte 2092">
              <a:extLst>
                <a:ext uri="{FF2B5EF4-FFF2-40B4-BE49-F238E27FC236}">
                  <a16:creationId xmlns:a16="http://schemas.microsoft.com/office/drawing/2014/main" id="{DA57757A-F54C-09F9-B234-7AAF997F2313}"/>
                </a:ext>
              </a:extLst>
            </p:cNvPr>
            <p:cNvSpPr txBox="1"/>
            <p:nvPr/>
          </p:nvSpPr>
          <p:spPr>
            <a:xfrm>
              <a:off x="4146791" y="4903736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94" name="ZoneTexte 2093">
              <a:extLst>
                <a:ext uri="{FF2B5EF4-FFF2-40B4-BE49-F238E27FC236}">
                  <a16:creationId xmlns:a16="http://schemas.microsoft.com/office/drawing/2014/main" id="{8B32BAD5-98F0-5C8F-413D-78CEC493CF05}"/>
                </a:ext>
              </a:extLst>
            </p:cNvPr>
            <p:cNvSpPr txBox="1"/>
            <p:nvPr/>
          </p:nvSpPr>
          <p:spPr>
            <a:xfrm>
              <a:off x="4336752" y="5150063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95" name="ZoneTexte 2094">
              <a:extLst>
                <a:ext uri="{FF2B5EF4-FFF2-40B4-BE49-F238E27FC236}">
                  <a16:creationId xmlns:a16="http://schemas.microsoft.com/office/drawing/2014/main" id="{56E3D9AE-B755-F339-F03C-6264E77B2A4C}"/>
                </a:ext>
              </a:extLst>
            </p:cNvPr>
            <p:cNvSpPr txBox="1"/>
            <p:nvPr/>
          </p:nvSpPr>
          <p:spPr>
            <a:xfrm>
              <a:off x="1532771" y="5175336"/>
              <a:ext cx="2824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H</a:t>
              </a:r>
            </a:p>
          </p:txBody>
        </p:sp>
        <p:sp>
          <p:nvSpPr>
            <p:cNvPr id="2096" name="ZoneTexte 2095">
              <a:extLst>
                <a:ext uri="{FF2B5EF4-FFF2-40B4-BE49-F238E27FC236}">
                  <a16:creationId xmlns:a16="http://schemas.microsoft.com/office/drawing/2014/main" id="{3F6B5DE4-011C-652D-A225-F72F00DA349F}"/>
                </a:ext>
              </a:extLst>
            </p:cNvPr>
            <p:cNvSpPr txBox="1"/>
            <p:nvPr/>
          </p:nvSpPr>
          <p:spPr>
            <a:xfrm>
              <a:off x="4136512" y="3344311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2097" name="ZoneTexte 2096">
              <a:extLst>
                <a:ext uri="{FF2B5EF4-FFF2-40B4-BE49-F238E27FC236}">
                  <a16:creationId xmlns:a16="http://schemas.microsoft.com/office/drawing/2014/main" id="{75376B6D-C32C-F171-D685-94902559F4A7}"/>
                </a:ext>
              </a:extLst>
            </p:cNvPr>
            <p:cNvSpPr txBox="1"/>
            <p:nvPr/>
          </p:nvSpPr>
          <p:spPr>
            <a:xfrm>
              <a:off x="3628312" y="5648197"/>
              <a:ext cx="3080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CI</a:t>
              </a:r>
            </a:p>
          </p:txBody>
        </p:sp>
        <p:sp>
          <p:nvSpPr>
            <p:cNvPr id="2099" name="Ellipse 2098">
              <a:extLst>
                <a:ext uri="{FF2B5EF4-FFF2-40B4-BE49-F238E27FC236}">
                  <a16:creationId xmlns:a16="http://schemas.microsoft.com/office/drawing/2014/main" id="{5F780F02-FBF0-7415-67EB-E80A5097509F}"/>
                </a:ext>
              </a:extLst>
            </p:cNvPr>
            <p:cNvSpPr/>
            <p:nvPr/>
          </p:nvSpPr>
          <p:spPr bwMode="auto">
            <a:xfrm>
              <a:off x="4426588" y="2630674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1" name="Ellipse 2100">
              <a:extLst>
                <a:ext uri="{FF2B5EF4-FFF2-40B4-BE49-F238E27FC236}">
                  <a16:creationId xmlns:a16="http://schemas.microsoft.com/office/drawing/2014/main" id="{E3C7FDA2-8010-17C2-4E7B-9CE6E969E05C}"/>
                </a:ext>
              </a:extLst>
            </p:cNvPr>
            <p:cNvSpPr/>
            <p:nvPr/>
          </p:nvSpPr>
          <p:spPr bwMode="auto">
            <a:xfrm>
              <a:off x="4674424" y="2850666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2" name="Ellipse 2101">
              <a:extLst>
                <a:ext uri="{FF2B5EF4-FFF2-40B4-BE49-F238E27FC236}">
                  <a16:creationId xmlns:a16="http://schemas.microsoft.com/office/drawing/2014/main" id="{C4358376-2A7C-AE3D-C695-262F6FD1F5D4}"/>
                </a:ext>
              </a:extLst>
            </p:cNvPr>
            <p:cNvSpPr/>
            <p:nvPr/>
          </p:nvSpPr>
          <p:spPr bwMode="auto">
            <a:xfrm>
              <a:off x="4626153" y="3080258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3" name="Ellipse 2102">
              <a:extLst>
                <a:ext uri="{FF2B5EF4-FFF2-40B4-BE49-F238E27FC236}">
                  <a16:creationId xmlns:a16="http://schemas.microsoft.com/office/drawing/2014/main" id="{D4EA290B-65EC-8C50-6E40-E70CFEA87261}"/>
                </a:ext>
              </a:extLst>
            </p:cNvPr>
            <p:cNvSpPr/>
            <p:nvPr/>
          </p:nvSpPr>
          <p:spPr bwMode="auto">
            <a:xfrm>
              <a:off x="3395547" y="3756337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4" name="Ellipse 2103">
              <a:extLst>
                <a:ext uri="{FF2B5EF4-FFF2-40B4-BE49-F238E27FC236}">
                  <a16:creationId xmlns:a16="http://schemas.microsoft.com/office/drawing/2014/main" id="{C6014923-FDC7-E30C-5062-647501870B14}"/>
                </a:ext>
              </a:extLst>
            </p:cNvPr>
            <p:cNvSpPr/>
            <p:nvPr/>
          </p:nvSpPr>
          <p:spPr bwMode="auto">
            <a:xfrm>
              <a:off x="2426013" y="3709956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5" name="Ellipse 2104">
              <a:extLst>
                <a:ext uri="{FF2B5EF4-FFF2-40B4-BE49-F238E27FC236}">
                  <a16:creationId xmlns:a16="http://schemas.microsoft.com/office/drawing/2014/main" id="{DF6D56AE-C21C-3F5D-4501-BF8D79BF3C35}"/>
                </a:ext>
              </a:extLst>
            </p:cNvPr>
            <p:cNvSpPr/>
            <p:nvPr/>
          </p:nvSpPr>
          <p:spPr bwMode="auto">
            <a:xfrm>
              <a:off x="1998359" y="4414845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6" name="Ellipse 2105">
              <a:extLst>
                <a:ext uri="{FF2B5EF4-FFF2-40B4-BE49-F238E27FC236}">
                  <a16:creationId xmlns:a16="http://schemas.microsoft.com/office/drawing/2014/main" id="{543674FC-21B9-E7B3-C560-62CE2C66EA07}"/>
                </a:ext>
              </a:extLst>
            </p:cNvPr>
            <p:cNvSpPr/>
            <p:nvPr/>
          </p:nvSpPr>
          <p:spPr bwMode="auto">
            <a:xfrm>
              <a:off x="2236842" y="4539167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8" name="Ellipse 2107">
              <a:extLst>
                <a:ext uri="{FF2B5EF4-FFF2-40B4-BE49-F238E27FC236}">
                  <a16:creationId xmlns:a16="http://schemas.microsoft.com/office/drawing/2014/main" id="{F1BDB552-E693-F5BD-8163-BD924CC7BA52}"/>
                </a:ext>
              </a:extLst>
            </p:cNvPr>
            <p:cNvSpPr/>
            <p:nvPr/>
          </p:nvSpPr>
          <p:spPr bwMode="auto">
            <a:xfrm>
              <a:off x="1731697" y="5560702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09" name="Ellipse 2108">
              <a:extLst>
                <a:ext uri="{FF2B5EF4-FFF2-40B4-BE49-F238E27FC236}">
                  <a16:creationId xmlns:a16="http://schemas.microsoft.com/office/drawing/2014/main" id="{ECC64AF3-6C5E-ACA5-D81A-8558C723328C}"/>
                </a:ext>
              </a:extLst>
            </p:cNvPr>
            <p:cNvSpPr/>
            <p:nvPr/>
          </p:nvSpPr>
          <p:spPr bwMode="auto">
            <a:xfrm>
              <a:off x="2169306" y="5721487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2111" name="Ellipse 2110">
              <a:extLst>
                <a:ext uri="{FF2B5EF4-FFF2-40B4-BE49-F238E27FC236}">
                  <a16:creationId xmlns:a16="http://schemas.microsoft.com/office/drawing/2014/main" id="{7D2C16AD-2E9D-51A3-5DD8-50AF250AA07E}"/>
                </a:ext>
              </a:extLst>
            </p:cNvPr>
            <p:cNvSpPr/>
            <p:nvPr/>
          </p:nvSpPr>
          <p:spPr bwMode="auto">
            <a:xfrm>
              <a:off x="3624390" y="5648197"/>
              <a:ext cx="312020" cy="312169"/>
            </a:xfrm>
            <a:prstGeom prst="ellipse">
              <a:avLst/>
            </a:prstGeom>
            <a:noFill/>
            <a:ln w="19050" cap="flat" cmpd="sng" algn="ctr">
              <a:solidFill>
                <a:srgbClr val="003AF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cap="none" normalizeH="0" baseline="0" noProof="0" dirty="0">
                  <a:ln>
                    <a:noFill/>
                  </a:ln>
                  <a:noFill/>
                  <a:effectLst/>
                  <a:latin typeface="Arial" charset="0"/>
                </a:rPr>
                <a:t>00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C74C9A96-711A-D088-4140-01CAEEBD1291}"/>
              </a:ext>
            </a:extLst>
          </p:cNvPr>
          <p:cNvGrpSpPr/>
          <p:nvPr/>
        </p:nvGrpSpPr>
        <p:grpSpPr>
          <a:xfrm>
            <a:off x="6892404" y="2812009"/>
            <a:ext cx="4209261" cy="3113186"/>
            <a:chOff x="6892404" y="2812009"/>
            <a:chExt cx="4209261" cy="3113186"/>
          </a:xfrm>
        </p:grpSpPr>
        <p:grpSp>
          <p:nvGrpSpPr>
            <p:cNvPr id="2064" name="Groupe 2063">
              <a:extLst>
                <a:ext uri="{FF2B5EF4-FFF2-40B4-BE49-F238E27FC236}">
                  <a16:creationId xmlns:a16="http://schemas.microsoft.com/office/drawing/2014/main" id="{E4C62B82-32E9-3AB4-A7E0-50875EC19D4D}"/>
                </a:ext>
              </a:extLst>
            </p:cNvPr>
            <p:cNvGrpSpPr/>
            <p:nvPr/>
          </p:nvGrpSpPr>
          <p:grpSpPr>
            <a:xfrm>
              <a:off x="6892404" y="2970796"/>
              <a:ext cx="4099704" cy="2721954"/>
              <a:chOff x="6389688" y="2351088"/>
              <a:chExt cx="5626100" cy="3735388"/>
            </a:xfrm>
          </p:grpSpPr>
          <p:sp>
            <p:nvSpPr>
              <p:cNvPr id="16" name="Freeform 8">
                <a:extLst>
                  <a:ext uri="{FF2B5EF4-FFF2-40B4-BE49-F238E27FC236}">
                    <a16:creationId xmlns:a16="http://schemas.microsoft.com/office/drawing/2014/main" id="{2F87921F-3D2D-3FD7-1349-AE18F83FEA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688" y="3346451"/>
                <a:ext cx="469900" cy="401638"/>
              </a:xfrm>
              <a:custGeom>
                <a:avLst/>
                <a:gdLst>
                  <a:gd name="T0" fmla="*/ 809 w 889"/>
                  <a:gd name="T1" fmla="*/ 761 h 761"/>
                  <a:gd name="T2" fmla="*/ 350 w 889"/>
                  <a:gd name="T3" fmla="*/ 324 h 761"/>
                  <a:gd name="T4" fmla="*/ 889 w 889"/>
                  <a:gd name="T5" fmla="*/ 0 h 761"/>
                  <a:gd name="T6" fmla="*/ 0 w 889"/>
                  <a:gd name="T7" fmla="*/ 289 h 761"/>
                  <a:gd name="T8" fmla="*/ 809 w 889"/>
                  <a:gd name="T9" fmla="*/ 761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9" h="761">
                    <a:moveTo>
                      <a:pt x="809" y="761"/>
                    </a:moveTo>
                    <a:lnTo>
                      <a:pt x="350" y="324"/>
                    </a:lnTo>
                    <a:lnTo>
                      <a:pt x="889" y="0"/>
                    </a:lnTo>
                    <a:lnTo>
                      <a:pt x="0" y="289"/>
                    </a:lnTo>
                    <a:lnTo>
                      <a:pt x="809" y="76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3C3DEEBB-F366-6EED-F4B0-0A5D0175E5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3375" y="3521076"/>
                <a:ext cx="350838" cy="258763"/>
              </a:xfrm>
              <a:custGeom>
                <a:avLst/>
                <a:gdLst>
                  <a:gd name="T0" fmla="*/ 661 w 661"/>
                  <a:gd name="T1" fmla="*/ 94 h 491"/>
                  <a:gd name="T2" fmla="*/ 661 w 661"/>
                  <a:gd name="T3" fmla="*/ 0 h 491"/>
                  <a:gd name="T4" fmla="*/ 0 w 661"/>
                  <a:gd name="T5" fmla="*/ 491 h 491"/>
                  <a:gd name="T6" fmla="*/ 661 w 661"/>
                  <a:gd name="T7" fmla="*/ 94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1" h="491">
                    <a:moveTo>
                      <a:pt x="661" y="94"/>
                    </a:moveTo>
                    <a:lnTo>
                      <a:pt x="661" y="0"/>
                    </a:lnTo>
                    <a:lnTo>
                      <a:pt x="0" y="491"/>
                    </a:lnTo>
                    <a:lnTo>
                      <a:pt x="661" y="9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" name="Line 10">
                <a:extLst>
                  <a:ext uri="{FF2B5EF4-FFF2-40B4-BE49-F238E27FC236}">
                    <a16:creationId xmlns:a16="http://schemas.microsoft.com/office/drawing/2014/main" id="{A3A94272-0AC3-AB37-B435-9FE01BD0D5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925175" y="4397376"/>
                <a:ext cx="263525" cy="539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9" name="Line 11">
                <a:extLst>
                  <a:ext uri="{FF2B5EF4-FFF2-40B4-BE49-F238E27FC236}">
                    <a16:creationId xmlns:a16="http://schemas.microsoft.com/office/drawing/2014/main" id="{A64AFD5A-03A8-2866-E37D-6669984430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441113" y="4433888"/>
                <a:ext cx="128588" cy="746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0" name="Line 12">
                <a:extLst>
                  <a:ext uri="{FF2B5EF4-FFF2-40B4-BE49-F238E27FC236}">
                    <a16:creationId xmlns:a16="http://schemas.microsoft.com/office/drawing/2014/main" id="{82B6EA3D-B761-C1AF-0582-0C3DB9C28B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272713" y="3656013"/>
                <a:ext cx="280988" cy="1539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31" name="Line 13">
                <a:extLst>
                  <a:ext uri="{FF2B5EF4-FFF2-40B4-BE49-F238E27FC236}">
                    <a16:creationId xmlns:a16="http://schemas.microsoft.com/office/drawing/2014/main" id="{BBD7C0D0-1AC6-0D72-18A1-BBEB395D74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269538" y="4137026"/>
                <a:ext cx="280988" cy="1619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0" name="Line 14">
                <a:extLst>
                  <a:ext uri="{FF2B5EF4-FFF2-40B4-BE49-F238E27FC236}">
                    <a16:creationId xmlns:a16="http://schemas.microsoft.com/office/drawing/2014/main" id="{548E6FB1-6D91-2F85-C33D-758A397CCF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001250" y="3813176"/>
                <a:ext cx="0" cy="3238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1" name="Line 15">
                <a:extLst>
                  <a:ext uri="{FF2B5EF4-FFF2-40B4-BE49-F238E27FC236}">
                    <a16:creationId xmlns:a16="http://schemas.microsoft.com/office/drawing/2014/main" id="{2087A40F-F185-3D51-85E0-C9A4A672E0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82238" y="4183063"/>
                <a:ext cx="346075" cy="1968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2" name="Line 16">
                <a:extLst>
                  <a:ext uri="{FF2B5EF4-FFF2-40B4-BE49-F238E27FC236}">
                    <a16:creationId xmlns:a16="http://schemas.microsoft.com/office/drawing/2014/main" id="{041F980C-34EA-3819-964A-1F1398C4CC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28313" y="3776663"/>
                <a:ext cx="0" cy="4064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3" name="Freeform 17">
                <a:extLst>
                  <a:ext uri="{FF2B5EF4-FFF2-40B4-BE49-F238E27FC236}">
                    <a16:creationId xmlns:a16="http://schemas.microsoft.com/office/drawing/2014/main" id="{9FE4991C-C09D-3C5E-7F3B-43C89826B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29813" y="3567113"/>
                <a:ext cx="698500" cy="609600"/>
              </a:xfrm>
              <a:custGeom>
                <a:avLst/>
                <a:gdLst>
                  <a:gd name="T0" fmla="*/ 1321 w 1321"/>
                  <a:gd name="T1" fmla="*/ 398 h 1153"/>
                  <a:gd name="T2" fmla="*/ 654 w 1321"/>
                  <a:gd name="T3" fmla="*/ 0 h 1153"/>
                  <a:gd name="T4" fmla="*/ 0 w 1321"/>
                  <a:gd name="T5" fmla="*/ 391 h 1153"/>
                  <a:gd name="T6" fmla="*/ 0 w 1321"/>
                  <a:gd name="T7" fmla="*/ 1153 h 1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1" h="1153">
                    <a:moveTo>
                      <a:pt x="1321" y="398"/>
                    </a:moveTo>
                    <a:lnTo>
                      <a:pt x="654" y="0"/>
                    </a:lnTo>
                    <a:lnTo>
                      <a:pt x="0" y="391"/>
                    </a:lnTo>
                    <a:lnTo>
                      <a:pt x="0" y="1153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4" name="Line 18">
                <a:extLst>
                  <a:ext uri="{FF2B5EF4-FFF2-40B4-BE49-F238E27FC236}">
                    <a16:creationId xmlns:a16="http://schemas.microsoft.com/office/drawing/2014/main" id="{06841498-DF81-4BA4-DC59-0015A59123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461625" y="4789488"/>
                <a:ext cx="192088" cy="206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5" name="Freeform 19">
                <a:extLst>
                  <a:ext uri="{FF2B5EF4-FFF2-40B4-BE49-F238E27FC236}">
                    <a16:creationId xmlns:a16="http://schemas.microsoft.com/office/drawing/2014/main" id="{24DE922B-9F65-4BEE-3E77-799CC35FB0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86975" y="4889501"/>
                <a:ext cx="171450" cy="449263"/>
              </a:xfrm>
              <a:custGeom>
                <a:avLst/>
                <a:gdLst>
                  <a:gd name="T0" fmla="*/ 162 w 324"/>
                  <a:gd name="T1" fmla="*/ 848 h 848"/>
                  <a:gd name="T2" fmla="*/ 0 w 324"/>
                  <a:gd name="T3" fmla="*/ 343 h 848"/>
                  <a:gd name="T4" fmla="*/ 324 w 324"/>
                  <a:gd name="T5" fmla="*/ 0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24" h="848">
                    <a:moveTo>
                      <a:pt x="162" y="848"/>
                    </a:moveTo>
                    <a:lnTo>
                      <a:pt x="0" y="343"/>
                    </a:lnTo>
                    <a:lnTo>
                      <a:pt x="324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6" name="Line 20">
                <a:extLst>
                  <a:ext uri="{FF2B5EF4-FFF2-40B4-BE49-F238E27FC236}">
                    <a16:creationId xmlns:a16="http://schemas.microsoft.com/office/drawing/2014/main" id="{EB398089-883D-0D7E-CFD9-5E64120FEB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98263" y="4686301"/>
                <a:ext cx="104775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7" name="Line 21">
                <a:extLst>
                  <a:ext uri="{FF2B5EF4-FFF2-40B4-BE49-F238E27FC236}">
                    <a16:creationId xmlns:a16="http://schemas.microsoft.com/office/drawing/2014/main" id="{6FCAF871-62D1-BAD5-2ECD-A6F11EAD32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445875" y="4632326"/>
                <a:ext cx="100013" cy="1111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8" name="Line 22">
                <a:extLst>
                  <a:ext uri="{FF2B5EF4-FFF2-40B4-BE49-F238E27FC236}">
                    <a16:creationId xmlns:a16="http://schemas.microsoft.com/office/drawing/2014/main" id="{1A1A72FC-EE92-0E64-8933-372F7DE4F6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628313" y="3635376"/>
                <a:ext cx="228600" cy="1412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49" name="Line 23">
                <a:extLst>
                  <a:ext uri="{FF2B5EF4-FFF2-40B4-BE49-F238E27FC236}">
                    <a16:creationId xmlns:a16="http://schemas.microsoft.com/office/drawing/2014/main" id="{E7C8B127-6610-F8DC-B313-15AF1611CB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753725" y="4465638"/>
                <a:ext cx="82550" cy="1968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" name="Line 24">
                <a:extLst>
                  <a:ext uri="{FF2B5EF4-FFF2-40B4-BE49-F238E27FC236}">
                    <a16:creationId xmlns:a16="http://schemas.microsoft.com/office/drawing/2014/main" id="{B8CC7D56-DB57-B099-290D-3A0A78D318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818813" y="4451351"/>
                <a:ext cx="106363" cy="2460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2" name="Line 25">
                <a:extLst>
                  <a:ext uri="{FF2B5EF4-FFF2-40B4-BE49-F238E27FC236}">
                    <a16:creationId xmlns:a16="http://schemas.microsoft.com/office/drawing/2014/main" id="{396925A6-15CE-A278-985E-BE734B23D9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628313" y="4183063"/>
                <a:ext cx="296863" cy="2682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3" name="Line 26">
                <a:extLst>
                  <a:ext uri="{FF2B5EF4-FFF2-40B4-BE49-F238E27FC236}">
                    <a16:creationId xmlns:a16="http://schemas.microsoft.com/office/drawing/2014/main" id="{740699FA-AD8F-F8AE-25AB-64D61E8B1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282238" y="4379913"/>
                <a:ext cx="47625" cy="2667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4" name="Line 27">
                <a:extLst>
                  <a:ext uri="{FF2B5EF4-FFF2-40B4-BE49-F238E27FC236}">
                    <a16:creationId xmlns:a16="http://schemas.microsoft.com/office/drawing/2014/main" id="{055E3A6B-A692-B5C0-1C5D-2EFD5F02EF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1769725" y="4368801"/>
                <a:ext cx="246063" cy="1460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5" name="Line 28">
                <a:extLst>
                  <a:ext uri="{FF2B5EF4-FFF2-40B4-BE49-F238E27FC236}">
                    <a16:creationId xmlns:a16="http://schemas.microsoft.com/office/drawing/2014/main" id="{53C5FFBC-E330-2F4C-9508-9343976DB5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787188" y="4637088"/>
                <a:ext cx="100013" cy="1000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6" name="Line 29">
                <a:extLst>
                  <a:ext uri="{FF2B5EF4-FFF2-40B4-BE49-F238E27FC236}">
                    <a16:creationId xmlns:a16="http://schemas.microsoft.com/office/drawing/2014/main" id="{9754CDB0-FD1E-CAD9-DADE-967EE1EB97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1726863" y="4686301"/>
                <a:ext cx="107950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7" name="Freeform 30">
                <a:extLst>
                  <a:ext uri="{FF2B5EF4-FFF2-40B4-BE49-F238E27FC236}">
                    <a16:creationId xmlns:a16="http://schemas.microsoft.com/office/drawing/2014/main" id="{5E5D7625-36B1-7897-1F02-9CF2DCD188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574213" y="2557463"/>
                <a:ext cx="358775" cy="606425"/>
              </a:xfrm>
              <a:custGeom>
                <a:avLst/>
                <a:gdLst>
                  <a:gd name="T0" fmla="*/ 0 w 680"/>
                  <a:gd name="T1" fmla="*/ 1146 h 1146"/>
                  <a:gd name="T2" fmla="*/ 680 w 680"/>
                  <a:gd name="T3" fmla="*/ 762 h 1146"/>
                  <a:gd name="T4" fmla="*/ 680 w 680"/>
                  <a:gd name="T5" fmla="*/ 0 h 1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0" h="1146">
                    <a:moveTo>
                      <a:pt x="0" y="1146"/>
                    </a:moveTo>
                    <a:lnTo>
                      <a:pt x="680" y="762"/>
                    </a:lnTo>
                    <a:lnTo>
                      <a:pt x="68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8" name="Line 31">
                <a:extLst>
                  <a:ext uri="{FF2B5EF4-FFF2-40B4-BE49-F238E27FC236}">
                    <a16:creationId xmlns:a16="http://schemas.microsoft.com/office/drawing/2014/main" id="{7EFA9716-29E6-8EFB-B9AE-D8C6365D5D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99575" y="2593976"/>
                <a:ext cx="0" cy="3206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9" name="Freeform 32">
                <a:extLst>
                  <a:ext uri="{FF2B5EF4-FFF2-40B4-BE49-F238E27FC236}">
                    <a16:creationId xmlns:a16="http://schemas.microsoft.com/office/drawing/2014/main" id="{A42E3572-2032-B9B1-3ECB-73F4DAB53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025" y="2554288"/>
                <a:ext cx="357188" cy="609600"/>
              </a:xfrm>
              <a:custGeom>
                <a:avLst/>
                <a:gdLst>
                  <a:gd name="T0" fmla="*/ 0 w 674"/>
                  <a:gd name="T1" fmla="*/ 0 h 1152"/>
                  <a:gd name="T2" fmla="*/ 0 w 674"/>
                  <a:gd name="T3" fmla="*/ 768 h 1152"/>
                  <a:gd name="T4" fmla="*/ 674 w 674"/>
                  <a:gd name="T5" fmla="*/ 1152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4" h="1152">
                    <a:moveTo>
                      <a:pt x="0" y="0"/>
                    </a:moveTo>
                    <a:lnTo>
                      <a:pt x="0" y="768"/>
                    </a:lnTo>
                    <a:lnTo>
                      <a:pt x="674" y="1152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0" name="Line 33">
                <a:extLst>
                  <a:ext uri="{FF2B5EF4-FFF2-40B4-BE49-F238E27FC236}">
                    <a16:creationId xmlns:a16="http://schemas.microsoft.com/office/drawing/2014/main" id="{7B397CC0-57A7-D8A4-4AF4-F7684F5863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74213" y="2921001"/>
                <a:ext cx="269875" cy="1571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1" name="Line 34">
                <a:extLst>
                  <a:ext uri="{FF2B5EF4-FFF2-40B4-BE49-F238E27FC236}">
                    <a16:creationId xmlns:a16="http://schemas.microsoft.com/office/drawing/2014/main" id="{21C59F37-290C-606C-13CD-10D8252CC4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577388" y="2436813"/>
                <a:ext cx="269875" cy="1539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2" name="Line 35">
                <a:extLst>
                  <a:ext uri="{FF2B5EF4-FFF2-40B4-BE49-F238E27FC236}">
                    <a16:creationId xmlns:a16="http://schemas.microsoft.com/office/drawing/2014/main" id="{D2D01087-DB22-E6C9-5659-BA06AA1DA4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59850" y="2397126"/>
                <a:ext cx="257175" cy="1571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63" name="Freeform 36">
                <a:extLst>
                  <a:ext uri="{FF2B5EF4-FFF2-40B4-BE49-F238E27FC236}">
                    <a16:creationId xmlns:a16="http://schemas.microsoft.com/office/drawing/2014/main" id="{A4E9D5D7-FF0C-7551-398B-D94B43A2A8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025" y="2351088"/>
                <a:ext cx="715963" cy="206375"/>
              </a:xfrm>
              <a:custGeom>
                <a:avLst/>
                <a:gdLst>
                  <a:gd name="T0" fmla="*/ 1354 w 1354"/>
                  <a:gd name="T1" fmla="*/ 389 h 389"/>
                  <a:gd name="T2" fmla="*/ 680 w 1354"/>
                  <a:gd name="T3" fmla="*/ 0 h 389"/>
                  <a:gd name="T4" fmla="*/ 0 w 1354"/>
                  <a:gd name="T5" fmla="*/ 383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54" h="389">
                    <a:moveTo>
                      <a:pt x="1354" y="389"/>
                    </a:moveTo>
                    <a:lnTo>
                      <a:pt x="680" y="0"/>
                    </a:lnTo>
                    <a:lnTo>
                      <a:pt x="0" y="383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0" name="Line 37">
                <a:extLst>
                  <a:ext uri="{FF2B5EF4-FFF2-40B4-BE49-F238E27FC236}">
                    <a16:creationId xmlns:a16="http://schemas.microsoft.com/office/drawing/2014/main" id="{4372E64D-17F6-C6B7-8C13-C5C79A021B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151688" y="2978151"/>
                <a:ext cx="104775" cy="2778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1" name="Line 38">
                <a:extLst>
                  <a:ext uri="{FF2B5EF4-FFF2-40B4-BE49-F238E27FC236}">
                    <a16:creationId xmlns:a16="http://schemas.microsoft.com/office/drawing/2014/main" id="{BF1C72D0-47C7-4F18-2F11-04959815A95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59588" y="3255963"/>
                <a:ext cx="396875" cy="904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3" name="Line 39">
                <a:extLst>
                  <a:ext uri="{FF2B5EF4-FFF2-40B4-BE49-F238E27FC236}">
                    <a16:creationId xmlns:a16="http://schemas.microsoft.com/office/drawing/2014/main" id="{E9FB0EAA-F85C-323B-4EC3-593682AB95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56463" y="3160713"/>
                <a:ext cx="252413" cy="952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4" name="Freeform 40">
                <a:extLst>
                  <a:ext uri="{FF2B5EF4-FFF2-40B4-BE49-F238E27FC236}">
                    <a16:creationId xmlns:a16="http://schemas.microsoft.com/office/drawing/2014/main" id="{30A4F181-ADE4-7BD2-E13E-C4993DC962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0675" y="3575051"/>
                <a:ext cx="544513" cy="173038"/>
              </a:xfrm>
              <a:custGeom>
                <a:avLst/>
                <a:gdLst>
                  <a:gd name="T0" fmla="*/ 1029 w 1029"/>
                  <a:gd name="T1" fmla="*/ 329 h 329"/>
                  <a:gd name="T2" fmla="*/ 446 w 1029"/>
                  <a:gd name="T3" fmla="*/ 0 h 329"/>
                  <a:gd name="T4" fmla="*/ 0 w 1029"/>
                  <a:gd name="T5" fmla="*/ 248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29" h="329">
                    <a:moveTo>
                      <a:pt x="1029" y="329"/>
                    </a:moveTo>
                    <a:lnTo>
                      <a:pt x="446" y="0"/>
                    </a:lnTo>
                    <a:lnTo>
                      <a:pt x="0" y="248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5" name="Line 41">
                <a:extLst>
                  <a:ext uri="{FF2B5EF4-FFF2-40B4-BE49-F238E27FC236}">
                    <a16:creationId xmlns:a16="http://schemas.microsoft.com/office/drawing/2014/main" id="{12193925-40FE-09EE-C6AE-82821529E4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451725" y="3609976"/>
                <a:ext cx="246063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6" name="Line 42">
                <a:extLst>
                  <a:ext uri="{FF2B5EF4-FFF2-40B4-BE49-F238E27FC236}">
                    <a16:creationId xmlns:a16="http://schemas.microsoft.com/office/drawing/2014/main" id="{B71906D0-0FE1-C8A1-E31E-918A56A45B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16800" y="4130676"/>
                <a:ext cx="231775" cy="523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7" name="Freeform 43">
                <a:extLst>
                  <a:ext uri="{FF2B5EF4-FFF2-40B4-BE49-F238E27FC236}">
                    <a16:creationId xmlns:a16="http://schemas.microsoft.com/office/drawing/2014/main" id="{1C62BF5A-9AF1-A2C9-5B67-CC68803264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75425" y="3346451"/>
                <a:ext cx="284163" cy="401638"/>
              </a:xfrm>
              <a:custGeom>
                <a:avLst/>
                <a:gdLst>
                  <a:gd name="T0" fmla="*/ 539 w 539"/>
                  <a:gd name="T1" fmla="*/ 0 h 761"/>
                  <a:gd name="T2" fmla="*/ 0 w 539"/>
                  <a:gd name="T3" fmla="*/ 324 h 761"/>
                  <a:gd name="T4" fmla="*/ 459 w 539"/>
                  <a:gd name="T5" fmla="*/ 761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39" h="761">
                    <a:moveTo>
                      <a:pt x="539" y="0"/>
                    </a:moveTo>
                    <a:lnTo>
                      <a:pt x="0" y="324"/>
                    </a:lnTo>
                    <a:lnTo>
                      <a:pt x="459" y="761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8" name="Line 44">
                <a:extLst>
                  <a:ext uri="{FF2B5EF4-FFF2-40B4-BE49-F238E27FC236}">
                    <a16:creationId xmlns:a16="http://schemas.microsoft.com/office/drawing/2014/main" id="{B31DE168-0C16-34C6-546A-6130297492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73925" y="4259263"/>
                <a:ext cx="114300" cy="2921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29" name="Line 45">
                <a:extLst>
                  <a:ext uri="{FF2B5EF4-FFF2-40B4-BE49-F238E27FC236}">
                    <a16:creationId xmlns:a16="http://schemas.microsoft.com/office/drawing/2014/main" id="{5ADAA3A8-F08D-9EF7-98E7-4C2616505F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188200" y="3908426"/>
                <a:ext cx="200025" cy="3508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0" name="Line 46">
                <a:extLst>
                  <a:ext uri="{FF2B5EF4-FFF2-40B4-BE49-F238E27FC236}">
                    <a16:creationId xmlns:a16="http://schemas.microsoft.com/office/drawing/2014/main" id="{E9C3A5B0-328E-1E42-375E-ABF50682EF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6818313" y="3748088"/>
                <a:ext cx="369888" cy="1603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1" name="Line 47">
                <a:extLst>
                  <a:ext uri="{FF2B5EF4-FFF2-40B4-BE49-F238E27FC236}">
                    <a16:creationId xmlns:a16="http://schemas.microsoft.com/office/drawing/2014/main" id="{A1CA5359-8C7F-901C-9480-010D9E83F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483475" y="5181601"/>
                <a:ext cx="342900" cy="2079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2" name="Freeform 48">
                <a:extLst>
                  <a:ext uri="{FF2B5EF4-FFF2-40B4-BE49-F238E27FC236}">
                    <a16:creationId xmlns:a16="http://schemas.microsoft.com/office/drawing/2014/main" id="{AE4E04A3-76EC-F7AC-032F-39EF54C122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6375" y="4778376"/>
                <a:ext cx="1047750" cy="614363"/>
              </a:xfrm>
              <a:custGeom>
                <a:avLst/>
                <a:gdLst>
                  <a:gd name="T0" fmla="*/ 0 w 1981"/>
                  <a:gd name="T1" fmla="*/ 1155 h 1159"/>
                  <a:gd name="T2" fmla="*/ 7 w 1981"/>
                  <a:gd name="T3" fmla="*/ 1159 h 1159"/>
                  <a:gd name="T4" fmla="*/ 1981 w 1981"/>
                  <a:gd name="T5" fmla="*/ 0 h 1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81" h="1159">
                    <a:moveTo>
                      <a:pt x="0" y="1155"/>
                    </a:moveTo>
                    <a:lnTo>
                      <a:pt x="7" y="1159"/>
                    </a:lnTo>
                    <a:lnTo>
                      <a:pt x="1981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3" name="Line 49">
                <a:extLst>
                  <a:ext uri="{FF2B5EF4-FFF2-40B4-BE49-F238E27FC236}">
                    <a16:creationId xmlns:a16="http://schemas.microsoft.com/office/drawing/2014/main" id="{71B2CB54-6FE1-1D9E-6BC6-1CBC3D8B3A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26375" y="4989513"/>
                <a:ext cx="0" cy="4000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4" name="Line 50">
                <a:extLst>
                  <a:ext uri="{FF2B5EF4-FFF2-40B4-BE49-F238E27FC236}">
                    <a16:creationId xmlns:a16="http://schemas.microsoft.com/office/drawing/2014/main" id="{F0D4C0B6-C117-C580-40A7-5497B4CB43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88225" y="4202113"/>
                <a:ext cx="274638" cy="571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5" name="Line 51">
                <a:extLst>
                  <a:ext uri="{FF2B5EF4-FFF2-40B4-BE49-F238E27FC236}">
                    <a16:creationId xmlns:a16="http://schemas.microsoft.com/office/drawing/2014/main" id="{3F3B6BCA-F2E7-9F58-E461-0CB463D127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77100" y="3690938"/>
                <a:ext cx="203200" cy="2254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6" name="Line 52">
                <a:extLst>
                  <a:ext uri="{FF2B5EF4-FFF2-40B4-BE49-F238E27FC236}">
                    <a16:creationId xmlns:a16="http://schemas.microsoft.com/office/drawing/2014/main" id="{341C1032-726B-36F8-92BC-B2B47702F2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88200" y="3609976"/>
                <a:ext cx="263525" cy="2984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7" name="Line 53">
                <a:extLst>
                  <a:ext uri="{FF2B5EF4-FFF2-40B4-BE49-F238E27FC236}">
                    <a16:creationId xmlns:a16="http://schemas.microsoft.com/office/drawing/2014/main" id="{F977D675-5107-B777-C01C-2ECA2AD6F0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74213" y="3521076"/>
                <a:ext cx="0" cy="492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8" name="Freeform 54">
                <a:extLst>
                  <a:ext uri="{FF2B5EF4-FFF2-40B4-BE49-F238E27FC236}">
                    <a16:creationId xmlns:a16="http://schemas.microsoft.com/office/drawing/2014/main" id="{873D02A1-5C50-6F6A-EE94-9BD3FEFE2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23375" y="3570288"/>
                <a:ext cx="357188" cy="209550"/>
              </a:xfrm>
              <a:custGeom>
                <a:avLst/>
                <a:gdLst>
                  <a:gd name="T0" fmla="*/ 661 w 674"/>
                  <a:gd name="T1" fmla="*/ 0 h 397"/>
                  <a:gd name="T2" fmla="*/ 674 w 674"/>
                  <a:gd name="T3" fmla="*/ 75 h 397"/>
                  <a:gd name="T4" fmla="*/ 0 w 674"/>
                  <a:gd name="T5" fmla="*/ 397 h 3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4" h="397">
                    <a:moveTo>
                      <a:pt x="661" y="0"/>
                    </a:moveTo>
                    <a:lnTo>
                      <a:pt x="674" y="75"/>
                    </a:lnTo>
                    <a:lnTo>
                      <a:pt x="0" y="397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39" name="Line 55">
                <a:extLst>
                  <a:ext uri="{FF2B5EF4-FFF2-40B4-BE49-F238E27FC236}">
                    <a16:creationId xmlns:a16="http://schemas.microsoft.com/office/drawing/2014/main" id="{D9AAC5CD-5E3D-DBE5-D249-38AF13037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220200" y="4262438"/>
                <a:ext cx="282575" cy="1635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0" name="Line 56">
                <a:extLst>
                  <a:ext uri="{FF2B5EF4-FFF2-40B4-BE49-F238E27FC236}">
                    <a16:creationId xmlns:a16="http://schemas.microsoft.com/office/drawing/2014/main" id="{84655453-60C2-F835-A3E3-E46697DE54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577388" y="4176713"/>
                <a:ext cx="352425" cy="2063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1" name="Line 57">
                <a:extLst>
                  <a:ext uri="{FF2B5EF4-FFF2-40B4-BE49-F238E27FC236}">
                    <a16:creationId xmlns:a16="http://schemas.microsoft.com/office/drawing/2014/main" id="{AC4A1E82-6BFB-D6A2-F169-8A3610B424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223375" y="4176713"/>
                <a:ext cx="354013" cy="2063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2" name="Line 58">
                <a:extLst>
                  <a:ext uri="{FF2B5EF4-FFF2-40B4-BE49-F238E27FC236}">
                    <a16:creationId xmlns:a16="http://schemas.microsoft.com/office/drawing/2014/main" id="{6E741539-8C29-1CA5-565A-361A748C1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23375" y="3779838"/>
                <a:ext cx="0" cy="3968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3" name="Line 59">
                <a:extLst>
                  <a:ext uri="{FF2B5EF4-FFF2-40B4-BE49-F238E27FC236}">
                    <a16:creationId xmlns:a16="http://schemas.microsoft.com/office/drawing/2014/main" id="{2A714F64-F931-E1C5-B740-3E7BE4C5A1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23375" y="3521076"/>
                <a:ext cx="350838" cy="2587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4" name="Line 60">
                <a:extLst>
                  <a:ext uri="{FF2B5EF4-FFF2-40B4-BE49-F238E27FC236}">
                    <a16:creationId xmlns:a16="http://schemas.microsoft.com/office/drawing/2014/main" id="{86DC6AD4-0138-19BE-5769-15F8B0252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23375" y="3570288"/>
                <a:ext cx="350838" cy="2095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5" name="Freeform 61">
                <a:extLst>
                  <a:ext uri="{FF2B5EF4-FFF2-40B4-BE49-F238E27FC236}">
                    <a16:creationId xmlns:a16="http://schemas.microsoft.com/office/drawing/2014/main" id="{CE6064BA-C360-46F8-A23F-0FBB0C4D63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85188" y="3748088"/>
                <a:ext cx="80963" cy="25400"/>
              </a:xfrm>
              <a:custGeom>
                <a:avLst/>
                <a:gdLst>
                  <a:gd name="T0" fmla="*/ 154 w 154"/>
                  <a:gd name="T1" fmla="*/ 6 h 47"/>
                  <a:gd name="T2" fmla="*/ 84 w 154"/>
                  <a:gd name="T3" fmla="*/ 47 h 47"/>
                  <a:gd name="T4" fmla="*/ 0 w 154"/>
                  <a:gd name="T5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4" h="47">
                    <a:moveTo>
                      <a:pt x="154" y="6"/>
                    </a:moveTo>
                    <a:lnTo>
                      <a:pt x="84" y="47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6" name="Line 62">
                <a:extLst>
                  <a:ext uri="{FF2B5EF4-FFF2-40B4-BE49-F238E27FC236}">
                    <a16:creationId xmlns:a16="http://schemas.microsoft.com/office/drawing/2014/main" id="{3D113A8F-821F-C883-9080-F19725F8F9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566150" y="3751263"/>
                <a:ext cx="0" cy="2968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7" name="Line 63">
                <a:extLst>
                  <a:ext uri="{FF2B5EF4-FFF2-40B4-BE49-F238E27FC236}">
                    <a16:creationId xmlns:a16="http://schemas.microsoft.com/office/drawing/2014/main" id="{03FE84F0-8EB8-88FE-E3C4-E687DC4D1D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566150" y="3644901"/>
                <a:ext cx="180975" cy="1063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8" name="Line 64">
                <a:extLst>
                  <a:ext uri="{FF2B5EF4-FFF2-40B4-BE49-F238E27FC236}">
                    <a16:creationId xmlns:a16="http://schemas.microsoft.com/office/drawing/2014/main" id="{869F7657-DC8D-FC2E-8116-3665ACD08F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85188" y="3748088"/>
                <a:ext cx="0" cy="31432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49" name="Line 65">
                <a:extLst>
                  <a:ext uri="{FF2B5EF4-FFF2-40B4-BE49-F238E27FC236}">
                    <a16:creationId xmlns:a16="http://schemas.microsoft.com/office/drawing/2014/main" id="{441ADC8A-044B-64BE-2639-BABDBBC499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20200" y="4746626"/>
                <a:ext cx="277813" cy="1571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0" name="Freeform 66">
                <a:extLst>
                  <a:ext uri="{FF2B5EF4-FFF2-40B4-BE49-F238E27FC236}">
                    <a16:creationId xmlns:a16="http://schemas.microsoft.com/office/drawing/2014/main" id="{B35C512F-8A27-5E3F-B05B-CBD4ACAC1C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74125" y="4383088"/>
                <a:ext cx="703263" cy="609600"/>
              </a:xfrm>
              <a:custGeom>
                <a:avLst/>
                <a:gdLst>
                  <a:gd name="T0" fmla="*/ 0 w 1327"/>
                  <a:gd name="T1" fmla="*/ 747 h 1152"/>
                  <a:gd name="T2" fmla="*/ 660 w 1327"/>
                  <a:gd name="T3" fmla="*/ 1152 h 1152"/>
                  <a:gd name="T4" fmla="*/ 1327 w 1327"/>
                  <a:gd name="T5" fmla="*/ 767 h 1152"/>
                  <a:gd name="T6" fmla="*/ 1327 w 1327"/>
                  <a:gd name="T7" fmla="*/ 0 h 1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27" h="1152">
                    <a:moveTo>
                      <a:pt x="0" y="747"/>
                    </a:moveTo>
                    <a:lnTo>
                      <a:pt x="660" y="1152"/>
                    </a:lnTo>
                    <a:lnTo>
                      <a:pt x="1327" y="767"/>
                    </a:lnTo>
                    <a:lnTo>
                      <a:pt x="1327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1" name="Line 67">
                <a:extLst>
                  <a:ext uri="{FF2B5EF4-FFF2-40B4-BE49-F238E27FC236}">
                    <a16:creationId xmlns:a16="http://schemas.microsoft.com/office/drawing/2014/main" id="{69DB1BA1-FAB6-647C-8124-89D85730A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53500" y="4503738"/>
                <a:ext cx="0" cy="2365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2" name="Line 68">
                <a:extLst>
                  <a:ext uri="{FF2B5EF4-FFF2-40B4-BE49-F238E27FC236}">
                    <a16:creationId xmlns:a16="http://schemas.microsoft.com/office/drawing/2014/main" id="{46E86FD6-C6AF-4A82-909E-CDE51ACE2F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874125" y="4522788"/>
                <a:ext cx="0" cy="2555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3" name="Line 69">
                <a:extLst>
                  <a:ext uri="{FF2B5EF4-FFF2-40B4-BE49-F238E27FC236}">
                    <a16:creationId xmlns:a16="http://schemas.microsoft.com/office/drawing/2014/main" id="{A312358C-0B97-EFF2-6B0A-03B1B50FB3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02713" y="4176713"/>
                <a:ext cx="220663" cy="1317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4" name="Line 70">
                <a:extLst>
                  <a:ext uri="{FF2B5EF4-FFF2-40B4-BE49-F238E27FC236}">
                    <a16:creationId xmlns:a16="http://schemas.microsoft.com/office/drawing/2014/main" id="{A8E0BB3E-004D-078B-E7FA-D2820907D7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8996363" y="3633788"/>
                <a:ext cx="227013" cy="1460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5" name="Line 71">
                <a:extLst>
                  <a:ext uri="{FF2B5EF4-FFF2-40B4-BE49-F238E27FC236}">
                    <a16:creationId xmlns:a16="http://schemas.microsoft.com/office/drawing/2014/main" id="{8B1D629F-416D-371C-B569-DE2AD2AA2E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212138" y="5060951"/>
                <a:ext cx="344488" cy="1952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6" name="Line 72">
                <a:extLst>
                  <a:ext uri="{FF2B5EF4-FFF2-40B4-BE49-F238E27FC236}">
                    <a16:creationId xmlns:a16="http://schemas.microsoft.com/office/drawing/2014/main" id="{52C0F783-D274-6121-5A24-2DD40989DB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35938" y="4929188"/>
                <a:ext cx="350838" cy="19526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7" name="Line 73">
                <a:extLst>
                  <a:ext uri="{FF2B5EF4-FFF2-40B4-BE49-F238E27FC236}">
                    <a16:creationId xmlns:a16="http://schemas.microsoft.com/office/drawing/2014/main" id="{C0B7DEEB-7229-560B-DC95-961E5A1106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74213" y="3163888"/>
                <a:ext cx="0" cy="3571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8" name="Line 74">
                <a:extLst>
                  <a:ext uri="{FF2B5EF4-FFF2-40B4-BE49-F238E27FC236}">
                    <a16:creationId xmlns:a16="http://schemas.microsoft.com/office/drawing/2014/main" id="{7AA3B21C-66D2-DC67-D4BB-991249BD37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18313" y="3346451"/>
                <a:ext cx="41275" cy="4016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5159" name="Line 75">
                <a:extLst>
                  <a:ext uri="{FF2B5EF4-FFF2-40B4-BE49-F238E27FC236}">
                    <a16:creationId xmlns:a16="http://schemas.microsoft.com/office/drawing/2014/main" id="{F22B6F2D-FFA5-2C21-7B54-B0859C629BF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256463" y="3255963"/>
                <a:ext cx="195263" cy="3540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1" name="Line 125">
                <a:extLst>
                  <a:ext uri="{FF2B5EF4-FFF2-40B4-BE49-F238E27FC236}">
                    <a16:creationId xmlns:a16="http://schemas.microsoft.com/office/drawing/2014/main" id="{D098ACE0-6ED6-CA40-216B-25348D7403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54963" y="5830888"/>
                <a:ext cx="131763" cy="777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2" name="Line 126">
                <a:extLst>
                  <a:ext uri="{FF2B5EF4-FFF2-40B4-BE49-F238E27FC236}">
                    <a16:creationId xmlns:a16="http://schemas.microsoft.com/office/drawing/2014/main" id="{DC9C6E88-BC54-672F-1E1A-5C9D226699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915275" y="5894388"/>
                <a:ext cx="128588" cy="74613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3" name="Line 127">
                <a:extLst>
                  <a:ext uri="{FF2B5EF4-FFF2-40B4-BE49-F238E27FC236}">
                    <a16:creationId xmlns:a16="http://schemas.microsoft.com/office/drawing/2014/main" id="{CBC60EC8-2EB4-06A2-E784-4983D88FF6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61300" y="5930901"/>
                <a:ext cx="0" cy="14605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4" name="Line 128">
                <a:extLst>
                  <a:ext uri="{FF2B5EF4-FFF2-40B4-BE49-F238E27FC236}">
                    <a16:creationId xmlns:a16="http://schemas.microsoft.com/office/drawing/2014/main" id="{4D31D3C3-9D4D-5376-36D2-9E6502C70E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789863" y="5926138"/>
                <a:ext cx="0" cy="16033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5" name="Line 129">
                <a:extLst>
                  <a:ext uri="{FF2B5EF4-FFF2-40B4-BE49-F238E27FC236}">
                    <a16:creationId xmlns:a16="http://schemas.microsoft.com/office/drawing/2014/main" id="{E69D4659-F6A9-3F11-B4F4-4B901ECF2D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477125" y="5865813"/>
                <a:ext cx="238125" cy="142875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7" name="Line 130">
                <a:extLst>
                  <a:ext uri="{FF2B5EF4-FFF2-40B4-BE49-F238E27FC236}">
                    <a16:creationId xmlns:a16="http://schemas.microsoft.com/office/drawing/2014/main" id="{C72FB027-008C-C17D-28DA-33073C5E04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826375" y="5389563"/>
                <a:ext cx="0" cy="2809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88" name="Freeform 131">
                <a:extLst>
                  <a:ext uri="{FF2B5EF4-FFF2-40B4-BE49-F238E27FC236}">
                    <a16:creationId xmlns:a16="http://schemas.microsoft.com/office/drawing/2014/main" id="{140A79E2-E639-FA82-E2DB-0531B0294D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89688" y="3346451"/>
                <a:ext cx="469900" cy="401638"/>
              </a:xfrm>
              <a:custGeom>
                <a:avLst/>
                <a:gdLst>
                  <a:gd name="T0" fmla="*/ 809 w 889"/>
                  <a:gd name="T1" fmla="*/ 761 h 761"/>
                  <a:gd name="T2" fmla="*/ 0 w 889"/>
                  <a:gd name="T3" fmla="*/ 289 h 761"/>
                  <a:gd name="T4" fmla="*/ 889 w 889"/>
                  <a:gd name="T5" fmla="*/ 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89" h="761">
                    <a:moveTo>
                      <a:pt x="809" y="761"/>
                    </a:moveTo>
                    <a:lnTo>
                      <a:pt x="0" y="289"/>
                    </a:lnTo>
                    <a:lnTo>
                      <a:pt x="889" y="0"/>
                    </a:lnTo>
                  </a:path>
                </a:pathLst>
              </a:cu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1" name="Line 174">
                <a:extLst>
                  <a:ext uri="{FF2B5EF4-FFF2-40B4-BE49-F238E27FC236}">
                    <a16:creationId xmlns:a16="http://schemas.microsoft.com/office/drawing/2014/main" id="{D8605A56-92A0-E393-5DD9-5D58F59243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929813" y="4176713"/>
                <a:ext cx="352425" cy="203200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62" name="Line 175">
                <a:extLst>
                  <a:ext uri="{FF2B5EF4-FFF2-40B4-BE49-F238E27FC236}">
                    <a16:creationId xmlns:a16="http://schemas.microsoft.com/office/drawing/2014/main" id="{B29A1722-FDA6-B77F-DEFC-CD045E4C9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932988" y="2416176"/>
                <a:ext cx="217488" cy="141288"/>
              </a:xfrm>
              <a:prstGeom prst="line">
                <a:avLst/>
              </a:prstGeom>
              <a:noFill/>
              <a:ln w="11113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5184" name="ZoneTexte 5183">
              <a:extLst>
                <a:ext uri="{FF2B5EF4-FFF2-40B4-BE49-F238E27FC236}">
                  <a16:creationId xmlns:a16="http://schemas.microsoft.com/office/drawing/2014/main" id="{E9CF620C-EB1C-4731-35DB-2ADF9A8EBFE9}"/>
                </a:ext>
              </a:extLst>
            </p:cNvPr>
            <p:cNvSpPr txBox="1"/>
            <p:nvPr/>
          </p:nvSpPr>
          <p:spPr>
            <a:xfrm>
              <a:off x="9577069" y="2812009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5185" name="ZoneTexte 5184">
              <a:extLst>
                <a:ext uri="{FF2B5EF4-FFF2-40B4-BE49-F238E27FC236}">
                  <a16:creationId xmlns:a16="http://schemas.microsoft.com/office/drawing/2014/main" id="{D84CC194-3973-3E02-61F9-29106938C235}"/>
                </a:ext>
              </a:extLst>
            </p:cNvPr>
            <p:cNvSpPr txBox="1"/>
            <p:nvPr/>
          </p:nvSpPr>
          <p:spPr>
            <a:xfrm>
              <a:off x="8589273" y="2831763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5186" name="ZoneTexte 5185">
              <a:extLst>
                <a:ext uri="{FF2B5EF4-FFF2-40B4-BE49-F238E27FC236}">
                  <a16:creationId xmlns:a16="http://schemas.microsoft.com/office/drawing/2014/main" id="{A4625D00-69EB-8FE5-B58B-3FAFB240161C}"/>
                </a:ext>
              </a:extLst>
            </p:cNvPr>
            <p:cNvSpPr txBox="1"/>
            <p:nvPr/>
          </p:nvSpPr>
          <p:spPr>
            <a:xfrm>
              <a:off x="7640854" y="3418578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5187" name="ZoneTexte 5186">
              <a:extLst>
                <a:ext uri="{FF2B5EF4-FFF2-40B4-BE49-F238E27FC236}">
                  <a16:creationId xmlns:a16="http://schemas.microsoft.com/office/drawing/2014/main" id="{DFAB7574-BFFC-863C-B7FC-99A75AD6AF58}"/>
                </a:ext>
              </a:extLst>
            </p:cNvPr>
            <p:cNvSpPr txBox="1"/>
            <p:nvPr/>
          </p:nvSpPr>
          <p:spPr>
            <a:xfrm>
              <a:off x="7346676" y="3212061"/>
              <a:ext cx="2551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F</a:t>
              </a:r>
            </a:p>
          </p:txBody>
        </p:sp>
        <p:sp>
          <p:nvSpPr>
            <p:cNvPr id="5188" name="ZoneTexte 5187">
              <a:extLst>
                <a:ext uri="{FF2B5EF4-FFF2-40B4-BE49-F238E27FC236}">
                  <a16:creationId xmlns:a16="http://schemas.microsoft.com/office/drawing/2014/main" id="{860BFFF9-6A80-126C-5120-1E96649F1B17}"/>
                </a:ext>
              </a:extLst>
            </p:cNvPr>
            <p:cNvSpPr txBox="1"/>
            <p:nvPr/>
          </p:nvSpPr>
          <p:spPr>
            <a:xfrm>
              <a:off x="7310802" y="4544379"/>
              <a:ext cx="388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CF</a:t>
              </a:r>
              <a:r>
                <a:rPr lang="fr-FR" sz="1200" b="1" baseline="-25000" dirty="0"/>
                <a:t>3</a:t>
              </a:r>
            </a:p>
          </p:txBody>
        </p:sp>
        <p:sp>
          <p:nvSpPr>
            <p:cNvPr id="5200" name="ZoneTexte 5199">
              <a:extLst>
                <a:ext uri="{FF2B5EF4-FFF2-40B4-BE49-F238E27FC236}">
                  <a16:creationId xmlns:a16="http://schemas.microsoft.com/office/drawing/2014/main" id="{FCE2CB03-2C84-47A1-CAE8-8BDE78011CA0}"/>
                </a:ext>
              </a:extLst>
            </p:cNvPr>
            <p:cNvSpPr txBox="1"/>
            <p:nvPr/>
          </p:nvSpPr>
          <p:spPr>
            <a:xfrm>
              <a:off x="7793544" y="3853234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01" name="ZoneTexte 5200">
              <a:extLst>
                <a:ext uri="{FF2B5EF4-FFF2-40B4-BE49-F238E27FC236}">
                  <a16:creationId xmlns:a16="http://schemas.microsoft.com/office/drawing/2014/main" id="{01170BAF-D720-DF28-1740-48ADC1B90E76}"/>
                </a:ext>
              </a:extLst>
            </p:cNvPr>
            <p:cNvSpPr txBox="1"/>
            <p:nvPr/>
          </p:nvSpPr>
          <p:spPr>
            <a:xfrm>
              <a:off x="7747354" y="4167246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02" name="ZoneTexte 5201">
              <a:extLst>
                <a:ext uri="{FF2B5EF4-FFF2-40B4-BE49-F238E27FC236}">
                  <a16:creationId xmlns:a16="http://schemas.microsoft.com/office/drawing/2014/main" id="{03185366-5B2B-91E6-BADF-13AFB8C1E9C2}"/>
                </a:ext>
              </a:extLst>
            </p:cNvPr>
            <p:cNvSpPr txBox="1"/>
            <p:nvPr/>
          </p:nvSpPr>
          <p:spPr>
            <a:xfrm>
              <a:off x="8589273" y="4310688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03" name="ZoneTexte 5202">
              <a:extLst>
                <a:ext uri="{FF2B5EF4-FFF2-40B4-BE49-F238E27FC236}">
                  <a16:creationId xmlns:a16="http://schemas.microsoft.com/office/drawing/2014/main" id="{D247F194-D206-B298-85B7-B889D74CB59C}"/>
                </a:ext>
              </a:extLst>
            </p:cNvPr>
            <p:cNvSpPr txBox="1"/>
            <p:nvPr/>
          </p:nvSpPr>
          <p:spPr>
            <a:xfrm>
              <a:off x="9929623" y="4633120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04" name="ZoneTexte 5203">
              <a:extLst>
                <a:ext uri="{FF2B5EF4-FFF2-40B4-BE49-F238E27FC236}">
                  <a16:creationId xmlns:a16="http://schemas.microsoft.com/office/drawing/2014/main" id="{59BF6FE1-D5B2-6EC4-687C-138C11CD523C}"/>
                </a:ext>
              </a:extLst>
            </p:cNvPr>
            <p:cNvSpPr txBox="1"/>
            <p:nvPr/>
          </p:nvSpPr>
          <p:spPr>
            <a:xfrm>
              <a:off x="10357138" y="4100235"/>
              <a:ext cx="285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H</a:t>
              </a:r>
              <a:br>
                <a:rPr lang="fr-FR" sz="1200" b="1" dirty="0"/>
              </a:br>
              <a:r>
                <a:rPr lang="fr-FR" sz="1200" b="1" dirty="0"/>
                <a:t>N</a:t>
              </a:r>
            </a:p>
          </p:txBody>
        </p:sp>
        <p:sp>
          <p:nvSpPr>
            <p:cNvPr id="5205" name="ZoneTexte 5204">
              <a:extLst>
                <a:ext uri="{FF2B5EF4-FFF2-40B4-BE49-F238E27FC236}">
                  <a16:creationId xmlns:a16="http://schemas.microsoft.com/office/drawing/2014/main" id="{BE3B8149-6579-91C8-C1DD-A8B7F7494967}"/>
                </a:ext>
              </a:extLst>
            </p:cNvPr>
            <p:cNvSpPr txBox="1"/>
            <p:nvPr/>
          </p:nvSpPr>
          <p:spPr>
            <a:xfrm>
              <a:off x="9632867" y="4614070"/>
              <a:ext cx="285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06" name="ZoneTexte 5205">
              <a:extLst>
                <a:ext uri="{FF2B5EF4-FFF2-40B4-BE49-F238E27FC236}">
                  <a16:creationId xmlns:a16="http://schemas.microsoft.com/office/drawing/2014/main" id="{91BA0667-477C-05DE-C3EE-ECFC63B9A03E}"/>
                </a:ext>
              </a:extLst>
            </p:cNvPr>
            <p:cNvSpPr txBox="1"/>
            <p:nvPr/>
          </p:nvSpPr>
          <p:spPr>
            <a:xfrm>
              <a:off x="10391627" y="4644365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5207" name="ZoneTexte 5206">
              <a:extLst>
                <a:ext uri="{FF2B5EF4-FFF2-40B4-BE49-F238E27FC236}">
                  <a16:creationId xmlns:a16="http://schemas.microsoft.com/office/drawing/2014/main" id="{DA879C3A-5D7F-8517-51D4-71F596E551D7}"/>
                </a:ext>
              </a:extLst>
            </p:cNvPr>
            <p:cNvSpPr txBox="1"/>
            <p:nvPr/>
          </p:nvSpPr>
          <p:spPr>
            <a:xfrm>
              <a:off x="10812803" y="4654385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5208" name="ZoneTexte 5207">
              <a:extLst>
                <a:ext uri="{FF2B5EF4-FFF2-40B4-BE49-F238E27FC236}">
                  <a16:creationId xmlns:a16="http://schemas.microsoft.com/office/drawing/2014/main" id="{D4D1F007-7310-8BF2-F67E-21EDBD93556C}"/>
                </a:ext>
              </a:extLst>
            </p:cNvPr>
            <p:cNvSpPr txBox="1"/>
            <p:nvPr/>
          </p:nvSpPr>
          <p:spPr>
            <a:xfrm>
              <a:off x="8033010" y="5481859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5209" name="ZoneTexte 5208">
              <a:extLst>
                <a:ext uri="{FF2B5EF4-FFF2-40B4-BE49-F238E27FC236}">
                  <a16:creationId xmlns:a16="http://schemas.microsoft.com/office/drawing/2014/main" id="{1F63BB47-57F5-97DF-7913-5659AB265773}"/>
                </a:ext>
              </a:extLst>
            </p:cNvPr>
            <p:cNvSpPr txBox="1"/>
            <p:nvPr/>
          </p:nvSpPr>
          <p:spPr>
            <a:xfrm>
              <a:off x="7794878" y="5648196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5210" name="ZoneTexte 5209">
              <a:extLst>
                <a:ext uri="{FF2B5EF4-FFF2-40B4-BE49-F238E27FC236}">
                  <a16:creationId xmlns:a16="http://schemas.microsoft.com/office/drawing/2014/main" id="{EE4D3DFE-8FF1-BA07-BF8C-9EB84F2DD487}"/>
                </a:ext>
              </a:extLst>
            </p:cNvPr>
            <p:cNvSpPr txBox="1"/>
            <p:nvPr/>
          </p:nvSpPr>
          <p:spPr>
            <a:xfrm>
              <a:off x="10612307" y="4464633"/>
              <a:ext cx="2568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</a:t>
              </a:r>
            </a:p>
          </p:txBody>
        </p:sp>
        <p:sp>
          <p:nvSpPr>
            <p:cNvPr id="5211" name="ZoneTexte 5210">
              <a:extLst>
                <a:ext uri="{FF2B5EF4-FFF2-40B4-BE49-F238E27FC236}">
                  <a16:creationId xmlns:a16="http://schemas.microsoft.com/office/drawing/2014/main" id="{55ADD200-9A18-FFB9-FD60-18FCF6ADB6D5}"/>
                </a:ext>
              </a:extLst>
            </p:cNvPr>
            <p:cNvSpPr txBox="1"/>
            <p:nvPr/>
          </p:nvSpPr>
          <p:spPr>
            <a:xfrm>
              <a:off x="7810908" y="5339944"/>
              <a:ext cx="2568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S</a:t>
              </a:r>
            </a:p>
          </p:txBody>
        </p:sp>
        <p:sp>
          <p:nvSpPr>
            <p:cNvPr id="5212" name="ZoneTexte 5211">
              <a:extLst>
                <a:ext uri="{FF2B5EF4-FFF2-40B4-BE49-F238E27FC236}">
                  <a16:creationId xmlns:a16="http://schemas.microsoft.com/office/drawing/2014/main" id="{1AC2CC1C-A571-D88B-2C57-8430DB405B70}"/>
                </a:ext>
              </a:extLst>
            </p:cNvPr>
            <p:cNvSpPr txBox="1"/>
            <p:nvPr/>
          </p:nvSpPr>
          <p:spPr>
            <a:xfrm>
              <a:off x="8312413" y="4167246"/>
              <a:ext cx="2888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O</a:t>
              </a:r>
            </a:p>
          </p:txBody>
        </p:sp>
        <p:sp>
          <p:nvSpPr>
            <p:cNvPr id="5213" name="ZoneTexte 5212">
              <a:extLst>
                <a:ext uri="{FF2B5EF4-FFF2-40B4-BE49-F238E27FC236}">
                  <a16:creationId xmlns:a16="http://schemas.microsoft.com/office/drawing/2014/main" id="{3107EB6F-EA99-5EC7-19EA-608D687E9B62}"/>
                </a:ext>
              </a:extLst>
            </p:cNvPr>
            <p:cNvSpPr txBox="1"/>
            <p:nvPr/>
          </p:nvSpPr>
          <p:spPr>
            <a:xfrm>
              <a:off x="8556685" y="3557077"/>
              <a:ext cx="285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H</a:t>
              </a:r>
              <a:br>
                <a:rPr lang="fr-FR" sz="1200" b="1" dirty="0"/>
              </a:br>
              <a:r>
                <a:rPr lang="fr-FR" sz="1200" b="1" dirty="0"/>
                <a:t>N</a:t>
              </a:r>
            </a:p>
          </p:txBody>
        </p:sp>
        <p:sp>
          <p:nvSpPr>
            <p:cNvPr id="5214" name="ZoneTexte 5213">
              <a:extLst>
                <a:ext uri="{FF2B5EF4-FFF2-40B4-BE49-F238E27FC236}">
                  <a16:creationId xmlns:a16="http://schemas.microsoft.com/office/drawing/2014/main" id="{1D52F842-41ED-3F71-9812-822174D869BE}"/>
                </a:ext>
              </a:extLst>
            </p:cNvPr>
            <p:cNvSpPr txBox="1"/>
            <p:nvPr/>
          </p:nvSpPr>
          <p:spPr>
            <a:xfrm>
              <a:off x="10083529" y="3704462"/>
              <a:ext cx="30809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CI</a:t>
              </a:r>
            </a:p>
          </p:txBody>
        </p:sp>
        <p:sp>
          <p:nvSpPr>
            <p:cNvPr id="5215" name="Ellipse 5214">
              <a:extLst>
                <a:ext uri="{FF2B5EF4-FFF2-40B4-BE49-F238E27FC236}">
                  <a16:creationId xmlns:a16="http://schemas.microsoft.com/office/drawing/2014/main" id="{B27A0E3D-F056-CC86-1DFE-9ED41D588B88}"/>
                </a:ext>
              </a:extLst>
            </p:cNvPr>
            <p:cNvSpPr/>
            <p:nvPr/>
          </p:nvSpPr>
          <p:spPr bwMode="auto">
            <a:xfrm>
              <a:off x="10079607" y="3704462"/>
              <a:ext cx="312020" cy="312169"/>
            </a:xfrm>
            <a:prstGeom prst="ellipse">
              <a:avLst/>
            </a:prstGeom>
            <a:noFill/>
            <a:ln w="19050" cap="flat" cmpd="sng" algn="ctr">
              <a:solidFill>
                <a:srgbClr val="003AF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2400" b="0" i="0" u="none" strike="noStrike" cap="none" normalizeH="0" baseline="0" noProof="0" dirty="0">
                  <a:ln>
                    <a:noFill/>
                  </a:ln>
                  <a:noFill/>
                  <a:effectLst/>
                  <a:latin typeface="Arial" charset="0"/>
                </a:rPr>
                <a:t>00</a:t>
              </a:r>
            </a:p>
          </p:txBody>
        </p:sp>
        <p:sp>
          <p:nvSpPr>
            <p:cNvPr id="5217" name="Line 102">
              <a:extLst>
                <a:ext uri="{FF2B5EF4-FFF2-40B4-BE49-F238E27FC236}">
                  <a16:creationId xmlns:a16="http://schemas.microsoft.com/office/drawing/2014/main" id="{89631FC1-9943-82B8-A038-8EC5E296A1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02921" y="4103624"/>
              <a:ext cx="18512" cy="82998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5218" name="Ellipse 5217">
              <a:extLst>
                <a:ext uri="{FF2B5EF4-FFF2-40B4-BE49-F238E27FC236}">
                  <a16:creationId xmlns:a16="http://schemas.microsoft.com/office/drawing/2014/main" id="{9A5C11F6-6F52-E8DA-9AD2-38F124D41681}"/>
                </a:ext>
              </a:extLst>
            </p:cNvPr>
            <p:cNvSpPr/>
            <p:nvPr/>
          </p:nvSpPr>
          <p:spPr bwMode="auto">
            <a:xfrm>
              <a:off x="8589273" y="2839422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5219" name="Ellipse 5218">
              <a:extLst>
                <a:ext uri="{FF2B5EF4-FFF2-40B4-BE49-F238E27FC236}">
                  <a16:creationId xmlns:a16="http://schemas.microsoft.com/office/drawing/2014/main" id="{CE5B8DB2-6002-FC99-1594-9FC9CA5EA134}"/>
                </a:ext>
              </a:extLst>
            </p:cNvPr>
            <p:cNvSpPr/>
            <p:nvPr/>
          </p:nvSpPr>
          <p:spPr bwMode="auto">
            <a:xfrm>
              <a:off x="9555707" y="2818934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5220" name="Ellipse 5219">
              <a:extLst>
                <a:ext uri="{FF2B5EF4-FFF2-40B4-BE49-F238E27FC236}">
                  <a16:creationId xmlns:a16="http://schemas.microsoft.com/office/drawing/2014/main" id="{0E4B1B06-F585-6ADC-20C6-D832BFF46FD4}"/>
                </a:ext>
              </a:extLst>
            </p:cNvPr>
            <p:cNvSpPr/>
            <p:nvPr/>
          </p:nvSpPr>
          <p:spPr bwMode="auto">
            <a:xfrm>
              <a:off x="7346676" y="3209311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5221" name="Ellipse 5220">
              <a:extLst>
                <a:ext uri="{FF2B5EF4-FFF2-40B4-BE49-F238E27FC236}">
                  <a16:creationId xmlns:a16="http://schemas.microsoft.com/office/drawing/2014/main" id="{1CEDAC61-087F-777F-D1C6-2F1BA3E8F29D}"/>
                </a:ext>
              </a:extLst>
            </p:cNvPr>
            <p:cNvSpPr/>
            <p:nvPr/>
          </p:nvSpPr>
          <p:spPr bwMode="auto">
            <a:xfrm>
              <a:off x="7632572" y="3409495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5222" name="ZoneTexte 5221">
              <a:extLst>
                <a:ext uri="{FF2B5EF4-FFF2-40B4-BE49-F238E27FC236}">
                  <a16:creationId xmlns:a16="http://schemas.microsoft.com/office/drawing/2014/main" id="{0666372A-AFFF-63D8-E524-149350214D13}"/>
                </a:ext>
              </a:extLst>
            </p:cNvPr>
            <p:cNvSpPr txBox="1"/>
            <p:nvPr/>
          </p:nvSpPr>
          <p:spPr>
            <a:xfrm>
              <a:off x="7489744" y="5329223"/>
              <a:ext cx="28565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/>
                <a:t>N</a:t>
              </a:r>
            </a:p>
          </p:txBody>
        </p:sp>
        <p:sp>
          <p:nvSpPr>
            <p:cNvPr id="5223" name="Ellipse 5222">
              <a:extLst>
                <a:ext uri="{FF2B5EF4-FFF2-40B4-BE49-F238E27FC236}">
                  <a16:creationId xmlns:a16="http://schemas.microsoft.com/office/drawing/2014/main" id="{322D1A6B-A431-854A-3F7F-92DECDDCB933}"/>
                </a:ext>
              </a:extLst>
            </p:cNvPr>
            <p:cNvSpPr/>
            <p:nvPr/>
          </p:nvSpPr>
          <p:spPr bwMode="auto">
            <a:xfrm>
              <a:off x="7374962" y="4571472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  <p:sp>
          <p:nvSpPr>
            <p:cNvPr id="5224" name="ZoneTexte 5223">
              <a:extLst>
                <a:ext uri="{FF2B5EF4-FFF2-40B4-BE49-F238E27FC236}">
                  <a16:creationId xmlns:a16="http://schemas.microsoft.com/office/drawing/2014/main" id="{6F9C62A7-394D-946F-28F3-03EBAB59B297}"/>
                </a:ext>
              </a:extLst>
            </p:cNvPr>
            <p:cNvSpPr txBox="1"/>
            <p:nvPr/>
          </p:nvSpPr>
          <p:spPr>
            <a:xfrm>
              <a:off x="9512909" y="5134994"/>
              <a:ext cx="3882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b="1" dirty="0"/>
                <a:t>CF</a:t>
              </a:r>
              <a:r>
                <a:rPr lang="fr-FR" sz="1200" b="1" baseline="-25000" dirty="0"/>
                <a:t>3</a:t>
              </a:r>
            </a:p>
          </p:txBody>
        </p:sp>
        <p:sp>
          <p:nvSpPr>
            <p:cNvPr id="5225" name="Ellipse 5224">
              <a:extLst>
                <a:ext uri="{FF2B5EF4-FFF2-40B4-BE49-F238E27FC236}">
                  <a16:creationId xmlns:a16="http://schemas.microsoft.com/office/drawing/2014/main" id="{2C28C3B9-C95D-0A34-11A0-400ED036CE30}"/>
                </a:ext>
              </a:extLst>
            </p:cNvPr>
            <p:cNvSpPr/>
            <p:nvPr/>
          </p:nvSpPr>
          <p:spPr bwMode="auto">
            <a:xfrm>
              <a:off x="9577069" y="5162087"/>
              <a:ext cx="263480" cy="263606"/>
            </a:xfrm>
            <a:prstGeom prst="ellipse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2400" b="0" i="0" u="none" strike="noStrike" cap="none" normalizeH="0" baseline="0" noProof="0" dirty="0">
                <a:ln>
                  <a:noFill/>
                </a:ln>
                <a:noFill/>
                <a:effectLst/>
                <a:latin typeface="Arial" charset="0"/>
              </a:endParaRPr>
            </a:p>
          </p:txBody>
        </p:sp>
      </p:grpSp>
      <p:sp>
        <p:nvSpPr>
          <p:cNvPr id="6" name="ZoneTexte 5">
            <a:extLst>
              <a:ext uri="{FF2B5EF4-FFF2-40B4-BE49-F238E27FC236}">
                <a16:creationId xmlns:a16="http://schemas.microsoft.com/office/drawing/2014/main" id="{66FD0733-64A2-9EB6-575E-99971FEEA2C7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40970331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48D79A-FC86-DE2A-F837-AA1E44D40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2565"/>
            <a:ext cx="8490167" cy="851985"/>
          </a:xfrm>
        </p:spPr>
        <p:txBody>
          <a:bodyPr>
            <a:normAutofit/>
          </a:bodyPr>
          <a:lstStyle/>
          <a:p>
            <a:r>
              <a:rPr lang="en-US" sz="3200" noProof="0" dirty="0"/>
              <a:t>VH-499, new injectable capsid inhibitor (1)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7448CED-3F2F-D109-832F-BBAF3E1E72A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971549"/>
            <a:ext cx="8503223" cy="1766825"/>
          </a:xfrm>
        </p:spPr>
        <p:txBody>
          <a:bodyPr>
            <a:noAutofit/>
          </a:bodyPr>
          <a:lstStyle/>
          <a:p>
            <a:r>
              <a:rPr lang="en-US" sz="1800" kern="0" noProof="0" dirty="0"/>
              <a:t>Phase 1 (oral) </a:t>
            </a:r>
            <a:r>
              <a:rPr lang="en-US" sz="1800" kern="0" baseline="30000" noProof="0" dirty="0"/>
              <a:t>1</a:t>
            </a:r>
            <a:r>
              <a:rPr lang="en-US" sz="1800" kern="0" noProof="0" dirty="0"/>
              <a:t>: good tolerability, terminal half-life : 51 - 66 h, no inhibition nor induction of CYP3A4</a:t>
            </a:r>
            <a:endParaRPr lang="en-US" sz="1800" i="1" kern="0" baseline="30000" noProof="0" dirty="0"/>
          </a:p>
          <a:p>
            <a:endParaRPr lang="en-US" sz="500" i="1" kern="0" noProof="0" dirty="0"/>
          </a:p>
          <a:p>
            <a:r>
              <a:rPr lang="en-US" sz="1800" kern="0" noProof="0" dirty="0"/>
              <a:t>Phase 2a (oral monotherapy in HIV-1 adults) </a:t>
            </a:r>
            <a:r>
              <a:rPr lang="en-US" sz="1800" kern="0" baseline="30000" noProof="0" dirty="0"/>
              <a:t>2</a:t>
            </a:r>
            <a:r>
              <a:rPr lang="en-US" sz="1800" kern="0" noProof="0" dirty="0"/>
              <a:t> with 1 dose at D1 and 1 dose at D6: mean decrease of VL: -1.8 to -2.2 log</a:t>
            </a:r>
            <a:r>
              <a:rPr lang="en-US" sz="1800" kern="0" baseline="-25000" noProof="0" dirty="0"/>
              <a:t>10</a:t>
            </a:r>
            <a:r>
              <a:rPr lang="en-US" sz="1800" kern="0" noProof="0" dirty="0"/>
              <a:t> c/mL at day 11)</a:t>
            </a:r>
            <a:endParaRPr lang="en-US" sz="1800" noProof="0" dirty="0"/>
          </a:p>
          <a:p>
            <a:endParaRPr lang="en-US" sz="100" noProof="0" dirty="0"/>
          </a:p>
          <a:p>
            <a:r>
              <a:rPr lang="en-US" sz="1800" noProof="0" dirty="0"/>
              <a:t>Double-blind randomized, placebo-controlled, phase 1 study </a:t>
            </a:r>
            <a:r>
              <a:rPr lang="en-US" sz="1800" baseline="30000" noProof="0" dirty="0"/>
              <a:t>3</a:t>
            </a:r>
            <a:r>
              <a:rPr lang="en-US" sz="1800" dirty="0"/>
              <a:t> : s</a:t>
            </a:r>
            <a:r>
              <a:rPr lang="en-US" sz="1800" noProof="0" dirty="0"/>
              <a:t>ingle ascending doses of </a:t>
            </a:r>
            <a:r>
              <a:rPr lang="en-US" sz="1800" dirty="0" err="1"/>
              <a:t>sc</a:t>
            </a:r>
            <a:r>
              <a:rPr lang="en-US" sz="1800" noProof="0" dirty="0"/>
              <a:t> or </a:t>
            </a:r>
            <a:r>
              <a:rPr lang="en-US" sz="1800" noProof="0" dirty="0" err="1"/>
              <a:t>im</a:t>
            </a:r>
            <a:r>
              <a:rPr lang="en-US" sz="1800" noProof="0" dirty="0"/>
              <a:t> VH-499 solution or matching placebo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392D51C-F652-6F47-E776-1AEBDE30D007}"/>
              </a:ext>
            </a:extLst>
          </p:cNvPr>
          <p:cNvSpPr txBox="1"/>
          <p:nvPr/>
        </p:nvSpPr>
        <p:spPr>
          <a:xfrm>
            <a:off x="3663042" y="5864766"/>
            <a:ext cx="53712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noProof="0" dirty="0">
                <a:solidFill>
                  <a:srgbClr val="000066"/>
                </a:solidFill>
              </a:rPr>
              <a:t>ISR: 96% with SC, 78% with IM</a:t>
            </a:r>
          </a:p>
          <a:p>
            <a:pPr algn="l"/>
            <a:r>
              <a:rPr lang="en-US" sz="1600" noProof="0" dirty="0">
                <a:solidFill>
                  <a:srgbClr val="000066"/>
                </a:solidFill>
              </a:rPr>
              <a:t>Non-ISR related-AEs were mild, all grade 1, none were serious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1B7E42BC-572D-3B0B-B65E-866245FA4294}"/>
              </a:ext>
            </a:extLst>
          </p:cNvPr>
          <p:cNvGrpSpPr/>
          <p:nvPr/>
        </p:nvGrpSpPr>
        <p:grpSpPr>
          <a:xfrm>
            <a:off x="735724" y="2761072"/>
            <a:ext cx="11343820" cy="3125377"/>
            <a:chOff x="735724" y="2761072"/>
            <a:chExt cx="11343820" cy="3125377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AFCF3E9-771D-7C76-569C-52A9005F12E4}"/>
                </a:ext>
              </a:extLst>
            </p:cNvPr>
            <p:cNvSpPr/>
            <p:nvPr/>
          </p:nvSpPr>
          <p:spPr>
            <a:xfrm>
              <a:off x="735724" y="3762630"/>
              <a:ext cx="2314942" cy="1429478"/>
            </a:xfrm>
            <a:prstGeom prst="roundRect">
              <a:avLst>
                <a:gd name="adj" fmla="val 11818"/>
              </a:avLst>
            </a:prstGeom>
            <a:noFill/>
            <a:ln w="2857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600" b="1" noProof="0" dirty="0">
                  <a:solidFill>
                    <a:srgbClr val="000066"/>
                  </a:solidFill>
                </a:rPr>
                <a:t>Inclusion criteria 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Aged 18-55 years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Adults without HIV-1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Body weight &gt;50 kg</a:t>
              </a:r>
            </a:p>
            <a:p>
              <a:pPr marL="285750" indent="-2857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600" noProof="0" dirty="0">
                  <a:solidFill>
                    <a:srgbClr val="000066"/>
                  </a:solidFill>
                </a:rPr>
                <a:t>BMI 18-32 kg/m</a:t>
              </a:r>
              <a:r>
                <a:rPr lang="en-US" sz="1600" baseline="30000" noProof="0" dirty="0">
                  <a:solidFill>
                    <a:srgbClr val="000066"/>
                  </a:solidFill>
                </a:rPr>
                <a:t>2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602E6E52-533B-5F3F-7A61-C2D1BCB657FA}"/>
                </a:ext>
              </a:extLst>
            </p:cNvPr>
            <p:cNvSpPr/>
            <p:nvPr/>
          </p:nvSpPr>
          <p:spPr>
            <a:xfrm>
              <a:off x="3663042" y="3268712"/>
              <a:ext cx="1296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100 mg </a:t>
              </a:r>
              <a:br>
                <a:rPr lang="en-US" sz="1400" noProof="0" dirty="0"/>
              </a:br>
              <a:r>
                <a:rPr lang="en-US" sz="1400" noProof="0" dirty="0"/>
                <a:t>0.5 mL </a:t>
              </a:r>
              <a:br>
                <a:rPr lang="en-US" sz="1400" noProof="0" dirty="0"/>
              </a:br>
              <a:r>
                <a:rPr lang="en-US" sz="1400" noProof="0" dirty="0"/>
                <a:t>200 mg/mL (N=6)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6814DE7-5D4E-F371-A744-54CEF4CB1125}"/>
                </a:ext>
              </a:extLst>
            </p:cNvPr>
            <p:cNvSpPr/>
            <p:nvPr/>
          </p:nvSpPr>
          <p:spPr>
            <a:xfrm>
              <a:off x="5005004" y="3268713"/>
              <a:ext cx="1296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200 mg</a:t>
              </a:r>
            </a:p>
            <a:p>
              <a:pPr algn="ctr"/>
              <a:r>
                <a:rPr lang="en-US" sz="1400" noProof="0" dirty="0"/>
                <a:t>1 mL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(N=6)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E1899FA-97D5-8462-6B6F-AE43C8DC0A0E}"/>
                </a:ext>
              </a:extLst>
            </p:cNvPr>
            <p:cNvSpPr/>
            <p:nvPr/>
          </p:nvSpPr>
          <p:spPr>
            <a:xfrm>
              <a:off x="6349070" y="3268713"/>
              <a:ext cx="1332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400 mg</a:t>
              </a:r>
            </a:p>
            <a:p>
              <a:pPr algn="ctr"/>
              <a:r>
                <a:rPr lang="en-US" sz="1400" noProof="0" dirty="0"/>
                <a:t>2 mL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(N=6)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59C41224-EE62-C012-1E40-2886F311E378}"/>
                </a:ext>
              </a:extLst>
            </p:cNvPr>
            <p:cNvSpPr/>
            <p:nvPr/>
          </p:nvSpPr>
          <p:spPr>
            <a:xfrm>
              <a:off x="7744823" y="3268713"/>
              <a:ext cx="1368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800 mg</a:t>
              </a:r>
            </a:p>
            <a:p>
              <a:pPr algn="ctr"/>
              <a:r>
                <a:rPr lang="en-US" sz="1400" noProof="0" dirty="0"/>
                <a:t>2 mL × 2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(N=6)</a:t>
              </a:r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7E616AD-91D4-8821-BF23-CF7820631F81}"/>
                </a:ext>
              </a:extLst>
            </p:cNvPr>
            <p:cNvSpPr/>
            <p:nvPr/>
          </p:nvSpPr>
          <p:spPr>
            <a:xfrm>
              <a:off x="9153742" y="3268712"/>
              <a:ext cx="1368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Placebo</a:t>
              </a:r>
            </a:p>
            <a:p>
              <a:pPr algn="ctr"/>
              <a:r>
                <a:rPr lang="en-US" sz="1400" noProof="0" dirty="0"/>
                <a:t>0.5 to 4 mL</a:t>
              </a:r>
            </a:p>
            <a:p>
              <a:pPr algn="ctr"/>
              <a:r>
                <a:rPr lang="en-US" sz="1400" noProof="0" dirty="0"/>
                <a:t>(N=8)</a:t>
              </a: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A9FC6CB7-1A31-FDF2-62E5-A47BE363B893}"/>
                </a:ext>
              </a:extLst>
            </p:cNvPr>
            <p:cNvSpPr/>
            <p:nvPr/>
          </p:nvSpPr>
          <p:spPr>
            <a:xfrm>
              <a:off x="10637749" y="3268712"/>
              <a:ext cx="1368000" cy="944346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1200 mg</a:t>
              </a:r>
            </a:p>
            <a:p>
              <a:pPr algn="ctr"/>
              <a:r>
                <a:rPr lang="en-US" sz="1400" noProof="0" dirty="0"/>
                <a:t>2 mL × 2</a:t>
              </a:r>
            </a:p>
            <a:p>
              <a:pPr algn="ctr"/>
              <a:r>
                <a:rPr lang="en-US" sz="1400" noProof="0" dirty="0"/>
                <a:t>300 mg/mL</a:t>
              </a:r>
            </a:p>
            <a:p>
              <a:pPr algn="ctr"/>
              <a:r>
                <a:rPr lang="en-US" sz="1400" noProof="0" dirty="0"/>
                <a:t>(N=2)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F8AB268E-4FFB-816C-E971-358B52D0A557}"/>
                </a:ext>
              </a:extLst>
            </p:cNvPr>
            <p:cNvSpPr/>
            <p:nvPr/>
          </p:nvSpPr>
          <p:spPr>
            <a:xfrm>
              <a:off x="3663043" y="4846246"/>
              <a:ext cx="1296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100 mg </a:t>
              </a:r>
              <a:br>
                <a:rPr lang="en-US" sz="1400" noProof="0" dirty="0"/>
              </a:br>
              <a:r>
                <a:rPr lang="en-US" sz="1400" noProof="0" dirty="0"/>
                <a:t>0.5 mL </a:t>
              </a:r>
            </a:p>
            <a:p>
              <a:pPr algn="ctr"/>
              <a:r>
                <a:rPr lang="en-US" sz="1400" noProof="0" dirty="0"/>
                <a:t>200 mg/mL (N=6)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AC5E95B8-2D80-DB46-8CB4-9FAB40D08A20}"/>
                </a:ext>
              </a:extLst>
            </p:cNvPr>
            <p:cNvSpPr/>
            <p:nvPr/>
          </p:nvSpPr>
          <p:spPr>
            <a:xfrm>
              <a:off x="5005005" y="4846246"/>
              <a:ext cx="1296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200 mg</a:t>
              </a:r>
            </a:p>
            <a:p>
              <a:pPr algn="ctr"/>
              <a:r>
                <a:rPr lang="en-US" sz="1400" noProof="0" dirty="0"/>
                <a:t>1 mL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(N=6)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E62666F-8B9A-3437-708E-A47F57950F3E}"/>
                </a:ext>
              </a:extLst>
            </p:cNvPr>
            <p:cNvSpPr/>
            <p:nvPr/>
          </p:nvSpPr>
          <p:spPr>
            <a:xfrm>
              <a:off x="6349070" y="4846246"/>
              <a:ext cx="1332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400 mg</a:t>
              </a:r>
            </a:p>
            <a:p>
              <a:pPr algn="ctr"/>
              <a:r>
                <a:rPr lang="en-US" sz="1400" noProof="0" dirty="0"/>
                <a:t>2 mL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(N=6)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A558B34-EF93-1F2D-436D-34D348BD442E}"/>
                </a:ext>
              </a:extLst>
            </p:cNvPr>
            <p:cNvSpPr/>
            <p:nvPr/>
          </p:nvSpPr>
          <p:spPr>
            <a:xfrm>
              <a:off x="7744823" y="4846246"/>
              <a:ext cx="1368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800 mg</a:t>
              </a:r>
            </a:p>
            <a:p>
              <a:pPr algn="ctr"/>
              <a:r>
                <a:rPr lang="en-US" sz="1400" noProof="0" dirty="0"/>
                <a:t>4 mL</a:t>
              </a:r>
            </a:p>
            <a:p>
              <a:pPr algn="ctr"/>
              <a:r>
                <a:rPr lang="en-US" sz="1400" noProof="0" dirty="0"/>
                <a:t>200 mg/mL</a:t>
              </a:r>
            </a:p>
            <a:p>
              <a:pPr algn="ctr"/>
              <a:r>
                <a:rPr lang="en-US" sz="1400" noProof="0" dirty="0"/>
                <a:t>(N=5)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758736A8-A8F4-A7E7-A12D-79E768BBDD7E}"/>
                </a:ext>
              </a:extLst>
            </p:cNvPr>
            <p:cNvSpPr/>
            <p:nvPr/>
          </p:nvSpPr>
          <p:spPr>
            <a:xfrm>
              <a:off x="9153742" y="4846246"/>
              <a:ext cx="1368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Placebo</a:t>
              </a:r>
            </a:p>
            <a:p>
              <a:pPr algn="ctr"/>
              <a:r>
                <a:rPr lang="en-US" sz="1400" noProof="0" dirty="0"/>
                <a:t>0.5 to 4 mL</a:t>
              </a:r>
            </a:p>
            <a:p>
              <a:pPr algn="ctr"/>
              <a:r>
                <a:rPr lang="en-US" sz="1400" noProof="0" dirty="0"/>
                <a:t>(N=10)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C46809A1-F3A8-933F-4582-9EE8A0ACF7A6}"/>
                </a:ext>
              </a:extLst>
            </p:cNvPr>
            <p:cNvSpPr/>
            <p:nvPr/>
          </p:nvSpPr>
          <p:spPr>
            <a:xfrm>
              <a:off x="10637749" y="4846246"/>
              <a:ext cx="1368000" cy="944346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400" noProof="0" dirty="0"/>
                <a:t>1200 mg</a:t>
              </a:r>
            </a:p>
            <a:p>
              <a:pPr algn="ctr"/>
              <a:r>
                <a:rPr lang="en-US" sz="1400" noProof="0" dirty="0"/>
                <a:t>4 mL</a:t>
              </a:r>
            </a:p>
            <a:p>
              <a:pPr algn="ctr"/>
              <a:r>
                <a:rPr lang="en-US" sz="1400" noProof="0" dirty="0"/>
                <a:t>300 mg/mL</a:t>
              </a:r>
            </a:p>
            <a:p>
              <a:pPr algn="ctr"/>
              <a:r>
                <a:rPr lang="en-US" sz="1400" noProof="0" dirty="0"/>
                <a:t>(N=8)</a:t>
              </a: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AA4B950-65F2-55E9-FF07-4C8C493D8489}"/>
                </a:ext>
              </a:extLst>
            </p:cNvPr>
            <p:cNvSpPr txBox="1"/>
            <p:nvPr/>
          </p:nvSpPr>
          <p:spPr>
            <a:xfrm>
              <a:off x="5032016" y="2855663"/>
              <a:ext cx="433618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None/>
              </a:pPr>
              <a:r>
                <a:rPr lang="en-US" b="1" noProof="0" dirty="0">
                  <a:solidFill>
                    <a:srgbClr val="0070C0"/>
                  </a:solidFill>
                  <a:effectLst/>
                  <a:latin typeface="+mj-lt"/>
                </a:rPr>
                <a:t>SC VH-499 or placebo (abdominal)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AEAF041-36FC-B489-3970-304DC8A4BCE4}"/>
                </a:ext>
              </a:extLst>
            </p:cNvPr>
            <p:cNvSpPr txBox="1"/>
            <p:nvPr/>
          </p:nvSpPr>
          <p:spPr>
            <a:xfrm>
              <a:off x="5244318" y="4433532"/>
              <a:ext cx="3911584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None/>
              </a:pPr>
              <a:r>
                <a:rPr lang="en-US" b="1" noProof="0" dirty="0">
                  <a:solidFill>
                    <a:srgbClr val="0070C0"/>
                  </a:solidFill>
                  <a:effectLst/>
                  <a:latin typeface="+mj-lt"/>
                </a:rPr>
                <a:t>IM VH-499 or placebo (gluteus medius)</a:t>
              </a: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D8712F34-3D61-6911-7C2D-8673CD51FB09}"/>
                </a:ext>
              </a:extLst>
            </p:cNvPr>
            <p:cNvSpPr txBox="1"/>
            <p:nvPr/>
          </p:nvSpPr>
          <p:spPr>
            <a:xfrm>
              <a:off x="10808609" y="2761072"/>
              <a:ext cx="106980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ctr" defTabSz="914400" rtl="0" eaLnBrk="1" latinLnBrk="0" hangingPunct="1">
                <a:buNone/>
                <a:defRPr sz="1600" b="1" kern="1200">
                  <a:solidFill>
                    <a:srgbClr val="002060"/>
                  </a:solidFill>
                  <a:effectLst/>
                  <a:latin typeface="+mj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800" noProof="0" dirty="0">
                  <a:solidFill>
                    <a:srgbClr val="0070C0"/>
                  </a:solidFill>
                </a:rPr>
                <a:t>Blinded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832DD4D6-A44E-9DC8-7BDA-2FB80E616377}"/>
                </a:ext>
              </a:extLst>
            </p:cNvPr>
            <p:cNvSpPr/>
            <p:nvPr/>
          </p:nvSpPr>
          <p:spPr>
            <a:xfrm>
              <a:off x="10569291" y="3224994"/>
              <a:ext cx="1510253" cy="2661455"/>
            </a:xfrm>
            <a:prstGeom prst="roundRect">
              <a:avLst/>
            </a:prstGeom>
            <a:noFill/>
            <a:ln w="2857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400" noProof="0" dirty="0"/>
            </a:p>
          </p:txBody>
        </p:sp>
        <p:sp>
          <p:nvSpPr>
            <p:cNvPr id="25" name="Flèche vers la droite 24">
              <a:extLst>
                <a:ext uri="{FF2B5EF4-FFF2-40B4-BE49-F238E27FC236}">
                  <a16:creationId xmlns:a16="http://schemas.microsoft.com/office/drawing/2014/main" id="{6EDFED67-CF44-1941-6BFD-4BB6E7AF3BD1}"/>
                </a:ext>
              </a:extLst>
            </p:cNvPr>
            <p:cNvSpPr/>
            <p:nvPr/>
          </p:nvSpPr>
          <p:spPr>
            <a:xfrm>
              <a:off x="3061467" y="4374236"/>
              <a:ext cx="601576" cy="200167"/>
            </a:xfrm>
            <a:prstGeom prst="rightArrow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000" noProof="0" dirty="0"/>
            </a:p>
          </p:txBody>
        </p:sp>
      </p:grpSp>
      <p:sp>
        <p:nvSpPr>
          <p:cNvPr id="26" name="Text Box 3">
            <a:extLst>
              <a:ext uri="{FF2B5EF4-FFF2-40B4-BE49-F238E27FC236}">
                <a16:creationId xmlns:a16="http://schemas.microsoft.com/office/drawing/2014/main" id="{452A34C2-E185-A3BB-6475-DF28CDD8AF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1614" y="6455281"/>
            <a:ext cx="84303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Thakkar N. Infect Dis </a:t>
            </a:r>
            <a:r>
              <a:rPr lang="en-GB" sz="14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</a:t>
            </a: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2025;14:1011-25 ; 2. </a:t>
            </a:r>
            <a:r>
              <a:rPr lang="en-US" sz="1400" i="1" noProof="0" dirty="0">
                <a:solidFill>
                  <a:srgbClr val="0070C0"/>
                </a:solidFill>
              </a:rPr>
              <a:t>Griesel. CROI 2025; Abs 153; </a:t>
            </a: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Thakkar N, CROI 2026, Abs. 175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32144E-31FF-EA9B-0B5A-9A492DAC204C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885125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8612615F-9D05-C020-4C75-1E294CAF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VH-499, new injectable capsid inhibitor (2)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ADA4F2C-2A3D-1407-137C-7D232930238B}"/>
              </a:ext>
            </a:extLst>
          </p:cNvPr>
          <p:cNvSpPr txBox="1"/>
          <p:nvPr/>
        </p:nvSpPr>
        <p:spPr>
          <a:xfrm>
            <a:off x="1413390" y="1638475"/>
            <a:ext cx="100903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n-ea"/>
                <a:cs typeface="+mn-cs"/>
              </a:rPr>
              <a:t>Mean (SD) VH-499 concentration, ng/mL</a:t>
            </a:r>
            <a:r>
              <a:rPr lang="en-US" sz="3200" b="1" noProof="0" dirty="0">
                <a:solidFill>
                  <a:srgbClr val="0070C0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following administration of IM or SC VH-499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CDD36604-544C-80F1-3132-4B799D840BF9}"/>
              </a:ext>
            </a:extLst>
          </p:cNvPr>
          <p:cNvGrpSpPr/>
          <p:nvPr/>
        </p:nvGrpSpPr>
        <p:grpSpPr>
          <a:xfrm>
            <a:off x="1413390" y="2181352"/>
            <a:ext cx="10088690" cy="4271739"/>
            <a:chOff x="1413390" y="2181352"/>
            <a:chExt cx="10088690" cy="4271739"/>
          </a:xfrm>
        </p:grpSpPr>
        <p:sp>
          <p:nvSpPr>
            <p:cNvPr id="7" name="Line 5">
              <a:extLst>
                <a:ext uri="{FF2B5EF4-FFF2-40B4-BE49-F238E27FC236}">
                  <a16:creationId xmlns:a16="http://schemas.microsoft.com/office/drawing/2014/main" id="{191CE69F-C1B9-CEA7-5B70-B070A8D21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9662" y="3084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7D18F5C6-53D0-8582-F294-8591F2F2EB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321627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7FA441DD-3AB6-C108-7A18-FAD27B9592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4012" y="321627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Line 8">
              <a:extLst>
                <a:ext uri="{FF2B5EF4-FFF2-40B4-BE49-F238E27FC236}">
                  <a16:creationId xmlns:a16="http://schemas.microsoft.com/office/drawing/2014/main" id="{4AD98B4F-B1B3-3D14-78F0-57F41A9C5E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2" y="3211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Line 9">
              <a:extLst>
                <a:ext uri="{FF2B5EF4-FFF2-40B4-BE49-F238E27FC236}">
                  <a16:creationId xmlns:a16="http://schemas.microsoft.com/office/drawing/2014/main" id="{C3880132-832F-BCF6-BB48-D52DE0B3D4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3211513"/>
              <a:ext cx="0" cy="777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Line 10">
              <a:extLst>
                <a:ext uri="{FF2B5EF4-FFF2-40B4-BE49-F238E27FC236}">
                  <a16:creationId xmlns:a16="http://schemas.microsoft.com/office/drawing/2014/main" id="{A8F2BF05-DA10-A3F6-4281-276A5F1700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3489325"/>
              <a:ext cx="0" cy="873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Line 11">
              <a:extLst>
                <a:ext uri="{FF2B5EF4-FFF2-40B4-BE49-F238E27FC236}">
                  <a16:creationId xmlns:a16="http://schemas.microsoft.com/office/drawing/2014/main" id="{DA1FAE92-2140-6924-BD26-560B7C9730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2" y="348932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Line 12">
              <a:extLst>
                <a:ext uri="{FF2B5EF4-FFF2-40B4-BE49-F238E27FC236}">
                  <a16:creationId xmlns:a16="http://schemas.microsoft.com/office/drawing/2014/main" id="{3F8DF226-698F-0E19-22E4-DB8D1B85C8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10250" y="348932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Line 13">
              <a:extLst>
                <a:ext uri="{FF2B5EF4-FFF2-40B4-BE49-F238E27FC236}">
                  <a16:creationId xmlns:a16="http://schemas.microsoft.com/office/drawing/2014/main" id="{0C80D975-F260-F233-E987-4F0D014E32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8275" y="35575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Line 14">
              <a:extLst>
                <a:ext uri="{FF2B5EF4-FFF2-40B4-BE49-F238E27FC236}">
                  <a16:creationId xmlns:a16="http://schemas.microsoft.com/office/drawing/2014/main" id="{A716E3C5-29C7-8DBB-8728-F8BBF39048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38912" y="3557588"/>
              <a:ext cx="0" cy="873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Line 15">
              <a:extLst>
                <a:ext uri="{FF2B5EF4-FFF2-40B4-BE49-F238E27FC236}">
                  <a16:creationId xmlns:a16="http://schemas.microsoft.com/office/drawing/2014/main" id="{9BB1D50F-F625-8ADA-1EF8-D919C50F7C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8912" y="35575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Line 16">
              <a:extLst>
                <a:ext uri="{FF2B5EF4-FFF2-40B4-BE49-F238E27FC236}">
                  <a16:creationId xmlns:a16="http://schemas.microsoft.com/office/drawing/2014/main" id="{26929DE6-61D8-30E9-090B-73E1C7B405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3211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A3E7D953-3EDF-2247-5006-7B59C401F0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8887" y="3211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68574133-B81A-7437-93E2-22C4F524A9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3211513"/>
              <a:ext cx="0" cy="7302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64AEC065-3701-5A9A-6360-E300D5A717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3211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4B7902C0-889E-884B-6C82-B4348A896F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327342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12D804FB-AEEC-D30A-0A99-7972A2365B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3265488"/>
              <a:ext cx="0" cy="873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F76BC986-EBF7-4F12-0562-EC25491146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2" y="3273425"/>
              <a:ext cx="0" cy="746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6540CE65-B5ED-B989-CA18-D960A452B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2312" y="327342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438A73A3-42B6-A210-E21F-48867A508D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3265488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Line 25">
              <a:extLst>
                <a:ext uri="{FF2B5EF4-FFF2-40B4-BE49-F238E27FC236}">
                  <a16:creationId xmlns:a16="http://schemas.microsoft.com/office/drawing/2014/main" id="{C173E58F-38A6-CE99-8AA3-C747571C7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32654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Line 26">
              <a:extLst>
                <a:ext uri="{FF2B5EF4-FFF2-40B4-BE49-F238E27FC236}">
                  <a16:creationId xmlns:a16="http://schemas.microsoft.com/office/drawing/2014/main" id="{67E2B5BA-A58C-66D3-39CF-5DA3C02C18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3243263"/>
              <a:ext cx="0" cy="809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Line 27">
              <a:extLst>
                <a:ext uri="{FF2B5EF4-FFF2-40B4-BE49-F238E27FC236}">
                  <a16:creationId xmlns:a16="http://schemas.microsoft.com/office/drawing/2014/main" id="{A196C370-5856-CBF7-622D-8FD6CA510F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2925" y="34051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Line 28">
              <a:extLst>
                <a:ext uri="{FF2B5EF4-FFF2-40B4-BE49-F238E27FC236}">
                  <a16:creationId xmlns:a16="http://schemas.microsoft.com/office/drawing/2014/main" id="{B9ABF7F0-0FEB-57D1-0D0C-1B077AF45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7" y="34051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Line 29">
              <a:extLst>
                <a:ext uri="{FF2B5EF4-FFF2-40B4-BE49-F238E27FC236}">
                  <a16:creationId xmlns:a16="http://schemas.microsoft.com/office/drawing/2014/main" id="{B9A54DEA-C913-6634-00FD-332ED06D61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3405188"/>
              <a:ext cx="0" cy="428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Line 30">
              <a:extLst>
                <a:ext uri="{FF2B5EF4-FFF2-40B4-BE49-F238E27FC236}">
                  <a16:creationId xmlns:a16="http://schemas.microsoft.com/office/drawing/2014/main" id="{21FEF3E5-45E0-E130-47E3-5A894D4F1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212" y="32654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" name="Line 31">
              <a:extLst>
                <a:ext uri="{FF2B5EF4-FFF2-40B4-BE49-F238E27FC236}">
                  <a16:creationId xmlns:a16="http://schemas.microsoft.com/office/drawing/2014/main" id="{08A1AE31-8706-4D02-353C-F283C73275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7" y="3265488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Line 32">
              <a:extLst>
                <a:ext uri="{FF2B5EF4-FFF2-40B4-BE49-F238E27FC236}">
                  <a16:creationId xmlns:a16="http://schemas.microsoft.com/office/drawing/2014/main" id="{06764399-10FE-D3FB-22F9-0626BFC7C1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2" y="3265488"/>
              <a:ext cx="0" cy="12065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Line 33">
              <a:extLst>
                <a:ext uri="{FF2B5EF4-FFF2-40B4-BE49-F238E27FC236}">
                  <a16:creationId xmlns:a16="http://schemas.microsoft.com/office/drawing/2014/main" id="{692466D9-F827-C398-52DF-F6518564CE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3313113"/>
              <a:ext cx="0" cy="682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" name="Line 34">
              <a:extLst>
                <a:ext uri="{FF2B5EF4-FFF2-40B4-BE49-F238E27FC236}">
                  <a16:creationId xmlns:a16="http://schemas.microsoft.com/office/drawing/2014/main" id="{491BF58D-8E9C-94F1-94EF-18E68DC753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33131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Line 35">
              <a:extLst>
                <a:ext uri="{FF2B5EF4-FFF2-40B4-BE49-F238E27FC236}">
                  <a16:creationId xmlns:a16="http://schemas.microsoft.com/office/drawing/2014/main" id="{363D2AB3-7276-E809-058E-1C2351AADA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7" y="33131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Line 36">
              <a:extLst>
                <a:ext uri="{FF2B5EF4-FFF2-40B4-BE49-F238E27FC236}">
                  <a16:creationId xmlns:a16="http://schemas.microsoft.com/office/drawing/2014/main" id="{B302C8E6-9687-0F16-224F-5D795F3D1F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1587" y="3452813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Line 37">
              <a:extLst>
                <a:ext uri="{FF2B5EF4-FFF2-40B4-BE49-F238E27FC236}">
                  <a16:creationId xmlns:a16="http://schemas.microsoft.com/office/drawing/2014/main" id="{B40960B1-D3EC-57EB-4963-2973B7B297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34528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Line 38">
              <a:extLst>
                <a:ext uri="{FF2B5EF4-FFF2-40B4-BE49-F238E27FC236}">
                  <a16:creationId xmlns:a16="http://schemas.microsoft.com/office/drawing/2014/main" id="{26914820-9420-30EE-6A47-A8A903A2D9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7" y="3452813"/>
              <a:ext cx="0" cy="682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Line 39">
              <a:extLst>
                <a:ext uri="{FF2B5EF4-FFF2-40B4-BE49-F238E27FC236}">
                  <a16:creationId xmlns:a16="http://schemas.microsoft.com/office/drawing/2014/main" id="{8F454FE2-480C-EEBE-E72D-826A46E789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2" y="324326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Line 40">
              <a:extLst>
                <a:ext uri="{FF2B5EF4-FFF2-40B4-BE49-F238E27FC236}">
                  <a16:creationId xmlns:a16="http://schemas.microsoft.com/office/drawing/2014/main" id="{1CAAE67A-55D8-7733-8573-C10BE2C0C8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324326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Line 41">
              <a:extLst>
                <a:ext uri="{FF2B5EF4-FFF2-40B4-BE49-F238E27FC236}">
                  <a16:creationId xmlns:a16="http://schemas.microsoft.com/office/drawing/2014/main" id="{CBAB98AD-4CDD-A1B9-F6F9-624DDEB7D4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5050" y="30670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Line 42">
              <a:extLst>
                <a:ext uri="{FF2B5EF4-FFF2-40B4-BE49-F238E27FC236}">
                  <a16:creationId xmlns:a16="http://schemas.microsoft.com/office/drawing/2014/main" id="{7A552DED-7122-7D20-8BB0-1FB2C73464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0450" y="30622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Line 43">
              <a:extLst>
                <a:ext uri="{FF2B5EF4-FFF2-40B4-BE49-F238E27FC236}">
                  <a16:creationId xmlns:a16="http://schemas.microsoft.com/office/drawing/2014/main" id="{7B9788B4-7D8A-A6D8-EBFF-618419E799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5687" y="30670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" name="Line 44">
              <a:extLst>
                <a:ext uri="{FF2B5EF4-FFF2-40B4-BE49-F238E27FC236}">
                  <a16:creationId xmlns:a16="http://schemas.microsoft.com/office/drawing/2014/main" id="{EC5F35B0-C8E4-A4AC-92CE-5EA8EB017C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8700" y="30622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Line 45">
              <a:extLst>
                <a:ext uri="{FF2B5EF4-FFF2-40B4-BE49-F238E27FC236}">
                  <a16:creationId xmlns:a16="http://schemas.microsoft.com/office/drawing/2014/main" id="{60047CDC-04C7-B0DE-4824-0802415D82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7900" y="306387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Line 46">
              <a:extLst>
                <a:ext uri="{FF2B5EF4-FFF2-40B4-BE49-F238E27FC236}">
                  <a16:creationId xmlns:a16="http://schemas.microsoft.com/office/drawing/2014/main" id="{AD56E751-BE51-1189-CAE7-B3C1615960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2662" y="305276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" name="Line 47">
              <a:extLst>
                <a:ext uri="{FF2B5EF4-FFF2-40B4-BE49-F238E27FC236}">
                  <a16:creationId xmlns:a16="http://schemas.microsoft.com/office/drawing/2014/main" id="{7C84D9C5-BC4F-1398-9837-BB3466ECB8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7900" y="3063875"/>
              <a:ext cx="0" cy="873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Line 48">
              <a:extLst>
                <a:ext uri="{FF2B5EF4-FFF2-40B4-BE49-F238E27FC236}">
                  <a16:creationId xmlns:a16="http://schemas.microsoft.com/office/drawing/2014/main" id="{F9531FAC-1B77-C900-8A7F-4009578E1D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3300" y="305276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" name="Line 49">
              <a:extLst>
                <a:ext uri="{FF2B5EF4-FFF2-40B4-BE49-F238E27FC236}">
                  <a16:creationId xmlns:a16="http://schemas.microsoft.com/office/drawing/2014/main" id="{843C37A6-5EB4-F73E-512B-C9E682F856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5687" y="3067050"/>
              <a:ext cx="0" cy="8413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Line 50">
              <a:extLst>
                <a:ext uri="{FF2B5EF4-FFF2-40B4-BE49-F238E27FC236}">
                  <a16:creationId xmlns:a16="http://schemas.microsoft.com/office/drawing/2014/main" id="{F9BF70A5-E6B4-BC89-86B4-86239BF0B6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3300" y="3052763"/>
              <a:ext cx="0" cy="8255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Line 51">
              <a:extLst>
                <a:ext uri="{FF2B5EF4-FFF2-40B4-BE49-F238E27FC236}">
                  <a16:creationId xmlns:a16="http://schemas.microsoft.com/office/drawing/2014/main" id="{FF01A560-ADAE-C624-56E3-71B75A1383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1087" y="3062288"/>
              <a:ext cx="0" cy="7937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Line 52">
              <a:extLst>
                <a:ext uri="{FF2B5EF4-FFF2-40B4-BE49-F238E27FC236}">
                  <a16:creationId xmlns:a16="http://schemas.microsoft.com/office/drawing/2014/main" id="{FC14FD1E-EA49-9026-4304-0AB22FED40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8062" y="30622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" name="Line 53">
              <a:extLst>
                <a:ext uri="{FF2B5EF4-FFF2-40B4-BE49-F238E27FC236}">
                  <a16:creationId xmlns:a16="http://schemas.microsoft.com/office/drawing/2014/main" id="{82EA6D7F-2F69-7BEF-6B4D-17EF87BA94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8700" y="3062288"/>
              <a:ext cx="0" cy="8413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Line 54">
              <a:extLst>
                <a:ext uri="{FF2B5EF4-FFF2-40B4-BE49-F238E27FC236}">
                  <a16:creationId xmlns:a16="http://schemas.microsoft.com/office/drawing/2014/main" id="{672C2744-718B-963A-14BD-095CDC1927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300" y="3084513"/>
              <a:ext cx="0" cy="7302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" name="Line 55">
              <a:extLst>
                <a:ext uri="{FF2B5EF4-FFF2-40B4-BE49-F238E27FC236}">
                  <a16:creationId xmlns:a16="http://schemas.microsoft.com/office/drawing/2014/main" id="{41C0B06A-E9D5-C22A-6C13-1817BBDE9F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0300" y="308451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8" name="Line 56">
              <a:extLst>
                <a:ext uri="{FF2B5EF4-FFF2-40B4-BE49-F238E27FC236}">
                  <a16:creationId xmlns:a16="http://schemas.microsoft.com/office/drawing/2014/main" id="{5B460CB0-AB03-AF33-CF52-2602AF8C38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22500" y="3105150"/>
              <a:ext cx="0" cy="936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9" name="Line 57">
              <a:extLst>
                <a:ext uri="{FF2B5EF4-FFF2-40B4-BE49-F238E27FC236}">
                  <a16:creationId xmlns:a16="http://schemas.microsoft.com/office/drawing/2014/main" id="{A29E2841-7735-4CC0-8E00-A96D915E4A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900" y="31051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0" name="Line 58">
              <a:extLst>
                <a:ext uri="{FF2B5EF4-FFF2-40B4-BE49-F238E27FC236}">
                  <a16:creationId xmlns:a16="http://schemas.microsoft.com/office/drawing/2014/main" id="{1833BD20-A5BB-03C0-0D24-A7C970D01C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4262" y="31051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1" name="Line 59">
              <a:extLst>
                <a:ext uri="{FF2B5EF4-FFF2-40B4-BE49-F238E27FC236}">
                  <a16:creationId xmlns:a16="http://schemas.microsoft.com/office/drawing/2014/main" id="{DF632229-592E-86D2-59BD-F999C10933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1087" y="306228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2" name="Line 60">
              <a:extLst>
                <a:ext uri="{FF2B5EF4-FFF2-40B4-BE49-F238E27FC236}">
                  <a16:creationId xmlns:a16="http://schemas.microsoft.com/office/drawing/2014/main" id="{E49DAE4A-933C-1C0A-103F-F53AF152EA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01862" y="31051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3" name="Line 61">
              <a:extLst>
                <a:ext uri="{FF2B5EF4-FFF2-40B4-BE49-F238E27FC236}">
                  <a16:creationId xmlns:a16="http://schemas.microsoft.com/office/drawing/2014/main" id="{9E4E36E6-F5C0-5F22-E9CE-151DE0FF41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8050" y="323373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4" name="Line 62">
              <a:extLst>
                <a:ext uri="{FF2B5EF4-FFF2-40B4-BE49-F238E27FC236}">
                  <a16:creationId xmlns:a16="http://schemas.microsoft.com/office/drawing/2014/main" id="{AF1EE047-7422-6170-B1E8-279A91EE65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8687" y="3233738"/>
              <a:ext cx="0" cy="1031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5" name="Line 63">
              <a:extLst>
                <a:ext uri="{FF2B5EF4-FFF2-40B4-BE49-F238E27FC236}">
                  <a16:creationId xmlns:a16="http://schemas.microsoft.com/office/drawing/2014/main" id="{D326B641-6C9B-8DE2-01D7-E1CDA33076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8687" y="3233738"/>
              <a:ext cx="17462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Line 64">
              <a:extLst>
                <a:ext uri="{FF2B5EF4-FFF2-40B4-BE49-F238E27FC236}">
                  <a16:creationId xmlns:a16="http://schemas.microsoft.com/office/drawing/2014/main" id="{7CBE571B-E6D5-2467-8729-D5E7BB91FB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4900" y="3105150"/>
              <a:ext cx="0" cy="7302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Line 65">
              <a:extLst>
                <a:ext uri="{FF2B5EF4-FFF2-40B4-BE49-F238E27FC236}">
                  <a16:creationId xmlns:a16="http://schemas.microsoft.com/office/drawing/2014/main" id="{D29EE6D0-8414-B40C-C824-2EE2E1E7EF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7262" y="306387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Line 66">
              <a:extLst>
                <a:ext uri="{FF2B5EF4-FFF2-40B4-BE49-F238E27FC236}">
                  <a16:creationId xmlns:a16="http://schemas.microsoft.com/office/drawing/2014/main" id="{35A2D8FC-4D72-7D2B-2BEB-A6F44D1F5B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2500" y="310515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Line 67">
              <a:extLst>
                <a:ext uri="{FF2B5EF4-FFF2-40B4-BE49-F238E27FC236}">
                  <a16:creationId xmlns:a16="http://schemas.microsoft.com/office/drawing/2014/main" id="{9E7B3188-8C97-8461-964D-74E80842D0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3216275"/>
              <a:ext cx="0" cy="889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70" name="Groupe 69">
              <a:extLst>
                <a:ext uri="{FF2B5EF4-FFF2-40B4-BE49-F238E27FC236}">
                  <a16:creationId xmlns:a16="http://schemas.microsoft.com/office/drawing/2014/main" id="{3111D622-A3DE-0E07-ED78-4AF26D6827B0}"/>
                </a:ext>
              </a:extLst>
            </p:cNvPr>
            <p:cNvGrpSpPr/>
            <p:nvPr/>
          </p:nvGrpSpPr>
          <p:grpSpPr>
            <a:xfrm>
              <a:off x="1719262" y="2505075"/>
              <a:ext cx="8132762" cy="1450975"/>
              <a:chOff x="1719262" y="2505075"/>
              <a:chExt cx="8132762" cy="1450975"/>
            </a:xfrm>
          </p:grpSpPr>
          <p:sp>
            <p:nvSpPr>
              <p:cNvPr id="628" name="Line 68">
                <a:extLst>
                  <a:ext uri="{FF2B5EF4-FFF2-40B4-BE49-F238E27FC236}">
                    <a16:creationId xmlns:a16="http://schemas.microsoft.com/office/drawing/2014/main" id="{2BBB6F6C-9064-3C09-2F9E-793397C614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3189288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9" name="Line 69">
                <a:extLst>
                  <a:ext uri="{FF2B5EF4-FFF2-40B4-BE49-F238E27FC236}">
                    <a16:creationId xmlns:a16="http://schemas.microsoft.com/office/drawing/2014/main" id="{6E3801C8-1D2B-F2C2-512F-A0D11871A8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3735388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0" name="Line 70">
                <a:extLst>
                  <a:ext uri="{FF2B5EF4-FFF2-40B4-BE49-F238E27FC236}">
                    <a16:creationId xmlns:a16="http://schemas.microsoft.com/office/drawing/2014/main" id="{2A57E255-C5D1-CCF8-3054-FEEF93E46A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2644775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1" name="Freeform 71">
                <a:extLst>
                  <a:ext uri="{FF2B5EF4-FFF2-40B4-BE49-F238E27FC236}">
                    <a16:creationId xmlns:a16="http://schemas.microsoft.com/office/drawing/2014/main" id="{2082ED82-E013-244A-65CE-AF6BADB01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9587" y="2505075"/>
                <a:ext cx="0" cy="1450975"/>
              </a:xfrm>
              <a:custGeom>
                <a:avLst/>
                <a:gdLst>
                  <a:gd name="T0" fmla="*/ 914 h 914"/>
                  <a:gd name="T1" fmla="*/ 775 h 914"/>
                  <a:gd name="T2" fmla="*/ 431 h 914"/>
                  <a:gd name="T3" fmla="*/ 88 h 914"/>
                  <a:gd name="T4" fmla="*/ 0 h 91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914">
                    <a:moveTo>
                      <a:pt x="0" y="914"/>
                    </a:moveTo>
                    <a:lnTo>
                      <a:pt x="0" y="775"/>
                    </a:lnTo>
                    <a:lnTo>
                      <a:pt x="0" y="431"/>
                    </a:lnTo>
                    <a:lnTo>
                      <a:pt x="0" y="88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32" name="Line 86">
                <a:extLst>
                  <a:ext uri="{FF2B5EF4-FFF2-40B4-BE49-F238E27FC236}">
                    <a16:creationId xmlns:a16="http://schemas.microsoft.com/office/drawing/2014/main" id="{60DB6C1D-8B90-A5CF-0E63-3271C433D2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9587" y="3956050"/>
                <a:ext cx="8072437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25195EAA-8076-D295-D8A4-2A11335E16A9}"/>
                </a:ext>
              </a:extLst>
            </p:cNvPr>
            <p:cNvGrpSpPr/>
            <p:nvPr/>
          </p:nvGrpSpPr>
          <p:grpSpPr>
            <a:xfrm>
              <a:off x="1719262" y="4464368"/>
              <a:ext cx="8132763" cy="1522413"/>
              <a:chOff x="1719262" y="4281488"/>
              <a:chExt cx="8132763" cy="1522413"/>
            </a:xfrm>
          </p:grpSpPr>
          <p:sp>
            <p:nvSpPr>
              <p:cNvPr id="598" name="Line 72">
                <a:extLst>
                  <a:ext uri="{FF2B5EF4-FFF2-40B4-BE49-F238E27FC236}">
                    <a16:creationId xmlns:a16="http://schemas.microsoft.com/office/drawing/2014/main" id="{5621217D-756F-C4FA-1790-EACB2C8B0B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72337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9" name="Line 73">
                <a:extLst>
                  <a:ext uri="{FF2B5EF4-FFF2-40B4-BE49-F238E27FC236}">
                    <a16:creationId xmlns:a16="http://schemas.microsoft.com/office/drawing/2014/main" id="{BF8F9256-DBD1-0B5D-B7D1-E34482D115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02587" y="5732463"/>
                <a:ext cx="7286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0" name="Line 74">
                <a:extLst>
                  <a:ext uri="{FF2B5EF4-FFF2-40B4-BE49-F238E27FC236}">
                    <a16:creationId xmlns:a16="http://schemas.microsoft.com/office/drawing/2014/main" id="{4A834F28-D0A0-C744-350D-07B1541FEF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731250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1" name="Line 75">
                <a:extLst>
                  <a:ext uri="{FF2B5EF4-FFF2-40B4-BE49-F238E27FC236}">
                    <a16:creationId xmlns:a16="http://schemas.microsoft.com/office/drawing/2014/main" id="{E89C2012-7B73-6698-9908-56237B26F1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31250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2" name="Line 76">
                <a:extLst>
                  <a:ext uri="{FF2B5EF4-FFF2-40B4-BE49-F238E27FC236}">
                    <a16:creationId xmlns:a16="http://schemas.microsoft.com/office/drawing/2014/main" id="{5A8569A3-7660-1B20-D065-2919542C47C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61500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3" name="Line 77">
                <a:extLst>
                  <a:ext uri="{FF2B5EF4-FFF2-40B4-BE49-F238E27FC236}">
                    <a16:creationId xmlns:a16="http://schemas.microsoft.com/office/drawing/2014/main" id="{F65C024D-9348-B590-6ED2-6245D848CA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002587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4" name="Line 78">
                <a:extLst>
                  <a:ext uri="{FF2B5EF4-FFF2-40B4-BE49-F238E27FC236}">
                    <a16:creationId xmlns:a16="http://schemas.microsoft.com/office/drawing/2014/main" id="{FA4DB266-B4FA-95BF-E14E-2DE35CEA66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2087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5" name="Line 79">
                <a:extLst>
                  <a:ext uri="{FF2B5EF4-FFF2-40B4-BE49-F238E27FC236}">
                    <a16:creationId xmlns:a16="http://schemas.microsoft.com/office/drawing/2014/main" id="{D9F5E8F5-D2EE-4A9E-BED3-F40C3F46DB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272337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6" name="Line 80">
                <a:extLst>
                  <a:ext uri="{FF2B5EF4-FFF2-40B4-BE49-F238E27FC236}">
                    <a16:creationId xmlns:a16="http://schemas.microsoft.com/office/drawing/2014/main" id="{5282F598-7F5C-5764-720D-61239F6CF7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13425" y="5732463"/>
                <a:ext cx="7286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7" name="Line 81">
                <a:extLst>
                  <a:ext uri="{FF2B5EF4-FFF2-40B4-BE49-F238E27FC236}">
                    <a16:creationId xmlns:a16="http://schemas.microsoft.com/office/drawing/2014/main" id="{041CC78E-216E-DDE6-8E4D-6899164308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13425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8" name="Line 82">
                <a:extLst>
                  <a:ext uri="{FF2B5EF4-FFF2-40B4-BE49-F238E27FC236}">
                    <a16:creationId xmlns:a16="http://schemas.microsoft.com/office/drawing/2014/main" id="{9BF50AB3-E36D-D585-BB4C-879EE5A943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42087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9" name="Line 83">
                <a:extLst>
                  <a:ext uri="{FF2B5EF4-FFF2-40B4-BE49-F238E27FC236}">
                    <a16:creationId xmlns:a16="http://schemas.microsoft.com/office/drawing/2014/main" id="{97EF0E46-98E7-F92A-2AF8-A8B9B846D5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54512" y="5732463"/>
                <a:ext cx="7286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0" name="Line 84">
                <a:extLst>
                  <a:ext uri="{FF2B5EF4-FFF2-40B4-BE49-F238E27FC236}">
                    <a16:creationId xmlns:a16="http://schemas.microsoft.com/office/drawing/2014/main" id="{E1FA87B9-AFDC-F39F-EAAA-045847DEBE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5600" y="5732463"/>
                <a:ext cx="7286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1" name="Line 85">
                <a:extLst>
                  <a:ext uri="{FF2B5EF4-FFF2-40B4-BE49-F238E27FC236}">
                    <a16:creationId xmlns:a16="http://schemas.microsoft.com/office/drawing/2014/main" id="{234C4F47-7706-5B8E-3E15-FDA20D45A5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3175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2" name="Line 87">
                <a:extLst>
                  <a:ext uri="{FF2B5EF4-FFF2-40B4-BE49-F238E27FC236}">
                    <a16:creationId xmlns:a16="http://schemas.microsoft.com/office/drawing/2014/main" id="{7863179D-78BE-4430-E8A5-283821450E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61500" y="5732463"/>
                <a:ext cx="3905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3" name="Line 88">
                <a:extLst>
                  <a:ext uri="{FF2B5EF4-FFF2-40B4-BE49-F238E27FC236}">
                    <a16:creationId xmlns:a16="http://schemas.microsoft.com/office/drawing/2014/main" id="{2CEEB9CF-165C-88DE-2FFE-9E6CB02E7E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4422775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4" name="Line 89">
                <a:extLst>
                  <a:ext uri="{FF2B5EF4-FFF2-40B4-BE49-F238E27FC236}">
                    <a16:creationId xmlns:a16="http://schemas.microsoft.com/office/drawing/2014/main" id="{6D212B6C-A620-3D42-D69A-2A6A270A97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9587" y="4281488"/>
                <a:ext cx="0" cy="14128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5" name="Line 90">
                <a:extLst>
                  <a:ext uri="{FF2B5EF4-FFF2-40B4-BE49-F238E27FC236}">
                    <a16:creationId xmlns:a16="http://schemas.microsoft.com/office/drawing/2014/main" id="{20CAE9F0-B305-9E0E-081B-D3671EB83C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4967288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6" name="Line 91">
                <a:extLst>
                  <a:ext uri="{FF2B5EF4-FFF2-40B4-BE49-F238E27FC236}">
                    <a16:creationId xmlns:a16="http://schemas.microsoft.com/office/drawing/2014/main" id="{BA304677-C1DD-D4E2-953F-785B9F311D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9587" y="4422775"/>
                <a:ext cx="0" cy="544513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7" name="Line 92">
                <a:extLst>
                  <a:ext uri="{FF2B5EF4-FFF2-40B4-BE49-F238E27FC236}">
                    <a16:creationId xmlns:a16="http://schemas.microsoft.com/office/drawing/2014/main" id="{7A721166-9C35-C6CF-7C73-581EB11894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65350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8" name="Line 93">
                <a:extLst>
                  <a:ext uri="{FF2B5EF4-FFF2-40B4-BE49-F238E27FC236}">
                    <a16:creationId xmlns:a16="http://schemas.microsoft.com/office/drawing/2014/main" id="{CDAA93C6-FAB0-D7F6-7724-5D1E32EAE6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19262" y="5511800"/>
                <a:ext cx="60325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19" name="Line 94">
                <a:extLst>
                  <a:ext uri="{FF2B5EF4-FFF2-40B4-BE49-F238E27FC236}">
                    <a16:creationId xmlns:a16="http://schemas.microsoft.com/office/drawing/2014/main" id="{43D7C58E-526F-5813-10D0-A5149F318AD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9587" y="5511800"/>
                <a:ext cx="0" cy="220663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0" name="Line 95">
                <a:extLst>
                  <a:ext uri="{FF2B5EF4-FFF2-40B4-BE49-F238E27FC236}">
                    <a16:creationId xmlns:a16="http://schemas.microsoft.com/office/drawing/2014/main" id="{F9823483-1BE8-D9C5-BDC4-62AD7F3636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9587" y="5732463"/>
                <a:ext cx="3857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1" name="Line 96">
                <a:extLst>
                  <a:ext uri="{FF2B5EF4-FFF2-40B4-BE49-F238E27FC236}">
                    <a16:creationId xmlns:a16="http://schemas.microsoft.com/office/drawing/2014/main" id="{D5D6E5DF-45F1-8319-AB8C-B4B66AF1A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95600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2" name="Line 97">
                <a:extLst>
                  <a:ext uri="{FF2B5EF4-FFF2-40B4-BE49-F238E27FC236}">
                    <a16:creationId xmlns:a16="http://schemas.microsoft.com/office/drawing/2014/main" id="{4DFE630C-C593-4A47-82AC-D7A9DEBADD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779587" y="4967288"/>
                <a:ext cx="0" cy="544513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3" name="Line 98">
                <a:extLst>
                  <a:ext uri="{FF2B5EF4-FFF2-40B4-BE49-F238E27FC236}">
                    <a16:creationId xmlns:a16="http://schemas.microsoft.com/office/drawing/2014/main" id="{7CDD1A46-E6C7-7281-A2BC-BD20789C627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65350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4" name="Line 99">
                <a:extLst>
                  <a:ext uri="{FF2B5EF4-FFF2-40B4-BE49-F238E27FC236}">
                    <a16:creationId xmlns:a16="http://schemas.microsoft.com/office/drawing/2014/main" id="{118FC603-9809-691C-0A7F-9079D1036D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54512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5" name="Line 100">
                <a:extLst>
                  <a:ext uri="{FF2B5EF4-FFF2-40B4-BE49-F238E27FC236}">
                    <a16:creationId xmlns:a16="http://schemas.microsoft.com/office/drawing/2014/main" id="{E33D80AC-36DB-E28A-B016-2C15680207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24262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6" name="Line 101">
                <a:extLst>
                  <a:ext uri="{FF2B5EF4-FFF2-40B4-BE49-F238E27FC236}">
                    <a16:creationId xmlns:a16="http://schemas.microsoft.com/office/drawing/2014/main" id="{DB6BDBD3-4968-19E1-19F2-4D7C7A7029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24262" y="5732463"/>
                <a:ext cx="730250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7" name="Line 102">
                <a:extLst>
                  <a:ext uri="{FF2B5EF4-FFF2-40B4-BE49-F238E27FC236}">
                    <a16:creationId xmlns:a16="http://schemas.microsoft.com/office/drawing/2014/main" id="{AB818C9F-6BB1-2FB8-1613-D366F1B76A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083175" y="5732463"/>
                <a:ext cx="0" cy="71438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2" name="Line 103">
              <a:extLst>
                <a:ext uri="{FF2B5EF4-FFF2-40B4-BE49-F238E27FC236}">
                  <a16:creationId xmlns:a16="http://schemas.microsoft.com/office/drawing/2014/main" id="{7F8D1984-334A-D2C9-66D8-BD63173974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74312" y="4134052"/>
              <a:ext cx="250825" cy="0"/>
            </a:xfrm>
            <a:prstGeom prst="line">
              <a:avLst/>
            </a:prstGeom>
            <a:noFill/>
            <a:ln w="3810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Line 104">
              <a:extLst>
                <a:ext uri="{FF2B5EF4-FFF2-40B4-BE49-F238E27FC236}">
                  <a16:creationId xmlns:a16="http://schemas.microsoft.com/office/drawing/2014/main" id="{929F226D-53E0-DB60-CDEB-45857F1362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74312" y="3934027"/>
              <a:ext cx="250825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4" name="Line 105">
              <a:extLst>
                <a:ext uri="{FF2B5EF4-FFF2-40B4-BE49-F238E27FC236}">
                  <a16:creationId xmlns:a16="http://schemas.microsoft.com/office/drawing/2014/main" id="{83CC4D25-5CCE-F2B6-42A1-5D85AB68E5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74312" y="3732415"/>
              <a:ext cx="250825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Line 106">
              <a:extLst>
                <a:ext uri="{FF2B5EF4-FFF2-40B4-BE49-F238E27FC236}">
                  <a16:creationId xmlns:a16="http://schemas.microsoft.com/office/drawing/2014/main" id="{7A50AF50-9D59-A562-4443-A805F0D0B4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74312" y="3532390"/>
              <a:ext cx="250825" cy="0"/>
            </a:xfrm>
            <a:prstGeom prst="line">
              <a:avLst/>
            </a:prstGeom>
            <a:noFill/>
            <a:ln w="381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Line 107">
              <a:extLst>
                <a:ext uri="{FF2B5EF4-FFF2-40B4-BE49-F238E27FC236}">
                  <a16:creationId xmlns:a16="http://schemas.microsoft.com/office/drawing/2014/main" id="{F9598EDD-9298-C1B8-36EF-AD1765D3B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74312" y="4335665"/>
              <a:ext cx="250825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7" name="Rectangle 108">
              <a:extLst>
                <a:ext uri="{FF2B5EF4-FFF2-40B4-BE49-F238E27FC236}">
                  <a16:creationId xmlns:a16="http://schemas.microsoft.com/office/drawing/2014/main" id="{1F74A810-96E8-B85D-70C5-4330BE2384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6132" y="3643313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8" name="Rectangle 109">
              <a:extLst>
                <a:ext uri="{FF2B5EF4-FFF2-40B4-BE49-F238E27FC236}">
                  <a16:creationId xmlns:a16="http://schemas.microsoft.com/office/drawing/2014/main" id="{3502BCC0-FB60-9FC4-97AC-E373AB7B4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762" y="3098800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9" name="Rectangle 110">
              <a:extLst>
                <a:ext uri="{FF2B5EF4-FFF2-40B4-BE49-F238E27FC236}">
                  <a16:creationId xmlns:a16="http://schemas.microsoft.com/office/drawing/2014/main" id="{314EDD18-9EB1-0C20-4BAA-D6D455459B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3390" y="2554288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80" name="Line 111">
              <a:extLst>
                <a:ext uri="{FF2B5EF4-FFF2-40B4-BE49-F238E27FC236}">
                  <a16:creationId xmlns:a16="http://schemas.microsoft.com/office/drawing/2014/main" id="{C67432B4-2F77-3B4F-0F84-4D3FC20627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6237" y="342106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1" name="Line 112">
              <a:extLst>
                <a:ext uri="{FF2B5EF4-FFF2-40B4-BE49-F238E27FC236}">
                  <a16:creationId xmlns:a16="http://schemas.microsoft.com/office/drawing/2014/main" id="{2EE024EF-0202-38A3-896C-2834458550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5600" y="342106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" name="Line 113">
              <a:extLst>
                <a:ext uri="{FF2B5EF4-FFF2-40B4-BE49-F238E27FC236}">
                  <a16:creationId xmlns:a16="http://schemas.microsoft.com/office/drawing/2014/main" id="{773FB780-D0B8-ABA4-E5A0-BD69F1077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6237" y="3421063"/>
              <a:ext cx="0" cy="1333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3" name="Line 114">
              <a:extLst>
                <a:ext uri="{FF2B5EF4-FFF2-40B4-BE49-F238E27FC236}">
                  <a16:creationId xmlns:a16="http://schemas.microsoft.com/office/drawing/2014/main" id="{0F3C9A11-C12D-12E7-7C4A-FBD4475944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38912" y="3327400"/>
              <a:ext cx="0" cy="841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Line 115">
              <a:extLst>
                <a:ext uri="{FF2B5EF4-FFF2-40B4-BE49-F238E27FC236}">
                  <a16:creationId xmlns:a16="http://schemas.microsoft.com/office/drawing/2014/main" id="{802E2CF1-B590-4734-800D-B749FA432D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8275" y="332740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Line 116">
              <a:extLst>
                <a:ext uri="{FF2B5EF4-FFF2-40B4-BE49-F238E27FC236}">
                  <a16:creationId xmlns:a16="http://schemas.microsoft.com/office/drawing/2014/main" id="{D25D2139-CE82-1ED9-2327-0080AEFC57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2" y="332740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Line 117">
              <a:extLst>
                <a:ext uri="{FF2B5EF4-FFF2-40B4-BE49-F238E27FC236}">
                  <a16:creationId xmlns:a16="http://schemas.microsoft.com/office/drawing/2014/main" id="{5A405521-A98F-1C97-8CBD-67E48A5E50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0250" y="332740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Line 118">
              <a:extLst>
                <a:ext uri="{FF2B5EF4-FFF2-40B4-BE49-F238E27FC236}">
                  <a16:creationId xmlns:a16="http://schemas.microsoft.com/office/drawing/2014/main" id="{1085A0B6-655C-0C4F-1C8E-9E17C8CF55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3327400"/>
              <a:ext cx="0" cy="444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8" name="Line 119">
              <a:extLst>
                <a:ext uri="{FF2B5EF4-FFF2-40B4-BE49-F238E27FC236}">
                  <a16:creationId xmlns:a16="http://schemas.microsoft.com/office/drawing/2014/main" id="{A18659C0-8F22-620F-3E5F-99D9EB30D8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38912" y="332740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9" name="Line 120">
              <a:extLst>
                <a:ext uri="{FF2B5EF4-FFF2-40B4-BE49-F238E27FC236}">
                  <a16:creationId xmlns:a16="http://schemas.microsoft.com/office/drawing/2014/main" id="{2278DA63-E184-2456-9756-A9F81D8248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3203575"/>
              <a:ext cx="0" cy="6191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0" name="Line 121">
              <a:extLst>
                <a:ext uri="{FF2B5EF4-FFF2-40B4-BE49-F238E27FC236}">
                  <a16:creationId xmlns:a16="http://schemas.microsoft.com/office/drawing/2014/main" id="{87019152-D0DF-4C78-0217-5586582EB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32035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1" name="Line 122">
              <a:extLst>
                <a:ext uri="{FF2B5EF4-FFF2-40B4-BE49-F238E27FC236}">
                  <a16:creationId xmlns:a16="http://schemas.microsoft.com/office/drawing/2014/main" id="{0C6F6F49-E2AA-E3C1-5F69-ECE5507F70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7" y="32035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2" name="Line 123">
              <a:extLst>
                <a:ext uri="{FF2B5EF4-FFF2-40B4-BE49-F238E27FC236}">
                  <a16:creationId xmlns:a16="http://schemas.microsoft.com/office/drawing/2014/main" id="{5B7229EC-1591-D014-747C-1BFEEF324E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212" y="31146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Line 124">
              <a:extLst>
                <a:ext uri="{FF2B5EF4-FFF2-40B4-BE49-F238E27FC236}">
                  <a16:creationId xmlns:a16="http://schemas.microsoft.com/office/drawing/2014/main" id="{5E582686-CFB1-81E4-8B81-F57B1DDA35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7" y="3114675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4" name="Line 125">
              <a:extLst>
                <a:ext uri="{FF2B5EF4-FFF2-40B4-BE49-F238E27FC236}">
                  <a16:creationId xmlns:a16="http://schemas.microsoft.com/office/drawing/2014/main" id="{2F3E6990-2470-93D6-FBEF-7B24D72749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7" y="31210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5" name="Line 126">
              <a:extLst>
                <a:ext uri="{FF2B5EF4-FFF2-40B4-BE49-F238E27FC236}">
                  <a16:creationId xmlns:a16="http://schemas.microsoft.com/office/drawing/2014/main" id="{EF088152-1DC0-14F1-4328-60DF7A13F0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31210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Line 127">
              <a:extLst>
                <a:ext uri="{FF2B5EF4-FFF2-40B4-BE49-F238E27FC236}">
                  <a16:creationId xmlns:a16="http://schemas.microsoft.com/office/drawing/2014/main" id="{371C3F89-2441-E78D-D8F5-908F153D74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3121025"/>
              <a:ext cx="0" cy="587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7" name="Line 128">
              <a:extLst>
                <a:ext uri="{FF2B5EF4-FFF2-40B4-BE49-F238E27FC236}">
                  <a16:creationId xmlns:a16="http://schemas.microsoft.com/office/drawing/2014/main" id="{D762A6D9-6433-317C-98DB-4D3417A0E9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2" y="3114675"/>
              <a:ext cx="0" cy="841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8" name="Line 129">
              <a:extLst>
                <a:ext uri="{FF2B5EF4-FFF2-40B4-BE49-F238E27FC236}">
                  <a16:creationId xmlns:a16="http://schemas.microsoft.com/office/drawing/2014/main" id="{ACF209F2-AF9F-4BFB-E9A3-B5191AFA7E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32480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Line 130">
              <a:extLst>
                <a:ext uri="{FF2B5EF4-FFF2-40B4-BE49-F238E27FC236}">
                  <a16:creationId xmlns:a16="http://schemas.microsoft.com/office/drawing/2014/main" id="{0B68CBC2-34B3-2419-F602-F1E1581911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81587" y="3248025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0" name="Line 131">
              <a:extLst>
                <a:ext uri="{FF2B5EF4-FFF2-40B4-BE49-F238E27FC236}">
                  <a16:creationId xmlns:a16="http://schemas.microsoft.com/office/drawing/2014/main" id="{A85504E4-3AF3-3B03-AC0E-82ED8F6E27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7" y="3248025"/>
              <a:ext cx="0" cy="6191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Line 132">
              <a:extLst>
                <a:ext uri="{FF2B5EF4-FFF2-40B4-BE49-F238E27FC236}">
                  <a16:creationId xmlns:a16="http://schemas.microsoft.com/office/drawing/2014/main" id="{BE2C1F79-1058-0BB0-9C3B-CDFC27E1DA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9962" y="285115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Line 133">
              <a:extLst>
                <a:ext uri="{FF2B5EF4-FFF2-40B4-BE49-F238E27FC236}">
                  <a16:creationId xmlns:a16="http://schemas.microsoft.com/office/drawing/2014/main" id="{45C22E16-BB73-7C70-55E1-EBE429DC12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281781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Line 134">
              <a:extLst>
                <a:ext uri="{FF2B5EF4-FFF2-40B4-BE49-F238E27FC236}">
                  <a16:creationId xmlns:a16="http://schemas.microsoft.com/office/drawing/2014/main" id="{9984E255-344C-66EF-E8A7-1C1EF2711B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7" y="283051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4" name="Line 135">
              <a:extLst>
                <a:ext uri="{FF2B5EF4-FFF2-40B4-BE49-F238E27FC236}">
                  <a16:creationId xmlns:a16="http://schemas.microsoft.com/office/drawing/2014/main" id="{59301124-AAA1-CCD5-6CF4-2D7D599F4A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0925" y="283051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Line 136">
              <a:extLst>
                <a:ext uri="{FF2B5EF4-FFF2-40B4-BE49-F238E27FC236}">
                  <a16:creationId xmlns:a16="http://schemas.microsoft.com/office/drawing/2014/main" id="{4B86D0CA-C525-3BE5-BCCD-2102C9B129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7" y="28416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Line 137">
              <a:extLst>
                <a:ext uri="{FF2B5EF4-FFF2-40B4-BE49-F238E27FC236}">
                  <a16:creationId xmlns:a16="http://schemas.microsoft.com/office/drawing/2014/main" id="{78325908-C7D5-7798-8017-F2B932753A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0125" y="28416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7" name="Line 138">
              <a:extLst>
                <a:ext uri="{FF2B5EF4-FFF2-40B4-BE49-F238E27FC236}">
                  <a16:creationId xmlns:a16="http://schemas.microsoft.com/office/drawing/2014/main" id="{102A7824-C415-004D-25B2-B81D2AFFCA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937" y="28543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Line 139">
              <a:extLst>
                <a:ext uri="{FF2B5EF4-FFF2-40B4-BE49-F238E27FC236}">
                  <a16:creationId xmlns:a16="http://schemas.microsoft.com/office/drawing/2014/main" id="{F3FF71B5-FCC4-C525-FF37-5E33B78B74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28543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Line 140">
              <a:extLst>
                <a:ext uri="{FF2B5EF4-FFF2-40B4-BE49-F238E27FC236}">
                  <a16:creationId xmlns:a16="http://schemas.microsoft.com/office/drawing/2014/main" id="{FADB0045-C374-F0C5-1AA7-55975FF672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3312" y="2835275"/>
              <a:ext cx="25400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Line 141">
              <a:extLst>
                <a:ext uri="{FF2B5EF4-FFF2-40B4-BE49-F238E27FC236}">
                  <a16:creationId xmlns:a16="http://schemas.microsoft.com/office/drawing/2014/main" id="{4DA6C8B2-A513-6DC7-7BE9-FA92622027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8712" y="28352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1" name="Line 142">
              <a:extLst>
                <a:ext uri="{FF2B5EF4-FFF2-40B4-BE49-F238E27FC236}">
                  <a16:creationId xmlns:a16="http://schemas.microsoft.com/office/drawing/2014/main" id="{8908A246-4024-CABF-0922-CC687E12B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7912" y="281781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Line 143">
              <a:extLst>
                <a:ext uri="{FF2B5EF4-FFF2-40B4-BE49-F238E27FC236}">
                  <a16:creationId xmlns:a16="http://schemas.microsoft.com/office/drawing/2014/main" id="{06EF1ED4-3603-4545-8C7B-DB3E792EFF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675" y="28352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Line 144">
              <a:extLst>
                <a:ext uri="{FF2B5EF4-FFF2-40B4-BE49-F238E27FC236}">
                  <a16:creationId xmlns:a16="http://schemas.microsoft.com/office/drawing/2014/main" id="{644012B0-3BBC-E138-C43C-4D085EEA46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9325" y="285115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Line 145">
              <a:extLst>
                <a:ext uri="{FF2B5EF4-FFF2-40B4-BE49-F238E27FC236}">
                  <a16:creationId xmlns:a16="http://schemas.microsoft.com/office/drawing/2014/main" id="{5B80229C-4392-B282-4866-FEA7F5464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2" y="2903538"/>
              <a:ext cx="0" cy="396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5" name="Line 146">
              <a:extLst>
                <a:ext uri="{FF2B5EF4-FFF2-40B4-BE49-F238E27FC236}">
                  <a16:creationId xmlns:a16="http://schemas.microsoft.com/office/drawing/2014/main" id="{838F7D11-13A2-F1D6-2606-3B7516B44E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2963863"/>
              <a:ext cx="0" cy="4286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Line 147">
              <a:extLst>
                <a:ext uri="{FF2B5EF4-FFF2-40B4-BE49-F238E27FC236}">
                  <a16:creationId xmlns:a16="http://schemas.microsoft.com/office/drawing/2014/main" id="{EEC2908A-D89D-9F47-46A7-D2D92387A5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290353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7" name="Line 148">
              <a:extLst>
                <a:ext uri="{FF2B5EF4-FFF2-40B4-BE49-F238E27FC236}">
                  <a16:creationId xmlns:a16="http://schemas.microsoft.com/office/drawing/2014/main" id="{D6DF7CDB-A001-EC54-5112-43F15C1722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4875" y="296386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8" name="Line 149">
              <a:extLst>
                <a:ext uri="{FF2B5EF4-FFF2-40B4-BE49-F238E27FC236}">
                  <a16:creationId xmlns:a16="http://schemas.microsoft.com/office/drawing/2014/main" id="{CF8408E9-090C-672F-0D39-2DB48284AE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2963863"/>
              <a:ext cx="0" cy="714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9" name="Line 150">
              <a:extLst>
                <a:ext uri="{FF2B5EF4-FFF2-40B4-BE49-F238E27FC236}">
                  <a16:creationId xmlns:a16="http://schemas.microsoft.com/office/drawing/2014/main" id="{13249556-A51C-3717-EA1D-A63721D412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2903538"/>
              <a:ext cx="0" cy="6032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Line 151">
              <a:extLst>
                <a:ext uri="{FF2B5EF4-FFF2-40B4-BE49-F238E27FC236}">
                  <a16:creationId xmlns:a16="http://schemas.microsoft.com/office/drawing/2014/main" id="{0C0E73F7-6406-ADF5-209E-5F2027C366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5512" y="296386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Line 152">
              <a:extLst>
                <a:ext uri="{FF2B5EF4-FFF2-40B4-BE49-F238E27FC236}">
                  <a16:creationId xmlns:a16="http://schemas.microsoft.com/office/drawing/2014/main" id="{DE8F1736-7173-EE83-9031-D7EA2A6DE9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150" y="2903538"/>
              <a:ext cx="23812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2" name="Line 153">
              <a:extLst>
                <a:ext uri="{FF2B5EF4-FFF2-40B4-BE49-F238E27FC236}">
                  <a16:creationId xmlns:a16="http://schemas.microsoft.com/office/drawing/2014/main" id="{A7BE5F7A-3931-72D8-B072-0E94303F9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3100388"/>
              <a:ext cx="0" cy="714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3" name="Line 154">
              <a:extLst>
                <a:ext uri="{FF2B5EF4-FFF2-40B4-BE49-F238E27FC236}">
                  <a16:creationId xmlns:a16="http://schemas.microsoft.com/office/drawing/2014/main" id="{8F210728-36E5-E9F0-EE25-B7DE68D85D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4875" y="310038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Line 155">
              <a:extLst>
                <a:ext uri="{FF2B5EF4-FFF2-40B4-BE49-F238E27FC236}">
                  <a16:creationId xmlns:a16="http://schemas.microsoft.com/office/drawing/2014/main" id="{47931934-AAF7-B372-5E75-F36F9AEB46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3100388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Line 156">
              <a:extLst>
                <a:ext uri="{FF2B5EF4-FFF2-40B4-BE49-F238E27FC236}">
                  <a16:creationId xmlns:a16="http://schemas.microsoft.com/office/drawing/2014/main" id="{6A4E6240-A146-D067-7070-DA3DCE2FC2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2" y="3044825"/>
              <a:ext cx="0" cy="841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6" name="Line 157">
              <a:extLst>
                <a:ext uri="{FF2B5EF4-FFF2-40B4-BE49-F238E27FC236}">
                  <a16:creationId xmlns:a16="http://schemas.microsoft.com/office/drawing/2014/main" id="{A99DEA03-C8C7-93C8-2FD2-EF3F896930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312" y="30448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Line 158">
              <a:extLst>
                <a:ext uri="{FF2B5EF4-FFF2-40B4-BE49-F238E27FC236}">
                  <a16:creationId xmlns:a16="http://schemas.microsoft.com/office/drawing/2014/main" id="{234FA070-6679-A6D7-E353-D4E32E616D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3038475"/>
              <a:ext cx="0" cy="8572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8" name="Line 159">
              <a:extLst>
                <a:ext uri="{FF2B5EF4-FFF2-40B4-BE49-F238E27FC236}">
                  <a16:creationId xmlns:a16="http://schemas.microsoft.com/office/drawing/2014/main" id="{FEDEADBB-FFEA-2849-D495-A6DE904A3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2" y="30384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Line 160">
              <a:extLst>
                <a:ext uri="{FF2B5EF4-FFF2-40B4-BE49-F238E27FC236}">
                  <a16:creationId xmlns:a16="http://schemas.microsoft.com/office/drawing/2014/main" id="{D80023EB-716D-BE89-1E18-69CF3D8F23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79750" y="303847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0" name="Line 161">
              <a:extLst>
                <a:ext uri="{FF2B5EF4-FFF2-40B4-BE49-F238E27FC236}">
                  <a16:creationId xmlns:a16="http://schemas.microsoft.com/office/drawing/2014/main" id="{7E0DD766-FA37-27D7-1EDA-97FCD2E3BC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304482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1" name="Line 162">
              <a:extLst>
                <a:ext uri="{FF2B5EF4-FFF2-40B4-BE49-F238E27FC236}">
                  <a16:creationId xmlns:a16="http://schemas.microsoft.com/office/drawing/2014/main" id="{A4557152-DD47-6C53-CC91-B3E1580B0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4012" y="299085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2" name="Line 163">
              <a:extLst>
                <a:ext uri="{FF2B5EF4-FFF2-40B4-BE49-F238E27FC236}">
                  <a16:creationId xmlns:a16="http://schemas.microsoft.com/office/drawing/2014/main" id="{92B8365B-6892-989F-7825-AC2A1DC3C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299085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3" name="Line 164">
              <a:extLst>
                <a:ext uri="{FF2B5EF4-FFF2-40B4-BE49-F238E27FC236}">
                  <a16:creationId xmlns:a16="http://schemas.microsoft.com/office/drawing/2014/main" id="{B178CDFE-F503-952A-F5CD-AF5C399355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2990850"/>
              <a:ext cx="0" cy="968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4" name="Line 165">
              <a:extLst>
                <a:ext uri="{FF2B5EF4-FFF2-40B4-BE49-F238E27FC236}">
                  <a16:creationId xmlns:a16="http://schemas.microsoft.com/office/drawing/2014/main" id="{39848B39-E8D5-C3F0-43E3-95D28687B3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294163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5" name="Line 166">
              <a:extLst>
                <a:ext uri="{FF2B5EF4-FFF2-40B4-BE49-F238E27FC236}">
                  <a16:creationId xmlns:a16="http://schemas.microsoft.com/office/drawing/2014/main" id="{BA656AB1-508A-EF69-4E15-5E99393AA3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887" y="294163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6" name="Line 167">
              <a:extLst>
                <a:ext uri="{FF2B5EF4-FFF2-40B4-BE49-F238E27FC236}">
                  <a16:creationId xmlns:a16="http://schemas.microsoft.com/office/drawing/2014/main" id="{ACF14676-9AEB-17D8-A22E-F062466DB7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2941638"/>
              <a:ext cx="0" cy="714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7" name="Line 168">
              <a:extLst>
                <a:ext uri="{FF2B5EF4-FFF2-40B4-BE49-F238E27FC236}">
                  <a16:creationId xmlns:a16="http://schemas.microsoft.com/office/drawing/2014/main" id="{00EBB84A-F856-AE60-73D8-633AFF33AA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3036888"/>
              <a:ext cx="0" cy="777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8" name="Line 169">
              <a:extLst>
                <a:ext uri="{FF2B5EF4-FFF2-40B4-BE49-F238E27FC236}">
                  <a16:creationId xmlns:a16="http://schemas.microsoft.com/office/drawing/2014/main" id="{1A97184F-01C0-B247-BC37-CA3846AE1F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2" y="303688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9" name="Line 170">
              <a:extLst>
                <a:ext uri="{FF2B5EF4-FFF2-40B4-BE49-F238E27FC236}">
                  <a16:creationId xmlns:a16="http://schemas.microsoft.com/office/drawing/2014/main" id="{2B408E0A-A58F-DB5E-E3FA-31A061E4A6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303688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0" name="Line 171">
              <a:extLst>
                <a:ext uri="{FF2B5EF4-FFF2-40B4-BE49-F238E27FC236}">
                  <a16:creationId xmlns:a16="http://schemas.microsoft.com/office/drawing/2014/main" id="{010863C1-A9AB-6B48-5881-F66AE0EFBA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2" y="2835275"/>
              <a:ext cx="0" cy="1031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1" name="Line 172">
              <a:extLst>
                <a:ext uri="{FF2B5EF4-FFF2-40B4-BE49-F238E27FC236}">
                  <a16:creationId xmlns:a16="http://schemas.microsoft.com/office/drawing/2014/main" id="{B18A1D7F-1EA2-E63D-29EA-45C1CE1A04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2" y="2835275"/>
              <a:ext cx="0" cy="968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2" name="Line 173">
              <a:extLst>
                <a:ext uri="{FF2B5EF4-FFF2-40B4-BE49-F238E27FC236}">
                  <a16:creationId xmlns:a16="http://schemas.microsoft.com/office/drawing/2014/main" id="{9F3204B7-321E-8199-4680-313F78CE2D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2" y="2817813"/>
              <a:ext cx="0" cy="920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3" name="Line 174">
              <a:extLst>
                <a:ext uri="{FF2B5EF4-FFF2-40B4-BE49-F238E27FC236}">
                  <a16:creationId xmlns:a16="http://schemas.microsoft.com/office/drawing/2014/main" id="{0821B191-70A7-79A0-DC86-A475E60092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2830513"/>
              <a:ext cx="0" cy="920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4" name="Line 175">
              <a:extLst>
                <a:ext uri="{FF2B5EF4-FFF2-40B4-BE49-F238E27FC236}">
                  <a16:creationId xmlns:a16="http://schemas.microsoft.com/office/drawing/2014/main" id="{0390AEEE-1FFD-F20A-0A61-CD3ABAC4DD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7" y="2854325"/>
              <a:ext cx="0" cy="1047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5" name="Line 176">
              <a:extLst>
                <a:ext uri="{FF2B5EF4-FFF2-40B4-BE49-F238E27FC236}">
                  <a16:creationId xmlns:a16="http://schemas.microsoft.com/office/drawing/2014/main" id="{21401B32-58F3-B648-0313-D941B38CB3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2841625"/>
              <a:ext cx="0" cy="968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6" name="Line 177">
              <a:extLst>
                <a:ext uri="{FF2B5EF4-FFF2-40B4-BE49-F238E27FC236}">
                  <a16:creationId xmlns:a16="http://schemas.microsoft.com/office/drawing/2014/main" id="{32EE6C9B-D232-E533-CDAF-E73F799A7E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2" y="2851150"/>
              <a:ext cx="0" cy="523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7" name="Freeform 178">
              <a:extLst>
                <a:ext uri="{FF2B5EF4-FFF2-40B4-BE49-F238E27FC236}">
                  <a16:creationId xmlns:a16="http://schemas.microsoft.com/office/drawing/2014/main" id="{B9644005-7A09-541F-4DFA-6580A4369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350" y="2909888"/>
              <a:ext cx="5830887" cy="836613"/>
            </a:xfrm>
            <a:custGeom>
              <a:avLst/>
              <a:gdLst>
                <a:gd name="T0" fmla="*/ 3673 w 3673"/>
                <a:gd name="T1" fmla="*/ 406 h 527"/>
                <a:gd name="T2" fmla="*/ 2755 w 3673"/>
                <a:gd name="T3" fmla="*/ 316 h 527"/>
                <a:gd name="T4" fmla="*/ 2296 w 3673"/>
                <a:gd name="T5" fmla="*/ 291 h 527"/>
                <a:gd name="T6" fmla="*/ 1837 w 3673"/>
                <a:gd name="T7" fmla="*/ 252 h 527"/>
                <a:gd name="T8" fmla="*/ 1378 w 3673"/>
                <a:gd name="T9" fmla="*/ 224 h 527"/>
                <a:gd name="T10" fmla="*/ 1147 w 3673"/>
                <a:gd name="T11" fmla="*/ 182 h 527"/>
                <a:gd name="T12" fmla="*/ 806 w 3673"/>
                <a:gd name="T13" fmla="*/ 165 h 527"/>
                <a:gd name="T14" fmla="*/ 691 w 3673"/>
                <a:gd name="T15" fmla="*/ 138 h 527"/>
                <a:gd name="T16" fmla="*/ 576 w 3673"/>
                <a:gd name="T17" fmla="*/ 135 h 527"/>
                <a:gd name="T18" fmla="*/ 459 w 3673"/>
                <a:gd name="T19" fmla="*/ 112 h 527"/>
                <a:gd name="T20" fmla="*/ 344 w 3673"/>
                <a:gd name="T21" fmla="*/ 129 h 527"/>
                <a:gd name="T22" fmla="*/ 147 w 3673"/>
                <a:gd name="T23" fmla="*/ 18 h 527"/>
                <a:gd name="T24" fmla="*/ 131 w 3673"/>
                <a:gd name="T25" fmla="*/ 14 h 527"/>
                <a:gd name="T26" fmla="*/ 115 w 3673"/>
                <a:gd name="T27" fmla="*/ 0 h 527"/>
                <a:gd name="T28" fmla="*/ 98 w 3673"/>
                <a:gd name="T29" fmla="*/ 8 h 527"/>
                <a:gd name="T30" fmla="*/ 81 w 3673"/>
                <a:gd name="T31" fmla="*/ 31 h 527"/>
                <a:gd name="T32" fmla="*/ 66 w 3673"/>
                <a:gd name="T33" fmla="*/ 18 h 527"/>
                <a:gd name="T34" fmla="*/ 47 w 3673"/>
                <a:gd name="T35" fmla="*/ 21 h 527"/>
                <a:gd name="T36" fmla="*/ 32 w 3673"/>
                <a:gd name="T37" fmla="*/ 61 h 527"/>
                <a:gd name="T38" fmla="*/ 19 w 3673"/>
                <a:gd name="T39" fmla="*/ 79 h 527"/>
                <a:gd name="T40" fmla="*/ 0 w 3673"/>
                <a:gd name="T41" fmla="*/ 217 h 527"/>
                <a:gd name="T42" fmla="*/ 0 w 3673"/>
                <a:gd name="T43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673" h="527">
                  <a:moveTo>
                    <a:pt x="3673" y="406"/>
                  </a:moveTo>
                  <a:lnTo>
                    <a:pt x="2755" y="316"/>
                  </a:lnTo>
                  <a:lnTo>
                    <a:pt x="2296" y="291"/>
                  </a:lnTo>
                  <a:lnTo>
                    <a:pt x="1837" y="252"/>
                  </a:lnTo>
                  <a:lnTo>
                    <a:pt x="1378" y="224"/>
                  </a:lnTo>
                  <a:lnTo>
                    <a:pt x="1147" y="182"/>
                  </a:lnTo>
                  <a:lnTo>
                    <a:pt x="806" y="165"/>
                  </a:lnTo>
                  <a:lnTo>
                    <a:pt x="691" y="138"/>
                  </a:lnTo>
                  <a:lnTo>
                    <a:pt x="576" y="135"/>
                  </a:lnTo>
                  <a:lnTo>
                    <a:pt x="459" y="112"/>
                  </a:lnTo>
                  <a:lnTo>
                    <a:pt x="344" y="129"/>
                  </a:lnTo>
                  <a:lnTo>
                    <a:pt x="147" y="18"/>
                  </a:lnTo>
                  <a:lnTo>
                    <a:pt x="131" y="14"/>
                  </a:lnTo>
                  <a:lnTo>
                    <a:pt x="115" y="0"/>
                  </a:lnTo>
                  <a:lnTo>
                    <a:pt x="98" y="8"/>
                  </a:lnTo>
                  <a:lnTo>
                    <a:pt x="81" y="31"/>
                  </a:lnTo>
                  <a:lnTo>
                    <a:pt x="66" y="18"/>
                  </a:lnTo>
                  <a:lnTo>
                    <a:pt x="47" y="21"/>
                  </a:lnTo>
                  <a:lnTo>
                    <a:pt x="32" y="61"/>
                  </a:lnTo>
                  <a:lnTo>
                    <a:pt x="19" y="79"/>
                  </a:lnTo>
                  <a:lnTo>
                    <a:pt x="0" y="217"/>
                  </a:lnTo>
                  <a:lnTo>
                    <a:pt x="0" y="52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8" name="Line 179">
              <a:extLst>
                <a:ext uri="{FF2B5EF4-FFF2-40B4-BE49-F238E27FC236}">
                  <a16:creationId xmlns:a16="http://schemas.microsoft.com/office/drawing/2014/main" id="{786958BA-FAEC-2E5F-6418-28B2A3E2F4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2" y="302736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9" name="Line 180">
              <a:extLst>
                <a:ext uri="{FF2B5EF4-FFF2-40B4-BE49-F238E27FC236}">
                  <a16:creationId xmlns:a16="http://schemas.microsoft.com/office/drawing/2014/main" id="{30E1DA50-BA1B-7850-DF62-9812E86B01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3027363"/>
              <a:ext cx="0" cy="1158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0" name="Line 181">
              <a:extLst>
                <a:ext uri="{FF2B5EF4-FFF2-40B4-BE49-F238E27FC236}">
                  <a16:creationId xmlns:a16="http://schemas.microsoft.com/office/drawing/2014/main" id="{B8A3620D-6DF3-82CB-EF7C-7C928BC28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0250" y="302736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1" name="Line 182">
              <a:extLst>
                <a:ext uri="{FF2B5EF4-FFF2-40B4-BE49-F238E27FC236}">
                  <a16:creationId xmlns:a16="http://schemas.microsoft.com/office/drawing/2014/main" id="{5E264261-87ED-2E3A-5591-E528844765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3001963"/>
              <a:ext cx="0" cy="5556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2" name="Line 183">
              <a:extLst>
                <a:ext uri="{FF2B5EF4-FFF2-40B4-BE49-F238E27FC236}">
                  <a16:creationId xmlns:a16="http://schemas.microsoft.com/office/drawing/2014/main" id="{8B75588F-C420-E3F3-7D61-ECB75A19A3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2925" y="300196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3" name="Line 184">
              <a:extLst>
                <a:ext uri="{FF2B5EF4-FFF2-40B4-BE49-F238E27FC236}">
                  <a16:creationId xmlns:a16="http://schemas.microsoft.com/office/drawing/2014/main" id="{6A6BCE08-12F2-BA60-A1BD-0CDB993A90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7" y="300196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4" name="Line 185">
              <a:extLst>
                <a:ext uri="{FF2B5EF4-FFF2-40B4-BE49-F238E27FC236}">
                  <a16:creationId xmlns:a16="http://schemas.microsoft.com/office/drawing/2014/main" id="{5C1FB721-C0A1-1967-1551-45CC1F03FC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2921000"/>
              <a:ext cx="0" cy="650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5" name="Line 186">
              <a:extLst>
                <a:ext uri="{FF2B5EF4-FFF2-40B4-BE49-F238E27FC236}">
                  <a16:creationId xmlns:a16="http://schemas.microsoft.com/office/drawing/2014/main" id="{EAFF661F-9D66-ACE0-2DA1-5F0046C95E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292100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6" name="Line 187">
              <a:extLst>
                <a:ext uri="{FF2B5EF4-FFF2-40B4-BE49-F238E27FC236}">
                  <a16:creationId xmlns:a16="http://schemas.microsoft.com/office/drawing/2014/main" id="{2796A5D3-FF75-68BB-AC5E-D99D666450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7" y="292100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7" name="Line 188">
              <a:extLst>
                <a:ext uri="{FF2B5EF4-FFF2-40B4-BE49-F238E27FC236}">
                  <a16:creationId xmlns:a16="http://schemas.microsoft.com/office/drawing/2014/main" id="{4FCCAA84-4562-E7D6-D181-843E4655D8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2" y="2901950"/>
              <a:ext cx="0" cy="793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8" name="Line 189">
              <a:extLst>
                <a:ext uri="{FF2B5EF4-FFF2-40B4-BE49-F238E27FC236}">
                  <a16:creationId xmlns:a16="http://schemas.microsoft.com/office/drawing/2014/main" id="{8530B7F9-B8F1-5E2C-E76A-C36E6DA7A8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6212" y="290195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9" name="Line 190">
              <a:extLst>
                <a:ext uri="{FF2B5EF4-FFF2-40B4-BE49-F238E27FC236}">
                  <a16:creationId xmlns:a16="http://schemas.microsoft.com/office/drawing/2014/main" id="{325916C7-9385-1E70-7BC2-611FB8021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7" y="2901950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0" name="Line 191">
              <a:extLst>
                <a:ext uri="{FF2B5EF4-FFF2-40B4-BE49-F238E27FC236}">
                  <a16:creationId xmlns:a16="http://schemas.microsoft.com/office/drawing/2014/main" id="{55E794BB-7BD0-330D-DDBA-9B22466107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7" y="3030538"/>
              <a:ext cx="0" cy="603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1" name="Line 192">
              <a:extLst>
                <a:ext uri="{FF2B5EF4-FFF2-40B4-BE49-F238E27FC236}">
                  <a16:creationId xmlns:a16="http://schemas.microsoft.com/office/drawing/2014/main" id="{E4209247-855C-65E8-997F-250DF95C43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81587" y="3030538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2" name="Line 193">
              <a:extLst>
                <a:ext uri="{FF2B5EF4-FFF2-40B4-BE49-F238E27FC236}">
                  <a16:creationId xmlns:a16="http://schemas.microsoft.com/office/drawing/2014/main" id="{E3884877-98A9-390D-7D1A-46E62B6DF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303053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3" name="Line 194">
              <a:extLst>
                <a:ext uri="{FF2B5EF4-FFF2-40B4-BE49-F238E27FC236}">
                  <a16:creationId xmlns:a16="http://schemas.microsoft.com/office/drawing/2014/main" id="{0C3D4E6E-D2D3-63FE-C719-DE3FC8305C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4012" y="284638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4" name="Line 195">
              <a:extLst>
                <a:ext uri="{FF2B5EF4-FFF2-40B4-BE49-F238E27FC236}">
                  <a16:creationId xmlns:a16="http://schemas.microsoft.com/office/drawing/2014/main" id="{07ED088F-94B5-A848-1415-0E0DB7D11C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284638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5" name="Line 196">
              <a:extLst>
                <a:ext uri="{FF2B5EF4-FFF2-40B4-BE49-F238E27FC236}">
                  <a16:creationId xmlns:a16="http://schemas.microsoft.com/office/drawing/2014/main" id="{570AB6C8-1206-9273-83B3-169AEFABC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4875" y="281463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6" name="Line 197">
              <a:extLst>
                <a:ext uri="{FF2B5EF4-FFF2-40B4-BE49-F238E27FC236}">
                  <a16:creationId xmlns:a16="http://schemas.microsoft.com/office/drawing/2014/main" id="{2D93BB78-A17B-5A6F-8769-5913ABC4BC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2814638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7" name="Line 198">
              <a:extLst>
                <a:ext uri="{FF2B5EF4-FFF2-40B4-BE49-F238E27FC236}">
                  <a16:creationId xmlns:a16="http://schemas.microsoft.com/office/drawing/2014/main" id="{045FE3F8-CACB-4F35-3F89-A29C2D15FB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272891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8" name="Line 199">
              <a:extLst>
                <a:ext uri="{FF2B5EF4-FFF2-40B4-BE49-F238E27FC236}">
                  <a16:creationId xmlns:a16="http://schemas.microsoft.com/office/drawing/2014/main" id="{2A57AFC2-0760-0CC4-5388-4400CEFBF8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270192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9" name="Line 200">
              <a:extLst>
                <a:ext uri="{FF2B5EF4-FFF2-40B4-BE49-F238E27FC236}">
                  <a16:creationId xmlns:a16="http://schemas.microsoft.com/office/drawing/2014/main" id="{2B78D449-A2FD-E6A7-6277-2DECA9EAD3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9962" y="27082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0" name="Line 201">
              <a:extLst>
                <a:ext uri="{FF2B5EF4-FFF2-40B4-BE49-F238E27FC236}">
                  <a16:creationId xmlns:a16="http://schemas.microsoft.com/office/drawing/2014/main" id="{A302E728-226D-C79B-EBD4-F70459A9E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7" y="26955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1" name="Line 202">
              <a:extLst>
                <a:ext uri="{FF2B5EF4-FFF2-40B4-BE49-F238E27FC236}">
                  <a16:creationId xmlns:a16="http://schemas.microsoft.com/office/drawing/2014/main" id="{C8D80326-9C62-56AB-6B1C-426286ED35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0125" y="26955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2" name="Line 203">
              <a:extLst>
                <a:ext uri="{FF2B5EF4-FFF2-40B4-BE49-F238E27FC236}">
                  <a16:creationId xmlns:a16="http://schemas.microsoft.com/office/drawing/2014/main" id="{45BB2F9F-7C96-AAA5-4196-2EE6BA2DAD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937" y="270192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3" name="Line 204">
              <a:extLst>
                <a:ext uri="{FF2B5EF4-FFF2-40B4-BE49-F238E27FC236}">
                  <a16:creationId xmlns:a16="http://schemas.microsoft.com/office/drawing/2014/main" id="{C51AF964-5E86-210D-71E5-BEB85E20F2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7" y="270510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4" name="Line 206">
              <a:extLst>
                <a:ext uri="{FF2B5EF4-FFF2-40B4-BE49-F238E27FC236}">
                  <a16:creationId xmlns:a16="http://schemas.microsoft.com/office/drawing/2014/main" id="{D85D4048-B8F9-785E-C392-8E760C20EE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270510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5" name="Line 207">
              <a:extLst>
                <a:ext uri="{FF2B5EF4-FFF2-40B4-BE49-F238E27FC236}">
                  <a16:creationId xmlns:a16="http://schemas.microsoft.com/office/drawing/2014/main" id="{7C46FCA8-1CE6-6D4D-B6E6-DC78B6CF5B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271145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6" name="Line 208">
              <a:extLst>
                <a:ext uri="{FF2B5EF4-FFF2-40B4-BE49-F238E27FC236}">
                  <a16:creationId xmlns:a16="http://schemas.microsoft.com/office/drawing/2014/main" id="{5547651A-CA11-797C-04FC-BC746A6C77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2" y="2711450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7" name="Line 209">
              <a:extLst>
                <a:ext uri="{FF2B5EF4-FFF2-40B4-BE49-F238E27FC236}">
                  <a16:creationId xmlns:a16="http://schemas.microsoft.com/office/drawing/2014/main" id="{4AFB0EB4-5CB9-ED2A-9AAE-810AADDE56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2" y="2728913"/>
              <a:ext cx="0" cy="920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8" name="Line 210">
              <a:extLst>
                <a:ext uri="{FF2B5EF4-FFF2-40B4-BE49-F238E27FC236}">
                  <a16:creationId xmlns:a16="http://schemas.microsoft.com/office/drawing/2014/main" id="{FFFAEBF8-4091-EC38-C825-BD6C546E3B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8075" y="272891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9" name="Line 211">
              <a:extLst>
                <a:ext uri="{FF2B5EF4-FFF2-40B4-BE49-F238E27FC236}">
                  <a16:creationId xmlns:a16="http://schemas.microsoft.com/office/drawing/2014/main" id="{B4233311-D13A-8FD1-EF4C-979824D791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2" y="2728913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0" name="Line 212">
              <a:extLst>
                <a:ext uri="{FF2B5EF4-FFF2-40B4-BE49-F238E27FC236}">
                  <a16:creationId xmlns:a16="http://schemas.microsoft.com/office/drawing/2014/main" id="{C5FC7F6A-7200-A388-6FA4-1467E7F53C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8712" y="272891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1" name="Line 213">
              <a:extLst>
                <a:ext uri="{FF2B5EF4-FFF2-40B4-BE49-F238E27FC236}">
                  <a16:creationId xmlns:a16="http://schemas.microsoft.com/office/drawing/2014/main" id="{B4579290-2BF0-F2BE-09CE-A65B197F04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2" y="2720975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2" name="Line 214">
              <a:extLst>
                <a:ext uri="{FF2B5EF4-FFF2-40B4-BE49-F238E27FC236}">
                  <a16:creationId xmlns:a16="http://schemas.microsoft.com/office/drawing/2014/main" id="{55F87E81-E3F6-6DEA-2ACA-37CEDC383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3312" y="27209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3" name="Line 215">
              <a:extLst>
                <a:ext uri="{FF2B5EF4-FFF2-40B4-BE49-F238E27FC236}">
                  <a16:creationId xmlns:a16="http://schemas.microsoft.com/office/drawing/2014/main" id="{CB016007-0AC1-385E-B352-8C5C773F6B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675" y="27209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4" name="Line 216">
              <a:extLst>
                <a:ext uri="{FF2B5EF4-FFF2-40B4-BE49-F238E27FC236}">
                  <a16:creationId xmlns:a16="http://schemas.microsoft.com/office/drawing/2014/main" id="{9CDA0947-745A-D096-7586-87E3B8E6FD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2705100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5" name="Line 217">
              <a:extLst>
                <a:ext uri="{FF2B5EF4-FFF2-40B4-BE49-F238E27FC236}">
                  <a16:creationId xmlns:a16="http://schemas.microsoft.com/office/drawing/2014/main" id="{CD185F42-77D7-A7A3-5C23-F5097C4FE1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7" y="2701925"/>
              <a:ext cx="0" cy="1174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6" name="Line 218">
              <a:extLst>
                <a:ext uri="{FF2B5EF4-FFF2-40B4-BE49-F238E27FC236}">
                  <a16:creationId xmlns:a16="http://schemas.microsoft.com/office/drawing/2014/main" id="{10B7D6BA-2ABF-3680-7960-5B9996E049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7912" y="271145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7" name="Line 219">
              <a:extLst>
                <a:ext uri="{FF2B5EF4-FFF2-40B4-BE49-F238E27FC236}">
                  <a16:creationId xmlns:a16="http://schemas.microsoft.com/office/drawing/2014/main" id="{3CBEA482-14C5-E129-A6EE-4BA0BA44ED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2695575"/>
              <a:ext cx="0" cy="1222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8" name="Line 220">
              <a:extLst>
                <a:ext uri="{FF2B5EF4-FFF2-40B4-BE49-F238E27FC236}">
                  <a16:creationId xmlns:a16="http://schemas.microsoft.com/office/drawing/2014/main" id="{A4A69FA3-ED7D-FB47-D37C-685E536169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2708275"/>
              <a:ext cx="0" cy="206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9" name="Line 221">
              <a:extLst>
                <a:ext uri="{FF2B5EF4-FFF2-40B4-BE49-F238E27FC236}">
                  <a16:creationId xmlns:a16="http://schemas.microsoft.com/office/drawing/2014/main" id="{90E6698B-6BCF-EBF8-BB7C-6B48DD7667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150" y="2728913"/>
              <a:ext cx="2381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0" name="Line 222">
              <a:extLst>
                <a:ext uri="{FF2B5EF4-FFF2-40B4-BE49-F238E27FC236}">
                  <a16:creationId xmlns:a16="http://schemas.microsoft.com/office/drawing/2014/main" id="{456C34A2-2F69-B3E2-87BE-0AC7322932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9325" y="27082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1" name="Line 223">
              <a:extLst>
                <a:ext uri="{FF2B5EF4-FFF2-40B4-BE49-F238E27FC236}">
                  <a16:creationId xmlns:a16="http://schemas.microsoft.com/office/drawing/2014/main" id="{4E455DFD-52DC-E99D-D350-95A19D16EC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1225" y="2976563"/>
              <a:ext cx="0" cy="968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2" name="Line 224">
              <a:extLst>
                <a:ext uri="{FF2B5EF4-FFF2-40B4-BE49-F238E27FC236}">
                  <a16:creationId xmlns:a16="http://schemas.microsoft.com/office/drawing/2014/main" id="{19D4C738-EBAE-6A43-2E8B-A68D6DDAFF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81225" y="2976563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3" name="Line 225">
              <a:extLst>
                <a:ext uri="{FF2B5EF4-FFF2-40B4-BE49-F238E27FC236}">
                  <a16:creationId xmlns:a16="http://schemas.microsoft.com/office/drawing/2014/main" id="{37538AEB-7EB7-87D2-4993-7F0BD24840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7" y="297656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4" name="Line 226">
              <a:extLst>
                <a:ext uri="{FF2B5EF4-FFF2-40B4-BE49-F238E27FC236}">
                  <a16:creationId xmlns:a16="http://schemas.microsoft.com/office/drawing/2014/main" id="{CF71CD3C-C2D4-357F-5EBD-C7DA30690E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28987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5" name="Line 227">
              <a:extLst>
                <a:ext uri="{FF2B5EF4-FFF2-40B4-BE49-F238E27FC236}">
                  <a16:creationId xmlns:a16="http://schemas.microsoft.com/office/drawing/2014/main" id="{41A8A128-543D-B146-C6BF-091F7D9C4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2" y="286385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" name="Line 228">
              <a:extLst>
                <a:ext uri="{FF2B5EF4-FFF2-40B4-BE49-F238E27FC236}">
                  <a16:creationId xmlns:a16="http://schemas.microsoft.com/office/drawing/2014/main" id="{430BE390-B370-2CFE-D204-47BBBDCDF4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2863850"/>
              <a:ext cx="0" cy="666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7" name="Line 229">
              <a:extLst>
                <a:ext uri="{FF2B5EF4-FFF2-40B4-BE49-F238E27FC236}">
                  <a16:creationId xmlns:a16="http://schemas.microsoft.com/office/drawing/2014/main" id="{53DF4586-8421-71E0-E65A-DB954497F4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286385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8" name="Line 230">
              <a:extLst>
                <a:ext uri="{FF2B5EF4-FFF2-40B4-BE49-F238E27FC236}">
                  <a16:creationId xmlns:a16="http://schemas.microsoft.com/office/drawing/2014/main" id="{EBF708E1-9ECB-1337-1594-9DB0FCD9CC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2" y="2898775"/>
              <a:ext cx="0" cy="6826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9" name="Line 231">
              <a:extLst>
                <a:ext uri="{FF2B5EF4-FFF2-40B4-BE49-F238E27FC236}">
                  <a16:creationId xmlns:a16="http://schemas.microsoft.com/office/drawing/2014/main" id="{4716B570-426B-8A79-EBFD-D2E66F086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312" y="289877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0" name="Line 232">
              <a:extLst>
                <a:ext uri="{FF2B5EF4-FFF2-40B4-BE49-F238E27FC236}">
                  <a16:creationId xmlns:a16="http://schemas.microsoft.com/office/drawing/2014/main" id="{F07CEE1F-18A1-2858-4365-EFB8756D05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2884488"/>
              <a:ext cx="0" cy="793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1" name="Line 233">
              <a:extLst>
                <a:ext uri="{FF2B5EF4-FFF2-40B4-BE49-F238E27FC236}">
                  <a16:creationId xmlns:a16="http://schemas.microsoft.com/office/drawing/2014/main" id="{397A9BF0-0881-414D-B4F6-D542317569E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887" y="288448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2" name="Line 234">
              <a:extLst>
                <a:ext uri="{FF2B5EF4-FFF2-40B4-BE49-F238E27FC236}">
                  <a16:creationId xmlns:a16="http://schemas.microsoft.com/office/drawing/2014/main" id="{1470B377-0468-B498-7494-947F39FED9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288448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3" name="Line 235">
              <a:extLst>
                <a:ext uri="{FF2B5EF4-FFF2-40B4-BE49-F238E27FC236}">
                  <a16:creationId xmlns:a16="http://schemas.microsoft.com/office/drawing/2014/main" id="{006B56C5-BCD5-A16E-1DE6-AD065F546C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2894013"/>
              <a:ext cx="0" cy="7620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4" name="Line 236">
              <a:extLst>
                <a:ext uri="{FF2B5EF4-FFF2-40B4-BE49-F238E27FC236}">
                  <a16:creationId xmlns:a16="http://schemas.microsoft.com/office/drawing/2014/main" id="{96ED7030-308E-C077-57B7-0C33BB15C3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289401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5" name="Line 237">
              <a:extLst>
                <a:ext uri="{FF2B5EF4-FFF2-40B4-BE49-F238E27FC236}">
                  <a16:creationId xmlns:a16="http://schemas.microsoft.com/office/drawing/2014/main" id="{36B39EB9-7E01-C93F-E3C2-F245A6B278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2" y="289401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6" name="Line 238">
              <a:extLst>
                <a:ext uri="{FF2B5EF4-FFF2-40B4-BE49-F238E27FC236}">
                  <a16:creationId xmlns:a16="http://schemas.microsoft.com/office/drawing/2014/main" id="{9A959EDF-AE44-1A4D-D0E4-F954130DF2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2814638"/>
              <a:ext cx="0" cy="11430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7" name="Line 239">
              <a:extLst>
                <a:ext uri="{FF2B5EF4-FFF2-40B4-BE49-F238E27FC236}">
                  <a16:creationId xmlns:a16="http://schemas.microsoft.com/office/drawing/2014/main" id="{E9748F01-5BD8-6299-A2E6-64F66512A5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2846388"/>
              <a:ext cx="0" cy="857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8" name="Line 240">
              <a:extLst>
                <a:ext uri="{FF2B5EF4-FFF2-40B4-BE49-F238E27FC236}">
                  <a16:creationId xmlns:a16="http://schemas.microsoft.com/office/drawing/2014/main" id="{F86F56E2-7544-7F8C-7495-7777394C79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2728913"/>
              <a:ext cx="0" cy="14446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9" name="Freeform 241">
              <a:extLst>
                <a:ext uri="{FF2B5EF4-FFF2-40B4-BE49-F238E27FC236}">
                  <a16:creationId xmlns:a16="http://schemas.microsoft.com/office/drawing/2014/main" id="{5138D72E-57DD-9C46-E22A-1C4D224DC2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2803525"/>
              <a:ext cx="3641725" cy="703263"/>
            </a:xfrm>
            <a:custGeom>
              <a:avLst/>
              <a:gdLst>
                <a:gd name="T0" fmla="*/ 2294 w 2294"/>
                <a:gd name="T1" fmla="*/ 214 h 443"/>
                <a:gd name="T2" fmla="*/ 1835 w 2294"/>
                <a:gd name="T3" fmla="*/ 181 h 443"/>
                <a:gd name="T4" fmla="*/ 1376 w 2294"/>
                <a:gd name="T5" fmla="*/ 160 h 443"/>
                <a:gd name="T6" fmla="*/ 1145 w 2294"/>
                <a:gd name="T7" fmla="*/ 112 h 443"/>
                <a:gd name="T8" fmla="*/ 916 w 2294"/>
                <a:gd name="T9" fmla="*/ 115 h 443"/>
                <a:gd name="T10" fmla="*/ 804 w 2294"/>
                <a:gd name="T11" fmla="*/ 79 h 443"/>
                <a:gd name="T12" fmla="*/ 689 w 2294"/>
                <a:gd name="T13" fmla="*/ 103 h 443"/>
                <a:gd name="T14" fmla="*/ 574 w 2294"/>
                <a:gd name="T15" fmla="*/ 80 h 443"/>
                <a:gd name="T16" fmla="*/ 457 w 2294"/>
                <a:gd name="T17" fmla="*/ 81 h 443"/>
                <a:gd name="T18" fmla="*/ 342 w 2294"/>
                <a:gd name="T19" fmla="*/ 105 h 443"/>
                <a:gd name="T20" fmla="*/ 227 w 2294"/>
                <a:gd name="T21" fmla="*/ 101 h 443"/>
                <a:gd name="T22" fmla="*/ 145 w 2294"/>
                <a:gd name="T23" fmla="*/ 15 h 443"/>
                <a:gd name="T24" fmla="*/ 96 w 2294"/>
                <a:gd name="T25" fmla="*/ 0 h 443"/>
                <a:gd name="T26" fmla="*/ 79 w 2294"/>
                <a:gd name="T27" fmla="*/ 10 h 443"/>
                <a:gd name="T28" fmla="*/ 64 w 2294"/>
                <a:gd name="T29" fmla="*/ 9 h 443"/>
                <a:gd name="T30" fmla="*/ 45 w 2294"/>
                <a:gd name="T31" fmla="*/ 11 h 443"/>
                <a:gd name="T32" fmla="*/ 30 w 2294"/>
                <a:gd name="T33" fmla="*/ 44 h 443"/>
                <a:gd name="T34" fmla="*/ 0 w 2294"/>
                <a:gd name="T35" fmla="*/ 222 h 443"/>
                <a:gd name="T36" fmla="*/ 0 w 2294"/>
                <a:gd name="T37" fmla="*/ 44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94" h="443">
                  <a:moveTo>
                    <a:pt x="2294" y="214"/>
                  </a:moveTo>
                  <a:lnTo>
                    <a:pt x="1835" y="181"/>
                  </a:lnTo>
                  <a:lnTo>
                    <a:pt x="1376" y="160"/>
                  </a:lnTo>
                  <a:lnTo>
                    <a:pt x="1145" y="112"/>
                  </a:lnTo>
                  <a:lnTo>
                    <a:pt x="916" y="115"/>
                  </a:lnTo>
                  <a:lnTo>
                    <a:pt x="804" y="79"/>
                  </a:lnTo>
                  <a:lnTo>
                    <a:pt x="689" y="103"/>
                  </a:lnTo>
                  <a:lnTo>
                    <a:pt x="574" y="80"/>
                  </a:lnTo>
                  <a:lnTo>
                    <a:pt x="457" y="81"/>
                  </a:lnTo>
                  <a:lnTo>
                    <a:pt x="342" y="105"/>
                  </a:lnTo>
                  <a:lnTo>
                    <a:pt x="227" y="101"/>
                  </a:lnTo>
                  <a:lnTo>
                    <a:pt x="145" y="15"/>
                  </a:lnTo>
                  <a:lnTo>
                    <a:pt x="96" y="0"/>
                  </a:lnTo>
                  <a:lnTo>
                    <a:pt x="79" y="10"/>
                  </a:lnTo>
                  <a:lnTo>
                    <a:pt x="64" y="9"/>
                  </a:lnTo>
                  <a:lnTo>
                    <a:pt x="45" y="11"/>
                  </a:lnTo>
                  <a:lnTo>
                    <a:pt x="30" y="44"/>
                  </a:lnTo>
                  <a:lnTo>
                    <a:pt x="0" y="222"/>
                  </a:lnTo>
                  <a:lnTo>
                    <a:pt x="0" y="443"/>
                  </a:lnTo>
                </a:path>
              </a:pathLst>
            </a:custGeom>
            <a:noFill/>
            <a:ln w="19050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0" name="Line 242">
              <a:extLst>
                <a:ext uri="{FF2B5EF4-FFF2-40B4-BE49-F238E27FC236}">
                  <a16:creationId xmlns:a16="http://schemas.microsoft.com/office/drawing/2014/main" id="{B11AF6C0-7A20-0723-68A0-3115C234F6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2670175"/>
              <a:ext cx="0" cy="123825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1" name="Freeform 243">
              <a:extLst>
                <a:ext uri="{FF2B5EF4-FFF2-40B4-BE49-F238E27FC236}">
                  <a16:creationId xmlns:a16="http://schemas.microsoft.com/office/drawing/2014/main" id="{7A265DC9-1140-67FC-BE75-86107A0FFD9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0812" y="2670175"/>
              <a:ext cx="41275" cy="0"/>
            </a:xfrm>
            <a:custGeom>
              <a:avLst/>
              <a:gdLst>
                <a:gd name="T0" fmla="*/ 26 w 26"/>
                <a:gd name="T1" fmla="*/ 13 w 26"/>
                <a:gd name="T2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2" name="Line 244">
              <a:extLst>
                <a:ext uri="{FF2B5EF4-FFF2-40B4-BE49-F238E27FC236}">
                  <a16:creationId xmlns:a16="http://schemas.microsoft.com/office/drawing/2014/main" id="{54E7FF5F-DD1C-1E02-1342-571773F7CD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261620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3" name="Line 245">
              <a:extLst>
                <a:ext uri="{FF2B5EF4-FFF2-40B4-BE49-F238E27FC236}">
                  <a16:creationId xmlns:a16="http://schemas.microsoft.com/office/drawing/2014/main" id="{4BF73EEB-4BB5-2FF9-BAA6-30F4E01B9F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887" y="261620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4" name="Line 246">
              <a:extLst>
                <a:ext uri="{FF2B5EF4-FFF2-40B4-BE49-F238E27FC236}">
                  <a16:creationId xmlns:a16="http://schemas.microsoft.com/office/drawing/2014/main" id="{8C145863-6516-8B1F-69F9-1181AD9CFF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2616200"/>
              <a:ext cx="0" cy="15240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5" name="Freeform 247">
              <a:extLst>
                <a:ext uri="{FF2B5EF4-FFF2-40B4-BE49-F238E27FC236}">
                  <a16:creationId xmlns:a16="http://schemas.microsoft.com/office/drawing/2014/main" id="{D87AE46E-507B-391C-02CD-314035A8D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375" y="2716213"/>
              <a:ext cx="41275" cy="0"/>
            </a:xfrm>
            <a:custGeom>
              <a:avLst/>
              <a:gdLst>
                <a:gd name="T0" fmla="*/ 26 w 26"/>
                <a:gd name="T1" fmla="*/ 13 w 26"/>
                <a:gd name="T2" fmla="*/ 0 w 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6">
                  <a:moveTo>
                    <a:pt x="26" y="0"/>
                  </a:moveTo>
                  <a:lnTo>
                    <a:pt x="13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6" name="Line 248">
              <a:extLst>
                <a:ext uri="{FF2B5EF4-FFF2-40B4-BE49-F238E27FC236}">
                  <a16:creationId xmlns:a16="http://schemas.microsoft.com/office/drawing/2014/main" id="{C05B0E9A-D24A-A63F-0C81-88C0A3E24B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2716213"/>
              <a:ext cx="0" cy="61913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7" name="Line 249">
              <a:extLst>
                <a:ext uri="{FF2B5EF4-FFF2-40B4-BE49-F238E27FC236}">
                  <a16:creationId xmlns:a16="http://schemas.microsoft.com/office/drawing/2014/main" id="{03C909E2-6CE3-386F-BE84-28C78A4A59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2492375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8" name="Line 250">
              <a:extLst>
                <a:ext uri="{FF2B5EF4-FFF2-40B4-BE49-F238E27FC236}">
                  <a16:creationId xmlns:a16="http://schemas.microsoft.com/office/drawing/2014/main" id="{AD53AFD2-2634-B26D-F01F-E04CD090F6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254635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9" name="Line 251">
              <a:extLst>
                <a:ext uri="{FF2B5EF4-FFF2-40B4-BE49-F238E27FC236}">
                  <a16:creationId xmlns:a16="http://schemas.microsoft.com/office/drawing/2014/main" id="{3EDFF71E-9154-80A4-064B-2004AC6ACA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7" y="254635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0" name="Line 252">
              <a:extLst>
                <a:ext uri="{FF2B5EF4-FFF2-40B4-BE49-F238E27FC236}">
                  <a16:creationId xmlns:a16="http://schemas.microsoft.com/office/drawing/2014/main" id="{E92EC18C-10FE-CDDB-591F-152BC0B27A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937" y="2505075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1" name="Line 253">
              <a:extLst>
                <a:ext uri="{FF2B5EF4-FFF2-40B4-BE49-F238E27FC236}">
                  <a16:creationId xmlns:a16="http://schemas.microsoft.com/office/drawing/2014/main" id="{C81772C3-4350-BFE1-A234-4105ECB834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2505075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2" name="Line 254">
              <a:extLst>
                <a:ext uri="{FF2B5EF4-FFF2-40B4-BE49-F238E27FC236}">
                  <a16:creationId xmlns:a16="http://schemas.microsoft.com/office/drawing/2014/main" id="{D024A5A2-45E8-D823-8822-3D126BE6D5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3312" y="2541588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3" name="Line 255">
              <a:extLst>
                <a:ext uri="{FF2B5EF4-FFF2-40B4-BE49-F238E27FC236}">
                  <a16:creationId xmlns:a16="http://schemas.microsoft.com/office/drawing/2014/main" id="{3D8E14F4-6889-2696-B165-50288E0C4C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8712" y="25066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4" name="Line 256">
              <a:extLst>
                <a:ext uri="{FF2B5EF4-FFF2-40B4-BE49-F238E27FC236}">
                  <a16:creationId xmlns:a16="http://schemas.microsoft.com/office/drawing/2014/main" id="{D00412E3-E258-A283-90DA-8498A54F32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8075" y="25066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5" name="Line 257">
              <a:extLst>
                <a:ext uri="{FF2B5EF4-FFF2-40B4-BE49-F238E27FC236}">
                  <a16:creationId xmlns:a16="http://schemas.microsoft.com/office/drawing/2014/main" id="{F5925CCA-EF5B-3F05-4E9E-FC9E95FDCE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4262" y="2541588"/>
              <a:ext cx="19050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6" name="Line 258">
              <a:extLst>
                <a:ext uri="{FF2B5EF4-FFF2-40B4-BE49-F238E27FC236}">
                  <a16:creationId xmlns:a16="http://schemas.microsoft.com/office/drawing/2014/main" id="{9750DCBB-E049-901C-78B1-95E3EFB77F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7912" y="2492375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7" name="Line 259">
              <a:extLst>
                <a:ext uri="{FF2B5EF4-FFF2-40B4-BE49-F238E27FC236}">
                  <a16:creationId xmlns:a16="http://schemas.microsoft.com/office/drawing/2014/main" id="{2D1EBB71-0643-72C1-678F-BD791478D4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5512" y="26717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8" name="Freeform 260">
              <a:extLst>
                <a:ext uri="{FF2B5EF4-FFF2-40B4-BE49-F238E27FC236}">
                  <a16:creationId xmlns:a16="http://schemas.microsoft.com/office/drawing/2014/main" id="{875F4D97-109A-1812-302A-F2B9E097C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5512" y="2671763"/>
              <a:ext cx="20637" cy="177800"/>
            </a:xfrm>
            <a:custGeom>
              <a:avLst/>
              <a:gdLst>
                <a:gd name="T0" fmla="*/ 13 w 13"/>
                <a:gd name="T1" fmla="*/ 0 h 112"/>
                <a:gd name="T2" fmla="*/ 13 w 13"/>
                <a:gd name="T3" fmla="*/ 112 h 112"/>
                <a:gd name="T4" fmla="*/ 0 w 13"/>
                <a:gd name="T5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12">
                  <a:moveTo>
                    <a:pt x="13" y="0"/>
                  </a:moveTo>
                  <a:lnTo>
                    <a:pt x="13" y="112"/>
                  </a:lnTo>
                  <a:lnTo>
                    <a:pt x="0" y="112"/>
                  </a:lnTo>
                </a:path>
              </a:pathLst>
            </a:cu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9" name="Line 261">
              <a:extLst>
                <a:ext uri="{FF2B5EF4-FFF2-40B4-BE49-F238E27FC236}">
                  <a16:creationId xmlns:a16="http://schemas.microsoft.com/office/drawing/2014/main" id="{F25A1384-171E-7434-12DE-D7F8A3F7A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4875" y="28495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0" name="Line 262">
              <a:extLst>
                <a:ext uri="{FF2B5EF4-FFF2-40B4-BE49-F238E27FC236}">
                  <a16:creationId xmlns:a16="http://schemas.microsoft.com/office/drawing/2014/main" id="{57DBA88A-A5CF-106C-52C7-FCA4631415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2603500"/>
              <a:ext cx="0" cy="153988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1" name="Line 263">
              <a:extLst>
                <a:ext uri="{FF2B5EF4-FFF2-40B4-BE49-F238E27FC236}">
                  <a16:creationId xmlns:a16="http://schemas.microsoft.com/office/drawing/2014/main" id="{8A5B37FD-2680-CD38-40AF-654E2D292E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2" y="2595563"/>
              <a:ext cx="0" cy="7620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2" name="Line 264">
              <a:extLst>
                <a:ext uri="{FF2B5EF4-FFF2-40B4-BE49-F238E27FC236}">
                  <a16:creationId xmlns:a16="http://schemas.microsoft.com/office/drawing/2014/main" id="{95644094-5E14-551E-9731-122795558C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25955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3" name="Line 265">
              <a:extLst>
                <a:ext uri="{FF2B5EF4-FFF2-40B4-BE49-F238E27FC236}">
                  <a16:creationId xmlns:a16="http://schemas.microsoft.com/office/drawing/2014/main" id="{808D3075-0329-12B5-4200-859BAC3EF5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0125" y="260350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4" name="Line 266">
              <a:extLst>
                <a:ext uri="{FF2B5EF4-FFF2-40B4-BE49-F238E27FC236}">
                  <a16:creationId xmlns:a16="http://schemas.microsoft.com/office/drawing/2014/main" id="{F424F517-3F79-885C-80DD-56774209A1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7" y="260350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5" name="Line 267">
              <a:extLst>
                <a:ext uri="{FF2B5EF4-FFF2-40B4-BE49-F238E27FC236}">
                  <a16:creationId xmlns:a16="http://schemas.microsoft.com/office/drawing/2014/main" id="{ADE3AAC6-ACFB-6A44-E849-79F21F2A2E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2671763"/>
              <a:ext cx="0" cy="106363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6" name="Line 268">
              <a:extLst>
                <a:ext uri="{FF2B5EF4-FFF2-40B4-BE49-F238E27FC236}">
                  <a16:creationId xmlns:a16="http://schemas.microsoft.com/office/drawing/2014/main" id="{28B1E6E9-E5D3-13D6-D0A4-52B36C870E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9325" y="2595563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7" name="Line 269">
              <a:extLst>
                <a:ext uri="{FF2B5EF4-FFF2-40B4-BE49-F238E27FC236}">
                  <a16:creationId xmlns:a16="http://schemas.microsoft.com/office/drawing/2014/main" id="{919CF85B-3162-A673-2D61-0194C9E63A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2" y="2506663"/>
              <a:ext cx="0" cy="179388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8" name="Line 270">
              <a:extLst>
                <a:ext uri="{FF2B5EF4-FFF2-40B4-BE49-F238E27FC236}">
                  <a16:creationId xmlns:a16="http://schemas.microsoft.com/office/drawing/2014/main" id="{5B8C9ACE-87D4-DF8E-FBC4-742D4432DE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2" y="2541588"/>
              <a:ext cx="0" cy="125413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9" name="Line 271">
              <a:extLst>
                <a:ext uri="{FF2B5EF4-FFF2-40B4-BE49-F238E27FC236}">
                  <a16:creationId xmlns:a16="http://schemas.microsoft.com/office/drawing/2014/main" id="{8C833935-A0DB-ADB2-DD1B-66D544584F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2" y="2492375"/>
              <a:ext cx="0" cy="163513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0" name="Line 272">
              <a:extLst>
                <a:ext uri="{FF2B5EF4-FFF2-40B4-BE49-F238E27FC236}">
                  <a16:creationId xmlns:a16="http://schemas.microsoft.com/office/drawing/2014/main" id="{91DE65FC-4AA6-52CA-BFA9-D7ACE1CDCC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2546350"/>
              <a:ext cx="0" cy="136525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1" name="Line 273">
              <a:extLst>
                <a:ext uri="{FF2B5EF4-FFF2-40B4-BE49-F238E27FC236}">
                  <a16:creationId xmlns:a16="http://schemas.microsoft.com/office/drawing/2014/main" id="{65642216-C020-B6A5-5507-7D5166F9E4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7" y="2505075"/>
              <a:ext cx="0" cy="204788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2" name="Line 274">
              <a:extLst>
                <a:ext uri="{FF2B5EF4-FFF2-40B4-BE49-F238E27FC236}">
                  <a16:creationId xmlns:a16="http://schemas.microsoft.com/office/drawing/2014/main" id="{C40DDA30-E926-B7B5-05E2-A874E5CA84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2671763"/>
              <a:ext cx="23812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3" name="Line 275">
              <a:extLst>
                <a:ext uri="{FF2B5EF4-FFF2-40B4-BE49-F238E27FC236}">
                  <a16:creationId xmlns:a16="http://schemas.microsoft.com/office/drawing/2014/main" id="{4E433B12-786D-7DDD-B451-52B702AEC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181225" y="2965450"/>
              <a:ext cx="1587" cy="98425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4" name="Line 276">
              <a:extLst>
                <a:ext uri="{FF2B5EF4-FFF2-40B4-BE49-F238E27FC236}">
                  <a16:creationId xmlns:a16="http://schemas.microsoft.com/office/drawing/2014/main" id="{379EBE92-BA76-E874-9AB6-18FD7E1BB7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81225" y="296545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5" name="Line 277">
              <a:extLst>
                <a:ext uri="{FF2B5EF4-FFF2-40B4-BE49-F238E27FC236}">
                  <a16:creationId xmlns:a16="http://schemas.microsoft.com/office/drawing/2014/main" id="{719F595D-7C64-0088-74DB-46C63368FD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7" y="2965450"/>
              <a:ext cx="20637" cy="0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6" name="Line 278">
              <a:extLst>
                <a:ext uri="{FF2B5EF4-FFF2-40B4-BE49-F238E27FC236}">
                  <a16:creationId xmlns:a16="http://schemas.microsoft.com/office/drawing/2014/main" id="{90298CBB-DE90-6867-9154-193F56EB8A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2849563"/>
              <a:ext cx="0" cy="98425"/>
            </a:xfrm>
            <a:prstGeom prst="line">
              <a:avLst/>
            </a:pr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7" name="Freeform 279">
              <a:extLst>
                <a:ext uri="{FF2B5EF4-FFF2-40B4-BE49-F238E27FC236}">
                  <a16:creationId xmlns:a16="http://schemas.microsoft.com/office/drawing/2014/main" id="{B691356E-6C38-9498-CBE0-FA02D63793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937" y="2655888"/>
              <a:ext cx="727075" cy="1001713"/>
            </a:xfrm>
            <a:custGeom>
              <a:avLst/>
              <a:gdLst>
                <a:gd name="T0" fmla="*/ 458 w 458"/>
                <a:gd name="T1" fmla="*/ 77 h 631"/>
                <a:gd name="T2" fmla="*/ 343 w 458"/>
                <a:gd name="T3" fmla="*/ 86 h 631"/>
                <a:gd name="T4" fmla="*/ 230 w 458"/>
                <a:gd name="T5" fmla="*/ 71 h 631"/>
                <a:gd name="T6" fmla="*/ 116 w 458"/>
                <a:gd name="T7" fmla="*/ 0 h 631"/>
                <a:gd name="T8" fmla="*/ 82 w 458"/>
                <a:gd name="T9" fmla="*/ 27 h 631"/>
                <a:gd name="T10" fmla="*/ 66 w 458"/>
                <a:gd name="T11" fmla="*/ 64 h 631"/>
                <a:gd name="T12" fmla="*/ 50 w 458"/>
                <a:gd name="T13" fmla="*/ 64 h 631"/>
                <a:gd name="T14" fmla="*/ 33 w 458"/>
                <a:gd name="T15" fmla="*/ 108 h 631"/>
                <a:gd name="T16" fmla="*/ 18 w 458"/>
                <a:gd name="T17" fmla="*/ 184 h 631"/>
                <a:gd name="T18" fmla="*/ 0 w 458"/>
                <a:gd name="T19" fmla="*/ 333 h 631"/>
                <a:gd name="T20" fmla="*/ 0 w 458"/>
                <a:gd name="T21" fmla="*/ 631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8" h="631">
                  <a:moveTo>
                    <a:pt x="458" y="77"/>
                  </a:moveTo>
                  <a:lnTo>
                    <a:pt x="343" y="86"/>
                  </a:lnTo>
                  <a:lnTo>
                    <a:pt x="230" y="71"/>
                  </a:lnTo>
                  <a:lnTo>
                    <a:pt x="116" y="0"/>
                  </a:lnTo>
                  <a:lnTo>
                    <a:pt x="82" y="27"/>
                  </a:lnTo>
                  <a:lnTo>
                    <a:pt x="66" y="64"/>
                  </a:lnTo>
                  <a:lnTo>
                    <a:pt x="50" y="64"/>
                  </a:lnTo>
                  <a:lnTo>
                    <a:pt x="33" y="108"/>
                  </a:lnTo>
                  <a:lnTo>
                    <a:pt x="18" y="184"/>
                  </a:lnTo>
                  <a:lnTo>
                    <a:pt x="0" y="333"/>
                  </a:lnTo>
                  <a:lnTo>
                    <a:pt x="0" y="631"/>
                  </a:lnTo>
                </a:path>
              </a:pathLst>
            </a:custGeom>
            <a:noFill/>
            <a:ln w="9525">
              <a:solidFill>
                <a:srgbClr val="FF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8" name="Line 280">
              <a:extLst>
                <a:ext uri="{FF2B5EF4-FFF2-40B4-BE49-F238E27FC236}">
                  <a16:creationId xmlns:a16="http://schemas.microsoft.com/office/drawing/2014/main" id="{DE1A2ADE-9CF6-949F-8F1C-0195A2A46D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7" y="269875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9" name="Line 281">
              <a:extLst>
                <a:ext uri="{FF2B5EF4-FFF2-40B4-BE49-F238E27FC236}">
                  <a16:creationId xmlns:a16="http://schemas.microsoft.com/office/drawing/2014/main" id="{5592CC7C-69ED-B028-70CF-B52D88D81D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2698750"/>
              <a:ext cx="0" cy="889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0" name="Line 282">
              <a:extLst>
                <a:ext uri="{FF2B5EF4-FFF2-40B4-BE49-F238E27FC236}">
                  <a16:creationId xmlns:a16="http://schemas.microsoft.com/office/drawing/2014/main" id="{9771CC49-133D-53C0-3F87-519BA30D17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2675" y="269875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1" name="Line 283">
              <a:extLst>
                <a:ext uri="{FF2B5EF4-FFF2-40B4-BE49-F238E27FC236}">
                  <a16:creationId xmlns:a16="http://schemas.microsoft.com/office/drawing/2014/main" id="{A3A3EBFE-6A8F-75A1-F816-D101B19D14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2" y="2871788"/>
              <a:ext cx="0" cy="603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2" name="Line 284">
              <a:extLst>
                <a:ext uri="{FF2B5EF4-FFF2-40B4-BE49-F238E27FC236}">
                  <a16:creationId xmlns:a16="http://schemas.microsoft.com/office/drawing/2014/main" id="{FBBBCFC8-1CC3-08B4-EB71-B765D7F787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86212" y="28717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3" name="Line 285">
              <a:extLst>
                <a:ext uri="{FF2B5EF4-FFF2-40B4-BE49-F238E27FC236}">
                  <a16:creationId xmlns:a16="http://schemas.microsoft.com/office/drawing/2014/main" id="{E948A20B-EA5F-B985-51D8-FF31FBB6E3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7" y="2871788"/>
              <a:ext cx="2222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4" name="Line 286">
              <a:extLst>
                <a:ext uri="{FF2B5EF4-FFF2-40B4-BE49-F238E27FC236}">
                  <a16:creationId xmlns:a16="http://schemas.microsoft.com/office/drawing/2014/main" id="{8B8A0307-ECEB-0C29-A968-DD01BF8014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8887" y="271462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5" name="Line 287">
              <a:extLst>
                <a:ext uri="{FF2B5EF4-FFF2-40B4-BE49-F238E27FC236}">
                  <a16:creationId xmlns:a16="http://schemas.microsoft.com/office/drawing/2014/main" id="{AFEB980E-DF04-3DC3-31A6-87389F7DE6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2714625"/>
              <a:ext cx="0" cy="968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6" name="Line 288">
              <a:extLst>
                <a:ext uri="{FF2B5EF4-FFF2-40B4-BE49-F238E27FC236}">
                  <a16:creationId xmlns:a16="http://schemas.microsoft.com/office/drawing/2014/main" id="{C5704098-7AA7-6255-AB52-E9BCC4DB2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271462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7" name="Line 289">
              <a:extLst>
                <a:ext uri="{FF2B5EF4-FFF2-40B4-BE49-F238E27FC236}">
                  <a16:creationId xmlns:a16="http://schemas.microsoft.com/office/drawing/2014/main" id="{AC6C987D-5F8E-FF6C-54B1-3005DC5402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2" y="27701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8" name="Line 290">
              <a:extLst>
                <a:ext uri="{FF2B5EF4-FFF2-40B4-BE49-F238E27FC236}">
                  <a16:creationId xmlns:a16="http://schemas.microsoft.com/office/drawing/2014/main" id="{036AAF36-CFDF-3B61-8EE7-9B50046FE4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27701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9" name="Freeform 291">
              <a:extLst>
                <a:ext uri="{FF2B5EF4-FFF2-40B4-BE49-F238E27FC236}">
                  <a16:creationId xmlns:a16="http://schemas.microsoft.com/office/drawing/2014/main" id="{579B2B5A-F7EB-84BC-A2DC-0F5D97835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450" y="2770188"/>
              <a:ext cx="0" cy="61913"/>
            </a:xfrm>
            <a:custGeom>
              <a:avLst/>
              <a:gdLst>
                <a:gd name="T0" fmla="*/ 39 h 39"/>
                <a:gd name="T1" fmla="*/ 22 h 39"/>
                <a:gd name="T2" fmla="*/ 15 h 39"/>
                <a:gd name="T3" fmla="*/ 11 h 39"/>
                <a:gd name="T4" fmla="*/ 8 h 39"/>
                <a:gd name="T5" fmla="*/ 4 h 39"/>
                <a:gd name="T6" fmla="*/ 2 h 39"/>
                <a:gd name="T7" fmla="*/ 0 h 39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9">
                  <a:moveTo>
                    <a:pt x="0" y="39"/>
                  </a:moveTo>
                  <a:lnTo>
                    <a:pt x="0" y="22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0" name="Line 292">
              <a:extLst>
                <a:ext uri="{FF2B5EF4-FFF2-40B4-BE49-F238E27FC236}">
                  <a16:creationId xmlns:a16="http://schemas.microsoft.com/office/drawing/2014/main" id="{5EB15A61-A59A-ABC7-CD27-1AF6A9895A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273843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1" name="Line 293">
              <a:extLst>
                <a:ext uri="{FF2B5EF4-FFF2-40B4-BE49-F238E27FC236}">
                  <a16:creationId xmlns:a16="http://schemas.microsoft.com/office/drawing/2014/main" id="{2A85C1C7-5D41-3E2F-CE8E-CDA77FDE8A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4012" y="273843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2" name="Line 294">
              <a:extLst>
                <a:ext uri="{FF2B5EF4-FFF2-40B4-BE49-F238E27FC236}">
                  <a16:creationId xmlns:a16="http://schemas.microsoft.com/office/drawing/2014/main" id="{B7D07A02-2404-08B4-006A-F791B7EFB3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2738438"/>
              <a:ext cx="0" cy="793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3" name="Line 295">
              <a:extLst>
                <a:ext uri="{FF2B5EF4-FFF2-40B4-BE49-F238E27FC236}">
                  <a16:creationId xmlns:a16="http://schemas.microsoft.com/office/drawing/2014/main" id="{8FA78D29-0D81-F0B1-5199-18ED363C39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27162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4" name="Line 296">
              <a:extLst>
                <a:ext uri="{FF2B5EF4-FFF2-40B4-BE49-F238E27FC236}">
                  <a16:creationId xmlns:a16="http://schemas.microsoft.com/office/drawing/2014/main" id="{1E5CBE69-9535-98D7-3418-8FC0365334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2716213"/>
              <a:ext cx="0" cy="904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5" name="Line 297">
              <a:extLst>
                <a:ext uri="{FF2B5EF4-FFF2-40B4-BE49-F238E27FC236}">
                  <a16:creationId xmlns:a16="http://schemas.microsoft.com/office/drawing/2014/main" id="{E9678C00-ADAB-632A-665A-8DC9F38150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2" y="27162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6" name="Line 298">
              <a:extLst>
                <a:ext uri="{FF2B5EF4-FFF2-40B4-BE49-F238E27FC236}">
                  <a16:creationId xmlns:a16="http://schemas.microsoft.com/office/drawing/2014/main" id="{9AF51693-A21D-F3EF-CA63-C20D36ED9D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312" y="276225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7" name="Line 299">
              <a:extLst>
                <a:ext uri="{FF2B5EF4-FFF2-40B4-BE49-F238E27FC236}">
                  <a16:creationId xmlns:a16="http://schemas.microsoft.com/office/drawing/2014/main" id="{1C56F50D-EF6E-B629-C0C8-D83F92A8A1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2" y="2762250"/>
              <a:ext cx="0" cy="714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8" name="Line 300">
              <a:extLst>
                <a:ext uri="{FF2B5EF4-FFF2-40B4-BE49-F238E27FC236}">
                  <a16:creationId xmlns:a16="http://schemas.microsoft.com/office/drawing/2014/main" id="{CAF553D8-92F0-099E-1864-7D52A8FD11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27162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9" name="Line 301">
              <a:extLst>
                <a:ext uri="{FF2B5EF4-FFF2-40B4-BE49-F238E27FC236}">
                  <a16:creationId xmlns:a16="http://schemas.microsoft.com/office/drawing/2014/main" id="{AF658CC4-A35B-DA0E-E602-E6A58F94F0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2716213"/>
              <a:ext cx="0" cy="889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0" name="Line 302">
              <a:extLst>
                <a:ext uri="{FF2B5EF4-FFF2-40B4-BE49-F238E27FC236}">
                  <a16:creationId xmlns:a16="http://schemas.microsoft.com/office/drawing/2014/main" id="{B8D31404-D541-965D-ED68-CC3E004825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2716213"/>
              <a:ext cx="2222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1" name="Line 303">
              <a:extLst>
                <a:ext uri="{FF2B5EF4-FFF2-40B4-BE49-F238E27FC236}">
                  <a16:creationId xmlns:a16="http://schemas.microsoft.com/office/drawing/2014/main" id="{4F218041-2F87-297B-280E-250B1F3B8E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276225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2" name="Line 304">
              <a:extLst>
                <a:ext uri="{FF2B5EF4-FFF2-40B4-BE49-F238E27FC236}">
                  <a16:creationId xmlns:a16="http://schemas.microsoft.com/office/drawing/2014/main" id="{9344AD98-F98E-D569-C5B3-D333525577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27035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3" name="Line 305">
              <a:extLst>
                <a:ext uri="{FF2B5EF4-FFF2-40B4-BE49-F238E27FC236}">
                  <a16:creationId xmlns:a16="http://schemas.microsoft.com/office/drawing/2014/main" id="{9E614621-4F32-1D53-D10E-27ECD1646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4875" y="282416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4" name="Line 306">
              <a:extLst>
                <a:ext uri="{FF2B5EF4-FFF2-40B4-BE49-F238E27FC236}">
                  <a16:creationId xmlns:a16="http://schemas.microsoft.com/office/drawing/2014/main" id="{F3A36475-2413-78F3-BA98-6D26048145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282416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5" name="Line 307">
              <a:extLst>
                <a:ext uri="{FF2B5EF4-FFF2-40B4-BE49-F238E27FC236}">
                  <a16:creationId xmlns:a16="http://schemas.microsoft.com/office/drawing/2014/main" id="{AEB4E944-B99B-E343-1E64-93DBCEB4A5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2703513"/>
              <a:ext cx="0" cy="1206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6" name="Line 308">
              <a:extLst>
                <a:ext uri="{FF2B5EF4-FFF2-40B4-BE49-F238E27FC236}">
                  <a16:creationId xmlns:a16="http://schemas.microsoft.com/office/drawing/2014/main" id="{C9CB0B1B-F456-9C87-B9D6-54246F721E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2824163"/>
              <a:ext cx="0" cy="31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7" name="Line 309">
              <a:extLst>
                <a:ext uri="{FF2B5EF4-FFF2-40B4-BE49-F238E27FC236}">
                  <a16:creationId xmlns:a16="http://schemas.microsoft.com/office/drawing/2014/main" id="{44EF83C5-D565-F728-89AA-D403F42A25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8075" y="269557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8" name="Line 310">
              <a:extLst>
                <a:ext uri="{FF2B5EF4-FFF2-40B4-BE49-F238E27FC236}">
                  <a16:creationId xmlns:a16="http://schemas.microsoft.com/office/drawing/2014/main" id="{E5FBCDFF-81C8-4067-B8BE-E0AFAD28C8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8712" y="269557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9" name="Line 311">
              <a:extLst>
                <a:ext uri="{FF2B5EF4-FFF2-40B4-BE49-F238E27FC236}">
                  <a16:creationId xmlns:a16="http://schemas.microsoft.com/office/drawing/2014/main" id="{188A00A7-20EF-FE85-C990-9556283861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266223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0" name="Line 312">
              <a:extLst>
                <a:ext uri="{FF2B5EF4-FFF2-40B4-BE49-F238E27FC236}">
                  <a16:creationId xmlns:a16="http://schemas.microsoft.com/office/drawing/2014/main" id="{42C9CA0E-8459-A2F8-8F1A-7AA82CEDB7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0125" y="263366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1" name="Line 313">
              <a:extLst>
                <a:ext uri="{FF2B5EF4-FFF2-40B4-BE49-F238E27FC236}">
                  <a16:creationId xmlns:a16="http://schemas.microsoft.com/office/drawing/2014/main" id="{241EA2B2-293C-81E6-20BC-2160AF2166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7" y="263366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2" name="Line 314">
              <a:extLst>
                <a:ext uri="{FF2B5EF4-FFF2-40B4-BE49-F238E27FC236}">
                  <a16:creationId xmlns:a16="http://schemas.microsoft.com/office/drawing/2014/main" id="{6DDDA7E6-8CB9-DB22-4B0F-691E3A094F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2662238"/>
              <a:ext cx="0" cy="412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3" name="Line 315">
              <a:extLst>
                <a:ext uri="{FF2B5EF4-FFF2-40B4-BE49-F238E27FC236}">
                  <a16:creationId xmlns:a16="http://schemas.microsoft.com/office/drawing/2014/main" id="{E48AAF88-FE45-CDB4-9CC4-2045DAB01C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7" y="26812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4" name="Line 316">
              <a:extLst>
                <a:ext uri="{FF2B5EF4-FFF2-40B4-BE49-F238E27FC236}">
                  <a16:creationId xmlns:a16="http://schemas.microsoft.com/office/drawing/2014/main" id="{891E835C-CB2B-A256-F129-C3339E7EF6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266700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5" name="Line 317">
              <a:extLst>
                <a:ext uri="{FF2B5EF4-FFF2-40B4-BE49-F238E27FC236}">
                  <a16:creationId xmlns:a16="http://schemas.microsoft.com/office/drawing/2014/main" id="{E756C262-536E-B07E-A1F7-3DB95EF511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7" y="26431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6" name="Line 318">
              <a:extLst>
                <a:ext uri="{FF2B5EF4-FFF2-40B4-BE49-F238E27FC236}">
                  <a16:creationId xmlns:a16="http://schemas.microsoft.com/office/drawing/2014/main" id="{2388321D-3398-EB69-E93D-B2707455A7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26431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7" name="Line 319">
              <a:extLst>
                <a:ext uri="{FF2B5EF4-FFF2-40B4-BE49-F238E27FC236}">
                  <a16:creationId xmlns:a16="http://schemas.microsoft.com/office/drawing/2014/main" id="{59803F88-CD54-D848-C9AC-41D6E718D5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268128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8" name="Line 320">
              <a:extLst>
                <a:ext uri="{FF2B5EF4-FFF2-40B4-BE49-F238E27FC236}">
                  <a16:creationId xmlns:a16="http://schemas.microsoft.com/office/drawing/2014/main" id="{762CC26E-957D-5DE7-DAAD-E54D4C3E45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2" y="2695575"/>
              <a:ext cx="0" cy="873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9" name="Line 321">
              <a:extLst>
                <a:ext uri="{FF2B5EF4-FFF2-40B4-BE49-F238E27FC236}">
                  <a16:creationId xmlns:a16="http://schemas.microsoft.com/office/drawing/2014/main" id="{0ACE8D70-2BFF-2277-6AC2-7E19DEF8AB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2" y="2667000"/>
              <a:ext cx="0" cy="1095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0" name="Line 322">
              <a:extLst>
                <a:ext uri="{FF2B5EF4-FFF2-40B4-BE49-F238E27FC236}">
                  <a16:creationId xmlns:a16="http://schemas.microsoft.com/office/drawing/2014/main" id="{23C017B8-6263-EC06-B8F3-3B8B3258B8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2643188"/>
              <a:ext cx="0" cy="1333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1" name="Line 323">
              <a:extLst>
                <a:ext uri="{FF2B5EF4-FFF2-40B4-BE49-F238E27FC236}">
                  <a16:creationId xmlns:a16="http://schemas.microsoft.com/office/drawing/2014/main" id="{A636B652-B7BC-51E9-D8A1-4B0567D4B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2633663"/>
              <a:ext cx="0" cy="1666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2" name="Line 324">
              <a:extLst>
                <a:ext uri="{FF2B5EF4-FFF2-40B4-BE49-F238E27FC236}">
                  <a16:creationId xmlns:a16="http://schemas.microsoft.com/office/drawing/2014/main" id="{6E160859-9A80-C1C1-324C-DDECCFD35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2" y="2703513"/>
              <a:ext cx="0" cy="968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3" name="Line 325">
              <a:extLst>
                <a:ext uri="{FF2B5EF4-FFF2-40B4-BE49-F238E27FC236}">
                  <a16:creationId xmlns:a16="http://schemas.microsoft.com/office/drawing/2014/main" id="{04D934BA-D1C9-E487-7ABB-002CF6907C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7" y="2681288"/>
              <a:ext cx="0" cy="11906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4" name="Line 326">
              <a:extLst>
                <a:ext uri="{FF2B5EF4-FFF2-40B4-BE49-F238E27FC236}">
                  <a16:creationId xmlns:a16="http://schemas.microsoft.com/office/drawing/2014/main" id="{4E7C5264-4DAB-5A90-8778-456775FC19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7912" y="266700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5" name="Line 327">
              <a:extLst>
                <a:ext uri="{FF2B5EF4-FFF2-40B4-BE49-F238E27FC236}">
                  <a16:creationId xmlns:a16="http://schemas.microsoft.com/office/drawing/2014/main" id="{91328975-8AAA-7CB0-B515-0E10924C9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150" y="2703513"/>
              <a:ext cx="23812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6" name="Line 328">
              <a:extLst>
                <a:ext uri="{FF2B5EF4-FFF2-40B4-BE49-F238E27FC236}">
                  <a16:creationId xmlns:a16="http://schemas.microsoft.com/office/drawing/2014/main" id="{B7933D09-1623-FFD9-DEC7-EEF7DDD253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9325" y="266223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7" name="Line 329">
              <a:extLst>
                <a:ext uri="{FF2B5EF4-FFF2-40B4-BE49-F238E27FC236}">
                  <a16:creationId xmlns:a16="http://schemas.microsoft.com/office/drawing/2014/main" id="{C45072E3-5C3F-D335-74D6-88494A862D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1225" y="2944813"/>
              <a:ext cx="0" cy="619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8" name="Line 330">
              <a:extLst>
                <a:ext uri="{FF2B5EF4-FFF2-40B4-BE49-F238E27FC236}">
                  <a16:creationId xmlns:a16="http://schemas.microsoft.com/office/drawing/2014/main" id="{4B48CB70-EA66-9FE7-5D24-23B5005F33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81225" y="29448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9" name="Line 331">
              <a:extLst>
                <a:ext uri="{FF2B5EF4-FFF2-40B4-BE49-F238E27FC236}">
                  <a16:creationId xmlns:a16="http://schemas.microsoft.com/office/drawing/2014/main" id="{A02B428D-E056-D76E-6EFC-E534864A4F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7" y="294481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0" name="Line 332">
              <a:extLst>
                <a:ext uri="{FF2B5EF4-FFF2-40B4-BE49-F238E27FC236}">
                  <a16:creationId xmlns:a16="http://schemas.microsoft.com/office/drawing/2014/main" id="{C6EA303B-2745-688E-6AC5-729F20B8DA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2824163"/>
              <a:ext cx="0" cy="603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1" name="Freeform 333">
              <a:extLst>
                <a:ext uri="{FF2B5EF4-FFF2-40B4-BE49-F238E27FC236}">
                  <a16:creationId xmlns:a16="http://schemas.microsoft.com/office/drawing/2014/main" id="{5C11B88D-00B7-9F6B-761D-620749093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2770188"/>
              <a:ext cx="1817687" cy="735013"/>
            </a:xfrm>
            <a:custGeom>
              <a:avLst/>
              <a:gdLst>
                <a:gd name="T0" fmla="*/ 1145 w 1145"/>
                <a:gd name="T1" fmla="*/ 102 h 463"/>
                <a:gd name="T2" fmla="*/ 916 w 1145"/>
                <a:gd name="T3" fmla="*/ 12 h 463"/>
                <a:gd name="T4" fmla="*/ 804 w 1145"/>
                <a:gd name="T5" fmla="*/ 22 h 463"/>
                <a:gd name="T6" fmla="*/ 686 w 1145"/>
                <a:gd name="T7" fmla="*/ 41 h 463"/>
                <a:gd name="T8" fmla="*/ 574 w 1145"/>
                <a:gd name="T9" fmla="*/ 23 h 463"/>
                <a:gd name="T10" fmla="*/ 344 w 1145"/>
                <a:gd name="T11" fmla="*/ 37 h 463"/>
                <a:gd name="T12" fmla="*/ 227 w 1145"/>
                <a:gd name="T13" fmla="*/ 26 h 463"/>
                <a:gd name="T14" fmla="*/ 98 w 1145"/>
                <a:gd name="T15" fmla="*/ 0 h 463"/>
                <a:gd name="T16" fmla="*/ 79 w 1145"/>
                <a:gd name="T17" fmla="*/ 19 h 463"/>
                <a:gd name="T18" fmla="*/ 45 w 1145"/>
                <a:gd name="T19" fmla="*/ 19 h 463"/>
                <a:gd name="T20" fmla="*/ 17 w 1145"/>
                <a:gd name="T21" fmla="*/ 48 h 463"/>
                <a:gd name="T22" fmla="*/ 17 w 1145"/>
                <a:gd name="T23" fmla="*/ 124 h 463"/>
                <a:gd name="T24" fmla="*/ 8 w 1145"/>
                <a:gd name="T25" fmla="*/ 162 h 463"/>
                <a:gd name="T26" fmla="*/ 8 w 1145"/>
                <a:gd name="T27" fmla="*/ 201 h 463"/>
                <a:gd name="T28" fmla="*/ 0 w 1145"/>
                <a:gd name="T29" fmla="*/ 244 h 463"/>
                <a:gd name="T30" fmla="*/ 0 w 1145"/>
                <a:gd name="T31" fmla="*/ 46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5" h="463">
                  <a:moveTo>
                    <a:pt x="1145" y="102"/>
                  </a:moveTo>
                  <a:lnTo>
                    <a:pt x="916" y="12"/>
                  </a:lnTo>
                  <a:lnTo>
                    <a:pt x="804" y="22"/>
                  </a:lnTo>
                  <a:lnTo>
                    <a:pt x="686" y="41"/>
                  </a:lnTo>
                  <a:lnTo>
                    <a:pt x="574" y="23"/>
                  </a:lnTo>
                  <a:lnTo>
                    <a:pt x="344" y="37"/>
                  </a:lnTo>
                  <a:lnTo>
                    <a:pt x="227" y="26"/>
                  </a:lnTo>
                  <a:lnTo>
                    <a:pt x="98" y="0"/>
                  </a:lnTo>
                  <a:lnTo>
                    <a:pt x="79" y="19"/>
                  </a:lnTo>
                  <a:lnTo>
                    <a:pt x="45" y="19"/>
                  </a:lnTo>
                  <a:lnTo>
                    <a:pt x="17" y="48"/>
                  </a:lnTo>
                  <a:lnTo>
                    <a:pt x="17" y="124"/>
                  </a:lnTo>
                  <a:lnTo>
                    <a:pt x="8" y="162"/>
                  </a:lnTo>
                  <a:lnTo>
                    <a:pt x="8" y="201"/>
                  </a:lnTo>
                  <a:lnTo>
                    <a:pt x="0" y="244"/>
                  </a:lnTo>
                  <a:lnTo>
                    <a:pt x="0" y="463"/>
                  </a:lnTo>
                </a:path>
              </a:pathLst>
            </a:cu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2" name="Freeform 334">
              <a:extLst>
                <a:ext uri="{FF2B5EF4-FFF2-40B4-BE49-F238E27FC236}">
                  <a16:creationId xmlns:a16="http://schemas.microsoft.com/office/drawing/2014/main" id="{8C36A29A-4A2A-21E5-48AA-807939130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3135313"/>
              <a:ext cx="7288212" cy="663575"/>
            </a:xfrm>
            <a:custGeom>
              <a:avLst/>
              <a:gdLst>
                <a:gd name="T0" fmla="*/ 4591 w 4591"/>
                <a:gd name="T1" fmla="*/ 376 h 418"/>
                <a:gd name="T2" fmla="*/ 3672 w 4591"/>
                <a:gd name="T3" fmla="*/ 299 h 418"/>
                <a:gd name="T4" fmla="*/ 2753 w 4591"/>
                <a:gd name="T5" fmla="*/ 321 h 418"/>
                <a:gd name="T6" fmla="*/ 2294 w 4591"/>
                <a:gd name="T7" fmla="*/ 278 h 418"/>
                <a:gd name="T8" fmla="*/ 1835 w 4591"/>
                <a:gd name="T9" fmla="*/ 243 h 418"/>
                <a:gd name="T10" fmla="*/ 1376 w 4591"/>
                <a:gd name="T11" fmla="*/ 197 h 418"/>
                <a:gd name="T12" fmla="*/ 1145 w 4591"/>
                <a:gd name="T13" fmla="*/ 158 h 418"/>
                <a:gd name="T14" fmla="*/ 916 w 4591"/>
                <a:gd name="T15" fmla="*/ 155 h 418"/>
                <a:gd name="T16" fmla="*/ 804 w 4591"/>
                <a:gd name="T17" fmla="*/ 137 h 418"/>
                <a:gd name="T18" fmla="*/ 689 w 4591"/>
                <a:gd name="T19" fmla="*/ 134 h 418"/>
                <a:gd name="T20" fmla="*/ 457 w 4591"/>
                <a:gd name="T21" fmla="*/ 107 h 418"/>
                <a:gd name="T22" fmla="*/ 342 w 4591"/>
                <a:gd name="T23" fmla="*/ 97 h 418"/>
                <a:gd name="T24" fmla="*/ 227 w 4591"/>
                <a:gd name="T25" fmla="*/ 94 h 418"/>
                <a:gd name="T26" fmla="*/ 146 w 4591"/>
                <a:gd name="T27" fmla="*/ 14 h 418"/>
                <a:gd name="T28" fmla="*/ 130 w 4591"/>
                <a:gd name="T29" fmla="*/ 27 h 418"/>
                <a:gd name="T30" fmla="*/ 115 w 4591"/>
                <a:gd name="T31" fmla="*/ 4 h 418"/>
                <a:gd name="T32" fmla="*/ 99 w 4591"/>
                <a:gd name="T33" fmla="*/ 10 h 418"/>
                <a:gd name="T34" fmla="*/ 82 w 4591"/>
                <a:gd name="T35" fmla="*/ 7 h 418"/>
                <a:gd name="T36" fmla="*/ 66 w 4591"/>
                <a:gd name="T37" fmla="*/ 0 h 418"/>
                <a:gd name="T38" fmla="*/ 50 w 4591"/>
                <a:gd name="T39" fmla="*/ 10 h 418"/>
                <a:gd name="T40" fmla="*/ 34 w 4591"/>
                <a:gd name="T41" fmla="*/ 40 h 418"/>
                <a:gd name="T42" fmla="*/ 19 w 4591"/>
                <a:gd name="T43" fmla="*/ 127 h 418"/>
                <a:gd name="T44" fmla="*/ 0 w 4591"/>
                <a:gd name="T45" fmla="*/ 195 h 418"/>
                <a:gd name="T46" fmla="*/ 0 w 4591"/>
                <a:gd name="T47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91" h="418">
                  <a:moveTo>
                    <a:pt x="4591" y="376"/>
                  </a:moveTo>
                  <a:lnTo>
                    <a:pt x="3672" y="299"/>
                  </a:lnTo>
                  <a:lnTo>
                    <a:pt x="2753" y="321"/>
                  </a:lnTo>
                  <a:lnTo>
                    <a:pt x="2294" y="278"/>
                  </a:lnTo>
                  <a:lnTo>
                    <a:pt x="1835" y="243"/>
                  </a:lnTo>
                  <a:lnTo>
                    <a:pt x="1376" y="197"/>
                  </a:lnTo>
                  <a:lnTo>
                    <a:pt x="1145" y="158"/>
                  </a:lnTo>
                  <a:lnTo>
                    <a:pt x="916" y="155"/>
                  </a:lnTo>
                  <a:lnTo>
                    <a:pt x="804" y="137"/>
                  </a:lnTo>
                  <a:lnTo>
                    <a:pt x="689" y="134"/>
                  </a:lnTo>
                  <a:lnTo>
                    <a:pt x="457" y="107"/>
                  </a:lnTo>
                  <a:lnTo>
                    <a:pt x="342" y="97"/>
                  </a:lnTo>
                  <a:lnTo>
                    <a:pt x="227" y="94"/>
                  </a:lnTo>
                  <a:lnTo>
                    <a:pt x="146" y="14"/>
                  </a:lnTo>
                  <a:lnTo>
                    <a:pt x="130" y="27"/>
                  </a:lnTo>
                  <a:lnTo>
                    <a:pt x="115" y="4"/>
                  </a:lnTo>
                  <a:lnTo>
                    <a:pt x="99" y="10"/>
                  </a:lnTo>
                  <a:lnTo>
                    <a:pt x="82" y="7"/>
                  </a:lnTo>
                  <a:lnTo>
                    <a:pt x="66" y="0"/>
                  </a:lnTo>
                  <a:lnTo>
                    <a:pt x="50" y="10"/>
                  </a:lnTo>
                  <a:lnTo>
                    <a:pt x="34" y="40"/>
                  </a:lnTo>
                  <a:lnTo>
                    <a:pt x="19" y="127"/>
                  </a:lnTo>
                  <a:lnTo>
                    <a:pt x="0" y="195"/>
                  </a:lnTo>
                  <a:lnTo>
                    <a:pt x="0" y="418"/>
                  </a:lnTo>
                </a:path>
              </a:pathLst>
            </a:custGeom>
            <a:noFill/>
            <a:ln w="1905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3" name="Rectangle 335">
              <a:extLst>
                <a:ext uri="{FF2B5EF4-FFF2-40B4-BE49-F238E27FC236}">
                  <a16:creationId xmlns:a16="http://schemas.microsoft.com/office/drawing/2014/main" id="{64C8008D-F7F1-35E2-89B5-D69EA7D2C8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6132" y="5604193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04" name="Rectangle 336">
              <a:extLst>
                <a:ext uri="{FF2B5EF4-FFF2-40B4-BE49-F238E27FC236}">
                  <a16:creationId xmlns:a16="http://schemas.microsoft.com/office/drawing/2014/main" id="{BADD7BBE-FBDF-3EE4-8028-4B8120C94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4762" y="5059680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05" name="Rectangle 337">
              <a:extLst>
                <a:ext uri="{FF2B5EF4-FFF2-40B4-BE49-F238E27FC236}">
                  <a16:creationId xmlns:a16="http://schemas.microsoft.com/office/drawing/2014/main" id="{A61E153F-4D8E-F9BC-399A-13ABF67BA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3390" y="4515168"/>
              <a:ext cx="27411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06" name="Line 338">
              <a:extLst>
                <a:ext uri="{FF2B5EF4-FFF2-40B4-BE49-F238E27FC236}">
                  <a16:creationId xmlns:a16="http://schemas.microsoft.com/office/drawing/2014/main" id="{5B64C855-C512-7D35-6C00-E0B8E5553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47453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7" name="Line 339">
              <a:extLst>
                <a:ext uri="{FF2B5EF4-FFF2-40B4-BE49-F238E27FC236}">
                  <a16:creationId xmlns:a16="http://schemas.microsoft.com/office/drawing/2014/main" id="{6EEAD397-D847-A280-F761-933E240E19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2" y="47453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8" name="Line 340">
              <a:extLst>
                <a:ext uri="{FF2B5EF4-FFF2-40B4-BE49-F238E27FC236}">
                  <a16:creationId xmlns:a16="http://schemas.microsoft.com/office/drawing/2014/main" id="{17B0A859-DF5A-0B60-21EB-831E8C8521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4745355"/>
              <a:ext cx="0" cy="857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9" name="Line 341">
              <a:extLst>
                <a:ext uri="{FF2B5EF4-FFF2-40B4-BE49-F238E27FC236}">
                  <a16:creationId xmlns:a16="http://schemas.microsoft.com/office/drawing/2014/main" id="{EE70BD92-E12A-E3B0-588A-D4586AC45A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471519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0" name="Line 342">
              <a:extLst>
                <a:ext uri="{FF2B5EF4-FFF2-40B4-BE49-F238E27FC236}">
                  <a16:creationId xmlns:a16="http://schemas.microsoft.com/office/drawing/2014/main" id="{0D344221-BCD5-871F-67B1-B8A9620D76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4715193"/>
              <a:ext cx="2222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1" name="Line 343">
              <a:extLst>
                <a:ext uri="{FF2B5EF4-FFF2-40B4-BE49-F238E27FC236}">
                  <a16:creationId xmlns:a16="http://schemas.microsoft.com/office/drawing/2014/main" id="{F940C545-EB30-55B9-A451-1A69455B0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312" y="472789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2" name="Line 344">
              <a:extLst>
                <a:ext uri="{FF2B5EF4-FFF2-40B4-BE49-F238E27FC236}">
                  <a16:creationId xmlns:a16="http://schemas.microsoft.com/office/drawing/2014/main" id="{33C094BC-1CD6-642D-5576-3C1C4A5234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4715193"/>
              <a:ext cx="0" cy="873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3" name="Line 345">
              <a:extLst>
                <a:ext uri="{FF2B5EF4-FFF2-40B4-BE49-F238E27FC236}">
                  <a16:creationId xmlns:a16="http://schemas.microsoft.com/office/drawing/2014/main" id="{7F57EFBC-A669-2B40-D33F-01A95B194F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2" y="4727893"/>
              <a:ext cx="0" cy="8096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4" name="Line 346">
              <a:extLst>
                <a:ext uri="{FF2B5EF4-FFF2-40B4-BE49-F238E27FC236}">
                  <a16:creationId xmlns:a16="http://schemas.microsoft.com/office/drawing/2014/main" id="{F180B539-5B1A-963A-DCE3-C6360EB585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472789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5" name="Line 347">
              <a:extLst>
                <a:ext uri="{FF2B5EF4-FFF2-40B4-BE49-F238E27FC236}">
                  <a16:creationId xmlns:a16="http://schemas.microsoft.com/office/drawing/2014/main" id="{9D337A16-5F22-C647-0EE0-AB7E5B6CCA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7" y="4783455"/>
              <a:ext cx="0" cy="1206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6" name="Line 348">
              <a:extLst>
                <a:ext uri="{FF2B5EF4-FFF2-40B4-BE49-F238E27FC236}">
                  <a16:creationId xmlns:a16="http://schemas.microsoft.com/office/drawing/2014/main" id="{531C99C4-EDB7-7E16-BFB1-1F3FE92A07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47834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7" name="Line 349">
              <a:extLst>
                <a:ext uri="{FF2B5EF4-FFF2-40B4-BE49-F238E27FC236}">
                  <a16:creationId xmlns:a16="http://schemas.microsoft.com/office/drawing/2014/main" id="{C2E5D70F-77A3-4D02-AF43-3866BA9BF1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8887" y="47834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8" name="Line 350">
              <a:extLst>
                <a:ext uri="{FF2B5EF4-FFF2-40B4-BE49-F238E27FC236}">
                  <a16:creationId xmlns:a16="http://schemas.microsoft.com/office/drawing/2014/main" id="{FDE39277-36FB-EAE9-DB96-D6899B3245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2" y="47564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9" name="Line 351">
              <a:extLst>
                <a:ext uri="{FF2B5EF4-FFF2-40B4-BE49-F238E27FC236}">
                  <a16:creationId xmlns:a16="http://schemas.microsoft.com/office/drawing/2014/main" id="{20C588C4-EF88-69FB-11FB-2A60C3A318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47564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0" name="Freeform 352">
              <a:extLst>
                <a:ext uri="{FF2B5EF4-FFF2-40B4-BE49-F238E27FC236}">
                  <a16:creationId xmlns:a16="http://schemas.microsoft.com/office/drawing/2014/main" id="{ADCBA833-6851-92B0-1981-4E9A21B2E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450" y="4756468"/>
              <a:ext cx="0" cy="115888"/>
            </a:xfrm>
            <a:custGeom>
              <a:avLst/>
              <a:gdLst>
                <a:gd name="T0" fmla="*/ 73 h 73"/>
                <a:gd name="T1" fmla="*/ 22 h 73"/>
                <a:gd name="T2" fmla="*/ 14 h 73"/>
                <a:gd name="T3" fmla="*/ 11 h 73"/>
                <a:gd name="T4" fmla="*/ 8 h 73"/>
                <a:gd name="T5" fmla="*/ 3 h 73"/>
                <a:gd name="T6" fmla="*/ 1 h 73"/>
                <a:gd name="T7" fmla="*/ 0 h 7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73">
                  <a:moveTo>
                    <a:pt x="0" y="73"/>
                  </a:moveTo>
                  <a:lnTo>
                    <a:pt x="0" y="22"/>
                  </a:lnTo>
                  <a:lnTo>
                    <a:pt x="0" y="14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1" name="Line 353">
              <a:extLst>
                <a:ext uri="{FF2B5EF4-FFF2-40B4-BE49-F238E27FC236}">
                  <a16:creationId xmlns:a16="http://schemas.microsoft.com/office/drawing/2014/main" id="{1696F4E0-FD69-90F1-5C22-8476E3D47E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4012" y="472313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2" name="Line 354">
              <a:extLst>
                <a:ext uri="{FF2B5EF4-FFF2-40B4-BE49-F238E27FC236}">
                  <a16:creationId xmlns:a16="http://schemas.microsoft.com/office/drawing/2014/main" id="{A1A6D7C7-B01C-6BE1-BF97-E3B4DB166C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472313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3" name="Line 355">
              <a:extLst>
                <a:ext uri="{FF2B5EF4-FFF2-40B4-BE49-F238E27FC236}">
                  <a16:creationId xmlns:a16="http://schemas.microsoft.com/office/drawing/2014/main" id="{4A983343-1856-2223-DBB8-80B7485A67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2" y="4723130"/>
              <a:ext cx="0" cy="1254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4" name="Line 356">
              <a:extLst>
                <a:ext uri="{FF2B5EF4-FFF2-40B4-BE49-F238E27FC236}">
                  <a16:creationId xmlns:a16="http://schemas.microsoft.com/office/drawing/2014/main" id="{D3ABC275-AA0E-B003-495F-B0AC60210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93937" y="45548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5" name="Line 357">
              <a:extLst>
                <a:ext uri="{FF2B5EF4-FFF2-40B4-BE49-F238E27FC236}">
                  <a16:creationId xmlns:a16="http://schemas.microsoft.com/office/drawing/2014/main" id="{2F94AAAD-C997-7473-712C-CDB3ABF4DD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7" y="45278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6" name="Line 358">
              <a:extLst>
                <a:ext uri="{FF2B5EF4-FFF2-40B4-BE49-F238E27FC236}">
                  <a16:creationId xmlns:a16="http://schemas.microsoft.com/office/drawing/2014/main" id="{95309586-3441-F1D7-539E-8B8204093C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0125" y="45278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7" name="Line 359">
              <a:extLst>
                <a:ext uri="{FF2B5EF4-FFF2-40B4-BE49-F238E27FC236}">
                  <a16:creationId xmlns:a16="http://schemas.microsoft.com/office/drawing/2014/main" id="{0001A49F-ED17-5816-F9C7-4790C1B3A0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45548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8" name="Line 360">
              <a:extLst>
                <a:ext uri="{FF2B5EF4-FFF2-40B4-BE49-F238E27FC236}">
                  <a16:creationId xmlns:a16="http://schemas.microsoft.com/office/drawing/2014/main" id="{AB39B937-1DA0-79C8-966D-A15D95826D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4531043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9" name="Line 361">
              <a:extLst>
                <a:ext uri="{FF2B5EF4-FFF2-40B4-BE49-F238E27FC236}">
                  <a16:creationId xmlns:a16="http://schemas.microsoft.com/office/drawing/2014/main" id="{19BD839C-C23C-5CA4-BF84-8C050C8E7D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4875" y="44913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0" name="Line 362">
              <a:extLst>
                <a:ext uri="{FF2B5EF4-FFF2-40B4-BE49-F238E27FC236}">
                  <a16:creationId xmlns:a16="http://schemas.microsoft.com/office/drawing/2014/main" id="{1C203334-CDB8-772A-33AE-D5A763655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444690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1" name="Line 363">
              <a:extLst>
                <a:ext uri="{FF2B5EF4-FFF2-40B4-BE49-F238E27FC236}">
                  <a16:creationId xmlns:a16="http://schemas.microsoft.com/office/drawing/2014/main" id="{D3B1E6AE-5858-37CF-F4C3-ADCDF31F94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4491355"/>
              <a:ext cx="0" cy="396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2" name="Line 364">
              <a:extLst>
                <a:ext uri="{FF2B5EF4-FFF2-40B4-BE49-F238E27FC236}">
                  <a16:creationId xmlns:a16="http://schemas.microsoft.com/office/drawing/2014/main" id="{0FE3BB04-8004-3A1A-3172-8C64146369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44913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3" name="Line 365">
              <a:extLst>
                <a:ext uri="{FF2B5EF4-FFF2-40B4-BE49-F238E27FC236}">
                  <a16:creationId xmlns:a16="http://schemas.microsoft.com/office/drawing/2014/main" id="{07AD21B2-1E53-7CBD-B1BF-A8F86EB844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4446905"/>
              <a:ext cx="0" cy="444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4" name="Line 366">
              <a:extLst>
                <a:ext uri="{FF2B5EF4-FFF2-40B4-BE49-F238E27FC236}">
                  <a16:creationId xmlns:a16="http://schemas.microsoft.com/office/drawing/2014/main" id="{BD83C6A3-7B4F-7509-C7DA-37A2698C90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1225" y="4629468"/>
              <a:ext cx="0" cy="254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5" name="Line 367">
              <a:extLst>
                <a:ext uri="{FF2B5EF4-FFF2-40B4-BE49-F238E27FC236}">
                  <a16:creationId xmlns:a16="http://schemas.microsoft.com/office/drawing/2014/main" id="{254ED8D7-ED85-F979-B2F0-5822680963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5512" y="4654868"/>
              <a:ext cx="6350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6" name="Line 368">
              <a:extLst>
                <a:ext uri="{FF2B5EF4-FFF2-40B4-BE49-F238E27FC236}">
                  <a16:creationId xmlns:a16="http://schemas.microsoft.com/office/drawing/2014/main" id="{3BE6D44E-5876-6CE3-5BEE-9880442287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1225" y="4654868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7" name="Line 369">
              <a:extLst>
                <a:ext uri="{FF2B5EF4-FFF2-40B4-BE49-F238E27FC236}">
                  <a16:creationId xmlns:a16="http://schemas.microsoft.com/office/drawing/2014/main" id="{E0A3F9EC-CDF5-532C-17A6-825D577142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81225" y="4629468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8" name="Line 370">
              <a:extLst>
                <a:ext uri="{FF2B5EF4-FFF2-40B4-BE49-F238E27FC236}">
                  <a16:creationId xmlns:a16="http://schemas.microsoft.com/office/drawing/2014/main" id="{0A71FAA4-186C-0242-9F66-1305FC76E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2" y="4629468"/>
              <a:ext cx="6350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9" name="Line 371">
              <a:extLst>
                <a:ext uri="{FF2B5EF4-FFF2-40B4-BE49-F238E27FC236}">
                  <a16:creationId xmlns:a16="http://schemas.microsoft.com/office/drawing/2014/main" id="{1E528A1D-FC36-85F6-5850-4F79127320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4629468"/>
              <a:ext cx="0" cy="254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0" name="Line 372">
              <a:extLst>
                <a:ext uri="{FF2B5EF4-FFF2-40B4-BE49-F238E27FC236}">
                  <a16:creationId xmlns:a16="http://schemas.microsoft.com/office/drawing/2014/main" id="{EA46DF4F-4AA6-0F2F-673A-74C37D258B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4654868"/>
              <a:ext cx="0" cy="365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1" name="Line 373">
              <a:extLst>
                <a:ext uri="{FF2B5EF4-FFF2-40B4-BE49-F238E27FC236}">
                  <a16:creationId xmlns:a16="http://schemas.microsoft.com/office/drawing/2014/main" id="{259C8AFA-EED9-8436-4E64-08AB1EED4C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7" y="46294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2" name="Line 374">
              <a:extLst>
                <a:ext uri="{FF2B5EF4-FFF2-40B4-BE49-F238E27FC236}">
                  <a16:creationId xmlns:a16="http://schemas.microsoft.com/office/drawing/2014/main" id="{C481E261-F8EE-66B9-52A8-96D8D13607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7" y="4654868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3" name="Line 375">
              <a:extLst>
                <a:ext uri="{FF2B5EF4-FFF2-40B4-BE49-F238E27FC236}">
                  <a16:creationId xmlns:a16="http://schemas.microsoft.com/office/drawing/2014/main" id="{4B0F7F80-EEFB-53D0-A84E-1F2A310D13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1225" y="4654868"/>
              <a:ext cx="0" cy="857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4" name="Line 376">
              <a:extLst>
                <a:ext uri="{FF2B5EF4-FFF2-40B4-BE49-F238E27FC236}">
                  <a16:creationId xmlns:a16="http://schemas.microsoft.com/office/drawing/2014/main" id="{CE040B18-5D86-9DDD-FFB7-7966B96E1A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0587" y="4854893"/>
              <a:ext cx="412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5" name="Line 377">
              <a:extLst>
                <a:ext uri="{FF2B5EF4-FFF2-40B4-BE49-F238E27FC236}">
                  <a16:creationId xmlns:a16="http://schemas.microsoft.com/office/drawing/2014/main" id="{3110B409-4336-B6FD-6EBC-54522D935A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1887" y="46691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6" name="Line 378">
              <a:extLst>
                <a:ext uri="{FF2B5EF4-FFF2-40B4-BE49-F238E27FC236}">
                  <a16:creationId xmlns:a16="http://schemas.microsoft.com/office/drawing/2014/main" id="{C419F892-8C78-0EAB-F098-C96D9BCE0B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9662" y="4669155"/>
              <a:ext cx="2222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7" name="Line 379">
              <a:extLst>
                <a:ext uri="{FF2B5EF4-FFF2-40B4-BE49-F238E27FC236}">
                  <a16:creationId xmlns:a16="http://schemas.microsoft.com/office/drawing/2014/main" id="{E2189274-8F6D-F4B6-8C1C-9E16EEB305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3312" y="46564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8" name="Line 380">
              <a:extLst>
                <a:ext uri="{FF2B5EF4-FFF2-40B4-BE49-F238E27FC236}">
                  <a16:creationId xmlns:a16="http://schemas.microsoft.com/office/drawing/2014/main" id="{BD8FFD16-EA1A-B979-54F4-A0166351AF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7" y="46278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9" name="Line 381">
              <a:extLst>
                <a:ext uri="{FF2B5EF4-FFF2-40B4-BE49-F238E27FC236}">
                  <a16:creationId xmlns:a16="http://schemas.microsoft.com/office/drawing/2014/main" id="{A876F430-6E25-9570-7A11-59C8922992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46532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0" name="Line 382">
              <a:extLst>
                <a:ext uri="{FF2B5EF4-FFF2-40B4-BE49-F238E27FC236}">
                  <a16:creationId xmlns:a16="http://schemas.microsoft.com/office/drawing/2014/main" id="{2B02C44B-0E87-2856-F50F-27BC459E65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46278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1" name="Line 383">
              <a:extLst>
                <a:ext uri="{FF2B5EF4-FFF2-40B4-BE49-F238E27FC236}">
                  <a16:creationId xmlns:a16="http://schemas.microsoft.com/office/drawing/2014/main" id="{08AD14A7-6C44-E609-20B7-DE93284A19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2" y="4656455"/>
              <a:ext cx="0" cy="1492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2" name="Line 384">
              <a:extLst>
                <a:ext uri="{FF2B5EF4-FFF2-40B4-BE49-F238E27FC236}">
                  <a16:creationId xmlns:a16="http://schemas.microsoft.com/office/drawing/2014/main" id="{0C6789EE-2126-8086-8C3B-432EC67622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675" y="46564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3" name="Line 385">
              <a:extLst>
                <a:ext uri="{FF2B5EF4-FFF2-40B4-BE49-F238E27FC236}">
                  <a16:creationId xmlns:a16="http://schemas.microsoft.com/office/drawing/2014/main" id="{63777927-2687-6720-53CB-7F871409C9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1887" y="4669155"/>
              <a:ext cx="0" cy="1381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4" name="Line 386">
              <a:extLst>
                <a:ext uri="{FF2B5EF4-FFF2-40B4-BE49-F238E27FC236}">
                  <a16:creationId xmlns:a16="http://schemas.microsoft.com/office/drawing/2014/main" id="{1F4E23C7-E930-6F95-CF1B-D3683F6A52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7912" y="46532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5" name="Line 387">
              <a:extLst>
                <a:ext uri="{FF2B5EF4-FFF2-40B4-BE49-F238E27FC236}">
                  <a16:creationId xmlns:a16="http://schemas.microsoft.com/office/drawing/2014/main" id="{D624F359-34A0-76AC-33A8-184D1B2C12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4627880"/>
              <a:ext cx="0" cy="1809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6" name="Line 388">
              <a:extLst>
                <a:ext uri="{FF2B5EF4-FFF2-40B4-BE49-F238E27FC236}">
                  <a16:creationId xmlns:a16="http://schemas.microsoft.com/office/drawing/2014/main" id="{405C5277-6AAC-BA9B-66B6-1A3D7003BD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2" y="4653280"/>
              <a:ext cx="0" cy="1587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7" name="Line 389">
              <a:extLst>
                <a:ext uri="{FF2B5EF4-FFF2-40B4-BE49-F238E27FC236}">
                  <a16:creationId xmlns:a16="http://schemas.microsoft.com/office/drawing/2014/main" id="{27E8ABE9-5286-1426-C413-62FFCF290E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4527868"/>
              <a:ext cx="0" cy="2063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8" name="Line 390">
              <a:extLst>
                <a:ext uri="{FF2B5EF4-FFF2-40B4-BE49-F238E27FC236}">
                  <a16:creationId xmlns:a16="http://schemas.microsoft.com/office/drawing/2014/main" id="{FE83B110-57D4-C836-4E65-7D2F119E68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9962" y="4531043"/>
              <a:ext cx="0" cy="2047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9" name="Line 391">
              <a:extLst>
                <a:ext uri="{FF2B5EF4-FFF2-40B4-BE49-F238E27FC236}">
                  <a16:creationId xmlns:a16="http://schemas.microsoft.com/office/drawing/2014/main" id="{034801D9-73C3-2AFE-B6E8-5CC62E9BBE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7" y="4554855"/>
              <a:ext cx="0" cy="2032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0" name="Line 392">
              <a:extLst>
                <a:ext uri="{FF2B5EF4-FFF2-40B4-BE49-F238E27FC236}">
                  <a16:creationId xmlns:a16="http://schemas.microsoft.com/office/drawing/2014/main" id="{2DEB97B9-74BC-9B58-8E8D-FE5CE9871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4531043"/>
              <a:ext cx="0" cy="1555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1" name="Line 393">
              <a:extLst>
                <a:ext uri="{FF2B5EF4-FFF2-40B4-BE49-F238E27FC236}">
                  <a16:creationId xmlns:a16="http://schemas.microsoft.com/office/drawing/2014/main" id="{2EE50FF0-7EBF-496D-1C74-382F1B8643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5512" y="4491355"/>
              <a:ext cx="0" cy="1381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2" name="Line 394">
              <a:extLst>
                <a:ext uri="{FF2B5EF4-FFF2-40B4-BE49-F238E27FC236}">
                  <a16:creationId xmlns:a16="http://schemas.microsoft.com/office/drawing/2014/main" id="{E99512CD-C027-C364-4B9D-F190768B49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4531043"/>
              <a:ext cx="23812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3" name="Line 395">
              <a:extLst>
                <a:ext uri="{FF2B5EF4-FFF2-40B4-BE49-F238E27FC236}">
                  <a16:creationId xmlns:a16="http://schemas.microsoft.com/office/drawing/2014/main" id="{C8F98797-6B6D-5614-79F3-66FA16EDD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150" y="4446905"/>
              <a:ext cx="23812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4" name="Line 396">
              <a:extLst>
                <a:ext uri="{FF2B5EF4-FFF2-40B4-BE49-F238E27FC236}">
                  <a16:creationId xmlns:a16="http://schemas.microsoft.com/office/drawing/2014/main" id="{84186616-E06B-B054-32A4-528141B702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8525" y="50596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5" name="Line 397">
              <a:extLst>
                <a:ext uri="{FF2B5EF4-FFF2-40B4-BE49-F238E27FC236}">
                  <a16:creationId xmlns:a16="http://schemas.microsoft.com/office/drawing/2014/main" id="{69652674-168C-6041-B67F-10BE816CE4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7887" y="5059680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6" name="Line 398">
              <a:extLst>
                <a:ext uri="{FF2B5EF4-FFF2-40B4-BE49-F238E27FC236}">
                  <a16:creationId xmlns:a16="http://schemas.microsoft.com/office/drawing/2014/main" id="{BF73BDA1-ACBD-E8D4-6D04-FC05770C2F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7887" y="5204143"/>
              <a:ext cx="412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7" name="Line 399">
              <a:extLst>
                <a:ext uri="{FF2B5EF4-FFF2-40B4-BE49-F238E27FC236}">
                  <a16:creationId xmlns:a16="http://schemas.microsoft.com/office/drawing/2014/main" id="{2E0799FD-653D-B6A3-B31F-EB354A0021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8525" y="5059680"/>
              <a:ext cx="0" cy="412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8" name="Line 400">
              <a:extLst>
                <a:ext uri="{FF2B5EF4-FFF2-40B4-BE49-F238E27FC236}">
                  <a16:creationId xmlns:a16="http://schemas.microsoft.com/office/drawing/2014/main" id="{B2A0B6D0-692F-B7A9-6EF4-8FA3C22F50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4770755"/>
              <a:ext cx="0" cy="904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69" name="Line 401">
              <a:extLst>
                <a:ext uri="{FF2B5EF4-FFF2-40B4-BE49-F238E27FC236}">
                  <a16:creationId xmlns:a16="http://schemas.microsoft.com/office/drawing/2014/main" id="{07A1F64C-46C2-807B-B876-ED5355E58C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47707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0" name="Line 402">
              <a:extLst>
                <a:ext uri="{FF2B5EF4-FFF2-40B4-BE49-F238E27FC236}">
                  <a16:creationId xmlns:a16="http://schemas.microsoft.com/office/drawing/2014/main" id="{89044791-41A1-81F2-07A5-A486A68EC6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7" y="4770755"/>
              <a:ext cx="2063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1" name="Freeform 403">
              <a:extLst>
                <a:ext uri="{FF2B5EF4-FFF2-40B4-BE49-F238E27FC236}">
                  <a16:creationId xmlns:a16="http://schemas.microsoft.com/office/drawing/2014/main" id="{62E1F44E-FB04-8CC3-74C4-6D371BA91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937" y="4686618"/>
              <a:ext cx="1455737" cy="779463"/>
            </a:xfrm>
            <a:custGeom>
              <a:avLst/>
              <a:gdLst>
                <a:gd name="T0" fmla="*/ 917 w 917"/>
                <a:gd name="T1" fmla="*/ 110 h 491"/>
                <a:gd name="T2" fmla="*/ 805 w 917"/>
                <a:gd name="T3" fmla="*/ 73 h 491"/>
                <a:gd name="T4" fmla="*/ 690 w 917"/>
                <a:gd name="T5" fmla="*/ 77 h 491"/>
                <a:gd name="T6" fmla="*/ 343 w 917"/>
                <a:gd name="T7" fmla="*/ 117 h 491"/>
                <a:gd name="T8" fmla="*/ 228 w 917"/>
                <a:gd name="T9" fmla="*/ 137 h 491"/>
                <a:gd name="T10" fmla="*/ 148 w 917"/>
                <a:gd name="T11" fmla="*/ 76 h 491"/>
                <a:gd name="T12" fmla="*/ 130 w 917"/>
                <a:gd name="T13" fmla="*/ 75 h 491"/>
                <a:gd name="T14" fmla="*/ 114 w 917"/>
                <a:gd name="T15" fmla="*/ 79 h 491"/>
                <a:gd name="T16" fmla="*/ 97 w 917"/>
                <a:gd name="T17" fmla="*/ 77 h 491"/>
                <a:gd name="T18" fmla="*/ 80 w 917"/>
                <a:gd name="T19" fmla="*/ 45 h 491"/>
                <a:gd name="T20" fmla="*/ 65 w 917"/>
                <a:gd name="T21" fmla="*/ 30 h 491"/>
                <a:gd name="T22" fmla="*/ 46 w 917"/>
                <a:gd name="T23" fmla="*/ 31 h 491"/>
                <a:gd name="T24" fmla="*/ 31 w 917"/>
                <a:gd name="T25" fmla="*/ 0 h 491"/>
                <a:gd name="T26" fmla="*/ 18 w 917"/>
                <a:gd name="T27" fmla="*/ 3 h 491"/>
                <a:gd name="T28" fmla="*/ 9 w 917"/>
                <a:gd name="T29" fmla="*/ 34 h 491"/>
                <a:gd name="T30" fmla="*/ 9 w 917"/>
                <a:gd name="T31" fmla="*/ 106 h 491"/>
                <a:gd name="T32" fmla="*/ 1 w 917"/>
                <a:gd name="T33" fmla="*/ 261 h 491"/>
                <a:gd name="T34" fmla="*/ 0 w 917"/>
                <a:gd name="T35" fmla="*/ 49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7" h="491">
                  <a:moveTo>
                    <a:pt x="917" y="110"/>
                  </a:moveTo>
                  <a:lnTo>
                    <a:pt x="805" y="73"/>
                  </a:lnTo>
                  <a:lnTo>
                    <a:pt x="690" y="77"/>
                  </a:lnTo>
                  <a:lnTo>
                    <a:pt x="343" y="117"/>
                  </a:lnTo>
                  <a:lnTo>
                    <a:pt x="228" y="137"/>
                  </a:lnTo>
                  <a:lnTo>
                    <a:pt x="148" y="76"/>
                  </a:lnTo>
                  <a:lnTo>
                    <a:pt x="130" y="75"/>
                  </a:lnTo>
                  <a:lnTo>
                    <a:pt x="114" y="79"/>
                  </a:lnTo>
                  <a:lnTo>
                    <a:pt x="97" y="77"/>
                  </a:lnTo>
                  <a:lnTo>
                    <a:pt x="80" y="45"/>
                  </a:lnTo>
                  <a:lnTo>
                    <a:pt x="65" y="30"/>
                  </a:lnTo>
                  <a:lnTo>
                    <a:pt x="46" y="31"/>
                  </a:lnTo>
                  <a:lnTo>
                    <a:pt x="31" y="0"/>
                  </a:lnTo>
                  <a:lnTo>
                    <a:pt x="18" y="3"/>
                  </a:lnTo>
                  <a:lnTo>
                    <a:pt x="9" y="34"/>
                  </a:lnTo>
                  <a:lnTo>
                    <a:pt x="9" y="106"/>
                  </a:lnTo>
                  <a:lnTo>
                    <a:pt x="1" y="261"/>
                  </a:lnTo>
                  <a:lnTo>
                    <a:pt x="0" y="491"/>
                  </a:lnTo>
                </a:path>
              </a:pathLst>
            </a:cu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2" name="Line 404">
              <a:extLst>
                <a:ext uri="{FF2B5EF4-FFF2-40B4-BE49-F238E27FC236}">
                  <a16:creationId xmlns:a16="http://schemas.microsoft.com/office/drawing/2014/main" id="{1791AE40-ABC5-CD35-7CB2-D9CC7A9BE3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2" y="49390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3" name="Line 405">
              <a:extLst>
                <a:ext uri="{FF2B5EF4-FFF2-40B4-BE49-F238E27FC236}">
                  <a16:creationId xmlns:a16="http://schemas.microsoft.com/office/drawing/2014/main" id="{F6349D92-2F62-6B64-8612-9B1B5D12E8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4939030"/>
              <a:ext cx="0" cy="13811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4" name="Line 407">
              <a:extLst>
                <a:ext uri="{FF2B5EF4-FFF2-40B4-BE49-F238E27FC236}">
                  <a16:creationId xmlns:a16="http://schemas.microsoft.com/office/drawing/2014/main" id="{BCD7E0AB-E858-0938-6E8F-6B3C1C420C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10250" y="49390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5" name="Line 408">
              <a:extLst>
                <a:ext uri="{FF2B5EF4-FFF2-40B4-BE49-F238E27FC236}">
                  <a16:creationId xmlns:a16="http://schemas.microsoft.com/office/drawing/2014/main" id="{0736420C-1997-1C8F-FCB7-0835EF29B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4013" y="498665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6" name="Line 409">
              <a:extLst>
                <a:ext uri="{FF2B5EF4-FFF2-40B4-BE49-F238E27FC236}">
                  <a16:creationId xmlns:a16="http://schemas.microsoft.com/office/drawing/2014/main" id="{87558DBB-E662-E198-087B-D9045BD76F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3" y="4986655"/>
              <a:ext cx="0" cy="11271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7" name="Line 410">
              <a:extLst>
                <a:ext uri="{FF2B5EF4-FFF2-40B4-BE49-F238E27FC236}">
                  <a16:creationId xmlns:a16="http://schemas.microsoft.com/office/drawing/2014/main" id="{51C3F3DD-AB87-14CE-9E4A-7538778241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498665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8" name="Line 411">
              <a:extLst>
                <a:ext uri="{FF2B5EF4-FFF2-40B4-BE49-F238E27FC236}">
                  <a16:creationId xmlns:a16="http://schemas.microsoft.com/office/drawing/2014/main" id="{5650FF79-F242-E048-02DB-F040EA52DC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50819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9" name="Line 412">
              <a:extLst>
                <a:ext uri="{FF2B5EF4-FFF2-40B4-BE49-F238E27FC236}">
                  <a16:creationId xmlns:a16="http://schemas.microsoft.com/office/drawing/2014/main" id="{625230CD-4292-3C05-343A-B2F1CF7D68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888" y="50819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0" name="Line 413">
              <a:extLst>
                <a:ext uri="{FF2B5EF4-FFF2-40B4-BE49-F238E27FC236}">
                  <a16:creationId xmlns:a16="http://schemas.microsoft.com/office/drawing/2014/main" id="{7F1AE026-34AE-4A0D-5728-CF182D8EC8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8" y="5081905"/>
              <a:ext cx="0" cy="539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1" name="Line 414">
              <a:extLst>
                <a:ext uri="{FF2B5EF4-FFF2-40B4-BE49-F238E27FC236}">
                  <a16:creationId xmlns:a16="http://schemas.microsoft.com/office/drawing/2014/main" id="{E4B084BC-F331-997F-A6B8-C3B79E5C7B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11450" y="51041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2" name="Line 415">
              <a:extLst>
                <a:ext uri="{FF2B5EF4-FFF2-40B4-BE49-F238E27FC236}">
                  <a16:creationId xmlns:a16="http://schemas.microsoft.com/office/drawing/2014/main" id="{DA80ACE8-C074-4FC7-0723-32A3BAC0C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5104130"/>
              <a:ext cx="0" cy="7620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3" name="Line 416">
              <a:extLst>
                <a:ext uri="{FF2B5EF4-FFF2-40B4-BE49-F238E27FC236}">
                  <a16:creationId xmlns:a16="http://schemas.microsoft.com/office/drawing/2014/main" id="{4EABC119-A53A-57A3-6989-02FBEE91A7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3" y="51041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4" name="Line 417">
              <a:extLst>
                <a:ext uri="{FF2B5EF4-FFF2-40B4-BE49-F238E27FC236}">
                  <a16:creationId xmlns:a16="http://schemas.microsoft.com/office/drawing/2014/main" id="{B825DD55-1E8F-10A3-9D1C-06BBB5CC9F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4964430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5" name="Line 418">
              <a:extLst>
                <a:ext uri="{FF2B5EF4-FFF2-40B4-BE49-F238E27FC236}">
                  <a16:creationId xmlns:a16="http://schemas.microsoft.com/office/drawing/2014/main" id="{0508CD1A-25CB-5860-F109-227D63B0D8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44875" y="49644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6" name="Line 419">
              <a:extLst>
                <a:ext uri="{FF2B5EF4-FFF2-40B4-BE49-F238E27FC236}">
                  <a16:creationId xmlns:a16="http://schemas.microsoft.com/office/drawing/2014/main" id="{C9912D7E-EEFE-3086-E12C-EB28E66924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2313" y="495331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7" name="Line 420">
              <a:extLst>
                <a:ext uri="{FF2B5EF4-FFF2-40B4-BE49-F238E27FC236}">
                  <a16:creationId xmlns:a16="http://schemas.microsoft.com/office/drawing/2014/main" id="{E60122CA-8E26-1E65-8CAE-5AB492FE56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3" y="4953318"/>
              <a:ext cx="0" cy="11906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8" name="Line 421">
              <a:extLst>
                <a:ext uri="{FF2B5EF4-FFF2-40B4-BE49-F238E27FC236}">
                  <a16:creationId xmlns:a16="http://schemas.microsoft.com/office/drawing/2014/main" id="{F2BC0892-F9C8-7382-86F3-A3E22FDE67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4964430"/>
              <a:ext cx="0" cy="1047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9" name="Line 422">
              <a:extLst>
                <a:ext uri="{FF2B5EF4-FFF2-40B4-BE49-F238E27FC236}">
                  <a16:creationId xmlns:a16="http://schemas.microsoft.com/office/drawing/2014/main" id="{60B02E7E-3A8D-185B-7839-2A0659AED9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49390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0" name="Line 423">
              <a:extLst>
                <a:ext uri="{FF2B5EF4-FFF2-40B4-BE49-F238E27FC236}">
                  <a16:creationId xmlns:a16="http://schemas.microsoft.com/office/drawing/2014/main" id="{5BB6500E-AE8B-3B75-BBB0-24A0B5EF4F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4939030"/>
              <a:ext cx="0" cy="11271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1" name="Line 424">
              <a:extLst>
                <a:ext uri="{FF2B5EF4-FFF2-40B4-BE49-F238E27FC236}">
                  <a16:creationId xmlns:a16="http://schemas.microsoft.com/office/drawing/2014/main" id="{22A7334B-AE52-743C-CDF5-53146F08E9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3" y="49390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2" name="Line 425">
              <a:extLst>
                <a:ext uri="{FF2B5EF4-FFF2-40B4-BE49-F238E27FC236}">
                  <a16:creationId xmlns:a16="http://schemas.microsoft.com/office/drawing/2014/main" id="{3E13BDAE-EED9-6DF7-10FC-39A62C6C43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495331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3" name="Line 426">
              <a:extLst>
                <a:ext uri="{FF2B5EF4-FFF2-40B4-BE49-F238E27FC236}">
                  <a16:creationId xmlns:a16="http://schemas.microsoft.com/office/drawing/2014/main" id="{01287384-8F47-41E7-AE09-6765F9231A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8713" y="505174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4" name="Line 427">
              <a:extLst>
                <a:ext uri="{FF2B5EF4-FFF2-40B4-BE49-F238E27FC236}">
                  <a16:creationId xmlns:a16="http://schemas.microsoft.com/office/drawing/2014/main" id="{A0598858-1F81-4DB5-FE84-DBB084B135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8075" y="5051743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5" name="Line 428">
              <a:extLst>
                <a:ext uri="{FF2B5EF4-FFF2-40B4-BE49-F238E27FC236}">
                  <a16:creationId xmlns:a16="http://schemas.microsoft.com/office/drawing/2014/main" id="{50BACE1E-4CAB-71E7-8607-E5FDE95D5C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3313" y="503428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6" name="Line 429">
              <a:extLst>
                <a:ext uri="{FF2B5EF4-FFF2-40B4-BE49-F238E27FC236}">
                  <a16:creationId xmlns:a16="http://schemas.microsoft.com/office/drawing/2014/main" id="{F44F74D6-F1B5-CCC0-5D9F-98E88D663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50565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7" name="Line 430">
              <a:extLst>
                <a:ext uri="{FF2B5EF4-FFF2-40B4-BE49-F238E27FC236}">
                  <a16:creationId xmlns:a16="http://schemas.microsoft.com/office/drawing/2014/main" id="{6F656100-2EA9-4576-E64E-EB21BF1A1E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8" y="50438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8" name="Line 431">
              <a:extLst>
                <a:ext uri="{FF2B5EF4-FFF2-40B4-BE49-F238E27FC236}">
                  <a16:creationId xmlns:a16="http://schemas.microsoft.com/office/drawing/2014/main" id="{A41CAB85-FD14-B41B-5149-C93A9CFF09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0125" y="503586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9" name="Line 432">
              <a:extLst>
                <a:ext uri="{FF2B5EF4-FFF2-40B4-BE49-F238E27FC236}">
                  <a16:creationId xmlns:a16="http://schemas.microsoft.com/office/drawing/2014/main" id="{6B98684D-4BA4-7BCF-6FC4-E90D74EE2F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8" y="503586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0" name="Line 433">
              <a:extLst>
                <a:ext uri="{FF2B5EF4-FFF2-40B4-BE49-F238E27FC236}">
                  <a16:creationId xmlns:a16="http://schemas.microsoft.com/office/drawing/2014/main" id="{E51EDEBF-4754-FEC5-A72B-0DF18AB520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9963" y="50533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1" name="Line 434">
              <a:extLst>
                <a:ext uri="{FF2B5EF4-FFF2-40B4-BE49-F238E27FC236}">
                  <a16:creationId xmlns:a16="http://schemas.microsoft.com/office/drawing/2014/main" id="{25B5C939-9237-C08D-5482-8040D35AEB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50438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2" name="Line 435">
              <a:extLst>
                <a:ext uri="{FF2B5EF4-FFF2-40B4-BE49-F238E27FC236}">
                  <a16:creationId xmlns:a16="http://schemas.microsoft.com/office/drawing/2014/main" id="{E0CA4F75-647E-CF34-FFCD-ADF133267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3" y="5075555"/>
              <a:ext cx="0" cy="904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3" name="Line 436">
              <a:extLst>
                <a:ext uri="{FF2B5EF4-FFF2-40B4-BE49-F238E27FC236}">
                  <a16:creationId xmlns:a16="http://schemas.microsoft.com/office/drawing/2014/main" id="{ED2C578E-9B2F-22EB-3DFC-860ACBF6B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8" y="5073968"/>
              <a:ext cx="0" cy="539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4" name="Line 437">
              <a:extLst>
                <a:ext uri="{FF2B5EF4-FFF2-40B4-BE49-F238E27FC236}">
                  <a16:creationId xmlns:a16="http://schemas.microsoft.com/office/drawing/2014/main" id="{B8AA36C6-798B-C675-3A21-6A86C508D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938" y="507396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5" name="Line 438">
              <a:extLst>
                <a:ext uri="{FF2B5EF4-FFF2-40B4-BE49-F238E27FC236}">
                  <a16:creationId xmlns:a16="http://schemas.microsoft.com/office/drawing/2014/main" id="{97E4E1FA-A5EC-5825-E365-5722D2B977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507396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6" name="Line 439">
              <a:extLst>
                <a:ext uri="{FF2B5EF4-FFF2-40B4-BE49-F238E27FC236}">
                  <a16:creationId xmlns:a16="http://schemas.microsoft.com/office/drawing/2014/main" id="{6F221C4C-185A-CC19-A9BF-390A530747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675" y="503428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7" name="Line 440">
              <a:extLst>
                <a:ext uri="{FF2B5EF4-FFF2-40B4-BE49-F238E27FC236}">
                  <a16:creationId xmlns:a16="http://schemas.microsoft.com/office/drawing/2014/main" id="{71BD33AB-405E-0D01-9264-41C0D55D2B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98713" y="5051743"/>
              <a:ext cx="0" cy="4603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8" name="Line 441">
              <a:extLst>
                <a:ext uri="{FF2B5EF4-FFF2-40B4-BE49-F238E27FC236}">
                  <a16:creationId xmlns:a16="http://schemas.microsoft.com/office/drawing/2014/main" id="{AFA23A50-D87E-12D4-E0FF-2AE57C9447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3" y="5056505"/>
              <a:ext cx="0" cy="49213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9" name="Line 442">
              <a:extLst>
                <a:ext uri="{FF2B5EF4-FFF2-40B4-BE49-F238E27FC236}">
                  <a16:creationId xmlns:a16="http://schemas.microsoft.com/office/drawing/2014/main" id="{CA8586BB-D77B-3615-C9DB-1E795296DF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5043805"/>
              <a:ext cx="0" cy="650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0" name="Line 443">
              <a:extLst>
                <a:ext uri="{FF2B5EF4-FFF2-40B4-BE49-F238E27FC236}">
                  <a16:creationId xmlns:a16="http://schemas.microsoft.com/office/drawing/2014/main" id="{A2E7AC91-C2DB-9843-F8C9-1BEC9F64E0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5035868"/>
              <a:ext cx="0" cy="1047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1" name="Line 444">
              <a:extLst>
                <a:ext uri="{FF2B5EF4-FFF2-40B4-BE49-F238E27FC236}">
                  <a16:creationId xmlns:a16="http://schemas.microsoft.com/office/drawing/2014/main" id="{AF887436-A1B4-5162-0BE9-DCC4CFFAFF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3" y="5053330"/>
              <a:ext cx="0" cy="222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2" name="Line 445">
              <a:extLst>
                <a:ext uri="{FF2B5EF4-FFF2-40B4-BE49-F238E27FC236}">
                  <a16:creationId xmlns:a16="http://schemas.microsoft.com/office/drawing/2014/main" id="{C901CCC5-0811-F111-DA55-F628C507B8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7913" y="50565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3" name="Line 446">
              <a:extLst>
                <a:ext uri="{FF2B5EF4-FFF2-40B4-BE49-F238E27FC236}">
                  <a16:creationId xmlns:a16="http://schemas.microsoft.com/office/drawing/2014/main" id="{ED99EEB1-3B33-679F-4A1D-42D7FAA03E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3" y="5034280"/>
              <a:ext cx="0" cy="603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4" name="Line 447">
              <a:extLst>
                <a:ext uri="{FF2B5EF4-FFF2-40B4-BE49-F238E27FC236}">
                  <a16:creationId xmlns:a16="http://schemas.microsoft.com/office/drawing/2014/main" id="{A4D94978-515D-9EAE-70AB-7C6B929850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3" y="507555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5" name="Line 448">
              <a:extLst>
                <a:ext uri="{FF2B5EF4-FFF2-40B4-BE49-F238E27FC236}">
                  <a16:creationId xmlns:a16="http://schemas.microsoft.com/office/drawing/2014/main" id="{A8815351-2481-54B0-57D2-65E080B0F35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5075555"/>
              <a:ext cx="0" cy="1111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6" name="Line 449">
              <a:extLst>
                <a:ext uri="{FF2B5EF4-FFF2-40B4-BE49-F238E27FC236}">
                  <a16:creationId xmlns:a16="http://schemas.microsoft.com/office/drawing/2014/main" id="{E5EBD56F-8C0B-2837-5851-0429ED2FE6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81225" y="5183505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7" name="Line 450">
              <a:extLst>
                <a:ext uri="{FF2B5EF4-FFF2-40B4-BE49-F238E27FC236}">
                  <a16:creationId xmlns:a16="http://schemas.microsoft.com/office/drawing/2014/main" id="{D68F2102-20CB-6101-5290-6D3AD793BE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60588" y="5183505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8" name="Line 451">
              <a:extLst>
                <a:ext uri="{FF2B5EF4-FFF2-40B4-BE49-F238E27FC236}">
                  <a16:creationId xmlns:a16="http://schemas.microsoft.com/office/drawing/2014/main" id="{DDB4C6C3-F209-9535-C50E-353C3BE568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4713" y="530256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9" name="Line 452">
              <a:extLst>
                <a:ext uri="{FF2B5EF4-FFF2-40B4-BE49-F238E27FC236}">
                  <a16:creationId xmlns:a16="http://schemas.microsoft.com/office/drawing/2014/main" id="{76135B53-2DF5-7FF4-C567-595FDCCCAC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5350" y="5302568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0" name="Line 453">
              <a:extLst>
                <a:ext uri="{FF2B5EF4-FFF2-40B4-BE49-F238E27FC236}">
                  <a16:creationId xmlns:a16="http://schemas.microsoft.com/office/drawing/2014/main" id="{6AF911BB-7B0E-2191-EBCA-8EF71D7966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5350" y="5302568"/>
              <a:ext cx="2381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1" name="Line 454">
              <a:extLst>
                <a:ext uri="{FF2B5EF4-FFF2-40B4-BE49-F238E27FC236}">
                  <a16:creationId xmlns:a16="http://schemas.microsoft.com/office/drawing/2014/main" id="{931E0591-3CCD-6F08-4C86-DD63E55683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1225" y="5183505"/>
              <a:ext cx="0" cy="9842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2" name="Line 455">
              <a:extLst>
                <a:ext uri="{FF2B5EF4-FFF2-40B4-BE49-F238E27FC236}">
                  <a16:creationId xmlns:a16="http://schemas.microsoft.com/office/drawing/2014/main" id="{3DCDED24-3DAA-7167-567C-ECE0C616F6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150" y="5075555"/>
              <a:ext cx="23812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3" name="Line 456">
              <a:extLst>
                <a:ext uri="{FF2B5EF4-FFF2-40B4-BE49-F238E27FC236}">
                  <a16:creationId xmlns:a16="http://schemas.microsoft.com/office/drawing/2014/main" id="{97744977-7C2E-C222-3A82-D355B3AA81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9325" y="50533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4" name="Line 457">
              <a:extLst>
                <a:ext uri="{FF2B5EF4-FFF2-40B4-BE49-F238E27FC236}">
                  <a16:creationId xmlns:a16="http://schemas.microsoft.com/office/drawing/2014/main" id="{47FC1FBD-CD5D-CD07-EFEE-6032F10592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49771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5" name="Line 458">
              <a:extLst>
                <a:ext uri="{FF2B5EF4-FFF2-40B4-BE49-F238E27FC236}">
                  <a16:creationId xmlns:a16="http://schemas.microsoft.com/office/drawing/2014/main" id="{157BF8A1-858B-20D8-3919-2F12DB9F71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8" y="4977130"/>
              <a:ext cx="0" cy="920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6" name="Line 459">
              <a:extLst>
                <a:ext uri="{FF2B5EF4-FFF2-40B4-BE49-F238E27FC236}">
                  <a16:creationId xmlns:a16="http://schemas.microsoft.com/office/drawing/2014/main" id="{F7212379-7BB8-7B1F-648E-DD38538D2E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1588" y="4977130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7" name="Line 460">
              <a:extLst>
                <a:ext uri="{FF2B5EF4-FFF2-40B4-BE49-F238E27FC236}">
                  <a16:creationId xmlns:a16="http://schemas.microsoft.com/office/drawing/2014/main" id="{1AA9E594-CE59-05D5-4563-86212ABFFC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48374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8" name="Line 461">
              <a:extLst>
                <a:ext uri="{FF2B5EF4-FFF2-40B4-BE49-F238E27FC236}">
                  <a16:creationId xmlns:a16="http://schemas.microsoft.com/office/drawing/2014/main" id="{609D7FE1-3169-F49B-F706-C287783146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8" y="4837430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9" name="Line 462">
              <a:extLst>
                <a:ext uri="{FF2B5EF4-FFF2-40B4-BE49-F238E27FC236}">
                  <a16:creationId xmlns:a16="http://schemas.microsoft.com/office/drawing/2014/main" id="{39C2AC30-35AE-1B19-74A1-3D477F4B0D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8" y="4915218"/>
              <a:ext cx="22225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0" name="Line 463">
              <a:extLst>
                <a:ext uri="{FF2B5EF4-FFF2-40B4-BE49-F238E27FC236}">
                  <a16:creationId xmlns:a16="http://schemas.microsoft.com/office/drawing/2014/main" id="{9AEBAB56-0AE9-A11A-B2F8-7A8E829724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3" y="4915218"/>
              <a:ext cx="0" cy="104775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1" name="Line 464">
              <a:extLst>
                <a:ext uri="{FF2B5EF4-FFF2-40B4-BE49-F238E27FC236}">
                  <a16:creationId xmlns:a16="http://schemas.microsoft.com/office/drawing/2014/main" id="{6749F2F2-5A67-FB7E-F607-1287CA5394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213" y="491521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2" name="Line 465">
              <a:extLst>
                <a:ext uri="{FF2B5EF4-FFF2-40B4-BE49-F238E27FC236}">
                  <a16:creationId xmlns:a16="http://schemas.microsoft.com/office/drawing/2014/main" id="{13C5F3ED-1EA4-0369-B242-962041A635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8" y="500411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3" name="Line 466">
              <a:extLst>
                <a:ext uri="{FF2B5EF4-FFF2-40B4-BE49-F238E27FC236}">
                  <a16:creationId xmlns:a16="http://schemas.microsoft.com/office/drawing/2014/main" id="{B57D60DA-807C-8E03-3146-6EB06D750E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5004118"/>
              <a:ext cx="0" cy="77788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4" name="Line 467">
              <a:extLst>
                <a:ext uri="{FF2B5EF4-FFF2-40B4-BE49-F238E27FC236}">
                  <a16:creationId xmlns:a16="http://schemas.microsoft.com/office/drawing/2014/main" id="{D20AFC7E-5063-F339-B0AA-25A564C9A2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5004118"/>
              <a:ext cx="20637" cy="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5" name="Line 468">
              <a:extLst>
                <a:ext uri="{FF2B5EF4-FFF2-40B4-BE49-F238E27FC236}">
                  <a16:creationId xmlns:a16="http://schemas.microsoft.com/office/drawing/2014/main" id="{B7ABB08E-0A1F-3171-CEED-5202D1D945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4837430"/>
              <a:ext cx="0" cy="14605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6" name="Freeform 469">
              <a:extLst>
                <a:ext uri="{FF2B5EF4-FFF2-40B4-BE49-F238E27FC236}">
                  <a16:creationId xmlns:a16="http://schemas.microsoft.com/office/drawing/2014/main" id="{C485D787-50CF-65E0-8EC5-68AD38513F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4983480"/>
              <a:ext cx="3641725" cy="868363"/>
            </a:xfrm>
            <a:custGeom>
              <a:avLst/>
              <a:gdLst>
                <a:gd name="T0" fmla="*/ 2294 w 2294"/>
                <a:gd name="T1" fmla="*/ 59 h 547"/>
                <a:gd name="T2" fmla="*/ 1835 w 2294"/>
                <a:gd name="T3" fmla="*/ 54 h 547"/>
                <a:gd name="T4" fmla="*/ 1376 w 2294"/>
                <a:gd name="T5" fmla="*/ 62 h 547"/>
                <a:gd name="T6" fmla="*/ 1145 w 2294"/>
                <a:gd name="T7" fmla="*/ 23 h 547"/>
                <a:gd name="T8" fmla="*/ 916 w 2294"/>
                <a:gd name="T9" fmla="*/ 0 h 547"/>
                <a:gd name="T10" fmla="*/ 804 w 2294"/>
                <a:gd name="T11" fmla="*/ 54 h 547"/>
                <a:gd name="T12" fmla="*/ 689 w 2294"/>
                <a:gd name="T13" fmla="*/ 56 h 547"/>
                <a:gd name="T14" fmla="*/ 574 w 2294"/>
                <a:gd name="T15" fmla="*/ 43 h 547"/>
                <a:gd name="T16" fmla="*/ 457 w 2294"/>
                <a:gd name="T17" fmla="*/ 73 h 547"/>
                <a:gd name="T18" fmla="*/ 342 w 2294"/>
                <a:gd name="T19" fmla="*/ 124 h 547"/>
                <a:gd name="T20" fmla="*/ 145 w 2294"/>
                <a:gd name="T21" fmla="*/ 72 h 547"/>
                <a:gd name="T22" fmla="*/ 129 w 2294"/>
                <a:gd name="T23" fmla="*/ 70 h 547"/>
                <a:gd name="T24" fmla="*/ 113 w 2294"/>
                <a:gd name="T25" fmla="*/ 77 h 547"/>
                <a:gd name="T26" fmla="*/ 96 w 2294"/>
                <a:gd name="T27" fmla="*/ 79 h 547"/>
                <a:gd name="T28" fmla="*/ 79 w 2294"/>
                <a:gd name="T29" fmla="*/ 91 h 547"/>
                <a:gd name="T30" fmla="*/ 64 w 2294"/>
                <a:gd name="T31" fmla="*/ 99 h 547"/>
                <a:gd name="T32" fmla="*/ 30 w 2294"/>
                <a:gd name="T33" fmla="*/ 128 h 547"/>
                <a:gd name="T34" fmla="*/ 8 w 2294"/>
                <a:gd name="T35" fmla="*/ 188 h 547"/>
                <a:gd name="T36" fmla="*/ 0 w 2294"/>
                <a:gd name="T37" fmla="*/ 281 h 547"/>
                <a:gd name="T38" fmla="*/ 0 w 2294"/>
                <a:gd name="T39" fmla="*/ 547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94" h="547">
                  <a:moveTo>
                    <a:pt x="2294" y="59"/>
                  </a:moveTo>
                  <a:lnTo>
                    <a:pt x="1835" y="54"/>
                  </a:lnTo>
                  <a:lnTo>
                    <a:pt x="1376" y="62"/>
                  </a:lnTo>
                  <a:lnTo>
                    <a:pt x="1145" y="23"/>
                  </a:lnTo>
                  <a:lnTo>
                    <a:pt x="916" y="0"/>
                  </a:lnTo>
                  <a:lnTo>
                    <a:pt x="804" y="54"/>
                  </a:lnTo>
                  <a:lnTo>
                    <a:pt x="689" y="56"/>
                  </a:lnTo>
                  <a:lnTo>
                    <a:pt x="574" y="43"/>
                  </a:lnTo>
                  <a:lnTo>
                    <a:pt x="457" y="73"/>
                  </a:lnTo>
                  <a:lnTo>
                    <a:pt x="342" y="124"/>
                  </a:lnTo>
                  <a:lnTo>
                    <a:pt x="145" y="72"/>
                  </a:lnTo>
                  <a:lnTo>
                    <a:pt x="129" y="70"/>
                  </a:lnTo>
                  <a:lnTo>
                    <a:pt x="113" y="77"/>
                  </a:lnTo>
                  <a:lnTo>
                    <a:pt x="96" y="79"/>
                  </a:lnTo>
                  <a:lnTo>
                    <a:pt x="79" y="91"/>
                  </a:lnTo>
                  <a:lnTo>
                    <a:pt x="64" y="99"/>
                  </a:lnTo>
                  <a:lnTo>
                    <a:pt x="30" y="128"/>
                  </a:lnTo>
                  <a:lnTo>
                    <a:pt x="8" y="188"/>
                  </a:lnTo>
                  <a:lnTo>
                    <a:pt x="0" y="281"/>
                  </a:lnTo>
                  <a:lnTo>
                    <a:pt x="0" y="547"/>
                  </a:lnTo>
                </a:path>
              </a:pathLst>
            </a:custGeom>
            <a:noFill/>
            <a:ln w="19050">
              <a:solidFill>
                <a:srgbClr val="0066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7" name="Line 470">
              <a:extLst>
                <a:ext uri="{FF2B5EF4-FFF2-40B4-BE49-F238E27FC236}">
                  <a16:creationId xmlns:a16="http://schemas.microsoft.com/office/drawing/2014/main" id="{577B4113-3C1D-5907-9812-AE98291E38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5243830"/>
              <a:ext cx="0" cy="444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8" name="Line 471">
              <a:extLst>
                <a:ext uri="{FF2B5EF4-FFF2-40B4-BE49-F238E27FC236}">
                  <a16:creationId xmlns:a16="http://schemas.microsoft.com/office/drawing/2014/main" id="{0961F950-CB7E-E7E8-D2F3-1FBDF12649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10250" y="52438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9" name="Line 472">
              <a:extLst>
                <a:ext uri="{FF2B5EF4-FFF2-40B4-BE49-F238E27FC236}">
                  <a16:creationId xmlns:a16="http://schemas.microsoft.com/office/drawing/2014/main" id="{D8871AF2-7347-EA1A-F371-9F2D52325C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3" y="52438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0" name="Line 473">
              <a:extLst>
                <a:ext uri="{FF2B5EF4-FFF2-40B4-BE49-F238E27FC236}">
                  <a16:creationId xmlns:a16="http://schemas.microsoft.com/office/drawing/2014/main" id="{1DDC69A1-3288-7795-579D-9236BDEE2F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8275" y="52739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1" name="Line 474">
              <a:extLst>
                <a:ext uri="{FF2B5EF4-FFF2-40B4-BE49-F238E27FC236}">
                  <a16:creationId xmlns:a16="http://schemas.microsoft.com/office/drawing/2014/main" id="{401BAC71-D9F0-1942-14A5-4D0DC6479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38913" y="5273993"/>
              <a:ext cx="0" cy="269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2" name="Line 475">
              <a:extLst>
                <a:ext uri="{FF2B5EF4-FFF2-40B4-BE49-F238E27FC236}">
                  <a16:creationId xmlns:a16="http://schemas.microsoft.com/office/drawing/2014/main" id="{6C3C8FA3-75FB-94DC-1CAD-48820480B8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8913" y="52739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3" name="Line 476">
              <a:extLst>
                <a:ext uri="{FF2B5EF4-FFF2-40B4-BE49-F238E27FC236}">
                  <a16:creationId xmlns:a16="http://schemas.microsoft.com/office/drawing/2014/main" id="{FA474AAF-6F66-430E-E2DC-5EC2F035C3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5600" y="534701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4" name="Line 477">
              <a:extLst>
                <a:ext uri="{FF2B5EF4-FFF2-40B4-BE49-F238E27FC236}">
                  <a16:creationId xmlns:a16="http://schemas.microsoft.com/office/drawing/2014/main" id="{65958C66-D4EF-C284-9C84-A3F565AEA4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6238" y="5347018"/>
              <a:ext cx="0" cy="396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5" name="Line 478">
              <a:extLst>
                <a:ext uri="{FF2B5EF4-FFF2-40B4-BE49-F238E27FC236}">
                  <a16:creationId xmlns:a16="http://schemas.microsoft.com/office/drawing/2014/main" id="{B07C3621-2E34-4215-26FA-5398322C1E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96238" y="534701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6" name="Line 479">
              <a:extLst>
                <a:ext uri="{FF2B5EF4-FFF2-40B4-BE49-F238E27FC236}">
                  <a16:creationId xmlns:a16="http://schemas.microsoft.com/office/drawing/2014/main" id="{60382D67-4325-2024-BC02-0A6B923AEC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517715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7" name="Line 480">
              <a:extLst>
                <a:ext uri="{FF2B5EF4-FFF2-40B4-BE49-F238E27FC236}">
                  <a16:creationId xmlns:a16="http://schemas.microsoft.com/office/drawing/2014/main" id="{B4A57B65-0AEB-EC0A-AB5C-3ADFC6D12D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94013" y="517715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8" name="Line 481">
              <a:extLst>
                <a:ext uri="{FF2B5EF4-FFF2-40B4-BE49-F238E27FC236}">
                  <a16:creationId xmlns:a16="http://schemas.microsoft.com/office/drawing/2014/main" id="{0A71E4F8-E225-5F8C-67B4-D6D10927B7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3" y="51469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9" name="Line 482">
              <a:extLst>
                <a:ext uri="{FF2B5EF4-FFF2-40B4-BE49-F238E27FC236}">
                  <a16:creationId xmlns:a16="http://schemas.microsoft.com/office/drawing/2014/main" id="{557C0120-7DEB-EF1F-2135-32F360E71C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51469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0" name="Line 483">
              <a:extLst>
                <a:ext uri="{FF2B5EF4-FFF2-40B4-BE49-F238E27FC236}">
                  <a16:creationId xmlns:a16="http://schemas.microsoft.com/office/drawing/2014/main" id="{CD0EB929-6987-6A39-D8C9-4B72A043BD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517715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1" name="Line 484">
              <a:extLst>
                <a:ext uri="{FF2B5EF4-FFF2-40B4-BE49-F238E27FC236}">
                  <a16:creationId xmlns:a16="http://schemas.microsoft.com/office/drawing/2014/main" id="{4C985A65-D3CA-0913-BCAE-9A70F92916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8888" y="517715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2" name="Line 485">
              <a:extLst>
                <a:ext uri="{FF2B5EF4-FFF2-40B4-BE49-F238E27FC236}">
                  <a16:creationId xmlns:a16="http://schemas.microsoft.com/office/drawing/2014/main" id="{E9B0ADC8-58E8-AA4D-EF09-0C4800AE94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8" y="5177155"/>
              <a:ext cx="0" cy="5556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3" name="Line 486">
              <a:extLst>
                <a:ext uri="{FF2B5EF4-FFF2-40B4-BE49-F238E27FC236}">
                  <a16:creationId xmlns:a16="http://schemas.microsoft.com/office/drawing/2014/main" id="{B57D1753-7334-77C8-D0FC-54E48A7460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3" y="5177155"/>
              <a:ext cx="0" cy="444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4" name="Line 487">
              <a:extLst>
                <a:ext uri="{FF2B5EF4-FFF2-40B4-BE49-F238E27FC236}">
                  <a16:creationId xmlns:a16="http://schemas.microsoft.com/office/drawing/2014/main" id="{831F4868-E2E4-570F-E53A-5E3E9E9CC6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5146993"/>
              <a:ext cx="0" cy="7461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5" name="Line 488">
              <a:extLst>
                <a:ext uri="{FF2B5EF4-FFF2-40B4-BE49-F238E27FC236}">
                  <a16:creationId xmlns:a16="http://schemas.microsoft.com/office/drawing/2014/main" id="{25F6EED5-205B-0490-688C-D3463DF3F3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2313" y="50723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6" name="Line 489">
              <a:extLst>
                <a:ext uri="{FF2B5EF4-FFF2-40B4-BE49-F238E27FC236}">
                  <a16:creationId xmlns:a16="http://schemas.microsoft.com/office/drawing/2014/main" id="{6746A165-D11A-9F8E-796E-6DE1D0F62B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3" y="5072380"/>
              <a:ext cx="0" cy="714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7" name="Line 490">
              <a:extLst>
                <a:ext uri="{FF2B5EF4-FFF2-40B4-BE49-F238E27FC236}">
                  <a16:creationId xmlns:a16="http://schemas.microsoft.com/office/drawing/2014/main" id="{35B6EDC4-0CE8-EBFD-6D2B-31A3E0459B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512794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8" name="Line 491">
              <a:extLst>
                <a:ext uri="{FF2B5EF4-FFF2-40B4-BE49-F238E27FC236}">
                  <a16:creationId xmlns:a16="http://schemas.microsoft.com/office/drawing/2014/main" id="{289464C9-CF6A-7ACC-A048-22D5313632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5127943"/>
              <a:ext cx="0" cy="5080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9" name="Line 492">
              <a:extLst>
                <a:ext uri="{FF2B5EF4-FFF2-40B4-BE49-F238E27FC236}">
                  <a16:creationId xmlns:a16="http://schemas.microsoft.com/office/drawing/2014/main" id="{93AAC292-897F-4D55-CB22-89D432D30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5127943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0" name="Line 493">
              <a:extLst>
                <a:ext uri="{FF2B5EF4-FFF2-40B4-BE49-F238E27FC236}">
                  <a16:creationId xmlns:a16="http://schemas.microsoft.com/office/drawing/2014/main" id="{E3EE325A-45EC-E328-C029-1A38A6ECF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51676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1" name="Line 494">
              <a:extLst>
                <a:ext uri="{FF2B5EF4-FFF2-40B4-BE49-F238E27FC236}">
                  <a16:creationId xmlns:a16="http://schemas.microsoft.com/office/drawing/2014/main" id="{5E978460-2068-A3DD-ADBB-D1028B8F68E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5167630"/>
              <a:ext cx="0" cy="396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2" name="Line 495">
              <a:extLst>
                <a:ext uri="{FF2B5EF4-FFF2-40B4-BE49-F238E27FC236}">
                  <a16:creationId xmlns:a16="http://schemas.microsoft.com/office/drawing/2014/main" id="{8B09125A-995F-05EF-76F4-12FA7FB3A6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3" y="51676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3" name="Line 496">
              <a:extLst>
                <a:ext uri="{FF2B5EF4-FFF2-40B4-BE49-F238E27FC236}">
                  <a16:creationId xmlns:a16="http://schemas.microsoft.com/office/drawing/2014/main" id="{30E6E7A3-11BB-4EF7-5999-ACC0EBB669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50723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4" name="Line 497">
              <a:extLst>
                <a:ext uri="{FF2B5EF4-FFF2-40B4-BE49-F238E27FC236}">
                  <a16:creationId xmlns:a16="http://schemas.microsoft.com/office/drawing/2014/main" id="{1FEC0C21-719B-D1D9-82C8-E8746B139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7275" y="51168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5" name="Line 498">
              <a:extLst>
                <a:ext uri="{FF2B5EF4-FFF2-40B4-BE49-F238E27FC236}">
                  <a16:creationId xmlns:a16="http://schemas.microsoft.com/office/drawing/2014/main" id="{50FDD7A0-59CB-56D0-3A2B-DB02D7AA89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0288" y="51295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6" name="Line 499">
              <a:extLst>
                <a:ext uri="{FF2B5EF4-FFF2-40B4-BE49-F238E27FC236}">
                  <a16:creationId xmlns:a16="http://schemas.microsoft.com/office/drawing/2014/main" id="{C00D7684-6F25-4FD7-36FC-046C5903A9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20925" y="51295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7" name="Line 500">
              <a:extLst>
                <a:ext uri="{FF2B5EF4-FFF2-40B4-BE49-F238E27FC236}">
                  <a16:creationId xmlns:a16="http://schemas.microsoft.com/office/drawing/2014/main" id="{A0D2EA97-514F-6C30-1487-DB565D55F0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9963" y="51993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8" name="Line 501">
              <a:extLst>
                <a:ext uri="{FF2B5EF4-FFF2-40B4-BE49-F238E27FC236}">
                  <a16:creationId xmlns:a16="http://schemas.microsoft.com/office/drawing/2014/main" id="{30F79C85-E14D-8B44-5245-3019C5043A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49488" y="518826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69" name="Line 502">
              <a:extLst>
                <a:ext uri="{FF2B5EF4-FFF2-40B4-BE49-F238E27FC236}">
                  <a16:creationId xmlns:a16="http://schemas.microsoft.com/office/drawing/2014/main" id="{E638F00D-BDE5-3E73-9058-724BD7C722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0125" y="5188268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0" name="Line 503">
              <a:extLst>
                <a:ext uri="{FF2B5EF4-FFF2-40B4-BE49-F238E27FC236}">
                  <a16:creationId xmlns:a16="http://schemas.microsoft.com/office/drawing/2014/main" id="{A0926B0C-B2A9-39F4-6812-5966541E98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3938" y="515334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1" name="Line 504">
              <a:extLst>
                <a:ext uri="{FF2B5EF4-FFF2-40B4-BE49-F238E27FC236}">
                  <a16:creationId xmlns:a16="http://schemas.microsoft.com/office/drawing/2014/main" id="{29BB18DC-77DD-0BA1-48B1-1E504649F8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0925" y="5129530"/>
              <a:ext cx="0" cy="6191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2" name="Line 505">
              <a:extLst>
                <a:ext uri="{FF2B5EF4-FFF2-40B4-BE49-F238E27FC236}">
                  <a16:creationId xmlns:a16="http://schemas.microsoft.com/office/drawing/2014/main" id="{5DF27E6B-82DD-5D51-35A0-E6349BBEA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515334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3" name="Line 506">
              <a:extLst>
                <a:ext uri="{FF2B5EF4-FFF2-40B4-BE49-F238E27FC236}">
                  <a16:creationId xmlns:a16="http://schemas.microsoft.com/office/drawing/2014/main" id="{9507DE4C-9F83-AAF1-EB86-D3EBAFEA5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7913" y="5116830"/>
              <a:ext cx="0" cy="539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4" name="Line 507">
              <a:extLst>
                <a:ext uri="{FF2B5EF4-FFF2-40B4-BE49-F238E27FC236}">
                  <a16:creationId xmlns:a16="http://schemas.microsoft.com/office/drawing/2014/main" id="{8FCF6C53-D633-580D-BE01-5F92D1CE7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98713" y="51342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5" name="Line 508">
              <a:extLst>
                <a:ext uri="{FF2B5EF4-FFF2-40B4-BE49-F238E27FC236}">
                  <a16:creationId xmlns:a16="http://schemas.microsoft.com/office/drawing/2014/main" id="{4B283D2E-FE27-32A5-FF99-37A144693F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3" y="5135880"/>
              <a:ext cx="0" cy="5080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6" name="Line 509">
              <a:extLst>
                <a:ext uri="{FF2B5EF4-FFF2-40B4-BE49-F238E27FC236}">
                  <a16:creationId xmlns:a16="http://schemas.microsoft.com/office/drawing/2014/main" id="{89D884CE-5656-F528-9F74-47B30A0004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3313" y="5134293"/>
              <a:ext cx="25400" cy="15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7" name="Line 510">
              <a:extLst>
                <a:ext uri="{FF2B5EF4-FFF2-40B4-BE49-F238E27FC236}">
                  <a16:creationId xmlns:a16="http://schemas.microsoft.com/office/drawing/2014/main" id="{0DB01A41-4BC8-273C-15D9-8BA7A4A1A2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8713" y="5134293"/>
              <a:ext cx="0" cy="444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8" name="Line 511">
              <a:extLst>
                <a:ext uri="{FF2B5EF4-FFF2-40B4-BE49-F238E27FC236}">
                  <a16:creationId xmlns:a16="http://schemas.microsoft.com/office/drawing/2014/main" id="{5580DD37-E922-7BB1-92F1-3E4008DB1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2675" y="51358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9" name="Line 512">
              <a:extLst>
                <a:ext uri="{FF2B5EF4-FFF2-40B4-BE49-F238E27FC236}">
                  <a16:creationId xmlns:a16="http://schemas.microsoft.com/office/drawing/2014/main" id="{0EED5858-BD7E-80FB-9DA1-F4292435A6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7913" y="51168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0" name="Freeform 513">
              <a:extLst>
                <a:ext uri="{FF2B5EF4-FFF2-40B4-BE49-F238E27FC236}">
                  <a16:creationId xmlns:a16="http://schemas.microsoft.com/office/drawing/2014/main" id="{DAE65715-674F-3CD6-E5C7-99838E06B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5513" y="5310505"/>
              <a:ext cx="0" cy="87313"/>
            </a:xfrm>
            <a:custGeom>
              <a:avLst/>
              <a:gdLst>
                <a:gd name="T0" fmla="*/ 55 h 55"/>
                <a:gd name="T1" fmla="*/ 39 h 55"/>
                <a:gd name="T2" fmla="*/ 25 h 55"/>
                <a:gd name="T3" fmla="*/ 12 h 55"/>
                <a:gd name="T4" fmla="*/ 0 h 5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55">
                  <a:moveTo>
                    <a:pt x="0" y="55"/>
                  </a:moveTo>
                  <a:lnTo>
                    <a:pt x="0" y="39"/>
                  </a:lnTo>
                  <a:lnTo>
                    <a:pt x="0" y="25"/>
                  </a:lnTo>
                  <a:lnTo>
                    <a:pt x="0" y="1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1" name="Line 514">
              <a:extLst>
                <a:ext uri="{FF2B5EF4-FFF2-40B4-BE49-F238E27FC236}">
                  <a16:creationId xmlns:a16="http://schemas.microsoft.com/office/drawing/2014/main" id="{5429EC5E-D2E7-A067-5C41-4CCC943E9E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44713" y="54898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2" name="Line 515">
              <a:extLst>
                <a:ext uri="{FF2B5EF4-FFF2-40B4-BE49-F238E27FC236}">
                  <a16:creationId xmlns:a16="http://schemas.microsoft.com/office/drawing/2014/main" id="{8AB61899-7FDD-9E7E-0853-24D61C8741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5350" y="54898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3" name="Line 516">
              <a:extLst>
                <a:ext uri="{FF2B5EF4-FFF2-40B4-BE49-F238E27FC236}">
                  <a16:creationId xmlns:a16="http://schemas.microsoft.com/office/drawing/2014/main" id="{6AC91620-C922-4435-8C5E-82BF125CCB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16150" y="5250180"/>
              <a:ext cx="0" cy="5080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4" name="Line 517">
              <a:extLst>
                <a:ext uri="{FF2B5EF4-FFF2-40B4-BE49-F238E27FC236}">
                  <a16:creationId xmlns:a16="http://schemas.microsoft.com/office/drawing/2014/main" id="{A18786C0-DF92-0B95-52C3-962B02DC24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3" y="5310505"/>
              <a:ext cx="19050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5" name="Line 518">
              <a:extLst>
                <a:ext uri="{FF2B5EF4-FFF2-40B4-BE49-F238E27FC236}">
                  <a16:creationId xmlns:a16="http://schemas.microsoft.com/office/drawing/2014/main" id="{9776F2DC-101D-EEA2-9C76-24659C3AD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4875" y="531050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6" name="Line 519">
              <a:extLst>
                <a:ext uri="{FF2B5EF4-FFF2-40B4-BE49-F238E27FC236}">
                  <a16:creationId xmlns:a16="http://schemas.microsoft.com/office/drawing/2014/main" id="{908B616B-B3C0-4E8F-BBF2-0CD4B6A3D2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5513" y="52501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7" name="Line 520">
              <a:extLst>
                <a:ext uri="{FF2B5EF4-FFF2-40B4-BE49-F238E27FC236}">
                  <a16:creationId xmlns:a16="http://schemas.microsoft.com/office/drawing/2014/main" id="{D686CE0D-A950-F7E2-48A6-42DA653D72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3938" y="5153343"/>
              <a:ext cx="0" cy="698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8" name="Line 521">
              <a:extLst>
                <a:ext uri="{FF2B5EF4-FFF2-40B4-BE49-F238E27FC236}">
                  <a16:creationId xmlns:a16="http://schemas.microsoft.com/office/drawing/2014/main" id="{DB431D47-628D-507B-CF6B-E0B4CC3E6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0125" y="5188268"/>
              <a:ext cx="0" cy="4445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9" name="Line 522">
              <a:extLst>
                <a:ext uri="{FF2B5EF4-FFF2-40B4-BE49-F238E27FC236}">
                  <a16:creationId xmlns:a16="http://schemas.microsoft.com/office/drawing/2014/main" id="{C3E06021-7A55-68AF-C31C-2FABC4091E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39963" y="5199380"/>
              <a:ext cx="0" cy="3968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0" name="Line 523">
              <a:extLst>
                <a:ext uri="{FF2B5EF4-FFF2-40B4-BE49-F238E27FC236}">
                  <a16:creationId xmlns:a16="http://schemas.microsoft.com/office/drawing/2014/main" id="{4F16DEB4-FBA0-60F8-AFB1-279564F16C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150" y="5250180"/>
              <a:ext cx="23812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1" name="Line 524">
              <a:extLst>
                <a:ext uri="{FF2B5EF4-FFF2-40B4-BE49-F238E27FC236}">
                  <a16:creationId xmlns:a16="http://schemas.microsoft.com/office/drawing/2014/main" id="{0B02F171-658A-3945-4DFE-58BDCDC908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9325" y="519938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2" name="Line 525">
              <a:extLst>
                <a:ext uri="{FF2B5EF4-FFF2-40B4-BE49-F238E27FC236}">
                  <a16:creationId xmlns:a16="http://schemas.microsoft.com/office/drawing/2014/main" id="{450BEE2D-A063-AA93-49AA-5A5E9C4CD0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65350" y="5489893"/>
              <a:ext cx="0" cy="71438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3" name="Line 526">
              <a:extLst>
                <a:ext uri="{FF2B5EF4-FFF2-40B4-BE49-F238E27FC236}">
                  <a16:creationId xmlns:a16="http://schemas.microsoft.com/office/drawing/2014/main" id="{22B72EED-4A97-3655-6AB9-D2713FA30D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8" y="5185093"/>
              <a:ext cx="0" cy="4762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4" name="Line 527">
              <a:extLst>
                <a:ext uri="{FF2B5EF4-FFF2-40B4-BE49-F238E27FC236}">
                  <a16:creationId xmlns:a16="http://schemas.microsoft.com/office/drawing/2014/main" id="{05B59D77-3616-1869-ACF2-8F1B810535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81588" y="5185093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5" name="Line 528">
              <a:extLst>
                <a:ext uri="{FF2B5EF4-FFF2-40B4-BE49-F238E27FC236}">
                  <a16:creationId xmlns:a16="http://schemas.microsoft.com/office/drawing/2014/main" id="{F7A3AE6A-F2AF-E8CD-D96A-49653B4D01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51850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6" name="Line 529">
              <a:extLst>
                <a:ext uri="{FF2B5EF4-FFF2-40B4-BE49-F238E27FC236}">
                  <a16:creationId xmlns:a16="http://schemas.microsoft.com/office/drawing/2014/main" id="{E3D9FBCA-0B91-C898-BB26-B1A6A69622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8" y="51215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7" name="Line 530">
              <a:extLst>
                <a:ext uri="{FF2B5EF4-FFF2-40B4-BE49-F238E27FC236}">
                  <a16:creationId xmlns:a16="http://schemas.microsoft.com/office/drawing/2014/main" id="{EE5C791D-5409-BBB6-874C-F77778CBD7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5121593"/>
              <a:ext cx="0" cy="41275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8" name="Line 531">
              <a:extLst>
                <a:ext uri="{FF2B5EF4-FFF2-40B4-BE49-F238E27FC236}">
                  <a16:creationId xmlns:a16="http://schemas.microsoft.com/office/drawing/2014/main" id="{09FAE7C6-0280-D611-DAE2-5C7ACA6307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22675" y="5121593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99" name="Line 532">
              <a:extLst>
                <a:ext uri="{FF2B5EF4-FFF2-40B4-BE49-F238E27FC236}">
                  <a16:creationId xmlns:a16="http://schemas.microsoft.com/office/drawing/2014/main" id="{19316D51-94F3-8A73-EEC1-AC72F172A9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8" y="5120005"/>
              <a:ext cx="22225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0" name="Line 533">
              <a:extLst>
                <a:ext uri="{FF2B5EF4-FFF2-40B4-BE49-F238E27FC236}">
                  <a16:creationId xmlns:a16="http://schemas.microsoft.com/office/drawing/2014/main" id="{CF7ADCBD-F633-CF27-3B01-3607D01177A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3" y="5120005"/>
              <a:ext cx="0" cy="4286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1" name="Line 534">
              <a:extLst>
                <a:ext uri="{FF2B5EF4-FFF2-40B4-BE49-F238E27FC236}">
                  <a16:creationId xmlns:a16="http://schemas.microsoft.com/office/drawing/2014/main" id="{E503B938-549B-5569-CF29-F2DCE552DD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213" y="5120005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2" name="Line 535">
              <a:extLst>
                <a:ext uri="{FF2B5EF4-FFF2-40B4-BE49-F238E27FC236}">
                  <a16:creationId xmlns:a16="http://schemas.microsoft.com/office/drawing/2014/main" id="{7B58F8B4-64CB-996A-7397-0B9CCB188A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5193030"/>
              <a:ext cx="0" cy="30163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3" name="Line 536">
              <a:extLst>
                <a:ext uri="{FF2B5EF4-FFF2-40B4-BE49-F238E27FC236}">
                  <a16:creationId xmlns:a16="http://schemas.microsoft.com/office/drawing/2014/main" id="{B159A3F1-F220-8F71-1D58-E5873F119C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52925" y="51930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4" name="Line 537">
              <a:extLst>
                <a:ext uri="{FF2B5EF4-FFF2-40B4-BE49-F238E27FC236}">
                  <a16:creationId xmlns:a16="http://schemas.microsoft.com/office/drawing/2014/main" id="{1505C674-E04C-6E16-DED3-FAA17AF25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8" y="5193030"/>
              <a:ext cx="20637" cy="0"/>
            </a:xfrm>
            <a:prstGeom prst="line">
              <a:avLst/>
            </a:prstGeom>
            <a:noFill/>
            <a:ln w="9525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5" name="Freeform 538">
              <a:extLst>
                <a:ext uri="{FF2B5EF4-FFF2-40B4-BE49-F238E27FC236}">
                  <a16:creationId xmlns:a16="http://schemas.microsoft.com/office/drawing/2014/main" id="{C667EBCA-7A7D-4923-E4A5-472C764977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5350" y="5143818"/>
              <a:ext cx="5830887" cy="598488"/>
            </a:xfrm>
            <a:custGeom>
              <a:avLst/>
              <a:gdLst>
                <a:gd name="T0" fmla="*/ 3673 w 3673"/>
                <a:gd name="T1" fmla="*/ 153 h 377"/>
                <a:gd name="T2" fmla="*/ 2755 w 3673"/>
                <a:gd name="T3" fmla="*/ 99 h 377"/>
                <a:gd name="T4" fmla="*/ 2296 w 3673"/>
                <a:gd name="T5" fmla="*/ 91 h 377"/>
                <a:gd name="T6" fmla="*/ 1837 w 3673"/>
                <a:gd name="T7" fmla="*/ 56 h 377"/>
                <a:gd name="T8" fmla="*/ 1378 w 3673"/>
                <a:gd name="T9" fmla="*/ 50 h 377"/>
                <a:gd name="T10" fmla="*/ 1147 w 3673"/>
                <a:gd name="T11" fmla="*/ 12 h 377"/>
                <a:gd name="T12" fmla="*/ 918 w 3673"/>
                <a:gd name="T13" fmla="*/ 12 h 377"/>
                <a:gd name="T14" fmla="*/ 806 w 3673"/>
                <a:gd name="T15" fmla="*/ 22 h 377"/>
                <a:gd name="T16" fmla="*/ 691 w 3673"/>
                <a:gd name="T17" fmla="*/ 0 h 377"/>
                <a:gd name="T18" fmla="*/ 576 w 3673"/>
                <a:gd name="T19" fmla="*/ 40 h 377"/>
                <a:gd name="T20" fmla="*/ 459 w 3673"/>
                <a:gd name="T21" fmla="*/ 49 h 377"/>
                <a:gd name="T22" fmla="*/ 344 w 3673"/>
                <a:gd name="T23" fmla="*/ 49 h 377"/>
                <a:gd name="T24" fmla="*/ 229 w 3673"/>
                <a:gd name="T25" fmla="*/ 56 h 377"/>
                <a:gd name="T26" fmla="*/ 147 w 3673"/>
                <a:gd name="T27" fmla="*/ 22 h 377"/>
                <a:gd name="T28" fmla="*/ 131 w 3673"/>
                <a:gd name="T29" fmla="*/ 27 h 377"/>
                <a:gd name="T30" fmla="*/ 115 w 3673"/>
                <a:gd name="T31" fmla="*/ 17 h 377"/>
                <a:gd name="T32" fmla="*/ 98 w 3673"/>
                <a:gd name="T33" fmla="*/ 30 h 377"/>
                <a:gd name="T34" fmla="*/ 81 w 3673"/>
                <a:gd name="T35" fmla="*/ 50 h 377"/>
                <a:gd name="T36" fmla="*/ 66 w 3673"/>
                <a:gd name="T37" fmla="*/ 56 h 377"/>
                <a:gd name="T38" fmla="*/ 47 w 3673"/>
                <a:gd name="T39" fmla="*/ 60 h 377"/>
                <a:gd name="T40" fmla="*/ 32 w 3673"/>
                <a:gd name="T41" fmla="*/ 99 h 377"/>
                <a:gd name="T42" fmla="*/ 0 w 3673"/>
                <a:gd name="T43" fmla="*/ 263 h 377"/>
                <a:gd name="T44" fmla="*/ 2 w 3673"/>
                <a:gd name="T45" fmla="*/ 377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73" h="377">
                  <a:moveTo>
                    <a:pt x="3673" y="153"/>
                  </a:moveTo>
                  <a:lnTo>
                    <a:pt x="2755" y="99"/>
                  </a:lnTo>
                  <a:lnTo>
                    <a:pt x="2296" y="91"/>
                  </a:lnTo>
                  <a:lnTo>
                    <a:pt x="1837" y="56"/>
                  </a:lnTo>
                  <a:lnTo>
                    <a:pt x="1378" y="50"/>
                  </a:lnTo>
                  <a:lnTo>
                    <a:pt x="1147" y="12"/>
                  </a:lnTo>
                  <a:lnTo>
                    <a:pt x="918" y="12"/>
                  </a:lnTo>
                  <a:lnTo>
                    <a:pt x="806" y="22"/>
                  </a:lnTo>
                  <a:lnTo>
                    <a:pt x="691" y="0"/>
                  </a:lnTo>
                  <a:lnTo>
                    <a:pt x="576" y="40"/>
                  </a:lnTo>
                  <a:lnTo>
                    <a:pt x="459" y="49"/>
                  </a:lnTo>
                  <a:lnTo>
                    <a:pt x="344" y="49"/>
                  </a:lnTo>
                  <a:lnTo>
                    <a:pt x="229" y="56"/>
                  </a:lnTo>
                  <a:lnTo>
                    <a:pt x="147" y="22"/>
                  </a:lnTo>
                  <a:lnTo>
                    <a:pt x="131" y="27"/>
                  </a:lnTo>
                  <a:lnTo>
                    <a:pt x="115" y="17"/>
                  </a:lnTo>
                  <a:lnTo>
                    <a:pt x="98" y="30"/>
                  </a:lnTo>
                  <a:lnTo>
                    <a:pt x="81" y="50"/>
                  </a:lnTo>
                  <a:lnTo>
                    <a:pt x="66" y="56"/>
                  </a:lnTo>
                  <a:lnTo>
                    <a:pt x="47" y="60"/>
                  </a:lnTo>
                  <a:lnTo>
                    <a:pt x="32" y="99"/>
                  </a:lnTo>
                  <a:lnTo>
                    <a:pt x="0" y="263"/>
                  </a:lnTo>
                  <a:lnTo>
                    <a:pt x="2" y="377"/>
                  </a:lnTo>
                </a:path>
              </a:pathLst>
            </a:custGeom>
            <a:noFill/>
            <a:ln w="19050">
              <a:solidFill>
                <a:srgbClr val="FF99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6" name="Line 539">
              <a:extLst>
                <a:ext uri="{FF2B5EF4-FFF2-40B4-BE49-F238E27FC236}">
                  <a16:creationId xmlns:a16="http://schemas.microsoft.com/office/drawing/2014/main" id="{BBD20DDA-FEDC-FBB6-E8BB-275685237A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10250" y="5399405"/>
              <a:ext cx="0" cy="762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7" name="Line 540">
              <a:extLst>
                <a:ext uri="{FF2B5EF4-FFF2-40B4-BE49-F238E27FC236}">
                  <a16:creationId xmlns:a16="http://schemas.microsoft.com/office/drawing/2014/main" id="{FEDDE710-5E46-3C3A-3FD5-F5E92C6A3C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10250" y="53994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8" name="Line 541">
              <a:extLst>
                <a:ext uri="{FF2B5EF4-FFF2-40B4-BE49-F238E27FC236}">
                  <a16:creationId xmlns:a16="http://schemas.microsoft.com/office/drawing/2014/main" id="{1F1D8C72-3749-406D-AFB8-D4381168DE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9613" y="53994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9" name="Line 542">
              <a:extLst>
                <a:ext uri="{FF2B5EF4-FFF2-40B4-BE49-F238E27FC236}">
                  <a16:creationId xmlns:a16="http://schemas.microsoft.com/office/drawing/2014/main" id="{054D45C1-832F-A1EB-F961-270CF3AE7E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518275" y="54422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0" name="Line 543">
              <a:extLst>
                <a:ext uri="{FF2B5EF4-FFF2-40B4-BE49-F238E27FC236}">
                  <a16:creationId xmlns:a16="http://schemas.microsoft.com/office/drawing/2014/main" id="{CA4707C0-6ABE-75EC-FBBA-C64C8E8859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38913" y="5442268"/>
              <a:ext cx="0" cy="809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1" name="Line 544">
              <a:extLst>
                <a:ext uri="{FF2B5EF4-FFF2-40B4-BE49-F238E27FC236}">
                  <a16:creationId xmlns:a16="http://schemas.microsoft.com/office/drawing/2014/main" id="{6A26C969-F034-2A94-1127-6E601306DF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38913" y="54422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2" name="Line 545">
              <a:extLst>
                <a:ext uri="{FF2B5EF4-FFF2-40B4-BE49-F238E27FC236}">
                  <a16:creationId xmlns:a16="http://schemas.microsoft.com/office/drawing/2014/main" id="{87A3DA0C-AB4E-FC3F-A4CC-B9387E09E6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96238" y="549465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3" name="Line 546">
              <a:extLst>
                <a:ext uri="{FF2B5EF4-FFF2-40B4-BE49-F238E27FC236}">
                  <a16:creationId xmlns:a16="http://schemas.microsoft.com/office/drawing/2014/main" id="{49FAAC39-0040-6097-B573-CA374C960A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75600" y="549465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4" name="Line 547">
              <a:extLst>
                <a:ext uri="{FF2B5EF4-FFF2-40B4-BE49-F238E27FC236}">
                  <a16:creationId xmlns:a16="http://schemas.microsoft.com/office/drawing/2014/main" id="{11A40B6C-D51C-ADCA-AD73-AEF6040787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32925" y="55502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5" name="Line 548">
              <a:extLst>
                <a:ext uri="{FF2B5EF4-FFF2-40B4-BE49-F238E27FC236}">
                  <a16:creationId xmlns:a16="http://schemas.microsoft.com/office/drawing/2014/main" id="{E60FF9EF-BFAD-43A4-25F6-352AD22C6C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453563" y="5550218"/>
              <a:ext cx="0" cy="809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6" name="Line 549">
              <a:extLst>
                <a:ext uri="{FF2B5EF4-FFF2-40B4-BE49-F238E27FC236}">
                  <a16:creationId xmlns:a16="http://schemas.microsoft.com/office/drawing/2014/main" id="{B19FBE66-7F95-E672-201D-C951263E8A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53563" y="55502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7" name="Line 550">
              <a:extLst>
                <a:ext uri="{FF2B5EF4-FFF2-40B4-BE49-F238E27FC236}">
                  <a16:creationId xmlns:a16="http://schemas.microsoft.com/office/drawing/2014/main" id="{1965CFC0-0940-652D-7CA7-CF65BE99B0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96238" y="5494655"/>
              <a:ext cx="0" cy="762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8" name="Line 551">
              <a:extLst>
                <a:ext uri="{FF2B5EF4-FFF2-40B4-BE49-F238E27FC236}">
                  <a16:creationId xmlns:a16="http://schemas.microsoft.com/office/drawing/2014/main" id="{01EC24A1-A826-74CD-DEBC-792925214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0813" y="53597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19" name="Line 552">
              <a:extLst>
                <a:ext uri="{FF2B5EF4-FFF2-40B4-BE49-F238E27FC236}">
                  <a16:creationId xmlns:a16="http://schemas.microsoft.com/office/drawing/2014/main" id="{D4C32DE0-B7F7-C538-E99E-C3353EA1F4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1450" y="53597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0" name="Line 553">
              <a:extLst>
                <a:ext uri="{FF2B5EF4-FFF2-40B4-BE49-F238E27FC236}">
                  <a16:creationId xmlns:a16="http://schemas.microsoft.com/office/drawing/2014/main" id="{C3FA7E67-B10E-C071-C533-D8EB87B775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8888" y="53025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1" name="Line 554">
              <a:extLst>
                <a:ext uri="{FF2B5EF4-FFF2-40B4-BE49-F238E27FC236}">
                  <a16:creationId xmlns:a16="http://schemas.microsoft.com/office/drawing/2014/main" id="{1DA638E5-A45B-8683-CF21-F5EE4C6405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8888" y="5302568"/>
              <a:ext cx="0" cy="9683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2" name="Line 555">
              <a:extLst>
                <a:ext uri="{FF2B5EF4-FFF2-40B4-BE49-F238E27FC236}">
                  <a16:creationId xmlns:a16="http://schemas.microsoft.com/office/drawing/2014/main" id="{45411D88-EBBF-5037-66D9-0A15BD4C9E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08250" y="53025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3" name="Line 556">
              <a:extLst>
                <a:ext uri="{FF2B5EF4-FFF2-40B4-BE49-F238E27FC236}">
                  <a16:creationId xmlns:a16="http://schemas.microsoft.com/office/drawing/2014/main" id="{9C1DE0DC-0717-4691-5786-F1B1C2A90B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11450" y="5359718"/>
              <a:ext cx="0" cy="635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4" name="Line 557">
              <a:extLst>
                <a:ext uri="{FF2B5EF4-FFF2-40B4-BE49-F238E27FC236}">
                  <a16:creationId xmlns:a16="http://schemas.microsoft.com/office/drawing/2014/main" id="{8CF8BEB1-E11E-7B99-2FDA-DF30F6496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4013" y="53025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5" name="Line 558">
              <a:extLst>
                <a:ext uri="{FF2B5EF4-FFF2-40B4-BE49-F238E27FC236}">
                  <a16:creationId xmlns:a16="http://schemas.microsoft.com/office/drawing/2014/main" id="{7E5DA48A-D59D-A18E-C15F-07ADC003B8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94013" y="5302568"/>
              <a:ext cx="0" cy="777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6" name="Line 559">
              <a:extLst>
                <a:ext uri="{FF2B5EF4-FFF2-40B4-BE49-F238E27FC236}">
                  <a16:creationId xmlns:a16="http://schemas.microsoft.com/office/drawing/2014/main" id="{CAF81C60-C4B1-3A0D-80C7-9E6268ABC9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73375" y="53025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7" name="Line 560">
              <a:extLst>
                <a:ext uri="{FF2B5EF4-FFF2-40B4-BE49-F238E27FC236}">
                  <a16:creationId xmlns:a16="http://schemas.microsoft.com/office/drawing/2014/main" id="{2EE04E58-EF19-C2A5-E303-1806B3CA01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9750" y="530098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8" name="Line 561">
              <a:extLst>
                <a:ext uri="{FF2B5EF4-FFF2-40B4-BE49-F238E27FC236}">
                  <a16:creationId xmlns:a16="http://schemas.microsoft.com/office/drawing/2014/main" id="{451BE176-F50A-1103-0BC3-7166B9BEEB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9750" y="5300980"/>
              <a:ext cx="0" cy="5397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9" name="Line 562">
              <a:extLst>
                <a:ext uri="{FF2B5EF4-FFF2-40B4-BE49-F238E27FC236}">
                  <a16:creationId xmlns:a16="http://schemas.microsoft.com/office/drawing/2014/main" id="{77217E59-D2AB-1250-D62D-34EFBB229E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59113" y="530098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0" name="Line 563">
              <a:extLst>
                <a:ext uri="{FF2B5EF4-FFF2-40B4-BE49-F238E27FC236}">
                  <a16:creationId xmlns:a16="http://schemas.microsoft.com/office/drawing/2014/main" id="{055EF702-C77B-3BA3-D32F-D590F4321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4875" y="52898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1" name="Line 564">
              <a:extLst>
                <a:ext uri="{FF2B5EF4-FFF2-40B4-BE49-F238E27FC236}">
                  <a16:creationId xmlns:a16="http://schemas.microsoft.com/office/drawing/2014/main" id="{A393FDCA-0D07-34ED-7121-663D8878E3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4875" y="5289868"/>
              <a:ext cx="0" cy="619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2" name="Line 565">
              <a:extLst>
                <a:ext uri="{FF2B5EF4-FFF2-40B4-BE49-F238E27FC236}">
                  <a16:creationId xmlns:a16="http://schemas.microsoft.com/office/drawing/2014/main" id="{18C4B2E8-C2D2-C53B-CB1C-E3333EB7D8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22650" y="5289868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3" name="Line 566">
              <a:extLst>
                <a:ext uri="{FF2B5EF4-FFF2-40B4-BE49-F238E27FC236}">
                  <a16:creationId xmlns:a16="http://schemas.microsoft.com/office/drawing/2014/main" id="{CAD51D70-2690-358D-B3BC-4E0EF67D0C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2313" y="53311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4" name="Line 567">
              <a:extLst>
                <a:ext uri="{FF2B5EF4-FFF2-40B4-BE49-F238E27FC236}">
                  <a16:creationId xmlns:a16="http://schemas.microsoft.com/office/drawing/2014/main" id="{E9124C2E-4C22-D09A-83CE-9FDACBC796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62313" y="5331143"/>
              <a:ext cx="0" cy="6350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5" name="Line 568">
              <a:extLst>
                <a:ext uri="{FF2B5EF4-FFF2-40B4-BE49-F238E27FC236}">
                  <a16:creationId xmlns:a16="http://schemas.microsoft.com/office/drawing/2014/main" id="{0D8101E8-A372-8E67-9DD5-E71D6A4367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41675" y="53311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6" name="Line 569">
              <a:extLst>
                <a:ext uri="{FF2B5EF4-FFF2-40B4-BE49-F238E27FC236}">
                  <a16:creationId xmlns:a16="http://schemas.microsoft.com/office/drawing/2014/main" id="{F8088983-8700-5512-6867-E61E2F39B8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8050" y="54930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7" name="Line 570">
              <a:extLst>
                <a:ext uri="{FF2B5EF4-FFF2-40B4-BE49-F238E27FC236}">
                  <a16:creationId xmlns:a16="http://schemas.microsoft.com/office/drawing/2014/main" id="{03C58E3A-78B8-0687-8597-902DC12ABB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98688" y="5493068"/>
              <a:ext cx="17462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8" name="Line 571">
              <a:extLst>
                <a:ext uri="{FF2B5EF4-FFF2-40B4-BE49-F238E27FC236}">
                  <a16:creationId xmlns:a16="http://schemas.microsoft.com/office/drawing/2014/main" id="{C7D4E457-BE7F-727E-BF8B-5DB0278C3F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22500" y="5442268"/>
              <a:ext cx="0" cy="5873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9" name="Line 572">
              <a:extLst>
                <a:ext uri="{FF2B5EF4-FFF2-40B4-BE49-F238E27FC236}">
                  <a16:creationId xmlns:a16="http://schemas.microsoft.com/office/drawing/2014/main" id="{46F28196-004E-F6F1-F3F8-F27B81F69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01863" y="54422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0" name="Line 573">
              <a:extLst>
                <a:ext uri="{FF2B5EF4-FFF2-40B4-BE49-F238E27FC236}">
                  <a16:creationId xmlns:a16="http://schemas.microsoft.com/office/drawing/2014/main" id="{BD7047FF-2F33-38C5-29A9-A98707D90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0300" y="525653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1" name="Line 574">
              <a:extLst>
                <a:ext uri="{FF2B5EF4-FFF2-40B4-BE49-F238E27FC236}">
                  <a16:creationId xmlns:a16="http://schemas.microsoft.com/office/drawing/2014/main" id="{84698878-4AFD-9EB8-BCDB-11231D623B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79663" y="525653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2" name="Line 575">
              <a:extLst>
                <a:ext uri="{FF2B5EF4-FFF2-40B4-BE49-F238E27FC236}">
                  <a16:creationId xmlns:a16="http://schemas.microsoft.com/office/drawing/2014/main" id="{901B9E22-BE89-4CB2-220C-B2E11FB181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74900" y="5291455"/>
              <a:ext cx="0" cy="5873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3" name="Line 576">
              <a:extLst>
                <a:ext uri="{FF2B5EF4-FFF2-40B4-BE49-F238E27FC236}">
                  <a16:creationId xmlns:a16="http://schemas.microsoft.com/office/drawing/2014/main" id="{A7E9FD15-EDFA-7DAA-D080-1A890ECC4C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900" y="529145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4" name="Line 577">
              <a:extLst>
                <a:ext uri="{FF2B5EF4-FFF2-40B4-BE49-F238E27FC236}">
                  <a16:creationId xmlns:a16="http://schemas.microsoft.com/office/drawing/2014/main" id="{069069E9-73F6-BBC7-BAD4-4E0957612A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00300" y="5256530"/>
              <a:ext cx="0" cy="7302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5" name="Line 578">
              <a:extLst>
                <a:ext uri="{FF2B5EF4-FFF2-40B4-BE49-F238E27FC236}">
                  <a16:creationId xmlns:a16="http://schemas.microsoft.com/office/drawing/2014/main" id="{338CF195-062D-4119-AFF9-EC6D9FB094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0450" y="52962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6" name="Line 579">
              <a:extLst>
                <a:ext uri="{FF2B5EF4-FFF2-40B4-BE49-F238E27FC236}">
                  <a16:creationId xmlns:a16="http://schemas.microsoft.com/office/drawing/2014/main" id="{B95FA9E8-9ECA-73A0-0389-F00E0EBC7A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52663" y="536289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7" name="Line 580">
              <a:extLst>
                <a:ext uri="{FF2B5EF4-FFF2-40B4-BE49-F238E27FC236}">
                  <a16:creationId xmlns:a16="http://schemas.microsoft.com/office/drawing/2014/main" id="{C27649D6-A94B-EF9D-E049-2868CF3100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5688" y="53057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8" name="Line 581">
              <a:extLst>
                <a:ext uri="{FF2B5EF4-FFF2-40B4-BE49-F238E27FC236}">
                  <a16:creationId xmlns:a16="http://schemas.microsoft.com/office/drawing/2014/main" id="{A9E78CFE-9281-2CFD-5C60-41AD840B58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5688" y="5305743"/>
              <a:ext cx="0" cy="523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9" name="Line 582">
              <a:extLst>
                <a:ext uri="{FF2B5EF4-FFF2-40B4-BE49-F238E27FC236}">
                  <a16:creationId xmlns:a16="http://schemas.microsoft.com/office/drawing/2014/main" id="{E3ECA366-8069-C989-0EB7-B0078C647F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98700" y="53359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0" name="Line 583">
              <a:extLst>
                <a:ext uri="{FF2B5EF4-FFF2-40B4-BE49-F238E27FC236}">
                  <a16:creationId xmlns:a16="http://schemas.microsoft.com/office/drawing/2014/main" id="{E8E54309-4311-D416-0165-4876C037B5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05050" y="53057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1" name="Line 584">
              <a:extLst>
                <a:ext uri="{FF2B5EF4-FFF2-40B4-BE49-F238E27FC236}">
                  <a16:creationId xmlns:a16="http://schemas.microsoft.com/office/drawing/2014/main" id="{8B97B477-F059-7BD3-7486-379C679264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3300" y="536289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2" name="Line 585">
              <a:extLst>
                <a:ext uri="{FF2B5EF4-FFF2-40B4-BE49-F238E27FC236}">
                  <a16:creationId xmlns:a16="http://schemas.microsoft.com/office/drawing/2014/main" id="{2D647F6A-9686-E758-3695-F1DAF640C6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78063" y="53359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3" name="Line 586">
              <a:extLst>
                <a:ext uri="{FF2B5EF4-FFF2-40B4-BE49-F238E27FC236}">
                  <a16:creationId xmlns:a16="http://schemas.microsoft.com/office/drawing/2014/main" id="{384299E3-6A25-81EC-38B0-CB1F02CB16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51088" y="5296218"/>
              <a:ext cx="0" cy="47625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4" name="Line 587">
              <a:extLst>
                <a:ext uri="{FF2B5EF4-FFF2-40B4-BE49-F238E27FC236}">
                  <a16:creationId xmlns:a16="http://schemas.microsoft.com/office/drawing/2014/main" id="{C5830CF9-332B-0B88-DAA1-3F0334C712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47900" y="5394643"/>
              <a:ext cx="0" cy="523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5" name="Line 588">
              <a:extLst>
                <a:ext uri="{FF2B5EF4-FFF2-40B4-BE49-F238E27FC236}">
                  <a16:creationId xmlns:a16="http://schemas.microsoft.com/office/drawing/2014/main" id="{97BCE58C-E25A-AE51-AAD7-D74A7C18AA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47900" y="53946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6" name="Line 589">
              <a:extLst>
                <a:ext uri="{FF2B5EF4-FFF2-40B4-BE49-F238E27FC236}">
                  <a16:creationId xmlns:a16="http://schemas.microsoft.com/office/drawing/2014/main" id="{D1FD4FFF-F3E6-8B45-7A33-62788B78562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4263" y="529145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7" name="Line 590">
              <a:extLst>
                <a:ext uri="{FF2B5EF4-FFF2-40B4-BE49-F238E27FC236}">
                  <a16:creationId xmlns:a16="http://schemas.microsoft.com/office/drawing/2014/main" id="{5766027A-5A30-7202-4FAC-0AF61EEEFE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73300" y="5362893"/>
              <a:ext cx="0" cy="428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8" name="Line 591">
              <a:extLst>
                <a:ext uri="{FF2B5EF4-FFF2-40B4-BE49-F238E27FC236}">
                  <a16:creationId xmlns:a16="http://schemas.microsoft.com/office/drawing/2014/main" id="{B9664B09-735D-7EA8-09E4-2957D77A45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98700" y="5335905"/>
              <a:ext cx="0" cy="4921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59" name="Line 592">
              <a:extLst>
                <a:ext uri="{FF2B5EF4-FFF2-40B4-BE49-F238E27FC236}">
                  <a16:creationId xmlns:a16="http://schemas.microsoft.com/office/drawing/2014/main" id="{273F7DCB-A24C-5B40-8E2D-83069775E6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1088" y="529621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0" name="Line 593">
              <a:extLst>
                <a:ext uri="{FF2B5EF4-FFF2-40B4-BE49-F238E27FC236}">
                  <a16:creationId xmlns:a16="http://schemas.microsoft.com/office/drawing/2014/main" id="{B37CFF49-A45F-149A-4516-2A9FB5AD73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7263" y="53946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1" name="Line 594">
              <a:extLst>
                <a:ext uri="{FF2B5EF4-FFF2-40B4-BE49-F238E27FC236}">
                  <a16:creationId xmlns:a16="http://schemas.microsoft.com/office/drawing/2014/main" id="{79134249-2087-FC8D-69BB-81CE7D39BB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2500" y="5442268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2" name="Line 595">
              <a:extLst>
                <a:ext uri="{FF2B5EF4-FFF2-40B4-BE49-F238E27FC236}">
                  <a16:creationId xmlns:a16="http://schemas.microsoft.com/office/drawing/2014/main" id="{5FBFE37F-6F8D-A7A4-8829-2B4211A57E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2925" y="5293043"/>
              <a:ext cx="0" cy="6985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3" name="Line 596">
              <a:extLst>
                <a:ext uri="{FF2B5EF4-FFF2-40B4-BE49-F238E27FC236}">
                  <a16:creationId xmlns:a16="http://schemas.microsoft.com/office/drawing/2014/main" id="{CE073FA5-A46A-730E-0869-B980CE0CAE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98688" y="5493068"/>
              <a:ext cx="0" cy="1031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4" name="Line 597">
              <a:extLst>
                <a:ext uri="{FF2B5EF4-FFF2-40B4-BE49-F238E27FC236}">
                  <a16:creationId xmlns:a16="http://schemas.microsoft.com/office/drawing/2014/main" id="{4E87A94D-9271-8767-671A-D933094A5E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060950" y="5351780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5" name="Line 598">
              <a:extLst>
                <a:ext uri="{FF2B5EF4-FFF2-40B4-BE49-F238E27FC236}">
                  <a16:creationId xmlns:a16="http://schemas.microsoft.com/office/drawing/2014/main" id="{3FF36412-A38B-C6D3-A4C5-6DA319E5FF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81588" y="5351780"/>
              <a:ext cx="0" cy="6985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6" name="Line 599">
              <a:extLst>
                <a:ext uri="{FF2B5EF4-FFF2-40B4-BE49-F238E27FC236}">
                  <a16:creationId xmlns:a16="http://schemas.microsoft.com/office/drawing/2014/main" id="{4E2EDF55-8D4D-D070-60A1-2D15D35396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81588" y="5351780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7" name="Line 600">
              <a:extLst>
                <a:ext uri="{FF2B5EF4-FFF2-40B4-BE49-F238E27FC236}">
                  <a16:creationId xmlns:a16="http://schemas.microsoft.com/office/drawing/2014/main" id="{5BBB2866-3A86-DEA3-1ED0-0B13A8FD8A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3988" y="5297805"/>
              <a:ext cx="22225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8" name="Line 601">
              <a:extLst>
                <a:ext uri="{FF2B5EF4-FFF2-40B4-BE49-F238E27FC236}">
                  <a16:creationId xmlns:a16="http://schemas.microsoft.com/office/drawing/2014/main" id="{38284709-F78F-C0C2-EC54-5429898F8B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6213" y="5297805"/>
              <a:ext cx="0" cy="6508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9" name="Line 602">
              <a:extLst>
                <a:ext uri="{FF2B5EF4-FFF2-40B4-BE49-F238E27FC236}">
                  <a16:creationId xmlns:a16="http://schemas.microsoft.com/office/drawing/2014/main" id="{43BF4A2D-A4BC-ADC7-1FCE-1230BBB096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86213" y="52978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0" name="Line 603">
              <a:extLst>
                <a:ext uri="{FF2B5EF4-FFF2-40B4-BE49-F238E27FC236}">
                  <a16:creationId xmlns:a16="http://schemas.microsoft.com/office/drawing/2014/main" id="{9898644B-BD4A-51A5-B217-D508B1D117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22675" y="5234305"/>
              <a:ext cx="0" cy="80963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1" name="Line 604">
              <a:extLst>
                <a:ext uri="{FF2B5EF4-FFF2-40B4-BE49-F238E27FC236}">
                  <a16:creationId xmlns:a16="http://schemas.microsoft.com/office/drawing/2014/main" id="{1BE7431B-3D12-4447-B460-05AF8343D4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22675" y="52343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2" name="Line 605">
              <a:extLst>
                <a:ext uri="{FF2B5EF4-FFF2-40B4-BE49-F238E27FC236}">
                  <a16:creationId xmlns:a16="http://schemas.microsoft.com/office/drawing/2014/main" id="{B10FE9F2-6B97-548C-6330-28D50C9A30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02038" y="5234305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3" name="Line 606">
              <a:extLst>
                <a:ext uri="{FF2B5EF4-FFF2-40B4-BE49-F238E27FC236}">
                  <a16:creationId xmlns:a16="http://schemas.microsoft.com/office/drawing/2014/main" id="{62EFA7DC-5465-7643-361B-5337B97778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332288" y="52930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4" name="Line 608">
              <a:extLst>
                <a:ext uri="{FF2B5EF4-FFF2-40B4-BE49-F238E27FC236}">
                  <a16:creationId xmlns:a16="http://schemas.microsoft.com/office/drawing/2014/main" id="{0F68828E-A241-FC1D-F6AB-D145308B05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52925" y="5293043"/>
              <a:ext cx="20637" cy="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5" name="Line 609">
              <a:extLst>
                <a:ext uri="{FF2B5EF4-FFF2-40B4-BE49-F238E27FC236}">
                  <a16:creationId xmlns:a16="http://schemas.microsoft.com/office/drawing/2014/main" id="{A3E1A7CF-B6D9-0408-5B36-C53AB67645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8525" y="5666105"/>
              <a:ext cx="0" cy="93663"/>
            </a:xfrm>
            <a:prstGeom prst="line">
              <a:avLst/>
            </a:prstGeom>
            <a:noFill/>
            <a:ln w="1270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6" name="Freeform 610">
              <a:extLst>
                <a:ext uri="{FF2B5EF4-FFF2-40B4-BE49-F238E27FC236}">
                  <a16:creationId xmlns:a16="http://schemas.microsoft.com/office/drawing/2014/main" id="{BC0BC06E-EF81-D6F4-9C2C-536007D2171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525" y="5315268"/>
              <a:ext cx="7285037" cy="350838"/>
            </a:xfrm>
            <a:custGeom>
              <a:avLst/>
              <a:gdLst>
                <a:gd name="T0" fmla="*/ 4589 w 4589"/>
                <a:gd name="T1" fmla="*/ 199 h 221"/>
                <a:gd name="T2" fmla="*/ 3671 w 4589"/>
                <a:gd name="T3" fmla="*/ 161 h 221"/>
                <a:gd name="T4" fmla="*/ 2753 w 4589"/>
                <a:gd name="T5" fmla="*/ 131 h 221"/>
                <a:gd name="T6" fmla="*/ 2294 w 4589"/>
                <a:gd name="T7" fmla="*/ 101 h 221"/>
                <a:gd name="T8" fmla="*/ 1376 w 4589"/>
                <a:gd name="T9" fmla="*/ 30 h 221"/>
                <a:gd name="T10" fmla="*/ 1145 w 4589"/>
                <a:gd name="T11" fmla="*/ 30 h 221"/>
                <a:gd name="T12" fmla="*/ 916 w 4589"/>
                <a:gd name="T13" fmla="*/ 0 h 221"/>
                <a:gd name="T14" fmla="*/ 804 w 4589"/>
                <a:gd name="T15" fmla="*/ 23 h 221"/>
                <a:gd name="T16" fmla="*/ 689 w 4589"/>
                <a:gd name="T17" fmla="*/ 50 h 221"/>
                <a:gd name="T18" fmla="*/ 574 w 4589"/>
                <a:gd name="T19" fmla="*/ 25 h 221"/>
                <a:gd name="T20" fmla="*/ 457 w 4589"/>
                <a:gd name="T21" fmla="*/ 41 h 221"/>
                <a:gd name="T22" fmla="*/ 342 w 4589"/>
                <a:gd name="T23" fmla="*/ 68 h 221"/>
                <a:gd name="T24" fmla="*/ 227 w 4589"/>
                <a:gd name="T25" fmla="*/ 53 h 221"/>
                <a:gd name="T26" fmla="*/ 146 w 4589"/>
                <a:gd name="T27" fmla="*/ 9 h 221"/>
                <a:gd name="T28" fmla="*/ 130 w 4589"/>
                <a:gd name="T29" fmla="*/ 22 h 221"/>
                <a:gd name="T30" fmla="*/ 115 w 4589"/>
                <a:gd name="T31" fmla="*/ 18 h 221"/>
                <a:gd name="T32" fmla="*/ 99 w 4589"/>
                <a:gd name="T33" fmla="*/ 27 h 221"/>
                <a:gd name="T34" fmla="*/ 66 w 4589"/>
                <a:gd name="T35" fmla="*/ 57 h 221"/>
                <a:gd name="T36" fmla="*/ 50 w 4589"/>
                <a:gd name="T37" fmla="*/ 83 h 221"/>
                <a:gd name="T38" fmla="*/ 34 w 4589"/>
                <a:gd name="T39" fmla="*/ 117 h 221"/>
                <a:gd name="T40" fmla="*/ 19 w 4589"/>
                <a:gd name="T41" fmla="*/ 177 h 221"/>
                <a:gd name="T42" fmla="*/ 0 w 4589"/>
                <a:gd name="T43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89" h="221">
                  <a:moveTo>
                    <a:pt x="4589" y="199"/>
                  </a:moveTo>
                  <a:lnTo>
                    <a:pt x="3671" y="161"/>
                  </a:lnTo>
                  <a:lnTo>
                    <a:pt x="2753" y="131"/>
                  </a:lnTo>
                  <a:lnTo>
                    <a:pt x="2294" y="101"/>
                  </a:lnTo>
                  <a:lnTo>
                    <a:pt x="1376" y="30"/>
                  </a:lnTo>
                  <a:lnTo>
                    <a:pt x="1145" y="30"/>
                  </a:lnTo>
                  <a:lnTo>
                    <a:pt x="916" y="0"/>
                  </a:lnTo>
                  <a:lnTo>
                    <a:pt x="804" y="23"/>
                  </a:lnTo>
                  <a:lnTo>
                    <a:pt x="689" y="50"/>
                  </a:lnTo>
                  <a:lnTo>
                    <a:pt x="574" y="25"/>
                  </a:lnTo>
                  <a:lnTo>
                    <a:pt x="457" y="41"/>
                  </a:lnTo>
                  <a:lnTo>
                    <a:pt x="342" y="68"/>
                  </a:lnTo>
                  <a:lnTo>
                    <a:pt x="227" y="53"/>
                  </a:lnTo>
                  <a:lnTo>
                    <a:pt x="146" y="9"/>
                  </a:lnTo>
                  <a:lnTo>
                    <a:pt x="130" y="22"/>
                  </a:lnTo>
                  <a:lnTo>
                    <a:pt x="115" y="18"/>
                  </a:lnTo>
                  <a:lnTo>
                    <a:pt x="99" y="27"/>
                  </a:lnTo>
                  <a:lnTo>
                    <a:pt x="66" y="57"/>
                  </a:lnTo>
                  <a:lnTo>
                    <a:pt x="50" y="83"/>
                  </a:lnTo>
                  <a:lnTo>
                    <a:pt x="34" y="117"/>
                  </a:lnTo>
                  <a:lnTo>
                    <a:pt x="19" y="177"/>
                  </a:lnTo>
                  <a:lnTo>
                    <a:pt x="0" y="221"/>
                  </a:lnTo>
                </a:path>
              </a:pathLst>
            </a:custGeom>
            <a:noFill/>
            <a:ln w="19050">
              <a:solidFill>
                <a:srgbClr val="CC333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77" name="Rectangle 611">
              <a:extLst>
                <a:ext uri="{FF2B5EF4-FFF2-40B4-BE49-F238E27FC236}">
                  <a16:creationId xmlns:a16="http://schemas.microsoft.com/office/drawing/2014/main" id="{44C8BDCD-5450-C8F9-87A0-4004A3C20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9125" y="3380537"/>
              <a:ext cx="6187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100 mg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8" name="Rectangle 612">
              <a:extLst>
                <a:ext uri="{FF2B5EF4-FFF2-40B4-BE49-F238E27FC236}">
                  <a16:creationId xmlns:a16="http://schemas.microsoft.com/office/drawing/2014/main" id="{AA27949A-DE84-123C-F8E8-0F408C514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9125" y="3580562"/>
              <a:ext cx="6187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200 mg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79" name="Rectangle 613">
              <a:extLst>
                <a:ext uri="{FF2B5EF4-FFF2-40B4-BE49-F238E27FC236}">
                  <a16:creationId xmlns:a16="http://schemas.microsoft.com/office/drawing/2014/main" id="{D96D5BBD-EC00-0FF3-4D54-893A3C731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9125" y="3782175"/>
              <a:ext cx="6187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400 mg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0" name="Rectangle 614">
              <a:extLst>
                <a:ext uri="{FF2B5EF4-FFF2-40B4-BE49-F238E27FC236}">
                  <a16:creationId xmlns:a16="http://schemas.microsoft.com/office/drawing/2014/main" id="{40969978-B015-A355-6E34-44B8C6D5C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9125" y="3982200"/>
              <a:ext cx="61875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800 mg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1" name="Rectangle 615">
              <a:extLst>
                <a:ext uri="{FF2B5EF4-FFF2-40B4-BE49-F238E27FC236}">
                  <a16:creationId xmlns:a16="http://schemas.microsoft.com/office/drawing/2014/main" id="{20F38A2C-78A3-2203-A19B-1D6020890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79125" y="4183812"/>
              <a:ext cx="72295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1200 mg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endParaRPr>
            </a:p>
          </p:txBody>
        </p:sp>
        <p:sp>
          <p:nvSpPr>
            <p:cNvPr id="582" name="Rectangle 616">
              <a:extLst>
                <a:ext uri="{FF2B5EF4-FFF2-40B4-BE49-F238E27FC236}">
                  <a16:creationId xmlns:a16="http://schemas.microsoft.com/office/drawing/2014/main" id="{A7D54CF0-38D1-BFB4-38D0-112291623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042" y="5985195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3" name="Rectangle 617">
              <a:extLst>
                <a:ext uri="{FF2B5EF4-FFF2-40B4-BE49-F238E27FC236}">
                  <a16:creationId xmlns:a16="http://schemas.microsoft.com/office/drawing/2014/main" id="{728EAD11-7C4B-BDA7-871B-B24776E5CF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2292" y="5985195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4" name="Rectangle 618">
              <a:extLst>
                <a:ext uri="{FF2B5EF4-FFF2-40B4-BE49-F238E27FC236}">
                  <a16:creationId xmlns:a16="http://schemas.microsoft.com/office/drawing/2014/main" id="{B27101DF-2AEE-D340-8E64-77EE74491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80955" y="5985195"/>
              <a:ext cx="9137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8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5" name="Rectangle 619">
              <a:extLst>
                <a:ext uri="{FF2B5EF4-FFF2-40B4-BE49-F238E27FC236}">
                  <a16:creationId xmlns:a16="http://schemas.microsoft.com/office/drawing/2014/main" id="{AAD4549A-7125-D58B-3A1D-CA2623E8F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5519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12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6" name="Rectangle 620">
              <a:extLst>
                <a:ext uri="{FF2B5EF4-FFF2-40B4-BE49-F238E27FC236}">
                  <a16:creationId xmlns:a16="http://schemas.microsoft.com/office/drawing/2014/main" id="{59A57000-082C-CB3B-92D6-BDC9012B2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4181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16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7" name="Rectangle 621">
              <a:extLst>
                <a:ext uri="{FF2B5EF4-FFF2-40B4-BE49-F238E27FC236}">
                  <a16:creationId xmlns:a16="http://schemas.microsoft.com/office/drawing/2014/main" id="{32A036FD-C271-FFE7-AB79-F6F40CBBA6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24431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8" name="Rectangle 622">
              <a:extLst>
                <a:ext uri="{FF2B5EF4-FFF2-40B4-BE49-F238E27FC236}">
                  <a16:creationId xmlns:a16="http://schemas.microsoft.com/office/drawing/2014/main" id="{140E97C2-69D3-9544-3AA9-2BE8B63F18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3094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24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89" name="Rectangle 623">
              <a:extLst>
                <a:ext uri="{FF2B5EF4-FFF2-40B4-BE49-F238E27FC236}">
                  <a16:creationId xmlns:a16="http://schemas.microsoft.com/office/drawing/2014/main" id="{B6072A32-CE42-78DC-6C82-81A9489AB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83344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28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0" name="Rectangle 624">
              <a:extLst>
                <a:ext uri="{FF2B5EF4-FFF2-40B4-BE49-F238E27FC236}">
                  <a16:creationId xmlns:a16="http://schemas.microsoft.com/office/drawing/2014/main" id="{E718F4B9-4171-AE35-E367-16E415E40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3594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32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1" name="Rectangle 625">
              <a:extLst>
                <a:ext uri="{FF2B5EF4-FFF2-40B4-BE49-F238E27FC236}">
                  <a16:creationId xmlns:a16="http://schemas.microsoft.com/office/drawing/2014/main" id="{3C461259-1E76-6290-C494-A92B809EDD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256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36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2" name="Rectangle 626">
              <a:extLst>
                <a:ext uri="{FF2B5EF4-FFF2-40B4-BE49-F238E27FC236}">
                  <a16:creationId xmlns:a16="http://schemas.microsoft.com/office/drawing/2014/main" id="{775B6549-FFA1-F9FE-A58C-1B7255EC5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2506" y="5985195"/>
              <a:ext cx="182742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40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3" name="Rectangle 624">
              <a:extLst>
                <a:ext uri="{FF2B5EF4-FFF2-40B4-BE49-F238E27FC236}">
                  <a16:creationId xmlns:a16="http://schemas.microsoft.com/office/drawing/2014/main" id="{251F81AC-4501-5AAD-6518-E4B41613C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75633" y="6206870"/>
              <a:ext cx="56162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600" b="1" noProof="0" dirty="0">
                  <a:solidFill>
                    <a:srgbClr val="000066"/>
                  </a:solidFill>
                  <a:latin typeface="Calibri" panose="020F0502020204030204" pitchFamily="34" charset="0"/>
                </a:rPr>
                <a:t>W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eeks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94" name="Espace réservé du contenu 3">
              <a:extLst>
                <a:ext uri="{FF2B5EF4-FFF2-40B4-BE49-F238E27FC236}">
                  <a16:creationId xmlns:a16="http://schemas.microsoft.com/office/drawing/2014/main" id="{E4E9283E-DAE5-B2FC-4E06-1C5AC8234BBB}"/>
                </a:ext>
              </a:extLst>
            </p:cNvPr>
            <p:cNvSpPr txBox="1">
              <a:spLocks/>
            </p:cNvSpPr>
            <p:nvPr/>
          </p:nvSpPr>
          <p:spPr>
            <a:xfrm>
              <a:off x="6095999" y="2631128"/>
              <a:ext cx="4818059" cy="642297"/>
            </a:xfrm>
            <a:prstGeom prst="rect">
              <a:avLst/>
            </a:prstGeom>
          </p:spPr>
          <p:txBody>
            <a:bodyPr/>
            <a:lstStyle>
              <a:lvl1pPr marL="257175" indent="-257175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•"/>
                <a:defRPr sz="24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–"/>
                <a:defRPr sz="21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•"/>
                <a:defRPr sz="18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–"/>
                <a:defRPr sz="15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»"/>
                <a:defRPr sz="15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marR="0" lvl="0" indent="-257175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4F81BD"/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Mean half-life: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~11 weeks based on initial cohorts</a:t>
              </a:r>
            </a:p>
            <a:p>
              <a:pPr marL="257175" marR="0" lvl="0" indent="-257175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4F81BD"/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Median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16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max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~7 days post-dose</a:t>
              </a:r>
            </a:p>
          </p:txBody>
        </p:sp>
        <p:sp>
          <p:nvSpPr>
            <p:cNvPr id="595" name="Espace réservé du contenu 3">
              <a:extLst>
                <a:ext uri="{FF2B5EF4-FFF2-40B4-BE49-F238E27FC236}">
                  <a16:creationId xmlns:a16="http://schemas.microsoft.com/office/drawing/2014/main" id="{46ECDD13-48BB-419D-2E35-DE50C9375CFB}"/>
                </a:ext>
              </a:extLst>
            </p:cNvPr>
            <p:cNvSpPr txBox="1">
              <a:spLocks/>
            </p:cNvSpPr>
            <p:nvPr/>
          </p:nvSpPr>
          <p:spPr>
            <a:xfrm>
              <a:off x="5986861" y="4554961"/>
              <a:ext cx="4927195" cy="642297"/>
            </a:xfrm>
            <a:prstGeom prst="rect">
              <a:avLst/>
            </a:prstGeom>
          </p:spPr>
          <p:txBody>
            <a:bodyPr/>
            <a:lstStyle>
              <a:lvl1pPr marL="257175" indent="-257175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•"/>
                <a:defRPr sz="24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1pPr>
              <a:lvl2pPr marL="557213" indent="-214313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–"/>
                <a:defRPr sz="21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•"/>
                <a:defRPr sz="18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–"/>
                <a:defRPr sz="15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342900" rtl="0" eaLnBrk="1" latinLnBrk="0" hangingPunct="1">
                <a:spcBef>
                  <a:spcPct val="20000"/>
                </a:spcBef>
                <a:buClr>
                  <a:srgbClr val="FF6600"/>
                </a:buClr>
                <a:buFont typeface="Arial"/>
                <a:buChar char="»"/>
                <a:defRPr sz="1500" kern="1200">
                  <a:solidFill>
                    <a:srgbClr val="000066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342900" rtl="0" eaLnBrk="1" latinLnBrk="0" hangingPunct="1">
                <a:spcBef>
                  <a:spcPct val="20000"/>
                </a:spcBef>
                <a:buFont typeface="Arial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57175" marR="0" lvl="0" indent="-257175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4F81BD"/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Longer half-life than IM, more PK follow-up needed</a:t>
              </a:r>
            </a:p>
            <a:p>
              <a:pPr marL="257175" marR="0" lvl="0" indent="-257175" algn="l" defTabSz="3429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rgbClr val="4F81BD"/>
                </a:buClr>
                <a:buSzTx/>
                <a:buFont typeface="Arial"/>
                <a:buChar char="•"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Median </a:t>
              </a:r>
              <a:r>
                <a:rPr kumimoji="0" lang="en-US" sz="16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</a:t>
              </a:r>
              <a:r>
                <a:rPr kumimoji="0" lang="en-US" sz="1600" b="1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max</a:t>
              </a: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: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~42-63 days post-dose</a:t>
              </a:r>
            </a:p>
          </p:txBody>
        </p:sp>
        <p:sp>
          <p:nvSpPr>
            <p:cNvPr id="596" name="ZoneTexte 595">
              <a:extLst>
                <a:ext uri="{FF2B5EF4-FFF2-40B4-BE49-F238E27FC236}">
                  <a16:creationId xmlns:a16="http://schemas.microsoft.com/office/drawing/2014/main" id="{8BDB728C-A2CF-4C64-539B-1F00F73A69C8}"/>
                </a:ext>
              </a:extLst>
            </p:cNvPr>
            <p:cNvSpPr txBox="1"/>
            <p:nvPr/>
          </p:nvSpPr>
          <p:spPr>
            <a:xfrm>
              <a:off x="5626441" y="2181352"/>
              <a:ext cx="166423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rPr>
                <a:t>Intramuscular</a:t>
              </a:r>
            </a:p>
          </p:txBody>
        </p:sp>
        <p:sp>
          <p:nvSpPr>
            <p:cNvPr id="597" name="ZoneTexte 596">
              <a:extLst>
                <a:ext uri="{FF2B5EF4-FFF2-40B4-BE49-F238E27FC236}">
                  <a16:creationId xmlns:a16="http://schemas.microsoft.com/office/drawing/2014/main" id="{AA3397FC-C6E9-560F-0453-5D5ADE1BDC0D}"/>
                </a:ext>
              </a:extLst>
            </p:cNvPr>
            <p:cNvSpPr txBox="1"/>
            <p:nvPr/>
          </p:nvSpPr>
          <p:spPr>
            <a:xfrm>
              <a:off x="5615669" y="4145324"/>
              <a:ext cx="168578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itchFamily="34" charset="-128"/>
                  <a:cs typeface="Arial" charset="0"/>
                </a:rPr>
                <a:t>Subcutaneous</a:t>
              </a:r>
            </a:p>
          </p:txBody>
        </p:sp>
      </p:grpSp>
      <p:sp>
        <p:nvSpPr>
          <p:cNvPr id="634" name="Text Box 3">
            <a:extLst>
              <a:ext uri="{FF2B5EF4-FFF2-40B4-BE49-F238E27FC236}">
                <a16:creationId xmlns:a16="http://schemas.microsoft.com/office/drawing/2014/main" id="{F1240917-7BD4-46DE-25B1-4E7DF1D2E3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2089" y="6455281"/>
            <a:ext cx="24799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Thakkar N, CROI 2026, Abs. 175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4E4FC3-6443-F412-6221-520D11469BAF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2410853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8A0F22F4-F407-C1DD-700C-63BFCADCB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/>
              <a:t>VH-499, new injectable capsid inhibitor (3)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044B2AEE-6626-E4EF-15DF-2481981FDA2B}"/>
              </a:ext>
            </a:extLst>
          </p:cNvPr>
          <p:cNvGrpSpPr/>
          <p:nvPr/>
        </p:nvGrpSpPr>
        <p:grpSpPr>
          <a:xfrm>
            <a:off x="2533675" y="2177718"/>
            <a:ext cx="8115448" cy="3998171"/>
            <a:chOff x="2533675" y="2177718"/>
            <a:chExt cx="8115448" cy="3998171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DA687E34-1412-27F7-C52F-5ACA6FEFDE89}"/>
                </a:ext>
              </a:extLst>
            </p:cNvPr>
            <p:cNvGrpSpPr/>
            <p:nvPr/>
          </p:nvGrpSpPr>
          <p:grpSpPr>
            <a:xfrm>
              <a:off x="3244419" y="2177718"/>
              <a:ext cx="5720579" cy="3312068"/>
              <a:chOff x="2995613" y="2270126"/>
              <a:chExt cx="6191251" cy="3584575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AB929C30-370A-00B6-A0EF-885C5A1B47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9276" y="2270126"/>
                <a:ext cx="6097588" cy="3484563"/>
              </a:xfrm>
              <a:custGeom>
                <a:avLst/>
                <a:gdLst>
                  <a:gd name="T0" fmla="*/ 19205 w 19205"/>
                  <a:gd name="T1" fmla="*/ 10975 h 10975"/>
                  <a:gd name="T2" fmla="*/ 0 w 19205"/>
                  <a:gd name="T3" fmla="*/ 10975 h 10975"/>
                  <a:gd name="T4" fmla="*/ 0 w 19205"/>
                  <a:gd name="T5" fmla="*/ 0 h 10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205" h="10975">
                    <a:moveTo>
                      <a:pt x="19205" y="10975"/>
                    </a:moveTo>
                    <a:lnTo>
                      <a:pt x="0" y="10975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9" name="Line 7">
                <a:extLst>
                  <a:ext uri="{FF2B5EF4-FFF2-40B4-BE49-F238E27FC236}">
                    <a16:creationId xmlns:a16="http://schemas.microsoft.com/office/drawing/2014/main" id="{CFB406D1-203F-3501-B2FB-500829FEF3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9338" y="5754688"/>
                <a:ext cx="0" cy="10001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0" name="Line 8">
                <a:extLst>
                  <a:ext uri="{FF2B5EF4-FFF2-40B4-BE49-F238E27FC236}">
                    <a16:creationId xmlns:a16="http://schemas.microsoft.com/office/drawing/2014/main" id="{6A436D22-1D9A-F647-4A91-5F711AFB01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45038" y="5754688"/>
                <a:ext cx="0" cy="10001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1" name="Line 9">
                <a:extLst>
                  <a:ext uri="{FF2B5EF4-FFF2-40B4-BE49-F238E27FC236}">
                    <a16:creationId xmlns:a16="http://schemas.microsoft.com/office/drawing/2014/main" id="{E7E34E9D-F20E-EC25-9FE2-D33AF4ABDC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513638" y="5754688"/>
                <a:ext cx="0" cy="10001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2" name="Line 10">
                <a:extLst>
                  <a:ext uri="{FF2B5EF4-FFF2-40B4-BE49-F238E27FC236}">
                    <a16:creationId xmlns:a16="http://schemas.microsoft.com/office/drawing/2014/main" id="{3978A153-F49C-7AD5-6063-0880AEC8C9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360738" y="5754688"/>
                <a:ext cx="0" cy="10001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3" name="Line 11">
                <a:extLst>
                  <a:ext uri="{FF2B5EF4-FFF2-40B4-BE49-F238E27FC236}">
                    <a16:creationId xmlns:a16="http://schemas.microsoft.com/office/drawing/2014/main" id="{C8D21D7D-68F8-47BA-3924-B073CEF83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899526" y="5754688"/>
                <a:ext cx="0" cy="100013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4" name="Line 12">
                <a:extLst>
                  <a:ext uri="{FF2B5EF4-FFF2-40B4-BE49-F238E27FC236}">
                    <a16:creationId xmlns:a16="http://schemas.microsoft.com/office/drawing/2014/main" id="{4E41185C-EC20-4488-837B-8A8A6C30F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5613" y="3568701"/>
                <a:ext cx="9366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5" name="Line 13">
                <a:extLst>
                  <a:ext uri="{FF2B5EF4-FFF2-40B4-BE49-F238E27FC236}">
                    <a16:creationId xmlns:a16="http://schemas.microsoft.com/office/drawing/2014/main" id="{2577215E-5FAC-E1D2-4D65-F680DA69E1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5613" y="4348163"/>
                <a:ext cx="9366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6" name="Line 14">
                <a:extLst>
                  <a:ext uri="{FF2B5EF4-FFF2-40B4-BE49-F238E27FC236}">
                    <a16:creationId xmlns:a16="http://schemas.microsoft.com/office/drawing/2014/main" id="{8926CFB5-86EA-E859-54D6-E4D8B93356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5613" y="5129213"/>
                <a:ext cx="9366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7" name="Line 15">
                <a:extLst>
                  <a:ext uri="{FF2B5EF4-FFF2-40B4-BE49-F238E27FC236}">
                    <a16:creationId xmlns:a16="http://schemas.microsoft.com/office/drawing/2014/main" id="{1298E6EB-FB20-2FF4-1813-E9C6D27046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95613" y="2787651"/>
                <a:ext cx="93663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8" name="Line 16">
                <a:extLst>
                  <a:ext uri="{FF2B5EF4-FFF2-40B4-BE49-F238E27FC236}">
                    <a16:creationId xmlns:a16="http://schemas.microsoft.com/office/drawing/2014/main" id="{8730CBD0-41CD-F36A-9003-16A9CA9D9B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89276" y="4827588"/>
                <a:ext cx="6097588" cy="0"/>
              </a:xfrm>
              <a:prstGeom prst="line">
                <a:avLst/>
              </a:prstGeom>
              <a:noFill/>
              <a:ln w="7938">
                <a:solidFill>
                  <a:srgbClr val="CC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:a16="http://schemas.microsoft.com/office/drawing/2014/main" id="{B8FA9AF4-57B7-12EE-CB89-828AADDCF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59151" y="3141663"/>
                <a:ext cx="1389063" cy="1600200"/>
              </a:xfrm>
              <a:custGeom>
                <a:avLst/>
                <a:gdLst>
                  <a:gd name="T0" fmla="*/ 4373 w 4373"/>
                  <a:gd name="T1" fmla="*/ 4627 h 5042"/>
                  <a:gd name="T2" fmla="*/ 1765 w 4373"/>
                  <a:gd name="T3" fmla="*/ 2597 h 5042"/>
                  <a:gd name="T4" fmla="*/ 1398 w 4373"/>
                  <a:gd name="T5" fmla="*/ 2333 h 5042"/>
                  <a:gd name="T6" fmla="*/ 1062 w 4373"/>
                  <a:gd name="T7" fmla="*/ 2068 h 5042"/>
                  <a:gd name="T8" fmla="*/ 827 w 4373"/>
                  <a:gd name="T9" fmla="*/ 1866 h 5042"/>
                  <a:gd name="T10" fmla="*/ 610 w 4373"/>
                  <a:gd name="T11" fmla="*/ 1667 h 5042"/>
                  <a:gd name="T12" fmla="*/ 569 w 4373"/>
                  <a:gd name="T13" fmla="*/ 1625 h 5042"/>
                  <a:gd name="T14" fmla="*/ 535 w 4373"/>
                  <a:gd name="T15" fmla="*/ 1584 h 5042"/>
                  <a:gd name="T16" fmla="*/ 481 w 4373"/>
                  <a:gd name="T17" fmla="*/ 1498 h 5042"/>
                  <a:gd name="T18" fmla="*/ 427 w 4373"/>
                  <a:gd name="T19" fmla="*/ 1390 h 5042"/>
                  <a:gd name="T20" fmla="*/ 378 w 4373"/>
                  <a:gd name="T21" fmla="*/ 1271 h 5042"/>
                  <a:gd name="T22" fmla="*/ 332 w 4373"/>
                  <a:gd name="T23" fmla="*/ 1139 h 5042"/>
                  <a:gd name="T24" fmla="*/ 290 w 4373"/>
                  <a:gd name="T25" fmla="*/ 994 h 5042"/>
                  <a:gd name="T26" fmla="*/ 251 w 4373"/>
                  <a:gd name="T27" fmla="*/ 836 h 5042"/>
                  <a:gd name="T28" fmla="*/ 216 w 4373"/>
                  <a:gd name="T29" fmla="*/ 665 h 5042"/>
                  <a:gd name="T30" fmla="*/ 184 w 4373"/>
                  <a:gd name="T31" fmla="*/ 480 h 5042"/>
                  <a:gd name="T32" fmla="*/ 157 w 4373"/>
                  <a:gd name="T33" fmla="*/ 283 h 5042"/>
                  <a:gd name="T34" fmla="*/ 133 w 4373"/>
                  <a:gd name="T35" fmla="*/ 172 h 5042"/>
                  <a:gd name="T36" fmla="*/ 114 w 4373"/>
                  <a:gd name="T37" fmla="*/ 89 h 5042"/>
                  <a:gd name="T38" fmla="*/ 97 w 4373"/>
                  <a:gd name="T39" fmla="*/ 32 h 5042"/>
                  <a:gd name="T40" fmla="*/ 83 w 4373"/>
                  <a:gd name="T41" fmla="*/ 5 h 5042"/>
                  <a:gd name="T42" fmla="*/ 77 w 4373"/>
                  <a:gd name="T43" fmla="*/ 0 h 5042"/>
                  <a:gd name="T44" fmla="*/ 68 w 4373"/>
                  <a:gd name="T45" fmla="*/ 14 h 5042"/>
                  <a:gd name="T46" fmla="*/ 61 w 4373"/>
                  <a:gd name="T47" fmla="*/ 55 h 5042"/>
                  <a:gd name="T48" fmla="*/ 56 w 4373"/>
                  <a:gd name="T49" fmla="*/ 123 h 5042"/>
                  <a:gd name="T50" fmla="*/ 0 w 4373"/>
                  <a:gd name="T51" fmla="*/ 1139 h 5042"/>
                  <a:gd name="T52" fmla="*/ 60 w 4373"/>
                  <a:gd name="T53" fmla="*/ 908 h 5042"/>
                  <a:gd name="T54" fmla="*/ 72 w 4373"/>
                  <a:gd name="T55" fmla="*/ 863 h 5042"/>
                  <a:gd name="T56" fmla="*/ 86 w 4373"/>
                  <a:gd name="T57" fmla="*/ 836 h 5042"/>
                  <a:gd name="T58" fmla="*/ 99 w 4373"/>
                  <a:gd name="T59" fmla="*/ 827 h 5042"/>
                  <a:gd name="T60" fmla="*/ 113 w 4373"/>
                  <a:gd name="T61" fmla="*/ 838 h 5042"/>
                  <a:gd name="T62" fmla="*/ 126 w 4373"/>
                  <a:gd name="T63" fmla="*/ 868 h 5042"/>
                  <a:gd name="T64" fmla="*/ 141 w 4373"/>
                  <a:gd name="T65" fmla="*/ 917 h 5042"/>
                  <a:gd name="T66" fmla="*/ 156 w 4373"/>
                  <a:gd name="T67" fmla="*/ 985 h 5042"/>
                  <a:gd name="T68" fmla="*/ 261 w 4373"/>
                  <a:gd name="T69" fmla="*/ 1421 h 5042"/>
                  <a:gd name="T70" fmla="*/ 315 w 4373"/>
                  <a:gd name="T71" fmla="*/ 1578 h 5042"/>
                  <a:gd name="T72" fmla="*/ 395 w 4373"/>
                  <a:gd name="T73" fmla="*/ 1737 h 5042"/>
                  <a:gd name="T74" fmla="*/ 501 w 4373"/>
                  <a:gd name="T75" fmla="*/ 1899 h 5042"/>
                  <a:gd name="T76" fmla="*/ 634 w 4373"/>
                  <a:gd name="T77" fmla="*/ 2064 h 5042"/>
                  <a:gd name="T78" fmla="*/ 791 w 4373"/>
                  <a:gd name="T79" fmla="*/ 2231 h 5042"/>
                  <a:gd name="T80" fmla="*/ 975 w 4373"/>
                  <a:gd name="T81" fmla="*/ 2401 h 5042"/>
                  <a:gd name="T82" fmla="*/ 1184 w 4373"/>
                  <a:gd name="T83" fmla="*/ 2571 h 5042"/>
                  <a:gd name="T84" fmla="*/ 1420 w 4373"/>
                  <a:gd name="T85" fmla="*/ 2747 h 5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373" h="5042">
                    <a:moveTo>
                      <a:pt x="4373" y="5042"/>
                    </a:moveTo>
                    <a:lnTo>
                      <a:pt x="4373" y="4627"/>
                    </a:lnTo>
                    <a:lnTo>
                      <a:pt x="1958" y="2731"/>
                    </a:lnTo>
                    <a:lnTo>
                      <a:pt x="1765" y="2597"/>
                    </a:lnTo>
                    <a:lnTo>
                      <a:pt x="1578" y="2466"/>
                    </a:lnTo>
                    <a:lnTo>
                      <a:pt x="1398" y="2333"/>
                    </a:lnTo>
                    <a:lnTo>
                      <a:pt x="1228" y="2201"/>
                    </a:lnTo>
                    <a:lnTo>
                      <a:pt x="1062" y="2068"/>
                    </a:lnTo>
                    <a:lnTo>
                      <a:pt x="905" y="1934"/>
                    </a:lnTo>
                    <a:lnTo>
                      <a:pt x="827" y="1866"/>
                    </a:lnTo>
                    <a:lnTo>
                      <a:pt x="753" y="1801"/>
                    </a:lnTo>
                    <a:lnTo>
                      <a:pt x="610" y="1667"/>
                    </a:lnTo>
                    <a:lnTo>
                      <a:pt x="588" y="1646"/>
                    </a:lnTo>
                    <a:lnTo>
                      <a:pt x="569" y="1625"/>
                    </a:lnTo>
                    <a:lnTo>
                      <a:pt x="551" y="1604"/>
                    </a:lnTo>
                    <a:lnTo>
                      <a:pt x="535" y="1584"/>
                    </a:lnTo>
                    <a:lnTo>
                      <a:pt x="506" y="1541"/>
                    </a:lnTo>
                    <a:lnTo>
                      <a:pt x="481" y="1498"/>
                    </a:lnTo>
                    <a:lnTo>
                      <a:pt x="453" y="1444"/>
                    </a:lnTo>
                    <a:lnTo>
                      <a:pt x="427" y="1390"/>
                    </a:lnTo>
                    <a:lnTo>
                      <a:pt x="402" y="1331"/>
                    </a:lnTo>
                    <a:lnTo>
                      <a:pt x="378" y="1271"/>
                    </a:lnTo>
                    <a:lnTo>
                      <a:pt x="355" y="1206"/>
                    </a:lnTo>
                    <a:lnTo>
                      <a:pt x="332" y="1139"/>
                    </a:lnTo>
                    <a:lnTo>
                      <a:pt x="311" y="1068"/>
                    </a:lnTo>
                    <a:lnTo>
                      <a:pt x="290" y="994"/>
                    </a:lnTo>
                    <a:lnTo>
                      <a:pt x="270" y="916"/>
                    </a:lnTo>
                    <a:lnTo>
                      <a:pt x="251" y="836"/>
                    </a:lnTo>
                    <a:lnTo>
                      <a:pt x="233" y="751"/>
                    </a:lnTo>
                    <a:lnTo>
                      <a:pt x="216" y="665"/>
                    </a:lnTo>
                    <a:lnTo>
                      <a:pt x="199" y="573"/>
                    </a:lnTo>
                    <a:lnTo>
                      <a:pt x="184" y="480"/>
                    </a:lnTo>
                    <a:lnTo>
                      <a:pt x="169" y="383"/>
                    </a:lnTo>
                    <a:lnTo>
                      <a:pt x="157" y="283"/>
                    </a:lnTo>
                    <a:lnTo>
                      <a:pt x="144" y="223"/>
                    </a:lnTo>
                    <a:lnTo>
                      <a:pt x="133" y="172"/>
                    </a:lnTo>
                    <a:lnTo>
                      <a:pt x="123" y="126"/>
                    </a:lnTo>
                    <a:lnTo>
                      <a:pt x="114" y="89"/>
                    </a:lnTo>
                    <a:lnTo>
                      <a:pt x="105" y="56"/>
                    </a:lnTo>
                    <a:lnTo>
                      <a:pt x="97" y="32"/>
                    </a:lnTo>
                    <a:lnTo>
                      <a:pt x="89" y="15"/>
                    </a:lnTo>
                    <a:lnTo>
                      <a:pt x="83" y="5"/>
                    </a:lnTo>
                    <a:lnTo>
                      <a:pt x="79" y="2"/>
                    </a:lnTo>
                    <a:lnTo>
                      <a:pt x="77" y="0"/>
                    </a:lnTo>
                    <a:lnTo>
                      <a:pt x="72" y="4"/>
                    </a:lnTo>
                    <a:lnTo>
                      <a:pt x="68" y="14"/>
                    </a:lnTo>
                    <a:lnTo>
                      <a:pt x="64" y="31"/>
                    </a:lnTo>
                    <a:lnTo>
                      <a:pt x="61" y="55"/>
                    </a:lnTo>
                    <a:lnTo>
                      <a:pt x="59" y="85"/>
                    </a:lnTo>
                    <a:lnTo>
                      <a:pt x="56" y="123"/>
                    </a:lnTo>
                    <a:lnTo>
                      <a:pt x="56" y="167"/>
                    </a:lnTo>
                    <a:lnTo>
                      <a:pt x="0" y="1139"/>
                    </a:lnTo>
                    <a:lnTo>
                      <a:pt x="55" y="939"/>
                    </a:lnTo>
                    <a:lnTo>
                      <a:pt x="60" y="908"/>
                    </a:lnTo>
                    <a:lnTo>
                      <a:pt x="66" y="883"/>
                    </a:lnTo>
                    <a:lnTo>
                      <a:pt x="72" y="863"/>
                    </a:lnTo>
                    <a:lnTo>
                      <a:pt x="79" y="847"/>
                    </a:lnTo>
                    <a:lnTo>
                      <a:pt x="86" y="836"/>
                    </a:lnTo>
                    <a:lnTo>
                      <a:pt x="92" y="829"/>
                    </a:lnTo>
                    <a:lnTo>
                      <a:pt x="99" y="827"/>
                    </a:lnTo>
                    <a:lnTo>
                      <a:pt x="106" y="831"/>
                    </a:lnTo>
                    <a:lnTo>
                      <a:pt x="113" y="838"/>
                    </a:lnTo>
                    <a:lnTo>
                      <a:pt x="120" y="851"/>
                    </a:lnTo>
                    <a:lnTo>
                      <a:pt x="126" y="868"/>
                    </a:lnTo>
                    <a:lnTo>
                      <a:pt x="134" y="891"/>
                    </a:lnTo>
                    <a:lnTo>
                      <a:pt x="141" y="917"/>
                    </a:lnTo>
                    <a:lnTo>
                      <a:pt x="149" y="949"/>
                    </a:lnTo>
                    <a:lnTo>
                      <a:pt x="156" y="985"/>
                    </a:lnTo>
                    <a:lnTo>
                      <a:pt x="165" y="1027"/>
                    </a:lnTo>
                    <a:lnTo>
                      <a:pt x="261" y="1421"/>
                    </a:lnTo>
                    <a:lnTo>
                      <a:pt x="285" y="1499"/>
                    </a:lnTo>
                    <a:lnTo>
                      <a:pt x="315" y="1578"/>
                    </a:lnTo>
                    <a:lnTo>
                      <a:pt x="351" y="1657"/>
                    </a:lnTo>
                    <a:lnTo>
                      <a:pt x="395" y="1737"/>
                    </a:lnTo>
                    <a:lnTo>
                      <a:pt x="444" y="1818"/>
                    </a:lnTo>
                    <a:lnTo>
                      <a:pt x="501" y="1899"/>
                    </a:lnTo>
                    <a:lnTo>
                      <a:pt x="564" y="1981"/>
                    </a:lnTo>
                    <a:lnTo>
                      <a:pt x="634" y="2064"/>
                    </a:lnTo>
                    <a:lnTo>
                      <a:pt x="708" y="2147"/>
                    </a:lnTo>
                    <a:lnTo>
                      <a:pt x="791" y="2231"/>
                    </a:lnTo>
                    <a:lnTo>
                      <a:pt x="879" y="2315"/>
                    </a:lnTo>
                    <a:lnTo>
                      <a:pt x="975" y="2401"/>
                    </a:lnTo>
                    <a:lnTo>
                      <a:pt x="1075" y="2485"/>
                    </a:lnTo>
                    <a:lnTo>
                      <a:pt x="1184" y="2571"/>
                    </a:lnTo>
                    <a:lnTo>
                      <a:pt x="1298" y="2659"/>
                    </a:lnTo>
                    <a:lnTo>
                      <a:pt x="1420" y="2747"/>
                    </a:lnTo>
                    <a:lnTo>
                      <a:pt x="4373" y="5042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:a16="http://schemas.microsoft.com/office/drawing/2014/main" id="{B5689A74-5745-3EC4-F678-A5C4301096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8213" y="3144838"/>
                <a:ext cx="1384300" cy="1601788"/>
              </a:xfrm>
              <a:custGeom>
                <a:avLst/>
                <a:gdLst>
                  <a:gd name="T0" fmla="*/ 142 w 4357"/>
                  <a:gd name="T1" fmla="*/ 291 h 5049"/>
                  <a:gd name="T2" fmla="*/ 132 w 4357"/>
                  <a:gd name="T3" fmla="*/ 230 h 5049"/>
                  <a:gd name="T4" fmla="*/ 121 w 4357"/>
                  <a:gd name="T5" fmla="*/ 176 h 5049"/>
                  <a:gd name="T6" fmla="*/ 103 w 4357"/>
                  <a:gd name="T7" fmla="*/ 90 h 5049"/>
                  <a:gd name="T8" fmla="*/ 91 w 4357"/>
                  <a:gd name="T9" fmla="*/ 42 h 5049"/>
                  <a:gd name="T10" fmla="*/ 81 w 4357"/>
                  <a:gd name="T11" fmla="*/ 15 h 5049"/>
                  <a:gd name="T12" fmla="*/ 74 w 4357"/>
                  <a:gd name="T13" fmla="*/ 4 h 5049"/>
                  <a:gd name="T14" fmla="*/ 63 w 4357"/>
                  <a:gd name="T15" fmla="*/ 4 h 5049"/>
                  <a:gd name="T16" fmla="*/ 57 w 4357"/>
                  <a:gd name="T17" fmla="*/ 24 h 5049"/>
                  <a:gd name="T18" fmla="*/ 51 w 4357"/>
                  <a:gd name="T19" fmla="*/ 60 h 5049"/>
                  <a:gd name="T20" fmla="*/ 48 w 4357"/>
                  <a:gd name="T21" fmla="*/ 135 h 5049"/>
                  <a:gd name="T22" fmla="*/ 38 w 4357"/>
                  <a:gd name="T23" fmla="*/ 902 h 5049"/>
                  <a:gd name="T24" fmla="*/ 49 w 4357"/>
                  <a:gd name="T25" fmla="*/ 863 h 5049"/>
                  <a:gd name="T26" fmla="*/ 63 w 4357"/>
                  <a:gd name="T27" fmla="*/ 837 h 5049"/>
                  <a:gd name="T28" fmla="*/ 74 w 4357"/>
                  <a:gd name="T29" fmla="*/ 822 h 5049"/>
                  <a:gd name="T30" fmla="*/ 87 w 4357"/>
                  <a:gd name="T31" fmla="*/ 821 h 5049"/>
                  <a:gd name="T32" fmla="*/ 100 w 4357"/>
                  <a:gd name="T33" fmla="*/ 830 h 5049"/>
                  <a:gd name="T34" fmla="*/ 113 w 4357"/>
                  <a:gd name="T35" fmla="*/ 852 h 5049"/>
                  <a:gd name="T36" fmla="*/ 127 w 4357"/>
                  <a:gd name="T37" fmla="*/ 888 h 5049"/>
                  <a:gd name="T38" fmla="*/ 141 w 4357"/>
                  <a:gd name="T39" fmla="*/ 935 h 5049"/>
                  <a:gd name="T40" fmla="*/ 249 w 4357"/>
                  <a:gd name="T41" fmla="*/ 1425 h 5049"/>
                  <a:gd name="T42" fmla="*/ 265 w 4357"/>
                  <a:gd name="T43" fmla="*/ 1483 h 5049"/>
                  <a:gd name="T44" fmla="*/ 304 w 4357"/>
                  <a:gd name="T45" fmla="*/ 1596 h 5049"/>
                  <a:gd name="T46" fmla="*/ 353 w 4357"/>
                  <a:gd name="T47" fmla="*/ 1705 h 5049"/>
                  <a:gd name="T48" fmla="*/ 413 w 4357"/>
                  <a:gd name="T49" fmla="*/ 1812 h 5049"/>
                  <a:gd name="T50" fmla="*/ 482 w 4357"/>
                  <a:gd name="T51" fmla="*/ 1915 h 5049"/>
                  <a:gd name="T52" fmla="*/ 561 w 4357"/>
                  <a:gd name="T53" fmla="*/ 2017 h 5049"/>
                  <a:gd name="T54" fmla="*/ 604 w 4357"/>
                  <a:gd name="T55" fmla="*/ 2065 h 5049"/>
                  <a:gd name="T56" fmla="*/ 699 w 4357"/>
                  <a:gd name="T57" fmla="*/ 2164 h 5049"/>
                  <a:gd name="T58" fmla="*/ 751 w 4357"/>
                  <a:gd name="T59" fmla="*/ 2213 h 5049"/>
                  <a:gd name="T60" fmla="*/ 4357 w 4357"/>
                  <a:gd name="T61" fmla="*/ 4615 h 5049"/>
                  <a:gd name="T62" fmla="*/ 782 w 4357"/>
                  <a:gd name="T63" fmla="*/ 1850 h 5049"/>
                  <a:gd name="T64" fmla="*/ 700 w 4357"/>
                  <a:gd name="T65" fmla="*/ 1780 h 5049"/>
                  <a:gd name="T66" fmla="*/ 624 w 4357"/>
                  <a:gd name="T67" fmla="*/ 1708 h 5049"/>
                  <a:gd name="T68" fmla="*/ 555 w 4357"/>
                  <a:gd name="T69" fmla="*/ 1629 h 5049"/>
                  <a:gd name="T70" fmla="*/ 494 w 4357"/>
                  <a:gd name="T71" fmla="*/ 1547 h 5049"/>
                  <a:gd name="T72" fmla="*/ 439 w 4357"/>
                  <a:gd name="T73" fmla="*/ 1459 h 5049"/>
                  <a:gd name="T74" fmla="*/ 390 w 4357"/>
                  <a:gd name="T75" fmla="*/ 1368 h 5049"/>
                  <a:gd name="T76" fmla="*/ 348 w 4357"/>
                  <a:gd name="T77" fmla="*/ 1271 h 5049"/>
                  <a:gd name="T78" fmla="*/ 313 w 4357"/>
                  <a:gd name="T79" fmla="*/ 1172 h 50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357" h="5049">
                    <a:moveTo>
                      <a:pt x="153" y="360"/>
                    </a:moveTo>
                    <a:lnTo>
                      <a:pt x="142" y="291"/>
                    </a:lnTo>
                    <a:lnTo>
                      <a:pt x="136" y="258"/>
                    </a:lnTo>
                    <a:lnTo>
                      <a:pt x="132" y="230"/>
                    </a:lnTo>
                    <a:lnTo>
                      <a:pt x="126" y="202"/>
                    </a:lnTo>
                    <a:lnTo>
                      <a:pt x="121" y="176"/>
                    </a:lnTo>
                    <a:lnTo>
                      <a:pt x="112" y="129"/>
                    </a:lnTo>
                    <a:lnTo>
                      <a:pt x="103" y="90"/>
                    </a:lnTo>
                    <a:lnTo>
                      <a:pt x="95" y="57"/>
                    </a:lnTo>
                    <a:lnTo>
                      <a:pt x="91" y="42"/>
                    </a:lnTo>
                    <a:lnTo>
                      <a:pt x="87" y="32"/>
                    </a:lnTo>
                    <a:lnTo>
                      <a:pt x="81" y="15"/>
                    </a:lnTo>
                    <a:lnTo>
                      <a:pt x="76" y="7"/>
                    </a:lnTo>
                    <a:lnTo>
                      <a:pt x="74" y="4"/>
                    </a:lnTo>
                    <a:lnTo>
                      <a:pt x="68" y="0"/>
                    </a:lnTo>
                    <a:lnTo>
                      <a:pt x="63" y="4"/>
                    </a:lnTo>
                    <a:lnTo>
                      <a:pt x="59" y="16"/>
                    </a:lnTo>
                    <a:lnTo>
                      <a:pt x="57" y="24"/>
                    </a:lnTo>
                    <a:lnTo>
                      <a:pt x="55" y="34"/>
                    </a:lnTo>
                    <a:lnTo>
                      <a:pt x="51" y="60"/>
                    </a:lnTo>
                    <a:lnTo>
                      <a:pt x="49" y="93"/>
                    </a:lnTo>
                    <a:lnTo>
                      <a:pt x="48" y="135"/>
                    </a:lnTo>
                    <a:lnTo>
                      <a:pt x="0" y="1044"/>
                    </a:lnTo>
                    <a:lnTo>
                      <a:pt x="38" y="902"/>
                    </a:lnTo>
                    <a:lnTo>
                      <a:pt x="42" y="881"/>
                    </a:lnTo>
                    <a:lnTo>
                      <a:pt x="49" y="863"/>
                    </a:lnTo>
                    <a:lnTo>
                      <a:pt x="56" y="848"/>
                    </a:lnTo>
                    <a:lnTo>
                      <a:pt x="63" y="837"/>
                    </a:lnTo>
                    <a:lnTo>
                      <a:pt x="67" y="828"/>
                    </a:lnTo>
                    <a:lnTo>
                      <a:pt x="74" y="822"/>
                    </a:lnTo>
                    <a:lnTo>
                      <a:pt x="81" y="820"/>
                    </a:lnTo>
                    <a:lnTo>
                      <a:pt x="87" y="821"/>
                    </a:lnTo>
                    <a:lnTo>
                      <a:pt x="93" y="823"/>
                    </a:lnTo>
                    <a:lnTo>
                      <a:pt x="100" y="830"/>
                    </a:lnTo>
                    <a:lnTo>
                      <a:pt x="107" y="839"/>
                    </a:lnTo>
                    <a:lnTo>
                      <a:pt x="113" y="852"/>
                    </a:lnTo>
                    <a:lnTo>
                      <a:pt x="120" y="868"/>
                    </a:lnTo>
                    <a:lnTo>
                      <a:pt x="127" y="888"/>
                    </a:lnTo>
                    <a:lnTo>
                      <a:pt x="134" y="909"/>
                    </a:lnTo>
                    <a:lnTo>
                      <a:pt x="141" y="935"/>
                    </a:lnTo>
                    <a:lnTo>
                      <a:pt x="237" y="1368"/>
                    </a:lnTo>
                    <a:lnTo>
                      <a:pt x="249" y="1425"/>
                    </a:lnTo>
                    <a:lnTo>
                      <a:pt x="256" y="1453"/>
                    </a:lnTo>
                    <a:lnTo>
                      <a:pt x="265" y="1483"/>
                    </a:lnTo>
                    <a:lnTo>
                      <a:pt x="283" y="1539"/>
                    </a:lnTo>
                    <a:lnTo>
                      <a:pt x="304" y="1596"/>
                    </a:lnTo>
                    <a:lnTo>
                      <a:pt x="327" y="1650"/>
                    </a:lnTo>
                    <a:lnTo>
                      <a:pt x="353" y="1705"/>
                    </a:lnTo>
                    <a:lnTo>
                      <a:pt x="381" y="1758"/>
                    </a:lnTo>
                    <a:lnTo>
                      <a:pt x="413" y="1812"/>
                    </a:lnTo>
                    <a:lnTo>
                      <a:pt x="446" y="1863"/>
                    </a:lnTo>
                    <a:lnTo>
                      <a:pt x="482" y="1915"/>
                    </a:lnTo>
                    <a:lnTo>
                      <a:pt x="519" y="1966"/>
                    </a:lnTo>
                    <a:lnTo>
                      <a:pt x="561" y="2017"/>
                    </a:lnTo>
                    <a:lnTo>
                      <a:pt x="581" y="2041"/>
                    </a:lnTo>
                    <a:lnTo>
                      <a:pt x="604" y="2065"/>
                    </a:lnTo>
                    <a:lnTo>
                      <a:pt x="650" y="2115"/>
                    </a:lnTo>
                    <a:lnTo>
                      <a:pt x="699" y="2164"/>
                    </a:lnTo>
                    <a:lnTo>
                      <a:pt x="724" y="2188"/>
                    </a:lnTo>
                    <a:lnTo>
                      <a:pt x="751" y="2213"/>
                    </a:lnTo>
                    <a:lnTo>
                      <a:pt x="4357" y="5049"/>
                    </a:lnTo>
                    <a:lnTo>
                      <a:pt x="4357" y="4615"/>
                    </a:lnTo>
                    <a:lnTo>
                      <a:pt x="2174" y="2915"/>
                    </a:lnTo>
                    <a:lnTo>
                      <a:pt x="782" y="1850"/>
                    </a:lnTo>
                    <a:lnTo>
                      <a:pt x="739" y="1815"/>
                    </a:lnTo>
                    <a:lnTo>
                      <a:pt x="700" y="1780"/>
                    </a:lnTo>
                    <a:lnTo>
                      <a:pt x="660" y="1744"/>
                    </a:lnTo>
                    <a:lnTo>
                      <a:pt x="624" y="1708"/>
                    </a:lnTo>
                    <a:lnTo>
                      <a:pt x="588" y="1668"/>
                    </a:lnTo>
                    <a:lnTo>
                      <a:pt x="555" y="1629"/>
                    </a:lnTo>
                    <a:lnTo>
                      <a:pt x="524" y="1588"/>
                    </a:lnTo>
                    <a:lnTo>
                      <a:pt x="494" y="1547"/>
                    </a:lnTo>
                    <a:lnTo>
                      <a:pt x="465" y="1503"/>
                    </a:lnTo>
                    <a:lnTo>
                      <a:pt x="439" y="1459"/>
                    </a:lnTo>
                    <a:lnTo>
                      <a:pt x="413" y="1414"/>
                    </a:lnTo>
                    <a:lnTo>
                      <a:pt x="390" y="1368"/>
                    </a:lnTo>
                    <a:lnTo>
                      <a:pt x="368" y="1320"/>
                    </a:lnTo>
                    <a:lnTo>
                      <a:pt x="348" y="1271"/>
                    </a:lnTo>
                    <a:lnTo>
                      <a:pt x="329" y="1221"/>
                    </a:lnTo>
                    <a:lnTo>
                      <a:pt x="313" y="1172"/>
                    </a:lnTo>
                    <a:lnTo>
                      <a:pt x="153" y="360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19">
                <a:extLst>
                  <a:ext uri="{FF2B5EF4-FFF2-40B4-BE49-F238E27FC236}">
                    <a16:creationId xmlns:a16="http://schemas.microsoft.com/office/drawing/2014/main" id="{5C60DA96-4EB5-4248-9285-A6BF480D6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8863" y="3140076"/>
                <a:ext cx="1377950" cy="1606550"/>
              </a:xfrm>
              <a:custGeom>
                <a:avLst/>
                <a:gdLst>
                  <a:gd name="T0" fmla="*/ 770 w 4340"/>
                  <a:gd name="T1" fmla="*/ 1867 h 5060"/>
                  <a:gd name="T2" fmla="*/ 695 w 4340"/>
                  <a:gd name="T3" fmla="*/ 1805 h 5060"/>
                  <a:gd name="T4" fmla="*/ 625 w 4340"/>
                  <a:gd name="T5" fmla="*/ 1739 h 5060"/>
                  <a:gd name="T6" fmla="*/ 561 w 4340"/>
                  <a:gd name="T7" fmla="*/ 1669 h 5060"/>
                  <a:gd name="T8" fmla="*/ 502 w 4340"/>
                  <a:gd name="T9" fmla="*/ 1595 h 5060"/>
                  <a:gd name="T10" fmla="*/ 448 w 4340"/>
                  <a:gd name="T11" fmla="*/ 1516 h 5060"/>
                  <a:gd name="T12" fmla="*/ 398 w 4340"/>
                  <a:gd name="T13" fmla="*/ 1434 h 5060"/>
                  <a:gd name="T14" fmla="*/ 354 w 4340"/>
                  <a:gd name="T15" fmla="*/ 1346 h 5060"/>
                  <a:gd name="T16" fmla="*/ 316 w 4340"/>
                  <a:gd name="T17" fmla="*/ 1256 h 5060"/>
                  <a:gd name="T18" fmla="*/ 214 w 4340"/>
                  <a:gd name="T19" fmla="*/ 810 h 5060"/>
                  <a:gd name="T20" fmla="*/ 132 w 4340"/>
                  <a:gd name="T21" fmla="*/ 364 h 5060"/>
                  <a:gd name="T22" fmla="*/ 120 w 4340"/>
                  <a:gd name="T23" fmla="*/ 292 h 5060"/>
                  <a:gd name="T24" fmla="*/ 110 w 4340"/>
                  <a:gd name="T25" fmla="*/ 228 h 5060"/>
                  <a:gd name="T26" fmla="*/ 97 w 4340"/>
                  <a:gd name="T27" fmla="*/ 147 h 5060"/>
                  <a:gd name="T28" fmla="*/ 89 w 4340"/>
                  <a:gd name="T29" fmla="*/ 104 h 5060"/>
                  <a:gd name="T30" fmla="*/ 76 w 4340"/>
                  <a:gd name="T31" fmla="*/ 52 h 5060"/>
                  <a:gd name="T32" fmla="*/ 70 w 4340"/>
                  <a:gd name="T33" fmla="*/ 27 h 5060"/>
                  <a:gd name="T34" fmla="*/ 63 w 4340"/>
                  <a:gd name="T35" fmla="*/ 11 h 5060"/>
                  <a:gd name="T36" fmla="*/ 49 w 4340"/>
                  <a:gd name="T37" fmla="*/ 0 h 5060"/>
                  <a:gd name="T38" fmla="*/ 39 w 4340"/>
                  <a:gd name="T39" fmla="*/ 20 h 5060"/>
                  <a:gd name="T40" fmla="*/ 33 w 4340"/>
                  <a:gd name="T41" fmla="*/ 41 h 5060"/>
                  <a:gd name="T42" fmla="*/ 29 w 4340"/>
                  <a:gd name="T43" fmla="*/ 70 h 5060"/>
                  <a:gd name="T44" fmla="*/ 22 w 4340"/>
                  <a:gd name="T45" fmla="*/ 129 h 5060"/>
                  <a:gd name="T46" fmla="*/ 0 w 4340"/>
                  <a:gd name="T47" fmla="*/ 1024 h 5060"/>
                  <a:gd name="T48" fmla="*/ 42 w 4340"/>
                  <a:gd name="T49" fmla="*/ 858 h 5060"/>
                  <a:gd name="T50" fmla="*/ 50 w 4340"/>
                  <a:gd name="T51" fmla="*/ 842 h 5060"/>
                  <a:gd name="T52" fmla="*/ 67 w 4340"/>
                  <a:gd name="T53" fmla="*/ 835 h 5060"/>
                  <a:gd name="T54" fmla="*/ 87 w 4340"/>
                  <a:gd name="T55" fmla="*/ 860 h 5060"/>
                  <a:gd name="T56" fmla="*/ 109 w 4340"/>
                  <a:gd name="T57" fmla="*/ 916 h 5060"/>
                  <a:gd name="T58" fmla="*/ 246 w 4340"/>
                  <a:gd name="T59" fmla="*/ 1461 h 5060"/>
                  <a:gd name="T60" fmla="*/ 282 w 4340"/>
                  <a:gd name="T61" fmla="*/ 1581 h 5060"/>
                  <a:gd name="T62" fmla="*/ 327 w 4340"/>
                  <a:gd name="T63" fmla="*/ 1694 h 5060"/>
                  <a:gd name="T64" fmla="*/ 381 w 4340"/>
                  <a:gd name="T65" fmla="*/ 1801 h 5060"/>
                  <a:gd name="T66" fmla="*/ 442 w 4340"/>
                  <a:gd name="T67" fmla="*/ 1903 h 5060"/>
                  <a:gd name="T68" fmla="*/ 514 w 4340"/>
                  <a:gd name="T69" fmla="*/ 1998 h 5060"/>
                  <a:gd name="T70" fmla="*/ 593 w 4340"/>
                  <a:gd name="T71" fmla="*/ 2088 h 5060"/>
                  <a:gd name="T72" fmla="*/ 680 w 4340"/>
                  <a:gd name="T73" fmla="*/ 2171 h 5060"/>
                  <a:gd name="T74" fmla="*/ 4340 w 4340"/>
                  <a:gd name="T75" fmla="*/ 5060 h 5060"/>
                  <a:gd name="T76" fmla="*/ 3346 w 4340"/>
                  <a:gd name="T77" fmla="*/ 3847 h 50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340" h="5060">
                    <a:moveTo>
                      <a:pt x="2118" y="2914"/>
                    </a:moveTo>
                    <a:lnTo>
                      <a:pt x="770" y="1867"/>
                    </a:lnTo>
                    <a:lnTo>
                      <a:pt x="732" y="1835"/>
                    </a:lnTo>
                    <a:lnTo>
                      <a:pt x="695" y="1805"/>
                    </a:lnTo>
                    <a:lnTo>
                      <a:pt x="659" y="1772"/>
                    </a:lnTo>
                    <a:lnTo>
                      <a:pt x="625" y="1739"/>
                    </a:lnTo>
                    <a:lnTo>
                      <a:pt x="592" y="1704"/>
                    </a:lnTo>
                    <a:lnTo>
                      <a:pt x="561" y="1669"/>
                    </a:lnTo>
                    <a:lnTo>
                      <a:pt x="531" y="1632"/>
                    </a:lnTo>
                    <a:lnTo>
                      <a:pt x="502" y="1595"/>
                    </a:lnTo>
                    <a:lnTo>
                      <a:pt x="474" y="1556"/>
                    </a:lnTo>
                    <a:lnTo>
                      <a:pt x="448" y="1516"/>
                    </a:lnTo>
                    <a:lnTo>
                      <a:pt x="422" y="1474"/>
                    </a:lnTo>
                    <a:lnTo>
                      <a:pt x="398" y="1434"/>
                    </a:lnTo>
                    <a:lnTo>
                      <a:pt x="375" y="1389"/>
                    </a:lnTo>
                    <a:lnTo>
                      <a:pt x="354" y="1346"/>
                    </a:lnTo>
                    <a:lnTo>
                      <a:pt x="334" y="1301"/>
                    </a:lnTo>
                    <a:lnTo>
                      <a:pt x="316" y="1256"/>
                    </a:lnTo>
                    <a:lnTo>
                      <a:pt x="262" y="1032"/>
                    </a:lnTo>
                    <a:lnTo>
                      <a:pt x="214" y="810"/>
                    </a:lnTo>
                    <a:lnTo>
                      <a:pt x="170" y="586"/>
                    </a:lnTo>
                    <a:lnTo>
                      <a:pt x="132" y="364"/>
                    </a:lnTo>
                    <a:lnTo>
                      <a:pt x="125" y="327"/>
                    </a:lnTo>
                    <a:lnTo>
                      <a:pt x="120" y="292"/>
                    </a:lnTo>
                    <a:lnTo>
                      <a:pt x="115" y="259"/>
                    </a:lnTo>
                    <a:lnTo>
                      <a:pt x="110" y="228"/>
                    </a:lnTo>
                    <a:lnTo>
                      <a:pt x="101" y="173"/>
                    </a:lnTo>
                    <a:lnTo>
                      <a:pt x="97" y="147"/>
                    </a:lnTo>
                    <a:lnTo>
                      <a:pt x="93" y="125"/>
                    </a:lnTo>
                    <a:lnTo>
                      <a:pt x="89" y="104"/>
                    </a:lnTo>
                    <a:lnTo>
                      <a:pt x="84" y="85"/>
                    </a:lnTo>
                    <a:lnTo>
                      <a:pt x="76" y="52"/>
                    </a:lnTo>
                    <a:lnTo>
                      <a:pt x="72" y="37"/>
                    </a:lnTo>
                    <a:lnTo>
                      <a:pt x="70" y="27"/>
                    </a:lnTo>
                    <a:lnTo>
                      <a:pt x="65" y="17"/>
                    </a:lnTo>
                    <a:lnTo>
                      <a:pt x="63" y="11"/>
                    </a:lnTo>
                    <a:lnTo>
                      <a:pt x="56" y="1"/>
                    </a:lnTo>
                    <a:lnTo>
                      <a:pt x="49" y="0"/>
                    </a:lnTo>
                    <a:lnTo>
                      <a:pt x="44" y="5"/>
                    </a:lnTo>
                    <a:lnTo>
                      <a:pt x="39" y="20"/>
                    </a:lnTo>
                    <a:lnTo>
                      <a:pt x="36" y="28"/>
                    </a:lnTo>
                    <a:lnTo>
                      <a:pt x="33" y="41"/>
                    </a:lnTo>
                    <a:lnTo>
                      <a:pt x="31" y="53"/>
                    </a:lnTo>
                    <a:lnTo>
                      <a:pt x="29" y="70"/>
                    </a:lnTo>
                    <a:lnTo>
                      <a:pt x="24" y="107"/>
                    </a:lnTo>
                    <a:lnTo>
                      <a:pt x="22" y="129"/>
                    </a:lnTo>
                    <a:lnTo>
                      <a:pt x="22" y="153"/>
                    </a:lnTo>
                    <a:lnTo>
                      <a:pt x="0" y="1024"/>
                    </a:lnTo>
                    <a:lnTo>
                      <a:pt x="36" y="881"/>
                    </a:lnTo>
                    <a:lnTo>
                      <a:pt x="42" y="858"/>
                    </a:lnTo>
                    <a:lnTo>
                      <a:pt x="46" y="847"/>
                    </a:lnTo>
                    <a:lnTo>
                      <a:pt x="50" y="842"/>
                    </a:lnTo>
                    <a:lnTo>
                      <a:pt x="58" y="834"/>
                    </a:lnTo>
                    <a:lnTo>
                      <a:pt x="67" y="835"/>
                    </a:lnTo>
                    <a:lnTo>
                      <a:pt x="76" y="843"/>
                    </a:lnTo>
                    <a:lnTo>
                      <a:pt x="87" y="860"/>
                    </a:lnTo>
                    <a:lnTo>
                      <a:pt x="97" y="884"/>
                    </a:lnTo>
                    <a:lnTo>
                      <a:pt x="109" y="916"/>
                    </a:lnTo>
                    <a:lnTo>
                      <a:pt x="231" y="1400"/>
                    </a:lnTo>
                    <a:lnTo>
                      <a:pt x="246" y="1461"/>
                    </a:lnTo>
                    <a:lnTo>
                      <a:pt x="263" y="1522"/>
                    </a:lnTo>
                    <a:lnTo>
                      <a:pt x="282" y="1581"/>
                    </a:lnTo>
                    <a:lnTo>
                      <a:pt x="305" y="1638"/>
                    </a:lnTo>
                    <a:lnTo>
                      <a:pt x="327" y="1694"/>
                    </a:lnTo>
                    <a:lnTo>
                      <a:pt x="353" y="1748"/>
                    </a:lnTo>
                    <a:lnTo>
                      <a:pt x="381" y="1801"/>
                    </a:lnTo>
                    <a:lnTo>
                      <a:pt x="412" y="1853"/>
                    </a:lnTo>
                    <a:lnTo>
                      <a:pt x="442" y="1903"/>
                    </a:lnTo>
                    <a:lnTo>
                      <a:pt x="477" y="1952"/>
                    </a:lnTo>
                    <a:lnTo>
                      <a:pt x="514" y="1998"/>
                    </a:lnTo>
                    <a:lnTo>
                      <a:pt x="553" y="2045"/>
                    </a:lnTo>
                    <a:lnTo>
                      <a:pt x="593" y="2088"/>
                    </a:lnTo>
                    <a:lnTo>
                      <a:pt x="636" y="2131"/>
                    </a:lnTo>
                    <a:lnTo>
                      <a:pt x="680" y="2171"/>
                    </a:lnTo>
                    <a:lnTo>
                      <a:pt x="728" y="2212"/>
                    </a:lnTo>
                    <a:lnTo>
                      <a:pt x="4340" y="5060"/>
                    </a:lnTo>
                    <a:lnTo>
                      <a:pt x="4340" y="4628"/>
                    </a:lnTo>
                    <a:lnTo>
                      <a:pt x="3346" y="3847"/>
                    </a:lnTo>
                    <a:lnTo>
                      <a:pt x="2118" y="2914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" name="Freeform 20">
                <a:extLst>
                  <a:ext uri="{FF2B5EF4-FFF2-40B4-BE49-F238E27FC236}">
                    <a16:creationId xmlns:a16="http://schemas.microsoft.com/office/drawing/2014/main" id="{BF7F1C96-74F9-EBB5-A271-4629B09240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576" y="3143251"/>
                <a:ext cx="1382713" cy="1600200"/>
              </a:xfrm>
              <a:custGeom>
                <a:avLst/>
                <a:gdLst>
                  <a:gd name="T0" fmla="*/ 4353 w 4353"/>
                  <a:gd name="T1" fmla="*/ 4610 h 5040"/>
                  <a:gd name="T2" fmla="*/ 943 w 4353"/>
                  <a:gd name="T3" fmla="*/ 1977 h 5040"/>
                  <a:gd name="T4" fmla="*/ 823 w 4353"/>
                  <a:gd name="T5" fmla="*/ 1884 h 5040"/>
                  <a:gd name="T6" fmla="*/ 709 w 4353"/>
                  <a:gd name="T7" fmla="*/ 1784 h 5040"/>
                  <a:gd name="T8" fmla="*/ 601 w 4353"/>
                  <a:gd name="T9" fmla="*/ 1675 h 5040"/>
                  <a:gd name="T10" fmla="*/ 525 w 4353"/>
                  <a:gd name="T11" fmla="*/ 1578 h 5040"/>
                  <a:gd name="T12" fmla="*/ 458 w 4353"/>
                  <a:gd name="T13" fmla="*/ 1450 h 5040"/>
                  <a:gd name="T14" fmla="*/ 379 w 4353"/>
                  <a:gd name="T15" fmla="*/ 1264 h 5040"/>
                  <a:gd name="T16" fmla="*/ 343 w 4353"/>
                  <a:gd name="T17" fmla="*/ 1165 h 5040"/>
                  <a:gd name="T18" fmla="*/ 280 w 4353"/>
                  <a:gd name="T19" fmla="*/ 952 h 5040"/>
                  <a:gd name="T20" fmla="*/ 253 w 4353"/>
                  <a:gd name="T21" fmla="*/ 839 h 5040"/>
                  <a:gd name="T22" fmla="*/ 130 w 4353"/>
                  <a:gd name="T23" fmla="*/ 289 h 5040"/>
                  <a:gd name="T24" fmla="*/ 116 w 4353"/>
                  <a:gd name="T25" fmla="*/ 201 h 5040"/>
                  <a:gd name="T26" fmla="*/ 100 w 4353"/>
                  <a:gd name="T27" fmla="*/ 108 h 5040"/>
                  <a:gd name="T28" fmla="*/ 91 w 4353"/>
                  <a:gd name="T29" fmla="*/ 72 h 5040"/>
                  <a:gd name="T30" fmla="*/ 78 w 4353"/>
                  <a:gd name="T31" fmla="*/ 22 h 5040"/>
                  <a:gd name="T32" fmla="*/ 72 w 4353"/>
                  <a:gd name="T33" fmla="*/ 8 h 5040"/>
                  <a:gd name="T34" fmla="*/ 60 w 4353"/>
                  <a:gd name="T35" fmla="*/ 1 h 5040"/>
                  <a:gd name="T36" fmla="*/ 53 w 4353"/>
                  <a:gd name="T37" fmla="*/ 15 h 5040"/>
                  <a:gd name="T38" fmla="*/ 47 w 4353"/>
                  <a:gd name="T39" fmla="*/ 47 h 5040"/>
                  <a:gd name="T40" fmla="*/ 41 w 4353"/>
                  <a:gd name="T41" fmla="*/ 115 h 5040"/>
                  <a:gd name="T42" fmla="*/ 39 w 4353"/>
                  <a:gd name="T43" fmla="*/ 160 h 5040"/>
                  <a:gd name="T44" fmla="*/ 6 w 4353"/>
                  <a:gd name="T45" fmla="*/ 1063 h 5040"/>
                  <a:gd name="T46" fmla="*/ 20 w 4353"/>
                  <a:gd name="T47" fmla="*/ 972 h 5040"/>
                  <a:gd name="T48" fmla="*/ 34 w 4353"/>
                  <a:gd name="T49" fmla="*/ 903 h 5040"/>
                  <a:gd name="T50" fmla="*/ 48 w 4353"/>
                  <a:gd name="T51" fmla="*/ 853 h 5040"/>
                  <a:gd name="T52" fmla="*/ 64 w 4353"/>
                  <a:gd name="T53" fmla="*/ 824 h 5040"/>
                  <a:gd name="T54" fmla="*/ 79 w 4353"/>
                  <a:gd name="T55" fmla="*/ 815 h 5040"/>
                  <a:gd name="T56" fmla="*/ 95 w 4353"/>
                  <a:gd name="T57" fmla="*/ 826 h 5040"/>
                  <a:gd name="T58" fmla="*/ 113 w 4353"/>
                  <a:gd name="T59" fmla="*/ 858 h 5040"/>
                  <a:gd name="T60" fmla="*/ 152 w 4353"/>
                  <a:gd name="T61" fmla="*/ 1012 h 5040"/>
                  <a:gd name="T62" fmla="*/ 175 w 4353"/>
                  <a:gd name="T63" fmla="*/ 1131 h 5040"/>
                  <a:gd name="T64" fmla="*/ 214 w 4353"/>
                  <a:gd name="T65" fmla="*/ 1305 h 5040"/>
                  <a:gd name="T66" fmla="*/ 263 w 4353"/>
                  <a:gd name="T67" fmla="*/ 1476 h 5040"/>
                  <a:gd name="T68" fmla="*/ 292 w 4353"/>
                  <a:gd name="T69" fmla="*/ 1583 h 5040"/>
                  <a:gd name="T70" fmla="*/ 322 w 4353"/>
                  <a:gd name="T71" fmla="*/ 1663 h 5040"/>
                  <a:gd name="T72" fmla="*/ 358 w 4353"/>
                  <a:gd name="T73" fmla="*/ 1741 h 5040"/>
                  <a:gd name="T74" fmla="*/ 385 w 4353"/>
                  <a:gd name="T75" fmla="*/ 1792 h 5040"/>
                  <a:gd name="T76" fmla="*/ 448 w 4353"/>
                  <a:gd name="T77" fmla="*/ 1892 h 5040"/>
                  <a:gd name="T78" fmla="*/ 520 w 4353"/>
                  <a:gd name="T79" fmla="*/ 1988 h 5040"/>
                  <a:gd name="T80" fmla="*/ 604 w 4353"/>
                  <a:gd name="T81" fmla="*/ 2083 h 5040"/>
                  <a:gd name="T82" fmla="*/ 697 w 4353"/>
                  <a:gd name="T83" fmla="*/ 2175 h 5040"/>
                  <a:gd name="T84" fmla="*/ 802 w 4353"/>
                  <a:gd name="T85" fmla="*/ 2265 h 5040"/>
                  <a:gd name="T86" fmla="*/ 4353 w 4353"/>
                  <a:gd name="T87" fmla="*/ 5040 h 50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353" h="5040">
                    <a:moveTo>
                      <a:pt x="4353" y="5040"/>
                    </a:moveTo>
                    <a:lnTo>
                      <a:pt x="4353" y="4610"/>
                    </a:lnTo>
                    <a:lnTo>
                      <a:pt x="1005" y="2021"/>
                    </a:lnTo>
                    <a:lnTo>
                      <a:pt x="943" y="1977"/>
                    </a:lnTo>
                    <a:lnTo>
                      <a:pt x="883" y="1932"/>
                    </a:lnTo>
                    <a:lnTo>
                      <a:pt x="823" y="1884"/>
                    </a:lnTo>
                    <a:lnTo>
                      <a:pt x="767" y="1836"/>
                    </a:lnTo>
                    <a:lnTo>
                      <a:pt x="709" y="1784"/>
                    </a:lnTo>
                    <a:lnTo>
                      <a:pt x="655" y="1730"/>
                    </a:lnTo>
                    <a:lnTo>
                      <a:pt x="601" y="1675"/>
                    </a:lnTo>
                    <a:lnTo>
                      <a:pt x="550" y="1620"/>
                    </a:lnTo>
                    <a:lnTo>
                      <a:pt x="525" y="1578"/>
                    </a:lnTo>
                    <a:lnTo>
                      <a:pt x="502" y="1536"/>
                    </a:lnTo>
                    <a:lnTo>
                      <a:pt x="458" y="1450"/>
                    </a:lnTo>
                    <a:lnTo>
                      <a:pt x="417" y="1359"/>
                    </a:lnTo>
                    <a:lnTo>
                      <a:pt x="379" y="1264"/>
                    </a:lnTo>
                    <a:lnTo>
                      <a:pt x="360" y="1214"/>
                    </a:lnTo>
                    <a:lnTo>
                      <a:pt x="343" y="1165"/>
                    </a:lnTo>
                    <a:lnTo>
                      <a:pt x="310" y="1061"/>
                    </a:lnTo>
                    <a:lnTo>
                      <a:pt x="280" y="952"/>
                    </a:lnTo>
                    <a:lnTo>
                      <a:pt x="265" y="895"/>
                    </a:lnTo>
                    <a:lnTo>
                      <a:pt x="253" y="839"/>
                    </a:lnTo>
                    <a:lnTo>
                      <a:pt x="135" y="324"/>
                    </a:lnTo>
                    <a:lnTo>
                      <a:pt x="130" y="289"/>
                    </a:lnTo>
                    <a:lnTo>
                      <a:pt x="125" y="258"/>
                    </a:lnTo>
                    <a:lnTo>
                      <a:pt x="116" y="201"/>
                    </a:lnTo>
                    <a:lnTo>
                      <a:pt x="107" y="150"/>
                    </a:lnTo>
                    <a:lnTo>
                      <a:pt x="100" y="108"/>
                    </a:lnTo>
                    <a:lnTo>
                      <a:pt x="96" y="89"/>
                    </a:lnTo>
                    <a:lnTo>
                      <a:pt x="91" y="72"/>
                    </a:lnTo>
                    <a:lnTo>
                      <a:pt x="84" y="43"/>
                    </a:lnTo>
                    <a:lnTo>
                      <a:pt x="78" y="22"/>
                    </a:lnTo>
                    <a:lnTo>
                      <a:pt x="74" y="14"/>
                    </a:lnTo>
                    <a:lnTo>
                      <a:pt x="72" y="8"/>
                    </a:lnTo>
                    <a:lnTo>
                      <a:pt x="65" y="0"/>
                    </a:lnTo>
                    <a:lnTo>
                      <a:pt x="60" y="1"/>
                    </a:lnTo>
                    <a:lnTo>
                      <a:pt x="55" y="9"/>
                    </a:lnTo>
                    <a:lnTo>
                      <a:pt x="53" y="15"/>
                    </a:lnTo>
                    <a:lnTo>
                      <a:pt x="52" y="25"/>
                    </a:lnTo>
                    <a:lnTo>
                      <a:pt x="47" y="47"/>
                    </a:lnTo>
                    <a:lnTo>
                      <a:pt x="44" y="77"/>
                    </a:lnTo>
                    <a:lnTo>
                      <a:pt x="41" y="115"/>
                    </a:lnTo>
                    <a:lnTo>
                      <a:pt x="39" y="136"/>
                    </a:lnTo>
                    <a:lnTo>
                      <a:pt x="39" y="160"/>
                    </a:lnTo>
                    <a:lnTo>
                      <a:pt x="0" y="1116"/>
                    </a:lnTo>
                    <a:lnTo>
                      <a:pt x="6" y="1063"/>
                    </a:lnTo>
                    <a:lnTo>
                      <a:pt x="13" y="1015"/>
                    </a:lnTo>
                    <a:lnTo>
                      <a:pt x="20" y="972"/>
                    </a:lnTo>
                    <a:lnTo>
                      <a:pt x="27" y="936"/>
                    </a:lnTo>
                    <a:lnTo>
                      <a:pt x="34" y="903"/>
                    </a:lnTo>
                    <a:lnTo>
                      <a:pt x="41" y="876"/>
                    </a:lnTo>
                    <a:lnTo>
                      <a:pt x="48" y="853"/>
                    </a:lnTo>
                    <a:lnTo>
                      <a:pt x="57" y="838"/>
                    </a:lnTo>
                    <a:lnTo>
                      <a:pt x="64" y="824"/>
                    </a:lnTo>
                    <a:lnTo>
                      <a:pt x="72" y="817"/>
                    </a:lnTo>
                    <a:lnTo>
                      <a:pt x="79" y="815"/>
                    </a:lnTo>
                    <a:lnTo>
                      <a:pt x="88" y="818"/>
                    </a:lnTo>
                    <a:lnTo>
                      <a:pt x="95" y="826"/>
                    </a:lnTo>
                    <a:lnTo>
                      <a:pt x="104" y="840"/>
                    </a:lnTo>
                    <a:lnTo>
                      <a:pt x="113" y="858"/>
                    </a:lnTo>
                    <a:lnTo>
                      <a:pt x="122" y="882"/>
                    </a:lnTo>
                    <a:lnTo>
                      <a:pt x="152" y="1012"/>
                    </a:lnTo>
                    <a:lnTo>
                      <a:pt x="162" y="1071"/>
                    </a:lnTo>
                    <a:lnTo>
                      <a:pt x="175" y="1131"/>
                    </a:lnTo>
                    <a:lnTo>
                      <a:pt x="201" y="1248"/>
                    </a:lnTo>
                    <a:lnTo>
                      <a:pt x="214" y="1305"/>
                    </a:lnTo>
                    <a:lnTo>
                      <a:pt x="230" y="1363"/>
                    </a:lnTo>
                    <a:lnTo>
                      <a:pt x="263" y="1476"/>
                    </a:lnTo>
                    <a:lnTo>
                      <a:pt x="275" y="1529"/>
                    </a:lnTo>
                    <a:lnTo>
                      <a:pt x="292" y="1583"/>
                    </a:lnTo>
                    <a:lnTo>
                      <a:pt x="311" y="1636"/>
                    </a:lnTo>
                    <a:lnTo>
                      <a:pt x="322" y="1663"/>
                    </a:lnTo>
                    <a:lnTo>
                      <a:pt x="334" y="1690"/>
                    </a:lnTo>
                    <a:lnTo>
                      <a:pt x="358" y="1741"/>
                    </a:lnTo>
                    <a:lnTo>
                      <a:pt x="370" y="1765"/>
                    </a:lnTo>
                    <a:lnTo>
                      <a:pt x="385" y="1792"/>
                    </a:lnTo>
                    <a:lnTo>
                      <a:pt x="415" y="1841"/>
                    </a:lnTo>
                    <a:lnTo>
                      <a:pt x="448" y="1892"/>
                    </a:lnTo>
                    <a:lnTo>
                      <a:pt x="483" y="1940"/>
                    </a:lnTo>
                    <a:lnTo>
                      <a:pt x="520" y="1988"/>
                    </a:lnTo>
                    <a:lnTo>
                      <a:pt x="560" y="2036"/>
                    </a:lnTo>
                    <a:lnTo>
                      <a:pt x="604" y="2083"/>
                    </a:lnTo>
                    <a:lnTo>
                      <a:pt x="648" y="2129"/>
                    </a:lnTo>
                    <a:lnTo>
                      <a:pt x="697" y="2175"/>
                    </a:lnTo>
                    <a:lnTo>
                      <a:pt x="748" y="2219"/>
                    </a:lnTo>
                    <a:lnTo>
                      <a:pt x="802" y="2265"/>
                    </a:lnTo>
                    <a:lnTo>
                      <a:pt x="1146" y="2545"/>
                    </a:lnTo>
                    <a:lnTo>
                      <a:pt x="4353" y="5040"/>
                    </a:lnTo>
                    <a:close/>
                  </a:path>
                </a:pathLst>
              </a:custGeom>
              <a:solidFill>
                <a:srgbClr val="D2E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3" name="Freeform 21">
                <a:extLst>
                  <a:ext uri="{FF2B5EF4-FFF2-40B4-BE49-F238E27FC236}">
                    <a16:creationId xmlns:a16="http://schemas.microsoft.com/office/drawing/2014/main" id="{E008DA7E-DDC7-7AD4-9414-AC23B1CC13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0738" y="3265488"/>
                <a:ext cx="5540375" cy="1404938"/>
              </a:xfrm>
              <a:custGeom>
                <a:avLst/>
                <a:gdLst>
                  <a:gd name="T0" fmla="*/ 13713 w 17451"/>
                  <a:gd name="T1" fmla="*/ 1488 h 4425"/>
                  <a:gd name="T2" fmla="*/ 13590 w 17451"/>
                  <a:gd name="T3" fmla="*/ 1345 h 4425"/>
                  <a:gd name="T4" fmla="*/ 13490 w 17451"/>
                  <a:gd name="T5" fmla="*/ 1174 h 4425"/>
                  <a:gd name="T6" fmla="*/ 13411 w 17451"/>
                  <a:gd name="T7" fmla="*/ 971 h 4425"/>
                  <a:gd name="T8" fmla="*/ 13352 w 17451"/>
                  <a:gd name="T9" fmla="*/ 714 h 4425"/>
                  <a:gd name="T10" fmla="*/ 13300 w 17451"/>
                  <a:gd name="T11" fmla="*/ 423 h 4425"/>
                  <a:gd name="T12" fmla="*/ 13256 w 17451"/>
                  <a:gd name="T13" fmla="*/ 214 h 4425"/>
                  <a:gd name="T14" fmla="*/ 13218 w 17451"/>
                  <a:gd name="T15" fmla="*/ 85 h 4425"/>
                  <a:gd name="T16" fmla="*/ 13189 w 17451"/>
                  <a:gd name="T17" fmla="*/ 38 h 4425"/>
                  <a:gd name="T18" fmla="*/ 13167 w 17451"/>
                  <a:gd name="T19" fmla="*/ 71 h 4425"/>
                  <a:gd name="T20" fmla="*/ 13151 w 17451"/>
                  <a:gd name="T21" fmla="*/ 184 h 4425"/>
                  <a:gd name="T22" fmla="*/ 13143 w 17451"/>
                  <a:gd name="T23" fmla="*/ 380 h 4425"/>
                  <a:gd name="T24" fmla="*/ 13090 w 17451"/>
                  <a:gd name="T25" fmla="*/ 4424 h 4425"/>
                  <a:gd name="T26" fmla="*/ 9357 w 17451"/>
                  <a:gd name="T27" fmla="*/ 1507 h 4425"/>
                  <a:gd name="T28" fmla="*/ 9216 w 17451"/>
                  <a:gd name="T29" fmla="*/ 1341 h 4425"/>
                  <a:gd name="T30" fmla="*/ 9103 w 17451"/>
                  <a:gd name="T31" fmla="*/ 1135 h 4425"/>
                  <a:gd name="T32" fmla="*/ 9017 w 17451"/>
                  <a:gd name="T33" fmla="*/ 892 h 4425"/>
                  <a:gd name="T34" fmla="*/ 8956 w 17451"/>
                  <a:gd name="T35" fmla="*/ 575 h 4425"/>
                  <a:gd name="T36" fmla="*/ 8902 w 17451"/>
                  <a:gd name="T37" fmla="*/ 290 h 4425"/>
                  <a:gd name="T38" fmla="*/ 8856 w 17451"/>
                  <a:gd name="T39" fmla="*/ 106 h 4425"/>
                  <a:gd name="T40" fmla="*/ 8820 w 17451"/>
                  <a:gd name="T41" fmla="*/ 26 h 4425"/>
                  <a:gd name="T42" fmla="*/ 8795 w 17451"/>
                  <a:gd name="T43" fmla="*/ 47 h 4425"/>
                  <a:gd name="T44" fmla="*/ 8777 w 17451"/>
                  <a:gd name="T45" fmla="*/ 170 h 4425"/>
                  <a:gd name="T46" fmla="*/ 8771 w 17451"/>
                  <a:gd name="T47" fmla="*/ 395 h 4425"/>
                  <a:gd name="T48" fmla="*/ 8772 w 17451"/>
                  <a:gd name="T49" fmla="*/ 722 h 4425"/>
                  <a:gd name="T50" fmla="*/ 6115 w 17451"/>
                  <a:gd name="T51" fmla="*/ 2400 h 4425"/>
                  <a:gd name="T52" fmla="*/ 4946 w 17451"/>
                  <a:gd name="T53" fmla="*/ 1441 h 4425"/>
                  <a:gd name="T54" fmla="*/ 4800 w 17451"/>
                  <a:gd name="T55" fmla="*/ 1222 h 4425"/>
                  <a:gd name="T56" fmla="*/ 4681 w 17451"/>
                  <a:gd name="T57" fmla="*/ 947 h 4425"/>
                  <a:gd name="T58" fmla="*/ 4591 w 17451"/>
                  <a:gd name="T59" fmla="*/ 618 h 4425"/>
                  <a:gd name="T60" fmla="*/ 4540 w 17451"/>
                  <a:gd name="T61" fmla="*/ 325 h 4425"/>
                  <a:gd name="T62" fmla="*/ 4502 w 17451"/>
                  <a:gd name="T63" fmla="*/ 135 h 4425"/>
                  <a:gd name="T64" fmla="*/ 4467 w 17451"/>
                  <a:gd name="T65" fmla="*/ 33 h 4425"/>
                  <a:gd name="T66" fmla="*/ 4439 w 17451"/>
                  <a:gd name="T67" fmla="*/ 21 h 4425"/>
                  <a:gd name="T68" fmla="*/ 4413 w 17451"/>
                  <a:gd name="T69" fmla="*/ 99 h 4425"/>
                  <a:gd name="T70" fmla="*/ 4394 w 17451"/>
                  <a:gd name="T71" fmla="*/ 267 h 4425"/>
                  <a:gd name="T72" fmla="*/ 4376 w 17451"/>
                  <a:gd name="T73" fmla="*/ 524 h 4425"/>
                  <a:gd name="T74" fmla="*/ 4366 w 17451"/>
                  <a:gd name="T75" fmla="*/ 871 h 4425"/>
                  <a:gd name="T76" fmla="*/ 1396 w 17451"/>
                  <a:gd name="T77" fmla="*/ 2116 h 4425"/>
                  <a:gd name="T78" fmla="*/ 982 w 17451"/>
                  <a:gd name="T79" fmla="*/ 1809 h 4425"/>
                  <a:gd name="T80" fmla="*/ 590 w 17451"/>
                  <a:gd name="T81" fmla="*/ 1455 h 4425"/>
                  <a:gd name="T82" fmla="*/ 456 w 17451"/>
                  <a:gd name="T83" fmla="*/ 1239 h 4425"/>
                  <a:gd name="T84" fmla="*/ 342 w 17451"/>
                  <a:gd name="T85" fmla="*/ 989 h 4425"/>
                  <a:gd name="T86" fmla="*/ 247 w 17451"/>
                  <a:gd name="T87" fmla="*/ 703 h 4425"/>
                  <a:gd name="T88" fmla="*/ 172 w 17451"/>
                  <a:gd name="T89" fmla="*/ 382 h 4425"/>
                  <a:gd name="T90" fmla="*/ 144 w 17451"/>
                  <a:gd name="T91" fmla="*/ 242 h 4425"/>
                  <a:gd name="T92" fmla="*/ 113 w 17451"/>
                  <a:gd name="T93" fmla="*/ 111 h 4425"/>
                  <a:gd name="T94" fmla="*/ 90 w 17451"/>
                  <a:gd name="T95" fmla="*/ 32 h 4425"/>
                  <a:gd name="T96" fmla="*/ 72 w 17451"/>
                  <a:gd name="T97" fmla="*/ 0 h 4425"/>
                  <a:gd name="T98" fmla="*/ 61 w 17451"/>
                  <a:gd name="T99" fmla="*/ 11 h 4425"/>
                  <a:gd name="T100" fmla="*/ 53 w 17451"/>
                  <a:gd name="T101" fmla="*/ 52 h 4425"/>
                  <a:gd name="T102" fmla="*/ 0 w 17451"/>
                  <a:gd name="T103" fmla="*/ 1170 h 4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451" h="4425">
                    <a:moveTo>
                      <a:pt x="17451" y="4425"/>
                    </a:moveTo>
                    <a:lnTo>
                      <a:pt x="15722" y="3083"/>
                    </a:lnTo>
                    <a:lnTo>
                      <a:pt x="13748" y="1520"/>
                    </a:lnTo>
                    <a:lnTo>
                      <a:pt x="13713" y="1488"/>
                    </a:lnTo>
                    <a:lnTo>
                      <a:pt x="13681" y="1455"/>
                    </a:lnTo>
                    <a:lnTo>
                      <a:pt x="13649" y="1420"/>
                    </a:lnTo>
                    <a:lnTo>
                      <a:pt x="13620" y="1385"/>
                    </a:lnTo>
                    <a:lnTo>
                      <a:pt x="13590" y="1345"/>
                    </a:lnTo>
                    <a:lnTo>
                      <a:pt x="13563" y="1306"/>
                    </a:lnTo>
                    <a:lnTo>
                      <a:pt x="13537" y="1264"/>
                    </a:lnTo>
                    <a:lnTo>
                      <a:pt x="13513" y="1221"/>
                    </a:lnTo>
                    <a:lnTo>
                      <a:pt x="13490" y="1174"/>
                    </a:lnTo>
                    <a:lnTo>
                      <a:pt x="13468" y="1126"/>
                    </a:lnTo>
                    <a:lnTo>
                      <a:pt x="13447" y="1076"/>
                    </a:lnTo>
                    <a:lnTo>
                      <a:pt x="13429" y="1025"/>
                    </a:lnTo>
                    <a:lnTo>
                      <a:pt x="13411" y="971"/>
                    </a:lnTo>
                    <a:lnTo>
                      <a:pt x="13395" y="915"/>
                    </a:lnTo>
                    <a:lnTo>
                      <a:pt x="13379" y="858"/>
                    </a:lnTo>
                    <a:lnTo>
                      <a:pt x="13366" y="800"/>
                    </a:lnTo>
                    <a:lnTo>
                      <a:pt x="13352" y="714"/>
                    </a:lnTo>
                    <a:lnTo>
                      <a:pt x="13338" y="634"/>
                    </a:lnTo>
                    <a:lnTo>
                      <a:pt x="13325" y="559"/>
                    </a:lnTo>
                    <a:lnTo>
                      <a:pt x="13313" y="489"/>
                    </a:lnTo>
                    <a:lnTo>
                      <a:pt x="13300" y="423"/>
                    </a:lnTo>
                    <a:lnTo>
                      <a:pt x="13289" y="363"/>
                    </a:lnTo>
                    <a:lnTo>
                      <a:pt x="13277" y="309"/>
                    </a:lnTo>
                    <a:lnTo>
                      <a:pt x="13267" y="259"/>
                    </a:lnTo>
                    <a:lnTo>
                      <a:pt x="13256" y="214"/>
                    </a:lnTo>
                    <a:lnTo>
                      <a:pt x="13246" y="174"/>
                    </a:lnTo>
                    <a:lnTo>
                      <a:pt x="13237" y="139"/>
                    </a:lnTo>
                    <a:lnTo>
                      <a:pt x="13228" y="110"/>
                    </a:lnTo>
                    <a:lnTo>
                      <a:pt x="13218" y="85"/>
                    </a:lnTo>
                    <a:lnTo>
                      <a:pt x="13211" y="65"/>
                    </a:lnTo>
                    <a:lnTo>
                      <a:pt x="13204" y="52"/>
                    </a:lnTo>
                    <a:lnTo>
                      <a:pt x="13197" y="43"/>
                    </a:lnTo>
                    <a:lnTo>
                      <a:pt x="13189" y="38"/>
                    </a:lnTo>
                    <a:lnTo>
                      <a:pt x="13182" y="38"/>
                    </a:lnTo>
                    <a:lnTo>
                      <a:pt x="13177" y="44"/>
                    </a:lnTo>
                    <a:lnTo>
                      <a:pt x="13172" y="55"/>
                    </a:lnTo>
                    <a:lnTo>
                      <a:pt x="13167" y="71"/>
                    </a:lnTo>
                    <a:lnTo>
                      <a:pt x="13162" y="92"/>
                    </a:lnTo>
                    <a:lnTo>
                      <a:pt x="13157" y="118"/>
                    </a:lnTo>
                    <a:lnTo>
                      <a:pt x="13155" y="149"/>
                    </a:lnTo>
                    <a:lnTo>
                      <a:pt x="13151" y="184"/>
                    </a:lnTo>
                    <a:lnTo>
                      <a:pt x="13148" y="225"/>
                    </a:lnTo>
                    <a:lnTo>
                      <a:pt x="13146" y="271"/>
                    </a:lnTo>
                    <a:lnTo>
                      <a:pt x="13145" y="323"/>
                    </a:lnTo>
                    <a:lnTo>
                      <a:pt x="13143" y="380"/>
                    </a:lnTo>
                    <a:lnTo>
                      <a:pt x="13142" y="441"/>
                    </a:lnTo>
                    <a:lnTo>
                      <a:pt x="13142" y="508"/>
                    </a:lnTo>
                    <a:lnTo>
                      <a:pt x="13142" y="580"/>
                    </a:lnTo>
                    <a:lnTo>
                      <a:pt x="13090" y="4424"/>
                    </a:lnTo>
                    <a:lnTo>
                      <a:pt x="10289" y="2247"/>
                    </a:lnTo>
                    <a:lnTo>
                      <a:pt x="9439" y="1576"/>
                    </a:lnTo>
                    <a:lnTo>
                      <a:pt x="9397" y="1542"/>
                    </a:lnTo>
                    <a:lnTo>
                      <a:pt x="9357" y="1507"/>
                    </a:lnTo>
                    <a:lnTo>
                      <a:pt x="9317" y="1469"/>
                    </a:lnTo>
                    <a:lnTo>
                      <a:pt x="9282" y="1429"/>
                    </a:lnTo>
                    <a:lnTo>
                      <a:pt x="9247" y="1385"/>
                    </a:lnTo>
                    <a:lnTo>
                      <a:pt x="9216" y="1341"/>
                    </a:lnTo>
                    <a:lnTo>
                      <a:pt x="9184" y="1292"/>
                    </a:lnTo>
                    <a:lnTo>
                      <a:pt x="9156" y="1243"/>
                    </a:lnTo>
                    <a:lnTo>
                      <a:pt x="9128" y="1190"/>
                    </a:lnTo>
                    <a:lnTo>
                      <a:pt x="9103" y="1135"/>
                    </a:lnTo>
                    <a:lnTo>
                      <a:pt x="9078" y="1077"/>
                    </a:lnTo>
                    <a:lnTo>
                      <a:pt x="9056" y="1018"/>
                    </a:lnTo>
                    <a:lnTo>
                      <a:pt x="9035" y="956"/>
                    </a:lnTo>
                    <a:lnTo>
                      <a:pt x="9017" y="892"/>
                    </a:lnTo>
                    <a:lnTo>
                      <a:pt x="9000" y="825"/>
                    </a:lnTo>
                    <a:lnTo>
                      <a:pt x="8986" y="756"/>
                    </a:lnTo>
                    <a:lnTo>
                      <a:pt x="8971" y="662"/>
                    </a:lnTo>
                    <a:lnTo>
                      <a:pt x="8956" y="575"/>
                    </a:lnTo>
                    <a:lnTo>
                      <a:pt x="8941" y="493"/>
                    </a:lnTo>
                    <a:lnTo>
                      <a:pt x="8928" y="420"/>
                    </a:lnTo>
                    <a:lnTo>
                      <a:pt x="8914" y="351"/>
                    </a:lnTo>
                    <a:lnTo>
                      <a:pt x="8902" y="290"/>
                    </a:lnTo>
                    <a:lnTo>
                      <a:pt x="8889" y="234"/>
                    </a:lnTo>
                    <a:lnTo>
                      <a:pt x="8878" y="185"/>
                    </a:lnTo>
                    <a:lnTo>
                      <a:pt x="8867" y="141"/>
                    </a:lnTo>
                    <a:lnTo>
                      <a:pt x="8856" y="106"/>
                    </a:lnTo>
                    <a:lnTo>
                      <a:pt x="8846" y="76"/>
                    </a:lnTo>
                    <a:lnTo>
                      <a:pt x="8837" y="53"/>
                    </a:lnTo>
                    <a:lnTo>
                      <a:pt x="8828" y="36"/>
                    </a:lnTo>
                    <a:lnTo>
                      <a:pt x="8820" y="26"/>
                    </a:lnTo>
                    <a:lnTo>
                      <a:pt x="8814" y="21"/>
                    </a:lnTo>
                    <a:lnTo>
                      <a:pt x="8808" y="25"/>
                    </a:lnTo>
                    <a:lnTo>
                      <a:pt x="8801" y="33"/>
                    </a:lnTo>
                    <a:lnTo>
                      <a:pt x="8795" y="47"/>
                    </a:lnTo>
                    <a:lnTo>
                      <a:pt x="8790" y="68"/>
                    </a:lnTo>
                    <a:lnTo>
                      <a:pt x="8785" y="96"/>
                    </a:lnTo>
                    <a:lnTo>
                      <a:pt x="8781" y="129"/>
                    </a:lnTo>
                    <a:lnTo>
                      <a:pt x="8777" y="170"/>
                    </a:lnTo>
                    <a:lnTo>
                      <a:pt x="8775" y="216"/>
                    </a:lnTo>
                    <a:lnTo>
                      <a:pt x="8774" y="270"/>
                    </a:lnTo>
                    <a:lnTo>
                      <a:pt x="8772" y="328"/>
                    </a:lnTo>
                    <a:lnTo>
                      <a:pt x="8771" y="395"/>
                    </a:lnTo>
                    <a:lnTo>
                      <a:pt x="8770" y="466"/>
                    </a:lnTo>
                    <a:lnTo>
                      <a:pt x="8771" y="545"/>
                    </a:lnTo>
                    <a:lnTo>
                      <a:pt x="8771" y="630"/>
                    </a:lnTo>
                    <a:lnTo>
                      <a:pt x="8772" y="722"/>
                    </a:lnTo>
                    <a:lnTo>
                      <a:pt x="8774" y="819"/>
                    </a:lnTo>
                    <a:lnTo>
                      <a:pt x="8777" y="924"/>
                    </a:lnTo>
                    <a:lnTo>
                      <a:pt x="8730" y="4421"/>
                    </a:lnTo>
                    <a:lnTo>
                      <a:pt x="6115" y="2400"/>
                    </a:lnTo>
                    <a:lnTo>
                      <a:pt x="5075" y="1572"/>
                    </a:lnTo>
                    <a:lnTo>
                      <a:pt x="5030" y="1531"/>
                    </a:lnTo>
                    <a:lnTo>
                      <a:pt x="4988" y="1488"/>
                    </a:lnTo>
                    <a:lnTo>
                      <a:pt x="4946" y="1441"/>
                    </a:lnTo>
                    <a:lnTo>
                      <a:pt x="4908" y="1393"/>
                    </a:lnTo>
                    <a:lnTo>
                      <a:pt x="4870" y="1338"/>
                    </a:lnTo>
                    <a:lnTo>
                      <a:pt x="4835" y="1282"/>
                    </a:lnTo>
                    <a:lnTo>
                      <a:pt x="4800" y="1222"/>
                    </a:lnTo>
                    <a:lnTo>
                      <a:pt x="4769" y="1160"/>
                    </a:lnTo>
                    <a:lnTo>
                      <a:pt x="4737" y="1092"/>
                    </a:lnTo>
                    <a:lnTo>
                      <a:pt x="4709" y="1022"/>
                    </a:lnTo>
                    <a:lnTo>
                      <a:pt x="4681" y="947"/>
                    </a:lnTo>
                    <a:lnTo>
                      <a:pt x="4657" y="870"/>
                    </a:lnTo>
                    <a:lnTo>
                      <a:pt x="4632" y="789"/>
                    </a:lnTo>
                    <a:lnTo>
                      <a:pt x="4611" y="705"/>
                    </a:lnTo>
                    <a:lnTo>
                      <a:pt x="4591" y="618"/>
                    </a:lnTo>
                    <a:lnTo>
                      <a:pt x="4574" y="527"/>
                    </a:lnTo>
                    <a:lnTo>
                      <a:pt x="4562" y="454"/>
                    </a:lnTo>
                    <a:lnTo>
                      <a:pt x="4551" y="387"/>
                    </a:lnTo>
                    <a:lnTo>
                      <a:pt x="4540" y="325"/>
                    </a:lnTo>
                    <a:lnTo>
                      <a:pt x="4531" y="269"/>
                    </a:lnTo>
                    <a:lnTo>
                      <a:pt x="4520" y="218"/>
                    </a:lnTo>
                    <a:lnTo>
                      <a:pt x="4511" y="174"/>
                    </a:lnTo>
                    <a:lnTo>
                      <a:pt x="4502" y="135"/>
                    </a:lnTo>
                    <a:lnTo>
                      <a:pt x="4495" y="102"/>
                    </a:lnTo>
                    <a:lnTo>
                      <a:pt x="4485" y="72"/>
                    </a:lnTo>
                    <a:lnTo>
                      <a:pt x="4476" y="50"/>
                    </a:lnTo>
                    <a:lnTo>
                      <a:pt x="4467" y="33"/>
                    </a:lnTo>
                    <a:lnTo>
                      <a:pt x="4461" y="22"/>
                    </a:lnTo>
                    <a:lnTo>
                      <a:pt x="4453" y="16"/>
                    </a:lnTo>
                    <a:lnTo>
                      <a:pt x="4446" y="16"/>
                    </a:lnTo>
                    <a:lnTo>
                      <a:pt x="4439" y="21"/>
                    </a:lnTo>
                    <a:lnTo>
                      <a:pt x="4434" y="34"/>
                    </a:lnTo>
                    <a:lnTo>
                      <a:pt x="4427" y="50"/>
                    </a:lnTo>
                    <a:lnTo>
                      <a:pt x="4420" y="72"/>
                    </a:lnTo>
                    <a:lnTo>
                      <a:pt x="4413" y="99"/>
                    </a:lnTo>
                    <a:lnTo>
                      <a:pt x="4409" y="133"/>
                    </a:lnTo>
                    <a:lnTo>
                      <a:pt x="4403" y="172"/>
                    </a:lnTo>
                    <a:lnTo>
                      <a:pt x="4398" y="217"/>
                    </a:lnTo>
                    <a:lnTo>
                      <a:pt x="4394" y="267"/>
                    </a:lnTo>
                    <a:lnTo>
                      <a:pt x="4389" y="323"/>
                    </a:lnTo>
                    <a:lnTo>
                      <a:pt x="4385" y="385"/>
                    </a:lnTo>
                    <a:lnTo>
                      <a:pt x="4380" y="451"/>
                    </a:lnTo>
                    <a:lnTo>
                      <a:pt x="4376" y="524"/>
                    </a:lnTo>
                    <a:lnTo>
                      <a:pt x="4374" y="603"/>
                    </a:lnTo>
                    <a:lnTo>
                      <a:pt x="4370" y="687"/>
                    </a:lnTo>
                    <a:lnTo>
                      <a:pt x="4368" y="776"/>
                    </a:lnTo>
                    <a:lnTo>
                      <a:pt x="4366" y="871"/>
                    </a:lnTo>
                    <a:lnTo>
                      <a:pt x="4365" y="973"/>
                    </a:lnTo>
                    <a:lnTo>
                      <a:pt x="4365" y="4425"/>
                    </a:lnTo>
                    <a:lnTo>
                      <a:pt x="1694" y="2331"/>
                    </a:lnTo>
                    <a:lnTo>
                      <a:pt x="1396" y="2116"/>
                    </a:lnTo>
                    <a:lnTo>
                      <a:pt x="1289" y="2042"/>
                    </a:lnTo>
                    <a:lnTo>
                      <a:pt x="1185" y="1968"/>
                    </a:lnTo>
                    <a:lnTo>
                      <a:pt x="1083" y="1890"/>
                    </a:lnTo>
                    <a:lnTo>
                      <a:pt x="982" y="1809"/>
                    </a:lnTo>
                    <a:lnTo>
                      <a:pt x="882" y="1724"/>
                    </a:lnTo>
                    <a:lnTo>
                      <a:pt x="783" y="1637"/>
                    </a:lnTo>
                    <a:lnTo>
                      <a:pt x="685" y="1547"/>
                    </a:lnTo>
                    <a:lnTo>
                      <a:pt x="590" y="1455"/>
                    </a:lnTo>
                    <a:lnTo>
                      <a:pt x="554" y="1404"/>
                    </a:lnTo>
                    <a:lnTo>
                      <a:pt x="520" y="1351"/>
                    </a:lnTo>
                    <a:lnTo>
                      <a:pt x="486" y="1295"/>
                    </a:lnTo>
                    <a:lnTo>
                      <a:pt x="456" y="1239"/>
                    </a:lnTo>
                    <a:lnTo>
                      <a:pt x="424" y="1179"/>
                    </a:lnTo>
                    <a:lnTo>
                      <a:pt x="396" y="1118"/>
                    </a:lnTo>
                    <a:lnTo>
                      <a:pt x="368" y="1053"/>
                    </a:lnTo>
                    <a:lnTo>
                      <a:pt x="342" y="989"/>
                    </a:lnTo>
                    <a:lnTo>
                      <a:pt x="316" y="920"/>
                    </a:lnTo>
                    <a:lnTo>
                      <a:pt x="292" y="850"/>
                    </a:lnTo>
                    <a:lnTo>
                      <a:pt x="268" y="776"/>
                    </a:lnTo>
                    <a:lnTo>
                      <a:pt x="247" y="703"/>
                    </a:lnTo>
                    <a:lnTo>
                      <a:pt x="225" y="624"/>
                    </a:lnTo>
                    <a:lnTo>
                      <a:pt x="206" y="546"/>
                    </a:lnTo>
                    <a:lnTo>
                      <a:pt x="188" y="465"/>
                    </a:lnTo>
                    <a:lnTo>
                      <a:pt x="172" y="382"/>
                    </a:lnTo>
                    <a:lnTo>
                      <a:pt x="164" y="343"/>
                    </a:lnTo>
                    <a:lnTo>
                      <a:pt x="157" y="308"/>
                    </a:lnTo>
                    <a:lnTo>
                      <a:pt x="151" y="273"/>
                    </a:lnTo>
                    <a:lnTo>
                      <a:pt x="144" y="242"/>
                    </a:lnTo>
                    <a:lnTo>
                      <a:pt x="131" y="184"/>
                    </a:lnTo>
                    <a:lnTo>
                      <a:pt x="125" y="158"/>
                    </a:lnTo>
                    <a:lnTo>
                      <a:pt x="120" y="135"/>
                    </a:lnTo>
                    <a:lnTo>
                      <a:pt x="113" y="111"/>
                    </a:lnTo>
                    <a:lnTo>
                      <a:pt x="109" y="92"/>
                    </a:lnTo>
                    <a:lnTo>
                      <a:pt x="103" y="72"/>
                    </a:lnTo>
                    <a:lnTo>
                      <a:pt x="99" y="58"/>
                    </a:lnTo>
                    <a:lnTo>
                      <a:pt x="90" y="32"/>
                    </a:lnTo>
                    <a:lnTo>
                      <a:pt x="83" y="15"/>
                    </a:lnTo>
                    <a:lnTo>
                      <a:pt x="78" y="7"/>
                    </a:lnTo>
                    <a:lnTo>
                      <a:pt x="75" y="3"/>
                    </a:lnTo>
                    <a:lnTo>
                      <a:pt x="72" y="0"/>
                    </a:lnTo>
                    <a:lnTo>
                      <a:pt x="69" y="1"/>
                    </a:lnTo>
                    <a:lnTo>
                      <a:pt x="66" y="2"/>
                    </a:lnTo>
                    <a:lnTo>
                      <a:pt x="64" y="6"/>
                    </a:lnTo>
                    <a:lnTo>
                      <a:pt x="61" y="11"/>
                    </a:lnTo>
                    <a:lnTo>
                      <a:pt x="60" y="19"/>
                    </a:lnTo>
                    <a:lnTo>
                      <a:pt x="58" y="27"/>
                    </a:lnTo>
                    <a:lnTo>
                      <a:pt x="56" y="39"/>
                    </a:lnTo>
                    <a:lnTo>
                      <a:pt x="53" y="52"/>
                    </a:lnTo>
                    <a:lnTo>
                      <a:pt x="53" y="69"/>
                    </a:lnTo>
                    <a:lnTo>
                      <a:pt x="52" y="106"/>
                    </a:lnTo>
                    <a:lnTo>
                      <a:pt x="52" y="153"/>
                    </a:lnTo>
                    <a:lnTo>
                      <a:pt x="0" y="1170"/>
                    </a:lnTo>
                    <a:lnTo>
                      <a:pt x="0" y="4372"/>
                    </a:lnTo>
                  </a:path>
                </a:pathLst>
              </a:custGeom>
              <a:noFill/>
              <a:ln w="14288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1CCDA936-A4D8-432B-D76C-97C839F6714F}"/>
                </a:ext>
              </a:extLst>
            </p:cNvPr>
            <p:cNvSpPr txBox="1"/>
            <p:nvPr/>
          </p:nvSpPr>
          <p:spPr>
            <a:xfrm>
              <a:off x="3448713" y="544789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83AF9FF9-AA5F-C6CD-FCC1-A7998DB95468}"/>
                </a:ext>
              </a:extLst>
            </p:cNvPr>
            <p:cNvSpPr txBox="1"/>
            <p:nvPr/>
          </p:nvSpPr>
          <p:spPr>
            <a:xfrm>
              <a:off x="4728142" y="5447891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6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5A370977-AB5E-3969-EAF3-FB2371EDD155}"/>
                </a:ext>
              </a:extLst>
            </p:cNvPr>
            <p:cNvSpPr txBox="1"/>
            <p:nvPr/>
          </p:nvSpPr>
          <p:spPr>
            <a:xfrm>
              <a:off x="5968298" y="5447891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12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700D1A5-EB98-E5D7-6A66-D7692DBD5E31}"/>
                </a:ext>
              </a:extLst>
            </p:cNvPr>
            <p:cNvSpPr txBox="1"/>
            <p:nvPr/>
          </p:nvSpPr>
          <p:spPr>
            <a:xfrm>
              <a:off x="7247727" y="5447891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18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2C97D53E-44F1-FE0F-B80C-DB9B21CC412E}"/>
                </a:ext>
              </a:extLst>
            </p:cNvPr>
            <p:cNvSpPr txBox="1"/>
            <p:nvPr/>
          </p:nvSpPr>
          <p:spPr>
            <a:xfrm>
              <a:off x="8527156" y="5447891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dirty="0">
                  <a:solidFill>
                    <a:srgbClr val="000066"/>
                  </a:solidFill>
                </a:rPr>
                <a:t>24</a:t>
              </a: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CDFD1B8-4DF7-0029-251C-B571E8A381CE}"/>
                </a:ext>
              </a:extLst>
            </p:cNvPr>
            <p:cNvSpPr txBox="1"/>
            <p:nvPr/>
          </p:nvSpPr>
          <p:spPr>
            <a:xfrm>
              <a:off x="2958955" y="4680951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10</a:t>
              </a: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8DC841C4-04A6-6635-224C-EE4F4B17CDAE}"/>
                </a:ext>
              </a:extLst>
            </p:cNvPr>
            <p:cNvSpPr txBox="1"/>
            <p:nvPr/>
          </p:nvSpPr>
          <p:spPr>
            <a:xfrm>
              <a:off x="2958955" y="3965856"/>
              <a:ext cx="3417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30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9F287196-7CCD-B167-DACB-D0B39C236127}"/>
                </a:ext>
              </a:extLst>
            </p:cNvPr>
            <p:cNvSpPr txBox="1"/>
            <p:nvPr/>
          </p:nvSpPr>
          <p:spPr>
            <a:xfrm>
              <a:off x="2880407" y="325076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100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E94F6D0-24C6-C193-A60D-599FB5B5BB19}"/>
                </a:ext>
              </a:extLst>
            </p:cNvPr>
            <p:cNvSpPr txBox="1"/>
            <p:nvPr/>
          </p:nvSpPr>
          <p:spPr>
            <a:xfrm>
              <a:off x="2880407" y="2535668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sz="1200" dirty="0">
                  <a:solidFill>
                    <a:srgbClr val="000066"/>
                  </a:solidFill>
                </a:rPr>
                <a:t>300</a:t>
              </a:r>
            </a:p>
          </p:txBody>
        </p:sp>
        <p:sp>
          <p:nvSpPr>
            <p:cNvPr id="33" name="ZoneTexte 32">
              <a:extLst>
                <a:ext uri="{FF2B5EF4-FFF2-40B4-BE49-F238E27FC236}">
                  <a16:creationId xmlns:a16="http://schemas.microsoft.com/office/drawing/2014/main" id="{053242A0-4D57-999C-76F1-B42BC8F2DF73}"/>
                </a:ext>
              </a:extLst>
            </p:cNvPr>
            <p:cNvSpPr txBox="1"/>
            <p:nvPr/>
          </p:nvSpPr>
          <p:spPr>
            <a:xfrm>
              <a:off x="4063854" y="5806557"/>
              <a:ext cx="41697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noProof="0" dirty="0">
                  <a:solidFill>
                    <a:srgbClr val="000066"/>
                  </a:solidFill>
                </a:rPr>
                <a:t>Time after achieving steady state, months</a:t>
              </a:r>
            </a:p>
          </p:txBody>
        </p:sp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D711195E-D1BE-2A58-5FD8-DA30CB1AFB46}"/>
                </a:ext>
              </a:extLst>
            </p:cNvPr>
            <p:cNvSpPr txBox="1"/>
            <p:nvPr/>
          </p:nvSpPr>
          <p:spPr>
            <a:xfrm rot="16200000">
              <a:off x="1329082" y="3756735"/>
              <a:ext cx="27477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600" b="1" dirty="0">
                  <a:solidFill>
                    <a:srgbClr val="000066"/>
                  </a:solidFill>
                </a:rPr>
                <a:t>VH-499 concentration, </a:t>
              </a:r>
              <a:r>
                <a:rPr lang="fr-FR" sz="1600" b="1" dirty="0" err="1">
                  <a:solidFill>
                    <a:srgbClr val="000066"/>
                  </a:solidFill>
                </a:rPr>
                <a:t>ng</a:t>
              </a:r>
              <a:r>
                <a:rPr lang="fr-FR" sz="1600" b="1" dirty="0">
                  <a:solidFill>
                    <a:srgbClr val="000066"/>
                  </a:solidFill>
                </a:rPr>
                <a:t>/</a:t>
              </a:r>
              <a:r>
                <a:rPr lang="fr-FR" sz="1600" b="1" dirty="0" err="1">
                  <a:solidFill>
                    <a:srgbClr val="000066"/>
                  </a:solidFill>
                </a:rPr>
                <a:t>mL</a:t>
              </a:r>
              <a:endParaRPr lang="fr-FR" sz="1600" b="1" dirty="0">
                <a:solidFill>
                  <a:srgbClr val="000066"/>
                </a:solidFill>
              </a:endParaRPr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C17048D-FB58-1C66-9060-FE23E0198113}"/>
                </a:ext>
              </a:extLst>
            </p:cNvPr>
            <p:cNvSpPr txBox="1"/>
            <p:nvPr/>
          </p:nvSpPr>
          <p:spPr>
            <a:xfrm>
              <a:off x="8989630" y="4408313"/>
              <a:ext cx="16594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rgbClr val="000066"/>
                  </a:solidFill>
                </a:rPr>
                <a:t>EC</a:t>
              </a:r>
              <a:r>
                <a:rPr lang="fr-FR" sz="1600" baseline="-25000" dirty="0">
                  <a:solidFill>
                    <a:srgbClr val="000066"/>
                  </a:solidFill>
                </a:rPr>
                <a:t>90 </a:t>
              </a:r>
              <a:r>
                <a:rPr lang="fr-FR" sz="1600" dirty="0">
                  <a:solidFill>
                    <a:srgbClr val="000066"/>
                  </a:solidFill>
                </a:rPr>
                <a:t>= 15.5 </a:t>
              </a:r>
              <a:r>
                <a:rPr lang="fr-FR" sz="1600" dirty="0" err="1">
                  <a:solidFill>
                    <a:srgbClr val="000066"/>
                  </a:solidFill>
                </a:rPr>
                <a:t>ng</a:t>
              </a:r>
              <a:r>
                <a:rPr lang="fr-FR" sz="1600" dirty="0">
                  <a:solidFill>
                    <a:srgbClr val="000066"/>
                  </a:solidFill>
                </a:rPr>
                <a:t>/</a:t>
              </a:r>
              <a:r>
                <a:rPr lang="fr-FR" sz="1600" dirty="0" err="1">
                  <a:solidFill>
                    <a:srgbClr val="000066"/>
                  </a:solidFill>
                </a:rPr>
                <a:t>mL</a:t>
              </a:r>
              <a:endParaRPr lang="fr-FR" sz="1600" dirty="0">
                <a:solidFill>
                  <a:srgbClr val="000066"/>
                </a:solidFill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20651152-FC2A-C852-0097-71EC5BEE626F}"/>
              </a:ext>
            </a:extLst>
          </p:cNvPr>
          <p:cNvSpPr txBox="1"/>
          <p:nvPr/>
        </p:nvSpPr>
        <p:spPr>
          <a:xfrm>
            <a:off x="4332921" y="1632394"/>
            <a:ext cx="3526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0070C0"/>
                </a:solidFill>
              </a:rPr>
              <a:t>IM VH-499 Q6M PK simulations</a:t>
            </a:r>
          </a:p>
        </p:txBody>
      </p:sp>
      <p:sp>
        <p:nvSpPr>
          <p:cNvPr id="37" name="Text Box 3">
            <a:extLst>
              <a:ext uri="{FF2B5EF4-FFF2-40B4-BE49-F238E27FC236}">
                <a16:creationId xmlns:a16="http://schemas.microsoft.com/office/drawing/2014/main" id="{C35392B9-449C-2C14-1C9F-CDA31ED3D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2089" y="6455281"/>
            <a:ext cx="24799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GB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Thakkar N, CROI 2026, Abs. 175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6B42FD-9006-4BE2-92EC-0F16F9A5BF83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302512140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1911E-E3A8-CD8E-ED10-66888E03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err="1"/>
              <a:t>Clinical</a:t>
            </a:r>
            <a:r>
              <a:rPr lang="fr-FR" sz="3200" dirty="0"/>
              <a:t> </a:t>
            </a:r>
            <a:r>
              <a:rPr lang="fr-FR" sz="3200" dirty="0" err="1"/>
              <a:t>Trials.gov</a:t>
            </a:r>
            <a:endParaRPr lang="fr-FR" sz="32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705DEB-5675-3358-22E5-66923C5551E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VH-184: phase 2 Q6M studies planned</a:t>
            </a:r>
            <a:br>
              <a:rPr lang="en-US" noProof="0" dirty="0"/>
            </a:br>
            <a:endParaRPr lang="en-US" noProof="0" dirty="0"/>
          </a:p>
          <a:p>
            <a:r>
              <a:rPr lang="en-US" noProof="0" dirty="0"/>
              <a:t>VH-499</a:t>
            </a:r>
          </a:p>
          <a:p>
            <a:pPr lvl="2"/>
            <a:r>
              <a:rPr lang="fr-FR" sz="2000" b="1" i="0" u="none" strike="noStrike" dirty="0">
                <a:effectLst/>
              </a:rPr>
              <a:t>NCT07816250 (CINERGY): Phase 2b (n = 200 ARV-Naïve </a:t>
            </a:r>
            <a:r>
              <a:rPr lang="fr-FR" sz="2000" b="1" i="0" u="none" strike="noStrike" dirty="0" err="1">
                <a:effectLst/>
              </a:rPr>
              <a:t>adults</a:t>
            </a:r>
            <a:r>
              <a:rPr lang="fr-FR" sz="2000" b="1" i="0" u="none" strike="noStrike" dirty="0">
                <a:effectLst/>
              </a:rPr>
              <a:t>, </a:t>
            </a:r>
            <a:r>
              <a:rPr lang="fr-FR" sz="2000" b="1" dirty="0"/>
              <a:t>HIV-1 RNA ≤ 100 000 c/</a:t>
            </a:r>
            <a:r>
              <a:rPr lang="fr-FR" sz="2000" b="1" dirty="0" err="1"/>
              <a:t>mL</a:t>
            </a:r>
            <a:r>
              <a:rPr lang="fr-FR" sz="2000" b="1" dirty="0"/>
              <a:t>): Injectable VH-499 (4 doses Q2M, Q4M or Q6M) + </a:t>
            </a:r>
            <a:r>
              <a:rPr lang="fr-FR" sz="2000" b="1" dirty="0" err="1"/>
              <a:t>im</a:t>
            </a:r>
            <a:r>
              <a:rPr lang="fr-FR" sz="2000" b="1" dirty="0"/>
              <a:t> CAB Q2M vs DTG/3TC</a:t>
            </a:r>
            <a:endParaRPr lang="fr-FR" sz="2000" b="0" i="0" u="none" strike="noStrike" dirty="0">
              <a:effectLst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4E5284-8D83-385B-C420-F704A50D457E}"/>
              </a:ext>
            </a:extLst>
          </p:cNvPr>
          <p:cNvSpPr txBox="1"/>
          <p:nvPr/>
        </p:nvSpPr>
        <p:spPr>
          <a:xfrm>
            <a:off x="11762360" y="3048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FR</a:t>
            </a:r>
          </a:p>
        </p:txBody>
      </p:sp>
    </p:spTree>
    <p:extLst>
      <p:ext uri="{BB962C8B-B14F-4D97-AF65-F5344CB8AC3E}">
        <p14:creationId xmlns:p14="http://schemas.microsoft.com/office/powerpoint/2010/main" val="229797442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47D29E-7E64-EC0F-D984-B09EA1BA5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sz="3200" noProof="0" dirty="0" err="1"/>
              <a:t>ong</a:t>
            </a:r>
            <a:r>
              <a:rPr lang="en-US" sz="3200" noProof="0" dirty="0"/>
              <a:t>-acting therapies for HIV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074FB5A-37A5-FC61-91E0-13536B800FF5}"/>
              </a:ext>
            </a:extLst>
          </p:cNvPr>
          <p:cNvSpPr txBox="1">
            <a:spLocks/>
          </p:cNvSpPr>
          <p:nvPr/>
        </p:nvSpPr>
        <p:spPr>
          <a:xfrm>
            <a:off x="784261" y="1462744"/>
            <a:ext cx="10972800" cy="499569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/>
              <a:t>Injectable LA ARVs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Q2M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CAB + RPV </a:t>
            </a:r>
          </a:p>
          <a:p>
            <a:pPr lvl="2"/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Maintenance in virologically suppressed individuals</a:t>
            </a:r>
          </a:p>
          <a:p>
            <a:pPr lvl="2"/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In « difficult to treat » individuals with viremia (off label)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Q6M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sc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LEN </a:t>
            </a:r>
          </a:p>
          <a:p>
            <a:pPr lvl="2"/>
            <a:r>
              <a:rPr lang="en-US" sz="1900" dirty="0">
                <a:solidFill>
                  <a:schemeClr val="bg1">
                    <a:lumMod val="65000"/>
                  </a:schemeClr>
                </a:solidFill>
              </a:rPr>
              <a:t>salvage in individuals with MDR virus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GS-3242 +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LEN (Q4M and Q6M doses tested): Phases 2/3 ongoing</a:t>
            </a:r>
          </a:p>
          <a:p>
            <a:pPr lvl="1"/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VH-499 (Q2M, Q4M and Q6M doses tested) +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CAB (Q2M: Phase 2 ongoing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Q6M iv TAB+ZAB +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sc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LEN : Phases 3 ongoing</a:t>
            </a:r>
          </a:p>
          <a:p>
            <a:pPr lvl="1"/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Q4M iv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lotivibart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(N6LS) + QM </a:t>
            </a:r>
            <a:r>
              <a:rPr lang="en-US" sz="2200" dirty="0" err="1">
                <a:solidFill>
                  <a:schemeClr val="bg1">
                    <a:lumMod val="65000"/>
                  </a:schemeClr>
                </a:solidFill>
              </a:rPr>
              <a:t>im</a:t>
            </a:r>
            <a:r>
              <a:rPr lang="en-US" sz="2200" dirty="0">
                <a:solidFill>
                  <a:schemeClr val="bg1">
                    <a:lumMod val="65000"/>
                  </a:schemeClr>
                </a:solidFill>
              </a:rPr>
              <a:t> CAB : Phase 2b ongoing with Q6M iv LVB + Q2M CAB</a:t>
            </a:r>
          </a:p>
          <a:p>
            <a:pPr marL="342900" lvl="1" indent="0">
              <a:buNone/>
            </a:pPr>
            <a:endParaRPr lang="en-US" sz="2200" dirty="0"/>
          </a:p>
          <a:p>
            <a:r>
              <a:rPr lang="en-US" sz="2600" b="1" dirty="0"/>
              <a:t>Oral LA ARVs</a:t>
            </a:r>
          </a:p>
          <a:p>
            <a:pPr lvl="1"/>
            <a:r>
              <a:rPr lang="en-US" sz="2200" dirty="0" err="1"/>
              <a:t>qw</a:t>
            </a:r>
            <a:r>
              <a:rPr lang="en-US" sz="2200" dirty="0"/>
              <a:t> oral ISL/LEN : Phases 3 published</a:t>
            </a:r>
          </a:p>
          <a:p>
            <a:pPr lvl="1"/>
            <a:r>
              <a:rPr lang="en-US" sz="2200" dirty="0" err="1"/>
              <a:t>qw</a:t>
            </a:r>
            <a:r>
              <a:rPr lang="en-US" sz="2200" dirty="0"/>
              <a:t> oral ISL/ULO : Phases 2/3 ongoing</a:t>
            </a:r>
          </a:p>
          <a:p>
            <a:pPr lvl="1"/>
            <a:r>
              <a:rPr lang="en-US" sz="2200" dirty="0" err="1"/>
              <a:t>qw</a:t>
            </a:r>
            <a:r>
              <a:rPr lang="en-US" sz="2200" dirty="0"/>
              <a:t> oral GS-3242 + oral LEN : Phase 2 ongoing</a:t>
            </a:r>
          </a:p>
          <a:p>
            <a:pPr lvl="1"/>
            <a:r>
              <a:rPr lang="en-US" sz="2200" dirty="0" err="1"/>
              <a:t>qw</a:t>
            </a:r>
            <a:r>
              <a:rPr lang="en-US" sz="2200" dirty="0"/>
              <a:t> oral GS-1720 (</a:t>
            </a:r>
            <a:r>
              <a:rPr lang="en-US" sz="2200" dirty="0" err="1"/>
              <a:t>lepetegravir</a:t>
            </a:r>
            <a:r>
              <a:rPr lang="en-US" sz="2200" dirty="0"/>
              <a:t>) + oral LEN or new LEN pro-drug : new Phase 2 program planned</a:t>
            </a:r>
          </a:p>
          <a:p>
            <a:pPr lvl="1"/>
            <a:endParaRPr lang="en-US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B1AA582-F8CC-7A24-A59B-082756E9ECC9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6223334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8">
            <a:extLst>
              <a:ext uri="{FF2B5EF4-FFF2-40B4-BE49-F238E27FC236}">
                <a16:creationId xmlns:a16="http://schemas.microsoft.com/office/drawing/2014/main" id="{B3DAA0C6-2D78-0A2F-B9C3-2280A78CE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ISLEND-1: ISL/LEN </a:t>
            </a:r>
            <a:r>
              <a:rPr lang="en-US" sz="2800" dirty="0" err="1"/>
              <a:t>qw</a:t>
            </a:r>
            <a:r>
              <a:rPr lang="en-US" sz="2800" dirty="0"/>
              <a:t> vs BIC/FTC/TAF </a:t>
            </a:r>
            <a:br>
              <a:rPr lang="en-US" sz="2800" dirty="0"/>
            </a:br>
            <a:r>
              <a:rPr lang="en-US" sz="2800" dirty="0"/>
              <a:t>in virologically suppressed PWH (1)</a:t>
            </a:r>
            <a:endParaRPr lang="fr-FR" sz="2800" dirty="0"/>
          </a:p>
        </p:txBody>
      </p:sp>
      <p:sp>
        <p:nvSpPr>
          <p:cNvPr id="141" name="Text Box 2">
            <a:extLst>
              <a:ext uri="{FF2B5EF4-FFF2-40B4-BE49-F238E27FC236}">
                <a16:creationId xmlns:a16="http://schemas.microsoft.com/office/drawing/2014/main" id="{84BD560E-0E4B-AD3F-2D95-C13018E7E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3751" y="3642373"/>
            <a:ext cx="350262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Difference (95.002% CI) in % of</a:t>
            </a:r>
            <a:b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</a:b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participants with HIV-1 RNA ≥50 c/mL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BABFC949-FBB1-6DF5-C499-A73537D64A41}"/>
              </a:ext>
            </a:extLst>
          </p:cNvPr>
          <p:cNvGrpSpPr/>
          <p:nvPr/>
        </p:nvGrpSpPr>
        <p:grpSpPr>
          <a:xfrm>
            <a:off x="7319522" y="4328312"/>
            <a:ext cx="3481326" cy="1867416"/>
            <a:chOff x="7876112" y="4262052"/>
            <a:chExt cx="3481326" cy="1867416"/>
          </a:xfrm>
        </p:grpSpPr>
        <p:sp>
          <p:nvSpPr>
            <p:cNvPr id="67" name="Line 11">
              <a:extLst>
                <a:ext uri="{FF2B5EF4-FFF2-40B4-BE49-F238E27FC236}">
                  <a16:creationId xmlns:a16="http://schemas.microsoft.com/office/drawing/2014/main" id="{9F89C6A0-0A3E-77DE-2660-BD224FC795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9108" y="4463664"/>
              <a:ext cx="1238250" cy="0"/>
            </a:xfrm>
            <a:prstGeom prst="line">
              <a:avLst/>
            </a:prstGeom>
            <a:noFill/>
            <a:ln w="28575">
              <a:solidFill>
                <a:srgbClr val="FF660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  <p:sp>
          <p:nvSpPr>
            <p:cNvPr id="68" name="Line 12">
              <a:extLst>
                <a:ext uri="{FF2B5EF4-FFF2-40B4-BE49-F238E27FC236}">
                  <a16:creationId xmlns:a16="http://schemas.microsoft.com/office/drawing/2014/main" id="{DD02564B-1BC1-132C-AD19-1DFFFE664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2783" y="4463664"/>
              <a:ext cx="1239837" cy="0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  <p:sp>
          <p:nvSpPr>
            <p:cNvPr id="98" name="Line 42">
              <a:extLst>
                <a:ext uri="{FF2B5EF4-FFF2-40B4-BE49-F238E27FC236}">
                  <a16:creationId xmlns:a16="http://schemas.microsoft.com/office/drawing/2014/main" id="{AE1BE7C1-510D-94FF-2E76-C443C5AA86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5921" y="4531927"/>
              <a:ext cx="0" cy="13287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49F66DCA-38F7-13E9-05E5-B37C7CDE3932}"/>
                </a:ext>
              </a:extLst>
            </p:cNvPr>
            <p:cNvGrpSpPr/>
            <p:nvPr/>
          </p:nvGrpSpPr>
          <p:grpSpPr>
            <a:xfrm>
              <a:off x="7889421" y="4708139"/>
              <a:ext cx="2809874" cy="1225550"/>
              <a:chOff x="6269038" y="4841875"/>
              <a:chExt cx="2809874" cy="1225550"/>
            </a:xfrm>
          </p:grpSpPr>
          <p:sp>
            <p:nvSpPr>
              <p:cNvPr id="99" name="Freeform 43">
                <a:extLst>
                  <a:ext uri="{FF2B5EF4-FFF2-40B4-BE49-F238E27FC236}">
                    <a16:creationId xmlns:a16="http://schemas.microsoft.com/office/drawing/2014/main" id="{BF3F3D52-A92C-7D65-EC56-E93A17C15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9038" y="5994400"/>
                <a:ext cx="1389062" cy="0"/>
              </a:xfrm>
              <a:custGeom>
                <a:avLst/>
                <a:gdLst>
                  <a:gd name="T0" fmla="*/ 875 w 875"/>
                  <a:gd name="T1" fmla="*/ 705 w 875"/>
                  <a:gd name="T2" fmla="*/ 536 w 875"/>
                  <a:gd name="T3" fmla="*/ 367 w 875"/>
                  <a:gd name="T4" fmla="*/ 198 w 875"/>
                  <a:gd name="T5" fmla="*/ 29 w 875"/>
                  <a:gd name="T6" fmla="*/ 0 w 87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875">
                    <a:moveTo>
                      <a:pt x="875" y="0"/>
                    </a:moveTo>
                    <a:lnTo>
                      <a:pt x="705" y="0"/>
                    </a:lnTo>
                    <a:lnTo>
                      <a:pt x="536" y="0"/>
                    </a:lnTo>
                    <a:lnTo>
                      <a:pt x="367" y="0"/>
                    </a:lnTo>
                    <a:lnTo>
                      <a:pt x="198" y="0"/>
                    </a:ln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0" name="Line 44">
                <a:extLst>
                  <a:ext uri="{FF2B5EF4-FFF2-40B4-BE49-F238E27FC236}">
                    <a16:creationId xmlns:a16="http://schemas.microsoft.com/office/drawing/2014/main" id="{4F8958C8-D6C5-95F6-DD9E-185870070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5165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1" name="Line 45">
                <a:extLst>
                  <a:ext uri="{FF2B5EF4-FFF2-40B4-BE49-F238E27FC236}">
                    <a16:creationId xmlns:a16="http://schemas.microsoft.com/office/drawing/2014/main" id="{B06A2714-4365-7462-9D77-49F8EC3C5A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8822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2" name="Line 46">
                <a:extLst>
                  <a:ext uri="{FF2B5EF4-FFF2-40B4-BE49-F238E27FC236}">
                    <a16:creationId xmlns:a16="http://schemas.microsoft.com/office/drawing/2014/main" id="{E7F4F230-BD5B-1A10-3CF1-85395D1F0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83363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3" name="Line 47">
                <a:extLst>
                  <a:ext uri="{FF2B5EF4-FFF2-40B4-BE49-F238E27FC236}">
                    <a16:creationId xmlns:a16="http://schemas.microsoft.com/office/drawing/2014/main" id="{F3894120-1524-0616-52CF-AB23BE695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1507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4" name="Freeform 48">
                <a:extLst>
                  <a:ext uri="{FF2B5EF4-FFF2-40B4-BE49-F238E27FC236}">
                    <a16:creationId xmlns:a16="http://schemas.microsoft.com/office/drawing/2014/main" id="{65C6ED12-3775-D208-F0D2-229CE6CA0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8100" y="5994400"/>
                <a:ext cx="1420812" cy="0"/>
              </a:xfrm>
              <a:custGeom>
                <a:avLst/>
                <a:gdLst>
                  <a:gd name="T0" fmla="*/ 895 w 895"/>
                  <a:gd name="T1" fmla="*/ 846 w 895"/>
                  <a:gd name="T2" fmla="*/ 685 w 895"/>
                  <a:gd name="T3" fmla="*/ 676 w 895"/>
                  <a:gd name="T4" fmla="*/ 507 w 895"/>
                  <a:gd name="T5" fmla="*/ 338 w 895"/>
                  <a:gd name="T6" fmla="*/ 169 w 895"/>
                  <a:gd name="T7" fmla="*/ 0 w 89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895">
                    <a:moveTo>
                      <a:pt x="895" y="0"/>
                    </a:moveTo>
                    <a:lnTo>
                      <a:pt x="846" y="0"/>
                    </a:lnTo>
                    <a:lnTo>
                      <a:pt x="685" y="0"/>
                    </a:lnTo>
                    <a:lnTo>
                      <a:pt x="676" y="0"/>
                    </a:lnTo>
                    <a:lnTo>
                      <a:pt x="507" y="0"/>
                    </a:lnTo>
                    <a:lnTo>
                      <a:pt x="338" y="0"/>
                    </a:lnTo>
                    <a:lnTo>
                      <a:pt x="16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5" name="Line 49">
                <a:extLst>
                  <a:ext uri="{FF2B5EF4-FFF2-40B4-BE49-F238E27FC236}">
                    <a16:creationId xmlns:a16="http://schemas.microsoft.com/office/drawing/2014/main" id="{C720E982-37DD-1D02-3A00-A4722D676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3125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6" name="Line 50">
                <a:extLst>
                  <a:ext uri="{FF2B5EF4-FFF2-40B4-BE49-F238E27FC236}">
                    <a16:creationId xmlns:a16="http://schemas.microsoft.com/office/drawing/2014/main" id="{BA368393-D139-2308-A4B0-601BFE5A1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0112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7" name="Line 51">
                <a:extLst>
                  <a:ext uri="{FF2B5EF4-FFF2-40B4-BE49-F238E27FC236}">
                    <a16:creationId xmlns:a16="http://schemas.microsoft.com/office/drawing/2014/main" id="{904F2D4B-76D1-244B-7AAF-DB22E1B12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26388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8" name="Line 52">
                <a:extLst>
                  <a:ext uri="{FF2B5EF4-FFF2-40B4-BE49-F238E27FC236}">
                    <a16:creationId xmlns:a16="http://schemas.microsoft.com/office/drawing/2014/main" id="{0C25EC5B-47BA-0EC6-9C14-9D183A8DC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810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09" name="Line 53">
                <a:extLst>
                  <a:ext uri="{FF2B5EF4-FFF2-40B4-BE49-F238E27FC236}">
                    <a16:creationId xmlns:a16="http://schemas.microsoft.com/office/drawing/2014/main" id="{166B6AE2-F627-EC15-2F94-2ABEDAD6E9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62963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10" name="Line 54">
                <a:extLst>
                  <a:ext uri="{FF2B5EF4-FFF2-40B4-BE49-F238E27FC236}">
                    <a16:creationId xmlns:a16="http://schemas.microsoft.com/office/drawing/2014/main" id="{C454CC2E-9F2C-7CF6-2429-B48034B7F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9467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11" name="Line 55">
                <a:extLst>
                  <a:ext uri="{FF2B5EF4-FFF2-40B4-BE49-F238E27FC236}">
                    <a16:creationId xmlns:a16="http://schemas.microsoft.com/office/drawing/2014/main" id="{FB722E1C-F3D0-7506-A920-99467A876B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19938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12" name="Line 56">
                <a:extLst>
                  <a:ext uri="{FF2B5EF4-FFF2-40B4-BE49-F238E27FC236}">
                    <a16:creationId xmlns:a16="http://schemas.microsoft.com/office/drawing/2014/main" id="{6B5283B3-2758-67A5-FAED-3CF006C496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8100" y="4841875"/>
                <a:ext cx="0" cy="11525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</p:grpSp>
        <p:sp>
          <p:nvSpPr>
            <p:cNvPr id="113" name="Rectangle 57">
              <a:extLst>
                <a:ext uri="{FF2B5EF4-FFF2-40B4-BE49-F238E27FC236}">
                  <a16:creationId xmlns:a16="http://schemas.microsoft.com/office/drawing/2014/main" id="{CA0E7726-A67D-991D-6881-35A7DEA22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6112" y="5944802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-5</a:t>
              </a:r>
            </a:p>
          </p:txBody>
        </p:sp>
        <p:sp>
          <p:nvSpPr>
            <p:cNvPr id="114" name="Rectangle 58">
              <a:extLst>
                <a:ext uri="{FF2B5EF4-FFF2-40B4-BE49-F238E27FC236}">
                  <a16:creationId xmlns:a16="http://schemas.microsoft.com/office/drawing/2014/main" id="{94048760-7573-C2A3-AA73-6E63BE268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400" y="5944802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-4</a:t>
              </a:r>
            </a:p>
          </p:txBody>
        </p:sp>
        <p:sp>
          <p:nvSpPr>
            <p:cNvPr id="115" name="Rectangle 59">
              <a:extLst>
                <a:ext uri="{FF2B5EF4-FFF2-40B4-BE49-F238E27FC236}">
                  <a16:creationId xmlns:a16="http://schemas.microsoft.com/office/drawing/2014/main" id="{71F97C4E-C5F2-0FE9-29A8-072FB959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2687" y="5944802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-3</a:t>
              </a:r>
            </a:p>
          </p:txBody>
        </p:sp>
        <p:sp>
          <p:nvSpPr>
            <p:cNvPr id="116" name="Rectangle 60">
              <a:extLst>
                <a:ext uri="{FF2B5EF4-FFF2-40B4-BE49-F238E27FC236}">
                  <a16:creationId xmlns:a16="http://schemas.microsoft.com/office/drawing/2014/main" id="{0AC3D355-02D7-EB54-4771-DD1895090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0975" y="5944802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-2</a:t>
              </a:r>
            </a:p>
          </p:txBody>
        </p:sp>
        <p:sp>
          <p:nvSpPr>
            <p:cNvPr id="117" name="Rectangle 61">
              <a:extLst>
                <a:ext uri="{FF2B5EF4-FFF2-40B4-BE49-F238E27FC236}">
                  <a16:creationId xmlns:a16="http://schemas.microsoft.com/office/drawing/2014/main" id="{53022DC8-44F7-9DBD-6260-3294182C1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9262" y="5944802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-1</a:t>
              </a:r>
            </a:p>
          </p:txBody>
        </p:sp>
        <p:sp>
          <p:nvSpPr>
            <p:cNvPr id="118" name="Rectangle 62">
              <a:extLst>
                <a:ext uri="{FF2B5EF4-FFF2-40B4-BE49-F238E27FC236}">
                  <a16:creationId xmlns:a16="http://schemas.microsoft.com/office/drawing/2014/main" id="{BBEEE30C-81D3-EA0B-823F-D4B122ABC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380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</a:p>
          </p:txBody>
        </p:sp>
        <p:sp>
          <p:nvSpPr>
            <p:cNvPr id="119" name="Rectangle 63">
              <a:extLst>
                <a:ext uri="{FF2B5EF4-FFF2-40B4-BE49-F238E27FC236}">
                  <a16:creationId xmlns:a16="http://schemas.microsoft.com/office/drawing/2014/main" id="{8EBF9F17-2DF7-6C73-371E-0E179AB48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667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</a:t>
              </a:r>
            </a:p>
          </p:txBody>
        </p:sp>
        <p:sp>
          <p:nvSpPr>
            <p:cNvPr id="120" name="Rectangle 64">
              <a:extLst>
                <a:ext uri="{FF2B5EF4-FFF2-40B4-BE49-F238E27FC236}">
                  <a16:creationId xmlns:a16="http://schemas.microsoft.com/office/drawing/2014/main" id="{F308C1E5-2CE6-907B-613B-D2415D9A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8955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</a:t>
              </a:r>
            </a:p>
          </p:txBody>
        </p:sp>
        <p:sp>
          <p:nvSpPr>
            <p:cNvPr id="121" name="Rectangle 65">
              <a:extLst>
                <a:ext uri="{FF2B5EF4-FFF2-40B4-BE49-F238E27FC236}">
                  <a16:creationId xmlns:a16="http://schemas.microsoft.com/office/drawing/2014/main" id="{D78438ED-A179-13BF-C6FC-82DA16696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7242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3</a:t>
              </a:r>
            </a:p>
          </p:txBody>
        </p:sp>
        <p:sp>
          <p:nvSpPr>
            <p:cNvPr id="122" name="Rectangle 66">
              <a:extLst>
                <a:ext uri="{FF2B5EF4-FFF2-40B4-BE49-F238E27FC236}">
                  <a16:creationId xmlns:a16="http://schemas.microsoft.com/office/drawing/2014/main" id="{BE1AAFC1-11AD-4D18-3684-FD16BF724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117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</a:t>
              </a:r>
            </a:p>
          </p:txBody>
        </p:sp>
        <p:sp>
          <p:nvSpPr>
            <p:cNvPr id="123" name="Rectangle 67">
              <a:extLst>
                <a:ext uri="{FF2B5EF4-FFF2-40B4-BE49-F238E27FC236}">
                  <a16:creationId xmlns:a16="http://schemas.microsoft.com/office/drawing/2014/main" id="{96CC3D29-50B8-63E8-F412-FB04A470C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5405" y="5944802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5</a:t>
              </a:r>
            </a:p>
          </p:txBody>
        </p:sp>
        <p:grpSp>
          <p:nvGrpSpPr>
            <p:cNvPr id="139" name="Groupe 138">
              <a:extLst>
                <a:ext uri="{FF2B5EF4-FFF2-40B4-BE49-F238E27FC236}">
                  <a16:creationId xmlns:a16="http://schemas.microsoft.com/office/drawing/2014/main" id="{A2761A35-3F58-28EF-C2A2-93F9F816ABCB}"/>
                </a:ext>
              </a:extLst>
            </p:cNvPr>
            <p:cNvGrpSpPr/>
            <p:nvPr/>
          </p:nvGrpSpPr>
          <p:grpSpPr>
            <a:xfrm>
              <a:off x="8896349" y="5041514"/>
              <a:ext cx="601735" cy="84138"/>
              <a:chOff x="6834188" y="5175250"/>
              <a:chExt cx="1117600" cy="84138"/>
            </a:xfrm>
          </p:grpSpPr>
          <p:sp>
            <p:nvSpPr>
              <p:cNvPr id="125" name="Line 69">
                <a:extLst>
                  <a:ext uri="{FF2B5EF4-FFF2-40B4-BE49-F238E27FC236}">
                    <a16:creationId xmlns:a16="http://schemas.microsoft.com/office/drawing/2014/main" id="{914B8B5A-2976-81A4-FE13-CA07141A2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34188" y="5175250"/>
                <a:ext cx="0" cy="42863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26" name="Line 70">
                <a:extLst>
                  <a:ext uri="{FF2B5EF4-FFF2-40B4-BE49-F238E27FC236}">
                    <a16:creationId xmlns:a16="http://schemas.microsoft.com/office/drawing/2014/main" id="{C5549889-80D6-0FDE-64C6-83352F1DC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51788" y="5218113"/>
                <a:ext cx="0" cy="41275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27" name="Line 71">
                <a:extLst>
                  <a:ext uri="{FF2B5EF4-FFF2-40B4-BE49-F238E27FC236}">
                    <a16:creationId xmlns:a16="http://schemas.microsoft.com/office/drawing/2014/main" id="{DF295675-C184-5629-3745-C75D602E04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34188" y="5218113"/>
                <a:ext cx="0" cy="41275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28" name="Line 72">
                <a:extLst>
                  <a:ext uri="{FF2B5EF4-FFF2-40B4-BE49-F238E27FC236}">
                    <a16:creationId xmlns:a16="http://schemas.microsoft.com/office/drawing/2014/main" id="{CC66CF2F-DAB9-9342-5730-7F3D52F865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834188" y="5218113"/>
                <a:ext cx="1117600" cy="0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129" name="Line 73">
                <a:extLst>
                  <a:ext uri="{FF2B5EF4-FFF2-40B4-BE49-F238E27FC236}">
                    <a16:creationId xmlns:a16="http://schemas.microsoft.com/office/drawing/2014/main" id="{A29BD7EC-B513-9ACF-CD97-4FD4F4461F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51788" y="5175250"/>
                <a:ext cx="0" cy="42863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</p:grpSp>
        <p:sp>
          <p:nvSpPr>
            <p:cNvPr id="131" name="Rectangle 75">
              <a:extLst>
                <a:ext uri="{FF2B5EF4-FFF2-40B4-BE49-F238E27FC236}">
                  <a16:creationId xmlns:a16="http://schemas.microsoft.com/office/drawing/2014/main" id="{7D20DF3D-8723-8610-C8A0-F40ABAB86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2090" y="4804451"/>
              <a:ext cx="2436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+mn-lt"/>
                </a:rPr>
                <a:t>-0,3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2" name="Rectangle 76">
              <a:extLst>
                <a:ext uri="{FF2B5EF4-FFF2-40B4-BE49-F238E27FC236}">
                  <a16:creationId xmlns:a16="http://schemas.microsoft.com/office/drawing/2014/main" id="{4956693A-7337-CB78-0440-FD3FA2EE6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2418" y="5155289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+mn-lt"/>
                </a:rPr>
                <a:t>0,8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3" name="Rectangle 77">
              <a:extLst>
                <a:ext uri="{FF2B5EF4-FFF2-40B4-BE49-F238E27FC236}">
                  <a16:creationId xmlns:a16="http://schemas.microsoft.com/office/drawing/2014/main" id="{6DB69DEE-3A3A-C25D-4D1C-0E7D92E4A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6195" y="5155289"/>
              <a:ext cx="24205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+mn-lt"/>
                </a:rPr>
                <a:t>-1,4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34" name="Rectangle 78">
              <a:extLst>
                <a:ext uri="{FF2B5EF4-FFF2-40B4-BE49-F238E27FC236}">
                  <a16:creationId xmlns:a16="http://schemas.microsoft.com/office/drawing/2014/main" id="{E5264F6E-EECE-13CA-DB91-65ECC3837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8471" y="4546214"/>
              <a:ext cx="90896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+mn-lt"/>
                </a:rPr>
                <a:t>Non inferiority</a:t>
              </a:r>
              <a:b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+mn-lt"/>
                </a:rPr>
              </a:br>
              <a:r>
                <a:rPr kumimoji="0" lang="en-US" sz="1200" b="0" i="0" u="none" strike="noStrike" cap="none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+mn-lt"/>
                </a:rPr>
                <a:t>margin</a:t>
              </a:r>
            </a:p>
          </p:txBody>
        </p:sp>
        <p:sp>
          <p:nvSpPr>
            <p:cNvPr id="135" name="Rectangle 79">
              <a:extLst>
                <a:ext uri="{FF2B5EF4-FFF2-40B4-BE49-F238E27FC236}">
                  <a16:creationId xmlns:a16="http://schemas.microsoft.com/office/drawing/2014/main" id="{0885A2AF-F1D3-3AEC-4490-26B263043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5933" y="4262052"/>
              <a:ext cx="92967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Favors ISL/LEN</a:t>
              </a:r>
            </a:p>
          </p:txBody>
        </p:sp>
        <p:sp>
          <p:nvSpPr>
            <p:cNvPr id="136" name="Rectangle 80">
              <a:extLst>
                <a:ext uri="{FF2B5EF4-FFF2-40B4-BE49-F238E27FC236}">
                  <a16:creationId xmlns:a16="http://schemas.microsoft.com/office/drawing/2014/main" id="{2D389308-C74F-A39A-1B4F-8A2B88961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6753" y="4262052"/>
              <a:ext cx="123796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Favors BIC/FTC/TAF</a:t>
              </a:r>
            </a:p>
          </p:txBody>
        </p:sp>
        <p:sp>
          <p:nvSpPr>
            <p:cNvPr id="44" name="Freeform 74">
              <a:extLst>
                <a:ext uri="{FF2B5EF4-FFF2-40B4-BE49-F238E27FC236}">
                  <a16:creationId xmlns:a16="http://schemas.microsoft.com/office/drawing/2014/main" id="{0B51660B-D21B-B4A0-00BB-E9211660A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2972" y="5019289"/>
              <a:ext cx="127000" cy="128588"/>
            </a:xfrm>
            <a:custGeom>
              <a:avLst/>
              <a:gdLst>
                <a:gd name="T0" fmla="*/ 40 w 80"/>
                <a:gd name="T1" fmla="*/ 0 h 81"/>
                <a:gd name="T2" fmla="*/ 0 w 80"/>
                <a:gd name="T3" fmla="*/ 41 h 81"/>
                <a:gd name="T4" fmla="*/ 40 w 80"/>
                <a:gd name="T5" fmla="*/ 81 h 81"/>
                <a:gd name="T6" fmla="*/ 80 w 80"/>
                <a:gd name="T7" fmla="*/ 41 h 81"/>
                <a:gd name="T8" fmla="*/ 40 w 80"/>
                <a:gd name="T9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81">
                  <a:moveTo>
                    <a:pt x="40" y="0"/>
                  </a:moveTo>
                  <a:lnTo>
                    <a:pt x="0" y="41"/>
                  </a:lnTo>
                  <a:lnTo>
                    <a:pt x="40" y="81"/>
                  </a:lnTo>
                  <a:lnTo>
                    <a:pt x="80" y="41"/>
                  </a:lnTo>
                  <a:lnTo>
                    <a:pt x="40" y="0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879FD225-E559-3868-0A15-B5C7C5C7332A}"/>
              </a:ext>
            </a:extLst>
          </p:cNvPr>
          <p:cNvGrpSpPr/>
          <p:nvPr/>
        </p:nvGrpSpPr>
        <p:grpSpPr>
          <a:xfrm>
            <a:off x="413480" y="1376628"/>
            <a:ext cx="9930864" cy="2408353"/>
            <a:chOff x="413480" y="1376628"/>
            <a:chExt cx="9930864" cy="2408353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D818C73E-0318-8392-3734-8CFEE0F974B6}"/>
                </a:ext>
              </a:extLst>
            </p:cNvPr>
            <p:cNvSpPr/>
            <p:nvPr/>
          </p:nvSpPr>
          <p:spPr>
            <a:xfrm>
              <a:off x="4276437" y="1688752"/>
              <a:ext cx="3436401" cy="334382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400" b="1" noProof="0" dirty="0">
                  <a:solidFill>
                    <a:prstClr val="white"/>
                  </a:solidFill>
                </a:rPr>
                <a:t>Placebo to match BIC/FTC/TAF </a:t>
              </a:r>
              <a:r>
                <a:rPr lang="en-US" sz="1400" b="1" dirty="0" err="1">
                  <a:solidFill>
                    <a:prstClr val="white"/>
                  </a:solidFill>
                </a:rPr>
                <a:t>qd</a:t>
              </a:r>
              <a:endParaRPr lang="en-US" sz="1400" i="1" noProof="0" dirty="0">
                <a:solidFill>
                  <a:prstClr val="white"/>
                </a:solidFill>
              </a:endParaRP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3D86ACD-FC02-6505-E979-746453E29AB3}"/>
                </a:ext>
              </a:extLst>
            </p:cNvPr>
            <p:cNvSpPr/>
            <p:nvPr/>
          </p:nvSpPr>
          <p:spPr>
            <a:xfrm>
              <a:off x="4276437" y="2633857"/>
              <a:ext cx="3436401" cy="288537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400" b="1" noProof="0" dirty="0">
                  <a:solidFill>
                    <a:prstClr val="white"/>
                  </a:solidFill>
                </a:rPr>
                <a:t>Placebo to match ISL/LEN </a:t>
              </a:r>
              <a:r>
                <a:rPr lang="en-US" sz="1400" b="1" noProof="0" dirty="0" err="1">
                  <a:solidFill>
                    <a:prstClr val="white"/>
                  </a:solidFill>
                </a:rPr>
                <a:t>qw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5D25F5-5F6E-5A71-97FC-3893276B40BC}"/>
                </a:ext>
              </a:extLst>
            </p:cNvPr>
            <p:cNvSpPr/>
            <p:nvPr/>
          </p:nvSpPr>
          <p:spPr>
            <a:xfrm>
              <a:off x="4276437" y="1428895"/>
              <a:ext cx="3436401" cy="334382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ISL/LEN STR 2/300 mg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qw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(N=304)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21A94E7-2D28-B943-F29B-6BDF99C53C50}"/>
                </a:ext>
              </a:extLst>
            </p:cNvPr>
            <p:cNvSpPr/>
            <p:nvPr/>
          </p:nvSpPr>
          <p:spPr>
            <a:xfrm>
              <a:off x="4276437" y="2374000"/>
              <a:ext cx="3436401" cy="288537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400" b="1" noProof="0" dirty="0">
                  <a:solidFill>
                    <a:prstClr val="white"/>
                  </a:solidFill>
                </a:rPr>
                <a:t>BIC/FTC/TAF STR 50/200/25 mg </a:t>
              </a:r>
              <a:r>
                <a:rPr lang="en-US" sz="1400" b="1" dirty="0" err="1">
                  <a:solidFill>
                    <a:prstClr val="white"/>
                  </a:solidFill>
                </a:rPr>
                <a:t>qd</a:t>
              </a:r>
              <a:r>
                <a:rPr lang="en-US" sz="1400" b="1" noProof="0" dirty="0">
                  <a:solidFill>
                    <a:prstClr val="white"/>
                  </a:solidFill>
                </a:rPr>
                <a:t> (N=303)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809DC11-C8B7-4B0F-D418-A6A0F61A39C3}"/>
                </a:ext>
              </a:extLst>
            </p:cNvPr>
            <p:cNvSpPr/>
            <p:nvPr/>
          </p:nvSpPr>
          <p:spPr>
            <a:xfrm>
              <a:off x="3273764" y="1830528"/>
              <a:ext cx="540000" cy="540000"/>
            </a:xfrm>
            <a:prstGeom prst="ellipse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600"/>
                </a:lnSpc>
              </a:pPr>
              <a:r>
                <a:rPr lang="en-US" b="1" noProof="0" dirty="0"/>
                <a:t>R</a:t>
              </a:r>
              <a:br>
                <a:rPr lang="en-US" noProof="0" dirty="0"/>
              </a:br>
              <a:r>
                <a:rPr lang="en-US" sz="1200" noProof="0" dirty="0"/>
                <a:t>1:1</a:t>
              </a:r>
              <a:endParaRPr lang="en-US" noProof="0" dirty="0"/>
            </a:p>
          </p:txBody>
        </p:sp>
        <p:cxnSp>
          <p:nvCxnSpPr>
            <p:cNvPr id="8" name="Connecteur : en angle 39">
              <a:extLst>
                <a:ext uri="{FF2B5EF4-FFF2-40B4-BE49-F238E27FC236}">
                  <a16:creationId xmlns:a16="http://schemas.microsoft.com/office/drawing/2014/main" id="{384F2C1C-95DB-B4C3-0A3C-8773A312466E}"/>
                </a:ext>
              </a:extLst>
            </p:cNvPr>
            <p:cNvCxnSpPr>
              <a:cxnSpLocks/>
              <a:stCxn id="7" idx="6"/>
              <a:endCxn id="3" idx="1"/>
            </p:cNvCxnSpPr>
            <p:nvPr/>
          </p:nvCxnSpPr>
          <p:spPr>
            <a:xfrm flipV="1">
              <a:off x="3813764" y="1596086"/>
              <a:ext cx="462673" cy="504442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 : en angle 39">
              <a:extLst>
                <a:ext uri="{FF2B5EF4-FFF2-40B4-BE49-F238E27FC236}">
                  <a16:creationId xmlns:a16="http://schemas.microsoft.com/office/drawing/2014/main" id="{F2DCE509-8BF1-BC9C-34EE-11BBAD77F8F1}"/>
                </a:ext>
              </a:extLst>
            </p:cNvPr>
            <p:cNvCxnSpPr>
              <a:cxnSpLocks/>
              <a:stCxn id="10" idx="3"/>
              <a:endCxn id="7" idx="2"/>
            </p:cNvCxnSpPr>
            <p:nvPr/>
          </p:nvCxnSpPr>
          <p:spPr>
            <a:xfrm>
              <a:off x="3054731" y="2100528"/>
              <a:ext cx="219033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556321C-96D5-2EF1-5FF1-A3CCA16FD978}"/>
                </a:ext>
              </a:extLst>
            </p:cNvPr>
            <p:cNvSpPr/>
            <p:nvPr/>
          </p:nvSpPr>
          <p:spPr>
            <a:xfrm>
              <a:off x="413480" y="1376628"/>
              <a:ext cx="2641251" cy="1447800"/>
            </a:xfrm>
            <a:prstGeom prst="roundRect">
              <a:avLst>
                <a:gd name="adj" fmla="val 8052"/>
              </a:avLst>
            </a:prstGeom>
            <a:noFill/>
            <a:ln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noProof="0" dirty="0">
                  <a:solidFill>
                    <a:srgbClr val="000066"/>
                  </a:solidFill>
                </a:rPr>
                <a:t>Eligibility criteria: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Age ≥18 years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HIV-1 RNA &lt;50 copies/mL for ≥6 months on B/F/TAF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No prior exposure to ISL or LEN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No history of virologic failure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noProof="0" dirty="0">
                  <a:solidFill>
                    <a:srgbClr val="000066"/>
                  </a:solidFill>
                </a:rPr>
                <a:t>No HBV infection</a:t>
              </a:r>
              <a:endParaRPr lang="en-US" sz="1400" noProof="0" dirty="0">
                <a:solidFill>
                  <a:srgbClr val="000066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BBF0F3A-447C-C4DD-738D-49D922FF146B}"/>
                </a:ext>
              </a:extLst>
            </p:cNvPr>
            <p:cNvSpPr/>
            <p:nvPr/>
          </p:nvSpPr>
          <p:spPr>
            <a:xfrm>
              <a:off x="8173239" y="1903569"/>
              <a:ext cx="2108407" cy="451069"/>
            </a:xfrm>
            <a:prstGeom prst="roundRect">
              <a:avLst/>
            </a:prstGeom>
            <a:solidFill>
              <a:srgbClr val="FF66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ISL/LEN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qw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" name="Connecteur : en angle 39">
              <a:extLst>
                <a:ext uri="{FF2B5EF4-FFF2-40B4-BE49-F238E27FC236}">
                  <a16:creationId xmlns:a16="http://schemas.microsoft.com/office/drawing/2014/main" id="{CE4F5653-6B74-9E21-C164-BE224907FB3A}"/>
                </a:ext>
              </a:extLst>
            </p:cNvPr>
            <p:cNvCxnSpPr>
              <a:cxnSpLocks/>
              <a:stCxn id="7" idx="6"/>
              <a:endCxn id="5" idx="1"/>
            </p:cNvCxnSpPr>
            <p:nvPr/>
          </p:nvCxnSpPr>
          <p:spPr>
            <a:xfrm>
              <a:off x="3813764" y="2100528"/>
              <a:ext cx="462673" cy="417741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 : en angle 39">
              <a:extLst>
                <a:ext uri="{FF2B5EF4-FFF2-40B4-BE49-F238E27FC236}">
                  <a16:creationId xmlns:a16="http://schemas.microsoft.com/office/drawing/2014/main" id="{AC6BD9CE-8AF6-7C10-7C8E-1084FF90FFC8}"/>
                </a:ext>
              </a:extLst>
            </p:cNvPr>
            <p:cNvCxnSpPr>
              <a:cxnSpLocks/>
              <a:stCxn id="3" idx="3"/>
              <a:endCxn id="16" idx="1"/>
            </p:cNvCxnSpPr>
            <p:nvPr/>
          </p:nvCxnSpPr>
          <p:spPr>
            <a:xfrm>
              <a:off x="7712838" y="1596086"/>
              <a:ext cx="460401" cy="53301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 : en angle 39">
              <a:extLst>
                <a:ext uri="{FF2B5EF4-FFF2-40B4-BE49-F238E27FC236}">
                  <a16:creationId xmlns:a16="http://schemas.microsoft.com/office/drawing/2014/main" id="{FD01775D-D206-ABFD-49F0-67A5E4B8E361}"/>
                </a:ext>
              </a:extLst>
            </p:cNvPr>
            <p:cNvCxnSpPr>
              <a:cxnSpLocks/>
              <a:stCxn id="5" idx="3"/>
              <a:endCxn id="16" idx="1"/>
            </p:cNvCxnSpPr>
            <p:nvPr/>
          </p:nvCxnSpPr>
          <p:spPr>
            <a:xfrm flipV="1">
              <a:off x="7712838" y="2129104"/>
              <a:ext cx="460401" cy="389165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6331826-9DE4-FFD3-E3B3-8363C4B7C719}"/>
                </a:ext>
              </a:extLst>
            </p:cNvPr>
            <p:cNvGrpSpPr/>
            <p:nvPr/>
          </p:nvGrpSpPr>
          <p:grpSpPr>
            <a:xfrm>
              <a:off x="4009714" y="2964475"/>
              <a:ext cx="552824" cy="454279"/>
              <a:chOff x="938578" y="5020733"/>
              <a:chExt cx="552824" cy="454279"/>
            </a:xfrm>
          </p:grpSpPr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3A2B22FB-D017-82FB-6CFF-D94F7E4A8F94}"/>
                  </a:ext>
                </a:extLst>
              </p:cNvPr>
              <p:cNvCxnSpPr/>
              <p:nvPr/>
            </p:nvCxnSpPr>
            <p:spPr>
              <a:xfrm flipV="1">
                <a:off x="1214992" y="5020733"/>
                <a:ext cx="0" cy="220134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6EC8B7-F7A3-1D9E-2088-6E10EEB188E2}"/>
                  </a:ext>
                </a:extLst>
              </p:cNvPr>
              <p:cNvSpPr txBox="1"/>
              <p:nvPr/>
            </p:nvSpPr>
            <p:spPr>
              <a:xfrm>
                <a:off x="938578" y="5198013"/>
                <a:ext cx="55282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D1</a:t>
                </a:r>
                <a:endParaRPr lang="en-US" sz="2800" b="1" noProof="0" dirty="0">
                  <a:solidFill>
                    <a:srgbClr val="000066"/>
                  </a:solidFill>
                </a:endParaRPr>
              </a:p>
            </p:txBody>
          </p:sp>
        </p:grpSp>
        <p:cxnSp>
          <p:nvCxnSpPr>
            <p:cNvPr id="39" name="Connecteur droit avec flèche 38">
              <a:extLst>
                <a:ext uri="{FF2B5EF4-FFF2-40B4-BE49-F238E27FC236}">
                  <a16:creationId xmlns:a16="http://schemas.microsoft.com/office/drawing/2014/main" id="{60E1B776-92D9-F380-73D2-B6ABC3C77380}"/>
                </a:ext>
              </a:extLst>
            </p:cNvPr>
            <p:cNvCxnSpPr/>
            <p:nvPr/>
          </p:nvCxnSpPr>
          <p:spPr>
            <a:xfrm flipV="1">
              <a:off x="5913285" y="2964475"/>
              <a:ext cx="0" cy="22013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79BD6023-DB95-A3B4-FECA-25033845C9A0}"/>
                </a:ext>
              </a:extLst>
            </p:cNvPr>
            <p:cNvGrpSpPr/>
            <p:nvPr/>
          </p:nvGrpSpPr>
          <p:grpSpPr>
            <a:xfrm>
              <a:off x="7409800" y="2964475"/>
              <a:ext cx="552824" cy="465854"/>
              <a:chOff x="938578" y="5020733"/>
              <a:chExt cx="552824" cy="465854"/>
            </a:xfrm>
          </p:grpSpPr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49E1D6C4-32AE-0844-6352-E3629DDE0912}"/>
                  </a:ext>
                </a:extLst>
              </p:cNvPr>
              <p:cNvCxnSpPr/>
              <p:nvPr/>
            </p:nvCxnSpPr>
            <p:spPr>
              <a:xfrm flipV="1">
                <a:off x="1214992" y="5020733"/>
                <a:ext cx="0" cy="220134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5088A13E-6D78-6786-1BAE-5239E2542E44}"/>
                  </a:ext>
                </a:extLst>
              </p:cNvPr>
              <p:cNvSpPr txBox="1"/>
              <p:nvPr/>
            </p:nvSpPr>
            <p:spPr>
              <a:xfrm>
                <a:off x="938578" y="5209588"/>
                <a:ext cx="55282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W96</a:t>
                </a:r>
                <a:endParaRPr lang="en-US" sz="2800" b="1" noProof="0" dirty="0">
                  <a:solidFill>
                    <a:srgbClr val="000066"/>
                  </a:solidFill>
                </a:endParaRPr>
              </a:p>
            </p:txBody>
          </p:sp>
        </p:grp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9F5EA5C0-7F5C-D15D-15E8-0A97FE3B99DF}"/>
                </a:ext>
              </a:extLst>
            </p:cNvPr>
            <p:cNvCxnSpPr>
              <a:cxnSpLocks/>
            </p:cNvCxnSpPr>
            <p:nvPr/>
          </p:nvCxnSpPr>
          <p:spPr>
            <a:xfrm>
              <a:off x="8153090" y="2524341"/>
              <a:ext cx="2128556" cy="0"/>
            </a:xfrm>
            <a:prstGeom prst="line">
              <a:avLst/>
            </a:prstGeom>
            <a:ln w="19050">
              <a:solidFill>
                <a:srgbClr val="00B0F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56E23A6-677A-643A-353A-AE7A5602EEF6}"/>
                </a:ext>
              </a:extLst>
            </p:cNvPr>
            <p:cNvSpPr txBox="1"/>
            <p:nvPr/>
          </p:nvSpPr>
          <p:spPr>
            <a:xfrm>
              <a:off x="8090394" y="2600504"/>
              <a:ext cx="2253950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71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Open-label extension phase</a:t>
              </a:r>
              <a:endParaRPr lang="en-US" sz="3200" b="1" noProof="0" dirty="0">
                <a:solidFill>
                  <a:srgbClr val="0C71BD"/>
                </a:solidFill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2CD7E65F-A974-4F1A-0476-C5486D1A4C22}"/>
                </a:ext>
              </a:extLst>
            </p:cNvPr>
            <p:cNvSpPr txBox="1"/>
            <p:nvPr/>
          </p:nvSpPr>
          <p:spPr>
            <a:xfrm>
              <a:off x="3131158" y="2422509"/>
              <a:ext cx="76576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N=607</a:t>
              </a:r>
              <a:endParaRPr lang="en-US" noProof="0" dirty="0">
                <a:solidFill>
                  <a:srgbClr val="000066"/>
                </a:solidFill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B1D3D728-C3D7-7602-6AD0-A89C36EF368D}"/>
                </a:ext>
              </a:extLst>
            </p:cNvPr>
            <p:cNvSpPr txBox="1"/>
            <p:nvPr/>
          </p:nvSpPr>
          <p:spPr>
            <a:xfrm>
              <a:off x="5117350" y="3138650"/>
              <a:ext cx="16177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W48</a:t>
              </a:r>
            </a:p>
            <a:p>
              <a:pPr algn="ctr"/>
              <a:r>
                <a:rPr lang="en-US" sz="1200" b="1" dirty="0">
                  <a:solidFill>
                    <a:srgbClr val="C00000"/>
                  </a:solidFill>
                  <a:latin typeface="Calibri"/>
                </a:rPr>
                <a:t>HIV-1 RNA ≥ 50 c/mL</a:t>
              </a:r>
            </a:p>
            <a:p>
              <a:pPr algn="ctr"/>
              <a:r>
                <a:rPr lang="en-US" sz="1200" b="1" dirty="0">
                  <a:solidFill>
                    <a:srgbClr val="C00000"/>
                  </a:solidFill>
                  <a:latin typeface="Calibri"/>
                </a:rPr>
                <a:t>(FDA Snapshot)</a:t>
              </a:r>
              <a:endParaRPr lang="en-US" sz="2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DEAEA77-2D6E-8D86-22C4-2F72C8DBA9B3}"/>
              </a:ext>
            </a:extLst>
          </p:cNvPr>
          <p:cNvGrpSpPr/>
          <p:nvPr/>
        </p:nvGrpSpPr>
        <p:grpSpPr>
          <a:xfrm>
            <a:off x="1261473" y="3387141"/>
            <a:ext cx="4972658" cy="3178204"/>
            <a:chOff x="1261473" y="3387141"/>
            <a:chExt cx="4972658" cy="3178204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7EA8674E-DB70-0A2F-A57A-5BDB042F756F}"/>
                </a:ext>
              </a:extLst>
            </p:cNvPr>
            <p:cNvGrpSpPr/>
            <p:nvPr/>
          </p:nvGrpSpPr>
          <p:grpSpPr>
            <a:xfrm>
              <a:off x="1261473" y="3387141"/>
              <a:ext cx="4972658" cy="3178204"/>
              <a:chOff x="1831316" y="3387141"/>
              <a:chExt cx="4972658" cy="3178204"/>
            </a:xfrm>
          </p:grpSpPr>
          <p:sp>
            <p:nvSpPr>
              <p:cNvPr id="61" name="Rectangle 5">
                <a:extLst>
                  <a:ext uri="{FF2B5EF4-FFF2-40B4-BE49-F238E27FC236}">
                    <a16:creationId xmlns:a16="http://schemas.microsoft.com/office/drawing/2014/main" id="{127944E1-D0CD-EF56-2145-86430E2D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7327" y="3968750"/>
                <a:ext cx="322262" cy="1940442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62" name="Rectangle 6">
                <a:extLst>
                  <a:ext uri="{FF2B5EF4-FFF2-40B4-BE49-F238E27FC236}">
                    <a16:creationId xmlns:a16="http://schemas.microsoft.com/office/drawing/2014/main" id="{3D83EB84-10E2-3EDC-02CC-3E7CAC54B0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4527" y="3986213"/>
                <a:ext cx="322262" cy="1922979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64" name="Rectangle 8">
                <a:extLst>
                  <a:ext uri="{FF2B5EF4-FFF2-40B4-BE49-F238E27FC236}">
                    <a16:creationId xmlns:a16="http://schemas.microsoft.com/office/drawing/2014/main" id="{043FB9BC-CF5E-225D-D515-64876FDADE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1352" y="5883992"/>
                <a:ext cx="322262" cy="25200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65" name="Rectangle 9">
                <a:extLst>
                  <a:ext uri="{FF2B5EF4-FFF2-40B4-BE49-F238E27FC236}">
                    <a16:creationId xmlns:a16="http://schemas.microsoft.com/office/drawing/2014/main" id="{103A2842-8CDB-3292-F432-81BBFA9AE7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9290" y="5757309"/>
                <a:ext cx="320675" cy="151884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66" name="Rectangle 10">
                <a:extLst>
                  <a:ext uri="{FF2B5EF4-FFF2-40B4-BE49-F238E27FC236}">
                    <a16:creationId xmlns:a16="http://schemas.microsoft.com/office/drawing/2014/main" id="{71F05CEE-9AA6-37F7-B0FE-0013485E49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72090" y="5768975"/>
                <a:ext cx="320675" cy="140217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>
                  <a:solidFill>
                    <a:srgbClr val="000066"/>
                  </a:solidFill>
                </a:endParaRPr>
              </a:p>
            </p:txBody>
          </p:sp>
          <p:grpSp>
            <p:nvGrpSpPr>
              <p:cNvPr id="137" name="Groupe 136">
                <a:extLst>
                  <a:ext uri="{FF2B5EF4-FFF2-40B4-BE49-F238E27FC236}">
                    <a16:creationId xmlns:a16="http://schemas.microsoft.com/office/drawing/2014/main" id="{00AD4179-A1DA-D231-1FB3-11190A10A3D9}"/>
                  </a:ext>
                </a:extLst>
              </p:cNvPr>
              <p:cNvGrpSpPr/>
              <p:nvPr/>
            </p:nvGrpSpPr>
            <p:grpSpPr>
              <a:xfrm>
                <a:off x="2108240" y="3837504"/>
                <a:ext cx="3898899" cy="2071688"/>
                <a:chOff x="1531938" y="3803650"/>
                <a:chExt cx="3898899" cy="2071688"/>
              </a:xfrm>
            </p:grpSpPr>
            <p:sp>
              <p:nvSpPr>
                <p:cNvPr id="69" name="Line 13">
                  <a:extLst>
                    <a:ext uri="{FF2B5EF4-FFF2-40B4-BE49-F238E27FC236}">
                      <a16:creationId xmlns:a16="http://schemas.microsoft.com/office/drawing/2014/main" id="{3AFB9B21-C146-CACE-6957-AFD5055904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4632325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0" name="Freeform 14">
                  <a:extLst>
                    <a:ext uri="{FF2B5EF4-FFF2-40B4-BE49-F238E27FC236}">
                      <a16:creationId xmlns:a16="http://schemas.microsoft.com/office/drawing/2014/main" id="{099B8189-24DC-E11F-9AE9-870FDAB22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00200" y="3803650"/>
                  <a:ext cx="3830637" cy="2071688"/>
                </a:xfrm>
                <a:custGeom>
                  <a:avLst/>
                  <a:gdLst>
                    <a:gd name="T0" fmla="*/ 2413 w 2413"/>
                    <a:gd name="T1" fmla="*/ 1305 h 1305"/>
                    <a:gd name="T2" fmla="*/ 0 w 2413"/>
                    <a:gd name="T3" fmla="*/ 1305 h 1305"/>
                    <a:gd name="T4" fmla="*/ 0 w 2413"/>
                    <a:gd name="T5" fmla="*/ 1044 h 1305"/>
                    <a:gd name="T6" fmla="*/ 0 w 2413"/>
                    <a:gd name="T7" fmla="*/ 783 h 1305"/>
                    <a:gd name="T8" fmla="*/ 0 w 2413"/>
                    <a:gd name="T9" fmla="*/ 522 h 1305"/>
                    <a:gd name="T10" fmla="*/ 0 w 2413"/>
                    <a:gd name="T11" fmla="*/ 261 h 1305"/>
                    <a:gd name="T12" fmla="*/ 0 w 2413"/>
                    <a:gd name="T13" fmla="*/ 0 h 13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13" h="1305">
                      <a:moveTo>
                        <a:pt x="2413" y="1305"/>
                      </a:moveTo>
                      <a:lnTo>
                        <a:pt x="0" y="1305"/>
                      </a:lnTo>
                      <a:lnTo>
                        <a:pt x="0" y="1044"/>
                      </a:lnTo>
                      <a:lnTo>
                        <a:pt x="0" y="783"/>
                      </a:lnTo>
                      <a:lnTo>
                        <a:pt x="0" y="522"/>
                      </a:lnTo>
                      <a:lnTo>
                        <a:pt x="0" y="26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1" name="Line 15">
                  <a:extLst>
                    <a:ext uri="{FF2B5EF4-FFF2-40B4-BE49-F238E27FC236}">
                      <a16:creationId xmlns:a16="http://schemas.microsoft.com/office/drawing/2014/main" id="{2D731829-C531-271A-B450-A8A5E5E0A5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4217988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2" name="Line 16">
                  <a:extLst>
                    <a:ext uri="{FF2B5EF4-FFF2-40B4-BE49-F238E27FC236}">
                      <a16:creationId xmlns:a16="http://schemas.microsoft.com/office/drawing/2014/main" id="{AB3AA4B9-DC71-907B-AAA6-4EA1829CAD7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5046663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3" name="Line 17">
                  <a:extLst>
                    <a:ext uri="{FF2B5EF4-FFF2-40B4-BE49-F238E27FC236}">
                      <a16:creationId xmlns:a16="http://schemas.microsoft.com/office/drawing/2014/main" id="{25336D52-BCE3-02A5-8970-2D73FAF59C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5461000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4" name="Line 18">
                  <a:extLst>
                    <a:ext uri="{FF2B5EF4-FFF2-40B4-BE49-F238E27FC236}">
                      <a16:creationId xmlns:a16="http://schemas.microsoft.com/office/drawing/2014/main" id="{356B7682-548B-9D98-740E-AB3DFE381B6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5875338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75" name="Line 19">
                  <a:extLst>
                    <a:ext uri="{FF2B5EF4-FFF2-40B4-BE49-F238E27FC236}">
                      <a16:creationId xmlns:a16="http://schemas.microsoft.com/office/drawing/2014/main" id="{CA214DEF-CD28-C422-C97B-421ED8DC6A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531938" y="3803650"/>
                  <a:ext cx="68262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noProof="0" dirty="0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76" name="Rectangle 20">
                <a:extLst>
                  <a:ext uri="{FF2B5EF4-FFF2-40B4-BE49-F238E27FC236}">
                    <a16:creationId xmlns:a16="http://schemas.microsoft.com/office/drawing/2014/main" id="{A1D44C44-20DB-C558-D40A-FC608B8FD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31316" y="3745435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100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7" name="Rectangle 21">
                <a:extLst>
                  <a:ext uri="{FF2B5EF4-FFF2-40B4-BE49-F238E27FC236}">
                    <a16:creationId xmlns:a16="http://schemas.microsoft.com/office/drawing/2014/main" id="{EDF1E764-CAC6-58FE-AFAE-5BEC3271B7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452" y="4159772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80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8" name="Rectangle 22">
                <a:extLst>
                  <a:ext uri="{FF2B5EF4-FFF2-40B4-BE49-F238E27FC236}">
                    <a16:creationId xmlns:a16="http://schemas.microsoft.com/office/drawing/2014/main" id="{C0FC4A7C-1497-B325-3794-845B69212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452" y="4574110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60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79" name="Rectangle 23">
                <a:extLst>
                  <a:ext uri="{FF2B5EF4-FFF2-40B4-BE49-F238E27FC236}">
                    <a16:creationId xmlns:a16="http://schemas.microsoft.com/office/drawing/2014/main" id="{E07FCA28-0352-1421-2533-4194DAEB9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452" y="4988447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40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0" name="Rectangle 24">
                <a:extLst>
                  <a:ext uri="{FF2B5EF4-FFF2-40B4-BE49-F238E27FC236}">
                    <a16:creationId xmlns:a16="http://schemas.microsoft.com/office/drawing/2014/main" id="{84684755-91BA-C7BA-6F93-188A068D7C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1452" y="5404372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1" name="Rectangle 25">
                <a:extLst>
                  <a:ext uri="{FF2B5EF4-FFF2-40B4-BE49-F238E27FC236}">
                    <a16:creationId xmlns:a16="http://schemas.microsoft.com/office/drawing/2014/main" id="{A244846C-8753-6542-9908-FAD0E18D6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8410" y="5818710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2" name="Rectangle 26">
                <a:extLst>
                  <a:ext uri="{FF2B5EF4-FFF2-40B4-BE49-F238E27FC236}">
                    <a16:creationId xmlns:a16="http://schemas.microsoft.com/office/drawing/2014/main" id="{C3EC4CA3-0AF5-0942-F64F-1781632187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5413" y="5961579"/>
                <a:ext cx="93217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HIV-RNA</a:t>
                </a:r>
                <a:b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</a:b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≥50 copies/mL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3" name="Rectangle 27">
                <a:extLst>
                  <a:ext uri="{FF2B5EF4-FFF2-40B4-BE49-F238E27FC236}">
                    <a16:creationId xmlns:a16="http://schemas.microsoft.com/office/drawing/2014/main" id="{EB62D978-EDA4-3294-98ED-D5A130A061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173" y="5961579"/>
                <a:ext cx="932179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en-US" sz="1200" b="1" noProof="0" dirty="0">
                    <a:solidFill>
                      <a:srgbClr val="000066"/>
                    </a:solidFill>
                    <a:latin typeface="+mn-lt"/>
                  </a:rPr>
                  <a:t>HIV-RNA</a:t>
                </a:r>
                <a:br>
                  <a:rPr lang="en-US" sz="1200" b="1" noProof="0" dirty="0">
                    <a:solidFill>
                      <a:srgbClr val="000066"/>
                    </a:solidFill>
                    <a:latin typeface="+mn-lt"/>
                  </a:rPr>
                </a:br>
                <a:r>
                  <a:rPr lang="en-US" sz="1200" b="1" noProof="0" dirty="0">
                    <a:solidFill>
                      <a:srgbClr val="000066"/>
                    </a:solidFill>
                    <a:latin typeface="+mn-lt"/>
                  </a:rPr>
                  <a:t>&lt;50 copies/mL</a:t>
                </a:r>
                <a:endParaRPr lang="en-US" sz="1600" b="1" noProof="0" dirty="0">
                  <a:solidFill>
                    <a:srgbClr val="000066"/>
                  </a:solidFill>
                  <a:latin typeface="+mn-lt"/>
                </a:endParaRPr>
              </a:p>
            </p:txBody>
          </p:sp>
          <p:sp>
            <p:nvSpPr>
              <p:cNvPr id="84" name="Rectangle 28">
                <a:extLst>
                  <a:ext uri="{FF2B5EF4-FFF2-40B4-BE49-F238E27FC236}">
                    <a16:creationId xmlns:a16="http://schemas.microsoft.com/office/drawing/2014/main" id="{08753C20-215B-08D5-8835-61514C4F0B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30645" y="5961579"/>
                <a:ext cx="66075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No data in</a:t>
                </a:r>
                <a:b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</a:b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window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5" name="Rectangle 29">
                <a:extLst>
                  <a:ext uri="{FF2B5EF4-FFF2-40B4-BE49-F238E27FC236}">
                    <a16:creationId xmlns:a16="http://schemas.microsoft.com/office/drawing/2014/main" id="{F507910C-851C-8394-5703-A464F58800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81927" y="5685359"/>
                <a:ext cx="19877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0.0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6" name="Rectangle 30">
                <a:extLst>
                  <a:ext uri="{FF2B5EF4-FFF2-40B4-BE49-F238E27FC236}">
                    <a16:creationId xmlns:a16="http://schemas.microsoft.com/office/drawing/2014/main" id="{3D9AC8C2-D461-4938-973D-2E86451F8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9127" y="5645667"/>
                <a:ext cx="19877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0.3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7" name="Rectangle 31">
                <a:extLst>
                  <a:ext uri="{FF2B5EF4-FFF2-40B4-BE49-F238E27FC236}">
                    <a16:creationId xmlns:a16="http://schemas.microsoft.com/office/drawing/2014/main" id="{ED983D1C-E4F0-96A6-0960-8F6C21607F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29864" y="5547239"/>
                <a:ext cx="19877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6.6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8" name="Rectangle 32">
                <a:extLst>
                  <a:ext uri="{FF2B5EF4-FFF2-40B4-BE49-F238E27FC236}">
                    <a16:creationId xmlns:a16="http://schemas.microsoft.com/office/drawing/2014/main" id="{BD4F7AFB-DE3A-C6C4-CCDF-330F9F341A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064" y="5536121"/>
                <a:ext cx="19877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7.3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89" name="Rectangle 33">
                <a:extLst>
                  <a:ext uri="{FF2B5EF4-FFF2-40B4-BE49-F238E27FC236}">
                    <a16:creationId xmlns:a16="http://schemas.microsoft.com/office/drawing/2014/main" id="{93F63AA9-053A-6622-D615-0B6E9ECB2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7415" y="3742260"/>
                <a:ext cx="27732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93.4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0" name="Rectangle 34">
                <a:extLst>
                  <a:ext uri="{FF2B5EF4-FFF2-40B4-BE49-F238E27FC236}">
                    <a16:creationId xmlns:a16="http://schemas.microsoft.com/office/drawing/2014/main" id="{1C8F8C7A-71BA-83CC-80A4-6AF18C3B41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615" y="3767665"/>
                <a:ext cx="27732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92.4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1" name="Rectangle 35">
                <a:extLst>
                  <a:ext uri="{FF2B5EF4-FFF2-40B4-BE49-F238E27FC236}">
                    <a16:creationId xmlns:a16="http://schemas.microsoft.com/office/drawing/2014/main" id="{46B881E7-27A5-62F2-0563-8E093E623C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3626" y="6380679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2" name="Rectangle 36">
                <a:extLst>
                  <a:ext uri="{FF2B5EF4-FFF2-40B4-BE49-F238E27FC236}">
                    <a16:creationId xmlns:a16="http://schemas.microsoft.com/office/drawing/2014/main" id="{535FF78A-C5E0-EF09-45D3-31B0A9C30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9238" y="6380679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1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3" name="Rectangle 37">
                <a:extLst>
                  <a:ext uri="{FF2B5EF4-FFF2-40B4-BE49-F238E27FC236}">
                    <a16:creationId xmlns:a16="http://schemas.microsoft.com/office/drawing/2014/main" id="{1C82580E-1996-A29C-6736-1EAFB1DDDA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0703" y="6380679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4" name="Rectangle 38">
                <a:extLst>
                  <a:ext uri="{FF2B5EF4-FFF2-40B4-BE49-F238E27FC236}">
                    <a16:creationId xmlns:a16="http://schemas.microsoft.com/office/drawing/2014/main" id="{68131EB4-2927-4EDE-2AD9-4F02962A82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07903" y="6380679"/>
                <a:ext cx="15709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22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5" name="Rectangle 39">
                <a:extLst>
                  <a:ext uri="{FF2B5EF4-FFF2-40B4-BE49-F238E27FC236}">
                    <a16:creationId xmlns:a16="http://schemas.microsoft.com/office/drawing/2014/main" id="{E16532C2-C1DF-82E6-C2C8-D3D5B214AB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7460" y="6380679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284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6" name="Rectangle 40">
                <a:extLst>
                  <a:ext uri="{FF2B5EF4-FFF2-40B4-BE49-F238E27FC236}">
                    <a16:creationId xmlns:a16="http://schemas.microsoft.com/office/drawing/2014/main" id="{7D670610-6D97-6098-0B38-30CAB78529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660" y="6380679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280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97" name="Rectangle 41">
                <a:extLst>
                  <a:ext uri="{FF2B5EF4-FFF2-40B4-BE49-F238E27FC236}">
                    <a16:creationId xmlns:a16="http://schemas.microsoft.com/office/drawing/2014/main" id="{6FBB9D2E-72DC-5E2A-73E8-DA7C5BE267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0378" y="6380679"/>
                <a:ext cx="17633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solidFill>
                      <a:srgbClr val="000066"/>
                    </a:solidFill>
                    <a:latin typeface="+mn-lt"/>
                  </a:rPr>
                  <a:t>N</a:t>
                </a: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=</a:t>
                </a:r>
                <a:endParaRPr kumimoji="0" lang="en-US" sz="1600" b="0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43" name="Rectangle 5">
                <a:extLst>
                  <a:ext uri="{FF2B5EF4-FFF2-40B4-BE49-F238E27FC236}">
                    <a16:creationId xmlns:a16="http://schemas.microsoft.com/office/drawing/2014/main" id="{B3154677-6761-69B6-3269-231BC638C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9391" y="4564779"/>
                <a:ext cx="215900" cy="214313"/>
              </a:xfrm>
              <a:prstGeom prst="rect">
                <a:avLst/>
              </a:prstGeom>
              <a:solidFill>
                <a:srgbClr val="FF66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5" name="Rectangle 7">
                <a:extLst>
                  <a:ext uri="{FF2B5EF4-FFF2-40B4-BE49-F238E27FC236}">
                    <a16:creationId xmlns:a16="http://schemas.microsoft.com/office/drawing/2014/main" id="{7365D4CF-DE63-CDCD-B4E7-69EC450F19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49391" y="4893391"/>
                <a:ext cx="215900" cy="214313"/>
              </a:xfrm>
              <a:prstGeom prst="rect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4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7" name="Rectangle 97">
                <a:extLst>
                  <a:ext uri="{FF2B5EF4-FFF2-40B4-BE49-F238E27FC236}">
                    <a16:creationId xmlns:a16="http://schemas.microsoft.com/office/drawing/2014/main" id="{DA810230-5F4B-0014-581C-4BFA642C61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3869" y="4565731"/>
                <a:ext cx="1527919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ISL/LEN </a:t>
                </a:r>
                <a:r>
                  <a:rPr kumimoji="0" lang="en-US" sz="1400" b="1" i="0" u="none" strike="noStrike" cap="none" normalizeH="0" baseline="0" noProof="0" dirty="0" err="1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qw</a:t>
                </a:r>
                <a:r>
                  <a:rPr kumimoji="0" lang="en-US" sz="14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 (N=304)</a:t>
                </a:r>
              </a:p>
            </p:txBody>
          </p:sp>
          <p:sp>
            <p:nvSpPr>
              <p:cNvPr id="149" name="Rectangle 103">
                <a:extLst>
                  <a:ext uri="{FF2B5EF4-FFF2-40B4-BE49-F238E27FC236}">
                    <a16:creationId xmlns:a16="http://schemas.microsoft.com/office/drawing/2014/main" id="{BF68BEEB-23AE-4779-1A18-8FB6577014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13869" y="4894344"/>
                <a:ext cx="1790105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BIC/FTC/TAF </a:t>
                </a:r>
                <a:r>
                  <a:rPr lang="en-US" sz="1400" b="1" dirty="0" err="1">
                    <a:solidFill>
                      <a:srgbClr val="000066"/>
                    </a:solidFill>
                    <a:latin typeface="+mn-lt"/>
                  </a:rPr>
                  <a:t>qd</a:t>
                </a:r>
                <a:r>
                  <a:rPr kumimoji="0" lang="en-US" sz="1400" b="1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 (N=303)</a:t>
                </a:r>
              </a:p>
            </p:txBody>
          </p:sp>
          <p:sp>
            <p:nvSpPr>
              <p:cNvPr id="45" name="Rectangle 26">
                <a:extLst>
                  <a:ext uri="{FF2B5EF4-FFF2-40B4-BE49-F238E27FC236}">
                    <a16:creationId xmlns:a16="http://schemas.microsoft.com/office/drawing/2014/main" id="{FCF14474-F8C1-B1B4-2E5B-3AB6511DE5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9664" y="3398716"/>
                <a:ext cx="583685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+mn-lt"/>
                  </a:rPr>
                  <a:t>Primary </a:t>
                </a:r>
              </a:p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+mn-lt"/>
                  </a:rPr>
                  <a:t>endpoint</a:t>
                </a:r>
                <a:endParaRPr kumimoji="0" lang="en-US" sz="1600" b="1" i="0" u="none" strike="noStrike" cap="none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latin typeface="+mn-lt"/>
                </a:endParaRPr>
              </a:p>
            </p:txBody>
          </p:sp>
          <p:sp>
            <p:nvSpPr>
              <p:cNvPr id="46" name="Rectangle 27">
                <a:extLst>
                  <a:ext uri="{FF2B5EF4-FFF2-40B4-BE49-F238E27FC236}">
                    <a16:creationId xmlns:a16="http://schemas.microsoft.com/office/drawing/2014/main" id="{D52675D4-BE8B-7B0A-9F5F-2FEEE7B93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040" y="3387141"/>
                <a:ext cx="70044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en-US" sz="1200" b="1" noProof="0" dirty="0">
                    <a:solidFill>
                      <a:srgbClr val="0070C0"/>
                    </a:solidFill>
                    <a:latin typeface="+mn-lt"/>
                  </a:rPr>
                  <a:t>Secondary </a:t>
                </a:r>
              </a:p>
              <a:p>
                <a:pPr lvl="0" algn="ctr"/>
                <a:r>
                  <a:rPr lang="en-US" sz="1200" b="1" noProof="0" dirty="0">
                    <a:solidFill>
                      <a:srgbClr val="0070C0"/>
                    </a:solidFill>
                    <a:latin typeface="+mn-lt"/>
                  </a:rPr>
                  <a:t>endpoint</a:t>
                </a:r>
                <a:endParaRPr lang="en-US" sz="1600" b="1" noProof="0" dirty="0">
                  <a:solidFill>
                    <a:srgbClr val="0070C0"/>
                  </a:solidFill>
                  <a:latin typeface="+mn-lt"/>
                </a:endParaRPr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5E9E1211-188F-EBA6-6E4B-9BB1DE65F6E2}"/>
                </a:ext>
              </a:extLst>
            </p:cNvPr>
            <p:cNvSpPr txBox="1"/>
            <p:nvPr/>
          </p:nvSpPr>
          <p:spPr>
            <a:xfrm>
              <a:off x="1448519" y="3475134"/>
              <a:ext cx="3129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%</a:t>
              </a:r>
            </a:p>
          </p:txBody>
        </p:sp>
      </p:grpSp>
      <p:sp>
        <p:nvSpPr>
          <p:cNvPr id="18" name="Text Box 3">
            <a:extLst>
              <a:ext uri="{FF2B5EF4-FFF2-40B4-BE49-F238E27FC236}">
                <a16:creationId xmlns:a16="http://schemas.microsoft.com/office/drawing/2014/main" id="{F258E80C-853F-F967-91C3-AB29AD256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4948" y="6455281"/>
            <a:ext cx="2577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Rockstroh JK, NEJM 2026, July 29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1C5858C-A6C2-3C09-3897-CBB0EC7E5DB7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4975209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7">
            <a:extLst>
              <a:ext uri="{FF2B5EF4-FFF2-40B4-BE49-F238E27FC236}">
                <a16:creationId xmlns:a16="http://schemas.microsoft.com/office/drawing/2014/main" id="{5417AAF8-3F0F-F92D-FC18-877760D7D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ISLEND-1: ISL/LEN </a:t>
            </a:r>
            <a:r>
              <a:rPr lang="en-US" sz="2800" dirty="0" err="1"/>
              <a:t>qw</a:t>
            </a:r>
            <a:r>
              <a:rPr lang="en-US" sz="2800" dirty="0"/>
              <a:t> vs BIC/FTC/TAF </a:t>
            </a:r>
            <a:br>
              <a:rPr lang="en-US" sz="2800" dirty="0"/>
            </a:br>
            <a:r>
              <a:rPr lang="en-US" sz="2800" dirty="0"/>
              <a:t>in virologically suppressed PWH (2)</a:t>
            </a:r>
            <a:endParaRPr lang="fr-FR" sz="280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D2FA55-EAA6-FC6D-C1FA-155D4E7AD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8433" y="2213205"/>
            <a:ext cx="215900" cy="214313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 noProof="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E82B8EA-B7F4-AE6D-4CE9-C1D72CB3D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816" y="2213205"/>
            <a:ext cx="215900" cy="2143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400" noProof="0" dirty="0"/>
          </a:p>
        </p:txBody>
      </p:sp>
      <p:sp>
        <p:nvSpPr>
          <p:cNvPr id="9" name="Rectangle 97">
            <a:extLst>
              <a:ext uri="{FF2B5EF4-FFF2-40B4-BE49-F238E27FC236}">
                <a16:creationId xmlns:a16="http://schemas.microsoft.com/office/drawing/2014/main" id="{DCD71252-B993-4D4A-C777-110DEEF09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2911" y="2212639"/>
            <a:ext cx="15279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ISL/LEN </a:t>
            </a:r>
            <a:r>
              <a:rPr kumimoji="0" lang="en-US" sz="1400" b="1" i="0" u="none" strike="noStrike" cap="none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qw</a:t>
            </a:r>
            <a:r>
              <a:rPr kumimoji="0" lang="en-US" sz="1400" b="1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 (N=304)</a:t>
            </a:r>
          </a:p>
        </p:txBody>
      </p:sp>
      <p:sp>
        <p:nvSpPr>
          <p:cNvPr id="11" name="Rectangle 103">
            <a:extLst>
              <a:ext uri="{FF2B5EF4-FFF2-40B4-BE49-F238E27FC236}">
                <a16:creationId xmlns:a16="http://schemas.microsoft.com/office/drawing/2014/main" id="{091332CB-9840-130C-48DD-35D87D3B2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294" y="2212639"/>
            <a:ext cx="1834990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BIC/FTC/TAF </a:t>
            </a:r>
            <a:r>
              <a:rPr kumimoji="0" lang="en-US" sz="1400" b="1" i="0" u="none" strike="noStrike" cap="none" normalizeH="0" baseline="0" noProof="0" dirty="0" err="1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qd</a:t>
            </a:r>
            <a:r>
              <a:rPr kumimoji="0" lang="en-US" sz="1400" b="1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 (N=303)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EDDA1038-0229-5BFE-6AF0-04C2928A0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3926" y="2639677"/>
            <a:ext cx="26018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Change in lymphocyte count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83124FC3-8049-6C40-F2E3-7127C9431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868" y="2639677"/>
            <a:ext cx="254396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b="1" noProof="0" dirty="0">
                <a:solidFill>
                  <a:srgbClr val="0070C0"/>
                </a:solidFill>
                <a:ea typeface="ＭＳ Ｐゴシック" pitchFamily="34" charset="-128"/>
                <a:cs typeface="Arial" charset="0"/>
              </a:rPr>
              <a:t>Change in CD4+ T-cell count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9E6B45C6-7D17-B1EA-800B-CB4881022456}"/>
              </a:ext>
            </a:extLst>
          </p:cNvPr>
          <p:cNvGrpSpPr/>
          <p:nvPr/>
        </p:nvGrpSpPr>
        <p:grpSpPr>
          <a:xfrm>
            <a:off x="460292" y="3359153"/>
            <a:ext cx="6410466" cy="2896556"/>
            <a:chOff x="460292" y="3359153"/>
            <a:chExt cx="5715084" cy="2896556"/>
          </a:xfrm>
        </p:grpSpPr>
        <p:sp>
          <p:nvSpPr>
            <p:cNvPr id="344" name="Rectangle 5">
              <a:extLst>
                <a:ext uri="{FF2B5EF4-FFF2-40B4-BE49-F238E27FC236}">
                  <a16:creationId xmlns:a16="http://schemas.microsoft.com/office/drawing/2014/main" id="{78F85A41-6E84-E645-EF0E-DCBDB5EB8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3394" y="5620808"/>
              <a:ext cx="15228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BL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45" name="Rectangle 6">
              <a:extLst>
                <a:ext uri="{FF2B5EF4-FFF2-40B4-BE49-F238E27FC236}">
                  <a16:creationId xmlns:a16="http://schemas.microsoft.com/office/drawing/2014/main" id="{66D5899E-E923-6A9D-7974-FE0E1BF9ED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466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W12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46" name="Rectangle 7">
              <a:extLst>
                <a:ext uri="{FF2B5EF4-FFF2-40B4-BE49-F238E27FC236}">
                  <a16:creationId xmlns:a16="http://schemas.microsoft.com/office/drawing/2014/main" id="{90BB5C63-763A-FF80-3746-3F6524E690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4879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W24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47" name="Rectangle 8">
              <a:extLst>
                <a:ext uri="{FF2B5EF4-FFF2-40B4-BE49-F238E27FC236}">
                  <a16:creationId xmlns:a16="http://schemas.microsoft.com/office/drawing/2014/main" id="{489EBFE7-0A1E-F969-18B4-8966C274A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91291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W36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48" name="Rectangle 9">
              <a:extLst>
                <a:ext uri="{FF2B5EF4-FFF2-40B4-BE49-F238E27FC236}">
                  <a16:creationId xmlns:a16="http://schemas.microsoft.com/office/drawing/2014/main" id="{8EC6287D-FFDD-D037-99DC-8C27BB592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9291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W48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49" name="Rectangle 10">
              <a:extLst>
                <a:ext uri="{FF2B5EF4-FFF2-40B4-BE49-F238E27FC236}">
                  <a16:creationId xmlns:a16="http://schemas.microsoft.com/office/drawing/2014/main" id="{D140928F-D5A3-C51D-0885-884BF2BE2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572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304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0" name="Rectangle 11">
              <a:extLst>
                <a:ext uri="{FF2B5EF4-FFF2-40B4-BE49-F238E27FC236}">
                  <a16:creationId xmlns:a16="http://schemas.microsoft.com/office/drawing/2014/main" id="{B018C206-401E-DAC3-D6A7-885FBB819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4985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298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1" name="Rectangle 12">
              <a:extLst>
                <a:ext uri="{FF2B5EF4-FFF2-40B4-BE49-F238E27FC236}">
                  <a16:creationId xmlns:a16="http://schemas.microsoft.com/office/drawing/2014/main" id="{DFE0235C-1EB5-F329-AE59-B024FB5A7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397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2" name="Rectangle 13">
              <a:extLst>
                <a:ext uri="{FF2B5EF4-FFF2-40B4-BE49-F238E27FC236}">
                  <a16:creationId xmlns:a16="http://schemas.microsoft.com/office/drawing/2014/main" id="{A67806D1-9355-FEA9-B062-F42EA2D75C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7810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282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3" name="Rectangle 14">
              <a:extLst>
                <a:ext uri="{FF2B5EF4-FFF2-40B4-BE49-F238E27FC236}">
                  <a16:creationId xmlns:a16="http://schemas.microsoft.com/office/drawing/2014/main" id="{720BB7AF-F369-FF11-8B17-9A49972042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5810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279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4" name="Rectangle 15">
              <a:extLst>
                <a:ext uri="{FF2B5EF4-FFF2-40B4-BE49-F238E27FC236}">
                  <a16:creationId xmlns:a16="http://schemas.microsoft.com/office/drawing/2014/main" id="{B6FB6743-4069-C3BF-154A-2037B27187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8572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302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5" name="Rectangle 16">
              <a:extLst>
                <a:ext uri="{FF2B5EF4-FFF2-40B4-BE49-F238E27FC236}">
                  <a16:creationId xmlns:a16="http://schemas.microsoft.com/office/drawing/2014/main" id="{CE3BFD02-F9F3-AE66-F752-F3E972DD6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4985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294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6" name="Rectangle 17">
              <a:extLst>
                <a:ext uri="{FF2B5EF4-FFF2-40B4-BE49-F238E27FC236}">
                  <a16:creationId xmlns:a16="http://schemas.microsoft.com/office/drawing/2014/main" id="{B8039014-019B-1123-0305-6FDAB66AC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1397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7" name="Rectangle 18">
              <a:extLst>
                <a:ext uri="{FF2B5EF4-FFF2-40B4-BE49-F238E27FC236}">
                  <a16:creationId xmlns:a16="http://schemas.microsoft.com/office/drawing/2014/main" id="{AA0DCE82-BBF8-9C58-11A8-01F8FF1048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37810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278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8" name="Rectangle 19">
              <a:extLst>
                <a:ext uri="{FF2B5EF4-FFF2-40B4-BE49-F238E27FC236}">
                  <a16:creationId xmlns:a16="http://schemas.microsoft.com/office/drawing/2014/main" id="{D5B02CE7-4A9D-87DE-562A-6854D141E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5810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274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59" name="Rectangle 20">
              <a:extLst>
                <a:ext uri="{FF2B5EF4-FFF2-40B4-BE49-F238E27FC236}">
                  <a16:creationId xmlns:a16="http://schemas.microsoft.com/office/drawing/2014/main" id="{AF7E8CEB-821B-CDB4-3868-955D23C485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982" y="5862108"/>
              <a:ext cx="1314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FF6600"/>
                  </a:solidFill>
                  <a:latin typeface="Calibri" panose="020F0502020204030204" pitchFamily="34" charset="0"/>
                </a:rPr>
                <a:t>N</a:t>
              </a: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=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0" name="Rectangle 21">
              <a:extLst>
                <a:ext uri="{FF2B5EF4-FFF2-40B4-BE49-F238E27FC236}">
                  <a16:creationId xmlns:a16="http://schemas.microsoft.com/office/drawing/2014/main" id="{9E31CF28-7577-9CBC-75EF-F58C31F41E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982" y="6101821"/>
              <a:ext cx="131478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000" dirty="0">
                  <a:solidFill>
                    <a:srgbClr val="00B0F0"/>
                  </a:solidFill>
                  <a:latin typeface="Calibri" panose="020F0502020204030204" pitchFamily="34" charset="0"/>
                </a:rPr>
                <a:t>N</a:t>
              </a: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=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68" name="Rectangle 29">
              <a:extLst>
                <a:ext uri="{FF2B5EF4-FFF2-40B4-BE49-F238E27FC236}">
                  <a16:creationId xmlns:a16="http://schemas.microsoft.com/office/drawing/2014/main" id="{ABC25408-2585-1772-6DAC-0F1FB694F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844" y="5620808"/>
              <a:ext cx="15228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BL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69" name="Rectangle 30">
              <a:extLst>
                <a:ext uri="{FF2B5EF4-FFF2-40B4-BE49-F238E27FC236}">
                  <a16:creationId xmlns:a16="http://schemas.microsoft.com/office/drawing/2014/main" id="{645550E9-4D34-D4F9-AED5-DF4460AC0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916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W12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70" name="Rectangle 31">
              <a:extLst>
                <a:ext uri="{FF2B5EF4-FFF2-40B4-BE49-F238E27FC236}">
                  <a16:creationId xmlns:a16="http://schemas.microsoft.com/office/drawing/2014/main" id="{F9AFC685-4707-FE99-C6C2-1D35332F78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329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W24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71" name="Rectangle 32">
              <a:extLst>
                <a:ext uri="{FF2B5EF4-FFF2-40B4-BE49-F238E27FC236}">
                  <a16:creationId xmlns:a16="http://schemas.microsoft.com/office/drawing/2014/main" id="{693934F8-8449-3B58-AF82-38C61C8FB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741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W36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72" name="Rectangle 33">
              <a:extLst>
                <a:ext uri="{FF2B5EF4-FFF2-40B4-BE49-F238E27FC236}">
                  <a16:creationId xmlns:a16="http://schemas.microsoft.com/office/drawing/2014/main" id="{D3D39094-7678-0E02-6BAB-0A98DCE93F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154" y="5620808"/>
              <a:ext cx="2965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W48</a:t>
              </a:r>
              <a:endParaRPr kumimoji="0" lang="en-US" sz="1200" b="0" i="0" u="none" strike="noStrike" cap="none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373" name="Rectangle 34">
              <a:extLst>
                <a:ext uri="{FF2B5EF4-FFF2-40B4-BE49-F238E27FC236}">
                  <a16:creationId xmlns:a16="http://schemas.microsoft.com/office/drawing/2014/main" id="{F43BC2C5-0D77-442E-C4B3-409731A9F9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2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304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4" name="Rectangle 35">
              <a:extLst>
                <a:ext uri="{FF2B5EF4-FFF2-40B4-BE49-F238E27FC236}">
                  <a16:creationId xmlns:a16="http://schemas.microsoft.com/office/drawing/2014/main" id="{12E0A865-ED4F-FDDB-53D2-B71777368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435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297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5" name="Rectangle 36">
              <a:extLst>
                <a:ext uri="{FF2B5EF4-FFF2-40B4-BE49-F238E27FC236}">
                  <a16:creationId xmlns:a16="http://schemas.microsoft.com/office/drawing/2014/main" id="{ACCB7F1E-70CB-767E-8E1C-D01319544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7847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6" name="Rectangle 37">
              <a:extLst>
                <a:ext uri="{FF2B5EF4-FFF2-40B4-BE49-F238E27FC236}">
                  <a16:creationId xmlns:a16="http://schemas.microsoft.com/office/drawing/2014/main" id="{687BEA58-FB1E-BD07-AA5D-F35CE1630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260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285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7" name="Rectangle 38">
              <a:extLst>
                <a:ext uri="{FF2B5EF4-FFF2-40B4-BE49-F238E27FC236}">
                  <a16:creationId xmlns:a16="http://schemas.microsoft.com/office/drawing/2014/main" id="{63FC6CCA-F70D-131C-EA1E-16D57FF7AC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2260" y="5862108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284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8" name="Rectangle 39">
              <a:extLst>
                <a:ext uri="{FF2B5EF4-FFF2-40B4-BE49-F238E27FC236}">
                  <a16:creationId xmlns:a16="http://schemas.microsoft.com/office/drawing/2014/main" id="{EA0F4F4F-F41F-49EA-2F7F-82E9EB888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022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303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79" name="Rectangle 40">
              <a:extLst>
                <a:ext uri="{FF2B5EF4-FFF2-40B4-BE49-F238E27FC236}">
                  <a16:creationId xmlns:a16="http://schemas.microsoft.com/office/drawing/2014/main" id="{F4C99F95-181C-784F-27E2-34F73E188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1435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296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0" name="Rectangle 41">
              <a:extLst>
                <a:ext uri="{FF2B5EF4-FFF2-40B4-BE49-F238E27FC236}">
                  <a16:creationId xmlns:a16="http://schemas.microsoft.com/office/drawing/2014/main" id="{6D00194B-30A7-42A6-0384-8D246FFA3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7847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290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1" name="Rectangle 42">
              <a:extLst>
                <a:ext uri="{FF2B5EF4-FFF2-40B4-BE49-F238E27FC236}">
                  <a16:creationId xmlns:a16="http://schemas.microsoft.com/office/drawing/2014/main" id="{001D31F8-5B3D-D2A3-FACB-364779619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4260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283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2" name="Rectangle 43">
              <a:extLst>
                <a:ext uri="{FF2B5EF4-FFF2-40B4-BE49-F238E27FC236}">
                  <a16:creationId xmlns:a16="http://schemas.microsoft.com/office/drawing/2014/main" id="{0873AB8A-3E86-ECCC-29F6-44DD9D4E2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2260" y="6101821"/>
              <a:ext cx="197169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281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3" name="Rectangle 44">
              <a:extLst>
                <a:ext uri="{FF2B5EF4-FFF2-40B4-BE49-F238E27FC236}">
                  <a16:creationId xmlns:a16="http://schemas.microsoft.com/office/drawing/2014/main" id="{F981C848-768B-A27F-98B8-61C937C33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844" y="5862108"/>
              <a:ext cx="147476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FF6600"/>
                  </a:solidFill>
                  <a:effectLst/>
                  <a:latin typeface="Calibri" panose="020F0502020204030204" pitchFamily="34" charset="0"/>
                </a:rPr>
                <a:t>N=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384" name="Rectangle 45">
              <a:extLst>
                <a:ext uri="{FF2B5EF4-FFF2-40B4-BE49-F238E27FC236}">
                  <a16:creationId xmlns:a16="http://schemas.microsoft.com/office/drawing/2014/main" id="{F9B8DED2-C038-AA75-F4C5-75EF572422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844" y="6101821"/>
              <a:ext cx="147477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000" b="0" i="0" u="none" strike="noStrike" cap="none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Calibri" panose="020F0502020204030204" pitchFamily="34" charset="0"/>
                </a:rPr>
                <a:t>N=</a:t>
              </a:r>
              <a:endParaRPr kumimoji="0" lang="en-US" sz="105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506" name="Groupe 505">
              <a:extLst>
                <a:ext uri="{FF2B5EF4-FFF2-40B4-BE49-F238E27FC236}">
                  <a16:creationId xmlns:a16="http://schemas.microsoft.com/office/drawing/2014/main" id="{78D01AB8-A009-C828-665C-5EE33BE583E3}"/>
                </a:ext>
              </a:extLst>
            </p:cNvPr>
            <p:cNvGrpSpPr/>
            <p:nvPr/>
          </p:nvGrpSpPr>
          <p:grpSpPr>
            <a:xfrm>
              <a:off x="460292" y="3359153"/>
              <a:ext cx="2711534" cy="2265879"/>
              <a:chOff x="460292" y="3359153"/>
              <a:chExt cx="2711534" cy="2265879"/>
            </a:xfrm>
          </p:grpSpPr>
          <p:sp>
            <p:nvSpPr>
              <p:cNvPr id="385" name="Freeform 46">
                <a:extLst>
                  <a:ext uri="{FF2B5EF4-FFF2-40B4-BE49-F238E27FC236}">
                    <a16:creationId xmlns:a16="http://schemas.microsoft.com/office/drawing/2014/main" id="{E59287C1-5ABC-7426-12E9-6F2376B55A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013" y="5205413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86" name="Line 47">
                <a:extLst>
                  <a:ext uri="{FF2B5EF4-FFF2-40B4-BE49-F238E27FC236}">
                    <a16:creationId xmlns:a16="http://schemas.microsoft.com/office/drawing/2014/main" id="{50E1D7FC-F813-3A23-59D6-06F7944D4F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11476" y="3865563"/>
                <a:ext cx="0" cy="133985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87" name="Freeform 48">
                <a:extLst>
                  <a:ext uri="{FF2B5EF4-FFF2-40B4-BE49-F238E27FC236}">
                    <a16:creationId xmlns:a16="http://schemas.microsoft.com/office/drawing/2014/main" id="{58E006C3-CBDB-C582-329C-EDCF796D96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4013" y="3865563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88" name="Freeform 49">
                <a:extLst>
                  <a:ext uri="{FF2B5EF4-FFF2-40B4-BE49-F238E27FC236}">
                    <a16:creationId xmlns:a16="http://schemas.microsoft.com/office/drawing/2014/main" id="{FEF3DB6A-C60D-7767-4276-6FAC0EA96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0788" y="5091113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89" name="Line 50">
                <a:extLst>
                  <a:ext uri="{FF2B5EF4-FFF2-40B4-BE49-F238E27FC236}">
                    <a16:creationId xmlns:a16="http://schemas.microsoft.com/office/drawing/2014/main" id="{CC5ED31D-B612-1366-E12D-D42E8E1F20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38251" y="3987800"/>
                <a:ext cx="0" cy="1103313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0" name="Freeform 51">
                <a:extLst>
                  <a:ext uri="{FF2B5EF4-FFF2-40B4-BE49-F238E27FC236}">
                    <a16:creationId xmlns:a16="http://schemas.microsoft.com/office/drawing/2014/main" id="{B22A4503-4648-8FFD-A25F-C9DDCD811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9201" y="3987800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1" name="Freeform 52">
                <a:extLst>
                  <a:ext uri="{FF2B5EF4-FFF2-40B4-BE49-F238E27FC236}">
                    <a16:creationId xmlns:a16="http://schemas.microsoft.com/office/drawing/2014/main" id="{43597AF6-8E49-2D78-80F5-5115E00D06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2363" y="5102225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2" name="Line 53">
                <a:extLst>
                  <a:ext uri="{FF2B5EF4-FFF2-40B4-BE49-F238E27FC236}">
                    <a16:creationId xmlns:a16="http://schemas.microsoft.com/office/drawing/2014/main" id="{1C42C097-B7EC-4E4D-F527-DDA8DE914A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9826" y="3878263"/>
                <a:ext cx="0" cy="1223963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3" name="Freeform 54">
                <a:extLst>
                  <a:ext uri="{FF2B5EF4-FFF2-40B4-BE49-F238E27FC236}">
                    <a16:creationId xmlns:a16="http://schemas.microsoft.com/office/drawing/2014/main" id="{A3B17912-486F-3DBA-7391-E340B1357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2363" y="3878263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4" name="Freeform 55">
                <a:extLst>
                  <a:ext uri="{FF2B5EF4-FFF2-40B4-BE49-F238E27FC236}">
                    <a16:creationId xmlns:a16="http://schemas.microsoft.com/office/drawing/2014/main" id="{A729BFD4-B97C-1138-AEFF-E02CF06C51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276" y="5121275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5" name="Line 56">
                <a:extLst>
                  <a:ext uri="{FF2B5EF4-FFF2-40B4-BE49-F238E27FC236}">
                    <a16:creationId xmlns:a16="http://schemas.microsoft.com/office/drawing/2014/main" id="{EB7053A0-7470-12E2-154A-3A1310D8BD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74738" y="4000500"/>
                <a:ext cx="0" cy="1120775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6" name="Freeform 57">
                <a:extLst>
                  <a:ext uri="{FF2B5EF4-FFF2-40B4-BE49-F238E27FC236}">
                    <a16:creationId xmlns:a16="http://schemas.microsoft.com/office/drawing/2014/main" id="{AD7B9DED-3AE9-F513-92BC-E6402613CC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7276" y="4000500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97" name="Rectangle 58">
                <a:extLst>
                  <a:ext uri="{FF2B5EF4-FFF2-40B4-BE49-F238E27FC236}">
                    <a16:creationId xmlns:a16="http://schemas.microsoft.com/office/drawing/2014/main" id="{AE04F5CD-DF80-B733-7142-EA81BCE5D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192" y="3359153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300</a:t>
                </a:r>
              </a:p>
            </p:txBody>
          </p:sp>
          <p:sp>
            <p:nvSpPr>
              <p:cNvPr id="398" name="Rectangle 59">
                <a:extLst>
                  <a:ext uri="{FF2B5EF4-FFF2-40B4-BE49-F238E27FC236}">
                    <a16:creationId xmlns:a16="http://schemas.microsoft.com/office/drawing/2014/main" id="{7B34593F-F1A8-6BAD-E5FD-47B00373AF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2286" y="4398966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</a:t>
                </a:r>
              </a:p>
            </p:txBody>
          </p:sp>
          <p:sp>
            <p:nvSpPr>
              <p:cNvPr id="399" name="Rectangle 60">
                <a:extLst>
                  <a:ext uri="{FF2B5EF4-FFF2-40B4-BE49-F238E27FC236}">
                    <a16:creationId xmlns:a16="http://schemas.microsoft.com/office/drawing/2014/main" id="{492FE145-74C2-1EB9-00A1-38FF693EF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92" y="4746628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-100</a:t>
                </a:r>
              </a:p>
            </p:txBody>
          </p:sp>
          <p:sp>
            <p:nvSpPr>
              <p:cNvPr id="400" name="Rectangle 61">
                <a:extLst>
                  <a:ext uri="{FF2B5EF4-FFF2-40B4-BE49-F238E27FC236}">
                    <a16:creationId xmlns:a16="http://schemas.microsoft.com/office/drawing/2014/main" id="{4DB825E8-8551-7B37-3158-D1F5DBD644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92" y="5092703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-200</a:t>
                </a:r>
              </a:p>
            </p:txBody>
          </p:sp>
          <p:sp>
            <p:nvSpPr>
              <p:cNvPr id="401" name="Rectangle 62">
                <a:extLst>
                  <a:ext uri="{FF2B5EF4-FFF2-40B4-BE49-F238E27FC236}">
                    <a16:creationId xmlns:a16="http://schemas.microsoft.com/office/drawing/2014/main" id="{893FD870-AE5E-18AD-A502-7E81751E02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192" y="3706816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200</a:t>
                </a:r>
              </a:p>
            </p:txBody>
          </p:sp>
          <p:sp>
            <p:nvSpPr>
              <p:cNvPr id="402" name="Rectangle 63">
                <a:extLst>
                  <a:ext uri="{FF2B5EF4-FFF2-40B4-BE49-F238E27FC236}">
                    <a16:creationId xmlns:a16="http://schemas.microsoft.com/office/drawing/2014/main" id="{6D54E70C-82E1-82DA-A29C-B310FBDC8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292" y="5440366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-300</a:t>
                </a:r>
              </a:p>
            </p:txBody>
          </p:sp>
          <p:sp>
            <p:nvSpPr>
              <p:cNvPr id="403" name="Rectangle 64">
                <a:extLst>
                  <a:ext uri="{FF2B5EF4-FFF2-40B4-BE49-F238E27FC236}">
                    <a16:creationId xmlns:a16="http://schemas.microsoft.com/office/drawing/2014/main" id="{F9892E8A-11BF-71F2-B5BE-9B014C8549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5192" y="4052891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100</a:t>
                </a:r>
              </a:p>
            </p:txBody>
          </p:sp>
          <p:grpSp>
            <p:nvGrpSpPr>
              <p:cNvPr id="504" name="Groupe 503">
                <a:extLst>
                  <a:ext uri="{FF2B5EF4-FFF2-40B4-BE49-F238E27FC236}">
                    <a16:creationId xmlns:a16="http://schemas.microsoft.com/office/drawing/2014/main" id="{A6E2BB5F-FE80-19F1-3786-54018A395584}"/>
                  </a:ext>
                </a:extLst>
              </p:cNvPr>
              <p:cNvGrpSpPr/>
              <p:nvPr/>
            </p:nvGrpSpPr>
            <p:grpSpPr>
              <a:xfrm>
                <a:off x="777876" y="3432175"/>
                <a:ext cx="2393950" cy="2081213"/>
                <a:chOff x="777876" y="3432175"/>
                <a:chExt cx="2393950" cy="2081213"/>
              </a:xfrm>
            </p:grpSpPr>
            <p:sp>
              <p:nvSpPr>
                <p:cNvPr id="404" name="Freeform 65">
                  <a:extLst>
                    <a:ext uri="{FF2B5EF4-FFF2-40B4-BE49-F238E27FC236}">
                      <a16:creationId xmlns:a16="http://schemas.microsoft.com/office/drawing/2014/main" id="{65AAEBAA-AFBD-ABFA-BBC3-128963076DC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7876" y="3432175"/>
                  <a:ext cx="41275" cy="346075"/>
                </a:xfrm>
                <a:custGeom>
                  <a:avLst/>
                  <a:gdLst>
                    <a:gd name="T0" fmla="*/ 0 w 26"/>
                    <a:gd name="T1" fmla="*/ 0 h 218"/>
                    <a:gd name="T2" fmla="*/ 26 w 26"/>
                    <a:gd name="T3" fmla="*/ 0 h 218"/>
                    <a:gd name="T4" fmla="*/ 26 w 26"/>
                    <a:gd name="T5" fmla="*/ 218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8"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218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5" name="Line 66">
                  <a:extLst>
                    <a:ext uri="{FF2B5EF4-FFF2-40B4-BE49-F238E27FC236}">
                      <a16:creationId xmlns:a16="http://schemas.microsoft.com/office/drawing/2014/main" id="{96B55298-F64B-E002-B40A-E7E18DC60A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9151" y="3778250"/>
                  <a:ext cx="0" cy="34766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6" name="Line 67">
                  <a:extLst>
                    <a:ext uri="{FF2B5EF4-FFF2-40B4-BE49-F238E27FC236}">
                      <a16:creationId xmlns:a16="http://schemas.microsoft.com/office/drawing/2014/main" id="{2CB50E4D-0BCD-38D4-2684-1A4B7EF8A5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7876" y="4125913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7" name="Line 68">
                  <a:extLst>
                    <a:ext uri="{FF2B5EF4-FFF2-40B4-BE49-F238E27FC236}">
                      <a16:creationId xmlns:a16="http://schemas.microsoft.com/office/drawing/2014/main" id="{E09C313B-5672-1A17-624E-0166CC2E43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7876" y="3778250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8" name="Line 69">
                  <a:extLst>
                    <a:ext uri="{FF2B5EF4-FFF2-40B4-BE49-F238E27FC236}">
                      <a16:creationId xmlns:a16="http://schemas.microsoft.com/office/drawing/2014/main" id="{A22989D2-CEBE-A52E-3594-25F45A73630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19151" y="4471988"/>
                  <a:ext cx="0" cy="34766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9" name="Line 70">
                  <a:extLst>
                    <a:ext uri="{FF2B5EF4-FFF2-40B4-BE49-F238E27FC236}">
                      <a16:creationId xmlns:a16="http://schemas.microsoft.com/office/drawing/2014/main" id="{EE8F75F4-82F2-E31F-7246-AD2295F52B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77876" y="4819650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0" name="Line 71">
                  <a:extLst>
                    <a:ext uri="{FF2B5EF4-FFF2-40B4-BE49-F238E27FC236}">
                      <a16:creationId xmlns:a16="http://schemas.microsoft.com/office/drawing/2014/main" id="{DCA3DE43-3653-D05F-01FC-C3F0749526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7876" y="4471988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1" name="Freeform 72">
                  <a:extLst>
                    <a:ext uri="{FF2B5EF4-FFF2-40B4-BE49-F238E27FC236}">
                      <a16:creationId xmlns:a16="http://schemas.microsoft.com/office/drawing/2014/main" id="{3518084C-6897-67EB-3080-6102D3DE59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7876" y="5165725"/>
                  <a:ext cx="41275" cy="347663"/>
                </a:xfrm>
                <a:custGeom>
                  <a:avLst/>
                  <a:gdLst>
                    <a:gd name="T0" fmla="*/ 0 w 26"/>
                    <a:gd name="T1" fmla="*/ 219 h 219"/>
                    <a:gd name="T2" fmla="*/ 26 w 26"/>
                    <a:gd name="T3" fmla="*/ 219 h 219"/>
                    <a:gd name="T4" fmla="*/ 26 w 26"/>
                    <a:gd name="T5" fmla="*/ 0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9">
                      <a:moveTo>
                        <a:pt x="0" y="219"/>
                      </a:moveTo>
                      <a:lnTo>
                        <a:pt x="26" y="219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2" name="Line 73">
                  <a:extLst>
                    <a:ext uri="{FF2B5EF4-FFF2-40B4-BE49-F238E27FC236}">
                      <a16:creationId xmlns:a16="http://schemas.microsoft.com/office/drawing/2014/main" id="{CC3A4A58-1A97-F45B-3F3B-1F3D24491A1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77876" y="5165725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3" name="Line 74">
                  <a:extLst>
                    <a:ext uri="{FF2B5EF4-FFF2-40B4-BE49-F238E27FC236}">
                      <a16:creationId xmlns:a16="http://schemas.microsoft.com/office/drawing/2014/main" id="{59A2A103-B354-5778-0715-2C889281241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9151" y="4819650"/>
                  <a:ext cx="0" cy="3460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4" name="Line 75">
                  <a:extLst>
                    <a:ext uri="{FF2B5EF4-FFF2-40B4-BE49-F238E27FC236}">
                      <a16:creationId xmlns:a16="http://schemas.microsoft.com/office/drawing/2014/main" id="{C912827F-9EBE-91D8-A3DD-84B45C35E0F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819151" y="4471988"/>
                  <a:ext cx="2352675" cy="31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5" name="Line 76">
                  <a:extLst>
                    <a:ext uri="{FF2B5EF4-FFF2-40B4-BE49-F238E27FC236}">
                      <a16:creationId xmlns:a16="http://schemas.microsoft.com/office/drawing/2014/main" id="{BE2F1330-95F3-7B10-C74F-3D671F05CF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19151" y="4125913"/>
                  <a:ext cx="0" cy="3460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416" name="Freeform 77">
                <a:extLst>
                  <a:ext uri="{FF2B5EF4-FFF2-40B4-BE49-F238E27FC236}">
                    <a16:creationId xmlns:a16="http://schemas.microsoft.com/office/drawing/2014/main" id="{1726631F-D4FB-C65C-562A-BC4EA02F16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363" y="5057775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17" name="Line 78">
                <a:extLst>
                  <a:ext uri="{FF2B5EF4-FFF2-40B4-BE49-F238E27FC236}">
                    <a16:creationId xmlns:a16="http://schemas.microsoft.com/office/drawing/2014/main" id="{26285DA4-08D1-BF46-6BF6-90C09350BC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901826" y="4000500"/>
                <a:ext cx="0" cy="1057275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18" name="Freeform 79">
                <a:extLst>
                  <a:ext uri="{FF2B5EF4-FFF2-40B4-BE49-F238E27FC236}">
                    <a16:creationId xmlns:a16="http://schemas.microsoft.com/office/drawing/2014/main" id="{79032243-157C-6E97-31E2-44E1BEAEF9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363" y="4000500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19" name="Freeform 80">
                <a:extLst>
                  <a:ext uri="{FF2B5EF4-FFF2-40B4-BE49-F238E27FC236}">
                    <a16:creationId xmlns:a16="http://schemas.microsoft.com/office/drawing/2014/main" id="{05A6AD0C-DFAE-0768-EBB8-547A1EF5E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126" y="5024438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0" name="Line 81">
                <a:extLst>
                  <a:ext uri="{FF2B5EF4-FFF2-40B4-BE49-F238E27FC236}">
                    <a16:creationId xmlns:a16="http://schemas.microsoft.com/office/drawing/2014/main" id="{549FBED2-B4F6-9496-670E-544805394C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98588" y="3906838"/>
                <a:ext cx="0" cy="111760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1" name="Freeform 82">
                <a:extLst>
                  <a:ext uri="{FF2B5EF4-FFF2-40B4-BE49-F238E27FC236}">
                    <a16:creationId xmlns:a16="http://schemas.microsoft.com/office/drawing/2014/main" id="{C2553CA9-669B-59C3-4516-3817C1BA75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1126" y="3906838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2" name="Freeform 83">
                <a:extLst>
                  <a:ext uri="{FF2B5EF4-FFF2-40B4-BE49-F238E27FC236}">
                    <a16:creationId xmlns:a16="http://schemas.microsoft.com/office/drawing/2014/main" id="{5DE892D2-CD0E-B02D-9069-8A987F00AD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113" y="4451350"/>
                <a:ext cx="2011363" cy="107950"/>
              </a:xfrm>
              <a:custGeom>
                <a:avLst/>
                <a:gdLst>
                  <a:gd name="T0" fmla="*/ 1267 w 1267"/>
                  <a:gd name="T1" fmla="*/ 52 h 68"/>
                  <a:gd name="T2" fmla="*/ 951 w 1267"/>
                  <a:gd name="T3" fmla="*/ 23 h 68"/>
                  <a:gd name="T4" fmla="*/ 631 w 1267"/>
                  <a:gd name="T5" fmla="*/ 49 h 68"/>
                  <a:gd name="T6" fmla="*/ 314 w 1267"/>
                  <a:gd name="T7" fmla="*/ 0 h 68"/>
                  <a:gd name="T8" fmla="*/ 213 w 1267"/>
                  <a:gd name="T9" fmla="*/ 56 h 68"/>
                  <a:gd name="T10" fmla="*/ 110 w 1267"/>
                  <a:gd name="T11" fmla="*/ 68 h 68"/>
                  <a:gd name="T12" fmla="*/ 0 w 1267"/>
                  <a:gd name="T13" fmla="*/ 1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7" h="68">
                    <a:moveTo>
                      <a:pt x="1267" y="52"/>
                    </a:moveTo>
                    <a:lnTo>
                      <a:pt x="951" y="23"/>
                    </a:lnTo>
                    <a:lnTo>
                      <a:pt x="631" y="49"/>
                    </a:lnTo>
                    <a:lnTo>
                      <a:pt x="314" y="0"/>
                    </a:lnTo>
                    <a:lnTo>
                      <a:pt x="213" y="56"/>
                    </a:lnTo>
                    <a:lnTo>
                      <a:pt x="110" y="68"/>
                    </a:lnTo>
                    <a:lnTo>
                      <a:pt x="0" y="13"/>
                    </a:lnTo>
                  </a:path>
                </a:pathLst>
              </a:custGeom>
              <a:noFill/>
              <a:ln w="19050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3" name="Freeform 84">
                <a:extLst>
                  <a:ext uri="{FF2B5EF4-FFF2-40B4-BE49-F238E27FC236}">
                    <a16:creationId xmlns:a16="http://schemas.microsoft.com/office/drawing/2014/main" id="{191EFFD4-BB34-19F8-D88C-19DBD77219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0113" y="4441825"/>
                <a:ext cx="1995488" cy="122238"/>
              </a:xfrm>
              <a:custGeom>
                <a:avLst/>
                <a:gdLst>
                  <a:gd name="T0" fmla="*/ 1257 w 1257"/>
                  <a:gd name="T1" fmla="*/ 39 h 77"/>
                  <a:gd name="T2" fmla="*/ 941 w 1257"/>
                  <a:gd name="T3" fmla="*/ 51 h 77"/>
                  <a:gd name="T4" fmla="*/ 621 w 1257"/>
                  <a:gd name="T5" fmla="*/ 77 h 77"/>
                  <a:gd name="T6" fmla="*/ 304 w 1257"/>
                  <a:gd name="T7" fmla="*/ 30 h 77"/>
                  <a:gd name="T8" fmla="*/ 202 w 1257"/>
                  <a:gd name="T9" fmla="*/ 6 h 77"/>
                  <a:gd name="T10" fmla="*/ 99 w 1257"/>
                  <a:gd name="T11" fmla="*/ 0 h 77"/>
                  <a:gd name="T12" fmla="*/ 0 w 1257"/>
                  <a:gd name="T13" fmla="*/ 1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7" h="77">
                    <a:moveTo>
                      <a:pt x="1257" y="39"/>
                    </a:moveTo>
                    <a:lnTo>
                      <a:pt x="941" y="51"/>
                    </a:lnTo>
                    <a:lnTo>
                      <a:pt x="621" y="77"/>
                    </a:lnTo>
                    <a:lnTo>
                      <a:pt x="304" y="30"/>
                    </a:lnTo>
                    <a:lnTo>
                      <a:pt x="202" y="6"/>
                    </a:lnTo>
                    <a:lnTo>
                      <a:pt x="99" y="0"/>
                    </a:lnTo>
                    <a:lnTo>
                      <a:pt x="0" y="19"/>
                    </a:lnTo>
                  </a:path>
                </a:pathLst>
              </a:custGeom>
              <a:noFill/>
              <a:ln w="19050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4" name="Freeform 85">
                <a:extLst>
                  <a:ext uri="{FF2B5EF4-FFF2-40B4-BE49-F238E27FC236}">
                    <a16:creationId xmlns:a16="http://schemas.microsoft.com/office/drawing/2014/main" id="{9DF7A78D-82CB-1EF8-1F53-0C40661A5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6551" y="5076825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5" name="Line 86">
                <a:extLst>
                  <a:ext uri="{FF2B5EF4-FFF2-40B4-BE49-F238E27FC236}">
                    <a16:creationId xmlns:a16="http://schemas.microsoft.com/office/drawing/2014/main" id="{3D44B48C-338B-8A86-7F03-0BC250FF3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95601" y="3932238"/>
                <a:ext cx="0" cy="114458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6" name="Freeform 87">
                <a:extLst>
                  <a:ext uri="{FF2B5EF4-FFF2-40B4-BE49-F238E27FC236}">
                    <a16:creationId xmlns:a16="http://schemas.microsoft.com/office/drawing/2014/main" id="{B05EEC2E-5EC3-77A1-2703-6E2C278611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76551" y="3932238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7" name="Freeform 88">
                <a:extLst>
                  <a:ext uri="{FF2B5EF4-FFF2-40B4-BE49-F238E27FC236}">
                    <a16:creationId xmlns:a16="http://schemas.microsoft.com/office/drawing/2014/main" id="{5B59B9C0-BA66-04F8-3BF6-7A0B38C428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6488" y="5105400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8" name="Line 89">
                <a:extLst>
                  <a:ext uri="{FF2B5EF4-FFF2-40B4-BE49-F238E27FC236}">
                    <a16:creationId xmlns:a16="http://schemas.microsoft.com/office/drawing/2014/main" id="{95AC2853-F658-7393-C0DE-3767E5B749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93951" y="3941763"/>
                <a:ext cx="0" cy="116363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29" name="Freeform 90">
                <a:extLst>
                  <a:ext uri="{FF2B5EF4-FFF2-40B4-BE49-F238E27FC236}">
                    <a16:creationId xmlns:a16="http://schemas.microsoft.com/office/drawing/2014/main" id="{585C4709-5494-1DE7-9897-1B597B6C4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74901" y="394176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0" name="Line 91">
                <a:extLst>
                  <a:ext uri="{FF2B5EF4-FFF2-40B4-BE49-F238E27FC236}">
                    <a16:creationId xmlns:a16="http://schemas.microsoft.com/office/drawing/2014/main" id="{D5A9A201-9536-26E7-8199-B50A641B58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66901" y="3932238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1" name="Line 92">
                <a:extLst>
                  <a:ext uri="{FF2B5EF4-FFF2-40B4-BE49-F238E27FC236}">
                    <a16:creationId xmlns:a16="http://schemas.microsoft.com/office/drawing/2014/main" id="{BC77613F-4EAF-AC73-3BD9-0DCD071A83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66901" y="5197475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2" name="Line 93">
                <a:extLst>
                  <a:ext uri="{FF2B5EF4-FFF2-40B4-BE49-F238E27FC236}">
                    <a16:creationId xmlns:a16="http://schemas.microsoft.com/office/drawing/2014/main" id="{A5DE80B4-E997-680C-2F81-F75F8BF20D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85951" y="5197475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3" name="Line 94">
                <a:extLst>
                  <a:ext uri="{FF2B5EF4-FFF2-40B4-BE49-F238E27FC236}">
                    <a16:creationId xmlns:a16="http://schemas.microsoft.com/office/drawing/2014/main" id="{FD0ACB9E-385F-CA5A-5E4E-8A293D24E0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885951" y="3932238"/>
                <a:ext cx="0" cy="126523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4" name="Line 95">
                <a:extLst>
                  <a:ext uri="{FF2B5EF4-FFF2-40B4-BE49-F238E27FC236}">
                    <a16:creationId xmlns:a16="http://schemas.microsoft.com/office/drawing/2014/main" id="{B7516DD8-CCFD-FAF9-D004-6AAFFB60E7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885951" y="3932238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5" name="Freeform 96">
                <a:extLst>
                  <a:ext uri="{FF2B5EF4-FFF2-40B4-BE49-F238E27FC236}">
                    <a16:creationId xmlns:a16="http://schemas.microsoft.com/office/drawing/2014/main" id="{723F5F13-A556-D436-1D5A-95D5440342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3663" y="504666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6" name="Line 97">
                <a:extLst>
                  <a:ext uri="{FF2B5EF4-FFF2-40B4-BE49-F238E27FC236}">
                    <a16:creationId xmlns:a16="http://schemas.microsoft.com/office/drawing/2014/main" id="{2DB88F75-F54E-96CE-8B79-ED80A1535E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82713" y="3933825"/>
                <a:ext cx="0" cy="111283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7" name="Freeform 98">
                <a:extLst>
                  <a:ext uri="{FF2B5EF4-FFF2-40B4-BE49-F238E27FC236}">
                    <a16:creationId xmlns:a16="http://schemas.microsoft.com/office/drawing/2014/main" id="{BBC8E637-CBA5-09BF-1819-BA77228973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63663" y="3933825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8" name="Line 99">
                <a:extLst>
                  <a:ext uri="{FF2B5EF4-FFF2-40B4-BE49-F238E27FC236}">
                    <a16:creationId xmlns:a16="http://schemas.microsoft.com/office/drawing/2014/main" id="{00084EFC-FBE3-0112-6C87-EBE771F638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03326" y="392430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39" name="Line 100">
                <a:extLst>
                  <a:ext uri="{FF2B5EF4-FFF2-40B4-BE49-F238E27FC236}">
                    <a16:creationId xmlns:a16="http://schemas.microsoft.com/office/drawing/2014/main" id="{8D0D61CB-C169-F2F0-E053-3F5688C6FB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03326" y="4979988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0" name="Line 101">
                <a:extLst>
                  <a:ext uri="{FF2B5EF4-FFF2-40B4-BE49-F238E27FC236}">
                    <a16:creationId xmlns:a16="http://schemas.microsoft.com/office/drawing/2014/main" id="{6581746C-CE0C-61DD-D8A2-7A905FE75E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0788" y="4979988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1" name="Line 102">
                <a:extLst>
                  <a:ext uri="{FF2B5EF4-FFF2-40B4-BE49-F238E27FC236}">
                    <a16:creationId xmlns:a16="http://schemas.microsoft.com/office/drawing/2014/main" id="{BF56018E-F51D-BE95-602F-6A6ADC3C3A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20788" y="3924300"/>
                <a:ext cx="0" cy="105568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2" name="Line 103">
                <a:extLst>
                  <a:ext uri="{FF2B5EF4-FFF2-40B4-BE49-F238E27FC236}">
                    <a16:creationId xmlns:a16="http://schemas.microsoft.com/office/drawing/2014/main" id="{AAA3F1D0-A487-4C77-AB94-A360B1CF90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20788" y="392430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3" name="Line 104">
                <a:extLst>
                  <a:ext uri="{FF2B5EF4-FFF2-40B4-BE49-F238E27FC236}">
                    <a16:creationId xmlns:a16="http://schemas.microsoft.com/office/drawing/2014/main" id="{EFBC549C-9A2D-DD5C-60CE-574D5B25CF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9813" y="386715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4" name="Line 105">
                <a:extLst>
                  <a:ext uri="{FF2B5EF4-FFF2-40B4-BE49-F238E27FC236}">
                    <a16:creationId xmlns:a16="http://schemas.microsoft.com/office/drawing/2014/main" id="{28EB4ABB-722D-4962-E776-9A34D904DF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7276" y="5016500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5" name="Line 106">
                <a:extLst>
                  <a:ext uri="{FF2B5EF4-FFF2-40B4-BE49-F238E27FC236}">
                    <a16:creationId xmlns:a16="http://schemas.microsoft.com/office/drawing/2014/main" id="{21E2EF9C-8562-AC7A-53FB-79F5D19E1DD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9813" y="501650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6" name="Line 107">
                <a:extLst>
                  <a:ext uri="{FF2B5EF4-FFF2-40B4-BE49-F238E27FC236}">
                    <a16:creationId xmlns:a16="http://schemas.microsoft.com/office/drawing/2014/main" id="{93B1455B-C678-4E12-A170-A9DF1E6FD5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7276" y="3867150"/>
                <a:ext cx="0" cy="114935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47" name="Line 108">
                <a:extLst>
                  <a:ext uri="{FF2B5EF4-FFF2-40B4-BE49-F238E27FC236}">
                    <a16:creationId xmlns:a16="http://schemas.microsoft.com/office/drawing/2014/main" id="{EEC49312-46CF-35EA-BF5A-64928981FC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57276" y="3867150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</p:grpSp>
        <p:grpSp>
          <p:nvGrpSpPr>
            <p:cNvPr id="507" name="Groupe 506">
              <a:extLst>
                <a:ext uri="{FF2B5EF4-FFF2-40B4-BE49-F238E27FC236}">
                  <a16:creationId xmlns:a16="http://schemas.microsoft.com/office/drawing/2014/main" id="{DDB1F73A-0F95-4698-1EF9-4204AA34F681}"/>
                </a:ext>
              </a:extLst>
            </p:cNvPr>
            <p:cNvGrpSpPr/>
            <p:nvPr/>
          </p:nvGrpSpPr>
          <p:grpSpPr>
            <a:xfrm>
              <a:off x="3505505" y="3359153"/>
              <a:ext cx="2669871" cy="2265879"/>
              <a:chOff x="3505505" y="3117853"/>
              <a:chExt cx="2669871" cy="2265879"/>
            </a:xfrm>
          </p:grpSpPr>
          <p:sp>
            <p:nvSpPr>
              <p:cNvPr id="361" name="Rectangle 22">
                <a:extLst>
                  <a:ext uri="{FF2B5EF4-FFF2-40B4-BE49-F238E27FC236}">
                    <a16:creationId xmlns:a16="http://schemas.microsoft.com/office/drawing/2014/main" id="{252F4CE0-6288-CF72-12FD-65A7A4DE1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8818" y="3117853"/>
                <a:ext cx="19556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0.6</a:t>
                </a:r>
              </a:p>
            </p:txBody>
          </p:sp>
          <p:sp>
            <p:nvSpPr>
              <p:cNvPr id="362" name="Rectangle 23">
                <a:extLst>
                  <a:ext uri="{FF2B5EF4-FFF2-40B4-BE49-F238E27FC236}">
                    <a16:creationId xmlns:a16="http://schemas.microsoft.com/office/drawing/2014/main" id="{A5A2FE51-4569-FDDC-2CD8-7CE3BBA9F2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5836" y="4159253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</a:t>
                </a:r>
              </a:p>
            </p:txBody>
          </p:sp>
          <p:sp>
            <p:nvSpPr>
              <p:cNvPr id="363" name="Rectangle 24">
                <a:extLst>
                  <a:ext uri="{FF2B5EF4-FFF2-40B4-BE49-F238E27FC236}">
                    <a16:creationId xmlns:a16="http://schemas.microsoft.com/office/drawing/2014/main" id="{387CCDC0-B207-08F0-1217-E4E0C29BD3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505" y="4505328"/>
                <a:ext cx="24205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-0.2</a:t>
                </a:r>
              </a:p>
            </p:txBody>
          </p:sp>
          <p:sp>
            <p:nvSpPr>
              <p:cNvPr id="364" name="Rectangle 25">
                <a:extLst>
                  <a:ext uri="{FF2B5EF4-FFF2-40B4-BE49-F238E27FC236}">
                    <a16:creationId xmlns:a16="http://schemas.microsoft.com/office/drawing/2014/main" id="{6A86CE36-403A-B85C-1B6D-8748EB0657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505" y="4852991"/>
                <a:ext cx="24205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-0.4</a:t>
                </a:r>
              </a:p>
            </p:txBody>
          </p:sp>
          <p:sp>
            <p:nvSpPr>
              <p:cNvPr id="365" name="Rectangle 26">
                <a:extLst>
                  <a:ext uri="{FF2B5EF4-FFF2-40B4-BE49-F238E27FC236}">
                    <a16:creationId xmlns:a16="http://schemas.microsoft.com/office/drawing/2014/main" id="{64C7381B-9A71-48F0-CF53-6DC128D204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8818" y="3465516"/>
                <a:ext cx="19556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0.4</a:t>
                </a:r>
              </a:p>
            </p:txBody>
          </p:sp>
          <p:sp>
            <p:nvSpPr>
              <p:cNvPr id="366" name="Rectangle 27">
                <a:extLst>
                  <a:ext uri="{FF2B5EF4-FFF2-40B4-BE49-F238E27FC236}">
                    <a16:creationId xmlns:a16="http://schemas.microsoft.com/office/drawing/2014/main" id="{8C7BB1A8-5C45-3A0A-32FE-8795905474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05505" y="5199066"/>
                <a:ext cx="24205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-0.6</a:t>
                </a:r>
              </a:p>
            </p:txBody>
          </p:sp>
          <p:sp>
            <p:nvSpPr>
              <p:cNvPr id="367" name="Rectangle 28">
                <a:extLst>
                  <a:ext uri="{FF2B5EF4-FFF2-40B4-BE49-F238E27FC236}">
                    <a16:creationId xmlns:a16="http://schemas.microsoft.com/office/drawing/2014/main" id="{5F8D431E-AED2-F366-D8C8-9875119FE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48818" y="3811591"/>
                <a:ext cx="19556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0.2</a:t>
                </a:r>
              </a:p>
            </p:txBody>
          </p:sp>
          <p:grpSp>
            <p:nvGrpSpPr>
              <p:cNvPr id="505" name="Groupe 504">
                <a:extLst>
                  <a:ext uri="{FF2B5EF4-FFF2-40B4-BE49-F238E27FC236}">
                    <a16:creationId xmlns:a16="http://schemas.microsoft.com/office/drawing/2014/main" id="{8C0DAC93-A2B2-F72F-E129-2BA22B44840E}"/>
                  </a:ext>
                </a:extLst>
              </p:cNvPr>
              <p:cNvGrpSpPr/>
              <p:nvPr/>
            </p:nvGrpSpPr>
            <p:grpSpPr>
              <a:xfrm>
                <a:off x="3781426" y="3190875"/>
                <a:ext cx="2393950" cy="2081213"/>
                <a:chOff x="3781426" y="3190875"/>
                <a:chExt cx="2393950" cy="2081213"/>
              </a:xfrm>
            </p:grpSpPr>
            <p:sp>
              <p:nvSpPr>
                <p:cNvPr id="448" name="Line 109">
                  <a:extLst>
                    <a:ext uri="{FF2B5EF4-FFF2-40B4-BE49-F238E27FC236}">
                      <a16:creationId xmlns:a16="http://schemas.microsoft.com/office/drawing/2014/main" id="{AD46CB60-F2F2-D907-F59F-4041DEDB18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81426" y="3538538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49" name="Freeform 110">
                  <a:extLst>
                    <a:ext uri="{FF2B5EF4-FFF2-40B4-BE49-F238E27FC236}">
                      <a16:creationId xmlns:a16="http://schemas.microsoft.com/office/drawing/2014/main" id="{3E7B9A02-2ABF-4207-43FD-43A9F5F9D1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426" y="3190875"/>
                  <a:ext cx="41275" cy="347663"/>
                </a:xfrm>
                <a:custGeom>
                  <a:avLst/>
                  <a:gdLst>
                    <a:gd name="T0" fmla="*/ 0 w 26"/>
                    <a:gd name="T1" fmla="*/ 0 h 219"/>
                    <a:gd name="T2" fmla="*/ 26 w 26"/>
                    <a:gd name="T3" fmla="*/ 0 h 219"/>
                    <a:gd name="T4" fmla="*/ 26 w 26"/>
                    <a:gd name="T5" fmla="*/ 219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9">
                      <a:moveTo>
                        <a:pt x="0" y="0"/>
                      </a:moveTo>
                      <a:lnTo>
                        <a:pt x="26" y="0"/>
                      </a:lnTo>
                      <a:lnTo>
                        <a:pt x="26" y="219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0" name="Line 111">
                  <a:extLst>
                    <a:ext uri="{FF2B5EF4-FFF2-40B4-BE49-F238E27FC236}">
                      <a16:creationId xmlns:a16="http://schemas.microsoft.com/office/drawing/2014/main" id="{F6A2471F-9255-3846-CA22-12D3E2946F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81426" y="3884613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1" name="Line 112">
                  <a:extLst>
                    <a:ext uri="{FF2B5EF4-FFF2-40B4-BE49-F238E27FC236}">
                      <a16:creationId xmlns:a16="http://schemas.microsoft.com/office/drawing/2014/main" id="{0A7A2B2B-24A8-35CB-49CD-4E9FF7E19C8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22701" y="3884613"/>
                  <a:ext cx="0" cy="3460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2" name="Line 113">
                  <a:extLst>
                    <a:ext uri="{FF2B5EF4-FFF2-40B4-BE49-F238E27FC236}">
                      <a16:creationId xmlns:a16="http://schemas.microsoft.com/office/drawing/2014/main" id="{F7FCDADF-E74C-72FB-5D82-A7C7AB2457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781426" y="4230688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3" name="Line 114">
                  <a:extLst>
                    <a:ext uri="{FF2B5EF4-FFF2-40B4-BE49-F238E27FC236}">
                      <a16:creationId xmlns:a16="http://schemas.microsoft.com/office/drawing/2014/main" id="{D4E3539C-F75D-82E9-3184-3E22169FE4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822701" y="3538538"/>
                  <a:ext cx="0" cy="3460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4" name="Line 115">
                  <a:extLst>
                    <a:ext uri="{FF2B5EF4-FFF2-40B4-BE49-F238E27FC236}">
                      <a16:creationId xmlns:a16="http://schemas.microsoft.com/office/drawing/2014/main" id="{1357FC6B-7B7E-65F5-B1B1-53561FC75D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81426" y="4578350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5" name="Line 116">
                  <a:extLst>
                    <a:ext uri="{FF2B5EF4-FFF2-40B4-BE49-F238E27FC236}">
                      <a16:creationId xmlns:a16="http://schemas.microsoft.com/office/drawing/2014/main" id="{57F0C149-BB12-A5E0-B4BF-133FDCEC11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22701" y="4578350"/>
                  <a:ext cx="0" cy="3460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6" name="Line 117">
                  <a:extLst>
                    <a:ext uri="{FF2B5EF4-FFF2-40B4-BE49-F238E27FC236}">
                      <a16:creationId xmlns:a16="http://schemas.microsoft.com/office/drawing/2014/main" id="{393E9C6D-5DEB-7070-9576-48BEFD422E2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781426" y="4924425"/>
                  <a:ext cx="41275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7" name="Freeform 118">
                  <a:extLst>
                    <a:ext uri="{FF2B5EF4-FFF2-40B4-BE49-F238E27FC236}">
                      <a16:creationId xmlns:a16="http://schemas.microsoft.com/office/drawing/2014/main" id="{7AAE340F-F55C-733A-1EAD-17E0CF3947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1426" y="4924425"/>
                  <a:ext cx="41275" cy="347663"/>
                </a:xfrm>
                <a:custGeom>
                  <a:avLst/>
                  <a:gdLst>
                    <a:gd name="T0" fmla="*/ 0 w 26"/>
                    <a:gd name="T1" fmla="*/ 219 h 219"/>
                    <a:gd name="T2" fmla="*/ 26 w 26"/>
                    <a:gd name="T3" fmla="*/ 219 h 219"/>
                    <a:gd name="T4" fmla="*/ 26 w 26"/>
                    <a:gd name="T5" fmla="*/ 0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6" h="219">
                      <a:moveTo>
                        <a:pt x="0" y="219"/>
                      </a:moveTo>
                      <a:lnTo>
                        <a:pt x="26" y="219"/>
                      </a:lnTo>
                      <a:lnTo>
                        <a:pt x="26" y="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8" name="Line 119">
                  <a:extLst>
                    <a:ext uri="{FF2B5EF4-FFF2-40B4-BE49-F238E27FC236}">
                      <a16:creationId xmlns:a16="http://schemas.microsoft.com/office/drawing/2014/main" id="{9D29EAC0-ECAB-BB80-DEAC-2CA905C9D10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22701" y="4230688"/>
                  <a:ext cx="0" cy="347663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9" name="Line 120">
                  <a:extLst>
                    <a:ext uri="{FF2B5EF4-FFF2-40B4-BE49-F238E27FC236}">
                      <a16:creationId xmlns:a16="http://schemas.microsoft.com/office/drawing/2014/main" id="{28595281-BAAF-3B1B-144D-875B3490CC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22701" y="4230688"/>
                  <a:ext cx="2352675" cy="31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noProof="0" dirty="0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460" name="Freeform 121">
                <a:extLst>
                  <a:ext uri="{FF2B5EF4-FFF2-40B4-BE49-F238E27FC236}">
                    <a16:creationId xmlns:a16="http://schemas.microsoft.com/office/drawing/2014/main" id="{2B66493B-5372-E5F9-5C07-040C2DB5E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8513" y="4840288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1" name="Line 122">
                <a:extLst>
                  <a:ext uri="{FF2B5EF4-FFF2-40B4-BE49-F238E27FC236}">
                    <a16:creationId xmlns:a16="http://schemas.microsoft.com/office/drawing/2014/main" id="{793E93CB-EA4A-7CB9-83FE-16BBBA87E0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97563" y="3344863"/>
                <a:ext cx="0" cy="1495425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2" name="Freeform 123">
                <a:extLst>
                  <a:ext uri="{FF2B5EF4-FFF2-40B4-BE49-F238E27FC236}">
                    <a16:creationId xmlns:a16="http://schemas.microsoft.com/office/drawing/2014/main" id="{F83298C9-5960-E2A2-C8C8-896B5857E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78513" y="334486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3" name="Freeform 124">
                <a:extLst>
                  <a:ext uri="{FF2B5EF4-FFF2-40B4-BE49-F238E27FC236}">
                    <a16:creationId xmlns:a16="http://schemas.microsoft.com/office/drawing/2014/main" id="{75109855-26DD-5C94-F01C-A7CCA80E1D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3688" y="4929188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4" name="Line 125">
                <a:extLst>
                  <a:ext uri="{FF2B5EF4-FFF2-40B4-BE49-F238E27FC236}">
                    <a16:creationId xmlns:a16="http://schemas.microsoft.com/office/drawing/2014/main" id="{48F9EEC2-EBEB-7320-8013-0E85C592B1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1151" y="3378200"/>
                <a:ext cx="0" cy="1550988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5" name="Freeform 126">
                <a:extLst>
                  <a:ext uri="{FF2B5EF4-FFF2-40B4-BE49-F238E27FC236}">
                    <a16:creationId xmlns:a16="http://schemas.microsoft.com/office/drawing/2014/main" id="{5A7C8B7A-1FB9-8269-A244-D2BA941A8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2101" y="3378200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6" name="Line 127">
                <a:extLst>
                  <a:ext uri="{FF2B5EF4-FFF2-40B4-BE49-F238E27FC236}">
                    <a16:creationId xmlns:a16="http://schemas.microsoft.com/office/drawing/2014/main" id="{41D0FE22-AF02-7D52-9E26-C50D96A70F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9501" y="498475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7" name="Line 128">
                <a:extLst>
                  <a:ext uri="{FF2B5EF4-FFF2-40B4-BE49-F238E27FC236}">
                    <a16:creationId xmlns:a16="http://schemas.microsoft.com/office/drawing/2014/main" id="{43279E0A-7B57-69D0-B0B3-42B579F094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89501" y="3571875"/>
                <a:ext cx="0" cy="1412875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8" name="Line 129">
                <a:extLst>
                  <a:ext uri="{FF2B5EF4-FFF2-40B4-BE49-F238E27FC236}">
                    <a16:creationId xmlns:a16="http://schemas.microsoft.com/office/drawing/2014/main" id="{11A18A59-BC09-D571-C30A-85871A9980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2038" y="4984750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69" name="Line 130">
                <a:extLst>
                  <a:ext uri="{FF2B5EF4-FFF2-40B4-BE49-F238E27FC236}">
                    <a16:creationId xmlns:a16="http://schemas.microsoft.com/office/drawing/2014/main" id="{B0F64275-840A-784F-A965-CEF7CD264D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0451" y="3571875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0" name="Line 131">
                <a:extLst>
                  <a:ext uri="{FF2B5EF4-FFF2-40B4-BE49-F238E27FC236}">
                    <a16:creationId xmlns:a16="http://schemas.microsoft.com/office/drawing/2014/main" id="{CBF2C352-DBBA-7CF3-B0E2-CEE0A1DBB8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89501" y="3571875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1" name="Freeform 132">
                <a:extLst>
                  <a:ext uri="{FF2B5EF4-FFF2-40B4-BE49-F238E27FC236}">
                    <a16:creationId xmlns:a16="http://schemas.microsoft.com/office/drawing/2014/main" id="{771AE35E-4E69-C822-8651-7B1FFE3342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0388" y="4833938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2" name="Line 133">
                <a:extLst>
                  <a:ext uri="{FF2B5EF4-FFF2-40B4-BE49-F238E27FC236}">
                    <a16:creationId xmlns:a16="http://schemas.microsoft.com/office/drawing/2014/main" id="{DB81A69A-CF49-C9DB-1CEF-2D4B25DEC3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87851" y="3490913"/>
                <a:ext cx="0" cy="1343025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3" name="Freeform 134">
                <a:extLst>
                  <a:ext uri="{FF2B5EF4-FFF2-40B4-BE49-F238E27FC236}">
                    <a16:creationId xmlns:a16="http://schemas.microsoft.com/office/drawing/2014/main" id="{A0255182-7E30-8BE3-8C2A-382471E63A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8801" y="349091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4" name="Line 135">
                <a:extLst>
                  <a:ext uri="{FF2B5EF4-FFF2-40B4-BE49-F238E27FC236}">
                    <a16:creationId xmlns:a16="http://schemas.microsoft.com/office/drawing/2014/main" id="{2F0F8B24-A18C-9DA1-DC04-4EEC39C944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4338" y="3490913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5" name="Line 136">
                <a:extLst>
                  <a:ext uri="{FF2B5EF4-FFF2-40B4-BE49-F238E27FC236}">
                    <a16:creationId xmlns:a16="http://schemas.microsoft.com/office/drawing/2014/main" id="{175FFE62-2266-F1BF-0EEC-57B41D2622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06876" y="4816475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6" name="Line 137">
                <a:extLst>
                  <a:ext uri="{FF2B5EF4-FFF2-40B4-BE49-F238E27FC236}">
                    <a16:creationId xmlns:a16="http://schemas.microsoft.com/office/drawing/2014/main" id="{7EF75D99-855F-9D9B-1CFB-D03C234DD7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24338" y="4816475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7" name="Line 138">
                <a:extLst>
                  <a:ext uri="{FF2B5EF4-FFF2-40B4-BE49-F238E27FC236}">
                    <a16:creationId xmlns:a16="http://schemas.microsoft.com/office/drawing/2014/main" id="{09A8E9DA-C4C1-E37C-D6D2-1120953CC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4338" y="3490913"/>
                <a:ext cx="0" cy="1325563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8" name="Line 139">
                <a:extLst>
                  <a:ext uri="{FF2B5EF4-FFF2-40B4-BE49-F238E27FC236}">
                    <a16:creationId xmlns:a16="http://schemas.microsoft.com/office/drawing/2014/main" id="{6B612FBD-CE18-DCF4-ED7D-8C90391515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05288" y="3490913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79" name="Line 140">
                <a:extLst>
                  <a:ext uri="{FF2B5EF4-FFF2-40B4-BE49-F238E27FC236}">
                    <a16:creationId xmlns:a16="http://schemas.microsoft.com/office/drawing/2014/main" id="{BEF79617-75B3-0BDB-3D57-2B864EE8BA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0826" y="3421063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0" name="Line 141">
                <a:extLst>
                  <a:ext uri="{FF2B5EF4-FFF2-40B4-BE49-F238E27FC236}">
                    <a16:creationId xmlns:a16="http://schemas.microsoft.com/office/drawing/2014/main" id="{2664705B-8448-FCC6-C008-2D3CF2B664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60826" y="4849813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1" name="Line 142">
                <a:extLst>
                  <a:ext uri="{FF2B5EF4-FFF2-40B4-BE49-F238E27FC236}">
                    <a16:creationId xmlns:a16="http://schemas.microsoft.com/office/drawing/2014/main" id="{6C0CD1A7-CF2E-8F03-0BD0-FB246C0828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3363" y="4849813"/>
                <a:ext cx="17463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2" name="Line 143">
                <a:extLst>
                  <a:ext uri="{FF2B5EF4-FFF2-40B4-BE49-F238E27FC236}">
                    <a16:creationId xmlns:a16="http://schemas.microsoft.com/office/drawing/2014/main" id="{24DEB0E6-511E-78F3-EEDF-38C1CB509F5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60826" y="3421063"/>
                <a:ext cx="0" cy="142875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3" name="Line 144">
                <a:extLst>
                  <a:ext uri="{FF2B5EF4-FFF2-40B4-BE49-F238E27FC236}">
                    <a16:creationId xmlns:a16="http://schemas.microsoft.com/office/drawing/2014/main" id="{F2B5603B-19C9-308E-95C2-43FE4273E2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41776" y="3421063"/>
                <a:ext cx="19050" cy="0"/>
              </a:xfrm>
              <a:prstGeom prst="line">
                <a:avLst/>
              </a:prstGeom>
              <a:noFill/>
              <a:ln w="952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4" name="Freeform 145">
                <a:extLst>
                  <a:ext uri="{FF2B5EF4-FFF2-40B4-BE49-F238E27FC236}">
                    <a16:creationId xmlns:a16="http://schemas.microsoft.com/office/drawing/2014/main" id="{88F79DB4-D8DD-1853-3C74-07C22A6C7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0488" y="4090988"/>
                <a:ext cx="1997075" cy="188913"/>
              </a:xfrm>
              <a:custGeom>
                <a:avLst/>
                <a:gdLst>
                  <a:gd name="T0" fmla="*/ 1258 w 1258"/>
                  <a:gd name="T1" fmla="*/ 0 h 119"/>
                  <a:gd name="T2" fmla="*/ 939 w 1258"/>
                  <a:gd name="T3" fmla="*/ 39 h 119"/>
                  <a:gd name="T4" fmla="*/ 623 w 1258"/>
                  <a:gd name="T5" fmla="*/ 119 h 119"/>
                  <a:gd name="T6" fmla="*/ 307 w 1258"/>
                  <a:gd name="T7" fmla="*/ 45 h 119"/>
                  <a:gd name="T8" fmla="*/ 204 w 1258"/>
                  <a:gd name="T9" fmla="*/ 39 h 119"/>
                  <a:gd name="T10" fmla="*/ 101 w 1258"/>
                  <a:gd name="T11" fmla="*/ 17 h 119"/>
                  <a:gd name="T12" fmla="*/ 0 w 1258"/>
                  <a:gd name="T13" fmla="*/ 88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8" h="119">
                    <a:moveTo>
                      <a:pt x="1258" y="0"/>
                    </a:moveTo>
                    <a:lnTo>
                      <a:pt x="939" y="39"/>
                    </a:lnTo>
                    <a:lnTo>
                      <a:pt x="623" y="119"/>
                    </a:lnTo>
                    <a:lnTo>
                      <a:pt x="307" y="45"/>
                    </a:lnTo>
                    <a:lnTo>
                      <a:pt x="204" y="39"/>
                    </a:lnTo>
                    <a:lnTo>
                      <a:pt x="101" y="17"/>
                    </a:lnTo>
                    <a:lnTo>
                      <a:pt x="0" y="88"/>
                    </a:lnTo>
                  </a:path>
                </a:pathLst>
              </a:custGeom>
              <a:noFill/>
              <a:ln w="19050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5" name="Freeform 146">
                <a:extLst>
                  <a:ext uri="{FF2B5EF4-FFF2-40B4-BE49-F238E27FC236}">
                    <a16:creationId xmlns:a16="http://schemas.microsoft.com/office/drawing/2014/main" id="{F02925C8-C472-154C-1184-25A31A1D5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976" y="4981575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6" name="Line 147">
                <a:extLst>
                  <a:ext uri="{FF2B5EF4-FFF2-40B4-BE49-F238E27FC236}">
                    <a16:creationId xmlns:a16="http://schemas.microsoft.com/office/drawing/2014/main" id="{DD04297A-4F0A-6742-6349-2071561F27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913438" y="3216275"/>
                <a:ext cx="0" cy="176530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7" name="Freeform 148">
                <a:extLst>
                  <a:ext uri="{FF2B5EF4-FFF2-40B4-BE49-F238E27FC236}">
                    <a16:creationId xmlns:a16="http://schemas.microsoft.com/office/drawing/2014/main" id="{E44D87A3-6983-AF75-824D-C8613E9CC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95976" y="3216275"/>
                <a:ext cx="34925" cy="0"/>
              </a:xfrm>
              <a:custGeom>
                <a:avLst/>
                <a:gdLst>
                  <a:gd name="T0" fmla="*/ 22 w 22"/>
                  <a:gd name="T1" fmla="*/ 11 w 22"/>
                  <a:gd name="T2" fmla="*/ 0 w 2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2">
                    <a:moveTo>
                      <a:pt x="22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8" name="Freeform 149">
                <a:extLst>
                  <a:ext uri="{FF2B5EF4-FFF2-40B4-BE49-F238E27FC236}">
                    <a16:creationId xmlns:a16="http://schemas.microsoft.com/office/drawing/2014/main" id="{FB6E476C-2E74-D64D-7538-C1329237C9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3" y="4914900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89" name="Line 150">
                <a:extLst>
                  <a:ext uri="{FF2B5EF4-FFF2-40B4-BE49-F238E27FC236}">
                    <a16:creationId xmlns:a16="http://schemas.microsoft.com/office/drawing/2014/main" id="{A990AA21-FE71-24EA-9CCD-1B3FBFCD22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08613" y="3233738"/>
                <a:ext cx="0" cy="1681163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0" name="Freeform 151">
                <a:extLst>
                  <a:ext uri="{FF2B5EF4-FFF2-40B4-BE49-F238E27FC236}">
                    <a16:creationId xmlns:a16="http://schemas.microsoft.com/office/drawing/2014/main" id="{34E97651-C66C-41CC-FBCC-6080017440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9563" y="3233738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1" name="Freeform 152">
                <a:extLst>
                  <a:ext uri="{FF2B5EF4-FFF2-40B4-BE49-F238E27FC236}">
                    <a16:creationId xmlns:a16="http://schemas.microsoft.com/office/drawing/2014/main" id="{7B524869-2049-443C-56D9-515459FCD0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263" y="4886325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2" name="Line 153">
                <a:extLst>
                  <a:ext uri="{FF2B5EF4-FFF2-40B4-BE49-F238E27FC236}">
                    <a16:creationId xmlns:a16="http://schemas.microsoft.com/office/drawing/2014/main" id="{4AE16ABF-AAAF-3FAE-267F-B0A65D00AD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05313" y="3495675"/>
                <a:ext cx="0" cy="139065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3" name="Freeform 154">
                <a:extLst>
                  <a:ext uri="{FF2B5EF4-FFF2-40B4-BE49-F238E27FC236}">
                    <a16:creationId xmlns:a16="http://schemas.microsoft.com/office/drawing/2014/main" id="{EFE6F6AE-2CF3-6DD3-D577-A1AFA98366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263" y="3495675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4" name="Freeform 155">
                <a:extLst>
                  <a:ext uri="{FF2B5EF4-FFF2-40B4-BE49-F238E27FC236}">
                    <a16:creationId xmlns:a16="http://schemas.microsoft.com/office/drawing/2014/main" id="{516B3FA9-B512-BF0B-4366-E54BB769F2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7913" y="493871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5" name="Line 156">
                <a:extLst>
                  <a:ext uri="{FF2B5EF4-FFF2-40B4-BE49-F238E27FC236}">
                    <a16:creationId xmlns:a16="http://schemas.microsoft.com/office/drawing/2014/main" id="{F04E1AA1-A48A-BB1A-1EF3-15354A1BA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06963" y="3579813"/>
                <a:ext cx="0" cy="135890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6" name="Freeform 157">
                <a:extLst>
                  <a:ext uri="{FF2B5EF4-FFF2-40B4-BE49-F238E27FC236}">
                    <a16:creationId xmlns:a16="http://schemas.microsoft.com/office/drawing/2014/main" id="{4EAF364D-B20F-22D4-8171-4B820801B7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7913" y="3579813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7" name="Freeform 158">
                <a:extLst>
                  <a:ext uri="{FF2B5EF4-FFF2-40B4-BE49-F238E27FC236}">
                    <a16:creationId xmlns:a16="http://schemas.microsoft.com/office/drawing/2014/main" id="{617015B4-41C2-874C-E75F-CB47A3E7C7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751" y="4941888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8" name="Line 159">
                <a:extLst>
                  <a:ext uri="{FF2B5EF4-FFF2-40B4-BE49-F238E27FC236}">
                    <a16:creationId xmlns:a16="http://schemas.microsoft.com/office/drawing/2014/main" id="{A583AECA-E863-D766-2ACD-A365562938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41801" y="3506788"/>
                <a:ext cx="0" cy="143510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499" name="Freeform 160">
                <a:extLst>
                  <a:ext uri="{FF2B5EF4-FFF2-40B4-BE49-F238E27FC236}">
                    <a16:creationId xmlns:a16="http://schemas.microsoft.com/office/drawing/2014/main" id="{18E2A738-4BE3-FBAC-81A9-C3A3F5683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2751" y="3506788"/>
                <a:ext cx="36513" cy="0"/>
              </a:xfrm>
              <a:custGeom>
                <a:avLst/>
                <a:gdLst>
                  <a:gd name="T0" fmla="*/ 23 w 23"/>
                  <a:gd name="T1" fmla="*/ 12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500" name="Freeform 161">
                <a:extLst>
                  <a:ext uri="{FF2B5EF4-FFF2-40B4-BE49-F238E27FC236}">
                    <a16:creationId xmlns:a16="http://schemas.microsoft.com/office/drawing/2014/main" id="{9A3C9EC5-864C-4613-9CFC-1EB1C3B7DE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238" y="4943475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501" name="Line 162">
                <a:extLst>
                  <a:ext uri="{FF2B5EF4-FFF2-40B4-BE49-F238E27FC236}">
                    <a16:creationId xmlns:a16="http://schemas.microsoft.com/office/drawing/2014/main" id="{DDC0F5DD-A541-7FF3-8115-95827F202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6701" y="3563938"/>
                <a:ext cx="0" cy="1379538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502" name="Freeform 163">
                <a:extLst>
                  <a:ext uri="{FF2B5EF4-FFF2-40B4-BE49-F238E27FC236}">
                    <a16:creationId xmlns:a16="http://schemas.microsoft.com/office/drawing/2014/main" id="{1B8B1A2C-5D0A-175F-CC58-B1FD3E9363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9238" y="3563938"/>
                <a:ext cx="36513" cy="0"/>
              </a:xfrm>
              <a:custGeom>
                <a:avLst/>
                <a:gdLst>
                  <a:gd name="T0" fmla="*/ 23 w 23"/>
                  <a:gd name="T1" fmla="*/ 11 w 23"/>
                  <a:gd name="T2" fmla="*/ 0 w 2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23">
                    <a:moveTo>
                      <a:pt x="23" y="0"/>
                    </a:moveTo>
                    <a:lnTo>
                      <a:pt x="1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503" name="Freeform 164">
                <a:extLst>
                  <a:ext uri="{FF2B5EF4-FFF2-40B4-BE49-F238E27FC236}">
                    <a16:creationId xmlns:a16="http://schemas.microsoft.com/office/drawing/2014/main" id="{BB2333AA-4281-196D-29CA-8ACE0C1923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0488" y="4071938"/>
                <a:ext cx="2012950" cy="185738"/>
              </a:xfrm>
              <a:custGeom>
                <a:avLst/>
                <a:gdLst>
                  <a:gd name="T0" fmla="*/ 1268 w 1268"/>
                  <a:gd name="T1" fmla="*/ 17 h 117"/>
                  <a:gd name="T2" fmla="*/ 950 w 1268"/>
                  <a:gd name="T3" fmla="*/ 0 h 117"/>
                  <a:gd name="T4" fmla="*/ 634 w 1268"/>
                  <a:gd name="T5" fmla="*/ 117 h 117"/>
                  <a:gd name="T6" fmla="*/ 318 w 1268"/>
                  <a:gd name="T7" fmla="*/ 75 h 117"/>
                  <a:gd name="T8" fmla="*/ 112 w 1268"/>
                  <a:gd name="T9" fmla="*/ 113 h 117"/>
                  <a:gd name="T10" fmla="*/ 0 w 1268"/>
                  <a:gd name="T11" fmla="*/ 10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68" h="117">
                    <a:moveTo>
                      <a:pt x="1268" y="17"/>
                    </a:moveTo>
                    <a:lnTo>
                      <a:pt x="950" y="0"/>
                    </a:lnTo>
                    <a:lnTo>
                      <a:pt x="634" y="117"/>
                    </a:lnTo>
                    <a:lnTo>
                      <a:pt x="318" y="75"/>
                    </a:lnTo>
                    <a:lnTo>
                      <a:pt x="112" y="113"/>
                    </a:lnTo>
                    <a:lnTo>
                      <a:pt x="0" y="100"/>
                    </a:lnTo>
                  </a:path>
                </a:pathLst>
              </a:custGeom>
              <a:noFill/>
              <a:ln w="19050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>
                  <a:solidFill>
                    <a:srgbClr val="000066"/>
                  </a:solidFill>
                </a:endParaRPr>
              </a:p>
            </p:txBody>
          </p:sp>
        </p:grpSp>
      </p:grpSp>
      <p:graphicFrame>
        <p:nvGraphicFramePr>
          <p:cNvPr id="513" name="Tableau 512">
            <a:extLst>
              <a:ext uri="{FF2B5EF4-FFF2-40B4-BE49-F238E27FC236}">
                <a16:creationId xmlns:a16="http://schemas.microsoft.com/office/drawing/2014/main" id="{17E0A092-2598-A68A-6183-4700C2348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8022584"/>
              </p:ext>
            </p:extLst>
          </p:nvPr>
        </p:nvGraphicFramePr>
        <p:xfrm>
          <a:off x="7309794" y="2326809"/>
          <a:ext cx="4547244" cy="329399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542258">
                  <a:extLst>
                    <a:ext uri="{9D8B030D-6E8A-4147-A177-3AD203B41FA5}">
                      <a16:colId xmlns:a16="http://schemas.microsoft.com/office/drawing/2014/main" val="1602829435"/>
                    </a:ext>
                  </a:extLst>
                </a:gridCol>
                <a:gridCol w="927652">
                  <a:extLst>
                    <a:ext uri="{9D8B030D-6E8A-4147-A177-3AD203B41FA5}">
                      <a16:colId xmlns:a16="http://schemas.microsoft.com/office/drawing/2014/main" val="3214900533"/>
                    </a:ext>
                  </a:extLst>
                </a:gridCol>
                <a:gridCol w="1077334">
                  <a:extLst>
                    <a:ext uri="{9D8B030D-6E8A-4147-A177-3AD203B41FA5}">
                      <a16:colId xmlns:a16="http://schemas.microsoft.com/office/drawing/2014/main" val="360098469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</a:pPr>
                      <a:r>
                        <a:rPr lang="en-US" sz="1200" noProof="0" dirty="0"/>
                        <a:t>Participants,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noProof="0" dirty="0"/>
                        <a:t>ISL/LEN</a:t>
                      </a:r>
                      <a:br>
                        <a:rPr lang="en-US" sz="1200" noProof="0" dirty="0"/>
                      </a:br>
                      <a:r>
                        <a:rPr lang="en-US" sz="1200" noProof="0" dirty="0" err="1"/>
                        <a:t>qw</a:t>
                      </a:r>
                      <a:r>
                        <a:rPr lang="en-US" sz="1200" noProof="0" dirty="0"/>
                        <a:t> </a:t>
                      </a:r>
                      <a:br>
                        <a:rPr lang="en-US" sz="1200" noProof="0" dirty="0"/>
                      </a:br>
                      <a:r>
                        <a:rPr lang="en-US" sz="1200" noProof="0" dirty="0"/>
                        <a:t>(N=304)</a:t>
                      </a:r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200" noProof="0" dirty="0"/>
                        <a:t>BIC/FTC/TAF </a:t>
                      </a:r>
                      <a:r>
                        <a:rPr lang="en-US" sz="1200" noProof="0" dirty="0" err="1"/>
                        <a:t>qd</a:t>
                      </a:r>
                      <a:br>
                        <a:rPr lang="en-US" sz="1200" noProof="0" dirty="0"/>
                      </a:br>
                      <a:r>
                        <a:rPr lang="en-US" sz="1200" noProof="0" dirty="0"/>
                        <a:t>(N=303)</a:t>
                      </a: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9609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Any AE</a:t>
                      </a:r>
                    </a:p>
                    <a:p>
                      <a:pPr marL="180975" lvl="1" indent="0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Grade ≥3</a:t>
                      </a:r>
                      <a:endParaRPr lang="en-US" sz="1200" b="1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241 (79)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22 (7)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238 (79)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22 (7)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099108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Treatment related AEs</a:t>
                      </a: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41 (13)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40 (13)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84726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Most common treatment-related AEs</a:t>
                      </a:r>
                      <a:br>
                        <a:rPr lang="en-US" sz="1200" b="1" noProof="0" dirty="0">
                          <a:solidFill>
                            <a:srgbClr val="000066"/>
                          </a:solidFill>
                        </a:rPr>
                      </a:b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(≥2% in the ISL/LEN group)</a:t>
                      </a:r>
                    </a:p>
                    <a:p>
                      <a:pPr marL="180975" lvl="1" indent="0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Nausea</a:t>
                      </a:r>
                    </a:p>
                    <a:p>
                      <a:pPr marL="180975" lvl="1" indent="0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Headache</a:t>
                      </a:r>
                    </a:p>
                    <a:p>
                      <a:pPr marL="180975" lvl="1" indent="0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Dizziness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br>
                        <a:rPr lang="en-US" sz="1200" noProof="0" dirty="0">
                          <a:solidFill>
                            <a:srgbClr val="000066"/>
                          </a:solidFill>
                        </a:rPr>
                      </a:b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9 (3)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9 (3)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6 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br>
                        <a:rPr lang="en-US" sz="1200" noProof="0" dirty="0">
                          <a:solidFill>
                            <a:srgbClr val="000066"/>
                          </a:solidFill>
                        </a:rPr>
                      </a:b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10 (3)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8 (3)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2227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Serious AEs </a:t>
                      </a: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16 (5)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14 (5)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639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AEs leading to study drug discontinuation</a:t>
                      </a: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6 (2)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5 (2)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4769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200" b="1" noProof="0" dirty="0">
                          <a:solidFill>
                            <a:srgbClr val="000066"/>
                          </a:solidFill>
                        </a:rPr>
                        <a:t>Deaths</a:t>
                      </a:r>
                      <a:endParaRPr lang="en-US" sz="1200" noProof="0" dirty="0">
                        <a:solidFill>
                          <a:srgbClr val="000066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200" noProof="0" dirty="0">
                          <a:solidFill>
                            <a:srgbClr val="000066"/>
                          </a:solidFill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2743585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11ACDCF6-945F-3ECA-ACCA-C2145B60FC1E}"/>
              </a:ext>
            </a:extLst>
          </p:cNvPr>
          <p:cNvSpPr txBox="1"/>
          <p:nvPr/>
        </p:nvSpPr>
        <p:spPr>
          <a:xfrm>
            <a:off x="8707949" y="1903809"/>
            <a:ext cx="18097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70C0"/>
                </a:solidFill>
              </a:rPr>
              <a:t>Adverse </a:t>
            </a:r>
            <a:r>
              <a:rPr lang="fr-FR" sz="2000" b="1" dirty="0" err="1">
                <a:solidFill>
                  <a:srgbClr val="0070C0"/>
                </a:solidFill>
              </a:rPr>
              <a:t>events</a:t>
            </a:r>
            <a:endParaRPr lang="fr-FR" sz="2000" b="1" dirty="0">
              <a:solidFill>
                <a:srgbClr val="0070C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1B6E7B-365F-4911-F019-94F1ECF6152B}"/>
              </a:ext>
            </a:extLst>
          </p:cNvPr>
          <p:cNvSpPr txBox="1"/>
          <p:nvPr/>
        </p:nvSpPr>
        <p:spPr>
          <a:xfrm>
            <a:off x="1099778" y="1755490"/>
            <a:ext cx="54575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noProof="0" dirty="0">
                <a:solidFill>
                  <a:srgbClr val="0070C0"/>
                </a:solidFill>
              </a:rPr>
              <a:t>CD4 and Lymphocyte count changes through W48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F09226C-946E-C1B2-65B4-9B7F3D586FC2}"/>
              </a:ext>
            </a:extLst>
          </p:cNvPr>
          <p:cNvSpPr txBox="1"/>
          <p:nvPr/>
        </p:nvSpPr>
        <p:spPr>
          <a:xfrm>
            <a:off x="7482922" y="5828661"/>
            <a:ext cx="45672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Change from baseline in weight through W48: -0.8 vs 0.1 kg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E9AAF1E-3788-28F2-01BD-92845D611BD1}"/>
              </a:ext>
            </a:extLst>
          </p:cNvPr>
          <p:cNvSpPr txBox="1"/>
          <p:nvPr/>
        </p:nvSpPr>
        <p:spPr>
          <a:xfrm>
            <a:off x="1310166" y="3245148"/>
            <a:ext cx="2241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200" dirty="0">
                <a:solidFill>
                  <a:srgbClr val="000066"/>
                </a:solidFill>
              </a:rPr>
              <a:t>ISL/LEN vs BIC/FTC/TAF</a:t>
            </a:r>
          </a:p>
          <a:p>
            <a:pPr algn="l"/>
            <a:r>
              <a:rPr lang="fr-FR" sz="1200" dirty="0">
                <a:solidFill>
                  <a:srgbClr val="000066"/>
                </a:solidFill>
              </a:rPr>
              <a:t>Diff in LSM (95% CI): 12 (-16, 39)</a:t>
            </a:r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B5F9780E-BAFD-22E4-8621-F582F6C36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14948" y="6455281"/>
            <a:ext cx="2577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Rockstroh JK, NEJM 2026, July 29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1677701-D4DC-5E3A-5CF2-A30434C9BD75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83281888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e 18">
            <a:extLst>
              <a:ext uri="{FF2B5EF4-FFF2-40B4-BE49-F238E27FC236}">
                <a16:creationId xmlns:a16="http://schemas.microsoft.com/office/drawing/2014/main" id="{C0C19D20-395C-B4F7-99BD-318717525D01}"/>
              </a:ext>
            </a:extLst>
          </p:cNvPr>
          <p:cNvGrpSpPr/>
          <p:nvPr/>
        </p:nvGrpSpPr>
        <p:grpSpPr>
          <a:xfrm>
            <a:off x="7876112" y="4510007"/>
            <a:ext cx="3446060" cy="1867416"/>
            <a:chOff x="7876112" y="4397520"/>
            <a:chExt cx="3446060" cy="1867416"/>
          </a:xfrm>
        </p:grpSpPr>
        <p:sp>
          <p:nvSpPr>
            <p:cNvPr id="67" name="Line 11">
              <a:extLst>
                <a:ext uri="{FF2B5EF4-FFF2-40B4-BE49-F238E27FC236}">
                  <a16:creationId xmlns:a16="http://schemas.microsoft.com/office/drawing/2014/main" id="{9F89C6A0-0A3E-77DE-2660-BD224FC795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29108" y="4599132"/>
              <a:ext cx="1238250" cy="0"/>
            </a:xfrm>
            <a:prstGeom prst="line">
              <a:avLst/>
            </a:prstGeom>
            <a:noFill/>
            <a:ln w="28575">
              <a:solidFill>
                <a:srgbClr val="00B050"/>
              </a:solidFill>
              <a:prstDash val="solid"/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8" name="Line 12">
              <a:extLst>
                <a:ext uri="{FF2B5EF4-FFF2-40B4-BE49-F238E27FC236}">
                  <a16:creationId xmlns:a16="http://schemas.microsoft.com/office/drawing/2014/main" id="{DD02564B-1BC1-132C-AD19-1DFFFE6640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92783" y="4599132"/>
              <a:ext cx="1239837" cy="0"/>
            </a:xfrm>
            <a:prstGeom prst="line">
              <a:avLst/>
            </a:prstGeom>
            <a:noFill/>
            <a:ln w="28575">
              <a:solidFill>
                <a:srgbClr val="00B0F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8" name="Line 42">
              <a:extLst>
                <a:ext uri="{FF2B5EF4-FFF2-40B4-BE49-F238E27FC236}">
                  <a16:creationId xmlns:a16="http://schemas.microsoft.com/office/drawing/2014/main" id="{AE1BE7C1-510D-94FF-2E76-C443C5AA86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65921" y="4667395"/>
              <a:ext cx="0" cy="1328738"/>
            </a:xfrm>
            <a:prstGeom prst="line">
              <a:avLst/>
            </a:prstGeom>
            <a:noFill/>
            <a:ln w="9525">
              <a:solidFill>
                <a:srgbClr val="C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49F66DCA-38F7-13E9-05E5-B37C7CDE3932}"/>
                </a:ext>
              </a:extLst>
            </p:cNvPr>
            <p:cNvGrpSpPr/>
            <p:nvPr/>
          </p:nvGrpSpPr>
          <p:grpSpPr>
            <a:xfrm>
              <a:off x="7889421" y="4843607"/>
              <a:ext cx="2809874" cy="1225550"/>
              <a:chOff x="6269038" y="4841875"/>
              <a:chExt cx="2809874" cy="1225550"/>
            </a:xfrm>
          </p:grpSpPr>
          <p:sp>
            <p:nvSpPr>
              <p:cNvPr id="99" name="Freeform 43">
                <a:extLst>
                  <a:ext uri="{FF2B5EF4-FFF2-40B4-BE49-F238E27FC236}">
                    <a16:creationId xmlns:a16="http://schemas.microsoft.com/office/drawing/2014/main" id="{BF3F3D52-A92C-7D65-EC56-E93A17C156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69038" y="5994400"/>
                <a:ext cx="1389062" cy="0"/>
              </a:xfrm>
              <a:custGeom>
                <a:avLst/>
                <a:gdLst>
                  <a:gd name="T0" fmla="*/ 875 w 875"/>
                  <a:gd name="T1" fmla="*/ 705 w 875"/>
                  <a:gd name="T2" fmla="*/ 536 w 875"/>
                  <a:gd name="T3" fmla="*/ 367 w 875"/>
                  <a:gd name="T4" fmla="*/ 198 w 875"/>
                  <a:gd name="T5" fmla="*/ 29 w 875"/>
                  <a:gd name="T6" fmla="*/ 0 w 87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875">
                    <a:moveTo>
                      <a:pt x="875" y="0"/>
                    </a:moveTo>
                    <a:lnTo>
                      <a:pt x="705" y="0"/>
                    </a:lnTo>
                    <a:lnTo>
                      <a:pt x="536" y="0"/>
                    </a:lnTo>
                    <a:lnTo>
                      <a:pt x="367" y="0"/>
                    </a:lnTo>
                    <a:lnTo>
                      <a:pt x="198" y="0"/>
                    </a:lnTo>
                    <a:lnTo>
                      <a:pt x="2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0" name="Line 44">
                <a:extLst>
                  <a:ext uri="{FF2B5EF4-FFF2-40B4-BE49-F238E27FC236}">
                    <a16:creationId xmlns:a16="http://schemas.microsoft.com/office/drawing/2014/main" id="{4F8958C8-D6C5-95F6-DD9E-185870070F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5165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1" name="Line 45">
                <a:extLst>
                  <a:ext uri="{FF2B5EF4-FFF2-40B4-BE49-F238E27FC236}">
                    <a16:creationId xmlns:a16="http://schemas.microsoft.com/office/drawing/2014/main" id="{B06A2714-4365-7462-9D77-49F8EC3C5A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38822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2" name="Line 46">
                <a:extLst>
                  <a:ext uri="{FF2B5EF4-FFF2-40B4-BE49-F238E27FC236}">
                    <a16:creationId xmlns:a16="http://schemas.microsoft.com/office/drawing/2014/main" id="{E7F4F230-BD5B-1A10-3CF1-85395D1F00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583363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3" name="Line 47">
                <a:extLst>
                  <a:ext uri="{FF2B5EF4-FFF2-40B4-BE49-F238E27FC236}">
                    <a16:creationId xmlns:a16="http://schemas.microsoft.com/office/drawing/2014/main" id="{F3894120-1524-0616-52CF-AB23BE6951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31507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4" name="Freeform 48">
                <a:extLst>
                  <a:ext uri="{FF2B5EF4-FFF2-40B4-BE49-F238E27FC236}">
                    <a16:creationId xmlns:a16="http://schemas.microsoft.com/office/drawing/2014/main" id="{65C6ED12-3775-D208-F0D2-229CE6CA0F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58100" y="5994400"/>
                <a:ext cx="1420812" cy="0"/>
              </a:xfrm>
              <a:custGeom>
                <a:avLst/>
                <a:gdLst>
                  <a:gd name="T0" fmla="*/ 895 w 895"/>
                  <a:gd name="T1" fmla="*/ 846 w 895"/>
                  <a:gd name="T2" fmla="*/ 685 w 895"/>
                  <a:gd name="T3" fmla="*/ 676 w 895"/>
                  <a:gd name="T4" fmla="*/ 507 w 895"/>
                  <a:gd name="T5" fmla="*/ 338 w 895"/>
                  <a:gd name="T6" fmla="*/ 169 w 895"/>
                  <a:gd name="T7" fmla="*/ 0 w 895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</a:cxnLst>
                <a:rect l="0" t="0" r="r" b="b"/>
                <a:pathLst>
                  <a:path w="895">
                    <a:moveTo>
                      <a:pt x="895" y="0"/>
                    </a:moveTo>
                    <a:lnTo>
                      <a:pt x="846" y="0"/>
                    </a:lnTo>
                    <a:lnTo>
                      <a:pt x="685" y="0"/>
                    </a:lnTo>
                    <a:lnTo>
                      <a:pt x="676" y="0"/>
                    </a:lnTo>
                    <a:lnTo>
                      <a:pt x="507" y="0"/>
                    </a:lnTo>
                    <a:lnTo>
                      <a:pt x="338" y="0"/>
                    </a:lnTo>
                    <a:lnTo>
                      <a:pt x="16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5" name="Line 49">
                <a:extLst>
                  <a:ext uri="{FF2B5EF4-FFF2-40B4-BE49-F238E27FC236}">
                    <a16:creationId xmlns:a16="http://schemas.microsoft.com/office/drawing/2014/main" id="{C720E982-37DD-1D02-3A00-A4722D676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73125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6" name="Line 50">
                <a:extLst>
                  <a:ext uri="{FF2B5EF4-FFF2-40B4-BE49-F238E27FC236}">
                    <a16:creationId xmlns:a16="http://schemas.microsoft.com/office/drawing/2014/main" id="{BA368393-D139-2308-A4B0-601BFE5A1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0112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7" name="Line 51">
                <a:extLst>
                  <a:ext uri="{FF2B5EF4-FFF2-40B4-BE49-F238E27FC236}">
                    <a16:creationId xmlns:a16="http://schemas.microsoft.com/office/drawing/2014/main" id="{904F2D4B-76D1-244B-7AAF-DB22E1B125C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26388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8" name="Line 52">
                <a:extLst>
                  <a:ext uri="{FF2B5EF4-FFF2-40B4-BE49-F238E27FC236}">
                    <a16:creationId xmlns:a16="http://schemas.microsoft.com/office/drawing/2014/main" id="{0C25EC5B-47BA-0EC6-9C14-9D183A8DC0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58100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09" name="Line 53">
                <a:extLst>
                  <a:ext uri="{FF2B5EF4-FFF2-40B4-BE49-F238E27FC236}">
                    <a16:creationId xmlns:a16="http://schemas.microsoft.com/office/drawing/2014/main" id="{166B6AE2-F627-EC15-2F94-2ABEDAD6E9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462963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0" name="Line 54">
                <a:extLst>
                  <a:ext uri="{FF2B5EF4-FFF2-40B4-BE49-F238E27FC236}">
                    <a16:creationId xmlns:a16="http://schemas.microsoft.com/office/drawing/2014/main" id="{C454CC2E-9F2C-7CF6-2429-B48034B7F4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94675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1" name="Line 55">
                <a:extLst>
                  <a:ext uri="{FF2B5EF4-FFF2-40B4-BE49-F238E27FC236}">
                    <a16:creationId xmlns:a16="http://schemas.microsoft.com/office/drawing/2014/main" id="{FB722E1C-F3D0-7506-A920-99467A876B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19938" y="5994400"/>
                <a:ext cx="0" cy="730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12" name="Line 56">
                <a:extLst>
                  <a:ext uri="{FF2B5EF4-FFF2-40B4-BE49-F238E27FC236}">
                    <a16:creationId xmlns:a16="http://schemas.microsoft.com/office/drawing/2014/main" id="{6B5283B3-2758-67A5-FAED-3CF006C496F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58100" y="4841875"/>
                <a:ext cx="0" cy="1152525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113" name="Rectangle 57">
              <a:extLst>
                <a:ext uri="{FF2B5EF4-FFF2-40B4-BE49-F238E27FC236}">
                  <a16:creationId xmlns:a16="http://schemas.microsoft.com/office/drawing/2014/main" id="{CA0E7726-A67D-991D-6881-35A7DEA22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76112" y="608027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-5</a:t>
              </a:r>
            </a:p>
          </p:txBody>
        </p:sp>
        <p:sp>
          <p:nvSpPr>
            <p:cNvPr id="114" name="Rectangle 58">
              <a:extLst>
                <a:ext uri="{FF2B5EF4-FFF2-40B4-BE49-F238E27FC236}">
                  <a16:creationId xmlns:a16="http://schemas.microsoft.com/office/drawing/2014/main" id="{94048760-7573-C2A3-AA73-6E63BE268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4400" y="608027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-4</a:t>
              </a:r>
            </a:p>
          </p:txBody>
        </p:sp>
        <p:sp>
          <p:nvSpPr>
            <p:cNvPr id="115" name="Rectangle 59">
              <a:extLst>
                <a:ext uri="{FF2B5EF4-FFF2-40B4-BE49-F238E27FC236}">
                  <a16:creationId xmlns:a16="http://schemas.microsoft.com/office/drawing/2014/main" id="{71F97C4E-C5F2-0FE9-29A8-072FB9597C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2687" y="608027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-3</a:t>
              </a:r>
            </a:p>
          </p:txBody>
        </p:sp>
        <p:sp>
          <p:nvSpPr>
            <p:cNvPr id="116" name="Rectangle 60">
              <a:extLst>
                <a:ext uri="{FF2B5EF4-FFF2-40B4-BE49-F238E27FC236}">
                  <a16:creationId xmlns:a16="http://schemas.microsoft.com/office/drawing/2014/main" id="{0AC3D355-02D7-EB54-4771-DD1895090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80975" y="608027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-2</a:t>
              </a:r>
            </a:p>
          </p:txBody>
        </p:sp>
        <p:sp>
          <p:nvSpPr>
            <p:cNvPr id="117" name="Rectangle 61">
              <a:extLst>
                <a:ext uri="{FF2B5EF4-FFF2-40B4-BE49-F238E27FC236}">
                  <a16:creationId xmlns:a16="http://schemas.microsoft.com/office/drawing/2014/main" id="{53022DC8-44F7-9DBD-6260-3294182C1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49262" y="6080270"/>
              <a:ext cx="12503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-1</a:t>
              </a:r>
            </a:p>
          </p:txBody>
        </p:sp>
        <p:sp>
          <p:nvSpPr>
            <p:cNvPr id="118" name="Rectangle 62">
              <a:extLst>
                <a:ext uri="{FF2B5EF4-FFF2-40B4-BE49-F238E27FC236}">
                  <a16:creationId xmlns:a16="http://schemas.microsoft.com/office/drawing/2014/main" id="{BBEEE30C-81D3-EA0B-823F-D4B122ABC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2380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</a:p>
          </p:txBody>
        </p:sp>
        <p:sp>
          <p:nvSpPr>
            <p:cNvPr id="119" name="Rectangle 63">
              <a:extLst>
                <a:ext uri="{FF2B5EF4-FFF2-40B4-BE49-F238E27FC236}">
                  <a16:creationId xmlns:a16="http://schemas.microsoft.com/office/drawing/2014/main" id="{8EBF9F17-2DF7-6C73-371E-0E179AB487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10667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</a:t>
              </a:r>
            </a:p>
          </p:txBody>
        </p:sp>
        <p:sp>
          <p:nvSpPr>
            <p:cNvPr id="120" name="Rectangle 64">
              <a:extLst>
                <a:ext uri="{FF2B5EF4-FFF2-40B4-BE49-F238E27FC236}">
                  <a16:creationId xmlns:a16="http://schemas.microsoft.com/office/drawing/2014/main" id="{F308C1E5-2CE6-907B-613B-D2415D9A93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78955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</a:t>
              </a:r>
            </a:p>
          </p:txBody>
        </p:sp>
        <p:sp>
          <p:nvSpPr>
            <p:cNvPr id="121" name="Rectangle 65">
              <a:extLst>
                <a:ext uri="{FF2B5EF4-FFF2-40B4-BE49-F238E27FC236}">
                  <a16:creationId xmlns:a16="http://schemas.microsoft.com/office/drawing/2014/main" id="{D78438ED-A179-13BF-C6FC-82DA16696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47242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3</a:t>
              </a:r>
            </a:p>
          </p:txBody>
        </p:sp>
        <p:sp>
          <p:nvSpPr>
            <p:cNvPr id="122" name="Rectangle 66">
              <a:extLst>
                <a:ext uri="{FF2B5EF4-FFF2-40B4-BE49-F238E27FC236}">
                  <a16:creationId xmlns:a16="http://schemas.microsoft.com/office/drawing/2014/main" id="{BE1AAFC1-11AD-4D18-3684-FD16BF724D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17117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</a:t>
              </a:r>
            </a:p>
          </p:txBody>
        </p:sp>
        <p:sp>
          <p:nvSpPr>
            <p:cNvPr id="123" name="Rectangle 67">
              <a:extLst>
                <a:ext uri="{FF2B5EF4-FFF2-40B4-BE49-F238E27FC236}">
                  <a16:creationId xmlns:a16="http://schemas.microsoft.com/office/drawing/2014/main" id="{96CC3D29-50B8-63E8-F412-FB04A470C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85405" y="608027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5</a:t>
              </a:r>
            </a:p>
          </p:txBody>
        </p:sp>
        <p:grpSp>
          <p:nvGrpSpPr>
            <p:cNvPr id="139" name="Groupe 138">
              <a:extLst>
                <a:ext uri="{FF2B5EF4-FFF2-40B4-BE49-F238E27FC236}">
                  <a16:creationId xmlns:a16="http://schemas.microsoft.com/office/drawing/2014/main" id="{A2761A35-3F58-28EF-C2A2-93F9F816ABCB}"/>
                </a:ext>
              </a:extLst>
            </p:cNvPr>
            <p:cNvGrpSpPr/>
            <p:nvPr/>
          </p:nvGrpSpPr>
          <p:grpSpPr>
            <a:xfrm>
              <a:off x="8454571" y="5154757"/>
              <a:ext cx="1117600" cy="128588"/>
              <a:chOff x="6834188" y="5153025"/>
              <a:chExt cx="1117600" cy="128588"/>
            </a:xfrm>
          </p:grpSpPr>
          <p:sp>
            <p:nvSpPr>
              <p:cNvPr id="125" name="Line 69">
                <a:extLst>
                  <a:ext uri="{FF2B5EF4-FFF2-40B4-BE49-F238E27FC236}">
                    <a16:creationId xmlns:a16="http://schemas.microsoft.com/office/drawing/2014/main" id="{914B8B5A-2976-81A4-FE13-CA07141A2D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34188" y="5175250"/>
                <a:ext cx="0" cy="42863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6" name="Line 70">
                <a:extLst>
                  <a:ext uri="{FF2B5EF4-FFF2-40B4-BE49-F238E27FC236}">
                    <a16:creationId xmlns:a16="http://schemas.microsoft.com/office/drawing/2014/main" id="{C5549889-80D6-0FDE-64C6-83352F1DC8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51788" y="5218113"/>
                <a:ext cx="0" cy="41275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7" name="Line 71">
                <a:extLst>
                  <a:ext uri="{FF2B5EF4-FFF2-40B4-BE49-F238E27FC236}">
                    <a16:creationId xmlns:a16="http://schemas.microsoft.com/office/drawing/2014/main" id="{DF295675-C184-5629-3745-C75D602E04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834188" y="5218113"/>
                <a:ext cx="0" cy="41275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8" name="Line 72">
                <a:extLst>
                  <a:ext uri="{FF2B5EF4-FFF2-40B4-BE49-F238E27FC236}">
                    <a16:creationId xmlns:a16="http://schemas.microsoft.com/office/drawing/2014/main" id="{CC66CF2F-DAB9-9342-5730-7F3D52F865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834188" y="5218113"/>
                <a:ext cx="1117600" cy="0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9" name="Line 73">
                <a:extLst>
                  <a:ext uri="{FF2B5EF4-FFF2-40B4-BE49-F238E27FC236}">
                    <a16:creationId xmlns:a16="http://schemas.microsoft.com/office/drawing/2014/main" id="{A29BD7EC-B513-9ACF-CD97-4FD4F4461F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51788" y="5175250"/>
                <a:ext cx="0" cy="42863"/>
              </a:xfrm>
              <a:prstGeom prst="line">
                <a:avLst/>
              </a:prstGeom>
              <a:noFill/>
              <a:ln w="19050">
                <a:solidFill>
                  <a:srgbClr val="7030A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0" name="Freeform 74">
                <a:extLst>
                  <a:ext uri="{FF2B5EF4-FFF2-40B4-BE49-F238E27FC236}">
                    <a16:creationId xmlns:a16="http://schemas.microsoft.com/office/drawing/2014/main" id="{86CBCC79-B035-C6FE-9F5F-FFF8C39154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23138" y="5153025"/>
                <a:ext cx="127000" cy="128588"/>
              </a:xfrm>
              <a:custGeom>
                <a:avLst/>
                <a:gdLst>
                  <a:gd name="T0" fmla="*/ 40 w 80"/>
                  <a:gd name="T1" fmla="*/ 0 h 81"/>
                  <a:gd name="T2" fmla="*/ 0 w 80"/>
                  <a:gd name="T3" fmla="*/ 41 h 81"/>
                  <a:gd name="T4" fmla="*/ 40 w 80"/>
                  <a:gd name="T5" fmla="*/ 81 h 81"/>
                  <a:gd name="T6" fmla="*/ 80 w 80"/>
                  <a:gd name="T7" fmla="*/ 41 h 81"/>
                  <a:gd name="T8" fmla="*/ 40 w 80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81">
                    <a:moveTo>
                      <a:pt x="40" y="0"/>
                    </a:moveTo>
                    <a:lnTo>
                      <a:pt x="0" y="41"/>
                    </a:lnTo>
                    <a:lnTo>
                      <a:pt x="40" y="81"/>
                    </a:lnTo>
                    <a:lnTo>
                      <a:pt x="80" y="41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703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131" name="Rectangle 75">
              <a:extLst>
                <a:ext uri="{FF2B5EF4-FFF2-40B4-BE49-F238E27FC236}">
                  <a16:creationId xmlns:a16="http://schemas.microsoft.com/office/drawing/2014/main" id="{7D20DF3D-8723-8610-C8A0-F40ABAB86E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72219" y="4939919"/>
              <a:ext cx="24526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-1.0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132" name="Rectangle 76">
              <a:extLst>
                <a:ext uri="{FF2B5EF4-FFF2-40B4-BE49-F238E27FC236}">
                  <a16:creationId xmlns:a16="http://schemas.microsoft.com/office/drawing/2014/main" id="{4956693A-7337-CB78-0440-FD3FA2EE6A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6504" y="5290757"/>
              <a:ext cx="19556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1.1</a:t>
              </a:r>
            </a:p>
          </p:txBody>
        </p:sp>
        <p:sp>
          <p:nvSpPr>
            <p:cNvPr id="133" name="Rectangle 77">
              <a:extLst>
                <a:ext uri="{FF2B5EF4-FFF2-40B4-BE49-F238E27FC236}">
                  <a16:creationId xmlns:a16="http://schemas.microsoft.com/office/drawing/2014/main" id="{6DB69DEE-3A3A-C25D-4D1C-0E7D92E4A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6452" y="5290757"/>
              <a:ext cx="24205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-3.0</a:t>
              </a:r>
            </a:p>
          </p:txBody>
        </p:sp>
        <p:sp>
          <p:nvSpPr>
            <p:cNvPr id="134" name="Rectangle 78">
              <a:extLst>
                <a:ext uri="{FF2B5EF4-FFF2-40B4-BE49-F238E27FC236}">
                  <a16:creationId xmlns:a16="http://schemas.microsoft.com/office/drawing/2014/main" id="{E5264F6E-EECE-13CA-DB91-65ECC3837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8471" y="4681682"/>
              <a:ext cx="87370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Noninferiority</a:t>
              </a:r>
              <a:b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margin</a:t>
              </a:r>
            </a:p>
          </p:txBody>
        </p:sp>
        <p:sp>
          <p:nvSpPr>
            <p:cNvPr id="135" name="Rectangle 79">
              <a:extLst>
                <a:ext uri="{FF2B5EF4-FFF2-40B4-BE49-F238E27FC236}">
                  <a16:creationId xmlns:a16="http://schemas.microsoft.com/office/drawing/2014/main" id="{0885A2AF-F1D3-3AEC-4490-26B263043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2108" y="4397520"/>
              <a:ext cx="108350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Favors ISL/LEN</a:t>
              </a:r>
            </a:p>
          </p:txBody>
        </p:sp>
        <p:sp>
          <p:nvSpPr>
            <p:cNvPr id="136" name="Rectangle 80">
              <a:extLst>
                <a:ext uri="{FF2B5EF4-FFF2-40B4-BE49-F238E27FC236}">
                  <a16:creationId xmlns:a16="http://schemas.microsoft.com/office/drawing/2014/main" id="{2D389308-C74F-A39A-1B4F-8A2B88961A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6753" y="4397520"/>
              <a:ext cx="817403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Favors SOC</a:t>
              </a:r>
            </a:p>
          </p:txBody>
        </p:sp>
      </p:grpSp>
      <p:sp>
        <p:nvSpPr>
          <p:cNvPr id="141" name="Text Box 2">
            <a:extLst>
              <a:ext uri="{FF2B5EF4-FFF2-40B4-BE49-F238E27FC236}">
                <a16:creationId xmlns:a16="http://schemas.microsoft.com/office/drawing/2014/main" id="{84BD560E-0E4B-AD3F-2D95-C13018E7E9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7060" y="3824068"/>
            <a:ext cx="40786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Difference (95.002% CI) in proportion (%) </a:t>
            </a:r>
            <a:b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</a:br>
            <a: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of participants with HIV-1 RNA ≥50 copies/mL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6AD8DA4-6552-E95D-FE45-83A8331E8A8E}"/>
              </a:ext>
            </a:extLst>
          </p:cNvPr>
          <p:cNvGrpSpPr/>
          <p:nvPr/>
        </p:nvGrpSpPr>
        <p:grpSpPr>
          <a:xfrm>
            <a:off x="931051" y="4219630"/>
            <a:ext cx="4654110" cy="2441671"/>
            <a:chOff x="1831316" y="3677167"/>
            <a:chExt cx="4654110" cy="3098736"/>
          </a:xfrm>
        </p:grpSpPr>
        <p:sp>
          <p:nvSpPr>
            <p:cNvPr id="61" name="Rectangle 5">
              <a:extLst>
                <a:ext uri="{FF2B5EF4-FFF2-40B4-BE49-F238E27FC236}">
                  <a16:creationId xmlns:a16="http://schemas.microsoft.com/office/drawing/2014/main" id="{127944E1-D0CD-EF56-2145-86430E2D7A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7327" y="3924817"/>
              <a:ext cx="322262" cy="1984375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2" name="Rectangle 6">
              <a:extLst>
                <a:ext uri="{FF2B5EF4-FFF2-40B4-BE49-F238E27FC236}">
                  <a16:creationId xmlns:a16="http://schemas.microsoft.com/office/drawing/2014/main" id="{3D83EB84-10E2-3EDC-02CC-3E7CAC54B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4527" y="3916879"/>
              <a:ext cx="322262" cy="19923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3" name="Rectangle 7">
              <a:extLst>
                <a:ext uri="{FF2B5EF4-FFF2-40B4-BE49-F238E27FC236}">
                  <a16:creationId xmlns:a16="http://schemas.microsoft.com/office/drawing/2014/main" id="{526D2F0F-8851-8E42-F249-A405D5CED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152" y="5883792"/>
              <a:ext cx="322262" cy="25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4" name="Rectangle 8">
              <a:extLst>
                <a:ext uri="{FF2B5EF4-FFF2-40B4-BE49-F238E27FC236}">
                  <a16:creationId xmlns:a16="http://schemas.microsoft.com/office/drawing/2014/main" id="{043FB9BC-CF5E-225D-D515-64876FDAD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352" y="5872679"/>
              <a:ext cx="322262" cy="365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5" name="Rectangle 9">
              <a:extLst>
                <a:ext uri="{FF2B5EF4-FFF2-40B4-BE49-F238E27FC236}">
                  <a16:creationId xmlns:a16="http://schemas.microsoft.com/office/drawing/2014/main" id="{103A2842-8CDB-3292-F432-81BBFA9AE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9290" y="5834579"/>
              <a:ext cx="320675" cy="746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6" name="Rectangle 10">
              <a:extLst>
                <a:ext uri="{FF2B5EF4-FFF2-40B4-BE49-F238E27FC236}">
                  <a16:creationId xmlns:a16="http://schemas.microsoft.com/office/drawing/2014/main" id="{71F05CEE-9AA6-37F7-B0FE-0013485E4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2090" y="5812354"/>
              <a:ext cx="320675" cy="968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grpSp>
          <p:nvGrpSpPr>
            <p:cNvPr id="137" name="Groupe 136">
              <a:extLst>
                <a:ext uri="{FF2B5EF4-FFF2-40B4-BE49-F238E27FC236}">
                  <a16:creationId xmlns:a16="http://schemas.microsoft.com/office/drawing/2014/main" id="{00AD4179-A1DA-D231-1FB3-11190A10A3D9}"/>
                </a:ext>
              </a:extLst>
            </p:cNvPr>
            <p:cNvGrpSpPr/>
            <p:nvPr/>
          </p:nvGrpSpPr>
          <p:grpSpPr>
            <a:xfrm>
              <a:off x="2108240" y="3837504"/>
              <a:ext cx="3898899" cy="2071688"/>
              <a:chOff x="1531938" y="3803650"/>
              <a:chExt cx="3898899" cy="2071688"/>
            </a:xfrm>
          </p:grpSpPr>
          <p:sp>
            <p:nvSpPr>
              <p:cNvPr id="69" name="Line 13">
                <a:extLst>
                  <a:ext uri="{FF2B5EF4-FFF2-40B4-BE49-F238E27FC236}">
                    <a16:creationId xmlns:a16="http://schemas.microsoft.com/office/drawing/2014/main" id="{3AFB9B21-C146-CACE-6957-AFD5055904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4632325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0" name="Freeform 14">
                <a:extLst>
                  <a:ext uri="{FF2B5EF4-FFF2-40B4-BE49-F238E27FC236}">
                    <a16:creationId xmlns:a16="http://schemas.microsoft.com/office/drawing/2014/main" id="{099B8189-24DC-E11F-9AE9-870FDAB221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0200" y="3803650"/>
                <a:ext cx="3830637" cy="2071688"/>
              </a:xfrm>
              <a:custGeom>
                <a:avLst/>
                <a:gdLst>
                  <a:gd name="T0" fmla="*/ 2413 w 2413"/>
                  <a:gd name="T1" fmla="*/ 1305 h 1305"/>
                  <a:gd name="T2" fmla="*/ 0 w 2413"/>
                  <a:gd name="T3" fmla="*/ 1305 h 1305"/>
                  <a:gd name="T4" fmla="*/ 0 w 2413"/>
                  <a:gd name="T5" fmla="*/ 1044 h 1305"/>
                  <a:gd name="T6" fmla="*/ 0 w 2413"/>
                  <a:gd name="T7" fmla="*/ 783 h 1305"/>
                  <a:gd name="T8" fmla="*/ 0 w 2413"/>
                  <a:gd name="T9" fmla="*/ 522 h 1305"/>
                  <a:gd name="T10" fmla="*/ 0 w 2413"/>
                  <a:gd name="T11" fmla="*/ 261 h 1305"/>
                  <a:gd name="T12" fmla="*/ 0 w 2413"/>
                  <a:gd name="T13" fmla="*/ 0 h 13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13" h="1305">
                    <a:moveTo>
                      <a:pt x="2413" y="1305"/>
                    </a:moveTo>
                    <a:lnTo>
                      <a:pt x="0" y="1305"/>
                    </a:lnTo>
                    <a:lnTo>
                      <a:pt x="0" y="1044"/>
                    </a:lnTo>
                    <a:lnTo>
                      <a:pt x="0" y="783"/>
                    </a:lnTo>
                    <a:lnTo>
                      <a:pt x="0" y="522"/>
                    </a:lnTo>
                    <a:lnTo>
                      <a:pt x="0" y="261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1" name="Line 15">
                <a:extLst>
                  <a:ext uri="{FF2B5EF4-FFF2-40B4-BE49-F238E27FC236}">
                    <a16:creationId xmlns:a16="http://schemas.microsoft.com/office/drawing/2014/main" id="{2D731829-C531-271A-B450-A8A5E5E0A5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4217988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2" name="Line 16">
                <a:extLst>
                  <a:ext uri="{FF2B5EF4-FFF2-40B4-BE49-F238E27FC236}">
                    <a16:creationId xmlns:a16="http://schemas.microsoft.com/office/drawing/2014/main" id="{AB3AA4B9-DC71-907B-AAA6-4EA1829CAD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046663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3" name="Line 17">
                <a:extLst>
                  <a:ext uri="{FF2B5EF4-FFF2-40B4-BE49-F238E27FC236}">
                    <a16:creationId xmlns:a16="http://schemas.microsoft.com/office/drawing/2014/main" id="{25336D52-BCE3-02A5-8970-2D73FAF59C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461000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4" name="Line 18">
                <a:extLst>
                  <a:ext uri="{FF2B5EF4-FFF2-40B4-BE49-F238E27FC236}">
                    <a16:creationId xmlns:a16="http://schemas.microsoft.com/office/drawing/2014/main" id="{356B7682-548B-9D98-740E-AB3DFE381B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5875338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75" name="Line 19">
                <a:extLst>
                  <a:ext uri="{FF2B5EF4-FFF2-40B4-BE49-F238E27FC236}">
                    <a16:creationId xmlns:a16="http://schemas.microsoft.com/office/drawing/2014/main" id="{CA214DEF-CD28-C422-C97B-421ED8DC6A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531938" y="3803650"/>
                <a:ext cx="68262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76" name="Rectangle 20">
              <a:extLst>
                <a:ext uri="{FF2B5EF4-FFF2-40B4-BE49-F238E27FC236}">
                  <a16:creationId xmlns:a16="http://schemas.microsoft.com/office/drawing/2014/main" id="{A1D44C44-20DB-C558-D40A-FC608B8FD8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1316" y="3745435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100</a:t>
              </a:r>
            </a:p>
          </p:txBody>
        </p:sp>
        <p:sp>
          <p:nvSpPr>
            <p:cNvPr id="77" name="Rectangle 21">
              <a:extLst>
                <a:ext uri="{FF2B5EF4-FFF2-40B4-BE49-F238E27FC236}">
                  <a16:creationId xmlns:a16="http://schemas.microsoft.com/office/drawing/2014/main" id="{EDF1E764-CAC6-58FE-AFAE-5BEC3271B7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452" y="4159772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80</a:t>
              </a:r>
            </a:p>
          </p:txBody>
        </p:sp>
        <p:sp>
          <p:nvSpPr>
            <p:cNvPr id="78" name="Rectangle 22">
              <a:extLst>
                <a:ext uri="{FF2B5EF4-FFF2-40B4-BE49-F238E27FC236}">
                  <a16:creationId xmlns:a16="http://schemas.microsoft.com/office/drawing/2014/main" id="{C0FC4A7C-1497-B325-3794-845B69212B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452" y="4574110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60</a:t>
              </a:r>
            </a:p>
          </p:txBody>
        </p:sp>
        <p:sp>
          <p:nvSpPr>
            <p:cNvPr id="79" name="Rectangle 23">
              <a:extLst>
                <a:ext uri="{FF2B5EF4-FFF2-40B4-BE49-F238E27FC236}">
                  <a16:creationId xmlns:a16="http://schemas.microsoft.com/office/drawing/2014/main" id="{E07FCA28-0352-1421-2533-4194DAEB9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452" y="4988447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40</a:t>
              </a:r>
            </a:p>
          </p:txBody>
        </p:sp>
        <p:sp>
          <p:nvSpPr>
            <p:cNvPr id="80" name="Rectangle 24">
              <a:extLst>
                <a:ext uri="{FF2B5EF4-FFF2-40B4-BE49-F238E27FC236}">
                  <a16:creationId xmlns:a16="http://schemas.microsoft.com/office/drawing/2014/main" id="{84684755-91BA-C7BA-6F93-188A068D7C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1452" y="5404372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20</a:t>
              </a:r>
            </a:p>
          </p:txBody>
        </p:sp>
        <p:sp>
          <p:nvSpPr>
            <p:cNvPr id="81" name="Rectangle 25">
              <a:extLst>
                <a:ext uri="{FF2B5EF4-FFF2-40B4-BE49-F238E27FC236}">
                  <a16:creationId xmlns:a16="http://schemas.microsoft.com/office/drawing/2014/main" id="{A244846C-8753-6542-9908-FAD0E18D6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8410" y="5818710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</a:p>
          </p:txBody>
        </p:sp>
        <p:sp>
          <p:nvSpPr>
            <p:cNvPr id="82" name="Rectangle 26">
              <a:extLst>
                <a:ext uri="{FF2B5EF4-FFF2-40B4-BE49-F238E27FC236}">
                  <a16:creationId xmlns:a16="http://schemas.microsoft.com/office/drawing/2014/main" id="{C3EC4CA3-0AF5-0942-F64F-1781632187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334" y="5928327"/>
              <a:ext cx="10843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HIV-RNA</a:t>
              </a:r>
              <a:b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≥50 copies/mL</a:t>
              </a:r>
            </a:p>
          </p:txBody>
        </p:sp>
        <p:sp>
          <p:nvSpPr>
            <p:cNvPr id="83" name="Rectangle 27">
              <a:extLst>
                <a:ext uri="{FF2B5EF4-FFF2-40B4-BE49-F238E27FC236}">
                  <a16:creationId xmlns:a16="http://schemas.microsoft.com/office/drawing/2014/main" id="{EB62D978-EDA4-3294-98ED-D5A130A061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44095" y="5928327"/>
              <a:ext cx="108433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en-US" sz="1400" b="1" dirty="0">
                  <a:solidFill>
                    <a:srgbClr val="000066"/>
                  </a:solidFill>
                  <a:latin typeface="+mn-lt"/>
                </a:rPr>
                <a:t>HIV-RNA</a:t>
              </a:r>
              <a:br>
                <a:rPr lang="en-US" sz="1400" b="1" dirty="0">
                  <a:solidFill>
                    <a:srgbClr val="000066"/>
                  </a:solidFill>
                  <a:latin typeface="+mn-lt"/>
                </a:rPr>
              </a:br>
              <a:r>
                <a:rPr lang="en-US" sz="1400" b="1" dirty="0">
                  <a:solidFill>
                    <a:srgbClr val="000066"/>
                  </a:solidFill>
                  <a:latin typeface="+mn-lt"/>
                </a:rPr>
                <a:t>&lt;50 copies/mL</a:t>
              </a:r>
            </a:p>
          </p:txBody>
        </p:sp>
        <p:sp>
          <p:nvSpPr>
            <p:cNvPr id="84" name="Rectangle 28">
              <a:extLst>
                <a:ext uri="{FF2B5EF4-FFF2-40B4-BE49-F238E27FC236}">
                  <a16:creationId xmlns:a16="http://schemas.microsoft.com/office/drawing/2014/main" id="{08753C20-215B-08D5-8835-61514C4F0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77201" y="5928327"/>
              <a:ext cx="76764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No data in</a:t>
              </a:r>
              <a:b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</a:b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window</a:t>
              </a:r>
            </a:p>
          </p:txBody>
        </p:sp>
        <p:sp>
          <p:nvSpPr>
            <p:cNvPr id="85" name="Rectangle 29">
              <a:extLst>
                <a:ext uri="{FF2B5EF4-FFF2-40B4-BE49-F238E27FC236}">
                  <a16:creationId xmlns:a16="http://schemas.microsoft.com/office/drawing/2014/main" id="{F507910C-851C-8394-5703-A464F5880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927" y="5645667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0.3</a:t>
              </a:r>
            </a:p>
          </p:txBody>
        </p:sp>
        <p:sp>
          <p:nvSpPr>
            <p:cNvPr id="86" name="Rectangle 30">
              <a:extLst>
                <a:ext uri="{FF2B5EF4-FFF2-40B4-BE49-F238E27FC236}">
                  <a16:creationId xmlns:a16="http://schemas.microsoft.com/office/drawing/2014/main" id="{3D9AC8C2-D461-4938-973D-2E86451F8C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127" y="5632967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1.3</a:t>
              </a:r>
            </a:p>
          </p:txBody>
        </p:sp>
        <p:sp>
          <p:nvSpPr>
            <p:cNvPr id="87" name="Rectangle 31">
              <a:extLst>
                <a:ext uri="{FF2B5EF4-FFF2-40B4-BE49-F238E27FC236}">
                  <a16:creationId xmlns:a16="http://schemas.microsoft.com/office/drawing/2014/main" id="{ED983D1C-E4F0-96A6-0960-8F6C21607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9864" y="5572642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4.5</a:t>
              </a:r>
            </a:p>
          </p:txBody>
        </p:sp>
        <p:sp>
          <p:nvSpPr>
            <p:cNvPr id="88" name="Rectangle 32">
              <a:extLst>
                <a:ext uri="{FF2B5EF4-FFF2-40B4-BE49-F238E27FC236}">
                  <a16:creationId xmlns:a16="http://schemas.microsoft.com/office/drawing/2014/main" id="{BD4F7AFB-DE3A-C6C4-CCDF-330F9F341A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87064" y="5596454"/>
              <a:ext cx="19877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3.2</a:t>
              </a:r>
            </a:p>
          </p:txBody>
        </p:sp>
        <p:sp>
          <p:nvSpPr>
            <p:cNvPr id="89" name="Rectangle 33">
              <a:extLst>
                <a:ext uri="{FF2B5EF4-FFF2-40B4-BE49-F238E27FC236}">
                  <a16:creationId xmlns:a16="http://schemas.microsoft.com/office/drawing/2014/main" id="{93F63AA9-053A-6622-D615-0B6E9ECB24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7415" y="3686692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95.2</a:t>
              </a:r>
            </a:p>
          </p:txBody>
        </p:sp>
        <p:sp>
          <p:nvSpPr>
            <p:cNvPr id="90" name="Rectangle 34">
              <a:extLst>
                <a:ext uri="{FF2B5EF4-FFF2-40B4-BE49-F238E27FC236}">
                  <a16:creationId xmlns:a16="http://schemas.microsoft.com/office/drawing/2014/main" id="{1C8F8C7A-71BA-83CC-80A4-6AF18C3B4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4615" y="3677167"/>
              <a:ext cx="2773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95.5</a:t>
              </a:r>
            </a:p>
          </p:txBody>
        </p:sp>
        <p:sp>
          <p:nvSpPr>
            <p:cNvPr id="91" name="Rectangle 35">
              <a:extLst>
                <a:ext uri="{FF2B5EF4-FFF2-40B4-BE49-F238E27FC236}">
                  <a16:creationId xmlns:a16="http://schemas.microsoft.com/office/drawing/2014/main" id="{46B881E7-27A5-62F2-0563-8E093E623C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3626" y="6591237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</a:t>
              </a:r>
            </a:p>
          </p:txBody>
        </p:sp>
        <p:sp>
          <p:nvSpPr>
            <p:cNvPr id="92" name="Rectangle 36">
              <a:extLst>
                <a:ext uri="{FF2B5EF4-FFF2-40B4-BE49-F238E27FC236}">
                  <a16:creationId xmlns:a16="http://schemas.microsoft.com/office/drawing/2014/main" id="{535FF78A-C5E0-EF09-45D3-31B0A9C30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9238" y="6591237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</a:t>
              </a:r>
            </a:p>
          </p:txBody>
        </p:sp>
        <p:sp>
          <p:nvSpPr>
            <p:cNvPr id="93" name="Rectangle 37">
              <a:extLst>
                <a:ext uri="{FF2B5EF4-FFF2-40B4-BE49-F238E27FC236}">
                  <a16:creationId xmlns:a16="http://schemas.microsoft.com/office/drawing/2014/main" id="{1C82580E-1996-A29C-6736-1EAFB1DDD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703" y="6591237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14</a:t>
              </a:r>
            </a:p>
          </p:txBody>
        </p:sp>
        <p:sp>
          <p:nvSpPr>
            <p:cNvPr id="94" name="Rectangle 38">
              <a:extLst>
                <a:ext uri="{FF2B5EF4-FFF2-40B4-BE49-F238E27FC236}">
                  <a16:creationId xmlns:a16="http://schemas.microsoft.com/office/drawing/2014/main" id="{68131EB4-2927-4EDE-2AD9-4F02962A8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07903" y="6591237"/>
              <a:ext cx="1570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10</a:t>
              </a:r>
            </a:p>
          </p:txBody>
        </p:sp>
        <p:sp>
          <p:nvSpPr>
            <p:cNvPr id="95" name="Rectangle 39">
              <a:extLst>
                <a:ext uri="{FF2B5EF4-FFF2-40B4-BE49-F238E27FC236}">
                  <a16:creationId xmlns:a16="http://schemas.microsoft.com/office/drawing/2014/main" id="{E16532C2-C1DF-82E6-C2C8-D3D5B214AB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460" y="6591237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299</a:t>
              </a:r>
            </a:p>
          </p:txBody>
        </p:sp>
        <p:sp>
          <p:nvSpPr>
            <p:cNvPr id="96" name="Rectangle 40">
              <a:extLst>
                <a:ext uri="{FF2B5EF4-FFF2-40B4-BE49-F238E27FC236}">
                  <a16:creationId xmlns:a16="http://schemas.microsoft.com/office/drawing/2014/main" id="{7D670610-6D97-6098-0B38-30CAB78529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660" y="6591237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298</a:t>
              </a:r>
            </a:p>
          </p:txBody>
        </p:sp>
        <p:sp>
          <p:nvSpPr>
            <p:cNvPr id="97" name="Rectangle 41">
              <a:extLst>
                <a:ext uri="{FF2B5EF4-FFF2-40B4-BE49-F238E27FC236}">
                  <a16:creationId xmlns:a16="http://schemas.microsoft.com/office/drawing/2014/main" id="{6FBB9D2E-72DC-5E2A-73E8-DA7C5BE26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0378" y="6591237"/>
              <a:ext cx="1763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rgbClr val="000066"/>
                  </a:solidFill>
                  <a:latin typeface="+mn-lt"/>
                </a:rPr>
                <a:t>N</a:t>
              </a: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=</a:t>
              </a:r>
            </a:p>
          </p:txBody>
        </p:sp>
        <p:sp>
          <p:nvSpPr>
            <p:cNvPr id="143" name="Rectangle 5">
              <a:extLst>
                <a:ext uri="{FF2B5EF4-FFF2-40B4-BE49-F238E27FC236}">
                  <a16:creationId xmlns:a16="http://schemas.microsoft.com/office/drawing/2014/main" id="{B3154677-6761-69B6-3269-231BC638C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9391" y="4564779"/>
              <a:ext cx="215900" cy="21431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45" name="Rectangle 7">
              <a:extLst>
                <a:ext uri="{FF2B5EF4-FFF2-40B4-BE49-F238E27FC236}">
                  <a16:creationId xmlns:a16="http://schemas.microsoft.com/office/drawing/2014/main" id="{7365D4CF-DE63-CDCD-B4E7-69EC450F1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9391" y="4893391"/>
              <a:ext cx="215900" cy="214313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47" name="Rectangle 97">
              <a:extLst>
                <a:ext uri="{FF2B5EF4-FFF2-40B4-BE49-F238E27FC236}">
                  <a16:creationId xmlns:a16="http://schemas.microsoft.com/office/drawing/2014/main" id="{DA810230-5F4B-0014-581C-4BFA642C6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3869" y="4565731"/>
              <a:ext cx="1471557" cy="273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ISL/LEN </a:t>
              </a:r>
              <a:r>
                <a:rPr kumimoji="0" lang="en-US" sz="1400" b="1" i="0" u="none" strike="noStrike" cap="none" normalizeH="0" baseline="0" dirty="0" err="1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qw</a:t>
              </a: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 (N=314)</a:t>
              </a:r>
            </a:p>
          </p:txBody>
        </p:sp>
        <p:sp>
          <p:nvSpPr>
            <p:cNvPr id="149" name="Rectangle 103">
              <a:extLst>
                <a:ext uri="{FF2B5EF4-FFF2-40B4-BE49-F238E27FC236}">
                  <a16:creationId xmlns:a16="http://schemas.microsoft.com/office/drawing/2014/main" id="{BF68BEEB-23AE-4779-1A18-8FB657701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3869" y="4894344"/>
              <a:ext cx="135293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Daily SOC (N=312)</a:t>
              </a:r>
            </a:p>
          </p:txBody>
        </p:sp>
      </p:grpSp>
      <p:sp>
        <p:nvSpPr>
          <p:cNvPr id="4" name="Titre 3">
            <a:extLst>
              <a:ext uri="{FF2B5EF4-FFF2-40B4-BE49-F238E27FC236}">
                <a16:creationId xmlns:a16="http://schemas.microsoft.com/office/drawing/2014/main" id="{90776DDD-BA34-93B1-FACA-4E138C851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200" dirty="0"/>
              <a:t>ISLEND-2: Switch to ISL/LEN qw vs continuation </a:t>
            </a:r>
            <a:br>
              <a:rPr lang="es-419" sz="3200" dirty="0"/>
            </a:br>
            <a:r>
              <a:rPr lang="es-419" sz="3200" dirty="0"/>
              <a:t>of SOC qd (1)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8F01E56C-7316-486D-5292-B9FF1231999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400563"/>
            <a:ext cx="10972800" cy="4572000"/>
          </a:xfrm>
        </p:spPr>
        <p:txBody>
          <a:bodyPr>
            <a:normAutofit/>
          </a:bodyPr>
          <a:lstStyle/>
          <a:p>
            <a:r>
              <a:rPr lang="en-US" sz="2000" noProof="0" dirty="0"/>
              <a:t>Randomized open-label study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BF571381-0444-5030-7DC1-4E5B4C7CC504}"/>
              </a:ext>
            </a:extLst>
          </p:cNvPr>
          <p:cNvGrpSpPr/>
          <p:nvPr/>
        </p:nvGrpSpPr>
        <p:grpSpPr>
          <a:xfrm>
            <a:off x="743743" y="1799158"/>
            <a:ext cx="9480559" cy="2306632"/>
            <a:chOff x="201011" y="1379454"/>
            <a:chExt cx="9480559" cy="2306632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A5D25F5-5F6E-5A71-97FC-3893276B40BC}"/>
                </a:ext>
              </a:extLst>
            </p:cNvPr>
            <p:cNvSpPr/>
            <p:nvPr/>
          </p:nvSpPr>
          <p:spPr>
            <a:xfrm>
              <a:off x="4276438" y="1429749"/>
              <a:ext cx="2866683" cy="451069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ISL/LEN STR 2/300 mg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qw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 (N=314)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21A94E7-2D28-B943-F29B-6BDF99C53C50}"/>
                </a:ext>
              </a:extLst>
            </p:cNvPr>
            <p:cNvSpPr/>
            <p:nvPr/>
          </p:nvSpPr>
          <p:spPr>
            <a:xfrm>
              <a:off x="4276438" y="2329010"/>
              <a:ext cx="2866683" cy="451069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400" b="1" dirty="0">
                  <a:solidFill>
                    <a:prstClr val="white"/>
                  </a:solidFill>
                </a:rPr>
                <a:t>Daily SOC (N=312)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809DC11-C8B7-4B0F-D418-A6A0F61A39C3}"/>
                </a:ext>
              </a:extLst>
            </p:cNvPr>
            <p:cNvSpPr/>
            <p:nvPr/>
          </p:nvSpPr>
          <p:spPr>
            <a:xfrm>
              <a:off x="3273764" y="1833354"/>
              <a:ext cx="540000" cy="540000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1600"/>
                </a:lnSpc>
              </a:pPr>
              <a:r>
                <a:rPr lang="en-US" b="1" dirty="0"/>
                <a:t>R</a:t>
              </a:r>
              <a:br>
                <a:rPr lang="en-US" dirty="0"/>
              </a:br>
              <a:r>
                <a:rPr lang="en-US" sz="1200" dirty="0"/>
                <a:t>1:1</a:t>
              </a:r>
              <a:endParaRPr lang="en-US" dirty="0"/>
            </a:p>
          </p:txBody>
        </p:sp>
        <p:cxnSp>
          <p:nvCxnSpPr>
            <p:cNvPr id="8" name="Connecteur : en angle 39">
              <a:extLst>
                <a:ext uri="{FF2B5EF4-FFF2-40B4-BE49-F238E27FC236}">
                  <a16:creationId xmlns:a16="http://schemas.microsoft.com/office/drawing/2014/main" id="{384F2C1C-95DB-B4C3-0A3C-8773A312466E}"/>
                </a:ext>
              </a:extLst>
            </p:cNvPr>
            <p:cNvCxnSpPr>
              <a:cxnSpLocks/>
              <a:stCxn id="7" idx="6"/>
              <a:endCxn id="3" idx="1"/>
            </p:cNvCxnSpPr>
            <p:nvPr/>
          </p:nvCxnSpPr>
          <p:spPr>
            <a:xfrm flipV="1">
              <a:off x="3813764" y="1655284"/>
              <a:ext cx="462674" cy="44807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 : en angle 39">
              <a:extLst>
                <a:ext uri="{FF2B5EF4-FFF2-40B4-BE49-F238E27FC236}">
                  <a16:creationId xmlns:a16="http://schemas.microsoft.com/office/drawing/2014/main" id="{F2DCE509-8BF1-BC9C-34EE-11BBAD77F8F1}"/>
                </a:ext>
              </a:extLst>
            </p:cNvPr>
            <p:cNvCxnSpPr>
              <a:cxnSpLocks/>
              <a:stCxn id="10" idx="3"/>
              <a:endCxn id="7" idx="2"/>
            </p:cNvCxnSpPr>
            <p:nvPr/>
          </p:nvCxnSpPr>
          <p:spPr>
            <a:xfrm>
              <a:off x="3054731" y="2103354"/>
              <a:ext cx="219033" cy="0"/>
            </a:xfrm>
            <a:prstGeom prst="straightConnector1">
              <a:avLst/>
            </a:prstGeom>
            <a:ln>
              <a:solidFill>
                <a:srgbClr val="00B0F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556321C-96D5-2EF1-5FF1-A3CCA16FD978}"/>
                </a:ext>
              </a:extLst>
            </p:cNvPr>
            <p:cNvSpPr/>
            <p:nvPr/>
          </p:nvSpPr>
          <p:spPr>
            <a:xfrm>
              <a:off x="413480" y="1379454"/>
              <a:ext cx="2641251" cy="1447800"/>
            </a:xfrm>
            <a:prstGeom prst="roundRect">
              <a:avLst>
                <a:gd name="adj" fmla="val 8052"/>
              </a:avLst>
            </a:prstGeom>
            <a:noFill/>
            <a:ln w="28575">
              <a:solidFill>
                <a:srgbClr val="00B0F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rgbClr val="000066"/>
                  </a:solidFill>
                </a:rPr>
                <a:t>Eligibility criteria: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66"/>
                  </a:solidFill>
                </a:rPr>
                <a:t>Age ≥18 years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66"/>
                  </a:solidFill>
                </a:rPr>
                <a:t>HIV-1 RNA &lt;50 copies/mL at for ≥6 months on daily oral SOC 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66"/>
                  </a:solidFill>
                </a:rPr>
                <a:t>No prior exposure to ISL or LEN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66"/>
                  </a:solidFill>
                </a:rPr>
                <a:t>No history of virological failure</a:t>
              </a:r>
            </a:p>
            <a:p>
              <a:pPr marL="171450" indent="-171450">
                <a:buClr>
                  <a:srgbClr val="FF6600"/>
                </a:buClr>
                <a:buFont typeface="Arial" panose="020B0604020202020204" pitchFamily="34" charset="0"/>
                <a:buChar char="•"/>
              </a:pPr>
              <a:r>
                <a:rPr lang="en-US" sz="1200" dirty="0">
                  <a:solidFill>
                    <a:srgbClr val="000066"/>
                  </a:solidFill>
                </a:rPr>
                <a:t>No HBV infection</a:t>
              </a:r>
              <a:endParaRPr lang="en-US" sz="1400" dirty="0">
                <a:solidFill>
                  <a:srgbClr val="000066"/>
                </a:solidFill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BBF0F3A-447C-C4DD-738D-49D922FF146B}"/>
                </a:ext>
              </a:extLst>
            </p:cNvPr>
            <p:cNvSpPr/>
            <p:nvPr/>
          </p:nvSpPr>
          <p:spPr>
            <a:xfrm>
              <a:off x="7573163" y="1877820"/>
              <a:ext cx="2108407" cy="451069"/>
            </a:xfrm>
            <a:prstGeom prst="roundRect">
              <a:avLst/>
            </a:prstGeom>
            <a:solidFill>
              <a:srgbClr val="00B05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ISL/LEN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qw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20" name="Connecteur : en angle 39">
              <a:extLst>
                <a:ext uri="{FF2B5EF4-FFF2-40B4-BE49-F238E27FC236}">
                  <a16:creationId xmlns:a16="http://schemas.microsoft.com/office/drawing/2014/main" id="{CE4F5653-6B74-9E21-C164-BE224907FB3A}"/>
                </a:ext>
              </a:extLst>
            </p:cNvPr>
            <p:cNvCxnSpPr>
              <a:cxnSpLocks/>
              <a:stCxn id="7" idx="6"/>
              <a:endCxn id="5" idx="1"/>
            </p:cNvCxnSpPr>
            <p:nvPr/>
          </p:nvCxnSpPr>
          <p:spPr>
            <a:xfrm>
              <a:off x="3813764" y="2103354"/>
              <a:ext cx="462674" cy="45119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F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 : en angle 39">
              <a:extLst>
                <a:ext uri="{FF2B5EF4-FFF2-40B4-BE49-F238E27FC236}">
                  <a16:creationId xmlns:a16="http://schemas.microsoft.com/office/drawing/2014/main" id="{AC6BD9CE-8AF6-7C10-7C8E-1084FF90FFC8}"/>
                </a:ext>
              </a:extLst>
            </p:cNvPr>
            <p:cNvCxnSpPr>
              <a:cxnSpLocks/>
              <a:stCxn id="3" idx="3"/>
              <a:endCxn id="16" idx="1"/>
            </p:cNvCxnSpPr>
            <p:nvPr/>
          </p:nvCxnSpPr>
          <p:spPr>
            <a:xfrm>
              <a:off x="7143121" y="1655284"/>
              <a:ext cx="430042" cy="44807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F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 : en angle 39">
              <a:extLst>
                <a:ext uri="{FF2B5EF4-FFF2-40B4-BE49-F238E27FC236}">
                  <a16:creationId xmlns:a16="http://schemas.microsoft.com/office/drawing/2014/main" id="{FD01775D-D206-ABFD-49F0-67A5E4B8E361}"/>
                </a:ext>
              </a:extLst>
            </p:cNvPr>
            <p:cNvCxnSpPr>
              <a:cxnSpLocks/>
              <a:stCxn id="5" idx="3"/>
              <a:endCxn id="16" idx="1"/>
            </p:cNvCxnSpPr>
            <p:nvPr/>
          </p:nvCxnSpPr>
          <p:spPr>
            <a:xfrm flipV="1">
              <a:off x="7143121" y="2103355"/>
              <a:ext cx="430042" cy="451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F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e 31">
              <a:extLst>
                <a:ext uri="{FF2B5EF4-FFF2-40B4-BE49-F238E27FC236}">
                  <a16:creationId xmlns:a16="http://schemas.microsoft.com/office/drawing/2014/main" id="{16331826-9DE4-FFD3-E3B3-8363C4B7C719}"/>
                </a:ext>
              </a:extLst>
            </p:cNvPr>
            <p:cNvGrpSpPr/>
            <p:nvPr/>
          </p:nvGrpSpPr>
          <p:grpSpPr>
            <a:xfrm>
              <a:off x="4009714" y="2816175"/>
              <a:ext cx="552824" cy="500579"/>
              <a:chOff x="938578" y="5020733"/>
              <a:chExt cx="552824" cy="500579"/>
            </a:xfrm>
          </p:grpSpPr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3A2B22FB-D017-82FB-6CFF-D94F7E4A8F94}"/>
                  </a:ext>
                </a:extLst>
              </p:cNvPr>
              <p:cNvCxnSpPr/>
              <p:nvPr/>
            </p:nvCxnSpPr>
            <p:spPr>
              <a:xfrm flipV="1">
                <a:off x="1214992" y="5020733"/>
                <a:ext cx="0" cy="220134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>
                <a:extLst>
                  <a:ext uri="{FF2B5EF4-FFF2-40B4-BE49-F238E27FC236}">
                    <a16:creationId xmlns:a16="http://schemas.microsoft.com/office/drawing/2014/main" id="{9E6EC8B7-F7A3-1D9E-2088-6E10EEB188E2}"/>
                  </a:ext>
                </a:extLst>
              </p:cNvPr>
              <p:cNvSpPr txBox="1"/>
              <p:nvPr/>
            </p:nvSpPr>
            <p:spPr>
              <a:xfrm>
                <a:off x="938578" y="5244313"/>
                <a:ext cx="55282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D1</a:t>
                </a:r>
                <a:endParaRPr lang="en-US" sz="2800" b="1" dirty="0">
                  <a:solidFill>
                    <a:srgbClr val="000066"/>
                  </a:solidFill>
                </a:endParaRPr>
              </a:p>
            </p:txBody>
          </p:sp>
        </p:grpSp>
        <p:grpSp>
          <p:nvGrpSpPr>
            <p:cNvPr id="38" name="Groupe 37">
              <a:extLst>
                <a:ext uri="{FF2B5EF4-FFF2-40B4-BE49-F238E27FC236}">
                  <a16:creationId xmlns:a16="http://schemas.microsoft.com/office/drawing/2014/main" id="{D873F14F-A60E-5247-6509-6951A2E29241}"/>
                </a:ext>
              </a:extLst>
            </p:cNvPr>
            <p:cNvGrpSpPr/>
            <p:nvPr/>
          </p:nvGrpSpPr>
          <p:grpSpPr>
            <a:xfrm>
              <a:off x="4899515" y="2816175"/>
              <a:ext cx="1617790" cy="869911"/>
              <a:chOff x="401249" y="5020733"/>
              <a:chExt cx="1617790" cy="869911"/>
            </a:xfrm>
          </p:grpSpPr>
          <p:cxnSp>
            <p:nvCxnSpPr>
              <p:cNvPr id="39" name="Connecteur droit avec flèche 38">
                <a:extLst>
                  <a:ext uri="{FF2B5EF4-FFF2-40B4-BE49-F238E27FC236}">
                    <a16:creationId xmlns:a16="http://schemas.microsoft.com/office/drawing/2014/main" id="{60E1B776-92D9-F380-73D2-B6ABC3C77380}"/>
                  </a:ext>
                </a:extLst>
              </p:cNvPr>
              <p:cNvCxnSpPr/>
              <p:nvPr/>
            </p:nvCxnSpPr>
            <p:spPr>
              <a:xfrm flipV="1">
                <a:off x="1214992" y="5020733"/>
                <a:ext cx="0" cy="220134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3317C171-514C-2636-5755-B88E2B7E6AFB}"/>
                  </a:ext>
                </a:extLst>
              </p:cNvPr>
              <p:cNvSpPr txBox="1"/>
              <p:nvPr/>
            </p:nvSpPr>
            <p:spPr>
              <a:xfrm>
                <a:off x="401249" y="5244313"/>
                <a:ext cx="161779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W48</a:t>
                </a:r>
              </a:p>
              <a:p>
                <a:pPr algn="ctr"/>
                <a:r>
                  <a:rPr lang="en-US" sz="1200" b="1" dirty="0">
                    <a:solidFill>
                      <a:srgbClr val="C00000"/>
                    </a:solidFill>
                    <a:latin typeface="Calibri"/>
                  </a:rPr>
                  <a:t>HIV-1 RNA ≥ 50 c/mL</a:t>
                </a:r>
              </a:p>
              <a:p>
                <a:pPr algn="ctr"/>
                <a:r>
                  <a:rPr lang="en-US" sz="1200" b="1" dirty="0">
                    <a:solidFill>
                      <a:srgbClr val="C00000"/>
                    </a:solidFill>
                    <a:latin typeface="Calibri"/>
                  </a:rPr>
                  <a:t>(FDA Snapshot)</a:t>
                </a:r>
                <a:endParaRPr lang="en-US" sz="2800" b="1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41" name="Groupe 40">
              <a:extLst>
                <a:ext uri="{FF2B5EF4-FFF2-40B4-BE49-F238E27FC236}">
                  <a16:creationId xmlns:a16="http://schemas.microsoft.com/office/drawing/2014/main" id="{79BD6023-DB95-A3B4-FECA-25033845C9A0}"/>
                </a:ext>
              </a:extLst>
            </p:cNvPr>
            <p:cNvGrpSpPr/>
            <p:nvPr/>
          </p:nvGrpSpPr>
          <p:grpSpPr>
            <a:xfrm>
              <a:off x="6863974" y="2816175"/>
              <a:ext cx="552824" cy="500579"/>
              <a:chOff x="938578" y="5020733"/>
              <a:chExt cx="552824" cy="500579"/>
            </a:xfrm>
          </p:grpSpPr>
          <p:cxnSp>
            <p:nvCxnSpPr>
              <p:cNvPr id="42" name="Connecteur droit avec flèche 41">
                <a:extLst>
                  <a:ext uri="{FF2B5EF4-FFF2-40B4-BE49-F238E27FC236}">
                    <a16:creationId xmlns:a16="http://schemas.microsoft.com/office/drawing/2014/main" id="{49E1D6C4-32AE-0844-6352-E3629DDE0912}"/>
                  </a:ext>
                </a:extLst>
              </p:cNvPr>
              <p:cNvCxnSpPr/>
              <p:nvPr/>
            </p:nvCxnSpPr>
            <p:spPr>
              <a:xfrm flipV="1">
                <a:off x="1214992" y="5020733"/>
                <a:ext cx="0" cy="220134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ZoneTexte 42">
                <a:extLst>
                  <a:ext uri="{FF2B5EF4-FFF2-40B4-BE49-F238E27FC236}">
                    <a16:creationId xmlns:a16="http://schemas.microsoft.com/office/drawing/2014/main" id="{5088A13E-6D78-6786-1BAE-5239E2542E44}"/>
                  </a:ext>
                </a:extLst>
              </p:cNvPr>
              <p:cNvSpPr txBox="1"/>
              <p:nvPr/>
            </p:nvSpPr>
            <p:spPr>
              <a:xfrm>
                <a:off x="938578" y="5244313"/>
                <a:ext cx="552824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W96</a:t>
                </a:r>
                <a:endParaRPr lang="en-US" sz="2800" b="1" dirty="0">
                  <a:solidFill>
                    <a:srgbClr val="000066"/>
                  </a:solidFill>
                </a:endParaRPr>
              </a:p>
            </p:txBody>
          </p:sp>
        </p:grpSp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id="{9F5EA5C0-7F5C-D15D-15E8-0A97FE3B99DF}"/>
                </a:ext>
              </a:extLst>
            </p:cNvPr>
            <p:cNvCxnSpPr>
              <a:cxnSpLocks/>
            </p:cNvCxnSpPr>
            <p:nvPr/>
          </p:nvCxnSpPr>
          <p:spPr>
            <a:xfrm>
              <a:off x="7553014" y="2710624"/>
              <a:ext cx="2128556" cy="0"/>
            </a:xfrm>
            <a:prstGeom prst="line">
              <a:avLst/>
            </a:prstGeom>
            <a:ln>
              <a:solidFill>
                <a:srgbClr val="00B0F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B56E23A6-677A-643A-353A-AE7A5602EEF6}"/>
                </a:ext>
              </a:extLst>
            </p:cNvPr>
            <p:cNvSpPr txBox="1"/>
            <p:nvPr/>
          </p:nvSpPr>
          <p:spPr>
            <a:xfrm>
              <a:off x="7920915" y="2786787"/>
              <a:ext cx="1392754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71BD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Extension phase</a:t>
              </a:r>
              <a:endParaRPr lang="en-US" sz="3200" b="1" dirty="0">
                <a:solidFill>
                  <a:srgbClr val="0C71BD"/>
                </a:solidFill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2CD7E65F-A974-4F1A-0476-C5486D1A4C22}"/>
                </a:ext>
              </a:extLst>
            </p:cNvPr>
            <p:cNvSpPr txBox="1"/>
            <p:nvPr/>
          </p:nvSpPr>
          <p:spPr>
            <a:xfrm>
              <a:off x="3131158" y="2396760"/>
              <a:ext cx="76576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N=626</a:t>
              </a:r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DA3D76E4-093E-489C-3BDC-5F9B228DF31A}"/>
                </a:ext>
              </a:extLst>
            </p:cNvPr>
            <p:cNvSpPr txBox="1"/>
            <p:nvPr/>
          </p:nvSpPr>
          <p:spPr>
            <a:xfrm>
              <a:off x="201011" y="2913383"/>
              <a:ext cx="365427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200" noProof="0" dirty="0">
                  <a:solidFill>
                    <a:srgbClr val="000066"/>
                  </a:solidFill>
                </a:rPr>
                <a:t>SOC = INSTI-based 76%, NNRTI-based 15%, PI-based 8%</a:t>
              </a:r>
            </a:p>
          </p:txBody>
        </p:sp>
      </p:grpSp>
      <p:sp>
        <p:nvSpPr>
          <p:cNvPr id="11" name="Text Box 2">
            <a:extLst>
              <a:ext uri="{FF2B5EF4-FFF2-40B4-BE49-F238E27FC236}">
                <a16:creationId xmlns:a16="http://schemas.microsoft.com/office/drawing/2014/main" id="{D1C6FB2B-E6F7-3049-A75A-C1E9069DCB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988" y="3834691"/>
            <a:ext cx="247202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Virologic outcomes at W48</a:t>
            </a:r>
          </a:p>
        </p:txBody>
      </p:sp>
      <p:sp>
        <p:nvSpPr>
          <p:cNvPr id="13" name="Text Box 3">
            <a:extLst>
              <a:ext uri="{FF2B5EF4-FFF2-40B4-BE49-F238E27FC236}">
                <a16:creationId xmlns:a16="http://schemas.microsoft.com/office/drawing/2014/main" id="{CDBD520F-3302-6C93-2F2D-7169E2D17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901" y="6455281"/>
            <a:ext cx="33580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Colson</a:t>
            </a:r>
            <a:r>
              <a:rPr lang="fr-FR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AE, Lancet 2026;408(10557):821-32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805A663A-69FE-E559-5743-9F6F8E2903FF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7938045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66D2FA55-EAA6-FC6D-C1FA-155D4E7AD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7112" y="1939586"/>
            <a:ext cx="215900" cy="214313"/>
          </a:xfrm>
          <a:prstGeom prst="rect">
            <a:avLst/>
          </a:prstGeom>
          <a:solidFill>
            <a:srgbClr val="00B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>
              <a:solidFill>
                <a:srgbClr val="000066"/>
              </a:solidFill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AE82B8EA-B7F4-AE6D-4CE9-C1D72CB3D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5495" y="1939586"/>
            <a:ext cx="215900" cy="21431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>
              <a:solidFill>
                <a:srgbClr val="000066"/>
              </a:solidFill>
            </a:endParaRPr>
          </a:p>
        </p:txBody>
      </p:sp>
      <p:sp>
        <p:nvSpPr>
          <p:cNvPr id="9" name="Rectangle 97">
            <a:extLst>
              <a:ext uri="{FF2B5EF4-FFF2-40B4-BE49-F238E27FC236}">
                <a16:creationId xmlns:a16="http://schemas.microsoft.com/office/drawing/2014/main" id="{DCD71252-B993-4D4A-C777-110DEEF09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590" y="1939020"/>
            <a:ext cx="152791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ISL/LEN </a:t>
            </a:r>
            <a:r>
              <a:rPr kumimoji="0" lang="en-US" sz="1400" b="1" i="0" u="none" strike="noStrike" cap="none" normalizeH="0" baseline="0" dirty="0" err="1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qw</a:t>
            </a: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 (N=314)</a:t>
            </a:r>
          </a:p>
        </p:txBody>
      </p:sp>
      <p:sp>
        <p:nvSpPr>
          <p:cNvPr id="11" name="Rectangle 103">
            <a:extLst>
              <a:ext uri="{FF2B5EF4-FFF2-40B4-BE49-F238E27FC236}">
                <a16:creationId xmlns:a16="http://schemas.microsoft.com/office/drawing/2014/main" id="{091332CB-9840-130C-48DD-35D87D3B2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9973" y="1939020"/>
            <a:ext cx="1352934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rPr>
              <a:t>Daily SOC (N=312)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EDDA1038-0229-5BFE-6AF0-04C2928A0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6138" y="2366058"/>
            <a:ext cx="396140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0070C0"/>
                </a:solidFill>
                <a:ea typeface="ＭＳ Ｐゴシック" pitchFamily="34" charset="-128"/>
                <a:cs typeface="Arial" charset="0"/>
              </a:rPr>
              <a:t>Mean (SD) c</a:t>
            </a:r>
            <a: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hange in CD4+ T-cell count (/µL) 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83124FC3-8049-6C40-F2E3-7127C9431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345" y="2366058"/>
            <a:ext cx="370441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sz="1600" b="1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ＭＳ Ｐゴシック" pitchFamily="34" charset="-128"/>
                <a:cs typeface="Arial" charset="0"/>
              </a:rPr>
              <a:t>Mean (SD) CD4+ T-cell count (/µL) by visit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1FBF550-F126-3BA9-E140-35B029B9A102}"/>
              </a:ext>
            </a:extLst>
          </p:cNvPr>
          <p:cNvGrpSpPr/>
          <p:nvPr/>
        </p:nvGrpSpPr>
        <p:grpSpPr>
          <a:xfrm>
            <a:off x="5922749" y="2801372"/>
            <a:ext cx="5336838" cy="2900875"/>
            <a:chOff x="5922749" y="2801372"/>
            <a:chExt cx="5336838" cy="2900875"/>
          </a:xfrm>
        </p:grpSpPr>
        <p:grpSp>
          <p:nvGrpSpPr>
            <p:cNvPr id="8" name="Groupe 7">
              <a:extLst>
                <a:ext uri="{FF2B5EF4-FFF2-40B4-BE49-F238E27FC236}">
                  <a16:creationId xmlns:a16="http://schemas.microsoft.com/office/drawing/2014/main" id="{7356A498-C657-4207-E58D-E202C55EA439}"/>
                </a:ext>
              </a:extLst>
            </p:cNvPr>
            <p:cNvGrpSpPr/>
            <p:nvPr/>
          </p:nvGrpSpPr>
          <p:grpSpPr>
            <a:xfrm>
              <a:off x="5922749" y="2801372"/>
              <a:ext cx="5336838" cy="2900875"/>
              <a:chOff x="6493213" y="3074991"/>
              <a:chExt cx="5336838" cy="2900875"/>
            </a:xfrm>
          </p:grpSpPr>
          <p:sp>
            <p:nvSpPr>
              <p:cNvPr id="102" name="Rectangle 88">
                <a:extLst>
                  <a:ext uri="{FF2B5EF4-FFF2-40B4-BE49-F238E27FC236}">
                    <a16:creationId xmlns:a16="http://schemas.microsoft.com/office/drawing/2014/main" id="{56A887F8-7434-239D-2DBC-F03C044A50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32629" y="5302250"/>
                <a:ext cx="176331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BL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3" name="Rectangle 89">
                <a:extLst>
                  <a:ext uri="{FF2B5EF4-FFF2-40B4-BE49-F238E27FC236}">
                    <a16:creationId xmlns:a16="http://schemas.microsoft.com/office/drawing/2014/main" id="{DD619F90-7457-6812-11FE-F2C242B02C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394612" y="5302250"/>
                <a:ext cx="34625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W12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4" name="Rectangle 90">
                <a:extLst>
                  <a:ext uri="{FF2B5EF4-FFF2-40B4-BE49-F238E27FC236}">
                    <a16:creationId xmlns:a16="http://schemas.microsoft.com/office/drawing/2014/main" id="{2E2BCA9E-50F1-35D3-D26F-604048ED6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39174" y="5302250"/>
                <a:ext cx="34625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W24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5" name="Rectangle 91">
                <a:extLst>
                  <a:ext uri="{FF2B5EF4-FFF2-40B4-BE49-F238E27FC236}">
                    <a16:creationId xmlns:a16="http://schemas.microsoft.com/office/drawing/2014/main" id="{E4DE4DE8-C957-3ED7-C782-83DCB3B48F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85324" y="5302250"/>
                <a:ext cx="34625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W36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6" name="Rectangle 92">
                <a:extLst>
                  <a:ext uri="{FF2B5EF4-FFF2-40B4-BE49-F238E27FC236}">
                    <a16:creationId xmlns:a16="http://schemas.microsoft.com/office/drawing/2014/main" id="{685215F8-33A1-057B-8D9C-D0FD2213E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229887" y="5302250"/>
                <a:ext cx="346250" cy="215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W48</a:t>
                </a:r>
                <a:endParaRPr kumimoji="0" lang="en-US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7" name="Rectangle 93">
                <a:extLst>
                  <a:ext uri="{FF2B5EF4-FFF2-40B4-BE49-F238E27FC236}">
                    <a16:creationId xmlns:a16="http://schemas.microsoft.com/office/drawing/2014/main" id="{F3A27698-C71F-AEB3-B4B5-E04A45DA3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0591" y="5546725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n-lt"/>
                  </a:rPr>
                  <a:t>314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8" name="Rectangle 94">
                <a:extLst>
                  <a:ext uri="{FF2B5EF4-FFF2-40B4-BE49-F238E27FC236}">
                    <a16:creationId xmlns:a16="http://schemas.microsoft.com/office/drawing/2014/main" id="{91AF51D2-27E0-5F53-70E3-C0230A97EE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5154" y="5546725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n-lt"/>
                  </a:rPr>
                  <a:t>307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09" name="Rectangle 95">
                <a:extLst>
                  <a:ext uri="{FF2B5EF4-FFF2-40B4-BE49-F238E27FC236}">
                    <a16:creationId xmlns:a16="http://schemas.microsoft.com/office/drawing/2014/main" id="{1DE45068-CE7A-E48E-A69E-0EA9EFC86E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9716" y="5546725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n-lt"/>
                  </a:rPr>
                  <a:t>303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0" name="Rectangle 96">
                <a:extLst>
                  <a:ext uri="{FF2B5EF4-FFF2-40B4-BE49-F238E27FC236}">
                    <a16:creationId xmlns:a16="http://schemas.microsoft.com/office/drawing/2014/main" id="{FC598C85-8A58-BB70-0DFB-364F8F858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5866" y="5546725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n-lt"/>
                  </a:rPr>
                  <a:t>305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1" name="Rectangle 97">
                <a:extLst>
                  <a:ext uri="{FF2B5EF4-FFF2-40B4-BE49-F238E27FC236}">
                    <a16:creationId xmlns:a16="http://schemas.microsoft.com/office/drawing/2014/main" id="{C42A8380-7638-D1C1-68BE-8F2F58BE42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67769" y="4324424"/>
                <a:ext cx="20358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-45</a:t>
                </a:r>
              </a:p>
            </p:txBody>
          </p:sp>
          <p:sp>
            <p:nvSpPr>
              <p:cNvPr id="112" name="Rectangle 98">
                <a:extLst>
                  <a:ext uri="{FF2B5EF4-FFF2-40B4-BE49-F238E27FC236}">
                    <a16:creationId xmlns:a16="http://schemas.microsoft.com/office/drawing/2014/main" id="{521F4965-8782-F3D6-F159-145C62EF5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00591" y="5791200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latin typeface="+mn-lt"/>
                  </a:rPr>
                  <a:t>312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3" name="Rectangle 99">
                <a:extLst>
                  <a:ext uri="{FF2B5EF4-FFF2-40B4-BE49-F238E27FC236}">
                    <a16:creationId xmlns:a16="http://schemas.microsoft.com/office/drawing/2014/main" id="{9C57B5BE-0CE1-74C6-06FC-9F8112D873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445154" y="5791200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latin typeface="+mn-lt"/>
                  </a:rPr>
                  <a:t>308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4" name="Rectangle 100">
                <a:extLst>
                  <a:ext uri="{FF2B5EF4-FFF2-40B4-BE49-F238E27FC236}">
                    <a16:creationId xmlns:a16="http://schemas.microsoft.com/office/drawing/2014/main" id="{532E84A2-EBB2-FF7E-81C6-F416A54FF6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89716" y="5791200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latin typeface="+mn-lt"/>
                  </a:rPr>
                  <a:t>304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5" name="Rectangle 101">
                <a:extLst>
                  <a:ext uri="{FF2B5EF4-FFF2-40B4-BE49-F238E27FC236}">
                    <a16:creationId xmlns:a16="http://schemas.microsoft.com/office/drawing/2014/main" id="{A02D2A2E-6D76-88B2-12DA-6AE162E694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335866" y="5791200"/>
                <a:ext cx="235642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latin typeface="+mn-lt"/>
                  </a:rPr>
                  <a:t>305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6" name="Rectangle 102">
                <a:extLst>
                  <a:ext uri="{FF2B5EF4-FFF2-40B4-BE49-F238E27FC236}">
                    <a16:creationId xmlns:a16="http://schemas.microsoft.com/office/drawing/2014/main" id="{8C9CD926-C899-D032-4B7E-8353357E5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67769" y="4194241"/>
                <a:ext cx="125034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-8</a:t>
                </a:r>
              </a:p>
            </p:txBody>
          </p:sp>
          <p:sp>
            <p:nvSpPr>
              <p:cNvPr id="117" name="Rectangle 103">
                <a:extLst>
                  <a:ext uri="{FF2B5EF4-FFF2-40B4-BE49-F238E27FC236}">
                    <a16:creationId xmlns:a16="http://schemas.microsoft.com/office/drawing/2014/main" id="{1104610D-CC24-2BA0-2875-B3603C824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441" y="5546725"/>
                <a:ext cx="17633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solidFill>
                      <a:srgbClr val="00B050"/>
                    </a:solidFill>
                    <a:latin typeface="+mn-lt"/>
                  </a:rPr>
                  <a:t>N</a:t>
                </a: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latin typeface="+mn-lt"/>
                  </a:rPr>
                  <a:t>=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8" name="Rectangle 104">
                <a:extLst>
                  <a:ext uri="{FF2B5EF4-FFF2-40B4-BE49-F238E27FC236}">
                    <a16:creationId xmlns:a16="http://schemas.microsoft.com/office/drawing/2014/main" id="{132C2F2B-FE08-EB07-0E19-816CF88F6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21441" y="5791200"/>
                <a:ext cx="17633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200" dirty="0">
                    <a:solidFill>
                      <a:srgbClr val="00B0F0"/>
                    </a:solidFill>
                    <a:latin typeface="+mn-lt"/>
                  </a:rPr>
                  <a:t>N</a:t>
                </a: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B0F0"/>
                    </a:solidFill>
                    <a:effectLst/>
                    <a:latin typeface="+mn-lt"/>
                  </a:rPr>
                  <a:t>=</a:t>
                </a:r>
                <a:endParaRPr kumimoji="0" 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+mn-lt"/>
                </a:endParaRPr>
              </a:p>
            </p:txBody>
          </p:sp>
          <p:sp>
            <p:nvSpPr>
              <p:cNvPr id="119" name="Freeform 105">
                <a:extLst>
                  <a:ext uri="{FF2B5EF4-FFF2-40B4-BE49-F238E27FC236}">
                    <a16:creationId xmlns:a16="http://schemas.microsoft.com/office/drawing/2014/main" id="{ABADD855-482E-4D0F-7B5F-EF7F75B2AD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7763" y="4697413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0" name="Line 106">
                <a:extLst>
                  <a:ext uri="{FF2B5EF4-FFF2-40B4-BE49-F238E27FC236}">
                    <a16:creationId xmlns:a16="http://schemas.microsoft.com/office/drawing/2014/main" id="{EE797988-DBB7-7C2F-6FB3-2BE199B8D4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41100" y="3768725"/>
                <a:ext cx="0" cy="928687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1" name="Freeform 107">
                <a:extLst>
                  <a:ext uri="{FF2B5EF4-FFF2-40B4-BE49-F238E27FC236}">
                    <a16:creationId xmlns:a16="http://schemas.microsoft.com/office/drawing/2014/main" id="{4EAC1085-1D4B-4662-53F8-889ED8B0A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6175" y="3768725"/>
                <a:ext cx="68263" cy="0"/>
              </a:xfrm>
              <a:custGeom>
                <a:avLst/>
                <a:gdLst>
                  <a:gd name="T0" fmla="*/ 43 w 43"/>
                  <a:gd name="T1" fmla="*/ 22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2" name="Freeform 108">
                <a:extLst>
                  <a:ext uri="{FF2B5EF4-FFF2-40B4-BE49-F238E27FC236}">
                    <a16:creationId xmlns:a16="http://schemas.microsoft.com/office/drawing/2014/main" id="{83CB1776-7C40-F2DE-1E1E-42F2622F64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4350" y="4683125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3" name="Line 109">
                <a:extLst>
                  <a:ext uri="{FF2B5EF4-FFF2-40B4-BE49-F238E27FC236}">
                    <a16:creationId xmlns:a16="http://schemas.microsoft.com/office/drawing/2014/main" id="{5A00EC87-1EAC-644A-F1B5-D17D5BF127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7688" y="3763963"/>
                <a:ext cx="0" cy="919162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" name="Freeform 110">
                <a:extLst>
                  <a:ext uri="{FF2B5EF4-FFF2-40B4-BE49-F238E27FC236}">
                    <a16:creationId xmlns:a16="http://schemas.microsoft.com/office/drawing/2014/main" id="{980BF7D6-DD94-A0F7-5163-05DD022581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34350" y="3763963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" name="Freeform 111">
                <a:extLst>
                  <a:ext uri="{FF2B5EF4-FFF2-40B4-BE49-F238E27FC236}">
                    <a16:creationId xmlns:a16="http://schemas.microsoft.com/office/drawing/2014/main" id="{B2EE8A9B-542E-51D8-18CB-CFE0B2B998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1850" y="4667250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6" name="Line 112">
                <a:extLst>
                  <a:ext uri="{FF2B5EF4-FFF2-40B4-BE49-F238E27FC236}">
                    <a16:creationId xmlns:a16="http://schemas.microsoft.com/office/drawing/2014/main" id="{31ADF116-BF8E-66B0-E9A5-AFA14E1399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85188" y="3784600"/>
                <a:ext cx="0" cy="88265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7" name="Freeform 113">
                <a:extLst>
                  <a:ext uri="{FF2B5EF4-FFF2-40B4-BE49-F238E27FC236}">
                    <a16:creationId xmlns:a16="http://schemas.microsoft.com/office/drawing/2014/main" id="{95D07593-9D9F-D1E4-48F8-F4B26EE82A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51850" y="3784600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8" name="Freeform 114">
                <a:extLst>
                  <a:ext uri="{FF2B5EF4-FFF2-40B4-BE49-F238E27FC236}">
                    <a16:creationId xmlns:a16="http://schemas.microsoft.com/office/drawing/2014/main" id="{43655EE2-D33B-6814-C74B-D587E038FA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0" y="4700588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9" name="Line 115">
                <a:extLst>
                  <a:ext uri="{FF2B5EF4-FFF2-40B4-BE49-F238E27FC236}">
                    <a16:creationId xmlns:a16="http://schemas.microsoft.com/office/drawing/2014/main" id="{03C22463-569F-9CE5-72F1-69E52BEB28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437688" y="3741738"/>
                <a:ext cx="0" cy="95885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0" name="Freeform 116">
                <a:extLst>
                  <a:ext uri="{FF2B5EF4-FFF2-40B4-BE49-F238E27FC236}">
                    <a16:creationId xmlns:a16="http://schemas.microsoft.com/office/drawing/2014/main" id="{0D64746C-9634-2C71-2140-85AC68F7EC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2763" y="3741738"/>
                <a:ext cx="68263" cy="0"/>
              </a:xfrm>
              <a:custGeom>
                <a:avLst/>
                <a:gdLst>
                  <a:gd name="T0" fmla="*/ 43 w 43"/>
                  <a:gd name="T1" fmla="*/ 22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1" name="Freeform 117">
                <a:extLst>
                  <a:ext uri="{FF2B5EF4-FFF2-40B4-BE49-F238E27FC236}">
                    <a16:creationId xmlns:a16="http://schemas.microsoft.com/office/drawing/2014/main" id="{2A6BD5F3-DBBC-9B55-CD17-9C6F29422D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5263" y="4751388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2" name="Line 118">
                <a:extLst>
                  <a:ext uri="{FF2B5EF4-FFF2-40B4-BE49-F238E27FC236}">
                    <a16:creationId xmlns:a16="http://schemas.microsoft.com/office/drawing/2014/main" id="{06640E27-4B7C-B40A-E608-2E0143E4C3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88600" y="3703638"/>
                <a:ext cx="0" cy="1047750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3" name="Freeform 119">
                <a:extLst>
                  <a:ext uri="{FF2B5EF4-FFF2-40B4-BE49-F238E27FC236}">
                    <a16:creationId xmlns:a16="http://schemas.microsoft.com/office/drawing/2014/main" id="{1A59FC40-DF00-F888-9025-7F70650F4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55263" y="3703638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4" name="Freeform 120">
                <a:extLst>
                  <a:ext uri="{FF2B5EF4-FFF2-40B4-BE49-F238E27FC236}">
                    <a16:creationId xmlns:a16="http://schemas.microsoft.com/office/drawing/2014/main" id="{800A4D6A-854B-84A9-DDE3-0F1AE130B8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850" y="4664075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5" name="Line 121">
                <a:extLst>
                  <a:ext uri="{FF2B5EF4-FFF2-40B4-BE49-F238E27FC236}">
                    <a16:creationId xmlns:a16="http://schemas.microsoft.com/office/drawing/2014/main" id="{ED9EFE2E-F5A2-AD77-D49A-BE8F110620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50188" y="3803650"/>
                <a:ext cx="0" cy="860425"/>
              </a:xfrm>
              <a:prstGeom prst="line">
                <a:avLst/>
              </a:pr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6" name="Freeform 122">
                <a:extLst>
                  <a:ext uri="{FF2B5EF4-FFF2-40B4-BE49-F238E27FC236}">
                    <a16:creationId xmlns:a16="http://schemas.microsoft.com/office/drawing/2014/main" id="{D280A9D5-CF32-CF8F-CD42-09A333187E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850" y="3803650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7" name="Line 123">
                <a:extLst>
                  <a:ext uri="{FF2B5EF4-FFF2-40B4-BE49-F238E27FC236}">
                    <a16:creationId xmlns:a16="http://schemas.microsoft.com/office/drawing/2014/main" id="{5449F305-4FB8-CB9A-6031-89F870A0B4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71013" y="3795713"/>
                <a:ext cx="34925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8" name="Line 124">
                <a:extLst>
                  <a:ext uri="{FF2B5EF4-FFF2-40B4-BE49-F238E27FC236}">
                    <a16:creationId xmlns:a16="http://schemas.microsoft.com/office/drawing/2014/main" id="{2392A4A7-F3D2-8A59-1499-9D38753207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372600" y="4797425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39" name="Line 125">
                <a:extLst>
                  <a:ext uri="{FF2B5EF4-FFF2-40B4-BE49-F238E27FC236}">
                    <a16:creationId xmlns:a16="http://schemas.microsoft.com/office/drawing/2014/main" id="{0D3BDEB2-1199-A84C-5AC0-9E36C02DEC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05938" y="4797425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0" name="Line 126">
                <a:extLst>
                  <a:ext uri="{FF2B5EF4-FFF2-40B4-BE49-F238E27FC236}">
                    <a16:creationId xmlns:a16="http://schemas.microsoft.com/office/drawing/2014/main" id="{349AA596-16E4-AEED-1F23-3208B39F7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05938" y="3795713"/>
                <a:ext cx="0" cy="1001712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1" name="Line 127">
                <a:extLst>
                  <a:ext uri="{FF2B5EF4-FFF2-40B4-BE49-F238E27FC236}">
                    <a16:creationId xmlns:a16="http://schemas.microsoft.com/office/drawing/2014/main" id="{579CF199-7D5B-5D68-2A1C-75E2B932C6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05938" y="3795713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2" name="Freeform 128">
                <a:extLst>
                  <a:ext uri="{FF2B5EF4-FFF2-40B4-BE49-F238E27FC236}">
                    <a16:creationId xmlns:a16="http://schemas.microsoft.com/office/drawing/2014/main" id="{9A8044ED-A895-F546-74B3-F857BAE77D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100" y="4718050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3" name="Line 129">
                <a:extLst>
                  <a:ext uri="{FF2B5EF4-FFF2-40B4-BE49-F238E27FC236}">
                    <a16:creationId xmlns:a16="http://schemas.microsoft.com/office/drawing/2014/main" id="{378BE00C-E590-0596-52FC-0E038BBCA1F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453438" y="3810000"/>
                <a:ext cx="0" cy="90805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4" name="Freeform 130">
                <a:extLst>
                  <a:ext uri="{FF2B5EF4-FFF2-40B4-BE49-F238E27FC236}">
                    <a16:creationId xmlns:a16="http://schemas.microsoft.com/office/drawing/2014/main" id="{68A1B776-6C51-F29F-E8B9-ACCC8F227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20100" y="3810000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5" name="Line 131">
                <a:extLst>
                  <a:ext uri="{FF2B5EF4-FFF2-40B4-BE49-F238E27FC236}">
                    <a16:creationId xmlns:a16="http://schemas.microsoft.com/office/drawing/2014/main" id="{8F53C6A5-A2FE-8E1A-53AD-F63CAA6EFA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02600" y="3824288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6" name="Line 132">
                <a:extLst>
                  <a:ext uri="{FF2B5EF4-FFF2-40B4-BE49-F238E27FC236}">
                    <a16:creationId xmlns:a16="http://schemas.microsoft.com/office/drawing/2014/main" id="{AB016E74-9C22-FF2B-F4F5-6F6A0E522C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02600" y="4714875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7" name="Line 133">
                <a:extLst>
                  <a:ext uri="{FF2B5EF4-FFF2-40B4-BE49-F238E27FC236}">
                    <a16:creationId xmlns:a16="http://schemas.microsoft.com/office/drawing/2014/main" id="{6120068C-9799-3C22-BD6E-FBDB8AF1CD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35938" y="4714875"/>
                <a:ext cx="34925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8" name="Line 134">
                <a:extLst>
                  <a:ext uri="{FF2B5EF4-FFF2-40B4-BE49-F238E27FC236}">
                    <a16:creationId xmlns:a16="http://schemas.microsoft.com/office/drawing/2014/main" id="{F7B44549-8703-3F35-79B0-B52806D1A0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135938" y="3824288"/>
                <a:ext cx="0" cy="890587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49" name="Line 135">
                <a:extLst>
                  <a:ext uri="{FF2B5EF4-FFF2-40B4-BE49-F238E27FC236}">
                    <a16:creationId xmlns:a16="http://schemas.microsoft.com/office/drawing/2014/main" id="{D4A7832A-D859-B967-770D-0675322DAA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35938" y="3824288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50" name="Rectangle 136">
                <a:extLst>
                  <a:ext uri="{FF2B5EF4-FFF2-40B4-BE49-F238E27FC236}">
                    <a16:creationId xmlns:a16="http://schemas.microsoft.com/office/drawing/2014/main" id="{D299A255-6016-8289-51C4-2E820408A2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7017" y="3074991"/>
                <a:ext cx="23564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400</a:t>
                </a:r>
              </a:p>
            </p:txBody>
          </p:sp>
          <p:sp>
            <p:nvSpPr>
              <p:cNvPr id="151" name="Rectangle 137">
                <a:extLst>
                  <a:ext uri="{FF2B5EF4-FFF2-40B4-BE49-F238E27FC236}">
                    <a16:creationId xmlns:a16="http://schemas.microsoft.com/office/drawing/2014/main" id="{19FCDECC-B209-5206-C53B-639880906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7017" y="3340103"/>
                <a:ext cx="23564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300</a:t>
                </a:r>
              </a:p>
            </p:txBody>
          </p:sp>
          <p:sp>
            <p:nvSpPr>
              <p:cNvPr id="152" name="Rectangle 138">
                <a:extLst>
                  <a:ext uri="{FF2B5EF4-FFF2-40B4-BE49-F238E27FC236}">
                    <a16:creationId xmlns:a16="http://schemas.microsoft.com/office/drawing/2014/main" id="{77492300-E4CC-38B8-575C-BDF3AE9AD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52523" y="4130678"/>
                <a:ext cx="78548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0</a:t>
                </a:r>
              </a:p>
            </p:txBody>
          </p:sp>
          <p:sp>
            <p:nvSpPr>
              <p:cNvPr id="153" name="Rectangle 139">
                <a:extLst>
                  <a:ext uri="{FF2B5EF4-FFF2-40B4-BE49-F238E27FC236}">
                    <a16:creationId xmlns:a16="http://schemas.microsoft.com/office/drawing/2014/main" id="{6D1B3C38-BA7F-194A-6FC3-BEF4832EF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0529" y="4394203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-100</a:t>
                </a:r>
              </a:p>
            </p:txBody>
          </p:sp>
          <p:sp>
            <p:nvSpPr>
              <p:cNvPr id="154" name="Rectangle 140">
                <a:extLst>
                  <a:ext uri="{FF2B5EF4-FFF2-40B4-BE49-F238E27FC236}">
                    <a16:creationId xmlns:a16="http://schemas.microsoft.com/office/drawing/2014/main" id="{185C1788-0657-49AC-2ADD-115C98B72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0529" y="4657728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-200</a:t>
                </a:r>
              </a:p>
            </p:txBody>
          </p:sp>
          <p:sp>
            <p:nvSpPr>
              <p:cNvPr id="155" name="Rectangle 141">
                <a:extLst>
                  <a:ext uri="{FF2B5EF4-FFF2-40B4-BE49-F238E27FC236}">
                    <a16:creationId xmlns:a16="http://schemas.microsoft.com/office/drawing/2014/main" id="{E71DA6E5-CA25-05D8-1021-3DEFA1C302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0529" y="4921253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-300</a:t>
                </a:r>
              </a:p>
            </p:txBody>
          </p:sp>
          <p:sp>
            <p:nvSpPr>
              <p:cNvPr id="156" name="Rectangle 142">
                <a:extLst>
                  <a:ext uri="{FF2B5EF4-FFF2-40B4-BE49-F238E27FC236}">
                    <a16:creationId xmlns:a16="http://schemas.microsoft.com/office/drawing/2014/main" id="{543E1C09-B207-13E2-B399-2CDFCBF18B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7017" y="3602041"/>
                <a:ext cx="23564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200</a:t>
                </a:r>
              </a:p>
            </p:txBody>
          </p:sp>
          <p:sp>
            <p:nvSpPr>
              <p:cNvPr id="157" name="Rectangle 143">
                <a:extLst>
                  <a:ext uri="{FF2B5EF4-FFF2-40B4-BE49-F238E27FC236}">
                    <a16:creationId xmlns:a16="http://schemas.microsoft.com/office/drawing/2014/main" id="{AAC79DDF-A3DD-94DE-B4EC-4B811E623B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50529" y="5184778"/>
                <a:ext cx="282129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-400</a:t>
                </a:r>
              </a:p>
            </p:txBody>
          </p:sp>
          <p:sp>
            <p:nvSpPr>
              <p:cNvPr id="158" name="Rectangle 144">
                <a:extLst>
                  <a:ext uri="{FF2B5EF4-FFF2-40B4-BE49-F238E27FC236}">
                    <a16:creationId xmlns:a16="http://schemas.microsoft.com/office/drawing/2014/main" id="{1FB27E9E-673A-CDB9-D45D-1F9CC25DE9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7017" y="3867153"/>
                <a:ext cx="235641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+mn-lt"/>
                  </a:rPr>
                  <a:t>100</a:t>
                </a:r>
              </a:p>
            </p:txBody>
          </p:sp>
          <p:grpSp>
            <p:nvGrpSpPr>
              <p:cNvPr id="185" name="Groupe 184">
                <a:extLst>
                  <a:ext uri="{FF2B5EF4-FFF2-40B4-BE49-F238E27FC236}">
                    <a16:creationId xmlns:a16="http://schemas.microsoft.com/office/drawing/2014/main" id="{721C3C19-0CF3-E71A-A99C-92D6F445511B}"/>
                  </a:ext>
                </a:extLst>
              </p:cNvPr>
              <p:cNvGrpSpPr/>
              <p:nvPr/>
            </p:nvGrpSpPr>
            <p:grpSpPr>
              <a:xfrm>
                <a:off x="7362825" y="3165475"/>
                <a:ext cx="4467226" cy="2109788"/>
                <a:chOff x="7362825" y="3165475"/>
                <a:chExt cx="4467226" cy="2109788"/>
              </a:xfrm>
            </p:grpSpPr>
            <p:sp>
              <p:nvSpPr>
                <p:cNvPr id="19" name="Line 5">
                  <a:extLst>
                    <a:ext uri="{FF2B5EF4-FFF2-40B4-BE49-F238E27FC236}">
                      <a16:creationId xmlns:a16="http://schemas.microsoft.com/office/drawing/2014/main" id="{3FC5167E-482E-9785-9C20-092EE1732DD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3430588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0" name="Line 6">
                  <a:extLst>
                    <a:ext uri="{FF2B5EF4-FFF2-40B4-BE49-F238E27FC236}">
                      <a16:creationId xmlns:a16="http://schemas.microsoft.com/office/drawing/2014/main" id="{2B091EC6-7651-F471-010E-F661F9BCF6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3957638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1" name="Line 7">
                  <a:extLst>
                    <a:ext uri="{FF2B5EF4-FFF2-40B4-BE49-F238E27FC236}">
                      <a16:creationId xmlns:a16="http://schemas.microsoft.com/office/drawing/2014/main" id="{78EA4DD3-357A-C593-CD09-F86A842EA4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3694113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2" name="Line 8">
                  <a:extLst>
                    <a:ext uri="{FF2B5EF4-FFF2-40B4-BE49-F238E27FC236}">
                      <a16:creationId xmlns:a16="http://schemas.microsoft.com/office/drawing/2014/main" id="{7F980550-EE4C-F1BF-CA8B-EDFC468190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4484688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3" name="Line 9">
                  <a:extLst>
                    <a:ext uri="{FF2B5EF4-FFF2-40B4-BE49-F238E27FC236}">
                      <a16:creationId xmlns:a16="http://schemas.microsoft.com/office/drawing/2014/main" id="{4E672A60-094E-F551-3992-7AB289BC401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5011738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4" name="Line 10">
                  <a:extLst>
                    <a:ext uri="{FF2B5EF4-FFF2-40B4-BE49-F238E27FC236}">
                      <a16:creationId xmlns:a16="http://schemas.microsoft.com/office/drawing/2014/main" id="{BEC52341-8E14-D3C9-CBE2-0FE0BA6D5B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4748213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25" name="Line 11">
                  <a:extLst>
                    <a:ext uri="{FF2B5EF4-FFF2-40B4-BE49-F238E27FC236}">
                      <a16:creationId xmlns:a16="http://schemas.microsoft.com/office/drawing/2014/main" id="{3A02D787-C4D9-140D-1E27-E0685C07AB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5275263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67" name="Line 153">
                  <a:extLst>
                    <a:ext uri="{FF2B5EF4-FFF2-40B4-BE49-F238E27FC236}">
                      <a16:creationId xmlns:a16="http://schemas.microsoft.com/office/drawing/2014/main" id="{24B9F3D5-F0D7-A0BA-1B9A-09FD2B40B9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362825" y="4221163"/>
                  <a:ext cx="77788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68" name="Line 154">
                  <a:extLst>
                    <a:ext uri="{FF2B5EF4-FFF2-40B4-BE49-F238E27FC236}">
                      <a16:creationId xmlns:a16="http://schemas.microsoft.com/office/drawing/2014/main" id="{5CBD5434-DC5A-7559-BC7C-BC2D284095A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7440613" y="4221163"/>
                  <a:ext cx="4389438" cy="1587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69" name="Line 155">
                  <a:extLst>
                    <a:ext uri="{FF2B5EF4-FFF2-40B4-BE49-F238E27FC236}">
                      <a16:creationId xmlns:a16="http://schemas.microsoft.com/office/drawing/2014/main" id="{23DDBA32-2BC8-81C8-A2C7-558F9CF276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440613" y="4221163"/>
                  <a:ext cx="0" cy="105410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170" name="Freeform 156">
                  <a:extLst>
                    <a:ext uri="{FF2B5EF4-FFF2-40B4-BE49-F238E27FC236}">
                      <a16:creationId xmlns:a16="http://schemas.microsoft.com/office/drawing/2014/main" id="{C5A7C025-0036-D3C5-DE3A-26F3ADF619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2825" y="3165475"/>
                  <a:ext cx="77788" cy="1055687"/>
                </a:xfrm>
                <a:custGeom>
                  <a:avLst/>
                  <a:gdLst>
                    <a:gd name="T0" fmla="*/ 0 w 49"/>
                    <a:gd name="T1" fmla="*/ 0 h 665"/>
                    <a:gd name="T2" fmla="*/ 49 w 49"/>
                    <a:gd name="T3" fmla="*/ 0 h 665"/>
                    <a:gd name="T4" fmla="*/ 49 w 49"/>
                    <a:gd name="T5" fmla="*/ 665 h 6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9" h="665">
                      <a:moveTo>
                        <a:pt x="0" y="0"/>
                      </a:moveTo>
                      <a:lnTo>
                        <a:pt x="49" y="0"/>
                      </a:lnTo>
                      <a:lnTo>
                        <a:pt x="49" y="665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 dirty="0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171" name="Line 157">
                <a:extLst>
                  <a:ext uri="{FF2B5EF4-FFF2-40B4-BE49-F238E27FC236}">
                    <a16:creationId xmlns:a16="http://schemas.microsoft.com/office/drawing/2014/main" id="{021B7A73-815C-9A3B-AE31-220E4F3CE9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85100" y="3811588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2" name="Line 158">
                <a:extLst>
                  <a:ext uri="{FF2B5EF4-FFF2-40B4-BE49-F238E27FC236}">
                    <a16:creationId xmlns:a16="http://schemas.microsoft.com/office/drawing/2014/main" id="{0BF19159-2D69-FB18-E91A-A918F75D44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818438" y="4729163"/>
                <a:ext cx="34925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3" name="Line 159">
                <a:extLst>
                  <a:ext uri="{FF2B5EF4-FFF2-40B4-BE49-F238E27FC236}">
                    <a16:creationId xmlns:a16="http://schemas.microsoft.com/office/drawing/2014/main" id="{2F43FE3D-9BF2-FF96-6E7E-F0D0509860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785100" y="4729163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4" name="Line 160">
                <a:extLst>
                  <a:ext uri="{FF2B5EF4-FFF2-40B4-BE49-F238E27FC236}">
                    <a16:creationId xmlns:a16="http://schemas.microsoft.com/office/drawing/2014/main" id="{003E1465-9CC1-EF2D-F06C-6D04F135D0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18438" y="3811588"/>
                <a:ext cx="0" cy="917575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5" name="Line 161">
                <a:extLst>
                  <a:ext uri="{FF2B5EF4-FFF2-40B4-BE49-F238E27FC236}">
                    <a16:creationId xmlns:a16="http://schemas.microsoft.com/office/drawing/2014/main" id="{A1FBF281-75C3-FA11-9B3C-3F2A2599BB0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818438" y="3811588"/>
                <a:ext cx="33338" cy="0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6" name="Freeform 162">
                <a:extLst>
                  <a:ext uri="{FF2B5EF4-FFF2-40B4-BE49-F238E27FC236}">
                    <a16:creationId xmlns:a16="http://schemas.microsoft.com/office/drawing/2014/main" id="{B5D3280C-5D68-08B1-0384-7735860CB8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3513" y="4805363"/>
                <a:ext cx="68263" cy="0"/>
              </a:xfrm>
              <a:custGeom>
                <a:avLst/>
                <a:gdLst>
                  <a:gd name="T0" fmla="*/ 43 w 43"/>
                  <a:gd name="T1" fmla="*/ 21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7" name="Line 163">
                <a:extLst>
                  <a:ext uri="{FF2B5EF4-FFF2-40B4-BE49-F238E27FC236}">
                    <a16:creationId xmlns:a16="http://schemas.microsoft.com/office/drawing/2014/main" id="{8725A60A-8CA4-C28D-25AC-13117DE329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356850" y="3816350"/>
                <a:ext cx="0" cy="989012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8" name="Freeform 164">
                <a:extLst>
                  <a:ext uri="{FF2B5EF4-FFF2-40B4-BE49-F238E27FC236}">
                    <a16:creationId xmlns:a16="http://schemas.microsoft.com/office/drawing/2014/main" id="{60493558-C9C8-7A7C-6378-BBEBE139F6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23513" y="3816350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79" name="Freeform 165">
                <a:extLst>
                  <a:ext uri="{FF2B5EF4-FFF2-40B4-BE49-F238E27FC236}">
                    <a16:creationId xmlns:a16="http://schemas.microsoft.com/office/drawing/2014/main" id="{6008751E-DA79-A3F3-0E9F-5D325498A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6013" y="4833938"/>
                <a:ext cx="66675" cy="0"/>
              </a:xfrm>
              <a:custGeom>
                <a:avLst/>
                <a:gdLst>
                  <a:gd name="T0" fmla="*/ 42 w 42"/>
                  <a:gd name="T1" fmla="*/ 21 w 42"/>
                  <a:gd name="T2" fmla="*/ 0 w 4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2">
                    <a:moveTo>
                      <a:pt x="42" y="0"/>
                    </a:moveTo>
                    <a:lnTo>
                      <a:pt x="21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80" name="Line 166">
                <a:extLst>
                  <a:ext uri="{FF2B5EF4-FFF2-40B4-BE49-F238E27FC236}">
                    <a16:creationId xmlns:a16="http://schemas.microsoft.com/office/drawing/2014/main" id="{BF7FC6C3-85EB-1DD6-DEE0-0E234A263D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309350" y="3838575"/>
                <a:ext cx="0" cy="995362"/>
              </a:xfrm>
              <a:prstGeom prst="line">
                <a:avLst/>
              </a:pr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81" name="Freeform 167">
                <a:extLst>
                  <a:ext uri="{FF2B5EF4-FFF2-40B4-BE49-F238E27FC236}">
                    <a16:creationId xmlns:a16="http://schemas.microsoft.com/office/drawing/2014/main" id="{6BFE4F69-DD6A-5E0A-D161-9A75FAD40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74425" y="3838575"/>
                <a:ext cx="68263" cy="0"/>
              </a:xfrm>
              <a:custGeom>
                <a:avLst/>
                <a:gdLst>
                  <a:gd name="T0" fmla="*/ 43 w 43"/>
                  <a:gd name="T1" fmla="*/ 22 w 43"/>
                  <a:gd name="T2" fmla="*/ 0 w 4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43">
                    <a:moveTo>
                      <a:pt x="43" y="0"/>
                    </a:moveTo>
                    <a:lnTo>
                      <a:pt x="22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82" name="Freeform 168">
                <a:extLst>
                  <a:ext uri="{FF2B5EF4-FFF2-40B4-BE49-F238E27FC236}">
                    <a16:creationId xmlns:a16="http://schemas.microsoft.com/office/drawing/2014/main" id="{A56AFFD0-A416-D7E0-E44C-61B68F1F0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925" y="4221163"/>
                <a:ext cx="3813175" cy="23812"/>
              </a:xfrm>
              <a:custGeom>
                <a:avLst/>
                <a:gdLst>
                  <a:gd name="T0" fmla="*/ 2402 w 2402"/>
                  <a:gd name="T1" fmla="*/ 14 h 15"/>
                  <a:gd name="T2" fmla="*/ 1203 w 2402"/>
                  <a:gd name="T3" fmla="*/ 0 h 15"/>
                  <a:gd name="T4" fmla="*/ 403 w 2402"/>
                  <a:gd name="T5" fmla="*/ 1 h 15"/>
                  <a:gd name="T6" fmla="*/ 203 w 2402"/>
                  <a:gd name="T7" fmla="*/ 15 h 15"/>
                  <a:gd name="T8" fmla="*/ 0 w 2402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2" h="15">
                    <a:moveTo>
                      <a:pt x="2402" y="14"/>
                    </a:moveTo>
                    <a:lnTo>
                      <a:pt x="1203" y="0"/>
                    </a:lnTo>
                    <a:lnTo>
                      <a:pt x="403" y="1"/>
                    </a:lnTo>
                    <a:lnTo>
                      <a:pt x="203" y="15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B0F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83" name="Freeform 169">
                <a:extLst>
                  <a:ext uri="{FF2B5EF4-FFF2-40B4-BE49-F238E27FC236}">
                    <a16:creationId xmlns:a16="http://schemas.microsoft.com/office/drawing/2014/main" id="{CBAD3B97-1401-897C-91E3-3781E49373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7925" y="4221163"/>
                <a:ext cx="3781425" cy="114300"/>
              </a:xfrm>
              <a:custGeom>
                <a:avLst/>
                <a:gdLst>
                  <a:gd name="T0" fmla="*/ 2382 w 2382"/>
                  <a:gd name="T1" fmla="*/ 72 h 72"/>
                  <a:gd name="T2" fmla="*/ 583 w 2382"/>
                  <a:gd name="T3" fmla="*/ 33 h 72"/>
                  <a:gd name="T4" fmla="*/ 183 w 2382"/>
                  <a:gd name="T5" fmla="*/ 31 h 72"/>
                  <a:gd name="T6" fmla="*/ 0 w 2382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82" h="72">
                    <a:moveTo>
                      <a:pt x="2382" y="72"/>
                    </a:moveTo>
                    <a:lnTo>
                      <a:pt x="583" y="33"/>
                    </a:lnTo>
                    <a:lnTo>
                      <a:pt x="183" y="31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87" name="Rectangle 89">
                <a:extLst>
                  <a:ext uri="{FF2B5EF4-FFF2-40B4-BE49-F238E27FC236}">
                    <a16:creationId xmlns:a16="http://schemas.microsoft.com/office/drawing/2014/main" id="{46C4D50D-992C-2CB9-482D-F6E9B48EA2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5833064" y="3992897"/>
                <a:ext cx="1751185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lvl="0" algn="ctr"/>
                <a:r>
                  <a:rPr lang="en-US" sz="1400" b="1" dirty="0">
                    <a:solidFill>
                      <a:srgbClr val="000066"/>
                    </a:solidFill>
                    <a:latin typeface="+mn-lt"/>
                  </a:rPr>
                  <a:t>Mean (SD) change from</a:t>
                </a:r>
                <a:br>
                  <a:rPr lang="en-US" sz="1400" b="1" dirty="0">
                    <a:solidFill>
                      <a:srgbClr val="000066"/>
                    </a:solidFill>
                    <a:latin typeface="+mn-lt"/>
                  </a:rPr>
                </a:br>
                <a:r>
                  <a:rPr lang="en-US" sz="1400" b="1" dirty="0">
                    <a:solidFill>
                      <a:srgbClr val="000066"/>
                    </a:solidFill>
                    <a:latin typeface="+mn-lt"/>
                  </a:rPr>
                  <a:t>baseline, cells/µL</a:t>
                </a:r>
                <a:endParaRPr lang="en-US" sz="1400" dirty="0">
                  <a:solidFill>
                    <a:srgbClr val="000066"/>
                  </a:solidFill>
                  <a:latin typeface="+mn-lt"/>
                </a:endParaRPr>
              </a:p>
            </p:txBody>
          </p:sp>
        </p:grpSp>
        <p:sp>
          <p:nvSpPr>
            <p:cNvPr id="10" name="Rectangle 33">
              <a:extLst>
                <a:ext uri="{FF2B5EF4-FFF2-40B4-BE49-F238E27FC236}">
                  <a16:creationId xmlns:a16="http://schemas.microsoft.com/office/drawing/2014/main" id="{B99DE175-AE23-BBC4-BBB2-8809A9BF8B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1552" y="5264007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301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2" name="Rectangle 38">
              <a:extLst>
                <a:ext uri="{FF2B5EF4-FFF2-40B4-BE49-F238E27FC236}">
                  <a16:creationId xmlns:a16="http://schemas.microsoft.com/office/drawing/2014/main" id="{6360B624-513C-D51F-72EE-C80269262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1552" y="551392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302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C52D3D6-95FF-8C81-B25E-477D01061BD4}"/>
                </a:ext>
              </a:extLst>
            </p:cNvPr>
            <p:cNvSpPr txBox="1"/>
            <p:nvPr/>
          </p:nvSpPr>
          <p:spPr>
            <a:xfrm>
              <a:off x="8577792" y="2884348"/>
              <a:ext cx="25473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ISL/LEN vs SOC</a:t>
              </a:r>
            </a:p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Diff in LSM (95% CI) -31 (-58, - 4)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136D1827-13FD-80AA-CA41-1BCDC5EF676A}"/>
              </a:ext>
            </a:extLst>
          </p:cNvPr>
          <p:cNvGrpSpPr/>
          <p:nvPr/>
        </p:nvGrpSpPr>
        <p:grpSpPr>
          <a:xfrm>
            <a:off x="243864" y="2801372"/>
            <a:ext cx="4908610" cy="2906314"/>
            <a:chOff x="243864" y="2801372"/>
            <a:chExt cx="4908610" cy="2906314"/>
          </a:xfrm>
        </p:grpSpPr>
        <p:grpSp>
          <p:nvGrpSpPr>
            <p:cNvPr id="184" name="Groupe 183">
              <a:extLst>
                <a:ext uri="{FF2B5EF4-FFF2-40B4-BE49-F238E27FC236}">
                  <a16:creationId xmlns:a16="http://schemas.microsoft.com/office/drawing/2014/main" id="{72DC9969-EB52-8FB1-9CFA-3B1468187A7C}"/>
                </a:ext>
              </a:extLst>
            </p:cNvPr>
            <p:cNvGrpSpPr/>
            <p:nvPr/>
          </p:nvGrpSpPr>
          <p:grpSpPr>
            <a:xfrm>
              <a:off x="685249" y="2891856"/>
              <a:ext cx="4467225" cy="2112963"/>
              <a:chOff x="1255713" y="3165475"/>
              <a:chExt cx="4467225" cy="2112963"/>
            </a:xfrm>
          </p:grpSpPr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DCCE7A72-FC15-0BDD-2EE5-6750F962FE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4924425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27" name="Line 13">
                <a:extLst>
                  <a:ext uri="{FF2B5EF4-FFF2-40B4-BE49-F238E27FC236}">
                    <a16:creationId xmlns:a16="http://schemas.microsoft.com/office/drawing/2014/main" id="{53EE90FF-FB65-8241-488D-4C6CE07E52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4572000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28" name="Line 14">
                <a:extLst>
                  <a:ext uri="{FF2B5EF4-FFF2-40B4-BE49-F238E27FC236}">
                    <a16:creationId xmlns:a16="http://schemas.microsoft.com/office/drawing/2014/main" id="{E8476E3A-6FD8-678A-753D-6F1D138521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4221163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29" name="Line 15">
                <a:extLst>
                  <a:ext uri="{FF2B5EF4-FFF2-40B4-BE49-F238E27FC236}">
                    <a16:creationId xmlns:a16="http://schemas.microsoft.com/office/drawing/2014/main" id="{D89CC332-03DD-E42B-AC7C-4531A861BC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5278438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0" name="Line 16">
                <a:extLst>
                  <a:ext uri="{FF2B5EF4-FFF2-40B4-BE49-F238E27FC236}">
                    <a16:creationId xmlns:a16="http://schemas.microsoft.com/office/drawing/2014/main" id="{9BC30686-6426-6127-2578-A13A90385D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3868738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1" name="Freeform 17">
                <a:extLst>
                  <a:ext uri="{FF2B5EF4-FFF2-40B4-BE49-F238E27FC236}">
                    <a16:creationId xmlns:a16="http://schemas.microsoft.com/office/drawing/2014/main" id="{19388EDB-A9BE-49C6-7946-AD3157C007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33500" y="3165475"/>
                <a:ext cx="4389438" cy="2112962"/>
              </a:xfrm>
              <a:custGeom>
                <a:avLst/>
                <a:gdLst>
                  <a:gd name="T0" fmla="*/ 2765 w 2765"/>
                  <a:gd name="T1" fmla="*/ 1331 h 1331"/>
                  <a:gd name="T2" fmla="*/ 0 w 2765"/>
                  <a:gd name="T3" fmla="*/ 1331 h 1331"/>
                  <a:gd name="T4" fmla="*/ 0 w 2765"/>
                  <a:gd name="T5" fmla="*/ 1108 h 1331"/>
                  <a:gd name="T6" fmla="*/ 0 w 2765"/>
                  <a:gd name="T7" fmla="*/ 886 h 1331"/>
                  <a:gd name="T8" fmla="*/ 0 w 2765"/>
                  <a:gd name="T9" fmla="*/ 665 h 1331"/>
                  <a:gd name="T10" fmla="*/ 0 w 2765"/>
                  <a:gd name="T11" fmla="*/ 443 h 1331"/>
                  <a:gd name="T12" fmla="*/ 0 w 2765"/>
                  <a:gd name="T13" fmla="*/ 222 h 1331"/>
                  <a:gd name="T14" fmla="*/ 0 w 2765"/>
                  <a:gd name="T15" fmla="*/ 0 h 1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5" h="1331">
                    <a:moveTo>
                      <a:pt x="2765" y="1331"/>
                    </a:moveTo>
                    <a:lnTo>
                      <a:pt x="0" y="1331"/>
                    </a:lnTo>
                    <a:lnTo>
                      <a:pt x="0" y="1108"/>
                    </a:lnTo>
                    <a:lnTo>
                      <a:pt x="0" y="886"/>
                    </a:lnTo>
                    <a:lnTo>
                      <a:pt x="0" y="665"/>
                    </a:lnTo>
                    <a:lnTo>
                      <a:pt x="0" y="443"/>
                    </a:lnTo>
                    <a:lnTo>
                      <a:pt x="0" y="222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2" name="Line 18">
                <a:extLst>
                  <a:ext uri="{FF2B5EF4-FFF2-40B4-BE49-F238E27FC236}">
                    <a16:creationId xmlns:a16="http://schemas.microsoft.com/office/drawing/2014/main" id="{FD6B33B8-2B51-CA5D-09D5-839D95DFF1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3517900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33" name="Line 19">
                <a:extLst>
                  <a:ext uri="{FF2B5EF4-FFF2-40B4-BE49-F238E27FC236}">
                    <a16:creationId xmlns:a16="http://schemas.microsoft.com/office/drawing/2014/main" id="{E8A4EB31-D3A1-8E39-92EF-4B7F2ECB67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55713" y="3165475"/>
                <a:ext cx="77788" cy="0"/>
              </a:xfrm>
              <a:prstGeom prst="line">
                <a:avLst/>
              </a:prstGeom>
              <a:noFill/>
              <a:ln w="9525">
                <a:solidFill>
                  <a:srgbClr val="0000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34" name="Line 20">
              <a:extLst>
                <a:ext uri="{FF2B5EF4-FFF2-40B4-BE49-F238E27FC236}">
                  <a16:creationId xmlns:a16="http://schemas.microsoft.com/office/drawing/2014/main" id="{2BB45F59-0384-3CC3-AD27-2A6BF20358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9111" y="4203131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35" name="Line 21">
              <a:extLst>
                <a:ext uri="{FF2B5EF4-FFF2-40B4-BE49-F238E27FC236}">
                  <a16:creationId xmlns:a16="http://schemas.microsoft.com/office/drawing/2014/main" id="{879789F5-1522-53CE-D319-EBA8BAA0C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07524" y="3050606"/>
              <a:ext cx="34925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36" name="Line 22">
              <a:extLst>
                <a:ext uri="{FF2B5EF4-FFF2-40B4-BE49-F238E27FC236}">
                  <a16:creationId xmlns:a16="http://schemas.microsoft.com/office/drawing/2014/main" id="{D0B8B736-E131-F771-4A29-0A85D12366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2449" y="3050606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37" name="Line 23">
              <a:extLst>
                <a:ext uri="{FF2B5EF4-FFF2-40B4-BE49-F238E27FC236}">
                  <a16:creationId xmlns:a16="http://schemas.microsoft.com/office/drawing/2014/main" id="{BA263A43-29D7-461A-0ECC-AC3AB56CF6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2449" y="4203131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38" name="Line 24">
              <a:extLst>
                <a:ext uri="{FF2B5EF4-FFF2-40B4-BE49-F238E27FC236}">
                  <a16:creationId xmlns:a16="http://schemas.microsoft.com/office/drawing/2014/main" id="{261D686B-8775-B33A-1B19-5261138033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2449" y="3050606"/>
              <a:ext cx="0" cy="1152525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39" name="Rectangle 25">
              <a:extLst>
                <a:ext uri="{FF2B5EF4-FFF2-40B4-BE49-F238E27FC236}">
                  <a16:creationId xmlns:a16="http://schemas.microsoft.com/office/drawing/2014/main" id="{3D418C02-FDB5-F92B-FFF5-1BBAC33CC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052" y="5028631"/>
              <a:ext cx="17633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BL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0" name="Rectangle 26">
              <a:extLst>
                <a:ext uri="{FF2B5EF4-FFF2-40B4-BE49-F238E27FC236}">
                  <a16:creationId xmlns:a16="http://schemas.microsoft.com/office/drawing/2014/main" id="{AC462620-C543-91FA-C72F-35558CA57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7035" y="5028631"/>
              <a:ext cx="3462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W12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ED662630-49E8-1C12-5C53-DC9ACE371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1598" y="5028631"/>
              <a:ext cx="3462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W24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2" name="Rectangle 28">
              <a:extLst>
                <a:ext uri="{FF2B5EF4-FFF2-40B4-BE49-F238E27FC236}">
                  <a16:creationId xmlns:a16="http://schemas.microsoft.com/office/drawing/2014/main" id="{D12858DA-8D0D-7E49-FCD8-2471A8481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7748" y="5028631"/>
              <a:ext cx="3462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W36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3" name="Rectangle 29">
              <a:extLst>
                <a:ext uri="{FF2B5EF4-FFF2-40B4-BE49-F238E27FC236}">
                  <a16:creationId xmlns:a16="http://schemas.microsoft.com/office/drawing/2014/main" id="{1E727616-CF3B-BACA-F93E-1BF834B63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52310" y="5028631"/>
              <a:ext cx="346250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W48</a:t>
              </a:r>
              <a:endParaRPr kumimoji="0" lang="en-US" sz="14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  <a:latin typeface="+mn-lt"/>
              </a:endParaRPr>
            </a:p>
          </p:txBody>
        </p:sp>
        <p:sp>
          <p:nvSpPr>
            <p:cNvPr id="44" name="Rectangle 30">
              <a:extLst>
                <a:ext uri="{FF2B5EF4-FFF2-40B4-BE49-F238E27FC236}">
                  <a16:creationId xmlns:a16="http://schemas.microsoft.com/office/drawing/2014/main" id="{FC6EADDD-18EB-501F-65A9-8B11989BCE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355" y="342213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795</a:t>
              </a:r>
            </a:p>
          </p:txBody>
        </p:sp>
        <p:sp>
          <p:nvSpPr>
            <p:cNvPr id="45" name="Rectangle 31">
              <a:extLst>
                <a:ext uri="{FF2B5EF4-FFF2-40B4-BE49-F238E27FC236}">
                  <a16:creationId xmlns:a16="http://schemas.microsoft.com/office/drawing/2014/main" id="{EA4C9B16-4CDE-52E1-2DB4-D9ED93918D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577" y="5275229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307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6" name="Rectangle 32">
              <a:extLst>
                <a:ext uri="{FF2B5EF4-FFF2-40B4-BE49-F238E27FC236}">
                  <a16:creationId xmlns:a16="http://schemas.microsoft.com/office/drawing/2014/main" id="{8CCA0A38-19E0-4A80-2A57-9B8FE20D43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727" y="52731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303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7" name="Rectangle 33">
              <a:extLst>
                <a:ext uri="{FF2B5EF4-FFF2-40B4-BE49-F238E27FC236}">
                  <a16:creationId xmlns:a16="http://schemas.microsoft.com/office/drawing/2014/main" id="{564B255E-1CE5-FAE0-A1AB-56963E431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290" y="52731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305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8" name="Rectangle 34">
              <a:extLst>
                <a:ext uri="{FF2B5EF4-FFF2-40B4-BE49-F238E27FC236}">
                  <a16:creationId xmlns:a16="http://schemas.microsoft.com/office/drawing/2014/main" id="{C19CE8F8-AB51-1B32-0081-3FEDD3594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780" y="35142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750</a:t>
              </a:r>
            </a:p>
          </p:txBody>
        </p:sp>
        <p:sp>
          <p:nvSpPr>
            <p:cNvPr id="49" name="Rectangle 35">
              <a:extLst>
                <a:ext uri="{FF2B5EF4-FFF2-40B4-BE49-F238E27FC236}">
                  <a16:creationId xmlns:a16="http://schemas.microsoft.com/office/drawing/2014/main" id="{ECD2248A-526A-7BF9-3EA7-5F56C05505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0355" y="36666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761</a:t>
              </a:r>
            </a:p>
          </p:txBody>
        </p:sp>
        <p:sp>
          <p:nvSpPr>
            <p:cNvPr id="50" name="Rectangle 36">
              <a:extLst>
                <a:ext uri="{FF2B5EF4-FFF2-40B4-BE49-F238E27FC236}">
                  <a16:creationId xmlns:a16="http://schemas.microsoft.com/office/drawing/2014/main" id="{09BE7DEA-1B28-8812-6E31-E44A900808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577" y="551758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308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1" name="Rectangle 37">
              <a:extLst>
                <a:ext uri="{FF2B5EF4-FFF2-40B4-BE49-F238E27FC236}">
                  <a16:creationId xmlns:a16="http://schemas.microsoft.com/office/drawing/2014/main" id="{19E6B11B-99FD-992C-9188-666DC5AC07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3727" y="551758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304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2" name="Rectangle 38">
              <a:extLst>
                <a:ext uri="{FF2B5EF4-FFF2-40B4-BE49-F238E27FC236}">
                  <a16:creationId xmlns:a16="http://schemas.microsoft.com/office/drawing/2014/main" id="{D17DC64E-BF05-E974-61A7-BFA00D567D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8290" y="551758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305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3" name="Rectangle 39">
              <a:extLst>
                <a:ext uri="{FF2B5EF4-FFF2-40B4-BE49-F238E27FC236}">
                  <a16:creationId xmlns:a16="http://schemas.microsoft.com/office/drawing/2014/main" id="{5D7E8BDA-B3FA-91EA-6FE8-DC9114483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780" y="36666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750</a:t>
              </a:r>
            </a:p>
          </p:txBody>
        </p:sp>
        <p:sp>
          <p:nvSpPr>
            <p:cNvPr id="54" name="Rectangle 40">
              <a:extLst>
                <a:ext uri="{FF2B5EF4-FFF2-40B4-BE49-F238E27FC236}">
                  <a16:creationId xmlns:a16="http://schemas.microsoft.com/office/drawing/2014/main" id="{56842FF2-7D5D-FDED-3E67-F72E8DCFFC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64" y="5273106"/>
              <a:ext cx="1763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rgbClr val="00B050"/>
                  </a:solidFill>
                  <a:latin typeface="+mn-lt"/>
                </a:rPr>
                <a:t>N</a:t>
              </a: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=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5" name="Rectangle 41">
              <a:extLst>
                <a:ext uri="{FF2B5EF4-FFF2-40B4-BE49-F238E27FC236}">
                  <a16:creationId xmlns:a16="http://schemas.microsoft.com/office/drawing/2014/main" id="{6B1BF655-E96A-1A92-80BD-EFA1D2341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64" y="5517581"/>
              <a:ext cx="17633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>
                  <a:solidFill>
                    <a:srgbClr val="00B0F0"/>
                  </a:solidFill>
                  <a:latin typeface="+mn-lt"/>
                </a:rPr>
                <a:t>N</a:t>
              </a: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=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72A63D3D-8A6D-1F9D-D1F2-874FA74BA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774" y="4215831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57" name="Line 43">
              <a:extLst>
                <a:ext uri="{FF2B5EF4-FFF2-40B4-BE49-F238E27FC236}">
                  <a16:creationId xmlns:a16="http://schemas.microsoft.com/office/drawing/2014/main" id="{E626BFDD-80FB-8D5D-65C0-619A7800C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6699" y="3085531"/>
              <a:ext cx="0" cy="1130300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58" name="Freeform 44">
              <a:extLst>
                <a:ext uri="{FF2B5EF4-FFF2-40B4-BE49-F238E27FC236}">
                  <a16:creationId xmlns:a16="http://schemas.microsoft.com/office/drawing/2014/main" id="{C6EF822A-DB02-559C-7BBD-D8CE5E953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774" y="3085531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59" name="Freeform 45">
              <a:extLst>
                <a:ext uri="{FF2B5EF4-FFF2-40B4-BE49-F238E27FC236}">
                  <a16:creationId xmlns:a16="http://schemas.microsoft.com/office/drawing/2014/main" id="{4A6F0DAC-3E93-DD77-36D7-6FCE4FEA78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186" y="4241231"/>
              <a:ext cx="68263" cy="0"/>
            </a:xfrm>
            <a:custGeom>
              <a:avLst/>
              <a:gdLst>
                <a:gd name="T0" fmla="*/ 43 w 43"/>
                <a:gd name="T1" fmla="*/ 21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0" name="Line 46">
              <a:extLst>
                <a:ext uri="{FF2B5EF4-FFF2-40B4-BE49-F238E27FC236}">
                  <a16:creationId xmlns:a16="http://schemas.microsoft.com/office/drawing/2014/main" id="{6379F8C3-A3BE-0C97-90CE-C0B1AE173A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63524" y="3112519"/>
              <a:ext cx="0" cy="1128712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1" name="Freeform 47">
              <a:extLst>
                <a:ext uri="{FF2B5EF4-FFF2-40B4-BE49-F238E27FC236}">
                  <a16:creationId xmlns:a16="http://schemas.microsoft.com/office/drawing/2014/main" id="{EEE0BC70-BF6A-B797-73FA-20EF00E93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0186" y="3112519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2" name="Freeform 48">
              <a:extLst>
                <a:ext uri="{FF2B5EF4-FFF2-40B4-BE49-F238E27FC236}">
                  <a16:creationId xmlns:a16="http://schemas.microsoft.com/office/drawing/2014/main" id="{12690BA3-D0A7-0EDC-7DCC-FD9C1A98E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8361" y="4219006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3" name="Line 49">
              <a:extLst>
                <a:ext uri="{FF2B5EF4-FFF2-40B4-BE49-F238E27FC236}">
                  <a16:creationId xmlns:a16="http://schemas.microsoft.com/office/drawing/2014/main" id="{7CCF50F5-429B-8071-9A5C-EF7252F736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1699" y="3107756"/>
              <a:ext cx="0" cy="1111250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4" name="Freeform 50">
              <a:extLst>
                <a:ext uri="{FF2B5EF4-FFF2-40B4-BE49-F238E27FC236}">
                  <a16:creationId xmlns:a16="http://schemas.microsoft.com/office/drawing/2014/main" id="{DB050C00-759A-BF7A-4F4A-92291A74B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6774" y="3107756"/>
              <a:ext cx="66675" cy="0"/>
            </a:xfrm>
            <a:custGeom>
              <a:avLst/>
              <a:gdLst>
                <a:gd name="T0" fmla="*/ 42 w 42"/>
                <a:gd name="T1" fmla="*/ 22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5" name="Freeform 51">
              <a:extLst>
                <a:ext uri="{FF2B5EF4-FFF2-40B4-BE49-F238E27FC236}">
                  <a16:creationId xmlns:a16="http://schemas.microsoft.com/office/drawing/2014/main" id="{68185464-9A84-23B0-2267-C24E0E610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274" y="4212656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6" name="Line 52">
              <a:extLst>
                <a:ext uri="{FF2B5EF4-FFF2-40B4-BE49-F238E27FC236}">
                  <a16:creationId xmlns:a16="http://schemas.microsoft.com/office/drawing/2014/main" id="{9CC8BBF0-D247-F0BB-5B67-B36BB4C16A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9199" y="3112519"/>
              <a:ext cx="0" cy="1100137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7" name="Freeform 53">
              <a:extLst>
                <a:ext uri="{FF2B5EF4-FFF2-40B4-BE49-F238E27FC236}">
                  <a16:creationId xmlns:a16="http://schemas.microsoft.com/office/drawing/2014/main" id="{652D2BA1-10E6-4884-05B3-CE6537530E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4274" y="3112519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8" name="Freeform 54">
              <a:extLst>
                <a:ext uri="{FF2B5EF4-FFF2-40B4-BE49-F238E27FC236}">
                  <a16:creationId xmlns:a16="http://schemas.microsoft.com/office/drawing/2014/main" id="{AFE4112D-2857-E0BC-90F2-8FC8123A9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774" y="4241231"/>
              <a:ext cx="68263" cy="0"/>
            </a:xfrm>
            <a:custGeom>
              <a:avLst/>
              <a:gdLst>
                <a:gd name="T0" fmla="*/ 43 w 43"/>
                <a:gd name="T1" fmla="*/ 21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69" name="Line 55">
              <a:extLst>
                <a:ext uri="{FF2B5EF4-FFF2-40B4-BE49-F238E27FC236}">
                  <a16:creationId xmlns:a16="http://schemas.microsoft.com/office/drawing/2014/main" id="{CA74908A-65F8-341F-C84B-95BC74133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0111" y="3076006"/>
              <a:ext cx="0" cy="1165225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0" name="Freeform 56">
              <a:extLst>
                <a:ext uri="{FF2B5EF4-FFF2-40B4-BE49-F238E27FC236}">
                  <a16:creationId xmlns:a16="http://schemas.microsoft.com/office/drawing/2014/main" id="{71593804-9E24-57F6-E5C6-ADBCDF3EA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6774" y="3076006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1" name="Freeform 57">
              <a:extLst>
                <a:ext uri="{FF2B5EF4-FFF2-40B4-BE49-F238E27FC236}">
                  <a16:creationId xmlns:a16="http://schemas.microsoft.com/office/drawing/2014/main" id="{D3824A8D-945A-66BE-B86A-9775404FB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9274" y="4241231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2" name="Line 58">
              <a:extLst>
                <a:ext uri="{FF2B5EF4-FFF2-40B4-BE49-F238E27FC236}">
                  <a16:creationId xmlns:a16="http://schemas.microsoft.com/office/drawing/2014/main" id="{35591641-D262-E9EF-DE2D-580022FE94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2611" y="3090294"/>
              <a:ext cx="0" cy="1150937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3" name="Freeform 59">
              <a:extLst>
                <a:ext uri="{FF2B5EF4-FFF2-40B4-BE49-F238E27FC236}">
                  <a16:creationId xmlns:a16="http://schemas.microsoft.com/office/drawing/2014/main" id="{E9302540-77FE-4B1C-6D9B-CF61FBCC9E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7686" y="3090294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4" name="Freeform 60">
              <a:extLst>
                <a:ext uri="{FF2B5EF4-FFF2-40B4-BE49-F238E27FC236}">
                  <a16:creationId xmlns:a16="http://schemas.microsoft.com/office/drawing/2014/main" id="{124902A3-0E83-E161-DE24-726D70C32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0861" y="4247581"/>
              <a:ext cx="66675" cy="0"/>
            </a:xfrm>
            <a:custGeom>
              <a:avLst/>
              <a:gdLst>
                <a:gd name="T0" fmla="*/ 42 w 42"/>
                <a:gd name="T1" fmla="*/ 20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5" name="Line 61">
              <a:extLst>
                <a:ext uri="{FF2B5EF4-FFF2-40B4-BE49-F238E27FC236}">
                  <a16:creationId xmlns:a16="http://schemas.microsoft.com/office/drawing/2014/main" id="{65DBEE76-6B8F-BE3A-79C5-70D22C3443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72611" y="3085531"/>
              <a:ext cx="0" cy="1162050"/>
            </a:xfrm>
            <a:prstGeom prst="line">
              <a:avLst/>
            </a:pr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6" name="Freeform 62">
              <a:extLst>
                <a:ext uri="{FF2B5EF4-FFF2-40B4-BE49-F238E27FC236}">
                  <a16:creationId xmlns:a16="http://schemas.microsoft.com/office/drawing/2014/main" id="{B171DE58-8950-7151-C6E1-8AFAB80E7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9274" y="3085531"/>
              <a:ext cx="68263" cy="0"/>
            </a:xfrm>
            <a:custGeom>
              <a:avLst/>
              <a:gdLst>
                <a:gd name="T0" fmla="*/ 43 w 43"/>
                <a:gd name="T1" fmla="*/ 21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7" name="Line 63">
              <a:extLst>
                <a:ext uri="{FF2B5EF4-FFF2-40B4-BE49-F238E27FC236}">
                  <a16:creationId xmlns:a16="http://schemas.microsoft.com/office/drawing/2014/main" id="{07568811-D192-49A4-29AE-C29A23F3E4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8361" y="3061719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8" name="Line 64">
              <a:extLst>
                <a:ext uri="{FF2B5EF4-FFF2-40B4-BE49-F238E27FC236}">
                  <a16:creationId xmlns:a16="http://schemas.microsoft.com/office/drawing/2014/main" id="{F6E2FFCB-8308-8292-56D9-579EDC2ADF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28361" y="4241231"/>
              <a:ext cx="34925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79" name="Line 65">
              <a:extLst>
                <a:ext uri="{FF2B5EF4-FFF2-40B4-BE49-F238E27FC236}">
                  <a16:creationId xmlns:a16="http://schemas.microsoft.com/office/drawing/2014/main" id="{4C61AE85-F2BF-97EF-5BDD-3D9D65ED8A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5024" y="4241231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0" name="Line 66">
              <a:extLst>
                <a:ext uri="{FF2B5EF4-FFF2-40B4-BE49-F238E27FC236}">
                  <a16:creationId xmlns:a16="http://schemas.microsoft.com/office/drawing/2014/main" id="{0222644D-8F0B-2A22-E656-5E62D350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361" y="3061719"/>
              <a:ext cx="0" cy="1179512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1" name="Line 67">
              <a:extLst>
                <a:ext uri="{FF2B5EF4-FFF2-40B4-BE49-F238E27FC236}">
                  <a16:creationId xmlns:a16="http://schemas.microsoft.com/office/drawing/2014/main" id="{2C3B038C-45B7-B7F8-59B3-C771728EB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95024" y="3061719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2" name="Freeform 68">
              <a:extLst>
                <a:ext uri="{FF2B5EF4-FFF2-40B4-BE49-F238E27FC236}">
                  <a16:creationId xmlns:a16="http://schemas.microsoft.com/office/drawing/2014/main" id="{D3C806B4-A021-6A7C-7513-A17FF51E8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4111" y="4215831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3" name="Line 69">
              <a:extLst>
                <a:ext uri="{FF2B5EF4-FFF2-40B4-BE49-F238E27FC236}">
                  <a16:creationId xmlns:a16="http://schemas.microsoft.com/office/drawing/2014/main" id="{B162B56C-DD74-B6E7-CC5B-71F706679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7449" y="3041081"/>
              <a:ext cx="0" cy="117475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4" name="Freeform 70">
              <a:extLst>
                <a:ext uri="{FF2B5EF4-FFF2-40B4-BE49-F238E27FC236}">
                  <a16:creationId xmlns:a16="http://schemas.microsoft.com/office/drawing/2014/main" id="{B418D4BC-3933-62C2-FC47-8B2C7472D6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524" y="3041081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5" name="Line 71">
              <a:extLst>
                <a:ext uri="{FF2B5EF4-FFF2-40B4-BE49-F238E27FC236}">
                  <a16:creationId xmlns:a16="http://schemas.microsoft.com/office/drawing/2014/main" id="{32168563-7F34-C863-B94C-6212AB6D4E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9949" y="3031556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6" name="Line 72">
              <a:extLst>
                <a:ext uri="{FF2B5EF4-FFF2-40B4-BE49-F238E27FC236}">
                  <a16:creationId xmlns:a16="http://schemas.microsoft.com/office/drawing/2014/main" id="{6D5423CE-95CF-FAEB-936F-ABF13F37F7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9949" y="4225356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7" name="Line 73">
              <a:extLst>
                <a:ext uri="{FF2B5EF4-FFF2-40B4-BE49-F238E27FC236}">
                  <a16:creationId xmlns:a16="http://schemas.microsoft.com/office/drawing/2014/main" id="{C0ACE4BE-3041-13F6-0E51-22F58174F2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6611" y="4225356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8" name="Line 74">
              <a:extLst>
                <a:ext uri="{FF2B5EF4-FFF2-40B4-BE49-F238E27FC236}">
                  <a16:creationId xmlns:a16="http://schemas.microsoft.com/office/drawing/2014/main" id="{22E20411-B7EB-C60A-8C65-6ED2D11AA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59949" y="3031556"/>
              <a:ext cx="0" cy="119380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89" name="Line 75">
              <a:extLst>
                <a:ext uri="{FF2B5EF4-FFF2-40B4-BE49-F238E27FC236}">
                  <a16:creationId xmlns:a16="http://schemas.microsoft.com/office/drawing/2014/main" id="{D4122392-35E6-817E-E9AD-1CBA2D015B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25024" y="3031556"/>
              <a:ext cx="34925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0" name="Line 76">
              <a:extLst>
                <a:ext uri="{FF2B5EF4-FFF2-40B4-BE49-F238E27FC236}">
                  <a16:creationId xmlns:a16="http://schemas.microsoft.com/office/drawing/2014/main" id="{63BB4B86-B20D-D6CE-F640-FD6BAAF707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0024" y="2980756"/>
              <a:ext cx="34925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1" name="Line 77">
              <a:extLst>
                <a:ext uri="{FF2B5EF4-FFF2-40B4-BE49-F238E27FC236}">
                  <a16:creationId xmlns:a16="http://schemas.microsoft.com/office/drawing/2014/main" id="{5EBBC802-92CD-C0D5-BF80-824124974A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4949" y="4207894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2" name="Line 78">
              <a:extLst>
                <a:ext uri="{FF2B5EF4-FFF2-40B4-BE49-F238E27FC236}">
                  <a16:creationId xmlns:a16="http://schemas.microsoft.com/office/drawing/2014/main" id="{8863EB39-D73B-0DB9-43F5-4C2BDAD3FD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1611" y="4207894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3" name="Line 79">
              <a:extLst>
                <a:ext uri="{FF2B5EF4-FFF2-40B4-BE49-F238E27FC236}">
                  <a16:creationId xmlns:a16="http://schemas.microsoft.com/office/drawing/2014/main" id="{C571B3BA-18AD-115C-51AE-58E7E606E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4949" y="2980756"/>
              <a:ext cx="0" cy="1227137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4" name="Line 80">
              <a:extLst>
                <a:ext uri="{FF2B5EF4-FFF2-40B4-BE49-F238E27FC236}">
                  <a16:creationId xmlns:a16="http://schemas.microsoft.com/office/drawing/2014/main" id="{5AF526A7-FDC0-25D5-0381-3AC6789BE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4949" y="2980756"/>
              <a:ext cx="33338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95" name="Rectangle 81">
              <a:extLst>
                <a:ext uri="{FF2B5EF4-FFF2-40B4-BE49-F238E27FC236}">
                  <a16:creationId xmlns:a16="http://schemas.microsoft.com/office/drawing/2014/main" id="{60B90053-4C91-06C8-2B9E-CF38C4E42A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93" y="2801372"/>
              <a:ext cx="31418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1200</a:t>
              </a:r>
            </a:p>
          </p:txBody>
        </p:sp>
        <p:sp>
          <p:nvSpPr>
            <p:cNvPr id="96" name="Rectangle 82">
              <a:extLst>
                <a:ext uri="{FF2B5EF4-FFF2-40B4-BE49-F238E27FC236}">
                  <a16:creationId xmlns:a16="http://schemas.microsoft.com/office/drawing/2014/main" id="{FD9AE65D-DAA0-DC8F-DB82-93C3676F2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93" y="3153797"/>
              <a:ext cx="31418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1000</a:t>
              </a:r>
            </a:p>
          </p:txBody>
        </p:sp>
        <p:sp>
          <p:nvSpPr>
            <p:cNvPr id="97" name="Rectangle 83">
              <a:extLst>
                <a:ext uri="{FF2B5EF4-FFF2-40B4-BE49-F238E27FC236}">
                  <a16:creationId xmlns:a16="http://schemas.microsoft.com/office/drawing/2014/main" id="{5CC40865-EBD0-C807-AB7A-74D622281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41" y="3504634"/>
              <a:ext cx="2356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800</a:t>
              </a:r>
            </a:p>
          </p:txBody>
        </p:sp>
        <p:sp>
          <p:nvSpPr>
            <p:cNvPr id="98" name="Rectangle 84">
              <a:extLst>
                <a:ext uri="{FF2B5EF4-FFF2-40B4-BE49-F238E27FC236}">
                  <a16:creationId xmlns:a16="http://schemas.microsoft.com/office/drawing/2014/main" id="{056DE845-A2A6-83E5-9F3D-07CCFE140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41" y="3857059"/>
              <a:ext cx="2356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600</a:t>
              </a:r>
            </a:p>
          </p:txBody>
        </p:sp>
        <p:sp>
          <p:nvSpPr>
            <p:cNvPr id="99" name="Rectangle 85">
              <a:extLst>
                <a:ext uri="{FF2B5EF4-FFF2-40B4-BE49-F238E27FC236}">
                  <a16:creationId xmlns:a16="http://schemas.microsoft.com/office/drawing/2014/main" id="{979D6C3B-2D32-1995-B2AA-42B39732D3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41" y="4207897"/>
              <a:ext cx="2356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400</a:t>
              </a:r>
            </a:p>
          </p:txBody>
        </p:sp>
        <p:sp>
          <p:nvSpPr>
            <p:cNvPr id="100" name="Rectangle 86">
              <a:extLst>
                <a:ext uri="{FF2B5EF4-FFF2-40B4-BE49-F238E27FC236}">
                  <a16:creationId xmlns:a16="http://schemas.microsoft.com/office/drawing/2014/main" id="{F904A8E2-1AD8-26F2-A731-35DC514E65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41" y="4558734"/>
              <a:ext cx="2356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200</a:t>
              </a:r>
            </a:p>
          </p:txBody>
        </p:sp>
        <p:sp>
          <p:nvSpPr>
            <p:cNvPr id="101" name="Rectangle 87">
              <a:extLst>
                <a:ext uri="{FF2B5EF4-FFF2-40B4-BE49-F238E27FC236}">
                  <a16:creationId xmlns:a16="http://schemas.microsoft.com/office/drawing/2014/main" id="{748A8616-4F3D-BFC8-694A-A96193A5C1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946" y="4914334"/>
              <a:ext cx="7854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+mn-lt"/>
                </a:rPr>
                <a:t>0</a:t>
              </a:r>
            </a:p>
          </p:txBody>
        </p:sp>
        <p:sp>
          <p:nvSpPr>
            <p:cNvPr id="159" name="Freeform 145">
              <a:extLst>
                <a:ext uri="{FF2B5EF4-FFF2-40B4-BE49-F238E27FC236}">
                  <a16:creationId xmlns:a16="http://schemas.microsoft.com/office/drawing/2014/main" id="{061937F0-9F49-5DE2-D326-5D4DB7B6C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7524" y="4234881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0" name="Line 146">
              <a:extLst>
                <a:ext uri="{FF2B5EF4-FFF2-40B4-BE49-F238E27FC236}">
                  <a16:creationId xmlns:a16="http://schemas.microsoft.com/office/drawing/2014/main" id="{6BD2AFAA-B6E4-2B28-8AD8-5F3B8300C5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80861" y="3058544"/>
              <a:ext cx="0" cy="1176337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1" name="Freeform 147">
              <a:extLst>
                <a:ext uri="{FF2B5EF4-FFF2-40B4-BE49-F238E27FC236}">
                  <a16:creationId xmlns:a16="http://schemas.microsoft.com/office/drawing/2014/main" id="{3FCCC825-361F-1556-612C-9F972E4005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5936" y="3058544"/>
              <a:ext cx="68263" cy="0"/>
            </a:xfrm>
            <a:custGeom>
              <a:avLst/>
              <a:gdLst>
                <a:gd name="T0" fmla="*/ 43 w 43"/>
                <a:gd name="T1" fmla="*/ 22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2" name="Freeform 148">
              <a:extLst>
                <a:ext uri="{FF2B5EF4-FFF2-40B4-BE49-F238E27FC236}">
                  <a16:creationId xmlns:a16="http://schemas.microsoft.com/office/drawing/2014/main" id="{F5CB1A99-D8F3-2C32-956A-052D072A83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436" y="4198369"/>
              <a:ext cx="68263" cy="0"/>
            </a:xfrm>
            <a:custGeom>
              <a:avLst/>
              <a:gdLst>
                <a:gd name="T0" fmla="*/ 43 w 43"/>
                <a:gd name="T1" fmla="*/ 21 w 43"/>
                <a:gd name="T2" fmla="*/ 0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3" name="Line 149">
              <a:extLst>
                <a:ext uri="{FF2B5EF4-FFF2-40B4-BE49-F238E27FC236}">
                  <a16:creationId xmlns:a16="http://schemas.microsoft.com/office/drawing/2014/main" id="{702F093E-CF25-9C40-7385-CC08A6C407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31774" y="3144269"/>
              <a:ext cx="0" cy="105410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4" name="Freeform 150">
              <a:extLst>
                <a:ext uri="{FF2B5EF4-FFF2-40B4-BE49-F238E27FC236}">
                  <a16:creationId xmlns:a16="http://schemas.microsoft.com/office/drawing/2014/main" id="{CA8ADD4E-6D6A-6636-433C-6A9F6694D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8436" y="3144269"/>
              <a:ext cx="66675" cy="0"/>
            </a:xfrm>
            <a:custGeom>
              <a:avLst/>
              <a:gdLst>
                <a:gd name="T0" fmla="*/ 42 w 42"/>
                <a:gd name="T1" fmla="*/ 21 w 42"/>
                <a:gd name="T2" fmla="*/ 0 w 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42">
                  <a:moveTo>
                    <a:pt x="42" y="0"/>
                  </a:moveTo>
                  <a:lnTo>
                    <a:pt x="21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5" name="Freeform 151">
              <a:extLst>
                <a:ext uri="{FF2B5EF4-FFF2-40B4-BE49-F238E27FC236}">
                  <a16:creationId xmlns:a16="http://schemas.microsoft.com/office/drawing/2014/main" id="{67680B6E-1F91-EC79-6A7B-5BD9F67EC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49" y="3593531"/>
              <a:ext cx="3806825" cy="77787"/>
            </a:xfrm>
            <a:custGeom>
              <a:avLst/>
              <a:gdLst>
                <a:gd name="T0" fmla="*/ 2398 w 2398"/>
                <a:gd name="T1" fmla="*/ 49 h 49"/>
                <a:gd name="T2" fmla="*/ 1799 w 2398"/>
                <a:gd name="T3" fmla="*/ 33 h 49"/>
                <a:gd name="T4" fmla="*/ 1199 w 2398"/>
                <a:gd name="T5" fmla="*/ 36 h 49"/>
                <a:gd name="T6" fmla="*/ 600 w 2398"/>
                <a:gd name="T7" fmla="*/ 22 h 49"/>
                <a:gd name="T8" fmla="*/ 200 w 2398"/>
                <a:gd name="T9" fmla="*/ 21 h 49"/>
                <a:gd name="T10" fmla="*/ 0 w 2398"/>
                <a:gd name="T11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98" h="49">
                  <a:moveTo>
                    <a:pt x="2398" y="49"/>
                  </a:moveTo>
                  <a:lnTo>
                    <a:pt x="1799" y="33"/>
                  </a:lnTo>
                  <a:lnTo>
                    <a:pt x="1199" y="36"/>
                  </a:lnTo>
                  <a:lnTo>
                    <a:pt x="600" y="22"/>
                  </a:lnTo>
                  <a:lnTo>
                    <a:pt x="200" y="21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B05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166" name="Freeform 152">
              <a:extLst>
                <a:ext uri="{FF2B5EF4-FFF2-40B4-BE49-F238E27FC236}">
                  <a16:creationId xmlns:a16="http://schemas.microsoft.com/office/drawing/2014/main" id="{FD899CB8-D67D-31D5-E78C-50DE2DE5CC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699" y="3650681"/>
              <a:ext cx="3806825" cy="26987"/>
            </a:xfrm>
            <a:custGeom>
              <a:avLst/>
              <a:gdLst>
                <a:gd name="T0" fmla="*/ 2398 w 2398"/>
                <a:gd name="T1" fmla="*/ 17 h 17"/>
                <a:gd name="T2" fmla="*/ 1199 w 2398"/>
                <a:gd name="T3" fmla="*/ 5 h 17"/>
                <a:gd name="T4" fmla="*/ 180 w 2398"/>
                <a:gd name="T5" fmla="*/ 9 h 17"/>
                <a:gd name="T6" fmla="*/ 0 w 2398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8" h="17">
                  <a:moveTo>
                    <a:pt x="2398" y="17"/>
                  </a:moveTo>
                  <a:lnTo>
                    <a:pt x="1199" y="5"/>
                  </a:lnTo>
                  <a:lnTo>
                    <a:pt x="180" y="9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00B0F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dirty="0">
                <a:solidFill>
                  <a:srgbClr val="000066"/>
                </a:solidFill>
              </a:endParaRPr>
            </a:p>
          </p:txBody>
        </p:sp>
        <p:sp>
          <p:nvSpPr>
            <p:cNvPr id="2" name="Rectangle 33">
              <a:extLst>
                <a:ext uri="{FF2B5EF4-FFF2-40B4-BE49-F238E27FC236}">
                  <a16:creationId xmlns:a16="http://schemas.microsoft.com/office/drawing/2014/main" id="{01A17AAD-5BCA-5F45-3C53-222D3AC631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4464" y="5273106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301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4" name="Rectangle 38">
              <a:extLst>
                <a:ext uri="{FF2B5EF4-FFF2-40B4-BE49-F238E27FC236}">
                  <a16:creationId xmlns:a16="http://schemas.microsoft.com/office/drawing/2014/main" id="{DF4EFD1B-520F-F0E6-A5B7-CC780ADB60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4464" y="5523020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302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6" name="Rectangle 93">
              <a:extLst>
                <a:ext uri="{FF2B5EF4-FFF2-40B4-BE49-F238E27FC236}">
                  <a16:creationId xmlns:a16="http://schemas.microsoft.com/office/drawing/2014/main" id="{013466A2-DD6C-13CD-799B-7D2BC2D670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86" y="5275229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50"/>
                  </a:solidFill>
                  <a:effectLst/>
                  <a:latin typeface="+mn-lt"/>
                </a:rPr>
                <a:t>314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  <p:sp>
          <p:nvSpPr>
            <p:cNvPr id="17" name="Rectangle 98">
              <a:extLst>
                <a:ext uri="{FF2B5EF4-FFF2-40B4-BE49-F238E27FC236}">
                  <a16:creationId xmlns:a16="http://schemas.microsoft.com/office/drawing/2014/main" id="{18299F05-E0F7-B875-96A9-4BCB2CD231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86" y="5517581"/>
              <a:ext cx="23564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+mn-lt"/>
                </a:rPr>
                <a:t>312</a:t>
              </a:r>
              <a:endPara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190" name="Titre 189">
            <a:extLst>
              <a:ext uri="{FF2B5EF4-FFF2-40B4-BE49-F238E27FC236}">
                <a16:creationId xmlns:a16="http://schemas.microsoft.com/office/drawing/2014/main" id="{26C5FF61-E767-8F18-F8BE-71DECCBC5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419" sz="3200" dirty="0"/>
              <a:t>ISLEND-2: Switch </a:t>
            </a:r>
            <a:r>
              <a:rPr lang="es-419" sz="3200" dirty="0" err="1"/>
              <a:t>to</a:t>
            </a:r>
            <a:r>
              <a:rPr lang="es-419" sz="3200" dirty="0"/>
              <a:t> ISL/LEN </a:t>
            </a:r>
            <a:r>
              <a:rPr lang="es-419" sz="3200" dirty="0" err="1"/>
              <a:t>qw</a:t>
            </a:r>
            <a:r>
              <a:rPr lang="es-419" sz="3200" dirty="0"/>
              <a:t> vs </a:t>
            </a:r>
            <a:r>
              <a:rPr lang="es-419" sz="3200" dirty="0" err="1"/>
              <a:t>continuation</a:t>
            </a:r>
            <a:r>
              <a:rPr lang="es-419" sz="3200" dirty="0"/>
              <a:t> </a:t>
            </a:r>
            <a:br>
              <a:rPr lang="es-419" sz="3200" dirty="0"/>
            </a:br>
            <a:r>
              <a:rPr lang="es-419" sz="3200" dirty="0"/>
              <a:t>of SOC </a:t>
            </a:r>
            <a:r>
              <a:rPr lang="es-419" sz="3200" dirty="0" err="1"/>
              <a:t>qd</a:t>
            </a:r>
            <a:r>
              <a:rPr lang="es-419" sz="3200" dirty="0"/>
              <a:t> (2)</a:t>
            </a:r>
            <a:endParaRPr lang="fr-FR" sz="3200" dirty="0"/>
          </a:p>
        </p:txBody>
      </p:sp>
      <p:sp>
        <p:nvSpPr>
          <p:cNvPr id="188" name="Text Box 3">
            <a:extLst>
              <a:ext uri="{FF2B5EF4-FFF2-40B4-BE49-F238E27FC236}">
                <a16:creationId xmlns:a16="http://schemas.microsoft.com/office/drawing/2014/main" id="{AD240A43-31E1-0E48-9270-4C4C60C69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3901" y="6455281"/>
            <a:ext cx="33580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4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Colson</a:t>
            </a:r>
            <a:r>
              <a:rPr lang="fr-FR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AE, Lancet 2026;408(10557):821-32</a:t>
            </a:r>
          </a:p>
        </p:txBody>
      </p:sp>
      <p:sp>
        <p:nvSpPr>
          <p:cNvPr id="186" name="ZoneTexte 185">
            <a:extLst>
              <a:ext uri="{FF2B5EF4-FFF2-40B4-BE49-F238E27FC236}">
                <a16:creationId xmlns:a16="http://schemas.microsoft.com/office/drawing/2014/main" id="{6CF2495A-9DB4-5D24-BB51-08DAE4D5EC5D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6301265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CFF58-E663-650A-FE77-ECBDB6314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6CBB8-4FB8-1E1E-6CA5-A6349DC17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 err="1"/>
              <a:t>Ulonivirine</a:t>
            </a:r>
            <a:r>
              <a:rPr lang="en-US" sz="3200" noProof="0" dirty="0"/>
              <a:t> (ULO, MK-8507): novel LA oral NNRTI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3CA09AE-5BFA-88AD-9034-FA220E8A1C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4891465"/>
            <a:ext cx="10972800" cy="1481411"/>
          </a:xfrm>
        </p:spPr>
        <p:txBody>
          <a:bodyPr>
            <a:norm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kern="0" noProof="0" dirty="0">
                <a:cs typeface="Calibri" panose="020F0502020204030204" pitchFamily="34" charset="0"/>
              </a:rPr>
              <a:t>Chemical structure contains 2 trifluoromethyl group</a:t>
            </a:r>
          </a:p>
          <a:p>
            <a:pPr lvl="1">
              <a:defRPr/>
            </a:pPr>
            <a:r>
              <a:rPr lang="en-US" sz="1800" kern="0" noProof="0" dirty="0">
                <a:cs typeface="Calibri" panose="020F0502020204030204" pitchFamily="34" charset="0"/>
              </a:rPr>
              <a:t>This enables a long terminal half-life (56 - 84 h) </a:t>
            </a:r>
          </a:p>
          <a:p>
            <a:pPr lvl="1">
              <a:defRPr/>
            </a:pPr>
            <a:r>
              <a:rPr lang="en-US" sz="1800" kern="0" noProof="0" dirty="0" err="1"/>
              <a:t>Alllowing</a:t>
            </a:r>
            <a:r>
              <a:rPr lang="en-US" sz="1800" kern="0" noProof="0" dirty="0"/>
              <a:t> for oral </a:t>
            </a:r>
            <a:r>
              <a:rPr lang="en-US" sz="1800" kern="0" noProof="0" dirty="0" err="1"/>
              <a:t>qw</a:t>
            </a:r>
            <a:r>
              <a:rPr lang="en-US" sz="1800" kern="0" noProof="0" dirty="0"/>
              <a:t> administration</a:t>
            </a:r>
          </a:p>
          <a:p>
            <a:pPr lvl="1">
              <a:defRPr/>
            </a:pPr>
            <a:r>
              <a:rPr lang="en-US" sz="1800" kern="0" noProof="0" dirty="0"/>
              <a:t>But dose limit is 400-800 mg/week to prevent fluorosis risk</a:t>
            </a:r>
            <a:endParaRPr lang="en-US" sz="1800" kern="0" noProof="0" dirty="0">
              <a:cs typeface="Calibri" panose="020F0502020204030204" pitchFamily="34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6F1FE82-F395-E03A-4F2D-E087DE998FD0}"/>
              </a:ext>
            </a:extLst>
          </p:cNvPr>
          <p:cNvSpPr txBox="1"/>
          <p:nvPr/>
        </p:nvSpPr>
        <p:spPr>
          <a:xfrm>
            <a:off x="3147669" y="1873520"/>
            <a:ext cx="1358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Ulonivirine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745FA3E-CA70-E873-31B8-9EBD732E4893}"/>
              </a:ext>
            </a:extLst>
          </p:cNvPr>
          <p:cNvSpPr txBox="1"/>
          <p:nvPr/>
        </p:nvSpPr>
        <p:spPr>
          <a:xfrm>
            <a:off x="7936624" y="1880993"/>
            <a:ext cx="12990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Doravirine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</p:txBody>
      </p:sp>
      <p:sp>
        <p:nvSpPr>
          <p:cNvPr id="4145" name="ZoneTexte 4144">
            <a:extLst>
              <a:ext uri="{FF2B5EF4-FFF2-40B4-BE49-F238E27FC236}">
                <a16:creationId xmlns:a16="http://schemas.microsoft.com/office/drawing/2014/main" id="{4620E726-7F05-181E-A0B6-A32107130A77}"/>
              </a:ext>
            </a:extLst>
          </p:cNvPr>
          <p:cNvSpPr txBox="1"/>
          <p:nvPr/>
        </p:nvSpPr>
        <p:spPr>
          <a:xfrm>
            <a:off x="10137837" y="3822701"/>
            <a:ext cx="2840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Calibri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F88EFC04-61E2-C8BA-318E-0664E54BBD9C}"/>
              </a:ext>
            </a:extLst>
          </p:cNvPr>
          <p:cNvGrpSpPr/>
          <p:nvPr/>
        </p:nvGrpSpPr>
        <p:grpSpPr>
          <a:xfrm>
            <a:off x="2205226" y="2397624"/>
            <a:ext cx="3636726" cy="2303564"/>
            <a:chOff x="2205226" y="1866513"/>
            <a:chExt cx="3636726" cy="2303564"/>
          </a:xfrm>
        </p:grpSpPr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1F2CFF83-A450-71B3-08AC-7169655113A5}"/>
                </a:ext>
              </a:extLst>
            </p:cNvPr>
            <p:cNvSpPr/>
            <p:nvPr/>
          </p:nvSpPr>
          <p:spPr bwMode="auto">
            <a:xfrm>
              <a:off x="4654551" y="1884176"/>
              <a:ext cx="663387" cy="65442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F8ADE73C-925A-384F-B031-9F42BC4A867E}"/>
                </a:ext>
              </a:extLst>
            </p:cNvPr>
            <p:cNvSpPr/>
            <p:nvPr/>
          </p:nvSpPr>
          <p:spPr bwMode="auto">
            <a:xfrm>
              <a:off x="2205226" y="2646272"/>
              <a:ext cx="663387" cy="65442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grpSp>
          <p:nvGrpSpPr>
            <p:cNvPr id="4127" name="Groupe 4126">
              <a:extLst>
                <a:ext uri="{FF2B5EF4-FFF2-40B4-BE49-F238E27FC236}">
                  <a16:creationId xmlns:a16="http://schemas.microsoft.com/office/drawing/2014/main" id="{718EA870-E985-4594-8860-A604CF06F247}"/>
                </a:ext>
              </a:extLst>
            </p:cNvPr>
            <p:cNvGrpSpPr/>
            <p:nvPr/>
          </p:nvGrpSpPr>
          <p:grpSpPr>
            <a:xfrm>
              <a:off x="2455863" y="2081213"/>
              <a:ext cx="3159125" cy="1941513"/>
              <a:chOff x="2455863" y="1843088"/>
              <a:chExt cx="3159125" cy="1941513"/>
            </a:xfrm>
          </p:grpSpPr>
          <p:sp>
            <p:nvSpPr>
              <p:cNvPr id="51" name="Line 42">
                <a:extLst>
                  <a:ext uri="{FF2B5EF4-FFF2-40B4-BE49-F238E27FC236}">
                    <a16:creationId xmlns:a16="http://schemas.microsoft.com/office/drawing/2014/main" id="{3087611A-7250-B754-503A-6362CBD263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64013" y="2593976"/>
                <a:ext cx="120650" cy="635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2" name="Freeform 43">
                <a:extLst>
                  <a:ext uri="{FF2B5EF4-FFF2-40B4-BE49-F238E27FC236}">
                    <a16:creationId xmlns:a16="http://schemas.microsoft.com/office/drawing/2014/main" id="{C24E8737-C21C-D13B-EA55-2D59088739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4663" y="2657476"/>
                <a:ext cx="65088" cy="19050"/>
              </a:xfrm>
              <a:custGeom>
                <a:avLst/>
                <a:gdLst>
                  <a:gd name="T0" fmla="*/ 0 w 165"/>
                  <a:gd name="T1" fmla="*/ 0 h 49"/>
                  <a:gd name="T2" fmla="*/ 96 w 165"/>
                  <a:gd name="T3" fmla="*/ 49 h 49"/>
                  <a:gd name="T4" fmla="*/ 165 w 165"/>
                  <a:gd name="T5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49">
                    <a:moveTo>
                      <a:pt x="0" y="0"/>
                    </a:moveTo>
                    <a:lnTo>
                      <a:pt x="96" y="49"/>
                    </a:lnTo>
                    <a:lnTo>
                      <a:pt x="165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3" name="Freeform 44">
                <a:extLst>
                  <a:ext uri="{FF2B5EF4-FFF2-40B4-BE49-F238E27FC236}">
                    <a16:creationId xmlns:a16="http://schemas.microsoft.com/office/drawing/2014/main" id="{8B6B0218-D4C4-FDB8-65AE-15952D0706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600" y="2109788"/>
                <a:ext cx="157163" cy="293688"/>
              </a:xfrm>
              <a:custGeom>
                <a:avLst/>
                <a:gdLst>
                  <a:gd name="T0" fmla="*/ 399 w 399"/>
                  <a:gd name="T1" fmla="*/ 0 h 738"/>
                  <a:gd name="T2" fmla="*/ 0 w 399"/>
                  <a:gd name="T3" fmla="*/ 242 h 738"/>
                  <a:gd name="T4" fmla="*/ 0 w 399"/>
                  <a:gd name="T5" fmla="*/ 738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99" h="738">
                    <a:moveTo>
                      <a:pt x="399" y="0"/>
                    </a:moveTo>
                    <a:lnTo>
                      <a:pt x="0" y="242"/>
                    </a:lnTo>
                    <a:lnTo>
                      <a:pt x="0" y="73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4" name="Line 45">
                <a:extLst>
                  <a:ext uri="{FF2B5EF4-FFF2-40B4-BE49-F238E27FC236}">
                    <a16:creationId xmlns:a16="http://schemas.microsoft.com/office/drawing/2014/main" id="{7155042F-6F49-78F8-91C6-E814B2613C4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6863" y="2165351"/>
                <a:ext cx="119063" cy="714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5" name="Line 46">
                <a:extLst>
                  <a:ext uri="{FF2B5EF4-FFF2-40B4-BE49-F238E27FC236}">
                    <a16:creationId xmlns:a16="http://schemas.microsoft.com/office/drawing/2014/main" id="{EB96D6FE-6947-DE70-B530-F02A50B5AC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75213" y="2049463"/>
                <a:ext cx="160338" cy="825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6" name="Line 47">
                <a:extLst>
                  <a:ext uri="{FF2B5EF4-FFF2-40B4-BE49-F238E27FC236}">
                    <a16:creationId xmlns:a16="http://schemas.microsoft.com/office/drawing/2014/main" id="{493AED3B-0EFE-53A6-FCD5-3FA6C653E2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75213" y="1843088"/>
                <a:ext cx="0" cy="2063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7" name="Line 48">
                <a:extLst>
                  <a:ext uri="{FF2B5EF4-FFF2-40B4-BE49-F238E27FC236}">
                    <a16:creationId xmlns:a16="http://schemas.microsoft.com/office/drawing/2014/main" id="{DDD474C1-4225-90E5-3535-9B757E32DA4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5213" y="1954213"/>
                <a:ext cx="160338" cy="952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8" name="Line 49">
                <a:extLst>
                  <a:ext uri="{FF2B5EF4-FFF2-40B4-BE49-F238E27FC236}">
                    <a16:creationId xmlns:a16="http://schemas.microsoft.com/office/drawing/2014/main" id="{DFF2DCBA-3C27-978E-E895-47B9EC1C2A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40250" y="2249488"/>
                <a:ext cx="0" cy="2286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9" name="Line 50">
                <a:extLst>
                  <a:ext uri="{FF2B5EF4-FFF2-40B4-BE49-F238E27FC236}">
                    <a16:creationId xmlns:a16="http://schemas.microsoft.com/office/drawing/2014/main" id="{25AA429B-D052-DE76-1C4A-C79BD3B4810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49750" y="2520951"/>
                <a:ext cx="254000" cy="1397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60" name="Line 51">
                <a:extLst>
                  <a:ext uri="{FF2B5EF4-FFF2-40B4-BE49-F238E27FC236}">
                    <a16:creationId xmlns:a16="http://schemas.microsoft.com/office/drawing/2014/main" id="{3B0A406B-FA49-E6D8-4F59-4B3399CDE7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03750" y="2209801"/>
                <a:ext cx="0" cy="3111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61" name="Line 52">
                <a:extLst>
                  <a:ext uri="{FF2B5EF4-FFF2-40B4-BE49-F238E27FC236}">
                    <a16:creationId xmlns:a16="http://schemas.microsoft.com/office/drawing/2014/main" id="{C24BF72E-4303-8F0F-1036-6EDF22F1CB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03750" y="2520951"/>
                <a:ext cx="161925" cy="952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62" name="Line 53">
                <a:extLst>
                  <a:ext uri="{FF2B5EF4-FFF2-40B4-BE49-F238E27FC236}">
                    <a16:creationId xmlns:a16="http://schemas.microsoft.com/office/drawing/2014/main" id="{AA333C06-5429-0DE5-0720-80906EA0E8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3750" y="2049463"/>
                <a:ext cx="271463" cy="1603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63" name="Line 54">
                <a:extLst>
                  <a:ext uri="{FF2B5EF4-FFF2-40B4-BE49-F238E27FC236}">
                    <a16:creationId xmlns:a16="http://schemas.microsoft.com/office/drawing/2014/main" id="{5B5FB1CF-47CE-97F5-6614-C3CE44B5564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441825" y="2105026"/>
                <a:ext cx="161925" cy="1047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096" name="Line 55">
                <a:extLst>
                  <a:ext uri="{FF2B5EF4-FFF2-40B4-BE49-F238E27FC236}">
                    <a16:creationId xmlns:a16="http://schemas.microsoft.com/office/drawing/2014/main" id="{C691ECB1-B5BB-ABC6-D485-B544AD0362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68863" y="2806701"/>
                <a:ext cx="0" cy="1952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097" name="Line 56">
                <a:extLst>
                  <a:ext uri="{FF2B5EF4-FFF2-40B4-BE49-F238E27FC236}">
                    <a16:creationId xmlns:a16="http://schemas.microsoft.com/office/drawing/2014/main" id="{24527D19-1B9A-C7EF-E56B-BCB441E67C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81500" y="3484563"/>
                <a:ext cx="215900" cy="1238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098" name="Line 57">
                <a:extLst>
                  <a:ext uri="{FF2B5EF4-FFF2-40B4-BE49-F238E27FC236}">
                    <a16:creationId xmlns:a16="http://schemas.microsoft.com/office/drawing/2014/main" id="{26E69653-16A1-CED7-E907-996832A11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49788" y="3200401"/>
                <a:ext cx="0" cy="2428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099" name="Line 58">
                <a:extLst>
                  <a:ext uri="{FF2B5EF4-FFF2-40B4-BE49-F238E27FC236}">
                    <a16:creationId xmlns:a16="http://schemas.microsoft.com/office/drawing/2014/main" id="{34E56BB1-499F-6BAA-EDD0-CCF07EF6F00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876800" y="3449638"/>
                <a:ext cx="207963" cy="1222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0" name="Line 59">
                <a:extLst>
                  <a:ext uri="{FF2B5EF4-FFF2-40B4-BE49-F238E27FC236}">
                    <a16:creationId xmlns:a16="http://schemas.microsoft.com/office/drawing/2014/main" id="{6178A067-0D69-90C9-3C28-39EAF57953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879975" y="3074988"/>
                <a:ext cx="201613" cy="1206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3" name="Freeform 60">
                <a:extLst>
                  <a:ext uri="{FF2B5EF4-FFF2-40B4-BE49-F238E27FC236}">
                    <a16:creationId xmlns:a16="http://schemas.microsoft.com/office/drawing/2014/main" id="{A1417DA6-4C57-768B-371A-DF44429F5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400" y="3479801"/>
                <a:ext cx="547688" cy="163513"/>
              </a:xfrm>
              <a:custGeom>
                <a:avLst/>
                <a:gdLst>
                  <a:gd name="T0" fmla="*/ 1377 w 1377"/>
                  <a:gd name="T1" fmla="*/ 0 h 413"/>
                  <a:gd name="T2" fmla="*/ 675 w 1377"/>
                  <a:gd name="T3" fmla="*/ 413 h 413"/>
                  <a:gd name="T4" fmla="*/ 0 w 1377"/>
                  <a:gd name="T5" fmla="*/ 14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77" h="413">
                    <a:moveTo>
                      <a:pt x="1377" y="0"/>
                    </a:moveTo>
                    <a:lnTo>
                      <a:pt x="675" y="413"/>
                    </a:lnTo>
                    <a:lnTo>
                      <a:pt x="0" y="14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4" name="Freeform 61">
                <a:extLst>
                  <a:ext uri="{FF2B5EF4-FFF2-40B4-BE49-F238E27FC236}">
                    <a16:creationId xmlns:a16="http://schemas.microsoft.com/office/drawing/2014/main" id="{8B66AAD7-7A62-32BB-77C9-158FDD377A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97400" y="3001963"/>
                <a:ext cx="271463" cy="482600"/>
              </a:xfrm>
              <a:custGeom>
                <a:avLst/>
                <a:gdLst>
                  <a:gd name="T0" fmla="*/ 0 w 682"/>
                  <a:gd name="T1" fmla="*/ 1219 h 1219"/>
                  <a:gd name="T2" fmla="*/ 0 w 682"/>
                  <a:gd name="T3" fmla="*/ 385 h 1219"/>
                  <a:gd name="T4" fmla="*/ 682 w 682"/>
                  <a:gd name="T5" fmla="*/ 0 h 1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2" h="1219">
                    <a:moveTo>
                      <a:pt x="0" y="1219"/>
                    </a:moveTo>
                    <a:lnTo>
                      <a:pt x="0" y="385"/>
                    </a:lnTo>
                    <a:lnTo>
                      <a:pt x="682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5" name="Freeform 62">
                <a:extLst>
                  <a:ext uri="{FF2B5EF4-FFF2-40B4-BE49-F238E27FC236}">
                    <a16:creationId xmlns:a16="http://schemas.microsoft.com/office/drawing/2014/main" id="{7581EAB3-5D53-60FB-34A3-994911B84F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8863" y="3001963"/>
                <a:ext cx="276225" cy="477838"/>
              </a:xfrm>
              <a:custGeom>
                <a:avLst/>
                <a:gdLst>
                  <a:gd name="T0" fmla="*/ 0 w 695"/>
                  <a:gd name="T1" fmla="*/ 0 h 1205"/>
                  <a:gd name="T2" fmla="*/ 695 w 695"/>
                  <a:gd name="T3" fmla="*/ 399 h 1205"/>
                  <a:gd name="T4" fmla="*/ 695 w 695"/>
                  <a:gd name="T5" fmla="*/ 1205 h 1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5" h="1205">
                    <a:moveTo>
                      <a:pt x="0" y="0"/>
                    </a:moveTo>
                    <a:lnTo>
                      <a:pt x="695" y="399"/>
                    </a:lnTo>
                    <a:lnTo>
                      <a:pt x="695" y="120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6" name="Line 63">
                <a:extLst>
                  <a:ext uri="{FF2B5EF4-FFF2-40B4-BE49-F238E27FC236}">
                    <a16:creationId xmlns:a16="http://schemas.microsoft.com/office/drawing/2014/main" id="{DBC35FC0-20B6-89D7-7146-9CB1416359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400675" y="3695701"/>
                <a:ext cx="150813" cy="889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7" name="Line 64">
                <a:extLst>
                  <a:ext uri="{FF2B5EF4-FFF2-40B4-BE49-F238E27FC236}">
                    <a16:creationId xmlns:a16="http://schemas.microsoft.com/office/drawing/2014/main" id="{B486A319-6BC0-1E0F-BE31-E5673D88AB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462588" y="3594101"/>
                <a:ext cx="152400" cy="904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8" name="Line 65">
                <a:extLst>
                  <a:ext uri="{FF2B5EF4-FFF2-40B4-BE49-F238E27FC236}">
                    <a16:creationId xmlns:a16="http://schemas.microsoft.com/office/drawing/2014/main" id="{168FE457-CDCD-8AFD-3DC7-9B90E451A5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5145088" y="3479801"/>
                <a:ext cx="436563" cy="2540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09" name="Line 66">
                <a:extLst>
                  <a:ext uri="{FF2B5EF4-FFF2-40B4-BE49-F238E27FC236}">
                    <a16:creationId xmlns:a16="http://schemas.microsoft.com/office/drawing/2014/main" id="{32BDFDA9-8AAF-E442-3DEC-6BD85474B5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49750" y="2660651"/>
                <a:ext cx="0" cy="2238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0" name="Line 67">
                <a:extLst>
                  <a:ext uri="{FF2B5EF4-FFF2-40B4-BE49-F238E27FC236}">
                    <a16:creationId xmlns:a16="http://schemas.microsoft.com/office/drawing/2014/main" id="{6AC25A10-1B1E-99A9-BD60-B0B2620477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84663" y="2657476"/>
                <a:ext cx="0" cy="2270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1" name="Freeform 68">
                <a:extLst>
                  <a:ext uri="{FF2B5EF4-FFF2-40B4-BE49-F238E27FC236}">
                    <a16:creationId xmlns:a16="http://schemas.microsoft.com/office/drawing/2014/main" id="{F44A8D8B-83F8-441D-A61F-FBD764413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94088" y="2520951"/>
                <a:ext cx="420688" cy="166688"/>
              </a:xfrm>
              <a:custGeom>
                <a:avLst/>
                <a:gdLst>
                  <a:gd name="T0" fmla="*/ 1061 w 1061"/>
                  <a:gd name="T1" fmla="*/ 192 h 419"/>
                  <a:gd name="T2" fmla="*/ 697 w 1061"/>
                  <a:gd name="T3" fmla="*/ 419 h 419"/>
                  <a:gd name="T4" fmla="*/ 0 w 1061"/>
                  <a:gd name="T5" fmla="*/ 0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1" h="419">
                    <a:moveTo>
                      <a:pt x="1061" y="192"/>
                    </a:moveTo>
                    <a:lnTo>
                      <a:pt x="697" y="419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2" name="Line 69">
                <a:extLst>
                  <a:ext uri="{FF2B5EF4-FFF2-40B4-BE49-F238E27FC236}">
                    <a16:creationId xmlns:a16="http://schemas.microsoft.com/office/drawing/2014/main" id="{2AD6B9C1-5404-CC8C-D28C-E311C8BDB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325813" y="2101851"/>
                <a:ext cx="60325" cy="412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3" name="Line 70">
                <a:extLst>
                  <a:ext uri="{FF2B5EF4-FFF2-40B4-BE49-F238E27FC236}">
                    <a16:creationId xmlns:a16="http://schemas.microsoft.com/office/drawing/2014/main" id="{5CAC347E-3B5E-314D-E4DA-E7F658D805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95588" y="2074863"/>
                <a:ext cx="180975" cy="1111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4" name="Line 71">
                <a:extLst>
                  <a:ext uri="{FF2B5EF4-FFF2-40B4-BE49-F238E27FC236}">
                    <a16:creationId xmlns:a16="http://schemas.microsoft.com/office/drawing/2014/main" id="{019E36AF-8FB1-A2F1-913D-6C2DF1D979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76563" y="2108201"/>
                <a:ext cx="123825" cy="777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5" name="Line 72">
                <a:extLst>
                  <a:ext uri="{FF2B5EF4-FFF2-40B4-BE49-F238E27FC236}">
                    <a16:creationId xmlns:a16="http://schemas.microsoft.com/office/drawing/2014/main" id="{38407595-93DD-9A45-AD3E-187B9E244C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44813" y="2244726"/>
                <a:ext cx="0" cy="2809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6" name="Freeform 73">
                <a:extLst>
                  <a:ext uri="{FF2B5EF4-FFF2-40B4-BE49-F238E27FC236}">
                    <a16:creationId xmlns:a16="http://schemas.microsoft.com/office/drawing/2014/main" id="{FD4AD16D-1845-31D9-48E6-AAACD0AE2F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813" y="2185988"/>
                <a:ext cx="31750" cy="58738"/>
              </a:xfrm>
              <a:custGeom>
                <a:avLst/>
                <a:gdLst>
                  <a:gd name="T0" fmla="*/ 0 w 79"/>
                  <a:gd name="T1" fmla="*/ 145 h 145"/>
                  <a:gd name="T2" fmla="*/ 0 w 79"/>
                  <a:gd name="T3" fmla="*/ 49 h 145"/>
                  <a:gd name="T4" fmla="*/ 79 w 79"/>
                  <a:gd name="T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9" h="145">
                    <a:moveTo>
                      <a:pt x="0" y="145"/>
                    </a:moveTo>
                    <a:lnTo>
                      <a:pt x="0" y="49"/>
                    </a:lnTo>
                    <a:lnTo>
                      <a:pt x="79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7" name="Line 74">
                <a:extLst>
                  <a:ext uri="{FF2B5EF4-FFF2-40B4-BE49-F238E27FC236}">
                    <a16:creationId xmlns:a16="http://schemas.microsoft.com/office/drawing/2014/main" id="{EE43A192-486D-FC89-94A2-59CEA9E63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429000" y="2320926"/>
                <a:ext cx="0" cy="1587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8" name="Line 75">
                <a:extLst>
                  <a:ext uri="{FF2B5EF4-FFF2-40B4-BE49-F238E27FC236}">
                    <a16:creationId xmlns:a16="http://schemas.microsoft.com/office/drawing/2014/main" id="{B9D6B233-C4FE-AA75-73EC-2165AE410C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494088" y="2324101"/>
                <a:ext cx="0" cy="1968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19" name="Line 76">
                <a:extLst>
                  <a:ext uri="{FF2B5EF4-FFF2-40B4-BE49-F238E27FC236}">
                    <a16:creationId xmlns:a16="http://schemas.microsoft.com/office/drawing/2014/main" id="{1B60C2FB-17AB-08DF-9DE9-966ACE74D2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005138" y="2490788"/>
                <a:ext cx="219075" cy="1190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0" name="Line 77">
                <a:extLst>
                  <a:ext uri="{FF2B5EF4-FFF2-40B4-BE49-F238E27FC236}">
                    <a16:creationId xmlns:a16="http://schemas.microsoft.com/office/drawing/2014/main" id="{06DC4C83-1545-90BC-1A26-9AA9645A2E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54313" y="2132013"/>
                <a:ext cx="190500" cy="1127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1" name="Line 78">
                <a:extLst>
                  <a:ext uri="{FF2B5EF4-FFF2-40B4-BE49-F238E27FC236}">
                    <a16:creationId xmlns:a16="http://schemas.microsoft.com/office/drawing/2014/main" id="{3DFFC09C-1CC6-EE40-D006-980487C533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501900" y="2681288"/>
                <a:ext cx="163513" cy="904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2" name="Line 79">
                <a:extLst>
                  <a:ext uri="{FF2B5EF4-FFF2-40B4-BE49-F238E27FC236}">
                    <a16:creationId xmlns:a16="http://schemas.microsoft.com/office/drawing/2014/main" id="{93D8CB2B-EE98-9B5D-C720-3FC892E364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65413" y="2681288"/>
                <a:ext cx="0" cy="1968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3" name="Line 80">
                <a:extLst>
                  <a:ext uri="{FF2B5EF4-FFF2-40B4-BE49-F238E27FC236}">
                    <a16:creationId xmlns:a16="http://schemas.microsoft.com/office/drawing/2014/main" id="{0FDA2525-DF96-BC09-9981-E9A0457B04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55863" y="2560638"/>
                <a:ext cx="209550" cy="1206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4" name="Line 81">
                <a:extLst>
                  <a:ext uri="{FF2B5EF4-FFF2-40B4-BE49-F238E27FC236}">
                    <a16:creationId xmlns:a16="http://schemas.microsoft.com/office/drawing/2014/main" id="{DA62D003-0C03-4099-6387-43421E8496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65413" y="2525713"/>
                <a:ext cx="279400" cy="1555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5" name="Freeform 82">
                <a:extLst>
                  <a:ext uri="{FF2B5EF4-FFF2-40B4-BE49-F238E27FC236}">
                    <a16:creationId xmlns:a16="http://schemas.microsoft.com/office/drawing/2014/main" id="{3729DD68-0913-0C63-7740-EE2D422D81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813" y="2520951"/>
                <a:ext cx="549275" cy="166688"/>
              </a:xfrm>
              <a:custGeom>
                <a:avLst/>
                <a:gdLst>
                  <a:gd name="T0" fmla="*/ 1383 w 1383"/>
                  <a:gd name="T1" fmla="*/ 0 h 419"/>
                  <a:gd name="T2" fmla="*/ 667 w 1383"/>
                  <a:gd name="T3" fmla="*/ 419 h 419"/>
                  <a:gd name="T4" fmla="*/ 0 w 1383"/>
                  <a:gd name="T5" fmla="*/ 13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3" h="419">
                    <a:moveTo>
                      <a:pt x="1383" y="0"/>
                    </a:moveTo>
                    <a:lnTo>
                      <a:pt x="667" y="419"/>
                    </a:lnTo>
                    <a:lnTo>
                      <a:pt x="0" y="13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</p:grpSp>
        <p:sp>
          <p:nvSpPr>
            <p:cNvPr id="4130" name="ZoneTexte 4129">
              <a:extLst>
                <a:ext uri="{FF2B5EF4-FFF2-40B4-BE49-F238E27FC236}">
                  <a16:creationId xmlns:a16="http://schemas.microsoft.com/office/drawing/2014/main" id="{8CA46F4D-9E2D-DD9D-3C45-6E89BEF98C79}"/>
                </a:ext>
              </a:extLst>
            </p:cNvPr>
            <p:cNvSpPr txBox="1"/>
            <p:nvPr/>
          </p:nvSpPr>
          <p:spPr>
            <a:xfrm>
              <a:off x="2275184" y="2637652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1" name="ZoneTexte 4130">
              <a:extLst>
                <a:ext uri="{FF2B5EF4-FFF2-40B4-BE49-F238E27FC236}">
                  <a16:creationId xmlns:a16="http://schemas.microsoft.com/office/drawing/2014/main" id="{B1D7144F-C4A3-167B-BCD1-0276A9D47418}"/>
                </a:ext>
              </a:extLst>
            </p:cNvPr>
            <p:cNvSpPr txBox="1"/>
            <p:nvPr/>
          </p:nvSpPr>
          <p:spPr>
            <a:xfrm>
              <a:off x="2291153" y="2895601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2" name="ZoneTexte 4131">
              <a:extLst>
                <a:ext uri="{FF2B5EF4-FFF2-40B4-BE49-F238E27FC236}">
                  <a16:creationId xmlns:a16="http://schemas.microsoft.com/office/drawing/2014/main" id="{303B3DBC-745E-859C-FE1F-9E9093C3F1F2}"/>
                </a:ext>
              </a:extLst>
            </p:cNvPr>
            <p:cNvSpPr txBox="1"/>
            <p:nvPr/>
          </p:nvSpPr>
          <p:spPr>
            <a:xfrm>
              <a:off x="2506314" y="3087743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3" name="ZoneTexte 4132">
              <a:extLst>
                <a:ext uri="{FF2B5EF4-FFF2-40B4-BE49-F238E27FC236}">
                  <a16:creationId xmlns:a16="http://schemas.microsoft.com/office/drawing/2014/main" id="{E66EC857-CEC8-5E3A-7848-AC2417FEC64B}"/>
                </a:ext>
              </a:extLst>
            </p:cNvPr>
            <p:cNvSpPr txBox="1"/>
            <p:nvPr/>
          </p:nvSpPr>
          <p:spPr>
            <a:xfrm>
              <a:off x="4750300" y="1866513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4" name="ZoneTexte 4133">
              <a:extLst>
                <a:ext uri="{FF2B5EF4-FFF2-40B4-BE49-F238E27FC236}">
                  <a16:creationId xmlns:a16="http://schemas.microsoft.com/office/drawing/2014/main" id="{9167E8A9-1382-A809-D11D-02C7B2E6284C}"/>
                </a:ext>
              </a:extLst>
            </p:cNvPr>
            <p:cNvSpPr txBox="1"/>
            <p:nvPr/>
          </p:nvSpPr>
          <p:spPr>
            <a:xfrm>
              <a:off x="4978457" y="1976051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5" name="ZoneTexte 4134">
              <a:extLst>
                <a:ext uri="{FF2B5EF4-FFF2-40B4-BE49-F238E27FC236}">
                  <a16:creationId xmlns:a16="http://schemas.microsoft.com/office/drawing/2014/main" id="{29E2B79D-6DBD-CFEB-764E-210F0FDE9493}"/>
                </a:ext>
              </a:extLst>
            </p:cNvPr>
            <p:cNvSpPr txBox="1"/>
            <p:nvPr/>
          </p:nvSpPr>
          <p:spPr>
            <a:xfrm>
              <a:off x="4949180" y="2253050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9" name="ZoneTexte 4138">
              <a:extLst>
                <a:ext uri="{FF2B5EF4-FFF2-40B4-BE49-F238E27FC236}">
                  <a16:creationId xmlns:a16="http://schemas.microsoft.com/office/drawing/2014/main" id="{BA50D476-C3A0-04E5-4CB6-A4D37E52E2E0}"/>
                </a:ext>
              </a:extLst>
            </p:cNvPr>
            <p:cNvSpPr txBox="1"/>
            <p:nvPr/>
          </p:nvSpPr>
          <p:spPr>
            <a:xfrm>
              <a:off x="4681580" y="2810744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0" name="ZoneTexte 4139">
              <a:extLst>
                <a:ext uri="{FF2B5EF4-FFF2-40B4-BE49-F238E27FC236}">
                  <a16:creationId xmlns:a16="http://schemas.microsoft.com/office/drawing/2014/main" id="{3A265B2F-92C6-6016-BC21-F8304F1CC21A}"/>
                </a:ext>
              </a:extLst>
            </p:cNvPr>
            <p:cNvSpPr txBox="1"/>
            <p:nvPr/>
          </p:nvSpPr>
          <p:spPr>
            <a:xfrm>
              <a:off x="4175126" y="3068638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1" name="ZoneTexte 4140">
              <a:extLst>
                <a:ext uri="{FF2B5EF4-FFF2-40B4-BE49-F238E27FC236}">
                  <a16:creationId xmlns:a16="http://schemas.microsoft.com/office/drawing/2014/main" id="{3DABABA8-4DAC-19D2-A895-C95563AF63DB}"/>
                </a:ext>
              </a:extLst>
            </p:cNvPr>
            <p:cNvSpPr txBox="1"/>
            <p:nvPr/>
          </p:nvSpPr>
          <p:spPr>
            <a:xfrm>
              <a:off x="2555969" y="2163763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9" name="ZoneTexte 4148">
              <a:extLst>
                <a:ext uri="{FF2B5EF4-FFF2-40B4-BE49-F238E27FC236}">
                  <a16:creationId xmlns:a16="http://schemas.microsoft.com/office/drawing/2014/main" id="{29A1744D-C2C9-3180-EAB2-896CF61EFE83}"/>
                </a:ext>
              </a:extLst>
            </p:cNvPr>
            <p:cNvSpPr txBox="1"/>
            <p:nvPr/>
          </p:nvSpPr>
          <p:spPr>
            <a:xfrm>
              <a:off x="4175189" y="215187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0" name="ZoneTexte 4149">
              <a:extLst>
                <a:ext uri="{FF2B5EF4-FFF2-40B4-BE49-F238E27FC236}">
                  <a16:creationId xmlns:a16="http://schemas.microsoft.com/office/drawing/2014/main" id="{6935B22F-5848-DA68-DD17-18630954E8FD}"/>
                </a:ext>
              </a:extLst>
            </p:cNvPr>
            <p:cNvSpPr txBox="1"/>
            <p:nvPr/>
          </p:nvSpPr>
          <p:spPr>
            <a:xfrm>
              <a:off x="3887751" y="2646364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1" name="ZoneTexte 4150">
              <a:extLst>
                <a:ext uri="{FF2B5EF4-FFF2-40B4-BE49-F238E27FC236}">
                  <a16:creationId xmlns:a16="http://schemas.microsoft.com/office/drawing/2014/main" id="{29918EE1-5CF9-8533-5454-D90E7D1AB164}"/>
                </a:ext>
              </a:extLst>
            </p:cNvPr>
            <p:cNvSpPr txBox="1"/>
            <p:nvPr/>
          </p:nvSpPr>
          <p:spPr>
            <a:xfrm>
              <a:off x="3314795" y="2323155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2" name="ZoneTexte 4151">
              <a:extLst>
                <a:ext uri="{FF2B5EF4-FFF2-40B4-BE49-F238E27FC236}">
                  <a16:creationId xmlns:a16="http://schemas.microsoft.com/office/drawing/2014/main" id="{529BB1F7-227F-BBA3-7ADE-19C0A5664991}"/>
                </a:ext>
              </a:extLst>
            </p:cNvPr>
            <p:cNvSpPr txBox="1"/>
            <p:nvPr/>
          </p:nvSpPr>
          <p:spPr>
            <a:xfrm>
              <a:off x="3064645" y="1951852"/>
              <a:ext cx="2936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3" name="ZoneTexte 4152">
              <a:extLst>
                <a:ext uri="{FF2B5EF4-FFF2-40B4-BE49-F238E27FC236}">
                  <a16:creationId xmlns:a16="http://schemas.microsoft.com/office/drawing/2014/main" id="{D1DA5EED-88ED-4838-5895-67869B0B500D}"/>
                </a:ext>
              </a:extLst>
            </p:cNvPr>
            <p:cNvSpPr txBox="1"/>
            <p:nvPr/>
          </p:nvSpPr>
          <p:spPr>
            <a:xfrm>
              <a:off x="5557900" y="3893078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5" name="ZoneTexte 4154">
              <a:extLst>
                <a:ext uri="{FF2B5EF4-FFF2-40B4-BE49-F238E27FC236}">
                  <a16:creationId xmlns:a16="http://schemas.microsoft.com/office/drawing/2014/main" id="{10BF1C41-09BC-D5E6-8106-27F83C7954FE}"/>
                </a:ext>
              </a:extLst>
            </p:cNvPr>
            <p:cNvSpPr txBox="1"/>
            <p:nvPr/>
          </p:nvSpPr>
          <p:spPr>
            <a:xfrm>
              <a:off x="4144763" y="3736976"/>
              <a:ext cx="3048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CI</a:t>
              </a: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5DE3EFD7-5384-AFF1-2A08-140E66DD653C}"/>
              </a:ext>
            </a:extLst>
          </p:cNvPr>
          <p:cNvGrpSpPr/>
          <p:nvPr/>
        </p:nvGrpSpPr>
        <p:grpSpPr>
          <a:xfrm>
            <a:off x="7355892" y="2309768"/>
            <a:ext cx="2877133" cy="2167869"/>
            <a:chOff x="7355892" y="1778657"/>
            <a:chExt cx="2877133" cy="2167869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861CF7F1-5DAD-A498-A65A-547424C883BF}"/>
                </a:ext>
              </a:extLst>
            </p:cNvPr>
            <p:cNvSpPr/>
            <p:nvPr/>
          </p:nvSpPr>
          <p:spPr bwMode="auto">
            <a:xfrm>
              <a:off x="9302844" y="1778657"/>
              <a:ext cx="663387" cy="654423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grpSp>
          <p:nvGrpSpPr>
            <p:cNvPr id="4128" name="Groupe 4127">
              <a:extLst>
                <a:ext uri="{FF2B5EF4-FFF2-40B4-BE49-F238E27FC236}">
                  <a16:creationId xmlns:a16="http://schemas.microsoft.com/office/drawing/2014/main" id="{32317B30-AD53-9D50-6BB5-63CCFDC291BC}"/>
                </a:ext>
              </a:extLst>
            </p:cNvPr>
            <p:cNvGrpSpPr/>
            <p:nvPr/>
          </p:nvGrpSpPr>
          <p:grpSpPr>
            <a:xfrm>
              <a:off x="7651750" y="2005013"/>
              <a:ext cx="2581275" cy="1941513"/>
              <a:chOff x="7651750" y="1766888"/>
              <a:chExt cx="2581275" cy="1941513"/>
            </a:xfrm>
          </p:grpSpPr>
          <p:sp>
            <p:nvSpPr>
              <p:cNvPr id="11" name="Line 7">
                <a:extLst>
                  <a:ext uri="{FF2B5EF4-FFF2-40B4-BE49-F238E27FC236}">
                    <a16:creationId xmlns:a16="http://schemas.microsoft.com/office/drawing/2014/main" id="{80AC30D4-3772-FD76-0D1E-EB55C07834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10080625" y="3517901"/>
                <a:ext cx="152400" cy="904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12" name="Line 8">
                <a:extLst>
                  <a:ext uri="{FF2B5EF4-FFF2-40B4-BE49-F238E27FC236}">
                    <a16:creationId xmlns:a16="http://schemas.microsoft.com/office/drawing/2014/main" id="{22513304-5071-69D1-4B53-9168055EC5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20300" y="3617913"/>
                <a:ext cx="149225" cy="904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17" name="Freeform 9">
                <a:extLst>
                  <a:ext uri="{FF2B5EF4-FFF2-40B4-BE49-F238E27FC236}">
                    <a16:creationId xmlns:a16="http://schemas.microsoft.com/office/drawing/2014/main" id="{88C4B6DF-D95D-C4C2-7171-E142B89DD5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12125" y="2444751"/>
                <a:ext cx="422275" cy="165100"/>
              </a:xfrm>
              <a:custGeom>
                <a:avLst/>
                <a:gdLst>
                  <a:gd name="T0" fmla="*/ 1061 w 1061"/>
                  <a:gd name="T1" fmla="*/ 193 h 420"/>
                  <a:gd name="T2" fmla="*/ 696 w 1061"/>
                  <a:gd name="T3" fmla="*/ 420 h 420"/>
                  <a:gd name="T4" fmla="*/ 0 w 1061"/>
                  <a:gd name="T5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61" h="420">
                    <a:moveTo>
                      <a:pt x="1061" y="193"/>
                    </a:moveTo>
                    <a:lnTo>
                      <a:pt x="696" y="420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18" name="Freeform 10">
                <a:extLst>
                  <a:ext uri="{FF2B5EF4-FFF2-40B4-BE49-F238E27FC236}">
                    <a16:creationId xmlns:a16="http://schemas.microsoft.com/office/drawing/2014/main" id="{E58A0696-55DD-75E7-B5E4-59741AC7D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02700" y="2579688"/>
                <a:ext cx="65088" cy="20638"/>
              </a:xfrm>
              <a:custGeom>
                <a:avLst/>
                <a:gdLst>
                  <a:gd name="T0" fmla="*/ 0 w 165"/>
                  <a:gd name="T1" fmla="*/ 0 h 49"/>
                  <a:gd name="T2" fmla="*/ 97 w 165"/>
                  <a:gd name="T3" fmla="*/ 49 h 49"/>
                  <a:gd name="T4" fmla="*/ 165 w 165"/>
                  <a:gd name="T5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5" h="49">
                    <a:moveTo>
                      <a:pt x="0" y="0"/>
                    </a:moveTo>
                    <a:lnTo>
                      <a:pt x="97" y="49"/>
                    </a:lnTo>
                    <a:lnTo>
                      <a:pt x="165" y="1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19" name="Line 11">
                <a:extLst>
                  <a:ext uri="{FF2B5EF4-FFF2-40B4-BE49-F238E27FC236}">
                    <a16:creationId xmlns:a16="http://schemas.microsoft.com/office/drawing/2014/main" id="{8DE704FF-BD0E-F50A-086B-33A305F937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782050" y="2517776"/>
                <a:ext cx="120650" cy="619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1" name="Line 12">
                <a:extLst>
                  <a:ext uri="{FF2B5EF4-FFF2-40B4-BE49-F238E27FC236}">
                    <a16:creationId xmlns:a16="http://schemas.microsoft.com/office/drawing/2014/main" id="{54416E27-0707-D16F-7C94-132169CFB36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728075" y="2046288"/>
                <a:ext cx="209550" cy="1190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2" name="Freeform 13">
                <a:extLst>
                  <a:ext uri="{FF2B5EF4-FFF2-40B4-BE49-F238E27FC236}">
                    <a16:creationId xmlns:a16="http://schemas.microsoft.com/office/drawing/2014/main" id="{7ECC2D0C-3EC3-A7BD-6346-251DA6BB58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56638" y="1970088"/>
                <a:ext cx="565150" cy="357188"/>
              </a:xfrm>
              <a:custGeom>
                <a:avLst/>
                <a:gdLst>
                  <a:gd name="T0" fmla="*/ 1425 w 1425"/>
                  <a:gd name="T1" fmla="*/ 410 h 898"/>
                  <a:gd name="T2" fmla="*/ 720 w 1425"/>
                  <a:gd name="T3" fmla="*/ 0 h 898"/>
                  <a:gd name="T4" fmla="*/ 0 w 1425"/>
                  <a:gd name="T5" fmla="*/ 402 h 898"/>
                  <a:gd name="T6" fmla="*/ 0 w 1425"/>
                  <a:gd name="T7" fmla="*/ 898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25" h="898">
                    <a:moveTo>
                      <a:pt x="1425" y="410"/>
                    </a:moveTo>
                    <a:lnTo>
                      <a:pt x="720" y="0"/>
                    </a:lnTo>
                    <a:lnTo>
                      <a:pt x="0" y="402"/>
                    </a:lnTo>
                    <a:lnTo>
                      <a:pt x="0" y="898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3" name="Line 14">
                <a:extLst>
                  <a:ext uri="{FF2B5EF4-FFF2-40B4-BE49-F238E27FC236}">
                    <a16:creationId xmlns:a16="http://schemas.microsoft.com/office/drawing/2014/main" id="{7FEC417C-54A8-2497-150B-0E6795DDE3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21788" y="1973263"/>
                <a:ext cx="271463" cy="1587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4" name="Line 15">
                <a:extLst>
                  <a:ext uri="{FF2B5EF4-FFF2-40B4-BE49-F238E27FC236}">
                    <a16:creationId xmlns:a16="http://schemas.microsoft.com/office/drawing/2014/main" id="{3A566A31-2877-EC60-A6AD-F6380DF1E6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93250" y="1766888"/>
                <a:ext cx="0" cy="20637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5" name="Line 16">
                <a:extLst>
                  <a:ext uri="{FF2B5EF4-FFF2-40B4-BE49-F238E27FC236}">
                    <a16:creationId xmlns:a16="http://schemas.microsoft.com/office/drawing/2014/main" id="{AB2202F6-9845-4B3A-9105-59A34A6259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221788" y="2444751"/>
                <a:ext cx="161925" cy="952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6" name="Line 17">
                <a:extLst>
                  <a:ext uri="{FF2B5EF4-FFF2-40B4-BE49-F238E27FC236}">
                    <a16:creationId xmlns:a16="http://schemas.microsoft.com/office/drawing/2014/main" id="{830FDBAD-1462-F47A-418F-1CF05EF60D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163050" y="2179638"/>
                <a:ext cx="0" cy="2238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F4EE8CAE-47D3-A393-4D35-0A7E797C4F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221788" y="2132013"/>
                <a:ext cx="0" cy="3127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8" name="Line 19">
                <a:extLst>
                  <a:ext uri="{FF2B5EF4-FFF2-40B4-BE49-F238E27FC236}">
                    <a16:creationId xmlns:a16="http://schemas.microsoft.com/office/drawing/2014/main" id="{8012865C-E0A8-428E-7197-2B748CC961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493250" y="1878013"/>
                <a:ext cx="160338" cy="952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29" name="Line 20">
                <a:extLst>
                  <a:ext uri="{FF2B5EF4-FFF2-40B4-BE49-F238E27FC236}">
                    <a16:creationId xmlns:a16="http://schemas.microsoft.com/office/drawing/2014/main" id="{6CA03514-7A8C-72D7-CD02-B0D191ACB5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493250" y="1973263"/>
                <a:ext cx="160338" cy="825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0" name="Line 21">
                <a:extLst>
                  <a:ext uri="{FF2B5EF4-FFF2-40B4-BE49-F238E27FC236}">
                    <a16:creationId xmlns:a16="http://schemas.microsoft.com/office/drawing/2014/main" id="{BB879A7F-7EEE-8A33-F16F-B3C1A56908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67788" y="2444751"/>
                <a:ext cx="254000" cy="1397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1" name="Line 22">
                <a:extLst>
                  <a:ext uri="{FF2B5EF4-FFF2-40B4-BE49-F238E27FC236}">
                    <a16:creationId xmlns:a16="http://schemas.microsoft.com/office/drawing/2014/main" id="{560B272B-8B5E-21A6-E77D-8A03FDB7D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8177213" y="1925638"/>
                <a:ext cx="133350" cy="1206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2" name="Line 23">
                <a:extLst>
                  <a:ext uri="{FF2B5EF4-FFF2-40B4-BE49-F238E27FC236}">
                    <a16:creationId xmlns:a16="http://schemas.microsoft.com/office/drawing/2014/main" id="{696BDEE8-CEA4-A567-F91C-299A830CF9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705725" y="1876426"/>
                <a:ext cx="98425" cy="2016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02AF09A4-1A5D-8A6B-A79D-F5EBFE8E6F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48588" y="2070101"/>
                <a:ext cx="55563" cy="25400"/>
              </a:xfrm>
              <a:custGeom>
                <a:avLst/>
                <a:gdLst>
                  <a:gd name="T0" fmla="*/ 0 w 138"/>
                  <a:gd name="T1" fmla="*/ 64 h 64"/>
                  <a:gd name="T2" fmla="*/ 38 w 138"/>
                  <a:gd name="T3" fmla="*/ 0 h 64"/>
                  <a:gd name="T4" fmla="*/ 138 w 138"/>
                  <a:gd name="T5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8" h="64">
                    <a:moveTo>
                      <a:pt x="0" y="64"/>
                    </a:moveTo>
                    <a:lnTo>
                      <a:pt x="38" y="0"/>
                    </a:lnTo>
                    <a:lnTo>
                      <a:pt x="138" y="21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4" name="Line 25">
                <a:extLst>
                  <a:ext uri="{FF2B5EF4-FFF2-40B4-BE49-F238E27FC236}">
                    <a16:creationId xmlns:a16="http://schemas.microsoft.com/office/drawing/2014/main" id="{82B4D809-3BE9-8617-4727-631931AD4F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51750" y="1903413"/>
                <a:ext cx="96838" cy="19208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5" name="Line 26">
                <a:extLst>
                  <a:ext uri="{FF2B5EF4-FFF2-40B4-BE49-F238E27FC236}">
                    <a16:creationId xmlns:a16="http://schemas.microsoft.com/office/drawing/2014/main" id="{ABBD5AD8-2131-DBE9-BE58-527761A17E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7683500" y="2439988"/>
                <a:ext cx="46038" cy="460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6" name="Line 27">
                <a:extLst>
                  <a:ext uri="{FF2B5EF4-FFF2-40B4-BE49-F238E27FC236}">
                    <a16:creationId xmlns:a16="http://schemas.microsoft.com/office/drawing/2014/main" id="{1DFC3A16-E771-BEFF-0EE8-68B655616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078788" y="2255838"/>
                <a:ext cx="33338" cy="1889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7" name="Line 28">
                <a:extLst>
                  <a:ext uri="{FF2B5EF4-FFF2-40B4-BE49-F238E27FC236}">
                    <a16:creationId xmlns:a16="http://schemas.microsoft.com/office/drawing/2014/main" id="{E65B3322-1C71-15BA-FDBD-80C9743DFF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18450" y="2408238"/>
                <a:ext cx="131763" cy="682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8" name="Line 29">
                <a:extLst>
                  <a:ext uri="{FF2B5EF4-FFF2-40B4-BE49-F238E27FC236}">
                    <a16:creationId xmlns:a16="http://schemas.microsoft.com/office/drawing/2014/main" id="{E96215E9-96B5-3A3C-F04E-DC75F68FACA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804150" y="2078038"/>
                <a:ext cx="157163" cy="317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39" name="Line 30">
                <a:extLst>
                  <a:ext uri="{FF2B5EF4-FFF2-40B4-BE49-F238E27FC236}">
                    <a16:creationId xmlns:a16="http://schemas.microsoft.com/office/drawing/2014/main" id="{68C0A046-EEED-DE9B-DCEF-096A22E59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73975" y="2095501"/>
                <a:ext cx="74613" cy="1206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0" name="Line 31">
                <a:extLst>
                  <a:ext uri="{FF2B5EF4-FFF2-40B4-BE49-F238E27FC236}">
                    <a16:creationId xmlns:a16="http://schemas.microsoft.com/office/drawing/2014/main" id="{375E0AAC-A9AB-E982-B927-C9F41C7D51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940675" y="2444751"/>
                <a:ext cx="171450" cy="825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" name="Line 32">
                <a:extLst>
                  <a:ext uri="{FF2B5EF4-FFF2-40B4-BE49-F238E27FC236}">
                    <a16:creationId xmlns:a16="http://schemas.microsoft.com/office/drawing/2014/main" id="{8C51B06F-CC83-1B95-C9E1-64F7F1B446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280525" y="3009901"/>
                <a:ext cx="212725" cy="1238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2" name="Freeform 33">
                <a:extLst>
                  <a:ext uri="{FF2B5EF4-FFF2-40B4-BE49-F238E27FC236}">
                    <a16:creationId xmlns:a16="http://schemas.microsoft.com/office/drawing/2014/main" id="{BCAB3FDB-7940-DBB7-89CB-855775AEBA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025" y="2925763"/>
                <a:ext cx="269875" cy="482600"/>
              </a:xfrm>
              <a:custGeom>
                <a:avLst/>
                <a:gdLst>
                  <a:gd name="T0" fmla="*/ 0 w 683"/>
                  <a:gd name="T1" fmla="*/ 1218 h 1218"/>
                  <a:gd name="T2" fmla="*/ 0 w 683"/>
                  <a:gd name="T3" fmla="*/ 385 h 1218"/>
                  <a:gd name="T4" fmla="*/ 683 w 683"/>
                  <a:gd name="T5" fmla="*/ 0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83" h="1218">
                    <a:moveTo>
                      <a:pt x="0" y="1218"/>
                    </a:moveTo>
                    <a:lnTo>
                      <a:pt x="0" y="385"/>
                    </a:lnTo>
                    <a:lnTo>
                      <a:pt x="683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3" name="Line 34">
                <a:extLst>
                  <a:ext uri="{FF2B5EF4-FFF2-40B4-BE49-F238E27FC236}">
                    <a16:creationId xmlns:a16="http://schemas.microsoft.com/office/drawing/2014/main" id="{0304E1A7-DAB3-343E-9488-71D527C7AD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86900" y="2730501"/>
                <a:ext cx="0" cy="1952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4" name="Line 35">
                <a:extLst>
                  <a:ext uri="{FF2B5EF4-FFF2-40B4-BE49-F238E27FC236}">
                    <a16:creationId xmlns:a16="http://schemas.microsoft.com/office/drawing/2014/main" id="{13845174-E9C3-6893-D2B1-F86D582AE9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272588" y="3376613"/>
                <a:ext cx="220663" cy="12223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5" name="Freeform 36">
                <a:extLst>
                  <a:ext uri="{FF2B5EF4-FFF2-40B4-BE49-F238E27FC236}">
                    <a16:creationId xmlns:a16="http://schemas.microsoft.com/office/drawing/2014/main" id="{A090EB2C-01A0-288D-F40A-A9EA84016B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025" y="3403601"/>
                <a:ext cx="546100" cy="163513"/>
              </a:xfrm>
              <a:custGeom>
                <a:avLst/>
                <a:gdLst>
                  <a:gd name="T0" fmla="*/ 0 w 1378"/>
                  <a:gd name="T1" fmla="*/ 14 h 414"/>
                  <a:gd name="T2" fmla="*/ 675 w 1378"/>
                  <a:gd name="T3" fmla="*/ 414 h 414"/>
                  <a:gd name="T4" fmla="*/ 1378 w 1378"/>
                  <a:gd name="T5" fmla="*/ 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78" h="414">
                    <a:moveTo>
                      <a:pt x="0" y="14"/>
                    </a:moveTo>
                    <a:lnTo>
                      <a:pt x="675" y="414"/>
                    </a:lnTo>
                    <a:lnTo>
                      <a:pt x="1378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6" name="Line 37">
                <a:extLst>
                  <a:ext uri="{FF2B5EF4-FFF2-40B4-BE49-F238E27FC236}">
                    <a16:creationId xmlns:a16="http://schemas.microsoft.com/office/drawing/2014/main" id="{554659C2-788F-2B95-56C3-632621E289C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712325" y="3128963"/>
                <a:ext cx="0" cy="23336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7" name="Freeform 38">
                <a:extLst>
                  <a:ext uri="{FF2B5EF4-FFF2-40B4-BE49-F238E27FC236}">
                    <a16:creationId xmlns:a16="http://schemas.microsoft.com/office/drawing/2014/main" id="{93879514-A808-D1E0-10BD-F60234327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86900" y="2925763"/>
                <a:ext cx="276225" cy="477838"/>
              </a:xfrm>
              <a:custGeom>
                <a:avLst/>
                <a:gdLst>
                  <a:gd name="T0" fmla="*/ 695 w 695"/>
                  <a:gd name="T1" fmla="*/ 1204 h 1204"/>
                  <a:gd name="T2" fmla="*/ 695 w 695"/>
                  <a:gd name="T3" fmla="*/ 399 h 1204"/>
                  <a:gd name="T4" fmla="*/ 0 w 695"/>
                  <a:gd name="T5" fmla="*/ 0 h 1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95" h="1204">
                    <a:moveTo>
                      <a:pt x="695" y="1204"/>
                    </a:moveTo>
                    <a:lnTo>
                      <a:pt x="695" y="399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8" name="Line 39">
                <a:extLst>
                  <a:ext uri="{FF2B5EF4-FFF2-40B4-BE49-F238E27FC236}">
                    <a16:creationId xmlns:a16="http://schemas.microsoft.com/office/drawing/2014/main" id="{C4884236-FEBB-C594-DB2C-215383B2F6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001125" y="3408363"/>
                <a:ext cx="215900" cy="1238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9" name="Line 40">
                <a:extLst>
                  <a:ext uri="{FF2B5EF4-FFF2-40B4-BE49-F238E27FC236}">
                    <a16:creationId xmlns:a16="http://schemas.microsoft.com/office/drawing/2014/main" id="{AD381010-8E83-CB2D-8C89-D260BC5A7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967788" y="2584451"/>
                <a:ext cx="0" cy="22225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50" name="Line 41">
                <a:extLst>
                  <a:ext uri="{FF2B5EF4-FFF2-40B4-BE49-F238E27FC236}">
                    <a16:creationId xmlns:a16="http://schemas.microsoft.com/office/drawing/2014/main" id="{C6C300AD-09BA-692A-24C2-27B81ECDD2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902700" y="2579688"/>
                <a:ext cx="0" cy="2270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  <p:sp>
            <p:nvSpPr>
              <p:cNvPr id="4126" name="Line 83">
                <a:extLst>
                  <a:ext uri="{FF2B5EF4-FFF2-40B4-BE49-F238E27FC236}">
                    <a16:creationId xmlns:a16="http://schemas.microsoft.com/office/drawing/2014/main" id="{081FBC34-BAED-CB8A-E737-0400CDAFC2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9763125" y="3403601"/>
                <a:ext cx="436563" cy="25400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endParaRPr>
              </a:p>
            </p:txBody>
          </p:sp>
        </p:grpSp>
        <p:sp>
          <p:nvSpPr>
            <p:cNvPr id="4136" name="ZoneTexte 4135">
              <a:extLst>
                <a:ext uri="{FF2B5EF4-FFF2-40B4-BE49-F238E27FC236}">
                  <a16:creationId xmlns:a16="http://schemas.microsoft.com/office/drawing/2014/main" id="{68F8C4EE-514F-5182-AEA6-11666F99BEF3}"/>
                </a:ext>
              </a:extLst>
            </p:cNvPr>
            <p:cNvSpPr txBox="1"/>
            <p:nvPr/>
          </p:nvSpPr>
          <p:spPr>
            <a:xfrm>
              <a:off x="9379246" y="1799451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7" name="ZoneTexte 4136">
              <a:extLst>
                <a:ext uri="{FF2B5EF4-FFF2-40B4-BE49-F238E27FC236}">
                  <a16:creationId xmlns:a16="http://schemas.microsoft.com/office/drawing/2014/main" id="{2D544E6C-ECBC-FFDA-0C50-7481B649E317}"/>
                </a:ext>
              </a:extLst>
            </p:cNvPr>
            <p:cNvSpPr txBox="1"/>
            <p:nvPr/>
          </p:nvSpPr>
          <p:spPr>
            <a:xfrm>
              <a:off x="9579917" y="1915086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38" name="ZoneTexte 4137">
              <a:extLst>
                <a:ext uri="{FF2B5EF4-FFF2-40B4-BE49-F238E27FC236}">
                  <a16:creationId xmlns:a16="http://schemas.microsoft.com/office/drawing/2014/main" id="{94C4393E-9C1C-D0A7-4D65-CC4238F5BE81}"/>
                </a:ext>
              </a:extLst>
            </p:cNvPr>
            <p:cNvSpPr txBox="1"/>
            <p:nvPr/>
          </p:nvSpPr>
          <p:spPr>
            <a:xfrm>
              <a:off x="9565630" y="2180942"/>
              <a:ext cx="26481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F</a:t>
              </a:r>
            </a:p>
          </p:txBody>
        </p:sp>
        <p:sp>
          <p:nvSpPr>
            <p:cNvPr id="4142" name="ZoneTexte 4141">
              <a:extLst>
                <a:ext uri="{FF2B5EF4-FFF2-40B4-BE49-F238E27FC236}">
                  <a16:creationId xmlns:a16="http://schemas.microsoft.com/office/drawing/2014/main" id="{0BB62B1B-B56E-81D1-B6CE-B6737462EDCC}"/>
                </a:ext>
              </a:extLst>
            </p:cNvPr>
            <p:cNvSpPr txBox="1"/>
            <p:nvPr/>
          </p:nvSpPr>
          <p:spPr>
            <a:xfrm>
              <a:off x="7503311" y="1934389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3" name="ZoneTexte 4142">
              <a:extLst>
                <a:ext uri="{FF2B5EF4-FFF2-40B4-BE49-F238E27FC236}">
                  <a16:creationId xmlns:a16="http://schemas.microsoft.com/office/drawing/2014/main" id="{E8C9C228-9407-76DA-29B7-4E0535D018B0}"/>
                </a:ext>
              </a:extLst>
            </p:cNvPr>
            <p:cNvSpPr txBox="1"/>
            <p:nvPr/>
          </p:nvSpPr>
          <p:spPr>
            <a:xfrm>
              <a:off x="8789186" y="3001219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4" name="ZoneTexte 4143">
              <a:extLst>
                <a:ext uri="{FF2B5EF4-FFF2-40B4-BE49-F238E27FC236}">
                  <a16:creationId xmlns:a16="http://schemas.microsoft.com/office/drawing/2014/main" id="{7FF59494-4014-C035-42B4-5238B5198C48}"/>
                </a:ext>
              </a:extLst>
            </p:cNvPr>
            <p:cNvSpPr txBox="1"/>
            <p:nvPr/>
          </p:nvSpPr>
          <p:spPr>
            <a:xfrm>
              <a:off x="9297328" y="2740164"/>
              <a:ext cx="29687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</a:p>
          </p:txBody>
        </p:sp>
        <p:sp>
          <p:nvSpPr>
            <p:cNvPr id="4146" name="ZoneTexte 4145">
              <a:extLst>
                <a:ext uri="{FF2B5EF4-FFF2-40B4-BE49-F238E27FC236}">
                  <a16:creationId xmlns:a16="http://schemas.microsoft.com/office/drawing/2014/main" id="{D24BB8BC-2179-0A42-88B2-71AE35C039EE}"/>
                </a:ext>
              </a:extLst>
            </p:cNvPr>
            <p:cNvSpPr txBox="1"/>
            <p:nvPr/>
          </p:nvSpPr>
          <p:spPr>
            <a:xfrm>
              <a:off x="7924862" y="2242751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47" name="ZoneTexte 4146">
              <a:extLst>
                <a:ext uri="{FF2B5EF4-FFF2-40B4-BE49-F238E27FC236}">
                  <a16:creationId xmlns:a16="http://schemas.microsoft.com/office/drawing/2014/main" id="{06CBCCEB-E9DB-F0C0-B3AD-AE8E96A79F8A}"/>
                </a:ext>
              </a:extLst>
            </p:cNvPr>
            <p:cNvSpPr txBox="1"/>
            <p:nvPr/>
          </p:nvSpPr>
          <p:spPr>
            <a:xfrm>
              <a:off x="8514611" y="2565401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48" name="ZoneTexte 4147">
              <a:extLst>
                <a:ext uri="{FF2B5EF4-FFF2-40B4-BE49-F238E27FC236}">
                  <a16:creationId xmlns:a16="http://schemas.microsoft.com/office/drawing/2014/main" id="{8E00D99E-E072-9BCF-18D1-EE5727AA2289}"/>
                </a:ext>
              </a:extLst>
            </p:cNvPr>
            <p:cNvSpPr txBox="1"/>
            <p:nvPr/>
          </p:nvSpPr>
          <p:spPr>
            <a:xfrm>
              <a:off x="7688310" y="2648765"/>
              <a:ext cx="2840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</a:p>
          </p:txBody>
        </p:sp>
        <p:sp>
          <p:nvSpPr>
            <p:cNvPr id="4154" name="ZoneTexte 4153">
              <a:extLst>
                <a:ext uri="{FF2B5EF4-FFF2-40B4-BE49-F238E27FC236}">
                  <a16:creationId xmlns:a16="http://schemas.microsoft.com/office/drawing/2014/main" id="{15127CC7-2288-3421-57FA-CF05132799DD}"/>
                </a:ext>
              </a:extLst>
            </p:cNvPr>
            <p:cNvSpPr txBox="1"/>
            <p:nvPr/>
          </p:nvSpPr>
          <p:spPr>
            <a:xfrm>
              <a:off x="8740899" y="3641726"/>
              <a:ext cx="30489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CI</a:t>
              </a:r>
            </a:p>
          </p:txBody>
        </p:sp>
        <p:sp>
          <p:nvSpPr>
            <p:cNvPr id="4156" name="ZoneTexte 4155">
              <a:extLst>
                <a:ext uri="{FF2B5EF4-FFF2-40B4-BE49-F238E27FC236}">
                  <a16:creationId xmlns:a16="http://schemas.microsoft.com/office/drawing/2014/main" id="{C87ED07E-7355-4CD1-4288-FD3B247ECCC4}"/>
                </a:ext>
              </a:extLst>
            </p:cNvPr>
            <p:cNvSpPr txBox="1"/>
            <p:nvPr/>
          </p:nvSpPr>
          <p:spPr>
            <a:xfrm>
              <a:off x="7355892" y="2436427"/>
              <a:ext cx="3802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Calibri"/>
                  <a:ea typeface="Calibri" panose="020F0502020204030204" pitchFamily="34" charset="0"/>
                  <a:cs typeface="Calibri" panose="020F0502020204030204" pitchFamily="34" charset="0"/>
                </a:rPr>
                <a:t>HN</a:t>
              </a:r>
            </a:p>
          </p:txBody>
        </p:sp>
      </p:grpSp>
      <p:sp>
        <p:nvSpPr>
          <p:cNvPr id="10" name="Text Box 3">
            <a:extLst>
              <a:ext uri="{FF2B5EF4-FFF2-40B4-BE49-F238E27FC236}">
                <a16:creationId xmlns:a16="http://schemas.microsoft.com/office/drawing/2014/main" id="{FD1ED624-E85F-32A1-6BC2-D6BCA0F4C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1441" y="6455281"/>
            <a:ext cx="766055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Ankrom W et al, AAC 2021 ; Gillespie G et al, J Clin Pharmacology 2022 ; Schürmann D et al, JAIDS 2022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D9AA776-5523-93FA-6160-370F9E8AF747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8152696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e 8">
            <a:extLst>
              <a:ext uri="{FF2B5EF4-FFF2-40B4-BE49-F238E27FC236}">
                <a16:creationId xmlns:a16="http://schemas.microsoft.com/office/drawing/2014/main" id="{5039B033-989E-5629-31C1-0C77E5E32F82}"/>
              </a:ext>
            </a:extLst>
          </p:cNvPr>
          <p:cNvGrpSpPr/>
          <p:nvPr/>
        </p:nvGrpSpPr>
        <p:grpSpPr>
          <a:xfrm>
            <a:off x="728341" y="1533800"/>
            <a:ext cx="8444593" cy="2297381"/>
            <a:chOff x="244573" y="1191736"/>
            <a:chExt cx="8444593" cy="2297381"/>
          </a:xfrm>
        </p:grpSpPr>
        <p:sp>
          <p:nvSpPr>
            <p:cNvPr id="2234" name="ZoneTexte 2233">
              <a:extLst>
                <a:ext uri="{FF2B5EF4-FFF2-40B4-BE49-F238E27FC236}">
                  <a16:creationId xmlns:a16="http://schemas.microsoft.com/office/drawing/2014/main" id="{5D7E0C69-9998-8DDB-0A4D-54FF3CBE5C3C}"/>
                </a:ext>
              </a:extLst>
            </p:cNvPr>
            <p:cNvSpPr txBox="1"/>
            <p:nvPr/>
          </p:nvSpPr>
          <p:spPr>
            <a:xfrm>
              <a:off x="2936336" y="2719676"/>
              <a:ext cx="351378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>
                  <a:solidFill>
                    <a:srgbClr val="FF0000"/>
                  </a:solidFill>
                </a:rPr>
                <a:t>W24</a:t>
              </a:r>
            </a:p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Primary endpoint</a:t>
              </a:r>
            </a:p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(HIV-1 RNA ≥ 50 c/mL ; AE leading to discontinuation)</a:t>
              </a:r>
            </a:p>
            <a:p>
              <a:pPr algn="ctr"/>
              <a:endParaRPr lang="en-US" sz="1000" noProof="0" dirty="0">
                <a:solidFill>
                  <a:srgbClr val="000066"/>
                </a:solidFill>
              </a:endParaRPr>
            </a:p>
          </p:txBody>
        </p: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746CF2D-FAF4-425B-F9DE-04D325009A01}"/>
                </a:ext>
              </a:extLst>
            </p:cNvPr>
            <p:cNvGrpSpPr/>
            <p:nvPr/>
          </p:nvGrpSpPr>
          <p:grpSpPr>
            <a:xfrm>
              <a:off x="244573" y="1191736"/>
              <a:ext cx="8444593" cy="1955525"/>
              <a:chOff x="244573" y="1191736"/>
              <a:chExt cx="8444593" cy="1955525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A1FA25CF-E1B0-617E-23E6-B5A034EB5FDD}"/>
                  </a:ext>
                </a:extLst>
              </p:cNvPr>
              <p:cNvSpPr/>
              <p:nvPr/>
            </p:nvSpPr>
            <p:spPr>
              <a:xfrm>
                <a:off x="3957664" y="1573819"/>
                <a:ext cx="3074731" cy="372193"/>
              </a:xfrm>
              <a:prstGeom prst="roundRect">
                <a:avLst/>
              </a:prstGeom>
              <a:solidFill>
                <a:srgbClr val="00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3" name="Rectangle : coins arrondis 12">
                <a:extLst>
                  <a:ext uri="{FF2B5EF4-FFF2-40B4-BE49-F238E27FC236}">
                    <a16:creationId xmlns:a16="http://schemas.microsoft.com/office/drawing/2014/main" id="{CB71DEF6-DDF2-696C-FC1F-1F979079A7C0}"/>
                  </a:ext>
                </a:extLst>
              </p:cNvPr>
              <p:cNvSpPr/>
              <p:nvPr/>
            </p:nvSpPr>
            <p:spPr>
              <a:xfrm>
                <a:off x="3957664" y="2030749"/>
                <a:ext cx="1511599" cy="372193"/>
              </a:xfrm>
              <a:prstGeom prst="roundRect">
                <a:avLst/>
              </a:prstGeom>
              <a:solidFill>
                <a:srgbClr val="DE5A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Rectangle : coins arrondis 13">
                <a:extLst>
                  <a:ext uri="{FF2B5EF4-FFF2-40B4-BE49-F238E27FC236}">
                    <a16:creationId xmlns:a16="http://schemas.microsoft.com/office/drawing/2014/main" id="{3DE948EB-9F7F-AA5A-AC30-4D7980422F9D}"/>
                  </a:ext>
                </a:extLst>
              </p:cNvPr>
              <p:cNvSpPr/>
              <p:nvPr/>
            </p:nvSpPr>
            <p:spPr>
              <a:xfrm>
                <a:off x="5485296" y="2030749"/>
                <a:ext cx="1531067" cy="372193"/>
              </a:xfrm>
              <a:prstGeom prst="roundRect">
                <a:avLst/>
              </a:prstGeom>
              <a:solidFill>
                <a:srgbClr val="00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5" name="Rectangle : coins arrondis 14">
                <a:extLst>
                  <a:ext uri="{FF2B5EF4-FFF2-40B4-BE49-F238E27FC236}">
                    <a16:creationId xmlns:a16="http://schemas.microsoft.com/office/drawing/2014/main" id="{B75071F2-165A-7ED1-8657-AA3FDE529BC9}"/>
                  </a:ext>
                </a:extLst>
              </p:cNvPr>
              <p:cNvSpPr/>
              <p:nvPr/>
            </p:nvSpPr>
            <p:spPr>
              <a:xfrm>
                <a:off x="7032395" y="1573818"/>
                <a:ext cx="1652509" cy="829124"/>
              </a:xfrm>
              <a:prstGeom prst="roundRect">
                <a:avLst/>
              </a:prstGeom>
              <a:solidFill>
                <a:srgbClr val="00CC6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cxnSp>
            <p:nvCxnSpPr>
              <p:cNvPr id="2222" name="Connecteur droit 2221">
                <a:extLst>
                  <a:ext uri="{FF2B5EF4-FFF2-40B4-BE49-F238E27FC236}">
                    <a16:creationId xmlns:a16="http://schemas.microsoft.com/office/drawing/2014/main" id="{E4174CEF-3B92-7FDA-EC81-84C1623741BD}"/>
                  </a:ext>
                </a:extLst>
              </p:cNvPr>
              <p:cNvCxnSpPr/>
              <p:nvPr/>
            </p:nvCxnSpPr>
            <p:spPr>
              <a:xfrm>
                <a:off x="3327400" y="2615979"/>
                <a:ext cx="4528489" cy="0"/>
              </a:xfrm>
              <a:prstGeom prst="lin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3" name="Connecteur droit 2222">
                <a:extLst>
                  <a:ext uri="{FF2B5EF4-FFF2-40B4-BE49-F238E27FC236}">
                    <a16:creationId xmlns:a16="http://schemas.microsoft.com/office/drawing/2014/main" id="{F99F6A3B-AF3B-DFD4-8E80-651ECC2C5A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63840" y="2615979"/>
                <a:ext cx="589612" cy="0"/>
              </a:xfrm>
              <a:prstGeom prst="line">
                <a:avLst/>
              </a:prstGeom>
              <a:ln>
                <a:solidFill>
                  <a:srgbClr val="00B0F0"/>
                </a:solidFill>
                <a:prstDash val="sysDash"/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6" name="Connecteur droit 2225">
                <a:extLst>
                  <a:ext uri="{FF2B5EF4-FFF2-40B4-BE49-F238E27FC236}">
                    <a16:creationId xmlns:a16="http://schemas.microsoft.com/office/drawing/2014/main" id="{346E1DA0-DDE3-24AB-E814-32E9F96A2E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61784" y="2615979"/>
                <a:ext cx="0" cy="123102"/>
              </a:xfrm>
              <a:prstGeom prst="lin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8" name="Connecteur droit 2227">
                <a:extLst>
                  <a:ext uri="{FF2B5EF4-FFF2-40B4-BE49-F238E27FC236}">
                    <a16:creationId xmlns:a16="http://schemas.microsoft.com/office/drawing/2014/main" id="{CE75600A-5D77-B020-583D-13572E4313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99070" y="2615979"/>
                <a:ext cx="0" cy="123102"/>
              </a:xfrm>
              <a:prstGeom prst="lin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9" name="Connecteur droit 2228">
                <a:extLst>
                  <a:ext uri="{FF2B5EF4-FFF2-40B4-BE49-F238E27FC236}">
                    <a16:creationId xmlns:a16="http://schemas.microsoft.com/office/drawing/2014/main" id="{17676AD8-80E4-8A8D-9374-D352EC83FA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91151" y="2615979"/>
                <a:ext cx="0" cy="123102"/>
              </a:xfrm>
              <a:prstGeom prst="lin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0" name="Connecteur droit 2229">
                <a:extLst>
                  <a:ext uri="{FF2B5EF4-FFF2-40B4-BE49-F238E27FC236}">
                    <a16:creationId xmlns:a16="http://schemas.microsoft.com/office/drawing/2014/main" id="{A7B62760-1CAA-0FA2-6C9A-4D4EF8BE0D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23643" y="2615979"/>
                <a:ext cx="0" cy="123102"/>
              </a:xfrm>
              <a:prstGeom prst="lin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1" name="Rectangle : coins arrondis 2230">
                <a:extLst>
                  <a:ext uri="{FF2B5EF4-FFF2-40B4-BE49-F238E27FC236}">
                    <a16:creationId xmlns:a16="http://schemas.microsoft.com/office/drawing/2014/main" id="{2F3880B9-38F9-7FEF-52A7-6A88C7967D2B}"/>
                  </a:ext>
                </a:extLst>
              </p:cNvPr>
              <p:cNvSpPr/>
              <p:nvPr/>
            </p:nvSpPr>
            <p:spPr>
              <a:xfrm>
                <a:off x="244573" y="1250088"/>
                <a:ext cx="2750914" cy="1897173"/>
              </a:xfrm>
              <a:prstGeom prst="roundRect">
                <a:avLst>
                  <a:gd name="adj" fmla="val 9638"/>
                </a:avLst>
              </a:prstGeom>
              <a:noFill/>
              <a:ln w="19050">
                <a:solidFill>
                  <a:srgbClr val="00B0F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100" b="1" noProof="0" dirty="0">
                    <a:solidFill>
                      <a:srgbClr val="000066"/>
                    </a:solidFill>
                  </a:rPr>
                  <a:t>Population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Adults with HIV-1 RNJA &lt;50 c/ml for ≥6 months on BIC/FTC/TAF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No history of treatment failure on any prior regimen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No known RAMs associated with ULO resistance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Note: K103N, Y181C, G190A, and M184I/V were not exclusionary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CD4+ T-cell count ≥200 cells/mm</a:t>
                </a:r>
                <a:r>
                  <a:rPr lang="en-US" sz="1100" baseline="30000" noProof="0" dirty="0">
                    <a:solidFill>
                      <a:srgbClr val="000066"/>
                    </a:solidFill>
                  </a:rPr>
                  <a:t>3</a:t>
                </a: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r>
                  <a:rPr lang="en-US" sz="1100" noProof="0" dirty="0">
                    <a:solidFill>
                      <a:srgbClr val="000066"/>
                    </a:solidFill>
                  </a:rPr>
                  <a:t>No active HBV or HCV co-infection</a:t>
                </a:r>
              </a:p>
            </p:txBody>
          </p:sp>
          <p:sp>
            <p:nvSpPr>
              <p:cNvPr id="2232" name="ZoneTexte 2231">
                <a:extLst>
                  <a:ext uri="{FF2B5EF4-FFF2-40B4-BE49-F238E27FC236}">
                    <a16:creationId xmlns:a16="http://schemas.microsoft.com/office/drawing/2014/main" id="{D2204824-5944-7708-1639-7B6E3C354EBF}"/>
                  </a:ext>
                </a:extLst>
              </p:cNvPr>
              <p:cNvSpPr txBox="1"/>
              <p:nvPr/>
            </p:nvSpPr>
            <p:spPr>
              <a:xfrm>
                <a:off x="2943918" y="2719676"/>
                <a:ext cx="69602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000" noProof="0" dirty="0">
                    <a:solidFill>
                      <a:srgbClr val="000066"/>
                    </a:solidFill>
                  </a:rPr>
                  <a:t>Screening</a:t>
                </a:r>
              </a:p>
            </p:txBody>
          </p:sp>
          <p:sp>
            <p:nvSpPr>
              <p:cNvPr id="2233" name="ZoneTexte 2232">
                <a:extLst>
                  <a:ext uri="{FF2B5EF4-FFF2-40B4-BE49-F238E27FC236}">
                    <a16:creationId xmlns:a16="http://schemas.microsoft.com/office/drawing/2014/main" id="{498488B5-25F3-4F37-5A45-0CEC776866EA}"/>
                  </a:ext>
                </a:extLst>
              </p:cNvPr>
              <p:cNvSpPr txBox="1"/>
              <p:nvPr/>
            </p:nvSpPr>
            <p:spPr>
              <a:xfrm>
                <a:off x="3799217" y="2719676"/>
                <a:ext cx="32893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noProof="0" dirty="0">
                    <a:solidFill>
                      <a:srgbClr val="000066"/>
                    </a:solidFill>
                  </a:rPr>
                  <a:t>D1</a:t>
                </a:r>
              </a:p>
            </p:txBody>
          </p:sp>
          <p:sp>
            <p:nvSpPr>
              <p:cNvPr id="2235" name="ZoneTexte 2234">
                <a:extLst>
                  <a:ext uri="{FF2B5EF4-FFF2-40B4-BE49-F238E27FC236}">
                    <a16:creationId xmlns:a16="http://schemas.microsoft.com/office/drawing/2014/main" id="{8040FE7B-D86F-79DD-415B-5A1E0E4008FD}"/>
                  </a:ext>
                </a:extLst>
              </p:cNvPr>
              <p:cNvSpPr txBox="1"/>
              <p:nvPr/>
            </p:nvSpPr>
            <p:spPr>
              <a:xfrm>
                <a:off x="5170473" y="2719676"/>
                <a:ext cx="42992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noProof="0" dirty="0">
                    <a:solidFill>
                      <a:srgbClr val="000066"/>
                    </a:solidFill>
                  </a:rPr>
                  <a:t>W48</a:t>
                </a:r>
              </a:p>
            </p:txBody>
          </p:sp>
          <p:sp>
            <p:nvSpPr>
              <p:cNvPr id="2236" name="ZoneTexte 2235">
                <a:extLst>
                  <a:ext uri="{FF2B5EF4-FFF2-40B4-BE49-F238E27FC236}">
                    <a16:creationId xmlns:a16="http://schemas.microsoft.com/office/drawing/2014/main" id="{1226AFEF-F053-185C-61CD-9F9CF8796A44}"/>
                  </a:ext>
                </a:extLst>
              </p:cNvPr>
              <p:cNvSpPr txBox="1"/>
              <p:nvPr/>
            </p:nvSpPr>
            <p:spPr>
              <a:xfrm>
                <a:off x="6816619" y="2719676"/>
                <a:ext cx="429925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noProof="0" dirty="0">
                    <a:solidFill>
                      <a:srgbClr val="000066"/>
                    </a:solidFill>
                  </a:rPr>
                  <a:t>W96</a:t>
                </a:r>
              </a:p>
            </p:txBody>
          </p:sp>
          <p:sp>
            <p:nvSpPr>
              <p:cNvPr id="2238" name="ZoneTexte 2237">
                <a:extLst>
                  <a:ext uri="{FF2B5EF4-FFF2-40B4-BE49-F238E27FC236}">
                    <a16:creationId xmlns:a16="http://schemas.microsoft.com/office/drawing/2014/main" id="{49BC36FD-70FB-B5EE-FF7B-A9CC7EDD9C75}"/>
                  </a:ext>
                </a:extLst>
              </p:cNvPr>
              <p:cNvSpPr txBox="1"/>
              <p:nvPr/>
            </p:nvSpPr>
            <p:spPr>
              <a:xfrm>
                <a:off x="4574159" y="1566445"/>
                <a:ext cx="1622560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chemeClr val="bg1"/>
                    </a:solidFill>
                  </a:rPr>
                  <a:t>ISL 2 mg + ULO 200 mg </a:t>
                </a:r>
                <a:r>
                  <a:rPr lang="en-US" sz="1000" b="1" noProof="0" dirty="0" err="1">
                    <a:solidFill>
                      <a:schemeClr val="bg1"/>
                    </a:solidFill>
                  </a:rPr>
                  <a:t>qw</a:t>
                </a:r>
                <a:br>
                  <a:rPr lang="en-US" sz="1000" b="1" noProof="0" dirty="0">
                    <a:solidFill>
                      <a:schemeClr val="bg1"/>
                    </a:solidFill>
                  </a:rPr>
                </a:br>
                <a:r>
                  <a:rPr lang="en-US" sz="1000" noProof="0" dirty="0">
                    <a:solidFill>
                      <a:schemeClr val="bg1"/>
                    </a:solidFill>
                  </a:rPr>
                  <a:t>(N = 75 planned)</a:t>
                </a:r>
              </a:p>
            </p:txBody>
          </p:sp>
          <p:sp>
            <p:nvSpPr>
              <p:cNvPr id="2239" name="ZoneTexte 2238">
                <a:extLst>
                  <a:ext uri="{FF2B5EF4-FFF2-40B4-BE49-F238E27FC236}">
                    <a16:creationId xmlns:a16="http://schemas.microsoft.com/office/drawing/2014/main" id="{DF271CB5-043E-C40D-778B-303C7C9D5FE4}"/>
                  </a:ext>
                </a:extLst>
              </p:cNvPr>
              <p:cNvSpPr txBox="1"/>
              <p:nvPr/>
            </p:nvSpPr>
            <p:spPr>
              <a:xfrm>
                <a:off x="5433674" y="2093734"/>
                <a:ext cx="162256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chemeClr val="bg1"/>
                    </a:solidFill>
                  </a:rPr>
                  <a:t>ISL 2 mg + ULO 200 mg </a:t>
                </a:r>
                <a:r>
                  <a:rPr lang="en-US" sz="1000" b="1" noProof="0" dirty="0" err="1">
                    <a:solidFill>
                      <a:schemeClr val="bg1"/>
                    </a:solidFill>
                  </a:rPr>
                  <a:t>qw</a:t>
                </a:r>
                <a:endParaRPr lang="en-US" sz="1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40" name="ZoneTexte 2239">
                <a:extLst>
                  <a:ext uri="{FF2B5EF4-FFF2-40B4-BE49-F238E27FC236}">
                    <a16:creationId xmlns:a16="http://schemas.microsoft.com/office/drawing/2014/main" id="{8F138FDC-2F65-21CC-AECC-3E32BB622177}"/>
                  </a:ext>
                </a:extLst>
              </p:cNvPr>
              <p:cNvSpPr txBox="1"/>
              <p:nvPr/>
            </p:nvSpPr>
            <p:spPr>
              <a:xfrm>
                <a:off x="4208038" y="2019994"/>
                <a:ext cx="105509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chemeClr val="bg1"/>
                    </a:solidFill>
                  </a:rPr>
                  <a:t>BIC/FTC/TAF </a:t>
                </a:r>
                <a:r>
                  <a:rPr lang="en-US" sz="1000" b="1" noProof="0" dirty="0" err="1">
                    <a:solidFill>
                      <a:schemeClr val="bg1"/>
                    </a:solidFill>
                  </a:rPr>
                  <a:t>qd</a:t>
                </a:r>
                <a:br>
                  <a:rPr lang="en-US" sz="1000" b="1" noProof="0" dirty="0">
                    <a:solidFill>
                      <a:schemeClr val="bg1"/>
                    </a:solidFill>
                  </a:rPr>
                </a:br>
                <a:r>
                  <a:rPr lang="en-US" sz="1000" noProof="0" dirty="0">
                    <a:solidFill>
                      <a:schemeClr val="bg1"/>
                    </a:solidFill>
                  </a:rPr>
                  <a:t>(N = 75 planned)</a:t>
                </a:r>
              </a:p>
            </p:txBody>
          </p:sp>
          <p:sp>
            <p:nvSpPr>
              <p:cNvPr id="2241" name="ZoneTexte 2240">
                <a:extLst>
                  <a:ext uri="{FF2B5EF4-FFF2-40B4-BE49-F238E27FC236}">
                    <a16:creationId xmlns:a16="http://schemas.microsoft.com/office/drawing/2014/main" id="{A37D4A6E-A471-1B5E-6886-456E6ECF405F}"/>
                  </a:ext>
                </a:extLst>
              </p:cNvPr>
              <p:cNvSpPr txBox="1"/>
              <p:nvPr/>
            </p:nvSpPr>
            <p:spPr>
              <a:xfrm>
                <a:off x="7028134" y="1894666"/>
                <a:ext cx="166103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00" b="1" noProof="0" dirty="0">
                    <a:solidFill>
                      <a:schemeClr val="bg1"/>
                    </a:solidFill>
                  </a:rPr>
                  <a:t>ISL/ULO (2 mg/200 mg) </a:t>
                </a:r>
                <a:r>
                  <a:rPr lang="en-US" sz="1000" b="1" noProof="0" dirty="0" err="1">
                    <a:solidFill>
                      <a:schemeClr val="bg1"/>
                    </a:solidFill>
                  </a:rPr>
                  <a:t>qw</a:t>
                </a:r>
                <a:endParaRPr lang="en-US" sz="1000" noProof="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43" name="ZoneTexte 2242">
                <a:extLst>
                  <a:ext uri="{FF2B5EF4-FFF2-40B4-BE49-F238E27FC236}">
                    <a16:creationId xmlns:a16="http://schemas.microsoft.com/office/drawing/2014/main" id="{FDAFD634-C465-A4D4-49DF-E52F3620C208}"/>
                  </a:ext>
                </a:extLst>
              </p:cNvPr>
              <p:cNvSpPr txBox="1"/>
              <p:nvPr/>
            </p:nvSpPr>
            <p:spPr>
              <a:xfrm>
                <a:off x="7408716" y="1191736"/>
                <a:ext cx="91025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b="1" noProof="0" dirty="0">
                    <a:solidFill>
                      <a:srgbClr val="00B0F0"/>
                    </a:solidFill>
                  </a:rPr>
                  <a:t>Extension</a:t>
                </a:r>
              </a:p>
            </p:txBody>
          </p:sp>
          <p:sp>
            <p:nvSpPr>
              <p:cNvPr id="2244" name="Accolade ouvrante 2243">
                <a:extLst>
                  <a:ext uri="{FF2B5EF4-FFF2-40B4-BE49-F238E27FC236}">
                    <a16:creationId xmlns:a16="http://schemas.microsoft.com/office/drawing/2014/main" id="{65A4931D-FF07-8A4F-BC80-27B1BE2EAE73}"/>
                  </a:ext>
                </a:extLst>
              </p:cNvPr>
              <p:cNvSpPr/>
              <p:nvPr/>
            </p:nvSpPr>
            <p:spPr>
              <a:xfrm>
                <a:off x="3818039" y="1566445"/>
                <a:ext cx="132252" cy="853654"/>
              </a:xfrm>
              <a:prstGeom prst="leftBrace">
                <a:avLst/>
              </a:prstGeom>
              <a:ln>
                <a:solidFill>
                  <a:srgbClr val="00B0F0"/>
                </a:solidFill>
                <a:headEnd type="none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245" name="ZoneTexte 2244">
                <a:extLst>
                  <a:ext uri="{FF2B5EF4-FFF2-40B4-BE49-F238E27FC236}">
                    <a16:creationId xmlns:a16="http://schemas.microsoft.com/office/drawing/2014/main" id="{379A6DD3-6342-2668-A7E6-12F2F34FFFA4}"/>
                  </a:ext>
                </a:extLst>
              </p:cNvPr>
              <p:cNvSpPr txBox="1"/>
              <p:nvPr/>
            </p:nvSpPr>
            <p:spPr>
              <a:xfrm rot="16200000">
                <a:off x="3083865" y="1864654"/>
                <a:ext cx="1207383" cy="2539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b="1" noProof="0" dirty="0">
                    <a:solidFill>
                      <a:srgbClr val="000066"/>
                    </a:solidFill>
                  </a:rPr>
                  <a:t>1:1 </a:t>
                </a:r>
                <a:r>
                  <a:rPr lang="en-US" sz="1050" b="1" noProof="0" dirty="0" err="1">
                    <a:solidFill>
                      <a:srgbClr val="000066"/>
                    </a:solidFill>
                  </a:rPr>
                  <a:t>randomisation</a:t>
                </a:r>
                <a:endParaRPr lang="en-US" sz="1050" b="1" noProof="0" dirty="0">
                  <a:solidFill>
                    <a:srgbClr val="000066"/>
                  </a:solidFill>
                </a:endParaRPr>
              </a:p>
            </p:txBody>
          </p:sp>
        </p:grp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26431273-56FA-21C1-32C6-70CECF43059E}"/>
              </a:ext>
            </a:extLst>
          </p:cNvPr>
          <p:cNvGrpSpPr/>
          <p:nvPr/>
        </p:nvGrpSpPr>
        <p:grpSpPr>
          <a:xfrm>
            <a:off x="311204" y="3803907"/>
            <a:ext cx="4033517" cy="2870822"/>
            <a:chOff x="311204" y="3211965"/>
            <a:chExt cx="4033517" cy="3462764"/>
          </a:xfrm>
        </p:grpSpPr>
        <p:sp>
          <p:nvSpPr>
            <p:cNvPr id="27" name="Rectangle 13">
              <a:extLst>
                <a:ext uri="{FF2B5EF4-FFF2-40B4-BE49-F238E27FC236}">
                  <a16:creationId xmlns:a16="http://schemas.microsoft.com/office/drawing/2014/main" id="{8E708A6B-987A-65DA-7093-5B8157AB68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04" y="3316567"/>
              <a:ext cx="123825" cy="12382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  <p:sp>
          <p:nvSpPr>
            <p:cNvPr id="28" name="Rectangle 14">
              <a:extLst>
                <a:ext uri="{FF2B5EF4-FFF2-40B4-BE49-F238E27FC236}">
                  <a16:creationId xmlns:a16="http://schemas.microsoft.com/office/drawing/2014/main" id="{746DA7C6-8FFC-6B5B-B8C7-57241F9A1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204" y="3622956"/>
              <a:ext cx="123825" cy="123825"/>
            </a:xfrm>
            <a:prstGeom prst="rect">
              <a:avLst/>
            </a:prstGeom>
            <a:solidFill>
              <a:srgbClr val="DE5A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 noProof="0" dirty="0"/>
            </a:p>
          </p:txBody>
        </p: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36A06BF8-4180-7B93-A5A0-A4BEDC289319}"/>
                </a:ext>
              </a:extLst>
            </p:cNvPr>
            <p:cNvGrpSpPr/>
            <p:nvPr/>
          </p:nvGrpSpPr>
          <p:grpSpPr>
            <a:xfrm>
              <a:off x="1212850" y="4142709"/>
              <a:ext cx="2962271" cy="2057337"/>
              <a:chOff x="1212850" y="4113213"/>
              <a:chExt cx="3211512" cy="2230438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6F121E53-71F1-DCF0-CB9D-D08A158C35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11275" y="4113213"/>
                <a:ext cx="3113087" cy="2230438"/>
              </a:xfrm>
              <a:custGeom>
                <a:avLst/>
                <a:gdLst>
                  <a:gd name="T0" fmla="*/ 7845 w 7845"/>
                  <a:gd name="T1" fmla="*/ 5620 h 5620"/>
                  <a:gd name="T2" fmla="*/ 0 w 7845"/>
                  <a:gd name="T3" fmla="*/ 5620 h 5620"/>
                  <a:gd name="T4" fmla="*/ 0 w 7845"/>
                  <a:gd name="T5" fmla="*/ 0 h 5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845" h="5620">
                    <a:moveTo>
                      <a:pt x="7845" y="5620"/>
                    </a:moveTo>
                    <a:lnTo>
                      <a:pt x="0" y="562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1" name="Line 7">
                <a:extLst>
                  <a:ext uri="{FF2B5EF4-FFF2-40B4-BE49-F238E27FC236}">
                    <a16:creationId xmlns:a16="http://schemas.microsoft.com/office/drawing/2014/main" id="{EE8A1663-C22D-0FBC-CE7A-AACC7648D7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4573588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2" name="Line 8">
                <a:extLst>
                  <a:ext uri="{FF2B5EF4-FFF2-40B4-BE49-F238E27FC236}">
                    <a16:creationId xmlns:a16="http://schemas.microsoft.com/office/drawing/2014/main" id="{F6B2A5DE-C7DE-F3BD-2FA9-A5DD5D433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5014913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3" name="Line 9">
                <a:extLst>
                  <a:ext uri="{FF2B5EF4-FFF2-40B4-BE49-F238E27FC236}">
                    <a16:creationId xmlns:a16="http://schemas.microsoft.com/office/drawing/2014/main" id="{25119615-EDFF-5C1C-41BB-6800E19C9A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5457825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4" name="Line 10">
                <a:extLst>
                  <a:ext uri="{FF2B5EF4-FFF2-40B4-BE49-F238E27FC236}">
                    <a16:creationId xmlns:a16="http://schemas.microsoft.com/office/drawing/2014/main" id="{C7C3AD20-42A5-C6D9-6A62-1CC8667BE1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5900738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5" name="Line 11">
                <a:extLst>
                  <a:ext uri="{FF2B5EF4-FFF2-40B4-BE49-F238E27FC236}">
                    <a16:creationId xmlns:a16="http://schemas.microsoft.com/office/drawing/2014/main" id="{3A64FAE9-C64E-8D78-1BA3-F5DDFDE029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6343650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6" name="Line 12">
                <a:extLst>
                  <a:ext uri="{FF2B5EF4-FFF2-40B4-BE49-F238E27FC236}">
                    <a16:creationId xmlns:a16="http://schemas.microsoft.com/office/drawing/2014/main" id="{1130F94E-D381-A065-509F-FEB66FB172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12850" y="4130675"/>
                <a:ext cx="98425" cy="0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29" name="Rectangle 15">
                <a:extLst>
                  <a:ext uri="{FF2B5EF4-FFF2-40B4-BE49-F238E27FC236}">
                    <a16:creationId xmlns:a16="http://schemas.microsoft.com/office/drawing/2014/main" id="{68811536-BDD6-195C-2C8F-7D5FD2DFA8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5125" y="4187826"/>
                <a:ext cx="422275" cy="2155825"/>
              </a:xfrm>
              <a:prstGeom prst="rect">
                <a:avLst/>
              </a:prstGeom>
              <a:solidFill>
                <a:srgbClr val="DE5A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30" name="Rectangle 16">
                <a:extLst>
                  <a:ext uri="{FF2B5EF4-FFF2-40B4-BE49-F238E27FC236}">
                    <a16:creationId xmlns:a16="http://schemas.microsoft.com/office/drawing/2014/main" id="{FFE24617-AF0B-B1D1-138B-DB86861C72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89125" y="6323013"/>
                <a:ext cx="422275" cy="20638"/>
              </a:xfrm>
              <a:prstGeom prst="rect">
                <a:avLst/>
              </a:prstGeom>
              <a:solidFill>
                <a:srgbClr val="DE5A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31" name="Rectangle 17">
                <a:extLst>
                  <a:ext uri="{FF2B5EF4-FFF2-40B4-BE49-F238E27FC236}">
                    <a16:creationId xmlns:a16="http://schemas.microsoft.com/office/drawing/2014/main" id="{FC6DED43-7FB8-821B-D42A-F234D6A96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5038" y="6245226"/>
                <a:ext cx="420687" cy="98425"/>
              </a:xfrm>
              <a:prstGeom prst="rect">
                <a:avLst/>
              </a:prstGeom>
              <a:solidFill>
                <a:srgbClr val="00CC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32" name="Rectangle 18">
                <a:extLst>
                  <a:ext uri="{FF2B5EF4-FFF2-40B4-BE49-F238E27FC236}">
                    <a16:creationId xmlns:a16="http://schemas.microsoft.com/office/drawing/2014/main" id="{0D6C806D-D5DF-E066-FC18-21F83F601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9063" y="6319838"/>
                <a:ext cx="422275" cy="23813"/>
              </a:xfrm>
              <a:prstGeom prst="rect">
                <a:avLst/>
              </a:prstGeom>
              <a:solidFill>
                <a:srgbClr val="DE5A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  <p:sp>
            <p:nvSpPr>
              <p:cNvPr id="33" name="Rectangle 19">
                <a:extLst>
                  <a:ext uri="{FF2B5EF4-FFF2-40B4-BE49-F238E27FC236}">
                    <a16:creationId xmlns:a16="http://schemas.microsoft.com/office/drawing/2014/main" id="{EC8BB769-66EA-84FF-23FC-218E9DCA6A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1100" y="4249738"/>
                <a:ext cx="420687" cy="2093913"/>
              </a:xfrm>
              <a:prstGeom prst="rect">
                <a:avLst/>
              </a:prstGeom>
              <a:solidFill>
                <a:srgbClr val="00CC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noProof="0" dirty="0"/>
              </a:p>
            </p:txBody>
          </p:sp>
        </p:grpSp>
        <p:sp>
          <p:nvSpPr>
            <p:cNvPr id="2246" name="ZoneTexte 2245">
              <a:extLst>
                <a:ext uri="{FF2B5EF4-FFF2-40B4-BE49-F238E27FC236}">
                  <a16:creationId xmlns:a16="http://schemas.microsoft.com/office/drawing/2014/main" id="{EE6A5925-E41A-F1C6-9A27-C7C2ECCAF510}"/>
                </a:ext>
              </a:extLst>
            </p:cNvPr>
            <p:cNvSpPr txBox="1"/>
            <p:nvPr/>
          </p:nvSpPr>
          <p:spPr>
            <a:xfrm>
              <a:off x="1395062" y="6213064"/>
              <a:ext cx="8386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HIV-1 RNA</a:t>
              </a:r>
              <a:br>
                <a:rPr lang="en-US" sz="1200" noProof="0" dirty="0">
                  <a:solidFill>
                    <a:srgbClr val="000066"/>
                  </a:solidFill>
                </a:rPr>
              </a:br>
              <a:r>
                <a:rPr lang="en-US" sz="1200" noProof="0" dirty="0">
                  <a:solidFill>
                    <a:srgbClr val="000066"/>
                  </a:solidFill>
                </a:rPr>
                <a:t>≥50 c/ml</a:t>
              </a:r>
            </a:p>
          </p:txBody>
        </p:sp>
        <p:sp>
          <p:nvSpPr>
            <p:cNvPr id="2247" name="ZoneTexte 2246">
              <a:extLst>
                <a:ext uri="{FF2B5EF4-FFF2-40B4-BE49-F238E27FC236}">
                  <a16:creationId xmlns:a16="http://schemas.microsoft.com/office/drawing/2014/main" id="{CB6B3903-9FAD-BF86-EE0C-888556FFC748}"/>
                </a:ext>
              </a:extLst>
            </p:cNvPr>
            <p:cNvSpPr txBox="1"/>
            <p:nvPr/>
          </p:nvSpPr>
          <p:spPr>
            <a:xfrm>
              <a:off x="2323694" y="6213064"/>
              <a:ext cx="8386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HIV-1 RNA</a:t>
              </a:r>
              <a:br>
                <a:rPr lang="en-US" sz="1200" noProof="0" dirty="0">
                  <a:solidFill>
                    <a:srgbClr val="000066"/>
                  </a:solidFill>
                </a:rPr>
              </a:br>
              <a:r>
                <a:rPr lang="en-US" sz="1200" noProof="0" dirty="0">
                  <a:solidFill>
                    <a:srgbClr val="000066"/>
                  </a:solidFill>
                </a:rPr>
                <a:t>&lt;50 c/ml</a:t>
              </a:r>
            </a:p>
          </p:txBody>
        </p:sp>
        <p:sp>
          <p:nvSpPr>
            <p:cNvPr id="2248" name="ZoneTexte 2247">
              <a:extLst>
                <a:ext uri="{FF2B5EF4-FFF2-40B4-BE49-F238E27FC236}">
                  <a16:creationId xmlns:a16="http://schemas.microsoft.com/office/drawing/2014/main" id="{7B4E7DFC-598D-156A-1C88-13E193CDB0BC}"/>
                </a:ext>
              </a:extLst>
            </p:cNvPr>
            <p:cNvSpPr txBox="1"/>
            <p:nvPr/>
          </p:nvSpPr>
          <p:spPr>
            <a:xfrm>
              <a:off x="3106240" y="6213064"/>
              <a:ext cx="1238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noProof="0" dirty="0">
                  <a:solidFill>
                    <a:srgbClr val="000066"/>
                  </a:solidFill>
                </a:rPr>
                <a:t>No virologic data</a:t>
              </a:r>
              <a:br>
                <a:rPr lang="en-US" sz="1200" noProof="0" dirty="0">
                  <a:solidFill>
                    <a:srgbClr val="000066"/>
                  </a:solidFill>
                </a:rPr>
              </a:br>
              <a:r>
                <a:rPr lang="en-US" sz="1200" noProof="0" dirty="0">
                  <a:solidFill>
                    <a:srgbClr val="000066"/>
                  </a:solidFill>
                </a:rPr>
                <a:t>in window</a:t>
              </a:r>
            </a:p>
          </p:txBody>
        </p:sp>
        <p:sp>
          <p:nvSpPr>
            <p:cNvPr id="2249" name="ZoneTexte 2248">
              <a:extLst>
                <a:ext uri="{FF2B5EF4-FFF2-40B4-BE49-F238E27FC236}">
                  <a16:creationId xmlns:a16="http://schemas.microsoft.com/office/drawing/2014/main" id="{A29549DF-E641-28E8-5FEB-FCD20B10DF5B}"/>
                </a:ext>
              </a:extLst>
            </p:cNvPr>
            <p:cNvSpPr txBox="1"/>
            <p:nvPr/>
          </p:nvSpPr>
          <p:spPr>
            <a:xfrm>
              <a:off x="1003552" y="6081104"/>
              <a:ext cx="263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0</a:t>
              </a:r>
            </a:p>
          </p:txBody>
        </p:sp>
        <p:sp>
          <p:nvSpPr>
            <p:cNvPr id="2250" name="ZoneTexte 2249">
              <a:extLst>
                <a:ext uri="{FF2B5EF4-FFF2-40B4-BE49-F238E27FC236}">
                  <a16:creationId xmlns:a16="http://schemas.microsoft.com/office/drawing/2014/main" id="{0024ED2D-3B79-E1C6-1865-876606B2DD01}"/>
                </a:ext>
              </a:extLst>
            </p:cNvPr>
            <p:cNvSpPr txBox="1"/>
            <p:nvPr/>
          </p:nvSpPr>
          <p:spPr>
            <a:xfrm>
              <a:off x="925005" y="5673228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20</a:t>
              </a:r>
            </a:p>
          </p:txBody>
        </p:sp>
        <p:sp>
          <p:nvSpPr>
            <p:cNvPr id="2251" name="ZoneTexte 2250">
              <a:extLst>
                <a:ext uri="{FF2B5EF4-FFF2-40B4-BE49-F238E27FC236}">
                  <a16:creationId xmlns:a16="http://schemas.microsoft.com/office/drawing/2014/main" id="{96BA9DEC-59D1-D223-911E-3B74AD2E5AEE}"/>
                </a:ext>
              </a:extLst>
            </p:cNvPr>
            <p:cNvSpPr txBox="1"/>
            <p:nvPr/>
          </p:nvSpPr>
          <p:spPr>
            <a:xfrm>
              <a:off x="925005" y="5265354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40</a:t>
              </a:r>
            </a:p>
          </p:txBody>
        </p:sp>
        <p:sp>
          <p:nvSpPr>
            <p:cNvPr id="2252" name="ZoneTexte 2251">
              <a:extLst>
                <a:ext uri="{FF2B5EF4-FFF2-40B4-BE49-F238E27FC236}">
                  <a16:creationId xmlns:a16="http://schemas.microsoft.com/office/drawing/2014/main" id="{757AE7EC-D926-4063-2C18-F919DEB0BE72}"/>
                </a:ext>
              </a:extLst>
            </p:cNvPr>
            <p:cNvSpPr txBox="1"/>
            <p:nvPr/>
          </p:nvSpPr>
          <p:spPr>
            <a:xfrm>
              <a:off x="925005" y="4857480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60</a:t>
              </a:r>
            </a:p>
          </p:txBody>
        </p:sp>
        <p:sp>
          <p:nvSpPr>
            <p:cNvPr id="2253" name="ZoneTexte 2252">
              <a:extLst>
                <a:ext uri="{FF2B5EF4-FFF2-40B4-BE49-F238E27FC236}">
                  <a16:creationId xmlns:a16="http://schemas.microsoft.com/office/drawing/2014/main" id="{0D9FB4C6-578F-C424-9267-1624CD5C8525}"/>
                </a:ext>
              </a:extLst>
            </p:cNvPr>
            <p:cNvSpPr txBox="1"/>
            <p:nvPr/>
          </p:nvSpPr>
          <p:spPr>
            <a:xfrm>
              <a:off x="925005" y="4449606"/>
              <a:ext cx="341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80</a:t>
              </a:r>
            </a:p>
          </p:txBody>
        </p:sp>
        <p:sp>
          <p:nvSpPr>
            <p:cNvPr id="2254" name="ZoneTexte 2253">
              <a:extLst>
                <a:ext uri="{FF2B5EF4-FFF2-40B4-BE49-F238E27FC236}">
                  <a16:creationId xmlns:a16="http://schemas.microsoft.com/office/drawing/2014/main" id="{6E6C944B-C072-C1A7-8AC9-A92F9889831E}"/>
                </a:ext>
              </a:extLst>
            </p:cNvPr>
            <p:cNvSpPr txBox="1"/>
            <p:nvPr/>
          </p:nvSpPr>
          <p:spPr>
            <a:xfrm>
              <a:off x="846458" y="4041732"/>
              <a:ext cx="420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200" noProof="0" dirty="0">
                  <a:solidFill>
                    <a:srgbClr val="000066"/>
                  </a:solidFill>
                </a:rPr>
                <a:t>100</a:t>
              </a:r>
            </a:p>
          </p:txBody>
        </p:sp>
        <p:sp>
          <p:nvSpPr>
            <p:cNvPr id="2255" name="ZoneTexte 2254">
              <a:extLst>
                <a:ext uri="{FF2B5EF4-FFF2-40B4-BE49-F238E27FC236}">
                  <a16:creationId xmlns:a16="http://schemas.microsoft.com/office/drawing/2014/main" id="{8E840DF2-E03C-C478-AAB8-E1279033A47F}"/>
                </a:ext>
              </a:extLst>
            </p:cNvPr>
            <p:cNvSpPr txBox="1"/>
            <p:nvPr/>
          </p:nvSpPr>
          <p:spPr>
            <a:xfrm>
              <a:off x="380441" y="3211965"/>
              <a:ext cx="2403735" cy="33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noProof="0" dirty="0">
                  <a:solidFill>
                    <a:srgbClr val="000066"/>
                  </a:solidFill>
                </a:rPr>
                <a:t>ISL 2 mg + ULO 200 mg </a:t>
              </a:r>
              <a:r>
                <a:rPr lang="en-US" sz="1200" b="1" noProof="0" dirty="0" err="1">
                  <a:solidFill>
                    <a:srgbClr val="000066"/>
                  </a:solidFill>
                </a:rPr>
                <a:t>qw</a:t>
              </a:r>
              <a:r>
                <a:rPr lang="en-US" sz="1200" b="1" noProof="0" dirty="0">
                  <a:solidFill>
                    <a:srgbClr val="000066"/>
                  </a:solidFill>
                </a:rPr>
                <a:t> (N = 78)</a:t>
              </a:r>
            </a:p>
          </p:txBody>
        </p:sp>
        <p:sp>
          <p:nvSpPr>
            <p:cNvPr id="2256" name="ZoneTexte 2255">
              <a:extLst>
                <a:ext uri="{FF2B5EF4-FFF2-40B4-BE49-F238E27FC236}">
                  <a16:creationId xmlns:a16="http://schemas.microsoft.com/office/drawing/2014/main" id="{3FFADD2C-A0CC-CF8C-1240-8A95150B0024}"/>
                </a:ext>
              </a:extLst>
            </p:cNvPr>
            <p:cNvSpPr txBox="1"/>
            <p:nvPr/>
          </p:nvSpPr>
          <p:spPr>
            <a:xfrm>
              <a:off x="380441" y="3519875"/>
              <a:ext cx="1719253" cy="33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noProof="0" dirty="0">
                  <a:solidFill>
                    <a:srgbClr val="000066"/>
                  </a:solidFill>
                </a:rPr>
                <a:t>BIC/FTC/TAF </a:t>
              </a:r>
              <a:r>
                <a:rPr lang="en-US" sz="1200" b="1" noProof="0" dirty="0" err="1">
                  <a:solidFill>
                    <a:srgbClr val="000066"/>
                  </a:solidFill>
                </a:rPr>
                <a:t>qd</a:t>
              </a:r>
              <a:r>
                <a:rPr lang="en-US" sz="1200" b="1" noProof="0" dirty="0">
                  <a:solidFill>
                    <a:srgbClr val="000066"/>
                  </a:solidFill>
                </a:rPr>
                <a:t> (N = 79)</a:t>
              </a:r>
            </a:p>
          </p:txBody>
        </p:sp>
        <p:sp>
          <p:nvSpPr>
            <p:cNvPr id="2257" name="ZoneTexte 2256">
              <a:extLst>
                <a:ext uri="{FF2B5EF4-FFF2-40B4-BE49-F238E27FC236}">
                  <a16:creationId xmlns:a16="http://schemas.microsoft.com/office/drawing/2014/main" id="{A471D106-4FFF-22D6-B560-F972F8CC9230}"/>
                </a:ext>
              </a:extLst>
            </p:cNvPr>
            <p:cNvSpPr txBox="1"/>
            <p:nvPr/>
          </p:nvSpPr>
          <p:spPr>
            <a:xfrm>
              <a:off x="2258599" y="3540880"/>
              <a:ext cx="1154483" cy="3062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-2.6% (-10.3 ; 4.3)</a:t>
              </a:r>
            </a:p>
          </p:txBody>
        </p:sp>
        <p:sp>
          <p:nvSpPr>
            <p:cNvPr id="2258" name="ZoneTexte 2257">
              <a:extLst>
                <a:ext uri="{FF2B5EF4-FFF2-40B4-BE49-F238E27FC236}">
                  <a16:creationId xmlns:a16="http://schemas.microsoft.com/office/drawing/2014/main" id="{D9A5D473-7149-8E21-B9DD-5691169A5EA3}"/>
                </a:ext>
              </a:extLst>
            </p:cNvPr>
            <p:cNvSpPr txBox="1"/>
            <p:nvPr/>
          </p:nvSpPr>
          <p:spPr>
            <a:xfrm>
              <a:off x="2234800" y="3854772"/>
              <a:ext cx="62388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74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(94.9%)</a:t>
              </a:r>
            </a:p>
          </p:txBody>
        </p:sp>
        <p:sp>
          <p:nvSpPr>
            <p:cNvPr id="2259" name="ZoneTexte 2258">
              <a:extLst>
                <a:ext uri="{FF2B5EF4-FFF2-40B4-BE49-F238E27FC236}">
                  <a16:creationId xmlns:a16="http://schemas.microsoft.com/office/drawing/2014/main" id="{CE51EBDB-A438-E3D6-C586-9AFD48812E07}"/>
                </a:ext>
              </a:extLst>
            </p:cNvPr>
            <p:cNvSpPr txBox="1"/>
            <p:nvPr/>
          </p:nvSpPr>
          <p:spPr>
            <a:xfrm>
              <a:off x="2672715" y="3799322"/>
              <a:ext cx="601447" cy="5011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77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(97.5%)</a:t>
              </a:r>
            </a:p>
          </p:txBody>
        </p:sp>
        <p:sp>
          <p:nvSpPr>
            <p:cNvPr id="2260" name="Parenthèse fermante 2259">
              <a:extLst>
                <a:ext uri="{FF2B5EF4-FFF2-40B4-BE49-F238E27FC236}">
                  <a16:creationId xmlns:a16="http://schemas.microsoft.com/office/drawing/2014/main" id="{D6C10489-4691-127A-A542-833AA9E353FD}"/>
                </a:ext>
              </a:extLst>
            </p:cNvPr>
            <p:cNvSpPr/>
            <p:nvPr/>
          </p:nvSpPr>
          <p:spPr>
            <a:xfrm rot="16200000">
              <a:off x="2719382" y="3669387"/>
              <a:ext cx="85187" cy="400110"/>
            </a:xfrm>
            <a:prstGeom prst="rightBracket">
              <a:avLst/>
            </a:prstGeom>
            <a:ln w="12700"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noProof="0" dirty="0"/>
            </a:p>
          </p:txBody>
        </p:sp>
        <p:sp>
          <p:nvSpPr>
            <p:cNvPr id="2262" name="ZoneTexte 2261">
              <a:extLst>
                <a:ext uri="{FF2B5EF4-FFF2-40B4-BE49-F238E27FC236}">
                  <a16:creationId xmlns:a16="http://schemas.microsoft.com/office/drawing/2014/main" id="{E9DBD8C3-A36C-03BC-F53E-F0477878232B}"/>
                </a:ext>
              </a:extLst>
            </p:cNvPr>
            <p:cNvSpPr txBox="1"/>
            <p:nvPr/>
          </p:nvSpPr>
          <p:spPr>
            <a:xfrm>
              <a:off x="3234371" y="5658243"/>
              <a:ext cx="55175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4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(5.1%)</a:t>
              </a:r>
            </a:p>
          </p:txBody>
        </p:sp>
        <p:sp>
          <p:nvSpPr>
            <p:cNvPr id="2263" name="ZoneTexte 2262">
              <a:extLst>
                <a:ext uri="{FF2B5EF4-FFF2-40B4-BE49-F238E27FC236}">
                  <a16:creationId xmlns:a16="http://schemas.microsoft.com/office/drawing/2014/main" id="{2B744488-2B46-1C88-1374-37827BD4C96B}"/>
                </a:ext>
              </a:extLst>
            </p:cNvPr>
            <p:cNvSpPr txBox="1"/>
            <p:nvPr/>
          </p:nvSpPr>
          <p:spPr>
            <a:xfrm>
              <a:off x="3661064" y="5753101"/>
              <a:ext cx="55175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1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(1.3%)</a:t>
              </a:r>
            </a:p>
          </p:txBody>
        </p:sp>
        <p:sp>
          <p:nvSpPr>
            <p:cNvPr id="2265" name="ZoneTexte 2264">
              <a:extLst>
                <a:ext uri="{FF2B5EF4-FFF2-40B4-BE49-F238E27FC236}">
                  <a16:creationId xmlns:a16="http://schemas.microsoft.com/office/drawing/2014/main" id="{C3D1BF75-4870-9255-B320-2A036A784976}"/>
                </a:ext>
              </a:extLst>
            </p:cNvPr>
            <p:cNvSpPr txBox="1"/>
            <p:nvPr/>
          </p:nvSpPr>
          <p:spPr>
            <a:xfrm>
              <a:off x="1447021" y="5202232"/>
              <a:ext cx="745717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-1.3%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(-6.9 ; 3.5)</a:t>
              </a:r>
            </a:p>
          </p:txBody>
        </p:sp>
        <p:sp>
          <p:nvSpPr>
            <p:cNvPr id="2266" name="ZoneTexte 2265">
              <a:extLst>
                <a:ext uri="{FF2B5EF4-FFF2-40B4-BE49-F238E27FC236}">
                  <a16:creationId xmlns:a16="http://schemas.microsoft.com/office/drawing/2014/main" id="{9287A391-3005-FC4C-695C-861A405AF0BD}"/>
                </a:ext>
              </a:extLst>
            </p:cNvPr>
            <p:cNvSpPr txBox="1"/>
            <p:nvPr/>
          </p:nvSpPr>
          <p:spPr>
            <a:xfrm>
              <a:off x="1382472" y="5775332"/>
              <a:ext cx="444352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0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(0%)</a:t>
              </a:r>
            </a:p>
          </p:txBody>
        </p:sp>
        <p:sp>
          <p:nvSpPr>
            <p:cNvPr id="2267" name="ZoneTexte 2266">
              <a:extLst>
                <a:ext uri="{FF2B5EF4-FFF2-40B4-BE49-F238E27FC236}">
                  <a16:creationId xmlns:a16="http://schemas.microsoft.com/office/drawing/2014/main" id="{38B068AE-1D93-7EE9-2D0B-7EA7016C964D}"/>
                </a:ext>
              </a:extLst>
            </p:cNvPr>
            <p:cNvSpPr txBox="1"/>
            <p:nvPr/>
          </p:nvSpPr>
          <p:spPr>
            <a:xfrm>
              <a:off x="1755465" y="5707956"/>
              <a:ext cx="55175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noProof="0" dirty="0">
                  <a:solidFill>
                    <a:srgbClr val="000066"/>
                  </a:solidFill>
                </a:rPr>
                <a:t>1</a:t>
              </a:r>
              <a:br>
                <a:rPr lang="en-US" sz="1050" noProof="0" dirty="0">
                  <a:solidFill>
                    <a:srgbClr val="000066"/>
                  </a:solidFill>
                </a:rPr>
              </a:br>
              <a:r>
                <a:rPr lang="en-US" sz="1050" noProof="0" dirty="0">
                  <a:solidFill>
                    <a:srgbClr val="000066"/>
                  </a:solidFill>
                </a:rPr>
                <a:t>(1.3%)</a:t>
              </a:r>
            </a:p>
          </p:txBody>
        </p:sp>
        <p:sp>
          <p:nvSpPr>
            <p:cNvPr id="2268" name="Parenthèse fermante 2267">
              <a:extLst>
                <a:ext uri="{FF2B5EF4-FFF2-40B4-BE49-F238E27FC236}">
                  <a16:creationId xmlns:a16="http://schemas.microsoft.com/office/drawing/2014/main" id="{CD9F7C51-2119-2F0E-1FEB-64F534536FA3}"/>
                </a:ext>
              </a:extLst>
            </p:cNvPr>
            <p:cNvSpPr/>
            <p:nvPr/>
          </p:nvSpPr>
          <p:spPr>
            <a:xfrm rot="16200000">
              <a:off x="1777285" y="5518401"/>
              <a:ext cx="85187" cy="400110"/>
            </a:xfrm>
            <a:prstGeom prst="rightBracket">
              <a:avLst/>
            </a:prstGeom>
            <a:ln w="12700"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200" noProof="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75350624-359F-CF90-5EA1-74270E92BCE6}"/>
              </a:ext>
            </a:extLst>
          </p:cNvPr>
          <p:cNvGrpSpPr/>
          <p:nvPr/>
        </p:nvGrpSpPr>
        <p:grpSpPr>
          <a:xfrm>
            <a:off x="5188841" y="3782173"/>
            <a:ext cx="3314471" cy="2673261"/>
            <a:chOff x="5188841" y="3782173"/>
            <a:chExt cx="3314471" cy="2673261"/>
          </a:xfrm>
        </p:grpSpPr>
        <p:grpSp>
          <p:nvGrpSpPr>
            <p:cNvPr id="2220" name="Groupe 2219">
              <a:extLst>
                <a:ext uri="{FF2B5EF4-FFF2-40B4-BE49-F238E27FC236}">
                  <a16:creationId xmlns:a16="http://schemas.microsoft.com/office/drawing/2014/main" id="{6988B879-D1FC-BE1F-FD29-E92E2DDCE933}"/>
                </a:ext>
              </a:extLst>
            </p:cNvPr>
            <p:cNvGrpSpPr/>
            <p:nvPr/>
          </p:nvGrpSpPr>
          <p:grpSpPr>
            <a:xfrm>
              <a:off x="5724526" y="4028394"/>
              <a:ext cx="2720975" cy="1862137"/>
              <a:chOff x="5724526" y="3973513"/>
              <a:chExt cx="2720975" cy="1862137"/>
            </a:xfrm>
          </p:grpSpPr>
          <p:sp>
            <p:nvSpPr>
              <p:cNvPr id="2121" name="Line 120">
                <a:extLst>
                  <a:ext uri="{FF2B5EF4-FFF2-40B4-BE49-F238E27FC236}">
                    <a16:creationId xmlns:a16="http://schemas.microsoft.com/office/drawing/2014/main" id="{21ED3558-8A88-0503-4859-FC9AAF182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788026" y="3973513"/>
                <a:ext cx="0" cy="175101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2" name="Line 121">
                <a:extLst>
                  <a:ext uri="{FF2B5EF4-FFF2-40B4-BE49-F238E27FC236}">
                    <a16:creationId xmlns:a16="http://schemas.microsoft.com/office/drawing/2014/main" id="{8FA5C493-C10A-9E58-3CCF-998268D4CE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22951" y="5765800"/>
                <a:ext cx="262255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8" name="Line 127">
                <a:extLst>
                  <a:ext uri="{FF2B5EF4-FFF2-40B4-BE49-F238E27FC236}">
                    <a16:creationId xmlns:a16="http://schemas.microsoft.com/office/drawing/2014/main" id="{7DEFFED4-20BA-35DE-1BB7-529CE400D9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43738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9" name="Line 128">
                <a:extLst>
                  <a:ext uri="{FF2B5EF4-FFF2-40B4-BE49-F238E27FC236}">
                    <a16:creationId xmlns:a16="http://schemas.microsoft.com/office/drawing/2014/main" id="{29A857C0-4D7F-CA61-FDBC-415D38AD78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061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0" name="Line 129">
                <a:extLst>
                  <a:ext uri="{FF2B5EF4-FFF2-40B4-BE49-F238E27FC236}">
                    <a16:creationId xmlns:a16="http://schemas.microsoft.com/office/drawing/2014/main" id="{BD462D95-4EF4-2736-D601-FE2A542183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4071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1" name="Line 130">
                <a:extLst>
                  <a:ext uri="{FF2B5EF4-FFF2-40B4-BE49-F238E27FC236}">
                    <a16:creationId xmlns:a16="http://schemas.microsoft.com/office/drawing/2014/main" id="{9D910194-FB1A-C6B4-3BDA-36EA723F40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3638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2" name="Line 131">
                <a:extLst>
                  <a:ext uri="{FF2B5EF4-FFF2-40B4-BE49-F238E27FC236}">
                    <a16:creationId xmlns:a16="http://schemas.microsoft.com/office/drawing/2014/main" id="{AB5AF09F-1D75-252F-7393-8969382961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4676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3" name="Line 132">
                <a:extLst>
                  <a:ext uri="{FF2B5EF4-FFF2-40B4-BE49-F238E27FC236}">
                    <a16:creationId xmlns:a16="http://schemas.microsoft.com/office/drawing/2014/main" id="{9360BD78-45C8-8B7C-427D-C8B66DF44F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4686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3" name="Line 142">
                <a:extLst>
                  <a:ext uri="{FF2B5EF4-FFF2-40B4-BE49-F238E27FC236}">
                    <a16:creationId xmlns:a16="http://schemas.microsoft.com/office/drawing/2014/main" id="{E9F2E240-4AC8-02DD-7FFC-85D8A4D05D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3990975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4" name="Line 143">
                <a:extLst>
                  <a:ext uri="{FF2B5EF4-FFF2-40B4-BE49-F238E27FC236}">
                    <a16:creationId xmlns:a16="http://schemas.microsoft.com/office/drawing/2014/main" id="{B4B7B86D-0053-0361-09E3-C1B6F333AB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4335463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5" name="Line 144">
                <a:extLst>
                  <a:ext uri="{FF2B5EF4-FFF2-40B4-BE49-F238E27FC236}">
                    <a16:creationId xmlns:a16="http://schemas.microsoft.com/office/drawing/2014/main" id="{1CF5AB3B-E92B-90C3-C0FD-8A1CF68C4E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4679950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6" name="Line 145">
                <a:extLst>
                  <a:ext uri="{FF2B5EF4-FFF2-40B4-BE49-F238E27FC236}">
                    <a16:creationId xmlns:a16="http://schemas.microsoft.com/office/drawing/2014/main" id="{8791674E-83C8-FC9B-0616-030E7DDB54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5024438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7" name="Line 146">
                <a:extLst>
                  <a:ext uri="{FF2B5EF4-FFF2-40B4-BE49-F238E27FC236}">
                    <a16:creationId xmlns:a16="http://schemas.microsoft.com/office/drawing/2014/main" id="{CB6EE507-C4BF-A098-393C-EC76164D97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5362575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8" name="Line 147">
                <a:extLst>
                  <a:ext uri="{FF2B5EF4-FFF2-40B4-BE49-F238E27FC236}">
                    <a16:creationId xmlns:a16="http://schemas.microsoft.com/office/drawing/2014/main" id="{4B5BABDB-CB17-92F9-08DA-BC7888E1E3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24526" y="5707063"/>
                <a:ext cx="635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9" name="Freeform 148">
                <a:extLst>
                  <a:ext uri="{FF2B5EF4-FFF2-40B4-BE49-F238E27FC236}">
                    <a16:creationId xmlns:a16="http://schemas.microsoft.com/office/drawing/2014/main" id="{CC97BB89-F0E7-513A-0A6E-508F7D091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46763" y="4343400"/>
                <a:ext cx="2395538" cy="376237"/>
              </a:xfrm>
              <a:custGeom>
                <a:avLst/>
                <a:gdLst>
                  <a:gd name="T0" fmla="*/ 9051 w 9051"/>
                  <a:gd name="T1" fmla="*/ 1420 h 1420"/>
                  <a:gd name="T2" fmla="*/ 6036 w 9051"/>
                  <a:gd name="T3" fmla="*/ 544 h 1420"/>
                  <a:gd name="T4" fmla="*/ 4503 w 9051"/>
                  <a:gd name="T5" fmla="*/ 1232 h 1420"/>
                  <a:gd name="T6" fmla="*/ 3014 w 9051"/>
                  <a:gd name="T7" fmla="*/ 513 h 1420"/>
                  <a:gd name="T8" fmla="*/ 1496 w 9051"/>
                  <a:gd name="T9" fmla="*/ 0 h 1420"/>
                  <a:gd name="T10" fmla="*/ 0 w 9051"/>
                  <a:gd name="T11" fmla="*/ 1291 h 1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51" h="1420">
                    <a:moveTo>
                      <a:pt x="9051" y="1420"/>
                    </a:moveTo>
                    <a:lnTo>
                      <a:pt x="6036" y="544"/>
                    </a:lnTo>
                    <a:lnTo>
                      <a:pt x="4503" y="1232"/>
                    </a:lnTo>
                    <a:lnTo>
                      <a:pt x="3014" y="513"/>
                    </a:lnTo>
                    <a:lnTo>
                      <a:pt x="1496" y="0"/>
                    </a:lnTo>
                    <a:lnTo>
                      <a:pt x="0" y="1291"/>
                    </a:lnTo>
                  </a:path>
                </a:pathLst>
              </a:custGeom>
              <a:noFill/>
              <a:ln w="17463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9" name="Line 167">
                <a:extLst>
                  <a:ext uri="{FF2B5EF4-FFF2-40B4-BE49-F238E27FC236}">
                    <a16:creationId xmlns:a16="http://schemas.microsoft.com/office/drawing/2014/main" id="{5DD760AC-97A6-E134-731F-CF85D2BDBC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43738" y="4430713"/>
                <a:ext cx="0" cy="466725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0" name="Line 168">
                <a:extLst>
                  <a:ext uri="{FF2B5EF4-FFF2-40B4-BE49-F238E27FC236}">
                    <a16:creationId xmlns:a16="http://schemas.microsoft.com/office/drawing/2014/main" id="{983D0B03-B34B-281E-B087-44EECD3182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43788" y="4222750"/>
                <a:ext cx="0" cy="527050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1" name="Line 169">
                <a:extLst>
                  <a:ext uri="{FF2B5EF4-FFF2-40B4-BE49-F238E27FC236}">
                    <a16:creationId xmlns:a16="http://schemas.microsoft.com/office/drawing/2014/main" id="{78F907B9-FB60-8D9A-5897-8475C38CE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42301" y="4448175"/>
                <a:ext cx="0" cy="536575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2" name="Line 170">
                <a:extLst>
                  <a:ext uri="{FF2B5EF4-FFF2-40B4-BE49-F238E27FC236}">
                    <a16:creationId xmlns:a16="http://schemas.microsoft.com/office/drawing/2014/main" id="{5820702A-CF49-0E05-D7B6-56A3DE5338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42051" y="4084638"/>
                <a:ext cx="0" cy="508000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3" name="Line 171">
                <a:extLst>
                  <a:ext uri="{FF2B5EF4-FFF2-40B4-BE49-F238E27FC236}">
                    <a16:creationId xmlns:a16="http://schemas.microsoft.com/office/drawing/2014/main" id="{87CC5861-A1F4-669A-7602-AFA6CA7DF81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45276" y="4262438"/>
                <a:ext cx="0" cy="423862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7" name="Freeform 175">
                <a:extLst>
                  <a:ext uri="{FF2B5EF4-FFF2-40B4-BE49-F238E27FC236}">
                    <a16:creationId xmlns:a16="http://schemas.microsoft.com/office/drawing/2014/main" id="{52F14512-EB9E-BFBA-DE41-01AFC20EFE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68988" y="4670425"/>
                <a:ext cx="2397125" cy="257175"/>
              </a:xfrm>
              <a:custGeom>
                <a:avLst/>
                <a:gdLst>
                  <a:gd name="T0" fmla="*/ 9059 w 9059"/>
                  <a:gd name="T1" fmla="*/ 325 h 967"/>
                  <a:gd name="T2" fmla="*/ 6037 w 9059"/>
                  <a:gd name="T3" fmla="*/ 423 h 967"/>
                  <a:gd name="T4" fmla="*/ 4518 w 9059"/>
                  <a:gd name="T5" fmla="*/ 128 h 967"/>
                  <a:gd name="T6" fmla="*/ 3007 w 9059"/>
                  <a:gd name="T7" fmla="*/ 0 h 967"/>
                  <a:gd name="T8" fmla="*/ 1481 w 9059"/>
                  <a:gd name="T9" fmla="*/ 967 h 967"/>
                  <a:gd name="T10" fmla="*/ 0 w 9059"/>
                  <a:gd name="T11" fmla="*/ 52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59" h="967">
                    <a:moveTo>
                      <a:pt x="9059" y="325"/>
                    </a:moveTo>
                    <a:lnTo>
                      <a:pt x="6037" y="423"/>
                    </a:lnTo>
                    <a:lnTo>
                      <a:pt x="4518" y="128"/>
                    </a:lnTo>
                    <a:lnTo>
                      <a:pt x="3007" y="0"/>
                    </a:lnTo>
                    <a:lnTo>
                      <a:pt x="1481" y="967"/>
                    </a:lnTo>
                    <a:lnTo>
                      <a:pt x="0" y="52"/>
                    </a:lnTo>
                  </a:path>
                </a:pathLst>
              </a:custGeom>
              <a:noFill/>
              <a:ln w="17463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1" name="Line 209">
                <a:extLst>
                  <a:ext uri="{FF2B5EF4-FFF2-40B4-BE49-F238E27FC236}">
                    <a16:creationId xmlns:a16="http://schemas.microsoft.com/office/drawing/2014/main" id="{01BF8E62-D226-CFB0-F38B-BC9904B563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8267701" y="4437063"/>
                <a:ext cx="0" cy="64293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2" name="Line 210">
                <a:extLst>
                  <a:ext uri="{FF2B5EF4-FFF2-40B4-BE49-F238E27FC236}">
                    <a16:creationId xmlns:a16="http://schemas.microsoft.com/office/drawing/2014/main" id="{6B39CB08-03DB-D465-C1DA-DE82651393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462838" y="4511675"/>
                <a:ext cx="0" cy="52863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3" name="Line 211">
                <a:extLst>
                  <a:ext uri="{FF2B5EF4-FFF2-40B4-BE49-F238E27FC236}">
                    <a16:creationId xmlns:a16="http://schemas.microsoft.com/office/drawing/2014/main" id="{6700050C-3CC0-B413-CE59-070599F174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065963" y="4394200"/>
                <a:ext cx="0" cy="62388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4" name="Line 212">
                <a:extLst>
                  <a:ext uri="{FF2B5EF4-FFF2-40B4-BE49-F238E27FC236}">
                    <a16:creationId xmlns:a16="http://schemas.microsoft.com/office/drawing/2014/main" id="{F0DAA4DE-3404-07CB-27BE-C95EB9244F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664326" y="4400550"/>
                <a:ext cx="0" cy="52863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5" name="Line 213">
                <a:extLst>
                  <a:ext uri="{FF2B5EF4-FFF2-40B4-BE49-F238E27FC236}">
                    <a16:creationId xmlns:a16="http://schemas.microsoft.com/office/drawing/2014/main" id="{3CD21C09-AB67-10D8-311D-9FAA1E0571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64276" y="4640263"/>
                <a:ext cx="0" cy="555625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  <p:sp>
          <p:nvSpPr>
            <p:cNvPr id="2270" name="ZoneTexte 2269">
              <a:extLst>
                <a:ext uri="{FF2B5EF4-FFF2-40B4-BE49-F238E27FC236}">
                  <a16:creationId xmlns:a16="http://schemas.microsoft.com/office/drawing/2014/main" id="{3124385B-565E-EE97-B157-D5F1C242FDA9}"/>
                </a:ext>
              </a:extLst>
            </p:cNvPr>
            <p:cNvSpPr txBox="1"/>
            <p:nvPr/>
          </p:nvSpPr>
          <p:spPr>
            <a:xfrm>
              <a:off x="5334550" y="5644783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-15%</a:t>
              </a:r>
            </a:p>
          </p:txBody>
        </p:sp>
        <p:sp>
          <p:nvSpPr>
            <p:cNvPr id="2271" name="ZoneTexte 2270">
              <a:extLst>
                <a:ext uri="{FF2B5EF4-FFF2-40B4-BE49-F238E27FC236}">
                  <a16:creationId xmlns:a16="http://schemas.microsoft.com/office/drawing/2014/main" id="{961FE751-C7E7-D3F4-119B-84DEEC30AF4E}"/>
                </a:ext>
              </a:extLst>
            </p:cNvPr>
            <p:cNvSpPr txBox="1"/>
            <p:nvPr/>
          </p:nvSpPr>
          <p:spPr>
            <a:xfrm>
              <a:off x="5334550" y="5300834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-10%</a:t>
              </a:r>
            </a:p>
          </p:txBody>
        </p:sp>
        <p:sp>
          <p:nvSpPr>
            <p:cNvPr id="2272" name="ZoneTexte 2271">
              <a:extLst>
                <a:ext uri="{FF2B5EF4-FFF2-40B4-BE49-F238E27FC236}">
                  <a16:creationId xmlns:a16="http://schemas.microsoft.com/office/drawing/2014/main" id="{0E74295C-55A5-B78A-3056-9B8A3B985504}"/>
                </a:ext>
              </a:extLst>
            </p:cNvPr>
            <p:cNvSpPr txBox="1"/>
            <p:nvPr/>
          </p:nvSpPr>
          <p:spPr>
            <a:xfrm>
              <a:off x="5400274" y="4956884"/>
              <a:ext cx="380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-5%</a:t>
              </a:r>
            </a:p>
          </p:txBody>
        </p:sp>
        <p:sp>
          <p:nvSpPr>
            <p:cNvPr id="2273" name="ZoneTexte 2272">
              <a:extLst>
                <a:ext uri="{FF2B5EF4-FFF2-40B4-BE49-F238E27FC236}">
                  <a16:creationId xmlns:a16="http://schemas.microsoft.com/office/drawing/2014/main" id="{F559C478-4568-6FDE-EBE3-0AAD91F7F664}"/>
                </a:ext>
              </a:extLst>
            </p:cNvPr>
            <p:cNvSpPr txBox="1"/>
            <p:nvPr/>
          </p:nvSpPr>
          <p:spPr>
            <a:xfrm>
              <a:off x="5438746" y="4612934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0%</a:t>
              </a:r>
            </a:p>
          </p:txBody>
        </p:sp>
        <p:sp>
          <p:nvSpPr>
            <p:cNvPr id="2274" name="ZoneTexte 2273">
              <a:extLst>
                <a:ext uri="{FF2B5EF4-FFF2-40B4-BE49-F238E27FC236}">
                  <a16:creationId xmlns:a16="http://schemas.microsoft.com/office/drawing/2014/main" id="{F2F8A0D5-5BCB-A625-11F4-0F34FF546CD3}"/>
                </a:ext>
              </a:extLst>
            </p:cNvPr>
            <p:cNvSpPr txBox="1"/>
            <p:nvPr/>
          </p:nvSpPr>
          <p:spPr>
            <a:xfrm>
              <a:off x="5438746" y="4268984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5%</a:t>
              </a:r>
            </a:p>
          </p:txBody>
        </p:sp>
        <p:sp>
          <p:nvSpPr>
            <p:cNvPr id="2275" name="ZoneTexte 2274">
              <a:extLst>
                <a:ext uri="{FF2B5EF4-FFF2-40B4-BE49-F238E27FC236}">
                  <a16:creationId xmlns:a16="http://schemas.microsoft.com/office/drawing/2014/main" id="{9A274E89-DA05-F168-1D5D-09145708446B}"/>
                </a:ext>
              </a:extLst>
            </p:cNvPr>
            <p:cNvSpPr txBox="1"/>
            <p:nvPr/>
          </p:nvSpPr>
          <p:spPr>
            <a:xfrm>
              <a:off x="5373022" y="3925034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10%</a:t>
              </a:r>
            </a:p>
          </p:txBody>
        </p:sp>
        <p:sp>
          <p:nvSpPr>
            <p:cNvPr id="2276" name="ZoneTexte 2275">
              <a:extLst>
                <a:ext uri="{FF2B5EF4-FFF2-40B4-BE49-F238E27FC236}">
                  <a16:creationId xmlns:a16="http://schemas.microsoft.com/office/drawing/2014/main" id="{5203715D-79A1-E6B3-9438-1CBE751C5C45}"/>
                </a:ext>
              </a:extLst>
            </p:cNvPr>
            <p:cNvSpPr txBox="1"/>
            <p:nvPr/>
          </p:nvSpPr>
          <p:spPr>
            <a:xfrm>
              <a:off x="5958769" y="3782173"/>
              <a:ext cx="25445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Total lymphocyte count</a:t>
              </a:r>
            </a:p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(mean percent change (95% CI))</a:t>
              </a:r>
              <a:endParaRPr lang="en-US" sz="1400" b="1" noProof="0" dirty="0">
                <a:solidFill>
                  <a:srgbClr val="0070C0"/>
                </a:solidFill>
              </a:endParaRPr>
            </a:p>
          </p:txBody>
        </p:sp>
        <p:sp>
          <p:nvSpPr>
            <p:cNvPr id="2277" name="ZoneTexte 2276">
              <a:extLst>
                <a:ext uri="{FF2B5EF4-FFF2-40B4-BE49-F238E27FC236}">
                  <a16:creationId xmlns:a16="http://schemas.microsoft.com/office/drawing/2014/main" id="{9F295A38-24D3-199E-7E23-69080106EA3B}"/>
                </a:ext>
              </a:extLst>
            </p:cNvPr>
            <p:cNvSpPr txBox="1"/>
            <p:nvPr/>
          </p:nvSpPr>
          <p:spPr>
            <a:xfrm>
              <a:off x="6132789" y="5328068"/>
              <a:ext cx="176843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noProof="0" dirty="0">
                  <a:solidFill>
                    <a:srgbClr val="000066"/>
                  </a:solidFill>
                </a:rPr>
                <a:t>ISL 2 mg + ULO 200 mg </a:t>
              </a:r>
              <a:r>
                <a:rPr lang="en-US" sz="1100" b="1" noProof="0" dirty="0" err="1">
                  <a:solidFill>
                    <a:srgbClr val="000066"/>
                  </a:solidFill>
                </a:rPr>
                <a:t>qw</a:t>
              </a:r>
              <a:endParaRPr lang="en-US" sz="1100" b="1" noProof="0" dirty="0">
                <a:solidFill>
                  <a:srgbClr val="000066"/>
                </a:solidFill>
              </a:endParaRPr>
            </a:p>
          </p:txBody>
        </p:sp>
        <p:sp>
          <p:nvSpPr>
            <p:cNvPr id="2278" name="ZoneTexte 2277">
              <a:extLst>
                <a:ext uri="{FF2B5EF4-FFF2-40B4-BE49-F238E27FC236}">
                  <a16:creationId xmlns:a16="http://schemas.microsoft.com/office/drawing/2014/main" id="{6D92E427-BD84-3AC0-111C-5B26868F23A6}"/>
                </a:ext>
              </a:extLst>
            </p:cNvPr>
            <p:cNvSpPr txBox="1"/>
            <p:nvPr/>
          </p:nvSpPr>
          <p:spPr>
            <a:xfrm>
              <a:off x="6132789" y="5525366"/>
              <a:ext cx="11432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noProof="0" dirty="0">
                  <a:solidFill>
                    <a:srgbClr val="000066"/>
                  </a:solidFill>
                </a:rPr>
                <a:t>BIC/FTC/TAF </a:t>
              </a:r>
              <a:r>
                <a:rPr lang="en-US" sz="1100" b="1" noProof="0" dirty="0" err="1">
                  <a:solidFill>
                    <a:srgbClr val="000066"/>
                  </a:solidFill>
                </a:rPr>
                <a:t>qd</a:t>
              </a:r>
              <a:endParaRPr lang="en-US" sz="1100" b="1" noProof="0" dirty="0">
                <a:solidFill>
                  <a:srgbClr val="000066"/>
                </a:solidFill>
              </a:endParaRPr>
            </a:p>
          </p:txBody>
        </p:sp>
        <p:cxnSp>
          <p:nvCxnSpPr>
            <p:cNvPr id="2279" name="Connecteur droit 2278">
              <a:extLst>
                <a:ext uri="{FF2B5EF4-FFF2-40B4-BE49-F238E27FC236}">
                  <a16:creationId xmlns:a16="http://schemas.microsoft.com/office/drawing/2014/main" id="{975D7D5C-2BDE-9550-E42C-FFB9F2E9325B}"/>
                </a:ext>
              </a:extLst>
            </p:cNvPr>
            <p:cNvCxnSpPr>
              <a:cxnSpLocks/>
            </p:cNvCxnSpPr>
            <p:nvPr/>
          </p:nvCxnSpPr>
          <p:spPr>
            <a:xfrm>
              <a:off x="5903484" y="5654202"/>
              <a:ext cx="236679" cy="0"/>
            </a:xfrm>
            <a:prstGeom prst="line">
              <a:avLst/>
            </a:prstGeom>
            <a:ln>
              <a:solidFill>
                <a:srgbClr val="DE5AFF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0" name="Connecteur droit 2279">
              <a:extLst>
                <a:ext uri="{FF2B5EF4-FFF2-40B4-BE49-F238E27FC236}">
                  <a16:creationId xmlns:a16="http://schemas.microsoft.com/office/drawing/2014/main" id="{71494F70-7E58-027C-EE76-17787DEC96A6}"/>
                </a:ext>
              </a:extLst>
            </p:cNvPr>
            <p:cNvCxnSpPr>
              <a:cxnSpLocks/>
            </p:cNvCxnSpPr>
            <p:nvPr/>
          </p:nvCxnSpPr>
          <p:spPr>
            <a:xfrm>
              <a:off x="5903484" y="5453703"/>
              <a:ext cx="236679" cy="0"/>
            </a:xfrm>
            <a:prstGeom prst="line">
              <a:avLst/>
            </a:prstGeom>
            <a:ln>
              <a:solidFill>
                <a:srgbClr val="54DD98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81" name="ZoneTexte 2280">
              <a:extLst>
                <a:ext uri="{FF2B5EF4-FFF2-40B4-BE49-F238E27FC236}">
                  <a16:creationId xmlns:a16="http://schemas.microsoft.com/office/drawing/2014/main" id="{754F241C-5F6C-70DA-6970-16DA2C013E85}"/>
                </a:ext>
              </a:extLst>
            </p:cNvPr>
            <p:cNvSpPr txBox="1"/>
            <p:nvPr/>
          </p:nvSpPr>
          <p:spPr>
            <a:xfrm>
              <a:off x="5545186" y="5860045"/>
              <a:ext cx="6190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Baseline</a:t>
              </a:r>
            </a:p>
          </p:txBody>
        </p:sp>
        <p:sp>
          <p:nvSpPr>
            <p:cNvPr id="2282" name="ZoneTexte 2281">
              <a:extLst>
                <a:ext uri="{FF2B5EF4-FFF2-40B4-BE49-F238E27FC236}">
                  <a16:creationId xmlns:a16="http://schemas.microsoft.com/office/drawing/2014/main" id="{E44C98D3-202A-FF56-EB04-A19CA5828944}"/>
                </a:ext>
              </a:extLst>
            </p:cNvPr>
            <p:cNvSpPr txBox="1"/>
            <p:nvPr/>
          </p:nvSpPr>
          <p:spPr>
            <a:xfrm>
              <a:off x="6067426" y="5860045"/>
              <a:ext cx="3642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W4</a:t>
              </a:r>
            </a:p>
          </p:txBody>
        </p:sp>
        <p:sp>
          <p:nvSpPr>
            <p:cNvPr id="2283" name="ZoneTexte 2282">
              <a:extLst>
                <a:ext uri="{FF2B5EF4-FFF2-40B4-BE49-F238E27FC236}">
                  <a16:creationId xmlns:a16="http://schemas.microsoft.com/office/drawing/2014/main" id="{EFCA0FD6-5BD1-1DDC-28C4-EBCA07D5D859}"/>
                </a:ext>
              </a:extLst>
            </p:cNvPr>
            <p:cNvSpPr txBox="1"/>
            <p:nvPr/>
          </p:nvSpPr>
          <p:spPr>
            <a:xfrm>
              <a:off x="6464761" y="5860045"/>
              <a:ext cx="3642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W8</a:t>
              </a:r>
            </a:p>
          </p:txBody>
        </p:sp>
        <p:sp>
          <p:nvSpPr>
            <p:cNvPr id="2284" name="ZoneTexte 2283">
              <a:extLst>
                <a:ext uri="{FF2B5EF4-FFF2-40B4-BE49-F238E27FC236}">
                  <a16:creationId xmlns:a16="http://schemas.microsoft.com/office/drawing/2014/main" id="{A5AB7F33-DDAA-11F0-11DD-344BF8FA11D3}"/>
                </a:ext>
              </a:extLst>
            </p:cNvPr>
            <p:cNvSpPr txBox="1"/>
            <p:nvPr/>
          </p:nvSpPr>
          <p:spPr>
            <a:xfrm>
              <a:off x="6832180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W12</a:t>
              </a:r>
            </a:p>
          </p:txBody>
        </p:sp>
        <p:sp>
          <p:nvSpPr>
            <p:cNvPr id="2285" name="ZoneTexte 2284">
              <a:extLst>
                <a:ext uri="{FF2B5EF4-FFF2-40B4-BE49-F238E27FC236}">
                  <a16:creationId xmlns:a16="http://schemas.microsoft.com/office/drawing/2014/main" id="{4403F6D1-9C44-E598-AF3B-3F278D333094}"/>
                </a:ext>
              </a:extLst>
            </p:cNvPr>
            <p:cNvSpPr txBox="1"/>
            <p:nvPr/>
          </p:nvSpPr>
          <p:spPr>
            <a:xfrm>
              <a:off x="7228825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W16</a:t>
              </a:r>
            </a:p>
          </p:txBody>
        </p:sp>
        <p:sp>
          <p:nvSpPr>
            <p:cNvPr id="2286" name="ZoneTexte 2285">
              <a:extLst>
                <a:ext uri="{FF2B5EF4-FFF2-40B4-BE49-F238E27FC236}">
                  <a16:creationId xmlns:a16="http://schemas.microsoft.com/office/drawing/2014/main" id="{709BC84D-917D-DF4D-1DE2-8C7FDA3F3C9C}"/>
                </a:ext>
              </a:extLst>
            </p:cNvPr>
            <p:cNvSpPr txBox="1"/>
            <p:nvPr/>
          </p:nvSpPr>
          <p:spPr>
            <a:xfrm>
              <a:off x="8033124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W24</a:t>
              </a:r>
            </a:p>
          </p:txBody>
        </p:sp>
        <p:sp>
          <p:nvSpPr>
            <p:cNvPr id="2287" name="ZoneTexte 2286">
              <a:extLst>
                <a:ext uri="{FF2B5EF4-FFF2-40B4-BE49-F238E27FC236}">
                  <a16:creationId xmlns:a16="http://schemas.microsoft.com/office/drawing/2014/main" id="{39EDAC7B-BA6E-0F98-EAED-DA7CDD6E2419}"/>
                </a:ext>
              </a:extLst>
            </p:cNvPr>
            <p:cNvSpPr txBox="1"/>
            <p:nvPr/>
          </p:nvSpPr>
          <p:spPr>
            <a:xfrm>
              <a:off x="5696670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79</a:t>
              </a:r>
            </a:p>
          </p:txBody>
        </p:sp>
        <p:sp>
          <p:nvSpPr>
            <p:cNvPr id="2288" name="ZoneTexte 2287">
              <a:extLst>
                <a:ext uri="{FF2B5EF4-FFF2-40B4-BE49-F238E27FC236}">
                  <a16:creationId xmlns:a16="http://schemas.microsoft.com/office/drawing/2014/main" id="{CE69F4DB-A216-090B-1790-548527C183FA}"/>
                </a:ext>
              </a:extLst>
            </p:cNvPr>
            <p:cNvSpPr txBox="1"/>
            <p:nvPr/>
          </p:nvSpPr>
          <p:spPr>
            <a:xfrm>
              <a:off x="6091471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75</a:t>
              </a:r>
            </a:p>
          </p:txBody>
        </p:sp>
        <p:sp>
          <p:nvSpPr>
            <p:cNvPr id="2289" name="ZoneTexte 2288">
              <a:extLst>
                <a:ext uri="{FF2B5EF4-FFF2-40B4-BE49-F238E27FC236}">
                  <a16:creationId xmlns:a16="http://schemas.microsoft.com/office/drawing/2014/main" id="{F8C042F0-6E01-4105-BD58-732A7082D924}"/>
                </a:ext>
              </a:extLst>
            </p:cNvPr>
            <p:cNvSpPr txBox="1"/>
            <p:nvPr/>
          </p:nvSpPr>
          <p:spPr>
            <a:xfrm>
              <a:off x="6488806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76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79</a:t>
              </a:r>
            </a:p>
          </p:txBody>
        </p:sp>
        <p:sp>
          <p:nvSpPr>
            <p:cNvPr id="2290" name="ZoneTexte 2289">
              <a:extLst>
                <a:ext uri="{FF2B5EF4-FFF2-40B4-BE49-F238E27FC236}">
                  <a16:creationId xmlns:a16="http://schemas.microsoft.com/office/drawing/2014/main" id="{29D07AD5-AF61-8DC1-EEC1-162204630CE0}"/>
                </a:ext>
              </a:extLst>
            </p:cNvPr>
            <p:cNvSpPr txBox="1"/>
            <p:nvPr/>
          </p:nvSpPr>
          <p:spPr>
            <a:xfrm>
              <a:off x="6889087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74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</p:txBody>
        </p:sp>
        <p:sp>
          <p:nvSpPr>
            <p:cNvPr id="2291" name="ZoneTexte 2290">
              <a:extLst>
                <a:ext uri="{FF2B5EF4-FFF2-40B4-BE49-F238E27FC236}">
                  <a16:creationId xmlns:a16="http://schemas.microsoft.com/office/drawing/2014/main" id="{5FB10ECF-1FB8-9B2D-42D2-9B860C73DF6A}"/>
                </a:ext>
              </a:extLst>
            </p:cNvPr>
            <p:cNvSpPr txBox="1"/>
            <p:nvPr/>
          </p:nvSpPr>
          <p:spPr>
            <a:xfrm>
              <a:off x="7285732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</p:txBody>
        </p:sp>
        <p:sp>
          <p:nvSpPr>
            <p:cNvPr id="2292" name="ZoneTexte 2291">
              <a:extLst>
                <a:ext uri="{FF2B5EF4-FFF2-40B4-BE49-F238E27FC236}">
                  <a16:creationId xmlns:a16="http://schemas.microsoft.com/office/drawing/2014/main" id="{0047ED11-60F5-5072-7566-86CF4EBCAFF9}"/>
                </a:ext>
              </a:extLst>
            </p:cNvPr>
            <p:cNvSpPr txBox="1"/>
            <p:nvPr/>
          </p:nvSpPr>
          <p:spPr>
            <a:xfrm>
              <a:off x="8090031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74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</p:txBody>
        </p:sp>
        <p:cxnSp>
          <p:nvCxnSpPr>
            <p:cNvPr id="2293" name="Connecteur droit 2292">
              <a:extLst>
                <a:ext uri="{FF2B5EF4-FFF2-40B4-BE49-F238E27FC236}">
                  <a16:creationId xmlns:a16="http://schemas.microsoft.com/office/drawing/2014/main" id="{F629E7F7-18DC-78BD-2899-14E7671BFD21}"/>
                </a:ext>
              </a:extLst>
            </p:cNvPr>
            <p:cNvCxnSpPr>
              <a:cxnSpLocks/>
            </p:cNvCxnSpPr>
            <p:nvPr/>
          </p:nvCxnSpPr>
          <p:spPr>
            <a:xfrm>
              <a:off x="5459991" y="6327849"/>
              <a:ext cx="236679" cy="0"/>
            </a:xfrm>
            <a:prstGeom prst="line">
              <a:avLst/>
            </a:prstGeom>
            <a:ln>
              <a:solidFill>
                <a:srgbClr val="DE5AFF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4" name="Connecteur droit 2293">
              <a:extLst>
                <a:ext uri="{FF2B5EF4-FFF2-40B4-BE49-F238E27FC236}">
                  <a16:creationId xmlns:a16="http://schemas.microsoft.com/office/drawing/2014/main" id="{A878293F-13E6-B2F3-99DF-2E29D5AE26D5}"/>
                </a:ext>
              </a:extLst>
            </p:cNvPr>
            <p:cNvCxnSpPr>
              <a:cxnSpLocks/>
            </p:cNvCxnSpPr>
            <p:nvPr/>
          </p:nvCxnSpPr>
          <p:spPr>
            <a:xfrm>
              <a:off x="5459991" y="6171595"/>
              <a:ext cx="236679" cy="0"/>
            </a:xfrm>
            <a:prstGeom prst="line">
              <a:avLst/>
            </a:prstGeom>
            <a:ln>
              <a:solidFill>
                <a:srgbClr val="54DD98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95" name="ZoneTexte 2294">
              <a:extLst>
                <a:ext uri="{FF2B5EF4-FFF2-40B4-BE49-F238E27FC236}">
                  <a16:creationId xmlns:a16="http://schemas.microsoft.com/office/drawing/2014/main" id="{05F6FD3E-D967-FA86-7409-EFDFF63AE306}"/>
                </a:ext>
              </a:extLst>
            </p:cNvPr>
            <p:cNvSpPr txBox="1"/>
            <p:nvPr/>
          </p:nvSpPr>
          <p:spPr>
            <a:xfrm>
              <a:off x="5188841" y="5992103"/>
              <a:ext cx="2696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b="1" noProof="0" dirty="0">
                  <a:solidFill>
                    <a:srgbClr val="000066"/>
                  </a:solidFill>
                </a:rPr>
                <a:t>N</a:t>
              </a:r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71B3E8C0-1A86-7900-C106-3F465719B9BD}"/>
              </a:ext>
            </a:extLst>
          </p:cNvPr>
          <p:cNvGrpSpPr/>
          <p:nvPr/>
        </p:nvGrpSpPr>
        <p:grpSpPr>
          <a:xfrm>
            <a:off x="8885405" y="3782173"/>
            <a:ext cx="3141097" cy="2673261"/>
            <a:chOff x="8885405" y="3782173"/>
            <a:chExt cx="3141097" cy="2673261"/>
          </a:xfrm>
        </p:grpSpPr>
        <p:grpSp>
          <p:nvGrpSpPr>
            <p:cNvPr id="2219" name="Groupe 2218">
              <a:extLst>
                <a:ext uri="{FF2B5EF4-FFF2-40B4-BE49-F238E27FC236}">
                  <a16:creationId xmlns:a16="http://schemas.microsoft.com/office/drawing/2014/main" id="{0C5E7727-0966-897A-7784-0C39FD7E6FE0}"/>
                </a:ext>
              </a:extLst>
            </p:cNvPr>
            <p:cNvGrpSpPr/>
            <p:nvPr/>
          </p:nvGrpSpPr>
          <p:grpSpPr>
            <a:xfrm>
              <a:off x="9285288" y="4028394"/>
              <a:ext cx="2720976" cy="1862137"/>
              <a:chOff x="9285288" y="3973513"/>
              <a:chExt cx="2720976" cy="1862137"/>
            </a:xfrm>
          </p:grpSpPr>
          <p:sp>
            <p:nvSpPr>
              <p:cNvPr id="2123" name="Line 122">
                <a:extLst>
                  <a:ext uri="{FF2B5EF4-FFF2-40B4-BE49-F238E27FC236}">
                    <a16:creationId xmlns:a16="http://schemas.microsoft.com/office/drawing/2014/main" id="{F91A0CA3-B836-2F67-16D1-1C33BB5981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385301" y="5765800"/>
                <a:ext cx="2620963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4" name="Line 123">
                <a:extLst>
                  <a:ext uri="{FF2B5EF4-FFF2-40B4-BE49-F238E27FC236}">
                    <a16:creationId xmlns:a16="http://schemas.microsoft.com/office/drawing/2014/main" id="{F380FE0F-5A84-FDDF-1209-57BEF0CC23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350376" y="3973513"/>
                <a:ext cx="0" cy="1751012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5" name="Line 124">
                <a:extLst>
                  <a:ext uri="{FF2B5EF4-FFF2-40B4-BE49-F238E27FC236}">
                    <a16:creationId xmlns:a16="http://schemas.microsoft.com/office/drawing/2014/main" id="{86F71092-FD78-A553-21FB-A083EA88D6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40911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6" name="Line 125">
                <a:extLst>
                  <a:ext uri="{FF2B5EF4-FFF2-40B4-BE49-F238E27FC236}">
                    <a16:creationId xmlns:a16="http://schemas.microsoft.com/office/drawing/2014/main" id="{2B633E2E-62A2-EB6C-EC3F-FB4937455A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805988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27" name="Line 126">
                <a:extLst>
                  <a:ext uri="{FF2B5EF4-FFF2-40B4-BE49-F238E27FC236}">
                    <a16:creationId xmlns:a16="http://schemas.microsoft.com/office/drawing/2014/main" id="{47F3136A-AF80-9562-FD8E-D5EC005F41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0921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4" name="Line 133">
                <a:extLst>
                  <a:ext uri="{FF2B5EF4-FFF2-40B4-BE49-F238E27FC236}">
                    <a16:creationId xmlns:a16="http://schemas.microsoft.com/office/drawing/2014/main" id="{A86E4E81-0C96-30E8-A68A-6F0DA5CBDF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06088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5" name="Line 134">
                <a:extLst>
                  <a:ext uri="{FF2B5EF4-FFF2-40B4-BE49-F238E27FC236}">
                    <a16:creationId xmlns:a16="http://schemas.microsoft.com/office/drawing/2014/main" id="{57D0E444-0A3C-47AB-D866-58DB9A97E7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00296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6" name="Line 135">
                <a:extLst>
                  <a:ext uri="{FF2B5EF4-FFF2-40B4-BE49-F238E27FC236}">
                    <a16:creationId xmlns:a16="http://schemas.microsoft.com/office/drawing/2014/main" id="{2A01457E-D902-F000-D69F-B486E0B658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803063" y="5765800"/>
                <a:ext cx="0" cy="6985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7" name="Line 136">
                <a:extLst>
                  <a:ext uri="{FF2B5EF4-FFF2-40B4-BE49-F238E27FC236}">
                    <a16:creationId xmlns:a16="http://schemas.microsoft.com/office/drawing/2014/main" id="{37621BF4-1807-337F-55E4-FF7CC36B9E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4335463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8" name="Line 137">
                <a:extLst>
                  <a:ext uri="{FF2B5EF4-FFF2-40B4-BE49-F238E27FC236}">
                    <a16:creationId xmlns:a16="http://schemas.microsoft.com/office/drawing/2014/main" id="{36A24AC7-8915-C51B-623A-4546CE799D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3990975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39" name="Line 138">
                <a:extLst>
                  <a:ext uri="{FF2B5EF4-FFF2-40B4-BE49-F238E27FC236}">
                    <a16:creationId xmlns:a16="http://schemas.microsoft.com/office/drawing/2014/main" id="{AEF5A960-EFD2-DE3E-0F20-7DC05DEB39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4679950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0" name="Line 139">
                <a:extLst>
                  <a:ext uri="{FF2B5EF4-FFF2-40B4-BE49-F238E27FC236}">
                    <a16:creationId xmlns:a16="http://schemas.microsoft.com/office/drawing/2014/main" id="{BC878BED-FB95-7A1D-09DC-763C426E4B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5362575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1" name="Line 140">
                <a:extLst>
                  <a:ext uri="{FF2B5EF4-FFF2-40B4-BE49-F238E27FC236}">
                    <a16:creationId xmlns:a16="http://schemas.microsoft.com/office/drawing/2014/main" id="{B79D98AF-CB1F-124E-8BDA-04DDE1AFAC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5024438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42" name="Line 141">
                <a:extLst>
                  <a:ext uri="{FF2B5EF4-FFF2-40B4-BE49-F238E27FC236}">
                    <a16:creationId xmlns:a16="http://schemas.microsoft.com/office/drawing/2014/main" id="{C9782C4F-3787-22DE-A42F-27BBFDDB65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285288" y="5707063"/>
                <a:ext cx="65088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50" name="Freeform 149">
                <a:extLst>
                  <a:ext uri="{FF2B5EF4-FFF2-40B4-BE49-F238E27FC236}">
                    <a16:creationId xmlns:a16="http://schemas.microsoft.com/office/drawing/2014/main" id="{750151EA-570C-C6BF-7784-050F89CBD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4351" y="4383088"/>
                <a:ext cx="2403475" cy="298450"/>
              </a:xfrm>
              <a:custGeom>
                <a:avLst/>
                <a:gdLst>
                  <a:gd name="T0" fmla="*/ 9081 w 9081"/>
                  <a:gd name="T1" fmla="*/ 680 h 1126"/>
                  <a:gd name="T2" fmla="*/ 6051 w 9081"/>
                  <a:gd name="T3" fmla="*/ 891 h 1126"/>
                  <a:gd name="T4" fmla="*/ 4540 w 9081"/>
                  <a:gd name="T5" fmla="*/ 1005 h 1126"/>
                  <a:gd name="T6" fmla="*/ 3044 w 9081"/>
                  <a:gd name="T7" fmla="*/ 559 h 1126"/>
                  <a:gd name="T8" fmla="*/ 1510 w 9081"/>
                  <a:gd name="T9" fmla="*/ 0 h 1126"/>
                  <a:gd name="T10" fmla="*/ 0 w 9081"/>
                  <a:gd name="T11" fmla="*/ 1126 h 1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81" h="1126">
                    <a:moveTo>
                      <a:pt x="9081" y="680"/>
                    </a:moveTo>
                    <a:lnTo>
                      <a:pt x="6051" y="891"/>
                    </a:lnTo>
                    <a:lnTo>
                      <a:pt x="4540" y="1005"/>
                    </a:lnTo>
                    <a:lnTo>
                      <a:pt x="3044" y="559"/>
                    </a:lnTo>
                    <a:lnTo>
                      <a:pt x="1510" y="0"/>
                    </a:lnTo>
                    <a:lnTo>
                      <a:pt x="0" y="1126"/>
                    </a:lnTo>
                  </a:path>
                </a:pathLst>
              </a:custGeom>
              <a:noFill/>
              <a:ln w="17463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59" name="Rectangle 158">
                <a:extLst>
                  <a:ext uri="{FF2B5EF4-FFF2-40B4-BE49-F238E27FC236}">
                    <a16:creationId xmlns:a16="http://schemas.microsoft.com/office/drawing/2014/main" id="{DEC92266-59AB-F704-747E-3DDDC0652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9213" y="4530725"/>
                <a:ext cx="1588" cy="1587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0" name="Rectangle 159">
                <a:extLst>
                  <a:ext uri="{FF2B5EF4-FFF2-40B4-BE49-F238E27FC236}">
                    <a16:creationId xmlns:a16="http://schemas.microsoft.com/office/drawing/2014/main" id="{3CE781B1-F25C-3557-23B7-FC932573A9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9213" y="4530725"/>
                <a:ext cx="1588" cy="1587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3" name="Rectangle 162">
                <a:extLst>
                  <a:ext uri="{FF2B5EF4-FFF2-40B4-BE49-F238E27FC236}">
                    <a16:creationId xmlns:a16="http://schemas.microsoft.com/office/drawing/2014/main" id="{D6C8A95D-D296-2854-20FB-83EA8EE02D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06138" y="4618038"/>
                <a:ext cx="1588" cy="1587"/>
              </a:xfrm>
              <a:prstGeom prst="rect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4" name="Oval 163">
                <a:extLst>
                  <a:ext uri="{FF2B5EF4-FFF2-40B4-BE49-F238E27FC236}">
                    <a16:creationId xmlns:a16="http://schemas.microsoft.com/office/drawing/2014/main" id="{17C67C18-1865-F84E-4C7E-CF3A05839F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06138" y="4618038"/>
                <a:ext cx="1588" cy="1587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6" name="Line 165">
                <a:extLst>
                  <a:ext uri="{FF2B5EF4-FFF2-40B4-BE49-F238E27FC236}">
                    <a16:creationId xmlns:a16="http://schemas.microsoft.com/office/drawing/2014/main" id="{9D71A5D9-0609-6CF3-EC1A-16A07819DE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807576" y="4086225"/>
                <a:ext cx="0" cy="590550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68" name="Line 166">
                <a:extLst>
                  <a:ext uri="{FF2B5EF4-FFF2-40B4-BE49-F238E27FC236}">
                    <a16:creationId xmlns:a16="http://schemas.microsoft.com/office/drawing/2014/main" id="{BE7E756D-0DE7-D34E-402B-ADC10665B63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09213" y="4267200"/>
                <a:ext cx="0" cy="527050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4" name="Line 172">
                <a:extLst>
                  <a:ext uri="{FF2B5EF4-FFF2-40B4-BE49-F238E27FC236}">
                    <a16:creationId xmlns:a16="http://schemas.microsoft.com/office/drawing/2014/main" id="{1DC073E8-9478-4EC9-DB95-17B8C022F14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809413" y="4267200"/>
                <a:ext cx="0" cy="587375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5" name="Line 173">
                <a:extLst>
                  <a:ext uri="{FF2B5EF4-FFF2-40B4-BE49-F238E27FC236}">
                    <a16:creationId xmlns:a16="http://schemas.microsoft.com/office/drawing/2014/main" id="{15030AC5-8360-A5A9-0823-9E02CDC9A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09263" y="4408488"/>
                <a:ext cx="0" cy="471487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6" name="Line 174">
                <a:extLst>
                  <a:ext uri="{FF2B5EF4-FFF2-40B4-BE49-F238E27FC236}">
                    <a16:creationId xmlns:a16="http://schemas.microsoft.com/office/drawing/2014/main" id="{E719AE3B-16CC-A52C-EE7B-7B0171447CD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007726" y="4321175"/>
                <a:ext cx="0" cy="588962"/>
              </a:xfrm>
              <a:prstGeom prst="line">
                <a:avLst/>
              </a:prstGeom>
              <a:noFill/>
              <a:ln w="6350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178" name="Freeform 176">
                <a:extLst>
                  <a:ext uri="{FF2B5EF4-FFF2-40B4-BE49-F238E27FC236}">
                    <a16:creationId xmlns:a16="http://schemas.microsoft.com/office/drawing/2014/main" id="{313881C4-E4CB-48D5-FE07-600918D606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2926" y="4673600"/>
                <a:ext cx="2398713" cy="347662"/>
              </a:xfrm>
              <a:custGeom>
                <a:avLst/>
                <a:gdLst>
                  <a:gd name="T0" fmla="*/ 9065 w 9065"/>
                  <a:gd name="T1" fmla="*/ 8 h 1316"/>
                  <a:gd name="T2" fmla="*/ 6030 w 9065"/>
                  <a:gd name="T3" fmla="*/ 567 h 1316"/>
                  <a:gd name="T4" fmla="*/ 4526 w 9065"/>
                  <a:gd name="T5" fmla="*/ 0 h 1316"/>
                  <a:gd name="T6" fmla="*/ 3000 w 9065"/>
                  <a:gd name="T7" fmla="*/ 39 h 1316"/>
                  <a:gd name="T8" fmla="*/ 1488 w 9065"/>
                  <a:gd name="T9" fmla="*/ 1316 h 1316"/>
                  <a:gd name="T10" fmla="*/ 0 w 9065"/>
                  <a:gd name="T11" fmla="*/ 23 h 1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65" h="1316">
                    <a:moveTo>
                      <a:pt x="9065" y="8"/>
                    </a:moveTo>
                    <a:lnTo>
                      <a:pt x="6030" y="567"/>
                    </a:lnTo>
                    <a:lnTo>
                      <a:pt x="4526" y="0"/>
                    </a:lnTo>
                    <a:lnTo>
                      <a:pt x="3000" y="39"/>
                    </a:lnTo>
                    <a:lnTo>
                      <a:pt x="1488" y="1316"/>
                    </a:lnTo>
                    <a:lnTo>
                      <a:pt x="0" y="23"/>
                    </a:lnTo>
                  </a:path>
                </a:pathLst>
              </a:custGeom>
              <a:noFill/>
              <a:ln w="17463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09" name="Line 207">
                <a:extLst>
                  <a:ext uri="{FF2B5EF4-FFF2-40B4-BE49-F238E27FC236}">
                    <a16:creationId xmlns:a16="http://schemas.microsoft.com/office/drawing/2014/main" id="{0A688809-57BA-53E2-1341-417DEA5283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231438" y="4408488"/>
                <a:ext cx="0" cy="561975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0" name="Line 208">
                <a:extLst>
                  <a:ext uri="{FF2B5EF4-FFF2-40B4-BE49-F238E27FC236}">
                    <a16:creationId xmlns:a16="http://schemas.microsoft.com/office/drawing/2014/main" id="{AC19F36D-EF98-EE75-FFDB-F375A8DF0B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9828213" y="4686300"/>
                <a:ext cx="0" cy="663575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6" name="Line 214">
                <a:extLst>
                  <a:ext uri="{FF2B5EF4-FFF2-40B4-BE49-F238E27FC236}">
                    <a16:creationId xmlns:a16="http://schemas.microsoft.com/office/drawing/2014/main" id="{A8AE176C-3F6C-7FD7-9D38-1C9D5C869D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628313" y="4362450"/>
                <a:ext cx="0" cy="609600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7" name="Line 215">
                <a:extLst>
                  <a:ext uri="{FF2B5EF4-FFF2-40B4-BE49-F238E27FC236}">
                    <a16:creationId xmlns:a16="http://schemas.microsoft.com/office/drawing/2014/main" id="{C95957C7-929D-751F-4A99-9DC5FE7A87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029951" y="4492625"/>
                <a:ext cx="0" cy="66198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  <p:sp>
            <p:nvSpPr>
              <p:cNvPr id="2218" name="Line 216">
                <a:extLst>
                  <a:ext uri="{FF2B5EF4-FFF2-40B4-BE49-F238E27FC236}">
                    <a16:creationId xmlns:a16="http://schemas.microsoft.com/office/drawing/2014/main" id="{7271E1B3-7536-A711-E9F8-5152122FBA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1831638" y="4356100"/>
                <a:ext cx="0" cy="649287"/>
              </a:xfrm>
              <a:prstGeom prst="line">
                <a:avLst/>
              </a:prstGeom>
              <a:noFill/>
              <a:ln w="6350">
                <a:solidFill>
                  <a:srgbClr val="CC00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noProof="0" dirty="0"/>
              </a:p>
            </p:txBody>
          </p:sp>
        </p:grpSp>
        <p:sp>
          <p:nvSpPr>
            <p:cNvPr id="2296" name="ZoneTexte 2295">
              <a:extLst>
                <a:ext uri="{FF2B5EF4-FFF2-40B4-BE49-F238E27FC236}">
                  <a16:creationId xmlns:a16="http://schemas.microsoft.com/office/drawing/2014/main" id="{0B5A2DEA-C713-E1FA-F34A-2338837EE9CC}"/>
                </a:ext>
              </a:extLst>
            </p:cNvPr>
            <p:cNvSpPr txBox="1"/>
            <p:nvPr/>
          </p:nvSpPr>
          <p:spPr>
            <a:xfrm>
              <a:off x="9108638" y="5860045"/>
              <a:ext cx="61908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Baseline</a:t>
              </a:r>
            </a:p>
          </p:txBody>
        </p:sp>
        <p:sp>
          <p:nvSpPr>
            <p:cNvPr id="2297" name="ZoneTexte 2296">
              <a:extLst>
                <a:ext uri="{FF2B5EF4-FFF2-40B4-BE49-F238E27FC236}">
                  <a16:creationId xmlns:a16="http://schemas.microsoft.com/office/drawing/2014/main" id="{2CDA5D72-510A-7C85-AB0B-983747F189CB}"/>
                </a:ext>
              </a:extLst>
            </p:cNvPr>
            <p:cNvSpPr txBox="1"/>
            <p:nvPr/>
          </p:nvSpPr>
          <p:spPr>
            <a:xfrm>
              <a:off x="9630878" y="5860045"/>
              <a:ext cx="3642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W4</a:t>
              </a:r>
            </a:p>
          </p:txBody>
        </p:sp>
        <p:sp>
          <p:nvSpPr>
            <p:cNvPr id="2298" name="ZoneTexte 2297">
              <a:extLst>
                <a:ext uri="{FF2B5EF4-FFF2-40B4-BE49-F238E27FC236}">
                  <a16:creationId xmlns:a16="http://schemas.microsoft.com/office/drawing/2014/main" id="{586C7EA9-E9B0-1C60-DA43-0031CE39667A}"/>
                </a:ext>
              </a:extLst>
            </p:cNvPr>
            <p:cNvSpPr txBox="1"/>
            <p:nvPr/>
          </p:nvSpPr>
          <p:spPr>
            <a:xfrm>
              <a:off x="10028213" y="5860045"/>
              <a:ext cx="36420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W8</a:t>
              </a:r>
            </a:p>
          </p:txBody>
        </p:sp>
        <p:sp>
          <p:nvSpPr>
            <p:cNvPr id="2299" name="ZoneTexte 2298">
              <a:extLst>
                <a:ext uri="{FF2B5EF4-FFF2-40B4-BE49-F238E27FC236}">
                  <a16:creationId xmlns:a16="http://schemas.microsoft.com/office/drawing/2014/main" id="{BB799B02-A0F2-05DF-6A19-967386AB9B43}"/>
                </a:ext>
              </a:extLst>
            </p:cNvPr>
            <p:cNvSpPr txBox="1"/>
            <p:nvPr/>
          </p:nvSpPr>
          <p:spPr>
            <a:xfrm>
              <a:off x="10395632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W12</a:t>
              </a:r>
            </a:p>
          </p:txBody>
        </p:sp>
        <p:sp>
          <p:nvSpPr>
            <p:cNvPr id="2300" name="ZoneTexte 2299">
              <a:extLst>
                <a:ext uri="{FF2B5EF4-FFF2-40B4-BE49-F238E27FC236}">
                  <a16:creationId xmlns:a16="http://schemas.microsoft.com/office/drawing/2014/main" id="{69B9F0E3-0837-1442-C075-88352A47C1DF}"/>
                </a:ext>
              </a:extLst>
            </p:cNvPr>
            <p:cNvSpPr txBox="1"/>
            <p:nvPr/>
          </p:nvSpPr>
          <p:spPr>
            <a:xfrm>
              <a:off x="10792277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W16</a:t>
              </a:r>
            </a:p>
          </p:txBody>
        </p:sp>
        <p:sp>
          <p:nvSpPr>
            <p:cNvPr id="2301" name="ZoneTexte 2300">
              <a:extLst>
                <a:ext uri="{FF2B5EF4-FFF2-40B4-BE49-F238E27FC236}">
                  <a16:creationId xmlns:a16="http://schemas.microsoft.com/office/drawing/2014/main" id="{7C1E7099-1B19-E417-5A93-2A9DFCB6269C}"/>
                </a:ext>
              </a:extLst>
            </p:cNvPr>
            <p:cNvSpPr txBox="1"/>
            <p:nvPr/>
          </p:nvSpPr>
          <p:spPr>
            <a:xfrm>
              <a:off x="11596576" y="5860045"/>
              <a:ext cx="4299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W24</a:t>
              </a:r>
            </a:p>
          </p:txBody>
        </p:sp>
        <p:sp>
          <p:nvSpPr>
            <p:cNvPr id="2302" name="ZoneTexte 2301">
              <a:extLst>
                <a:ext uri="{FF2B5EF4-FFF2-40B4-BE49-F238E27FC236}">
                  <a16:creationId xmlns:a16="http://schemas.microsoft.com/office/drawing/2014/main" id="{C0DE7A44-9AA5-F22D-EABC-7D713BA60D2F}"/>
                </a:ext>
              </a:extLst>
            </p:cNvPr>
            <p:cNvSpPr txBox="1"/>
            <p:nvPr/>
          </p:nvSpPr>
          <p:spPr>
            <a:xfrm>
              <a:off x="9260122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79</a:t>
              </a:r>
            </a:p>
          </p:txBody>
        </p:sp>
        <p:sp>
          <p:nvSpPr>
            <p:cNvPr id="2303" name="ZoneTexte 2302">
              <a:extLst>
                <a:ext uri="{FF2B5EF4-FFF2-40B4-BE49-F238E27FC236}">
                  <a16:creationId xmlns:a16="http://schemas.microsoft.com/office/drawing/2014/main" id="{175E4DB0-E8C0-0747-8E28-DA6D79A53180}"/>
                </a:ext>
              </a:extLst>
            </p:cNvPr>
            <p:cNvSpPr txBox="1"/>
            <p:nvPr/>
          </p:nvSpPr>
          <p:spPr>
            <a:xfrm>
              <a:off x="9654923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75</a:t>
              </a:r>
            </a:p>
          </p:txBody>
        </p:sp>
        <p:sp>
          <p:nvSpPr>
            <p:cNvPr id="2304" name="ZoneTexte 2303">
              <a:extLst>
                <a:ext uri="{FF2B5EF4-FFF2-40B4-BE49-F238E27FC236}">
                  <a16:creationId xmlns:a16="http://schemas.microsoft.com/office/drawing/2014/main" id="{E3845EB0-F7B2-C097-9BFC-2DA1B0782490}"/>
                </a:ext>
              </a:extLst>
            </p:cNvPr>
            <p:cNvSpPr txBox="1"/>
            <p:nvPr/>
          </p:nvSpPr>
          <p:spPr>
            <a:xfrm>
              <a:off x="10052258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</p:txBody>
        </p:sp>
        <p:sp>
          <p:nvSpPr>
            <p:cNvPr id="2305" name="ZoneTexte 2304">
              <a:extLst>
                <a:ext uri="{FF2B5EF4-FFF2-40B4-BE49-F238E27FC236}">
                  <a16:creationId xmlns:a16="http://schemas.microsoft.com/office/drawing/2014/main" id="{D95D6E34-1095-1B92-0E8C-0E1E4BB74067}"/>
                </a:ext>
              </a:extLst>
            </p:cNvPr>
            <p:cNvSpPr txBox="1"/>
            <p:nvPr/>
          </p:nvSpPr>
          <p:spPr>
            <a:xfrm>
              <a:off x="10452539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</p:txBody>
        </p:sp>
        <p:sp>
          <p:nvSpPr>
            <p:cNvPr id="2306" name="ZoneTexte 2305">
              <a:extLst>
                <a:ext uri="{FF2B5EF4-FFF2-40B4-BE49-F238E27FC236}">
                  <a16:creationId xmlns:a16="http://schemas.microsoft.com/office/drawing/2014/main" id="{7544A77E-EC48-9988-8D5F-AFB373E2866A}"/>
                </a:ext>
              </a:extLst>
            </p:cNvPr>
            <p:cNvSpPr txBox="1"/>
            <p:nvPr/>
          </p:nvSpPr>
          <p:spPr>
            <a:xfrm>
              <a:off x="10849184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77</a:t>
              </a:r>
            </a:p>
          </p:txBody>
        </p:sp>
        <p:sp>
          <p:nvSpPr>
            <p:cNvPr id="2307" name="ZoneTexte 2306">
              <a:extLst>
                <a:ext uri="{FF2B5EF4-FFF2-40B4-BE49-F238E27FC236}">
                  <a16:creationId xmlns:a16="http://schemas.microsoft.com/office/drawing/2014/main" id="{0F93F6C0-9FA9-50EC-C19E-1B709578641F}"/>
                </a:ext>
              </a:extLst>
            </p:cNvPr>
            <p:cNvSpPr txBox="1"/>
            <p:nvPr/>
          </p:nvSpPr>
          <p:spPr>
            <a:xfrm>
              <a:off x="11653483" y="6055324"/>
              <a:ext cx="31611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74</a:t>
              </a:r>
            </a:p>
            <a:p>
              <a:pPr algn="ctr"/>
              <a:r>
                <a:rPr lang="en-US" sz="1000" noProof="0" dirty="0">
                  <a:solidFill>
                    <a:srgbClr val="000066"/>
                  </a:solidFill>
                </a:rPr>
                <a:t>78</a:t>
              </a:r>
            </a:p>
          </p:txBody>
        </p:sp>
        <p:cxnSp>
          <p:nvCxnSpPr>
            <p:cNvPr id="2308" name="Connecteur droit 2307">
              <a:extLst>
                <a:ext uri="{FF2B5EF4-FFF2-40B4-BE49-F238E27FC236}">
                  <a16:creationId xmlns:a16="http://schemas.microsoft.com/office/drawing/2014/main" id="{87DD4E7E-30B7-09F6-E96F-42465CB92CAD}"/>
                </a:ext>
              </a:extLst>
            </p:cNvPr>
            <p:cNvCxnSpPr>
              <a:cxnSpLocks/>
            </p:cNvCxnSpPr>
            <p:nvPr/>
          </p:nvCxnSpPr>
          <p:spPr>
            <a:xfrm>
              <a:off x="9023443" y="6351003"/>
              <a:ext cx="236679" cy="0"/>
            </a:xfrm>
            <a:prstGeom prst="line">
              <a:avLst/>
            </a:prstGeom>
            <a:ln>
              <a:solidFill>
                <a:srgbClr val="DE5AFF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9" name="Connecteur droit 2308">
              <a:extLst>
                <a:ext uri="{FF2B5EF4-FFF2-40B4-BE49-F238E27FC236}">
                  <a16:creationId xmlns:a16="http://schemas.microsoft.com/office/drawing/2014/main" id="{1B7D0503-CD96-E312-5787-1C700C70F5F5}"/>
                </a:ext>
              </a:extLst>
            </p:cNvPr>
            <p:cNvCxnSpPr>
              <a:cxnSpLocks/>
            </p:cNvCxnSpPr>
            <p:nvPr/>
          </p:nvCxnSpPr>
          <p:spPr>
            <a:xfrm>
              <a:off x="9023443" y="6183170"/>
              <a:ext cx="236679" cy="0"/>
            </a:xfrm>
            <a:prstGeom prst="line">
              <a:avLst/>
            </a:prstGeom>
            <a:ln>
              <a:solidFill>
                <a:srgbClr val="54DD98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11" name="ZoneTexte 2310">
              <a:extLst>
                <a:ext uri="{FF2B5EF4-FFF2-40B4-BE49-F238E27FC236}">
                  <a16:creationId xmlns:a16="http://schemas.microsoft.com/office/drawing/2014/main" id="{DA6E26EB-4CD0-2B14-844E-663B5EE786CA}"/>
                </a:ext>
              </a:extLst>
            </p:cNvPr>
            <p:cNvSpPr txBox="1"/>
            <p:nvPr/>
          </p:nvSpPr>
          <p:spPr>
            <a:xfrm>
              <a:off x="8885405" y="5644784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-15%</a:t>
              </a:r>
            </a:p>
          </p:txBody>
        </p:sp>
        <p:sp>
          <p:nvSpPr>
            <p:cNvPr id="2312" name="ZoneTexte 2311">
              <a:extLst>
                <a:ext uri="{FF2B5EF4-FFF2-40B4-BE49-F238E27FC236}">
                  <a16:creationId xmlns:a16="http://schemas.microsoft.com/office/drawing/2014/main" id="{CF9BB618-B86E-8D44-AB80-671D5961C9FA}"/>
                </a:ext>
              </a:extLst>
            </p:cNvPr>
            <p:cNvSpPr txBox="1"/>
            <p:nvPr/>
          </p:nvSpPr>
          <p:spPr>
            <a:xfrm>
              <a:off x="8885405" y="5300835"/>
              <a:ext cx="4459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-10%</a:t>
              </a:r>
            </a:p>
          </p:txBody>
        </p:sp>
        <p:sp>
          <p:nvSpPr>
            <p:cNvPr id="2313" name="ZoneTexte 2312">
              <a:extLst>
                <a:ext uri="{FF2B5EF4-FFF2-40B4-BE49-F238E27FC236}">
                  <a16:creationId xmlns:a16="http://schemas.microsoft.com/office/drawing/2014/main" id="{EB8A0BB9-3B85-C0EB-D445-92F31601CE2A}"/>
                </a:ext>
              </a:extLst>
            </p:cNvPr>
            <p:cNvSpPr txBox="1"/>
            <p:nvPr/>
          </p:nvSpPr>
          <p:spPr>
            <a:xfrm>
              <a:off x="8951129" y="4956885"/>
              <a:ext cx="380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-5%</a:t>
              </a:r>
            </a:p>
          </p:txBody>
        </p:sp>
        <p:sp>
          <p:nvSpPr>
            <p:cNvPr id="2314" name="ZoneTexte 2313">
              <a:extLst>
                <a:ext uri="{FF2B5EF4-FFF2-40B4-BE49-F238E27FC236}">
                  <a16:creationId xmlns:a16="http://schemas.microsoft.com/office/drawing/2014/main" id="{334A662D-F073-71B5-155F-C22A25DC0AB4}"/>
                </a:ext>
              </a:extLst>
            </p:cNvPr>
            <p:cNvSpPr txBox="1"/>
            <p:nvPr/>
          </p:nvSpPr>
          <p:spPr>
            <a:xfrm>
              <a:off x="8989601" y="4612935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0%</a:t>
              </a:r>
            </a:p>
          </p:txBody>
        </p:sp>
        <p:sp>
          <p:nvSpPr>
            <p:cNvPr id="2315" name="ZoneTexte 2314">
              <a:extLst>
                <a:ext uri="{FF2B5EF4-FFF2-40B4-BE49-F238E27FC236}">
                  <a16:creationId xmlns:a16="http://schemas.microsoft.com/office/drawing/2014/main" id="{084E7353-718C-EB0A-4E96-E2AC98D5C60F}"/>
                </a:ext>
              </a:extLst>
            </p:cNvPr>
            <p:cNvSpPr txBox="1"/>
            <p:nvPr/>
          </p:nvSpPr>
          <p:spPr>
            <a:xfrm>
              <a:off x="8989601" y="4268985"/>
              <a:ext cx="3417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5%</a:t>
              </a:r>
            </a:p>
          </p:txBody>
        </p:sp>
        <p:sp>
          <p:nvSpPr>
            <p:cNvPr id="2316" name="ZoneTexte 2315">
              <a:extLst>
                <a:ext uri="{FF2B5EF4-FFF2-40B4-BE49-F238E27FC236}">
                  <a16:creationId xmlns:a16="http://schemas.microsoft.com/office/drawing/2014/main" id="{B135459A-E96A-458C-DFCB-7BC83B166059}"/>
                </a:ext>
              </a:extLst>
            </p:cNvPr>
            <p:cNvSpPr txBox="1"/>
            <p:nvPr/>
          </p:nvSpPr>
          <p:spPr>
            <a:xfrm>
              <a:off x="8923877" y="3925035"/>
              <a:ext cx="4074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000" noProof="0" dirty="0">
                  <a:solidFill>
                    <a:srgbClr val="000066"/>
                  </a:solidFill>
                </a:rPr>
                <a:t>10%</a:t>
              </a:r>
            </a:p>
          </p:txBody>
        </p:sp>
        <p:sp>
          <p:nvSpPr>
            <p:cNvPr id="2318" name="ZoneTexte 2317">
              <a:extLst>
                <a:ext uri="{FF2B5EF4-FFF2-40B4-BE49-F238E27FC236}">
                  <a16:creationId xmlns:a16="http://schemas.microsoft.com/office/drawing/2014/main" id="{00B2539C-A52C-6938-C7F8-D8250A45CFB7}"/>
                </a:ext>
              </a:extLst>
            </p:cNvPr>
            <p:cNvSpPr txBox="1"/>
            <p:nvPr/>
          </p:nvSpPr>
          <p:spPr>
            <a:xfrm>
              <a:off x="9404531" y="3782173"/>
              <a:ext cx="254454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rgbClr val="0070C0"/>
                  </a:solidFill>
                </a:rPr>
                <a:t>CD4+ T-cell count</a:t>
              </a:r>
            </a:p>
            <a:p>
              <a:pPr algn="ctr"/>
              <a:r>
                <a:rPr lang="en-US" sz="1400" b="1" dirty="0">
                  <a:solidFill>
                    <a:srgbClr val="0070C0"/>
                  </a:solidFill>
                </a:rPr>
                <a:t>(mean percent change (95% CI))</a:t>
              </a:r>
              <a:endParaRPr lang="en-US" sz="1400" b="1" noProof="0" dirty="0">
                <a:solidFill>
                  <a:srgbClr val="0070C0"/>
                </a:solidFill>
              </a:endParaRPr>
            </a:p>
          </p:txBody>
        </p:sp>
        <p:sp>
          <p:nvSpPr>
            <p:cNvPr id="2320" name="ZoneTexte 2319">
              <a:extLst>
                <a:ext uri="{FF2B5EF4-FFF2-40B4-BE49-F238E27FC236}">
                  <a16:creationId xmlns:a16="http://schemas.microsoft.com/office/drawing/2014/main" id="{5B8D1A82-6D01-449B-0084-4BFAE861FAEB}"/>
                </a:ext>
              </a:extLst>
            </p:cNvPr>
            <p:cNvSpPr txBox="1"/>
            <p:nvPr/>
          </p:nvSpPr>
          <p:spPr>
            <a:xfrm>
              <a:off x="10093840" y="5328068"/>
              <a:ext cx="176843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noProof="0" dirty="0">
                  <a:solidFill>
                    <a:srgbClr val="000066"/>
                  </a:solidFill>
                </a:rPr>
                <a:t>ISL 2 mg + ULO 200 mg </a:t>
              </a:r>
              <a:r>
                <a:rPr lang="en-US" sz="1100" b="1" noProof="0" dirty="0" err="1">
                  <a:solidFill>
                    <a:srgbClr val="000066"/>
                  </a:solidFill>
                </a:rPr>
                <a:t>qw</a:t>
              </a:r>
              <a:endParaRPr lang="en-US" sz="1100" b="1" noProof="0" dirty="0">
                <a:solidFill>
                  <a:srgbClr val="000066"/>
                </a:solidFill>
              </a:endParaRPr>
            </a:p>
          </p:txBody>
        </p:sp>
        <p:sp>
          <p:nvSpPr>
            <p:cNvPr id="2321" name="ZoneTexte 2320">
              <a:extLst>
                <a:ext uri="{FF2B5EF4-FFF2-40B4-BE49-F238E27FC236}">
                  <a16:creationId xmlns:a16="http://schemas.microsoft.com/office/drawing/2014/main" id="{47F215A7-F8B7-63C3-6E32-1FAF3182B443}"/>
                </a:ext>
              </a:extLst>
            </p:cNvPr>
            <p:cNvSpPr txBox="1"/>
            <p:nvPr/>
          </p:nvSpPr>
          <p:spPr>
            <a:xfrm>
              <a:off x="10093840" y="5525366"/>
              <a:ext cx="114326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noProof="0" dirty="0">
                  <a:solidFill>
                    <a:srgbClr val="000066"/>
                  </a:solidFill>
                </a:rPr>
                <a:t>BIC/FTC/TAF </a:t>
              </a:r>
              <a:r>
                <a:rPr lang="en-US" sz="1100" b="1" noProof="0" dirty="0" err="1">
                  <a:solidFill>
                    <a:srgbClr val="000066"/>
                  </a:solidFill>
                </a:rPr>
                <a:t>qd</a:t>
              </a:r>
              <a:endParaRPr lang="en-US" sz="1100" b="1" noProof="0" dirty="0">
                <a:solidFill>
                  <a:srgbClr val="000066"/>
                </a:solidFill>
              </a:endParaRPr>
            </a:p>
          </p:txBody>
        </p:sp>
        <p:cxnSp>
          <p:nvCxnSpPr>
            <p:cNvPr id="2322" name="Connecteur droit 2321">
              <a:extLst>
                <a:ext uri="{FF2B5EF4-FFF2-40B4-BE49-F238E27FC236}">
                  <a16:creationId xmlns:a16="http://schemas.microsoft.com/office/drawing/2014/main" id="{060CA8C2-25C0-D939-8B57-B310F4F5811D}"/>
                </a:ext>
              </a:extLst>
            </p:cNvPr>
            <p:cNvCxnSpPr>
              <a:cxnSpLocks/>
            </p:cNvCxnSpPr>
            <p:nvPr/>
          </p:nvCxnSpPr>
          <p:spPr>
            <a:xfrm>
              <a:off x="9864535" y="5654202"/>
              <a:ext cx="236679" cy="0"/>
            </a:xfrm>
            <a:prstGeom prst="line">
              <a:avLst/>
            </a:prstGeom>
            <a:ln>
              <a:solidFill>
                <a:srgbClr val="DE5AFF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3" name="Connecteur droit 2322">
              <a:extLst>
                <a:ext uri="{FF2B5EF4-FFF2-40B4-BE49-F238E27FC236}">
                  <a16:creationId xmlns:a16="http://schemas.microsoft.com/office/drawing/2014/main" id="{F00E9552-3D50-DB3C-B0C0-F33AE1CEE573}"/>
                </a:ext>
              </a:extLst>
            </p:cNvPr>
            <p:cNvCxnSpPr>
              <a:cxnSpLocks/>
            </p:cNvCxnSpPr>
            <p:nvPr/>
          </p:nvCxnSpPr>
          <p:spPr>
            <a:xfrm>
              <a:off x="9864535" y="5453703"/>
              <a:ext cx="236679" cy="0"/>
            </a:xfrm>
            <a:prstGeom prst="line">
              <a:avLst/>
            </a:prstGeom>
            <a:ln>
              <a:solidFill>
                <a:srgbClr val="54DD98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ZoneTexte 7">
            <a:extLst>
              <a:ext uri="{FF2B5EF4-FFF2-40B4-BE49-F238E27FC236}">
                <a16:creationId xmlns:a16="http://schemas.microsoft.com/office/drawing/2014/main" id="{87CD462B-75CD-B7FF-C018-0A1E259CCEFB}"/>
              </a:ext>
            </a:extLst>
          </p:cNvPr>
          <p:cNvSpPr txBox="1"/>
          <p:nvPr/>
        </p:nvSpPr>
        <p:spPr>
          <a:xfrm>
            <a:off x="1147182" y="4335720"/>
            <a:ext cx="3129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fr-FR" sz="1400" dirty="0">
                <a:solidFill>
                  <a:srgbClr val="000066"/>
                </a:solidFill>
              </a:rPr>
              <a:t>%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C4DDBDF-C09B-F60F-D76C-246282F265C2}"/>
              </a:ext>
            </a:extLst>
          </p:cNvPr>
          <p:cNvSpPr txBox="1"/>
          <p:nvPr/>
        </p:nvSpPr>
        <p:spPr>
          <a:xfrm>
            <a:off x="920061" y="3557765"/>
            <a:ext cx="218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rgbClr val="0070C0"/>
                </a:solidFill>
              </a:rPr>
              <a:t>Virologic outcomes at W24</a:t>
            </a:r>
            <a:endParaRPr lang="en-US" sz="1400" b="1" noProof="0" dirty="0">
              <a:solidFill>
                <a:srgbClr val="0070C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3E9C36-CFB0-6C90-ACA8-1BED7197D462}"/>
              </a:ext>
            </a:extLst>
          </p:cNvPr>
          <p:cNvSpPr txBox="1"/>
          <p:nvPr/>
        </p:nvSpPr>
        <p:spPr>
          <a:xfrm>
            <a:off x="10303137" y="2345610"/>
            <a:ext cx="778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noProof="0" dirty="0">
                <a:solidFill>
                  <a:srgbClr val="0070C0"/>
                </a:solidFill>
              </a:rPr>
              <a:t>Safety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34D91D-B6D3-11B5-104A-32B4C5E64AB3}"/>
              </a:ext>
            </a:extLst>
          </p:cNvPr>
          <p:cNvSpPr txBox="1"/>
          <p:nvPr/>
        </p:nvSpPr>
        <p:spPr>
          <a:xfrm>
            <a:off x="9291674" y="2722843"/>
            <a:ext cx="280185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1 participant in the ISL + ULO group 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discontinued for AE</a:t>
            </a:r>
          </a:p>
          <a:p>
            <a:pPr algn="l"/>
            <a:r>
              <a:rPr lang="en-US" sz="1400" noProof="0" dirty="0">
                <a:solidFill>
                  <a:srgbClr val="000066"/>
                </a:solidFill>
              </a:rPr>
              <a:t>(drug-related skin reaction at W16)</a:t>
            </a:r>
          </a:p>
        </p:txBody>
      </p:sp>
      <p:sp>
        <p:nvSpPr>
          <p:cNvPr id="18" name="Titre 17">
            <a:extLst>
              <a:ext uri="{FF2B5EF4-FFF2-40B4-BE49-F238E27FC236}">
                <a16:creationId xmlns:a16="http://schemas.microsoft.com/office/drawing/2014/main" id="{C85635B2-856F-079B-D719-7C82E48A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Switch to ISL 2 mg + </a:t>
            </a:r>
            <a:r>
              <a:rPr lang="en-US" sz="3200" dirty="0" err="1"/>
              <a:t>Ulonivirine</a:t>
            </a:r>
            <a:r>
              <a:rPr lang="en-US" sz="3200" dirty="0"/>
              <a:t> 200 mg </a:t>
            </a:r>
            <a:r>
              <a:rPr lang="en-US" sz="3200" dirty="0" err="1"/>
              <a:t>qw</a:t>
            </a:r>
            <a:r>
              <a:rPr lang="en-US" sz="3200" dirty="0"/>
              <a:t> </a:t>
            </a:r>
            <a:endParaRPr lang="fr-FR" sz="3200" dirty="0"/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15FF2FA0-E747-C5AE-D172-7FC321527A7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185124"/>
            <a:ext cx="10972800" cy="314424"/>
          </a:xfrm>
        </p:spPr>
        <p:txBody>
          <a:bodyPr>
            <a:normAutofit fontScale="85000" lnSpcReduction="20000"/>
          </a:bodyPr>
          <a:lstStyle/>
          <a:p>
            <a:r>
              <a:rPr lang="fr-FR" sz="2000" dirty="0" err="1"/>
              <a:t>Randomized</a:t>
            </a:r>
            <a:r>
              <a:rPr lang="fr-FR" sz="2000" dirty="0"/>
              <a:t> open-label </a:t>
            </a:r>
            <a:r>
              <a:rPr lang="fr-FR" sz="2000" dirty="0" err="1"/>
              <a:t>study</a:t>
            </a:r>
            <a:endParaRPr lang="fr-FR" sz="2000" dirty="0"/>
          </a:p>
          <a:p>
            <a:pPr marL="0" indent="0">
              <a:buNone/>
            </a:pPr>
            <a:endParaRPr lang="fr-FR" sz="2000" dirty="0"/>
          </a:p>
        </p:txBody>
      </p:sp>
      <p:sp>
        <p:nvSpPr>
          <p:cNvPr id="17" name="Text Box 3">
            <a:extLst>
              <a:ext uri="{FF2B5EF4-FFF2-40B4-BE49-F238E27FC236}">
                <a16:creationId xmlns:a16="http://schemas.microsoft.com/office/drawing/2014/main" id="{EBB04A5E-AF35-9EDA-BC7A-0F3799702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0946" y="6455281"/>
            <a:ext cx="338105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Luetkemeyer A, AIDS 2026, Abs. OAB1405LB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E4D04D7-1D02-FC5B-DA31-182F54E70FA8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2346365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81911E-E3A8-CD8E-ED10-66888E03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/>
              <a:t>ISL-ULO	- </a:t>
            </a:r>
            <a:r>
              <a:rPr lang="fr-FR" sz="3200" dirty="0" err="1"/>
              <a:t>Clinical</a:t>
            </a:r>
            <a:r>
              <a:rPr lang="fr-FR" sz="3200" dirty="0"/>
              <a:t> </a:t>
            </a:r>
            <a:r>
              <a:rPr lang="fr-FR" sz="3200" dirty="0" err="1"/>
              <a:t>Trials.gov</a:t>
            </a:r>
            <a:endParaRPr lang="fr-FR" sz="32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D47976-4459-19CE-DFAC-693185ECE94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000" b="0" i="0" u="none" strike="noStrike" noProof="0" dirty="0">
                <a:effectLst/>
              </a:rPr>
              <a:t>MK-8591B-062 (NCT07266831): Phase 2/3 (96 weeks)</a:t>
            </a:r>
          </a:p>
          <a:p>
            <a:pPr lvl="1"/>
            <a:r>
              <a:rPr lang="en-US" sz="1800" b="0" i="0" u="none" strike="noStrike" noProof="0" dirty="0">
                <a:effectLst/>
              </a:rPr>
              <a:t>570 ARV-naïve adults, Phase 2 (VL ≤ 100 000 c/ml) open-label, Phase 3 (no VL </a:t>
            </a:r>
            <a:r>
              <a:rPr lang="en-US" sz="1800" b="0" i="0" u="none" strike="noStrike" noProof="0" dirty="0" err="1">
                <a:effectLst/>
              </a:rPr>
              <a:t>upper</a:t>
            </a:r>
            <a:r>
              <a:rPr lang="en-US" sz="1800" noProof="0" dirty="0" err="1"/>
              <a:t>limit</a:t>
            </a:r>
            <a:r>
              <a:rPr lang="en-US" sz="1800" noProof="0" dirty="0"/>
              <a:t>)</a:t>
            </a:r>
            <a:r>
              <a:rPr lang="en-US" sz="1800" b="0" i="0" u="none" strike="noStrike" noProof="0" dirty="0">
                <a:effectLst/>
              </a:rPr>
              <a:t> double-blinded</a:t>
            </a:r>
          </a:p>
          <a:p>
            <a:pPr lvl="2"/>
            <a:r>
              <a:rPr lang="en-US" sz="1700" b="0" i="0" u="none" strike="noStrike" noProof="0" dirty="0">
                <a:effectLst/>
              </a:rPr>
              <a:t>ISL/ULO </a:t>
            </a:r>
            <a:r>
              <a:rPr lang="en-US" sz="1700" b="0" i="0" u="none" strike="noStrike" noProof="0" dirty="0" err="1">
                <a:effectLst/>
              </a:rPr>
              <a:t>qw</a:t>
            </a:r>
            <a:r>
              <a:rPr lang="en-US" sz="1700" b="0" i="0" u="none" strike="noStrike" noProof="0" dirty="0">
                <a:effectLst/>
              </a:rPr>
              <a:t> </a:t>
            </a:r>
            <a:r>
              <a:rPr lang="en-US" sz="1700" noProof="0" dirty="0"/>
              <a:t>vs BIC/FTC/TAF </a:t>
            </a:r>
            <a:r>
              <a:rPr lang="en-US" sz="1700" noProof="0" dirty="0" err="1"/>
              <a:t>qd</a:t>
            </a:r>
            <a:endParaRPr lang="en-US" sz="1700" noProof="0" dirty="0"/>
          </a:p>
          <a:p>
            <a:pPr lvl="2"/>
            <a:r>
              <a:rPr lang="en-US" sz="1700" b="0" i="0" u="none" strike="noStrike" noProof="0" dirty="0">
                <a:effectLst/>
              </a:rPr>
              <a:t>Primary outcome: HIV-1 RNA &lt; 50 c/mL (at W24 for Phase 2, at W48 for Phase 3)</a:t>
            </a:r>
          </a:p>
          <a:p>
            <a:pPr lvl="2"/>
            <a:endParaRPr lang="en-US" sz="1700" noProof="0" dirty="0"/>
          </a:p>
          <a:p>
            <a:r>
              <a:rPr lang="en-US" sz="2000" b="0" i="0" u="none" strike="noStrike" noProof="0" dirty="0" err="1">
                <a:effectLst/>
              </a:rPr>
              <a:t>Symphoria</a:t>
            </a:r>
            <a:r>
              <a:rPr lang="en-US" sz="2000" b="0" i="0" u="none" strike="noStrike" noProof="0" dirty="0">
                <a:effectLst/>
              </a:rPr>
              <a:t> trials (not yet registered): Phase 3 in virologically suppressed adults</a:t>
            </a:r>
          </a:p>
          <a:p>
            <a:pPr lvl="1"/>
            <a:r>
              <a:rPr lang="en-US" sz="1800" noProof="0" dirty="0"/>
              <a:t>ISL/ULO </a:t>
            </a:r>
            <a:r>
              <a:rPr lang="en-US" sz="1800" noProof="0" dirty="0" err="1"/>
              <a:t>qw</a:t>
            </a:r>
            <a:r>
              <a:rPr lang="en-US" sz="1800" noProof="0" dirty="0"/>
              <a:t> vs oral BIC/F/TAF </a:t>
            </a:r>
            <a:r>
              <a:rPr lang="en-US" sz="1800" noProof="0" dirty="0" err="1"/>
              <a:t>qd</a:t>
            </a:r>
            <a:endParaRPr lang="en-US" sz="1800" noProof="0" dirty="0"/>
          </a:p>
          <a:p>
            <a:pPr lvl="1"/>
            <a:r>
              <a:rPr lang="en-US" sz="1800" b="0" i="0" u="none" strike="noStrike" noProof="0" dirty="0">
                <a:effectLst/>
              </a:rPr>
              <a:t>ISL/ULO </a:t>
            </a:r>
            <a:r>
              <a:rPr lang="en-US" sz="1800" b="0" i="0" u="none" strike="noStrike" noProof="0" dirty="0" err="1">
                <a:effectLst/>
              </a:rPr>
              <a:t>qw</a:t>
            </a:r>
            <a:r>
              <a:rPr lang="en-US" sz="1800" b="0" i="0" u="none" strike="noStrike" noProof="0" dirty="0">
                <a:effectLst/>
              </a:rPr>
              <a:t> vs oral stable baseline regimen </a:t>
            </a:r>
            <a:r>
              <a:rPr lang="en-US" sz="1800" b="0" i="0" u="none" strike="noStrike" noProof="0" dirty="0" err="1">
                <a:effectLst/>
              </a:rPr>
              <a:t>qd</a:t>
            </a:r>
            <a:endParaRPr lang="en-US" sz="1800" b="0" i="0" u="none" strike="noStrike" noProof="0" dirty="0">
              <a:effectLst/>
            </a:endParaRPr>
          </a:p>
          <a:p>
            <a:pPr marL="342900" lvl="1" indent="0">
              <a:buNone/>
            </a:pPr>
            <a:endParaRPr lang="en-US" sz="2000" b="0" i="0" u="none" strike="noStrike" noProof="0" dirty="0">
              <a:effectLst/>
            </a:endParaRPr>
          </a:p>
          <a:p>
            <a:pPr lvl="1"/>
            <a:endParaRPr lang="en-US" sz="1300" noProof="0" dirty="0"/>
          </a:p>
          <a:p>
            <a:pPr lvl="2"/>
            <a:endParaRPr lang="en-US" sz="1600" noProof="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AC8DC5-393D-16D4-18BA-90C4DF7E974D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13369070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>
            <a:extLst>
              <a:ext uri="{FF2B5EF4-FFF2-40B4-BE49-F238E27FC236}">
                <a16:creationId xmlns:a16="http://schemas.microsoft.com/office/drawing/2014/main" id="{38D87A84-0CBD-0D83-7227-9FD4FCF40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3713" y="6437772"/>
            <a:ext cx="28082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Gupta S, CROI 2026, Abs. 174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2959E2D-B827-AA50-FD6D-9739C2EE3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fr-FR" sz="2800" dirty="0"/>
              <a:t>GS-3242, </a:t>
            </a:r>
            <a:r>
              <a:rPr lang="fr-FR" sz="2800" dirty="0" err="1"/>
              <a:t>novel</a:t>
            </a:r>
            <a:r>
              <a:rPr lang="fr-FR" sz="2800" dirty="0"/>
              <a:t> INSTI – Antiviral </a:t>
            </a:r>
            <a:r>
              <a:rPr lang="fr-FR" sz="2800" dirty="0" err="1"/>
              <a:t>activity</a:t>
            </a:r>
            <a:r>
              <a:rPr lang="fr-FR" sz="2800" dirty="0"/>
              <a:t> in vivo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05F45C6-909F-8835-4210-A3329DAD23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796807"/>
            <a:ext cx="5507269" cy="1246590"/>
          </a:xfrm>
        </p:spPr>
        <p:txBody>
          <a:bodyPr>
            <a:noAutofit/>
          </a:bodyPr>
          <a:lstStyle/>
          <a:p>
            <a:r>
              <a:rPr lang="en-US" sz="2000" dirty="0"/>
              <a:t>Phase 1b, PWH &gt; 18 years</a:t>
            </a:r>
          </a:p>
          <a:p>
            <a:pPr lvl="1"/>
            <a:r>
              <a:rPr lang="en-US" sz="1800" dirty="0"/>
              <a:t>ART naïve or naïve to LA and INSTI</a:t>
            </a:r>
          </a:p>
          <a:p>
            <a:pPr lvl="1"/>
            <a:r>
              <a:rPr lang="en-US" sz="1800" dirty="0"/>
              <a:t>HIV RNA 5000-400000 c/mL, CD4 &gt; 200/mm</a:t>
            </a:r>
            <a:r>
              <a:rPr lang="en-US" sz="1800" baseline="30000" dirty="0"/>
              <a:t>3</a:t>
            </a:r>
          </a:p>
          <a:p>
            <a:pPr lvl="1"/>
            <a:r>
              <a:rPr lang="en-US" sz="1800" dirty="0"/>
              <a:t>Oral dosing (1 dose D1 and D2)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620564D6-4F62-BFDC-8994-ED1BB9496B12}"/>
              </a:ext>
            </a:extLst>
          </p:cNvPr>
          <p:cNvGrpSpPr/>
          <p:nvPr/>
        </p:nvGrpSpPr>
        <p:grpSpPr>
          <a:xfrm>
            <a:off x="6366621" y="2087406"/>
            <a:ext cx="5065333" cy="3993514"/>
            <a:chOff x="943916" y="2247106"/>
            <a:chExt cx="5065333" cy="3993514"/>
          </a:xfrm>
        </p:grpSpPr>
        <p:sp>
          <p:nvSpPr>
            <p:cNvPr id="453" name="ZoneTexte 452">
              <a:extLst>
                <a:ext uri="{FF2B5EF4-FFF2-40B4-BE49-F238E27FC236}">
                  <a16:creationId xmlns:a16="http://schemas.microsoft.com/office/drawing/2014/main" id="{6F3F8F34-8797-FD13-12FC-315D1C8274B7}"/>
                </a:ext>
              </a:extLst>
            </p:cNvPr>
            <p:cNvSpPr txBox="1"/>
            <p:nvPr/>
          </p:nvSpPr>
          <p:spPr>
            <a:xfrm>
              <a:off x="1359696" y="2247106"/>
              <a:ext cx="4638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b="1" noProof="0" dirty="0">
                  <a:solidFill>
                    <a:srgbClr val="0070C0"/>
                  </a:solidFill>
                </a:rPr>
                <a:t>Mean (95% CI) change in HIV RNA (log </a:t>
              </a:r>
              <a:r>
                <a:rPr lang="en-US" b="1" baseline="-25000" noProof="0" dirty="0">
                  <a:solidFill>
                    <a:srgbClr val="0070C0"/>
                  </a:solidFill>
                </a:rPr>
                <a:t>10</a:t>
              </a:r>
              <a:r>
                <a:rPr lang="en-US" b="1" noProof="0" dirty="0">
                  <a:solidFill>
                    <a:srgbClr val="0070C0"/>
                  </a:solidFill>
                </a:rPr>
                <a:t> c/mL)</a:t>
              </a:r>
            </a:p>
          </p:txBody>
        </p:sp>
        <p:grpSp>
          <p:nvGrpSpPr>
            <p:cNvPr id="454" name="Groupe 453">
              <a:extLst>
                <a:ext uri="{FF2B5EF4-FFF2-40B4-BE49-F238E27FC236}">
                  <a16:creationId xmlns:a16="http://schemas.microsoft.com/office/drawing/2014/main" id="{00119EBA-F277-D049-9EAA-6E8A70EFE5CC}"/>
                </a:ext>
              </a:extLst>
            </p:cNvPr>
            <p:cNvGrpSpPr/>
            <p:nvPr/>
          </p:nvGrpSpPr>
          <p:grpSpPr>
            <a:xfrm>
              <a:off x="943916" y="2722005"/>
              <a:ext cx="5065333" cy="3518615"/>
              <a:chOff x="2503990" y="1829862"/>
              <a:chExt cx="6996918" cy="4332897"/>
            </a:xfrm>
          </p:grpSpPr>
          <p:sp>
            <p:nvSpPr>
              <p:cNvPr id="455" name="Line 5">
                <a:extLst>
                  <a:ext uri="{FF2B5EF4-FFF2-40B4-BE49-F238E27FC236}">
                    <a16:creationId xmlns:a16="http://schemas.microsoft.com/office/drawing/2014/main" id="{38E7EB4E-DE43-9A20-00DC-A58CDC8DB4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67124" y="18758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6" name="Line 6">
                <a:extLst>
                  <a:ext uri="{FF2B5EF4-FFF2-40B4-BE49-F238E27FC236}">
                    <a16:creationId xmlns:a16="http://schemas.microsoft.com/office/drawing/2014/main" id="{7006E7D8-D6AD-8511-F1F8-0368002209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19499" y="22219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7" name="Line 7">
                <a:extLst>
                  <a:ext uri="{FF2B5EF4-FFF2-40B4-BE49-F238E27FC236}">
                    <a16:creationId xmlns:a16="http://schemas.microsoft.com/office/drawing/2014/main" id="{2F3F97FA-C6E4-9E45-6C23-2FF82374AB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67124" y="22219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8" name="Line 8">
                <a:extLst>
                  <a:ext uri="{FF2B5EF4-FFF2-40B4-BE49-F238E27FC236}">
                    <a16:creationId xmlns:a16="http://schemas.microsoft.com/office/drawing/2014/main" id="{AE19F15F-0B10-5CB2-14E4-B3F8D0376E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667124" y="1875899"/>
                <a:ext cx="0" cy="34607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9" name="Line 9">
                <a:extLst>
                  <a:ext uri="{FF2B5EF4-FFF2-40B4-BE49-F238E27FC236}">
                    <a16:creationId xmlns:a16="http://schemas.microsoft.com/office/drawing/2014/main" id="{47EFCCD7-ADB2-1D79-82D6-2695922B55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619499" y="18758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60" name="Groupe 459">
                <a:extLst>
                  <a:ext uri="{FF2B5EF4-FFF2-40B4-BE49-F238E27FC236}">
                    <a16:creationId xmlns:a16="http://schemas.microsoft.com/office/drawing/2014/main" id="{E211C525-346C-112A-67B0-8C1F0CBE4EBD}"/>
                  </a:ext>
                </a:extLst>
              </p:cNvPr>
              <p:cNvGrpSpPr/>
              <p:nvPr/>
            </p:nvGrpSpPr>
            <p:grpSpPr>
              <a:xfrm>
                <a:off x="2768599" y="1829862"/>
                <a:ext cx="5013325" cy="3360738"/>
                <a:chOff x="3022600" y="2295526"/>
                <a:chExt cx="5013325" cy="3360738"/>
              </a:xfrm>
            </p:grpSpPr>
            <p:sp>
              <p:nvSpPr>
                <p:cNvPr id="611" name="Line 10">
                  <a:extLst>
                    <a:ext uri="{FF2B5EF4-FFF2-40B4-BE49-F238E27FC236}">
                      <a16:creationId xmlns:a16="http://schemas.microsoft.com/office/drawing/2014/main" id="{E865FB77-565C-50C7-6572-6A08DE8656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143250" y="5481638"/>
                  <a:ext cx="0" cy="7778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Line 11">
                  <a:extLst>
                    <a:ext uri="{FF2B5EF4-FFF2-40B4-BE49-F238E27FC236}">
                      <a16:creationId xmlns:a16="http://schemas.microsoft.com/office/drawing/2014/main" id="{5B8DDBD1-3674-323C-8859-F6F43D7ECF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95838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Line 12">
                  <a:extLst>
                    <a:ext uri="{FF2B5EF4-FFF2-40B4-BE49-F238E27FC236}">
                      <a16:creationId xmlns:a16="http://schemas.microsoft.com/office/drawing/2014/main" id="{3BF7BE1B-E5FC-5143-8CAB-CBD68D4750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235575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4" name="Line 13">
                  <a:extLst>
                    <a:ext uri="{FF2B5EF4-FFF2-40B4-BE49-F238E27FC236}">
                      <a16:creationId xmlns:a16="http://schemas.microsoft.com/office/drawing/2014/main" id="{6364A40B-727F-ABD4-6D60-821D765F43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434263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Line 14">
                  <a:extLst>
                    <a:ext uri="{FF2B5EF4-FFF2-40B4-BE49-F238E27FC236}">
                      <a16:creationId xmlns:a16="http://schemas.microsoft.com/office/drawing/2014/main" id="{64A264F9-B4DE-8117-1836-4546F88CA3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74000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6" name="Freeform 15">
                  <a:extLst>
                    <a:ext uri="{FF2B5EF4-FFF2-40B4-BE49-F238E27FC236}">
                      <a16:creationId xmlns:a16="http://schemas.microsoft.com/office/drawing/2014/main" id="{30DE2D17-B3D5-9D6E-16C6-13015065E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3250" y="5559426"/>
                  <a:ext cx="4892675" cy="0"/>
                </a:xfrm>
                <a:custGeom>
                  <a:avLst/>
                  <a:gdLst>
                    <a:gd name="T0" fmla="*/ 3082 w 3082"/>
                    <a:gd name="T1" fmla="*/ 2980 w 3082"/>
                    <a:gd name="T2" fmla="*/ 2703 w 3082"/>
                    <a:gd name="T3" fmla="*/ 2426 w 3082"/>
                    <a:gd name="T4" fmla="*/ 2149 w 3082"/>
                    <a:gd name="T5" fmla="*/ 1872 w 3082"/>
                    <a:gd name="T6" fmla="*/ 1595 w 3082"/>
                    <a:gd name="T7" fmla="*/ 1318 w 3082"/>
                    <a:gd name="T8" fmla="*/ 1041 w 3082"/>
                    <a:gd name="T9" fmla="*/ 764 w 3082"/>
                    <a:gd name="T10" fmla="*/ 487 w 3082"/>
                    <a:gd name="T11" fmla="*/ 210 w 3082"/>
                    <a:gd name="T12" fmla="*/ 0 w 308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</a:cxnLst>
                  <a:rect l="0" t="0" r="r" b="b"/>
                  <a:pathLst>
                    <a:path w="3082">
                      <a:moveTo>
                        <a:pt x="3082" y="0"/>
                      </a:moveTo>
                      <a:lnTo>
                        <a:pt x="2980" y="0"/>
                      </a:lnTo>
                      <a:lnTo>
                        <a:pt x="2703" y="0"/>
                      </a:lnTo>
                      <a:lnTo>
                        <a:pt x="2426" y="0"/>
                      </a:lnTo>
                      <a:lnTo>
                        <a:pt x="2149" y="0"/>
                      </a:lnTo>
                      <a:lnTo>
                        <a:pt x="1872" y="0"/>
                      </a:lnTo>
                      <a:lnTo>
                        <a:pt x="1595" y="0"/>
                      </a:lnTo>
                      <a:lnTo>
                        <a:pt x="1318" y="0"/>
                      </a:lnTo>
                      <a:lnTo>
                        <a:pt x="1041" y="0"/>
                      </a:lnTo>
                      <a:lnTo>
                        <a:pt x="764" y="0"/>
                      </a:lnTo>
                      <a:lnTo>
                        <a:pt x="487" y="0"/>
                      </a:lnTo>
                      <a:lnTo>
                        <a:pt x="210" y="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Line 16">
                  <a:extLst>
                    <a:ext uri="{FF2B5EF4-FFF2-40B4-BE49-F238E27FC236}">
                      <a16:creationId xmlns:a16="http://schemas.microsoft.com/office/drawing/2014/main" id="{83263098-516F-595C-A6DB-4B0CCD8C20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2600" y="2500313"/>
                  <a:ext cx="1206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8" name="Line 17">
                  <a:extLst>
                    <a:ext uri="{FF2B5EF4-FFF2-40B4-BE49-F238E27FC236}">
                      <a16:creationId xmlns:a16="http://schemas.microsoft.com/office/drawing/2014/main" id="{D501A4D0-CF8A-4E33-4E75-F8ED0790647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2600" y="3519488"/>
                  <a:ext cx="1206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19" name="Line 18">
                  <a:extLst>
                    <a:ext uri="{FF2B5EF4-FFF2-40B4-BE49-F238E27FC236}">
                      <a16:creationId xmlns:a16="http://schemas.microsoft.com/office/drawing/2014/main" id="{BA9E7B7A-8C7D-3035-5E91-A852252C025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3250" y="2500313"/>
                  <a:ext cx="0" cy="10191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0" name="Line 19">
                  <a:extLst>
                    <a:ext uri="{FF2B5EF4-FFF2-40B4-BE49-F238E27FC236}">
                      <a16:creationId xmlns:a16="http://schemas.microsoft.com/office/drawing/2014/main" id="{06453AA8-DD0D-6C97-144F-C4FA639DD2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3250" y="2295526"/>
                  <a:ext cx="0" cy="20478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1" name="Line 20">
                  <a:extLst>
                    <a:ext uri="{FF2B5EF4-FFF2-40B4-BE49-F238E27FC236}">
                      <a16:creationId xmlns:a16="http://schemas.microsoft.com/office/drawing/2014/main" id="{5175880D-07F9-A627-5F96-A7B09C49DF8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2600" y="4538663"/>
                  <a:ext cx="1206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2" name="Line 21">
                  <a:extLst>
                    <a:ext uri="{FF2B5EF4-FFF2-40B4-BE49-F238E27FC236}">
                      <a16:creationId xmlns:a16="http://schemas.microsoft.com/office/drawing/2014/main" id="{EA8C05BA-6132-A7A2-96E5-02055282F0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022600" y="5559426"/>
                  <a:ext cx="120650" cy="0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3" name="Line 22">
                  <a:extLst>
                    <a:ext uri="{FF2B5EF4-FFF2-40B4-BE49-F238E27FC236}">
                      <a16:creationId xmlns:a16="http://schemas.microsoft.com/office/drawing/2014/main" id="{383DB558-0BE1-82E9-9419-7C48A3763BE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3250" y="3519488"/>
                  <a:ext cx="0" cy="10191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4" name="Line 23">
                  <a:extLst>
                    <a:ext uri="{FF2B5EF4-FFF2-40B4-BE49-F238E27FC236}">
                      <a16:creationId xmlns:a16="http://schemas.microsoft.com/office/drawing/2014/main" id="{50D29EFA-82A6-B5E1-0FF9-CC51B101A6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16363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5" name="Line 24">
                  <a:extLst>
                    <a:ext uri="{FF2B5EF4-FFF2-40B4-BE49-F238E27FC236}">
                      <a16:creationId xmlns:a16="http://schemas.microsoft.com/office/drawing/2014/main" id="{74C06907-EECF-8EEB-9B9B-2A498F4C91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476625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6" name="Line 25">
                  <a:extLst>
                    <a:ext uri="{FF2B5EF4-FFF2-40B4-BE49-F238E27FC236}">
                      <a16:creationId xmlns:a16="http://schemas.microsoft.com/office/drawing/2014/main" id="{7E5C27C2-DFA2-6A4B-9C27-A0B395CF0B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143250" y="4538663"/>
                  <a:ext cx="0" cy="942975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7" name="Line 26">
                  <a:extLst>
                    <a:ext uri="{FF2B5EF4-FFF2-40B4-BE49-F238E27FC236}">
                      <a16:creationId xmlns:a16="http://schemas.microsoft.com/office/drawing/2014/main" id="{0A866FF6-B3F4-BBD4-0A8B-0B3A7805FB8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115050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8" name="Line 27">
                  <a:extLst>
                    <a:ext uri="{FF2B5EF4-FFF2-40B4-BE49-F238E27FC236}">
                      <a16:creationId xmlns:a16="http://schemas.microsoft.com/office/drawing/2014/main" id="{DE745789-1B1F-1224-3735-EA9FC85AC9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675313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29" name="Line 28">
                  <a:extLst>
                    <a:ext uri="{FF2B5EF4-FFF2-40B4-BE49-F238E27FC236}">
                      <a16:creationId xmlns:a16="http://schemas.microsoft.com/office/drawing/2014/main" id="{0D2C58F0-AF40-365C-3745-9404643662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94525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30" name="Line 29">
                  <a:extLst>
                    <a:ext uri="{FF2B5EF4-FFF2-40B4-BE49-F238E27FC236}">
                      <a16:creationId xmlns:a16="http://schemas.microsoft.com/office/drawing/2014/main" id="{7FB27BC4-110D-F3DD-ABFB-93CF4F6249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554788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631" name="Line 30">
                  <a:extLst>
                    <a:ext uri="{FF2B5EF4-FFF2-40B4-BE49-F238E27FC236}">
                      <a16:creationId xmlns:a16="http://schemas.microsoft.com/office/drawing/2014/main" id="{A29EC73B-3C7A-1F88-3F81-ABD998529A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356100" y="5559426"/>
                  <a:ext cx="0" cy="96838"/>
                </a:xfrm>
                <a:prstGeom prst="line">
                  <a:avLst/>
                </a:prstGeom>
                <a:noFill/>
                <a:ln w="9525">
                  <a:solidFill>
                    <a:srgbClr val="0000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461" name="Line 31">
                <a:extLst>
                  <a:ext uri="{FF2B5EF4-FFF2-40B4-BE49-F238E27FC236}">
                    <a16:creationId xmlns:a16="http://schemas.microsoft.com/office/drawing/2014/main" id="{C193BC23-EF67-2211-2EA1-DB18D8D2B9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42174" y="2401362"/>
                <a:ext cx="330200" cy="0"/>
              </a:xfrm>
              <a:prstGeom prst="line">
                <a:avLst/>
              </a:prstGeom>
              <a:noFill/>
              <a:ln w="55563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2" name="Line 32">
                <a:extLst>
                  <a:ext uri="{FF2B5EF4-FFF2-40B4-BE49-F238E27FC236}">
                    <a16:creationId xmlns:a16="http://schemas.microsoft.com/office/drawing/2014/main" id="{126D1B0E-7988-47DE-B05B-CC8F25BAA6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42174" y="3050649"/>
                <a:ext cx="330200" cy="0"/>
              </a:xfrm>
              <a:prstGeom prst="line">
                <a:avLst/>
              </a:prstGeom>
              <a:noFill/>
              <a:ln w="55563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3" name="Line 33">
                <a:extLst>
                  <a:ext uri="{FF2B5EF4-FFF2-40B4-BE49-F238E27FC236}">
                    <a16:creationId xmlns:a16="http://schemas.microsoft.com/office/drawing/2014/main" id="{A2128B57-CE57-8FC1-5D30-D645D03389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242174" y="2736324"/>
                <a:ext cx="330200" cy="0"/>
              </a:xfrm>
              <a:prstGeom prst="line">
                <a:avLst/>
              </a:prstGeom>
              <a:noFill/>
              <a:ln w="55563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4" name="Rectangle 34">
                <a:extLst>
                  <a:ext uri="{FF2B5EF4-FFF2-40B4-BE49-F238E27FC236}">
                    <a16:creationId xmlns:a16="http://schemas.microsoft.com/office/drawing/2014/main" id="{F2B20102-2F03-97E7-256F-E98716246B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66507" y="1922466"/>
                <a:ext cx="10419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0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5" name="Rectangle 35">
                <a:extLst>
                  <a:ext uri="{FF2B5EF4-FFF2-40B4-BE49-F238E27FC236}">
                    <a16:creationId xmlns:a16="http://schemas.microsoft.com/office/drawing/2014/main" id="{7E9ACFF0-695F-4F91-FC68-90F2BC3AA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990" y="2943229"/>
                <a:ext cx="16671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-1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6" name="Rectangle 36">
                <a:extLst>
                  <a:ext uri="{FF2B5EF4-FFF2-40B4-BE49-F238E27FC236}">
                    <a16:creationId xmlns:a16="http://schemas.microsoft.com/office/drawing/2014/main" id="{299846BB-2BBA-6C91-3D38-1DF62CAE15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990" y="3962404"/>
                <a:ext cx="16671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-2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7" name="Rectangle 37">
                <a:extLst>
                  <a:ext uri="{FF2B5EF4-FFF2-40B4-BE49-F238E27FC236}">
                    <a16:creationId xmlns:a16="http://schemas.microsoft.com/office/drawing/2014/main" id="{7AE6F209-C7CC-1FD7-0D5C-A25656F238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03990" y="4983166"/>
                <a:ext cx="166713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-3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68" name="Rectangle 38">
                <a:extLst>
                  <a:ext uri="{FF2B5EF4-FFF2-40B4-BE49-F238E27FC236}">
                    <a16:creationId xmlns:a16="http://schemas.microsoft.com/office/drawing/2014/main" id="{7548860E-763D-EE9B-7A57-09376012F9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3558" y="5203299"/>
                <a:ext cx="23083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D1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69" name="Rectangle 39">
                <a:extLst>
                  <a:ext uri="{FF2B5EF4-FFF2-40B4-BE49-F238E27FC236}">
                    <a16:creationId xmlns:a16="http://schemas.microsoft.com/office/drawing/2014/main" id="{BA439152-00DF-E20F-44C8-35BEE23A66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0658" y="5203299"/>
                <a:ext cx="230832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D6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0" name="Rectangle 40">
                <a:extLst>
                  <a:ext uri="{FF2B5EF4-FFF2-40B4-BE49-F238E27FC236}">
                    <a16:creationId xmlns:a16="http://schemas.microsoft.com/office/drawing/2014/main" id="{D84F58C2-8620-E5EE-F5D8-27A76787A9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58836" y="5203299"/>
                <a:ext cx="335028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D11</a:t>
                </a: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1" name="Rectangle 42">
                <a:extLst>
                  <a:ext uri="{FF2B5EF4-FFF2-40B4-BE49-F238E27FC236}">
                    <a16:creationId xmlns:a16="http://schemas.microsoft.com/office/drawing/2014/main" id="{FE11F459-84BD-E763-8CA3-ED002A14E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0815" y="2235358"/>
                <a:ext cx="1346226" cy="30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175 mg (N = 6)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2" name="Rectangle 43">
                <a:extLst>
                  <a:ext uri="{FF2B5EF4-FFF2-40B4-BE49-F238E27FC236}">
                    <a16:creationId xmlns:a16="http://schemas.microsoft.com/office/drawing/2014/main" id="{60994884-1C0A-4CCF-6E66-DBC5B23600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0815" y="2568734"/>
                <a:ext cx="1346226" cy="30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450 mg (N = 6)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3" name="Rectangle 44">
                <a:extLst>
                  <a:ext uri="{FF2B5EF4-FFF2-40B4-BE49-F238E27FC236}">
                    <a16:creationId xmlns:a16="http://schemas.microsoft.com/office/drawing/2014/main" id="{7EC4FA9F-4A16-4E70-251A-CC7302234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0815" y="2884645"/>
                <a:ext cx="1346226" cy="30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900 mg (N = 8)</a:t>
                </a:r>
                <a:endPara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74" name="Line 45">
                <a:extLst>
                  <a:ext uri="{FF2B5EF4-FFF2-40B4-BE49-F238E27FC236}">
                    <a16:creationId xmlns:a16="http://schemas.microsoft.com/office/drawing/2014/main" id="{B3CBBA30-CA77-C853-2BFC-0991E4A6D5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23854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5" name="Line 46">
                <a:extLst>
                  <a:ext uri="{FF2B5EF4-FFF2-40B4-BE49-F238E27FC236}">
                    <a16:creationId xmlns:a16="http://schemas.microsoft.com/office/drawing/2014/main" id="{25ACF858-67EE-DEA7-DEE4-F9B05838E6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31125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6" name="Line 47">
                <a:extLst>
                  <a:ext uri="{FF2B5EF4-FFF2-40B4-BE49-F238E27FC236}">
                    <a16:creationId xmlns:a16="http://schemas.microsoft.com/office/drawing/2014/main" id="{815FB6E5-1A38-AA45-C01D-6163E4E42F9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31125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7" name="Line 48">
                <a:extLst>
                  <a:ext uri="{FF2B5EF4-FFF2-40B4-BE49-F238E27FC236}">
                    <a16:creationId xmlns:a16="http://schemas.microsoft.com/office/drawing/2014/main" id="{A7FF6FE6-4B8F-186A-F17D-103C42B56A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3687" y="2385487"/>
                <a:ext cx="0" cy="72707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8" name="Line 49">
                <a:extLst>
                  <a:ext uri="{FF2B5EF4-FFF2-40B4-BE49-F238E27FC236}">
                    <a16:creationId xmlns:a16="http://schemas.microsoft.com/office/drawing/2014/main" id="{74748581-A39E-E3EC-5C18-BA201F689D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23854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9" name="Line 50">
                <a:extLst>
                  <a:ext uri="{FF2B5EF4-FFF2-40B4-BE49-F238E27FC236}">
                    <a16:creationId xmlns:a16="http://schemas.microsoft.com/office/drawing/2014/main" id="{EF44C46F-60C0-D92B-8A4C-9AC4921F5F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22648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0" name="Line 51">
                <a:extLst>
                  <a:ext uri="{FF2B5EF4-FFF2-40B4-BE49-F238E27FC236}">
                    <a16:creationId xmlns:a16="http://schemas.microsoft.com/office/drawing/2014/main" id="{331B335D-3E26-BD96-BDD4-453D18603F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27855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1" name="Line 52">
                <a:extLst>
                  <a:ext uri="{FF2B5EF4-FFF2-40B4-BE49-F238E27FC236}">
                    <a16:creationId xmlns:a16="http://schemas.microsoft.com/office/drawing/2014/main" id="{3E3246FF-AB04-6E8E-786A-9E9137AEBA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27855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2" name="Line 53">
                <a:extLst>
                  <a:ext uri="{FF2B5EF4-FFF2-40B4-BE49-F238E27FC236}">
                    <a16:creationId xmlns:a16="http://schemas.microsoft.com/office/drawing/2014/main" id="{D27EEC41-FC5A-65AF-37DB-4348C65C10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3687" y="2264837"/>
                <a:ext cx="0" cy="52070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3" name="Line 54">
                <a:extLst>
                  <a:ext uri="{FF2B5EF4-FFF2-40B4-BE49-F238E27FC236}">
                    <a16:creationId xmlns:a16="http://schemas.microsoft.com/office/drawing/2014/main" id="{B24C6E83-84DD-61DC-4B11-20B05CD0C6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22648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4" name="Line 55">
                <a:extLst>
                  <a:ext uri="{FF2B5EF4-FFF2-40B4-BE49-F238E27FC236}">
                    <a16:creationId xmlns:a16="http://schemas.microsoft.com/office/drawing/2014/main" id="{2BAE6792-C98D-537C-1DD6-6E6C8147CD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562" y="27569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5" name="Freeform 56">
                <a:extLst>
                  <a:ext uri="{FF2B5EF4-FFF2-40B4-BE49-F238E27FC236}">
                    <a16:creationId xmlns:a16="http://schemas.microsoft.com/office/drawing/2014/main" id="{C20DF83A-BA0B-225B-11EF-CF7D5A7851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562" y="3688824"/>
                <a:ext cx="9525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6" name="Line 57">
                <a:extLst>
                  <a:ext uri="{FF2B5EF4-FFF2-40B4-BE49-F238E27FC236}">
                    <a16:creationId xmlns:a16="http://schemas.microsoft.com/office/drawing/2014/main" id="{2E7E7D47-9A2B-0686-AC21-7C1BDB8962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548187" y="2756962"/>
                <a:ext cx="0" cy="931863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7" name="Line 58">
                <a:extLst>
                  <a:ext uri="{FF2B5EF4-FFF2-40B4-BE49-F238E27FC236}">
                    <a16:creationId xmlns:a16="http://schemas.microsoft.com/office/drawing/2014/main" id="{7377AA91-76C4-97EE-8E4D-9795F025BF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48187" y="27569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8" name="Line 59">
                <a:extLst>
                  <a:ext uri="{FF2B5EF4-FFF2-40B4-BE49-F238E27FC236}">
                    <a16:creationId xmlns:a16="http://schemas.microsoft.com/office/drawing/2014/main" id="{B1359932-A052-29A4-02D4-D1DE926577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10249" y="3361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9" name="Freeform 60">
                <a:extLst>
                  <a:ext uri="{FF2B5EF4-FFF2-40B4-BE49-F238E27FC236}">
                    <a16:creationId xmlns:a16="http://schemas.microsoft.com/office/drawing/2014/main" id="{2834FCA1-6F88-8EA1-3B33-8A9F14A6AF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249" y="4323824"/>
                <a:ext cx="9525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0" name="Line 61">
                <a:extLst>
                  <a:ext uri="{FF2B5EF4-FFF2-40B4-BE49-F238E27FC236}">
                    <a16:creationId xmlns:a16="http://schemas.microsoft.com/office/drawing/2014/main" id="{2511D260-9BE4-1327-20F7-69CA91DACD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57874" y="3361799"/>
                <a:ext cx="0" cy="96202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1" name="Line 62">
                <a:extLst>
                  <a:ext uri="{FF2B5EF4-FFF2-40B4-BE49-F238E27FC236}">
                    <a16:creationId xmlns:a16="http://schemas.microsoft.com/office/drawing/2014/main" id="{2DAF2B5A-2E83-1E45-EAEA-24B965E406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7874" y="3361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2" name="Line 63">
                <a:extLst>
                  <a:ext uri="{FF2B5EF4-FFF2-40B4-BE49-F238E27FC236}">
                    <a16:creationId xmlns:a16="http://schemas.microsoft.com/office/drawing/2014/main" id="{66436B29-3835-FC99-842D-C655D95CDBD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35427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3" name="Line 64">
                <a:extLst>
                  <a:ext uri="{FF2B5EF4-FFF2-40B4-BE49-F238E27FC236}">
                    <a16:creationId xmlns:a16="http://schemas.microsoft.com/office/drawing/2014/main" id="{74C571AD-13D7-08AA-469C-7CFE1C235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4631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4" name="Line 65">
                <a:extLst>
                  <a:ext uri="{FF2B5EF4-FFF2-40B4-BE49-F238E27FC236}">
                    <a16:creationId xmlns:a16="http://schemas.microsoft.com/office/drawing/2014/main" id="{064BA04E-1D1F-8845-D84A-8C5C269170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4631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5" name="Line 66">
                <a:extLst>
                  <a:ext uri="{FF2B5EF4-FFF2-40B4-BE49-F238E27FC236}">
                    <a16:creationId xmlns:a16="http://schemas.microsoft.com/office/drawing/2014/main" id="{577D0AC9-1884-3C6A-EF4A-6C80916081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292849" y="3542774"/>
                <a:ext cx="0" cy="1089025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6" name="Line 67">
                <a:extLst>
                  <a:ext uri="{FF2B5EF4-FFF2-40B4-BE49-F238E27FC236}">
                    <a16:creationId xmlns:a16="http://schemas.microsoft.com/office/drawing/2014/main" id="{4AEF4DCB-E37A-FB46-554A-3C20C06B51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35427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7" name="Line 68">
                <a:extLst>
                  <a:ext uri="{FF2B5EF4-FFF2-40B4-BE49-F238E27FC236}">
                    <a16:creationId xmlns:a16="http://schemas.microsoft.com/office/drawing/2014/main" id="{D3B45FB0-ED70-4581-8F4C-64D7092D52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47683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8" name="Line 69">
                <a:extLst>
                  <a:ext uri="{FF2B5EF4-FFF2-40B4-BE49-F238E27FC236}">
                    <a16:creationId xmlns:a16="http://schemas.microsoft.com/office/drawing/2014/main" id="{BD3B1110-7F53-6384-DC6D-850B273AC1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30999" y="3617387"/>
                <a:ext cx="0" cy="1150938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99" name="Line 70">
                <a:extLst>
                  <a:ext uri="{FF2B5EF4-FFF2-40B4-BE49-F238E27FC236}">
                    <a16:creationId xmlns:a16="http://schemas.microsoft.com/office/drawing/2014/main" id="{F11DA3C1-6A7A-BED3-1F3A-742DD3E402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3617387"/>
                <a:ext cx="46037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0" name="Line 71">
                <a:extLst>
                  <a:ext uri="{FF2B5EF4-FFF2-40B4-BE49-F238E27FC236}">
                    <a16:creationId xmlns:a16="http://schemas.microsoft.com/office/drawing/2014/main" id="{99FBC5AF-DF94-D60B-CC8B-16501597989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4768324"/>
                <a:ext cx="46037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1" name="Line 72">
                <a:extLst>
                  <a:ext uri="{FF2B5EF4-FFF2-40B4-BE49-F238E27FC236}">
                    <a16:creationId xmlns:a16="http://schemas.microsoft.com/office/drawing/2014/main" id="{C5C8C31C-01B3-13F7-A6BA-63CC0E78AA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36173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2" name="Line 73">
                <a:extLst>
                  <a:ext uri="{FF2B5EF4-FFF2-40B4-BE49-F238E27FC236}">
                    <a16:creationId xmlns:a16="http://schemas.microsoft.com/office/drawing/2014/main" id="{73A41C33-ED46-B921-FCFD-4D88F33D5F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38110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3" name="Line 74">
                <a:extLst>
                  <a:ext uri="{FF2B5EF4-FFF2-40B4-BE49-F238E27FC236}">
                    <a16:creationId xmlns:a16="http://schemas.microsoft.com/office/drawing/2014/main" id="{89994D9F-AEA2-9201-D4A2-066A1B2AF7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48508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4" name="Line 75">
                <a:extLst>
                  <a:ext uri="{FF2B5EF4-FFF2-40B4-BE49-F238E27FC236}">
                    <a16:creationId xmlns:a16="http://schemas.microsoft.com/office/drawing/2014/main" id="{080C52F2-ABAC-0830-FCD9-1EC15DB715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48508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5" name="Line 76">
                <a:extLst>
                  <a:ext uri="{FF2B5EF4-FFF2-40B4-BE49-F238E27FC236}">
                    <a16:creationId xmlns:a16="http://schemas.microsoft.com/office/drawing/2014/main" id="{ABCE818E-A657-54F1-FECB-81EF7CB012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70737" y="3811062"/>
                <a:ext cx="0" cy="1039813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6" name="Line 77">
                <a:extLst>
                  <a:ext uri="{FF2B5EF4-FFF2-40B4-BE49-F238E27FC236}">
                    <a16:creationId xmlns:a16="http://schemas.microsoft.com/office/drawing/2014/main" id="{017F8A12-A3ED-51EA-7E7D-97E8F446D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38110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7" name="Line 78">
                <a:extLst>
                  <a:ext uri="{FF2B5EF4-FFF2-40B4-BE49-F238E27FC236}">
                    <a16:creationId xmlns:a16="http://schemas.microsoft.com/office/drawing/2014/main" id="{40BF25CB-EF91-010D-D59A-7F276AFC4D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58087" y="38301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8" name="Freeform 79">
                <a:extLst>
                  <a:ext uri="{FF2B5EF4-FFF2-40B4-BE49-F238E27FC236}">
                    <a16:creationId xmlns:a16="http://schemas.microsoft.com/office/drawing/2014/main" id="{0341F19B-A012-F228-A3AB-1D8CFFF481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8087" y="4917549"/>
                <a:ext cx="95250" cy="0"/>
              </a:xfrm>
              <a:custGeom>
                <a:avLst/>
                <a:gdLst>
                  <a:gd name="T0" fmla="*/ 60 w 60"/>
                  <a:gd name="T1" fmla="*/ 30 w 60"/>
                  <a:gd name="T2" fmla="*/ 0 w 60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0">
                    <a:moveTo>
                      <a:pt x="60" y="0"/>
                    </a:moveTo>
                    <a:lnTo>
                      <a:pt x="3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09" name="Line 80">
                <a:extLst>
                  <a:ext uri="{FF2B5EF4-FFF2-40B4-BE49-F238E27FC236}">
                    <a16:creationId xmlns:a16="http://schemas.microsoft.com/office/drawing/2014/main" id="{556B21BD-8AD1-70F2-73D3-6043B99881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05712" y="3830112"/>
                <a:ext cx="0" cy="1087438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0" name="Line 81">
                <a:extLst>
                  <a:ext uri="{FF2B5EF4-FFF2-40B4-BE49-F238E27FC236}">
                    <a16:creationId xmlns:a16="http://schemas.microsoft.com/office/drawing/2014/main" id="{980F7D9F-CCDA-9352-EB96-76076DBC2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5712" y="38301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1" name="Line 82">
                <a:extLst>
                  <a:ext uri="{FF2B5EF4-FFF2-40B4-BE49-F238E27FC236}">
                    <a16:creationId xmlns:a16="http://schemas.microsoft.com/office/drawing/2014/main" id="{2E1F9418-322E-296C-6E93-E167DEE4D3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27823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2" name="Line 83">
                <a:extLst>
                  <a:ext uri="{FF2B5EF4-FFF2-40B4-BE49-F238E27FC236}">
                    <a16:creationId xmlns:a16="http://schemas.microsoft.com/office/drawing/2014/main" id="{D36AB044-60B3-A366-8B05-257C03FA02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03687" y="2323574"/>
                <a:ext cx="0" cy="458788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3" name="Line 84">
                <a:extLst>
                  <a:ext uri="{FF2B5EF4-FFF2-40B4-BE49-F238E27FC236}">
                    <a16:creationId xmlns:a16="http://schemas.microsoft.com/office/drawing/2014/main" id="{F8354CD8-6C02-B7DA-6A25-118551B5A3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27823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4" name="Line 85">
                <a:extLst>
                  <a:ext uri="{FF2B5EF4-FFF2-40B4-BE49-F238E27FC236}">
                    <a16:creationId xmlns:a16="http://schemas.microsoft.com/office/drawing/2014/main" id="{B53183FD-067F-53E6-1162-698B34D835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103687" y="23235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5" name="Line 86">
                <a:extLst>
                  <a:ext uri="{FF2B5EF4-FFF2-40B4-BE49-F238E27FC236}">
                    <a16:creationId xmlns:a16="http://schemas.microsoft.com/office/drawing/2014/main" id="{771977D9-D167-3B4C-A78B-2FEA4E5A17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056062" y="232357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6" name="Line 87">
                <a:extLst>
                  <a:ext uri="{FF2B5EF4-FFF2-40B4-BE49-F238E27FC236}">
                    <a16:creationId xmlns:a16="http://schemas.microsoft.com/office/drawing/2014/main" id="{92415B61-41F8-1F17-92BB-096C65E833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562" y="26680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7" name="Line 88">
                <a:extLst>
                  <a:ext uri="{FF2B5EF4-FFF2-40B4-BE49-F238E27FC236}">
                    <a16:creationId xmlns:a16="http://schemas.microsoft.com/office/drawing/2014/main" id="{9C478612-D200-E738-6610-2E277270A2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48187" y="32189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8" name="Line 89">
                <a:extLst>
                  <a:ext uri="{FF2B5EF4-FFF2-40B4-BE49-F238E27FC236}">
                    <a16:creationId xmlns:a16="http://schemas.microsoft.com/office/drawing/2014/main" id="{C92E89EE-B9FE-84B6-B531-2456FC6763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562" y="32189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19" name="Line 90">
                <a:extLst>
                  <a:ext uri="{FF2B5EF4-FFF2-40B4-BE49-F238E27FC236}">
                    <a16:creationId xmlns:a16="http://schemas.microsoft.com/office/drawing/2014/main" id="{ACD739E1-715A-EE27-30AC-AC5E98547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8187" y="2668062"/>
                <a:ext cx="0" cy="550863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0" name="Line 91">
                <a:extLst>
                  <a:ext uri="{FF2B5EF4-FFF2-40B4-BE49-F238E27FC236}">
                    <a16:creationId xmlns:a16="http://schemas.microsoft.com/office/drawing/2014/main" id="{21799F8A-B877-52DF-9690-7C8F2C2451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48187" y="26680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1" name="Line 92">
                <a:extLst>
                  <a:ext uri="{FF2B5EF4-FFF2-40B4-BE49-F238E27FC236}">
                    <a16:creationId xmlns:a16="http://schemas.microsoft.com/office/drawing/2014/main" id="{5C147AA2-8077-373E-91F8-95AC4719C6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10249" y="33062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2" name="Line 93">
                <a:extLst>
                  <a:ext uri="{FF2B5EF4-FFF2-40B4-BE49-F238E27FC236}">
                    <a16:creationId xmlns:a16="http://schemas.microsoft.com/office/drawing/2014/main" id="{4729D162-CBD5-42D3-9521-6EB8BD23CB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10249" y="39396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3" name="Line 94">
                <a:extLst>
                  <a:ext uri="{FF2B5EF4-FFF2-40B4-BE49-F238E27FC236}">
                    <a16:creationId xmlns:a16="http://schemas.microsoft.com/office/drawing/2014/main" id="{CBC5DAB3-D709-B30A-AA92-2BF4DF097A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7874" y="39396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4" name="Line 95">
                <a:extLst>
                  <a:ext uri="{FF2B5EF4-FFF2-40B4-BE49-F238E27FC236}">
                    <a16:creationId xmlns:a16="http://schemas.microsoft.com/office/drawing/2014/main" id="{8999187D-B5F3-AEC3-D537-24B51DD19B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857874" y="3306237"/>
                <a:ext cx="0" cy="633413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5" name="Line 96">
                <a:extLst>
                  <a:ext uri="{FF2B5EF4-FFF2-40B4-BE49-F238E27FC236}">
                    <a16:creationId xmlns:a16="http://schemas.microsoft.com/office/drawing/2014/main" id="{D83E0B03-3DC9-6681-DA23-24B9E2DB70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7874" y="33062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6" name="Line 97">
                <a:extLst>
                  <a:ext uri="{FF2B5EF4-FFF2-40B4-BE49-F238E27FC236}">
                    <a16:creationId xmlns:a16="http://schemas.microsoft.com/office/drawing/2014/main" id="{EC94729B-264B-04E5-ABB2-728737D376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33983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7" name="Line 98">
                <a:extLst>
                  <a:ext uri="{FF2B5EF4-FFF2-40B4-BE49-F238E27FC236}">
                    <a16:creationId xmlns:a16="http://schemas.microsoft.com/office/drawing/2014/main" id="{82E0F481-BC1D-328D-AF1F-C91CE5E7FE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42634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8" name="Line 99">
                <a:extLst>
                  <a:ext uri="{FF2B5EF4-FFF2-40B4-BE49-F238E27FC236}">
                    <a16:creationId xmlns:a16="http://schemas.microsoft.com/office/drawing/2014/main" id="{0DF2BB6C-53C6-C804-8655-5266D29FE66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42634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9" name="Line 100">
                <a:extLst>
                  <a:ext uri="{FF2B5EF4-FFF2-40B4-BE49-F238E27FC236}">
                    <a16:creationId xmlns:a16="http://schemas.microsoft.com/office/drawing/2014/main" id="{6017DBFB-0E83-1259-C401-DB51A853FB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92849" y="3398312"/>
                <a:ext cx="0" cy="865188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0" name="Line 101">
                <a:extLst>
                  <a:ext uri="{FF2B5EF4-FFF2-40B4-BE49-F238E27FC236}">
                    <a16:creationId xmlns:a16="http://schemas.microsoft.com/office/drawing/2014/main" id="{A97F09E6-3E1D-D4B3-A787-D7D28AF0F3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33983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1" name="Line 102">
                <a:extLst>
                  <a:ext uri="{FF2B5EF4-FFF2-40B4-BE49-F238E27FC236}">
                    <a16:creationId xmlns:a16="http://schemas.microsoft.com/office/drawing/2014/main" id="{B8468CC2-6C36-EBA7-FE74-08F28979B3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35284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2" name="Line 103">
                <a:extLst>
                  <a:ext uri="{FF2B5EF4-FFF2-40B4-BE49-F238E27FC236}">
                    <a16:creationId xmlns:a16="http://schemas.microsoft.com/office/drawing/2014/main" id="{4FC06D57-16E7-766F-37E2-B0F74F2D0F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43127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3" name="Line 104">
                <a:extLst>
                  <a:ext uri="{FF2B5EF4-FFF2-40B4-BE49-F238E27FC236}">
                    <a16:creationId xmlns:a16="http://schemas.microsoft.com/office/drawing/2014/main" id="{DC8E3E48-2C57-817D-432A-D6950F963F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43127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4" name="Line 105">
                <a:extLst>
                  <a:ext uri="{FF2B5EF4-FFF2-40B4-BE49-F238E27FC236}">
                    <a16:creationId xmlns:a16="http://schemas.microsoft.com/office/drawing/2014/main" id="{73EBBD17-FFD4-CCA3-8539-10BD57ADD2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730999" y="3528487"/>
                <a:ext cx="0" cy="784225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5" name="Line 106">
                <a:extLst>
                  <a:ext uri="{FF2B5EF4-FFF2-40B4-BE49-F238E27FC236}">
                    <a16:creationId xmlns:a16="http://schemas.microsoft.com/office/drawing/2014/main" id="{EDE229E4-BD84-AC24-C4C2-4F686D584E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35284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6" name="Line 107">
                <a:extLst>
                  <a:ext uri="{FF2B5EF4-FFF2-40B4-BE49-F238E27FC236}">
                    <a16:creationId xmlns:a16="http://schemas.microsoft.com/office/drawing/2014/main" id="{123B0432-A963-F71D-C19B-E7680C638C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36618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7" name="Line 108">
                <a:extLst>
                  <a:ext uri="{FF2B5EF4-FFF2-40B4-BE49-F238E27FC236}">
                    <a16:creationId xmlns:a16="http://schemas.microsoft.com/office/drawing/2014/main" id="{8095A03D-5F15-AF74-8021-D588ED685E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44778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8" name="Line 109">
                <a:extLst>
                  <a:ext uri="{FF2B5EF4-FFF2-40B4-BE49-F238E27FC236}">
                    <a16:creationId xmlns:a16="http://schemas.microsoft.com/office/drawing/2014/main" id="{B62BB011-1307-8CB4-2B70-55D1B93741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44778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9" name="Line 110">
                <a:extLst>
                  <a:ext uri="{FF2B5EF4-FFF2-40B4-BE49-F238E27FC236}">
                    <a16:creationId xmlns:a16="http://schemas.microsoft.com/office/drawing/2014/main" id="{84F0FE52-24A0-DAE1-5F51-8A3F2527AC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70737" y="3661837"/>
                <a:ext cx="0" cy="815975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0" name="Line 111">
                <a:extLst>
                  <a:ext uri="{FF2B5EF4-FFF2-40B4-BE49-F238E27FC236}">
                    <a16:creationId xmlns:a16="http://schemas.microsoft.com/office/drawing/2014/main" id="{78D6E5B4-3B5B-2F9B-FA2B-4D238F49D4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36618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1" name="Line 112">
                <a:extLst>
                  <a:ext uri="{FF2B5EF4-FFF2-40B4-BE49-F238E27FC236}">
                    <a16:creationId xmlns:a16="http://schemas.microsoft.com/office/drawing/2014/main" id="{CBF7E1FC-58EF-7FA7-A0E5-3068F90330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58087" y="36523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2" name="Line 113">
                <a:extLst>
                  <a:ext uri="{FF2B5EF4-FFF2-40B4-BE49-F238E27FC236}">
                    <a16:creationId xmlns:a16="http://schemas.microsoft.com/office/drawing/2014/main" id="{3670C7BE-169F-9E61-86D5-D2A8D1F863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58087" y="45143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3" name="Line 114">
                <a:extLst>
                  <a:ext uri="{FF2B5EF4-FFF2-40B4-BE49-F238E27FC236}">
                    <a16:creationId xmlns:a16="http://schemas.microsoft.com/office/drawing/2014/main" id="{10AA351E-C624-FFEB-93D3-1F55F3889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5712" y="45143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4" name="Line 115">
                <a:extLst>
                  <a:ext uri="{FF2B5EF4-FFF2-40B4-BE49-F238E27FC236}">
                    <a16:creationId xmlns:a16="http://schemas.microsoft.com/office/drawing/2014/main" id="{E28755CA-857C-DA02-5EC4-0FB27942A0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605712" y="3652312"/>
                <a:ext cx="0" cy="862013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5" name="Line 116">
                <a:extLst>
                  <a:ext uri="{FF2B5EF4-FFF2-40B4-BE49-F238E27FC236}">
                    <a16:creationId xmlns:a16="http://schemas.microsoft.com/office/drawing/2014/main" id="{50909C45-23D4-A663-798C-5E22184138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5712" y="36523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6" name="Line 117">
                <a:extLst>
                  <a:ext uri="{FF2B5EF4-FFF2-40B4-BE49-F238E27FC236}">
                    <a16:creationId xmlns:a16="http://schemas.microsoft.com/office/drawing/2014/main" id="{E8F72E65-FA3B-0AAD-A254-A1B66B9993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562" y="32474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7" name="Line 118">
                <a:extLst>
                  <a:ext uri="{FF2B5EF4-FFF2-40B4-BE49-F238E27FC236}">
                    <a16:creationId xmlns:a16="http://schemas.microsoft.com/office/drawing/2014/main" id="{69291E64-3906-99A3-292F-4B6D1CEC67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48187" y="32474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8" name="Line 119">
                <a:extLst>
                  <a:ext uri="{FF2B5EF4-FFF2-40B4-BE49-F238E27FC236}">
                    <a16:creationId xmlns:a16="http://schemas.microsoft.com/office/drawing/2014/main" id="{679ECBBD-FD97-D1AB-3597-77B2178299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48187" y="2618849"/>
                <a:ext cx="0" cy="62865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49" name="Line 120">
                <a:extLst>
                  <a:ext uri="{FF2B5EF4-FFF2-40B4-BE49-F238E27FC236}">
                    <a16:creationId xmlns:a16="http://schemas.microsoft.com/office/drawing/2014/main" id="{7B51C447-50F3-EDE6-95D9-DF353D81B3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48187" y="26188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0" name="Line 121">
                <a:extLst>
                  <a:ext uri="{FF2B5EF4-FFF2-40B4-BE49-F238E27FC236}">
                    <a16:creationId xmlns:a16="http://schemas.microsoft.com/office/drawing/2014/main" id="{89ECB2EA-30DA-5CAD-CA7C-6C3BF61D26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00562" y="26188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1" name="Line 122">
                <a:extLst>
                  <a:ext uri="{FF2B5EF4-FFF2-40B4-BE49-F238E27FC236}">
                    <a16:creationId xmlns:a16="http://schemas.microsoft.com/office/drawing/2014/main" id="{5C99D72B-6CB9-6A8E-AE29-46798D70B9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10249" y="40666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2" name="Line 123">
                <a:extLst>
                  <a:ext uri="{FF2B5EF4-FFF2-40B4-BE49-F238E27FC236}">
                    <a16:creationId xmlns:a16="http://schemas.microsoft.com/office/drawing/2014/main" id="{328B4A09-C4A4-26E3-BF9F-09671FC5407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7874" y="40666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3" name="Line 124">
                <a:extLst>
                  <a:ext uri="{FF2B5EF4-FFF2-40B4-BE49-F238E27FC236}">
                    <a16:creationId xmlns:a16="http://schemas.microsoft.com/office/drawing/2014/main" id="{28C7AED9-8D84-E63A-D329-E86ED9D832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857874" y="3499912"/>
                <a:ext cx="0" cy="566738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4" name="Line 125">
                <a:extLst>
                  <a:ext uri="{FF2B5EF4-FFF2-40B4-BE49-F238E27FC236}">
                    <a16:creationId xmlns:a16="http://schemas.microsoft.com/office/drawing/2014/main" id="{11533F4D-DDF8-2902-CA7C-6A0C5FB8AD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57874" y="34999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5" name="Line 126">
                <a:extLst>
                  <a:ext uri="{FF2B5EF4-FFF2-40B4-BE49-F238E27FC236}">
                    <a16:creationId xmlns:a16="http://schemas.microsoft.com/office/drawing/2014/main" id="{065CB726-81CF-2FE1-62C4-F7CC68876A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5810249" y="349991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6" name="Line 127">
                <a:extLst>
                  <a:ext uri="{FF2B5EF4-FFF2-40B4-BE49-F238E27FC236}">
                    <a16:creationId xmlns:a16="http://schemas.microsoft.com/office/drawing/2014/main" id="{B5852250-0B10-06B8-8587-E74F58B589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41507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7" name="Line 128">
                <a:extLst>
                  <a:ext uri="{FF2B5EF4-FFF2-40B4-BE49-F238E27FC236}">
                    <a16:creationId xmlns:a16="http://schemas.microsoft.com/office/drawing/2014/main" id="{91292058-DE9B-91DE-7EDA-E910BE3B34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41507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8" name="Line 129">
                <a:extLst>
                  <a:ext uri="{FF2B5EF4-FFF2-40B4-BE49-F238E27FC236}">
                    <a16:creationId xmlns:a16="http://schemas.microsoft.com/office/drawing/2014/main" id="{28FAEC05-7E80-8F37-C5AD-AAE16156E3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292849" y="3725337"/>
                <a:ext cx="0" cy="42545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59" name="Line 130">
                <a:extLst>
                  <a:ext uri="{FF2B5EF4-FFF2-40B4-BE49-F238E27FC236}">
                    <a16:creationId xmlns:a16="http://schemas.microsoft.com/office/drawing/2014/main" id="{D055A69D-A91E-6936-2A12-8ECE6905F4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92849" y="37253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0" name="Line 131">
                <a:extLst>
                  <a:ext uri="{FF2B5EF4-FFF2-40B4-BE49-F238E27FC236}">
                    <a16:creationId xmlns:a16="http://schemas.microsoft.com/office/drawing/2014/main" id="{FB2B8BCA-D72B-197A-17A1-0F46ED908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245224" y="372533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1" name="Line 132">
                <a:extLst>
                  <a:ext uri="{FF2B5EF4-FFF2-40B4-BE49-F238E27FC236}">
                    <a16:creationId xmlns:a16="http://schemas.microsoft.com/office/drawing/2014/main" id="{5A32213D-B080-CC6B-6840-B6E0BBA7666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4509562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2" name="Line 133">
                <a:extLst>
                  <a:ext uri="{FF2B5EF4-FFF2-40B4-BE49-F238E27FC236}">
                    <a16:creationId xmlns:a16="http://schemas.microsoft.com/office/drawing/2014/main" id="{47ABAC6B-9869-B068-E059-31C26FEAA7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4509562"/>
                <a:ext cx="46037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3" name="Line 134">
                <a:extLst>
                  <a:ext uri="{FF2B5EF4-FFF2-40B4-BE49-F238E27FC236}">
                    <a16:creationId xmlns:a16="http://schemas.microsoft.com/office/drawing/2014/main" id="{5342A838-6C60-5D07-B64C-D2B20F7409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730999" y="3888849"/>
                <a:ext cx="0" cy="620713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4" name="Line 135">
                <a:extLst>
                  <a:ext uri="{FF2B5EF4-FFF2-40B4-BE49-F238E27FC236}">
                    <a16:creationId xmlns:a16="http://schemas.microsoft.com/office/drawing/2014/main" id="{5DA800A2-48AF-54E7-B949-82CEBC0119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30999" y="3888849"/>
                <a:ext cx="46037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5" name="Line 136">
                <a:extLst>
                  <a:ext uri="{FF2B5EF4-FFF2-40B4-BE49-F238E27FC236}">
                    <a16:creationId xmlns:a16="http://schemas.microsoft.com/office/drawing/2014/main" id="{0BF1E130-BE57-91CE-303F-C1F7F429AB5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683374" y="388884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6" name="Line 137">
                <a:extLst>
                  <a:ext uri="{FF2B5EF4-FFF2-40B4-BE49-F238E27FC236}">
                    <a16:creationId xmlns:a16="http://schemas.microsoft.com/office/drawing/2014/main" id="{185259C9-F1C2-E0C3-A719-21A251B061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46032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7" name="Line 138">
                <a:extLst>
                  <a:ext uri="{FF2B5EF4-FFF2-40B4-BE49-F238E27FC236}">
                    <a16:creationId xmlns:a16="http://schemas.microsoft.com/office/drawing/2014/main" id="{163051F0-489C-D597-275C-01DD4F7326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4603224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8" name="Line 139">
                <a:extLst>
                  <a:ext uri="{FF2B5EF4-FFF2-40B4-BE49-F238E27FC236}">
                    <a16:creationId xmlns:a16="http://schemas.microsoft.com/office/drawing/2014/main" id="{9D774AFB-0B99-CF6E-F1D7-88F3AB7A9C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70737" y="4072999"/>
                <a:ext cx="0" cy="530225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69" name="Line 140">
                <a:extLst>
                  <a:ext uri="{FF2B5EF4-FFF2-40B4-BE49-F238E27FC236}">
                    <a16:creationId xmlns:a16="http://schemas.microsoft.com/office/drawing/2014/main" id="{F27284E6-BFF4-8515-C594-7A0FF2B52F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70737" y="40729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0" name="Line 141">
                <a:extLst>
                  <a:ext uri="{FF2B5EF4-FFF2-40B4-BE49-F238E27FC236}">
                    <a16:creationId xmlns:a16="http://schemas.microsoft.com/office/drawing/2014/main" id="{6B3A60C1-86DF-FB73-0C04-B9AA05E08C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3112" y="40729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1" name="Line 142">
                <a:extLst>
                  <a:ext uri="{FF2B5EF4-FFF2-40B4-BE49-F238E27FC236}">
                    <a16:creationId xmlns:a16="http://schemas.microsoft.com/office/drawing/2014/main" id="{A000FB10-59D8-F23C-B1E7-E40C0CBC127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58087" y="4758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2" name="Line 143">
                <a:extLst>
                  <a:ext uri="{FF2B5EF4-FFF2-40B4-BE49-F238E27FC236}">
                    <a16:creationId xmlns:a16="http://schemas.microsoft.com/office/drawing/2014/main" id="{7B43D9D2-30A9-6E99-A924-FA0BDA9E89B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5712" y="4758799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3" name="Line 144">
                <a:extLst>
                  <a:ext uri="{FF2B5EF4-FFF2-40B4-BE49-F238E27FC236}">
                    <a16:creationId xmlns:a16="http://schemas.microsoft.com/office/drawing/2014/main" id="{7D713396-00F6-DC7D-4436-19D828327A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605712" y="4214287"/>
                <a:ext cx="0" cy="544513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4" name="Line 145">
                <a:extLst>
                  <a:ext uri="{FF2B5EF4-FFF2-40B4-BE49-F238E27FC236}">
                    <a16:creationId xmlns:a16="http://schemas.microsoft.com/office/drawing/2014/main" id="{734171B9-B753-8707-0285-91CAF9D6E5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605712" y="42142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5" name="Line 146">
                <a:extLst>
                  <a:ext uri="{FF2B5EF4-FFF2-40B4-BE49-F238E27FC236}">
                    <a16:creationId xmlns:a16="http://schemas.microsoft.com/office/drawing/2014/main" id="{1C56D900-F0CA-3100-8B29-837117B6FB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558087" y="4214287"/>
                <a:ext cx="47625" cy="0"/>
              </a:xfrm>
              <a:prstGeom prst="line">
                <a:avLst/>
              </a:prstGeom>
              <a:noFill/>
              <a:ln w="952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6" name="Freeform 147">
                <a:extLst>
                  <a:ext uri="{FF2B5EF4-FFF2-40B4-BE49-F238E27FC236}">
                    <a16:creationId xmlns:a16="http://schemas.microsoft.com/office/drawing/2014/main" id="{8B32E023-2EB9-DD62-39AE-E357E3535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6799" y="2055287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7" name="Freeform 148">
                <a:extLst>
                  <a:ext uri="{FF2B5EF4-FFF2-40B4-BE49-F238E27FC236}">
                    <a16:creationId xmlns:a16="http://schemas.microsoft.com/office/drawing/2014/main" id="{32807536-2540-FEE9-2333-3197EEB829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624" y="2033062"/>
                <a:ext cx="4383087" cy="2452688"/>
              </a:xfrm>
              <a:custGeom>
                <a:avLst/>
                <a:gdLst>
                  <a:gd name="T0" fmla="*/ 2761 w 2761"/>
                  <a:gd name="T1" fmla="*/ 1545 h 1545"/>
                  <a:gd name="T2" fmla="*/ 2487 w 2761"/>
                  <a:gd name="T3" fmla="*/ 1469 h 1545"/>
                  <a:gd name="T4" fmla="*/ 2210 w 2761"/>
                  <a:gd name="T5" fmla="*/ 1365 h 1545"/>
                  <a:gd name="T6" fmla="*/ 1925 w 2761"/>
                  <a:gd name="T7" fmla="*/ 1197 h 1545"/>
                  <a:gd name="T8" fmla="*/ 1660 w 2761"/>
                  <a:gd name="T9" fmla="*/ 1102 h 1545"/>
                  <a:gd name="T10" fmla="*/ 835 w 2761"/>
                  <a:gd name="T11" fmla="*/ 567 h 1545"/>
                  <a:gd name="T12" fmla="*/ 555 w 2761"/>
                  <a:gd name="T13" fmla="*/ 326 h 1545"/>
                  <a:gd name="T14" fmla="*/ 280 w 2761"/>
                  <a:gd name="T15" fmla="*/ 52 h 1545"/>
                  <a:gd name="T16" fmla="*/ 0 w 2761"/>
                  <a:gd name="T17" fmla="*/ 0 h 15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1" h="1545">
                    <a:moveTo>
                      <a:pt x="2761" y="1545"/>
                    </a:moveTo>
                    <a:lnTo>
                      <a:pt x="2487" y="1469"/>
                    </a:lnTo>
                    <a:lnTo>
                      <a:pt x="2210" y="1365"/>
                    </a:lnTo>
                    <a:lnTo>
                      <a:pt x="1925" y="1197"/>
                    </a:lnTo>
                    <a:lnTo>
                      <a:pt x="1660" y="1102"/>
                    </a:lnTo>
                    <a:lnTo>
                      <a:pt x="835" y="567"/>
                    </a:lnTo>
                    <a:lnTo>
                      <a:pt x="555" y="326"/>
                    </a:lnTo>
                    <a:lnTo>
                      <a:pt x="280" y="52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8" name="Freeform 149">
                <a:extLst>
                  <a:ext uri="{FF2B5EF4-FFF2-40B4-BE49-F238E27FC236}">
                    <a16:creationId xmlns:a16="http://schemas.microsoft.com/office/drawing/2014/main" id="{F211DBB8-D47E-02A8-30EA-74BA2FEC65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624" y="2033062"/>
                <a:ext cx="4383087" cy="2052638"/>
              </a:xfrm>
              <a:custGeom>
                <a:avLst/>
                <a:gdLst>
                  <a:gd name="T0" fmla="*/ 2761 w 2761"/>
                  <a:gd name="T1" fmla="*/ 1293 h 1293"/>
                  <a:gd name="T2" fmla="*/ 2487 w 2761"/>
                  <a:gd name="T3" fmla="*/ 1283 h 1293"/>
                  <a:gd name="T4" fmla="*/ 2210 w 2761"/>
                  <a:gd name="T5" fmla="*/ 1189 h 1293"/>
                  <a:gd name="T6" fmla="*/ 1934 w 2761"/>
                  <a:gd name="T7" fmla="*/ 1133 h 1293"/>
                  <a:gd name="T8" fmla="*/ 1660 w 2761"/>
                  <a:gd name="T9" fmla="*/ 1001 h 1293"/>
                  <a:gd name="T10" fmla="*/ 835 w 2761"/>
                  <a:gd name="T11" fmla="*/ 587 h 1293"/>
                  <a:gd name="T12" fmla="*/ 555 w 2761"/>
                  <a:gd name="T13" fmla="*/ 310 h 1293"/>
                  <a:gd name="T14" fmla="*/ 280 w 2761"/>
                  <a:gd name="T15" fmla="*/ 63 h 1293"/>
                  <a:gd name="T16" fmla="*/ 0 w 2761"/>
                  <a:gd name="T17" fmla="*/ 0 h 1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1" h="1293">
                    <a:moveTo>
                      <a:pt x="2761" y="1293"/>
                    </a:moveTo>
                    <a:lnTo>
                      <a:pt x="2487" y="1283"/>
                    </a:lnTo>
                    <a:lnTo>
                      <a:pt x="2210" y="1189"/>
                    </a:lnTo>
                    <a:lnTo>
                      <a:pt x="1934" y="1133"/>
                    </a:lnTo>
                    <a:lnTo>
                      <a:pt x="1660" y="1001"/>
                    </a:lnTo>
                    <a:lnTo>
                      <a:pt x="835" y="587"/>
                    </a:lnTo>
                    <a:lnTo>
                      <a:pt x="555" y="310"/>
                    </a:lnTo>
                    <a:lnTo>
                      <a:pt x="280" y="63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00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9" name="Rectangle 150">
                <a:extLst>
                  <a:ext uri="{FF2B5EF4-FFF2-40B4-BE49-F238E27FC236}">
                    <a16:creationId xmlns:a16="http://schemas.microsoft.com/office/drawing/2014/main" id="{EEFE7C7D-FE29-D53A-5E1B-54E0FC8018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76587" y="1987024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0" name="Freeform 151">
                <a:extLst>
                  <a:ext uri="{FF2B5EF4-FFF2-40B4-BE49-F238E27FC236}">
                    <a16:creationId xmlns:a16="http://schemas.microsoft.com/office/drawing/2014/main" id="{D7571A0F-50C1-1DF2-0745-792DFDFCD8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3362" y="2491849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1" name="Rectangle 152">
                <a:extLst>
                  <a:ext uri="{FF2B5EF4-FFF2-40B4-BE49-F238E27FC236}">
                    <a16:creationId xmlns:a16="http://schemas.microsoft.com/office/drawing/2014/main" id="{4596DA88-B92E-15E1-8C9E-63476E46BF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087" y="2087037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2" name="Rectangle 153">
                <a:extLst>
                  <a:ext uri="{FF2B5EF4-FFF2-40B4-BE49-F238E27FC236}">
                    <a16:creationId xmlns:a16="http://schemas.microsoft.com/office/drawing/2014/main" id="{097B7B84-EFD5-1565-9155-B439BCDAA3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57649" y="2477562"/>
                <a:ext cx="92075" cy="93663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3" name="Freeform 154">
                <a:extLst>
                  <a:ext uri="{FF2B5EF4-FFF2-40B4-BE49-F238E27FC236}">
                    <a16:creationId xmlns:a16="http://schemas.microsoft.com/office/drawing/2014/main" id="{9CEE812A-CFB5-B11E-6025-1056E1D52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2624" y="2033062"/>
                <a:ext cx="4383087" cy="2335213"/>
              </a:xfrm>
              <a:custGeom>
                <a:avLst/>
                <a:gdLst>
                  <a:gd name="T0" fmla="*/ 2761 w 2761"/>
                  <a:gd name="T1" fmla="*/ 1471 h 1471"/>
                  <a:gd name="T2" fmla="*/ 2487 w 2761"/>
                  <a:gd name="T3" fmla="*/ 1453 h 1471"/>
                  <a:gd name="T4" fmla="*/ 2210 w 2761"/>
                  <a:gd name="T5" fmla="*/ 1364 h 1471"/>
                  <a:gd name="T6" fmla="*/ 1934 w 2761"/>
                  <a:gd name="T7" fmla="*/ 1297 h 1471"/>
                  <a:gd name="T8" fmla="*/ 1660 w 2761"/>
                  <a:gd name="T9" fmla="*/ 1142 h 1471"/>
                  <a:gd name="T10" fmla="*/ 835 w 2761"/>
                  <a:gd name="T11" fmla="*/ 754 h 1471"/>
                  <a:gd name="T12" fmla="*/ 555 w 2761"/>
                  <a:gd name="T13" fmla="*/ 462 h 1471"/>
                  <a:gd name="T14" fmla="*/ 280 w 2761"/>
                  <a:gd name="T15" fmla="*/ 15 h 1471"/>
                  <a:gd name="T16" fmla="*/ 0 w 2761"/>
                  <a:gd name="T17" fmla="*/ 0 h 14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1" h="1471">
                    <a:moveTo>
                      <a:pt x="2761" y="1471"/>
                    </a:moveTo>
                    <a:lnTo>
                      <a:pt x="2487" y="1453"/>
                    </a:lnTo>
                    <a:lnTo>
                      <a:pt x="2210" y="1364"/>
                    </a:lnTo>
                    <a:lnTo>
                      <a:pt x="1934" y="1297"/>
                    </a:lnTo>
                    <a:lnTo>
                      <a:pt x="1660" y="1142"/>
                    </a:lnTo>
                    <a:lnTo>
                      <a:pt x="835" y="754"/>
                    </a:lnTo>
                    <a:lnTo>
                      <a:pt x="555" y="462"/>
                    </a:lnTo>
                    <a:lnTo>
                      <a:pt x="280" y="15"/>
                    </a:lnTo>
                    <a:lnTo>
                      <a:pt x="0" y="0"/>
                    </a:lnTo>
                  </a:path>
                </a:pathLst>
              </a:custGeom>
              <a:noFill/>
              <a:ln w="19050">
                <a:solidFill>
                  <a:srgbClr val="9966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4" name="Freeform 155">
                <a:extLst>
                  <a:ext uri="{FF2B5EF4-FFF2-40B4-BE49-F238E27FC236}">
                    <a16:creationId xmlns:a16="http://schemas.microsoft.com/office/drawing/2014/main" id="{B557DBAE-B18B-085E-2BAC-AE83B406E8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4999" y="1987024"/>
                <a:ext cx="95250" cy="93663"/>
              </a:xfrm>
              <a:custGeom>
                <a:avLst/>
                <a:gdLst>
                  <a:gd name="T0" fmla="*/ 51 w 60"/>
                  <a:gd name="T1" fmla="*/ 50 h 59"/>
                  <a:gd name="T2" fmla="*/ 53 w 60"/>
                  <a:gd name="T3" fmla="*/ 48 h 59"/>
                  <a:gd name="T4" fmla="*/ 55 w 60"/>
                  <a:gd name="T5" fmla="*/ 45 h 59"/>
                  <a:gd name="T6" fmla="*/ 56 w 60"/>
                  <a:gd name="T7" fmla="*/ 43 h 59"/>
                  <a:gd name="T8" fmla="*/ 57 w 60"/>
                  <a:gd name="T9" fmla="*/ 40 h 59"/>
                  <a:gd name="T10" fmla="*/ 58 w 60"/>
                  <a:gd name="T11" fmla="*/ 37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7 h 59"/>
                  <a:gd name="T24" fmla="*/ 55 w 60"/>
                  <a:gd name="T25" fmla="*/ 12 h 59"/>
                  <a:gd name="T26" fmla="*/ 51 w 60"/>
                  <a:gd name="T27" fmla="*/ 8 h 59"/>
                  <a:gd name="T28" fmla="*/ 48 w 60"/>
                  <a:gd name="T29" fmla="*/ 6 h 59"/>
                  <a:gd name="T30" fmla="*/ 46 w 60"/>
                  <a:gd name="T31" fmla="*/ 4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4 h 59"/>
                  <a:gd name="T46" fmla="*/ 9 w 60"/>
                  <a:gd name="T47" fmla="*/ 8 h 59"/>
                  <a:gd name="T48" fmla="*/ 5 w 60"/>
                  <a:gd name="T49" fmla="*/ 12 h 59"/>
                  <a:gd name="T50" fmla="*/ 2 w 60"/>
                  <a:gd name="T51" fmla="*/ 17 h 59"/>
                  <a:gd name="T52" fmla="*/ 0 w 60"/>
                  <a:gd name="T53" fmla="*/ 23 h 59"/>
                  <a:gd name="T54" fmla="*/ 0 w 60"/>
                  <a:gd name="T55" fmla="*/ 29 h 59"/>
                  <a:gd name="T56" fmla="*/ 0 w 60"/>
                  <a:gd name="T57" fmla="*/ 35 h 59"/>
                  <a:gd name="T58" fmla="*/ 2 w 60"/>
                  <a:gd name="T59" fmla="*/ 40 h 59"/>
                  <a:gd name="T60" fmla="*/ 3 w 60"/>
                  <a:gd name="T61" fmla="*/ 43 h 59"/>
                  <a:gd name="T62" fmla="*/ 5 w 60"/>
                  <a:gd name="T63" fmla="*/ 45 h 59"/>
                  <a:gd name="T64" fmla="*/ 9 w 60"/>
                  <a:gd name="T65" fmla="*/ 50 h 59"/>
                  <a:gd name="T66" fmla="*/ 13 w 60"/>
                  <a:gd name="T67" fmla="*/ 54 h 59"/>
                  <a:gd name="T68" fmla="*/ 18 w 60"/>
                  <a:gd name="T69" fmla="*/ 56 h 59"/>
                  <a:gd name="T70" fmla="*/ 24 w 60"/>
                  <a:gd name="T71" fmla="*/ 58 h 59"/>
                  <a:gd name="T72" fmla="*/ 30 w 60"/>
                  <a:gd name="T73" fmla="*/ 59 h 59"/>
                  <a:gd name="T74" fmla="*/ 32 w 60"/>
                  <a:gd name="T75" fmla="*/ 58 h 59"/>
                  <a:gd name="T76" fmla="*/ 34 w 60"/>
                  <a:gd name="T77" fmla="*/ 58 h 59"/>
                  <a:gd name="T78" fmla="*/ 35 w 60"/>
                  <a:gd name="T79" fmla="*/ 58 h 59"/>
                  <a:gd name="T80" fmla="*/ 38 w 60"/>
                  <a:gd name="T81" fmla="*/ 57 h 59"/>
                  <a:gd name="T82" fmla="*/ 41 w 60"/>
                  <a:gd name="T83" fmla="*/ 56 h 59"/>
                  <a:gd name="T84" fmla="*/ 43 w 60"/>
                  <a:gd name="T85" fmla="*/ 55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0"/>
                    </a:moveTo>
                    <a:lnTo>
                      <a:pt x="53" y="48"/>
                    </a:lnTo>
                    <a:lnTo>
                      <a:pt x="55" y="45"/>
                    </a:lnTo>
                    <a:lnTo>
                      <a:pt x="56" y="43"/>
                    </a:lnTo>
                    <a:lnTo>
                      <a:pt x="57" y="40"/>
                    </a:lnTo>
                    <a:lnTo>
                      <a:pt x="58" y="37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7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4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4"/>
                    </a:lnTo>
                    <a:lnTo>
                      <a:pt x="9" y="8"/>
                    </a:lnTo>
                    <a:lnTo>
                      <a:pt x="5" y="12"/>
                    </a:lnTo>
                    <a:lnTo>
                      <a:pt x="2" y="17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3" y="43"/>
                    </a:lnTo>
                    <a:lnTo>
                      <a:pt x="5" y="45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8" y="56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2" y="58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6"/>
                    </a:lnTo>
                    <a:lnTo>
                      <a:pt x="43" y="55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5" name="Freeform 156">
                <a:extLst>
                  <a:ext uri="{FF2B5EF4-FFF2-40B4-BE49-F238E27FC236}">
                    <a16:creationId xmlns:a16="http://schemas.microsoft.com/office/drawing/2014/main" id="{83FAF111-EA39-C6ED-40C1-BC9542EC2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9499" y="2007662"/>
                <a:ext cx="95250" cy="93663"/>
              </a:xfrm>
              <a:custGeom>
                <a:avLst/>
                <a:gdLst>
                  <a:gd name="T0" fmla="*/ 51 w 60"/>
                  <a:gd name="T1" fmla="*/ 50 h 59"/>
                  <a:gd name="T2" fmla="*/ 53 w 60"/>
                  <a:gd name="T3" fmla="*/ 48 h 59"/>
                  <a:gd name="T4" fmla="*/ 55 w 60"/>
                  <a:gd name="T5" fmla="*/ 45 h 59"/>
                  <a:gd name="T6" fmla="*/ 56 w 60"/>
                  <a:gd name="T7" fmla="*/ 43 h 59"/>
                  <a:gd name="T8" fmla="*/ 57 w 60"/>
                  <a:gd name="T9" fmla="*/ 40 h 59"/>
                  <a:gd name="T10" fmla="*/ 58 w 60"/>
                  <a:gd name="T11" fmla="*/ 38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8 h 59"/>
                  <a:gd name="T24" fmla="*/ 55 w 60"/>
                  <a:gd name="T25" fmla="*/ 13 h 59"/>
                  <a:gd name="T26" fmla="*/ 51 w 60"/>
                  <a:gd name="T27" fmla="*/ 8 h 59"/>
                  <a:gd name="T28" fmla="*/ 48 w 60"/>
                  <a:gd name="T29" fmla="*/ 6 h 59"/>
                  <a:gd name="T30" fmla="*/ 46 w 60"/>
                  <a:gd name="T31" fmla="*/ 4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4 h 59"/>
                  <a:gd name="T46" fmla="*/ 9 w 60"/>
                  <a:gd name="T47" fmla="*/ 8 h 59"/>
                  <a:gd name="T48" fmla="*/ 5 w 60"/>
                  <a:gd name="T49" fmla="*/ 13 h 59"/>
                  <a:gd name="T50" fmla="*/ 2 w 60"/>
                  <a:gd name="T51" fmla="*/ 18 h 59"/>
                  <a:gd name="T52" fmla="*/ 0 w 60"/>
                  <a:gd name="T53" fmla="*/ 23 h 59"/>
                  <a:gd name="T54" fmla="*/ 0 w 60"/>
                  <a:gd name="T55" fmla="*/ 29 h 59"/>
                  <a:gd name="T56" fmla="*/ 0 w 60"/>
                  <a:gd name="T57" fmla="*/ 35 h 59"/>
                  <a:gd name="T58" fmla="*/ 2 w 60"/>
                  <a:gd name="T59" fmla="*/ 40 h 59"/>
                  <a:gd name="T60" fmla="*/ 3 w 60"/>
                  <a:gd name="T61" fmla="*/ 43 h 59"/>
                  <a:gd name="T62" fmla="*/ 5 w 60"/>
                  <a:gd name="T63" fmla="*/ 45 h 59"/>
                  <a:gd name="T64" fmla="*/ 9 w 60"/>
                  <a:gd name="T65" fmla="*/ 50 h 59"/>
                  <a:gd name="T66" fmla="*/ 13 w 60"/>
                  <a:gd name="T67" fmla="*/ 54 h 59"/>
                  <a:gd name="T68" fmla="*/ 18 w 60"/>
                  <a:gd name="T69" fmla="*/ 57 h 59"/>
                  <a:gd name="T70" fmla="*/ 24 w 60"/>
                  <a:gd name="T71" fmla="*/ 58 h 59"/>
                  <a:gd name="T72" fmla="*/ 30 w 60"/>
                  <a:gd name="T73" fmla="*/ 59 h 59"/>
                  <a:gd name="T74" fmla="*/ 32 w 60"/>
                  <a:gd name="T75" fmla="*/ 59 h 59"/>
                  <a:gd name="T76" fmla="*/ 34 w 60"/>
                  <a:gd name="T77" fmla="*/ 58 h 59"/>
                  <a:gd name="T78" fmla="*/ 35 w 60"/>
                  <a:gd name="T79" fmla="*/ 58 h 59"/>
                  <a:gd name="T80" fmla="*/ 38 w 60"/>
                  <a:gd name="T81" fmla="*/ 57 h 59"/>
                  <a:gd name="T82" fmla="*/ 41 w 60"/>
                  <a:gd name="T83" fmla="*/ 57 h 59"/>
                  <a:gd name="T84" fmla="*/ 43 w 60"/>
                  <a:gd name="T85" fmla="*/ 55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0"/>
                    </a:moveTo>
                    <a:lnTo>
                      <a:pt x="53" y="48"/>
                    </a:lnTo>
                    <a:lnTo>
                      <a:pt x="55" y="45"/>
                    </a:lnTo>
                    <a:lnTo>
                      <a:pt x="56" y="43"/>
                    </a:lnTo>
                    <a:lnTo>
                      <a:pt x="57" y="40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4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4"/>
                    </a:lnTo>
                    <a:lnTo>
                      <a:pt x="9" y="8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3" y="43"/>
                    </a:lnTo>
                    <a:lnTo>
                      <a:pt x="5" y="45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7"/>
                    </a:lnTo>
                    <a:lnTo>
                      <a:pt x="43" y="55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6" name="Freeform 157">
                <a:extLst>
                  <a:ext uri="{FF2B5EF4-FFF2-40B4-BE49-F238E27FC236}">
                    <a16:creationId xmlns:a16="http://schemas.microsoft.com/office/drawing/2014/main" id="{56178719-F65C-C921-262C-A611AEDA06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062" y="2718862"/>
                <a:ext cx="95250" cy="93663"/>
              </a:xfrm>
              <a:custGeom>
                <a:avLst/>
                <a:gdLst>
                  <a:gd name="T0" fmla="*/ 51 w 60"/>
                  <a:gd name="T1" fmla="*/ 50 h 59"/>
                  <a:gd name="T2" fmla="*/ 53 w 60"/>
                  <a:gd name="T3" fmla="*/ 48 h 59"/>
                  <a:gd name="T4" fmla="*/ 55 w 60"/>
                  <a:gd name="T5" fmla="*/ 46 h 59"/>
                  <a:gd name="T6" fmla="*/ 56 w 60"/>
                  <a:gd name="T7" fmla="*/ 43 h 59"/>
                  <a:gd name="T8" fmla="*/ 57 w 60"/>
                  <a:gd name="T9" fmla="*/ 41 h 59"/>
                  <a:gd name="T10" fmla="*/ 58 w 60"/>
                  <a:gd name="T11" fmla="*/ 38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8 h 59"/>
                  <a:gd name="T24" fmla="*/ 55 w 60"/>
                  <a:gd name="T25" fmla="*/ 13 h 59"/>
                  <a:gd name="T26" fmla="*/ 51 w 60"/>
                  <a:gd name="T27" fmla="*/ 8 h 59"/>
                  <a:gd name="T28" fmla="*/ 48 w 60"/>
                  <a:gd name="T29" fmla="*/ 6 h 59"/>
                  <a:gd name="T30" fmla="*/ 46 w 60"/>
                  <a:gd name="T31" fmla="*/ 4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4 h 59"/>
                  <a:gd name="T46" fmla="*/ 9 w 60"/>
                  <a:gd name="T47" fmla="*/ 8 h 59"/>
                  <a:gd name="T48" fmla="*/ 5 w 60"/>
                  <a:gd name="T49" fmla="*/ 13 h 59"/>
                  <a:gd name="T50" fmla="*/ 2 w 60"/>
                  <a:gd name="T51" fmla="*/ 18 h 59"/>
                  <a:gd name="T52" fmla="*/ 0 w 60"/>
                  <a:gd name="T53" fmla="*/ 23 h 59"/>
                  <a:gd name="T54" fmla="*/ 0 w 60"/>
                  <a:gd name="T55" fmla="*/ 29 h 59"/>
                  <a:gd name="T56" fmla="*/ 0 w 60"/>
                  <a:gd name="T57" fmla="*/ 35 h 59"/>
                  <a:gd name="T58" fmla="*/ 2 w 60"/>
                  <a:gd name="T59" fmla="*/ 41 h 59"/>
                  <a:gd name="T60" fmla="*/ 3 w 60"/>
                  <a:gd name="T61" fmla="*/ 43 h 59"/>
                  <a:gd name="T62" fmla="*/ 5 w 60"/>
                  <a:gd name="T63" fmla="*/ 46 h 59"/>
                  <a:gd name="T64" fmla="*/ 9 w 60"/>
                  <a:gd name="T65" fmla="*/ 50 h 59"/>
                  <a:gd name="T66" fmla="*/ 13 w 60"/>
                  <a:gd name="T67" fmla="*/ 54 h 59"/>
                  <a:gd name="T68" fmla="*/ 18 w 60"/>
                  <a:gd name="T69" fmla="*/ 57 h 59"/>
                  <a:gd name="T70" fmla="*/ 24 w 60"/>
                  <a:gd name="T71" fmla="*/ 58 h 59"/>
                  <a:gd name="T72" fmla="*/ 30 w 60"/>
                  <a:gd name="T73" fmla="*/ 59 h 59"/>
                  <a:gd name="T74" fmla="*/ 32 w 60"/>
                  <a:gd name="T75" fmla="*/ 59 h 59"/>
                  <a:gd name="T76" fmla="*/ 34 w 60"/>
                  <a:gd name="T77" fmla="*/ 58 h 59"/>
                  <a:gd name="T78" fmla="*/ 35 w 60"/>
                  <a:gd name="T79" fmla="*/ 58 h 59"/>
                  <a:gd name="T80" fmla="*/ 38 w 60"/>
                  <a:gd name="T81" fmla="*/ 57 h 59"/>
                  <a:gd name="T82" fmla="*/ 41 w 60"/>
                  <a:gd name="T83" fmla="*/ 57 h 59"/>
                  <a:gd name="T84" fmla="*/ 43 w 60"/>
                  <a:gd name="T85" fmla="*/ 55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0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4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4"/>
                    </a:lnTo>
                    <a:lnTo>
                      <a:pt x="9" y="8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7"/>
                    </a:lnTo>
                    <a:lnTo>
                      <a:pt x="43" y="55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7" name="Freeform 158">
                <a:extLst>
                  <a:ext uri="{FF2B5EF4-FFF2-40B4-BE49-F238E27FC236}">
                    <a16:creationId xmlns:a16="http://schemas.microsoft.com/office/drawing/2014/main" id="{6FF9BFCE-AD57-E7DC-78C5-A6C7DE7E2F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562" y="3182412"/>
                <a:ext cx="95250" cy="93663"/>
              </a:xfrm>
              <a:custGeom>
                <a:avLst/>
                <a:gdLst>
                  <a:gd name="T0" fmla="*/ 51 w 60"/>
                  <a:gd name="T1" fmla="*/ 51 h 59"/>
                  <a:gd name="T2" fmla="*/ 53 w 60"/>
                  <a:gd name="T3" fmla="*/ 48 h 59"/>
                  <a:gd name="T4" fmla="*/ 55 w 60"/>
                  <a:gd name="T5" fmla="*/ 46 h 59"/>
                  <a:gd name="T6" fmla="*/ 56 w 60"/>
                  <a:gd name="T7" fmla="*/ 43 h 59"/>
                  <a:gd name="T8" fmla="*/ 57 w 60"/>
                  <a:gd name="T9" fmla="*/ 41 h 59"/>
                  <a:gd name="T10" fmla="*/ 58 w 60"/>
                  <a:gd name="T11" fmla="*/ 38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8 h 59"/>
                  <a:gd name="T24" fmla="*/ 55 w 60"/>
                  <a:gd name="T25" fmla="*/ 13 h 59"/>
                  <a:gd name="T26" fmla="*/ 51 w 60"/>
                  <a:gd name="T27" fmla="*/ 8 h 59"/>
                  <a:gd name="T28" fmla="*/ 48 w 60"/>
                  <a:gd name="T29" fmla="*/ 6 h 59"/>
                  <a:gd name="T30" fmla="*/ 46 w 60"/>
                  <a:gd name="T31" fmla="*/ 5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5 h 59"/>
                  <a:gd name="T46" fmla="*/ 9 w 60"/>
                  <a:gd name="T47" fmla="*/ 8 h 59"/>
                  <a:gd name="T48" fmla="*/ 5 w 60"/>
                  <a:gd name="T49" fmla="*/ 13 h 59"/>
                  <a:gd name="T50" fmla="*/ 2 w 60"/>
                  <a:gd name="T51" fmla="*/ 18 h 59"/>
                  <a:gd name="T52" fmla="*/ 0 w 60"/>
                  <a:gd name="T53" fmla="*/ 23 h 59"/>
                  <a:gd name="T54" fmla="*/ 0 w 60"/>
                  <a:gd name="T55" fmla="*/ 29 h 59"/>
                  <a:gd name="T56" fmla="*/ 0 w 60"/>
                  <a:gd name="T57" fmla="*/ 35 h 59"/>
                  <a:gd name="T58" fmla="*/ 2 w 60"/>
                  <a:gd name="T59" fmla="*/ 41 h 59"/>
                  <a:gd name="T60" fmla="*/ 3 w 60"/>
                  <a:gd name="T61" fmla="*/ 43 h 59"/>
                  <a:gd name="T62" fmla="*/ 5 w 60"/>
                  <a:gd name="T63" fmla="*/ 46 h 59"/>
                  <a:gd name="T64" fmla="*/ 9 w 60"/>
                  <a:gd name="T65" fmla="*/ 51 h 59"/>
                  <a:gd name="T66" fmla="*/ 13 w 60"/>
                  <a:gd name="T67" fmla="*/ 54 h 59"/>
                  <a:gd name="T68" fmla="*/ 18 w 60"/>
                  <a:gd name="T69" fmla="*/ 57 h 59"/>
                  <a:gd name="T70" fmla="*/ 24 w 60"/>
                  <a:gd name="T71" fmla="*/ 58 h 59"/>
                  <a:gd name="T72" fmla="*/ 30 w 60"/>
                  <a:gd name="T73" fmla="*/ 59 h 59"/>
                  <a:gd name="T74" fmla="*/ 32 w 60"/>
                  <a:gd name="T75" fmla="*/ 59 h 59"/>
                  <a:gd name="T76" fmla="*/ 34 w 60"/>
                  <a:gd name="T77" fmla="*/ 58 h 59"/>
                  <a:gd name="T78" fmla="*/ 35 w 60"/>
                  <a:gd name="T79" fmla="*/ 58 h 59"/>
                  <a:gd name="T80" fmla="*/ 38 w 60"/>
                  <a:gd name="T81" fmla="*/ 57 h 59"/>
                  <a:gd name="T82" fmla="*/ 41 w 60"/>
                  <a:gd name="T83" fmla="*/ 57 h 59"/>
                  <a:gd name="T84" fmla="*/ 43 w 60"/>
                  <a:gd name="T85" fmla="*/ 56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1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5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5"/>
                    </a:lnTo>
                    <a:lnTo>
                      <a:pt x="9" y="8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8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7"/>
                    </a:lnTo>
                    <a:lnTo>
                      <a:pt x="43" y="56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8" name="Freeform 159">
                <a:extLst>
                  <a:ext uri="{FF2B5EF4-FFF2-40B4-BE49-F238E27FC236}">
                    <a16:creationId xmlns:a16="http://schemas.microsoft.com/office/drawing/2014/main" id="{BF6F80D8-7603-F49A-F3A5-C821AD3E15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7862" y="2872849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89" name="Freeform 160">
                <a:extLst>
                  <a:ext uri="{FF2B5EF4-FFF2-40B4-BE49-F238E27FC236}">
                    <a16:creationId xmlns:a16="http://schemas.microsoft.com/office/drawing/2014/main" id="{25D3E18C-80F8-4F68-9F8F-28B4CB2712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549" y="3722162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0" name="Freeform 161">
                <a:extLst>
                  <a:ext uri="{FF2B5EF4-FFF2-40B4-BE49-F238E27FC236}">
                    <a16:creationId xmlns:a16="http://schemas.microsoft.com/office/drawing/2014/main" id="{7C18957B-0C4E-4C5A-ECE0-E3AE6368F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249" y="3798362"/>
                <a:ext cx="95250" cy="95250"/>
              </a:xfrm>
              <a:custGeom>
                <a:avLst/>
                <a:gdLst>
                  <a:gd name="T0" fmla="*/ 51 w 60"/>
                  <a:gd name="T1" fmla="*/ 51 h 60"/>
                  <a:gd name="T2" fmla="*/ 53 w 60"/>
                  <a:gd name="T3" fmla="*/ 48 h 60"/>
                  <a:gd name="T4" fmla="*/ 55 w 60"/>
                  <a:gd name="T5" fmla="*/ 46 h 60"/>
                  <a:gd name="T6" fmla="*/ 56 w 60"/>
                  <a:gd name="T7" fmla="*/ 43 h 60"/>
                  <a:gd name="T8" fmla="*/ 57 w 60"/>
                  <a:gd name="T9" fmla="*/ 41 h 60"/>
                  <a:gd name="T10" fmla="*/ 58 w 60"/>
                  <a:gd name="T11" fmla="*/ 38 h 60"/>
                  <a:gd name="T12" fmla="*/ 59 w 60"/>
                  <a:gd name="T13" fmla="*/ 35 h 60"/>
                  <a:gd name="T14" fmla="*/ 59 w 60"/>
                  <a:gd name="T15" fmla="*/ 34 h 60"/>
                  <a:gd name="T16" fmla="*/ 59 w 60"/>
                  <a:gd name="T17" fmla="*/ 32 h 60"/>
                  <a:gd name="T18" fmla="*/ 60 w 60"/>
                  <a:gd name="T19" fmla="*/ 30 h 60"/>
                  <a:gd name="T20" fmla="*/ 59 w 60"/>
                  <a:gd name="T21" fmla="*/ 23 h 60"/>
                  <a:gd name="T22" fmla="*/ 57 w 60"/>
                  <a:gd name="T23" fmla="*/ 18 h 60"/>
                  <a:gd name="T24" fmla="*/ 55 w 60"/>
                  <a:gd name="T25" fmla="*/ 13 h 60"/>
                  <a:gd name="T26" fmla="*/ 51 w 60"/>
                  <a:gd name="T27" fmla="*/ 9 h 60"/>
                  <a:gd name="T28" fmla="*/ 48 w 60"/>
                  <a:gd name="T29" fmla="*/ 7 h 60"/>
                  <a:gd name="T30" fmla="*/ 46 w 60"/>
                  <a:gd name="T31" fmla="*/ 5 h 60"/>
                  <a:gd name="T32" fmla="*/ 44 w 60"/>
                  <a:gd name="T33" fmla="*/ 3 h 60"/>
                  <a:gd name="T34" fmla="*/ 41 w 60"/>
                  <a:gd name="T35" fmla="*/ 2 h 60"/>
                  <a:gd name="T36" fmla="*/ 36 w 60"/>
                  <a:gd name="T37" fmla="*/ 1 h 60"/>
                  <a:gd name="T38" fmla="*/ 30 w 60"/>
                  <a:gd name="T39" fmla="*/ 0 h 60"/>
                  <a:gd name="T40" fmla="*/ 24 w 60"/>
                  <a:gd name="T41" fmla="*/ 1 h 60"/>
                  <a:gd name="T42" fmla="*/ 18 w 60"/>
                  <a:gd name="T43" fmla="*/ 2 h 60"/>
                  <a:gd name="T44" fmla="*/ 13 w 60"/>
                  <a:gd name="T45" fmla="*/ 5 h 60"/>
                  <a:gd name="T46" fmla="*/ 9 w 60"/>
                  <a:gd name="T47" fmla="*/ 9 h 60"/>
                  <a:gd name="T48" fmla="*/ 5 w 60"/>
                  <a:gd name="T49" fmla="*/ 13 h 60"/>
                  <a:gd name="T50" fmla="*/ 2 w 60"/>
                  <a:gd name="T51" fmla="*/ 18 h 60"/>
                  <a:gd name="T52" fmla="*/ 1 w 60"/>
                  <a:gd name="T53" fmla="*/ 23 h 60"/>
                  <a:gd name="T54" fmla="*/ 0 w 60"/>
                  <a:gd name="T55" fmla="*/ 30 h 60"/>
                  <a:gd name="T56" fmla="*/ 1 w 60"/>
                  <a:gd name="T57" fmla="*/ 35 h 60"/>
                  <a:gd name="T58" fmla="*/ 2 w 60"/>
                  <a:gd name="T59" fmla="*/ 41 h 60"/>
                  <a:gd name="T60" fmla="*/ 3 w 60"/>
                  <a:gd name="T61" fmla="*/ 43 h 60"/>
                  <a:gd name="T62" fmla="*/ 5 w 60"/>
                  <a:gd name="T63" fmla="*/ 46 h 60"/>
                  <a:gd name="T64" fmla="*/ 9 w 60"/>
                  <a:gd name="T65" fmla="*/ 51 h 60"/>
                  <a:gd name="T66" fmla="*/ 13 w 60"/>
                  <a:gd name="T67" fmla="*/ 55 h 60"/>
                  <a:gd name="T68" fmla="*/ 18 w 60"/>
                  <a:gd name="T69" fmla="*/ 57 h 60"/>
                  <a:gd name="T70" fmla="*/ 24 w 60"/>
                  <a:gd name="T71" fmla="*/ 59 h 60"/>
                  <a:gd name="T72" fmla="*/ 30 w 60"/>
                  <a:gd name="T73" fmla="*/ 60 h 60"/>
                  <a:gd name="T74" fmla="*/ 33 w 60"/>
                  <a:gd name="T75" fmla="*/ 59 h 60"/>
                  <a:gd name="T76" fmla="*/ 34 w 60"/>
                  <a:gd name="T77" fmla="*/ 59 h 60"/>
                  <a:gd name="T78" fmla="*/ 36 w 60"/>
                  <a:gd name="T79" fmla="*/ 59 h 60"/>
                  <a:gd name="T80" fmla="*/ 38 w 60"/>
                  <a:gd name="T81" fmla="*/ 58 h 60"/>
                  <a:gd name="T82" fmla="*/ 41 w 60"/>
                  <a:gd name="T83" fmla="*/ 57 h 60"/>
                  <a:gd name="T84" fmla="*/ 44 w 60"/>
                  <a:gd name="T85" fmla="*/ 56 h 60"/>
                  <a:gd name="T86" fmla="*/ 46 w 60"/>
                  <a:gd name="T87" fmla="*/ 55 h 60"/>
                  <a:gd name="T88" fmla="*/ 48 w 60"/>
                  <a:gd name="T89" fmla="*/ 53 h 60"/>
                  <a:gd name="T90" fmla="*/ 51 w 60"/>
                  <a:gd name="T91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60">
                    <a:moveTo>
                      <a:pt x="51" y="51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4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8" y="7"/>
                    </a:lnTo>
                    <a:lnTo>
                      <a:pt x="46" y="5"/>
                    </a:lnTo>
                    <a:lnTo>
                      <a:pt x="44" y="3"/>
                    </a:lnTo>
                    <a:lnTo>
                      <a:pt x="41" y="2"/>
                    </a:lnTo>
                    <a:lnTo>
                      <a:pt x="36" y="1"/>
                    </a:lnTo>
                    <a:lnTo>
                      <a:pt x="30" y="0"/>
                    </a:lnTo>
                    <a:lnTo>
                      <a:pt x="24" y="1"/>
                    </a:lnTo>
                    <a:lnTo>
                      <a:pt x="18" y="2"/>
                    </a:lnTo>
                    <a:lnTo>
                      <a:pt x="13" y="5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1" y="23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5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60"/>
                    </a:lnTo>
                    <a:lnTo>
                      <a:pt x="33" y="59"/>
                    </a:lnTo>
                    <a:lnTo>
                      <a:pt x="34" y="59"/>
                    </a:lnTo>
                    <a:lnTo>
                      <a:pt x="36" y="59"/>
                    </a:lnTo>
                    <a:lnTo>
                      <a:pt x="38" y="58"/>
                    </a:lnTo>
                    <a:lnTo>
                      <a:pt x="41" y="57"/>
                    </a:lnTo>
                    <a:lnTo>
                      <a:pt x="44" y="56"/>
                    </a:lnTo>
                    <a:lnTo>
                      <a:pt x="46" y="55"/>
                    </a:lnTo>
                    <a:lnTo>
                      <a:pt x="48" y="53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1" name="Freeform 162">
                <a:extLst>
                  <a:ext uri="{FF2B5EF4-FFF2-40B4-BE49-F238E27FC236}">
                    <a16:creationId xmlns:a16="http://schemas.microsoft.com/office/drawing/2014/main" id="{692A3943-C133-D26C-4CA8-B86D820778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45224" y="4044424"/>
                <a:ext cx="95250" cy="93663"/>
              </a:xfrm>
              <a:custGeom>
                <a:avLst/>
                <a:gdLst>
                  <a:gd name="T0" fmla="*/ 51 w 60"/>
                  <a:gd name="T1" fmla="*/ 51 h 59"/>
                  <a:gd name="T2" fmla="*/ 53 w 60"/>
                  <a:gd name="T3" fmla="*/ 48 h 59"/>
                  <a:gd name="T4" fmla="*/ 55 w 60"/>
                  <a:gd name="T5" fmla="*/ 46 h 59"/>
                  <a:gd name="T6" fmla="*/ 56 w 60"/>
                  <a:gd name="T7" fmla="*/ 43 h 59"/>
                  <a:gd name="T8" fmla="*/ 57 w 60"/>
                  <a:gd name="T9" fmla="*/ 41 h 59"/>
                  <a:gd name="T10" fmla="*/ 58 w 60"/>
                  <a:gd name="T11" fmla="*/ 38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8 h 59"/>
                  <a:gd name="T24" fmla="*/ 55 w 60"/>
                  <a:gd name="T25" fmla="*/ 13 h 59"/>
                  <a:gd name="T26" fmla="*/ 51 w 60"/>
                  <a:gd name="T27" fmla="*/ 9 h 59"/>
                  <a:gd name="T28" fmla="*/ 49 w 60"/>
                  <a:gd name="T29" fmla="*/ 6 h 59"/>
                  <a:gd name="T30" fmla="*/ 46 w 60"/>
                  <a:gd name="T31" fmla="*/ 5 h 59"/>
                  <a:gd name="T32" fmla="*/ 44 w 60"/>
                  <a:gd name="T33" fmla="*/ 3 h 59"/>
                  <a:gd name="T34" fmla="*/ 41 w 60"/>
                  <a:gd name="T35" fmla="*/ 2 h 59"/>
                  <a:gd name="T36" fmla="*/ 36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5 h 59"/>
                  <a:gd name="T46" fmla="*/ 9 w 60"/>
                  <a:gd name="T47" fmla="*/ 9 h 59"/>
                  <a:gd name="T48" fmla="*/ 5 w 60"/>
                  <a:gd name="T49" fmla="*/ 13 h 59"/>
                  <a:gd name="T50" fmla="*/ 2 w 60"/>
                  <a:gd name="T51" fmla="*/ 18 h 59"/>
                  <a:gd name="T52" fmla="*/ 1 w 60"/>
                  <a:gd name="T53" fmla="*/ 23 h 59"/>
                  <a:gd name="T54" fmla="*/ 0 w 60"/>
                  <a:gd name="T55" fmla="*/ 29 h 59"/>
                  <a:gd name="T56" fmla="*/ 1 w 60"/>
                  <a:gd name="T57" fmla="*/ 35 h 59"/>
                  <a:gd name="T58" fmla="*/ 2 w 60"/>
                  <a:gd name="T59" fmla="*/ 41 h 59"/>
                  <a:gd name="T60" fmla="*/ 3 w 60"/>
                  <a:gd name="T61" fmla="*/ 43 h 59"/>
                  <a:gd name="T62" fmla="*/ 5 w 60"/>
                  <a:gd name="T63" fmla="*/ 46 h 59"/>
                  <a:gd name="T64" fmla="*/ 9 w 60"/>
                  <a:gd name="T65" fmla="*/ 51 h 59"/>
                  <a:gd name="T66" fmla="*/ 13 w 60"/>
                  <a:gd name="T67" fmla="*/ 54 h 59"/>
                  <a:gd name="T68" fmla="*/ 18 w 60"/>
                  <a:gd name="T69" fmla="*/ 57 h 59"/>
                  <a:gd name="T70" fmla="*/ 24 w 60"/>
                  <a:gd name="T71" fmla="*/ 59 h 59"/>
                  <a:gd name="T72" fmla="*/ 30 w 60"/>
                  <a:gd name="T73" fmla="*/ 59 h 59"/>
                  <a:gd name="T74" fmla="*/ 33 w 60"/>
                  <a:gd name="T75" fmla="*/ 59 h 59"/>
                  <a:gd name="T76" fmla="*/ 34 w 60"/>
                  <a:gd name="T77" fmla="*/ 59 h 59"/>
                  <a:gd name="T78" fmla="*/ 36 w 60"/>
                  <a:gd name="T79" fmla="*/ 59 h 59"/>
                  <a:gd name="T80" fmla="*/ 38 w 60"/>
                  <a:gd name="T81" fmla="*/ 58 h 59"/>
                  <a:gd name="T82" fmla="*/ 41 w 60"/>
                  <a:gd name="T83" fmla="*/ 57 h 59"/>
                  <a:gd name="T84" fmla="*/ 44 w 60"/>
                  <a:gd name="T85" fmla="*/ 56 h 59"/>
                  <a:gd name="T86" fmla="*/ 46 w 60"/>
                  <a:gd name="T87" fmla="*/ 54 h 59"/>
                  <a:gd name="T88" fmla="*/ 49 w 60"/>
                  <a:gd name="T89" fmla="*/ 52 h 59"/>
                  <a:gd name="T90" fmla="*/ 51 w 60"/>
                  <a:gd name="T91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1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9" y="6"/>
                    </a:lnTo>
                    <a:lnTo>
                      <a:pt x="46" y="5"/>
                    </a:lnTo>
                    <a:lnTo>
                      <a:pt x="44" y="3"/>
                    </a:lnTo>
                    <a:lnTo>
                      <a:pt x="41" y="2"/>
                    </a:lnTo>
                    <a:lnTo>
                      <a:pt x="36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5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1" y="23"/>
                    </a:lnTo>
                    <a:lnTo>
                      <a:pt x="0" y="29"/>
                    </a:lnTo>
                    <a:lnTo>
                      <a:pt x="1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3" y="59"/>
                    </a:lnTo>
                    <a:lnTo>
                      <a:pt x="34" y="59"/>
                    </a:lnTo>
                    <a:lnTo>
                      <a:pt x="36" y="59"/>
                    </a:lnTo>
                    <a:lnTo>
                      <a:pt x="38" y="58"/>
                    </a:lnTo>
                    <a:lnTo>
                      <a:pt x="41" y="57"/>
                    </a:lnTo>
                    <a:lnTo>
                      <a:pt x="44" y="56"/>
                    </a:lnTo>
                    <a:lnTo>
                      <a:pt x="46" y="54"/>
                    </a:lnTo>
                    <a:lnTo>
                      <a:pt x="49" y="52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2" name="Freeform 163">
                <a:extLst>
                  <a:ext uri="{FF2B5EF4-FFF2-40B4-BE49-F238E27FC236}">
                    <a16:creationId xmlns:a16="http://schemas.microsoft.com/office/drawing/2014/main" id="{87EBC4B8-4388-DD45-A162-7239215802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2524" y="3877737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3" name="Freeform 164">
                <a:extLst>
                  <a:ext uri="{FF2B5EF4-FFF2-40B4-BE49-F238E27FC236}">
                    <a16:creationId xmlns:a16="http://schemas.microsoft.com/office/drawing/2014/main" id="{EA495C80-37DE-4929-95D6-58D913653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70674" y="4139674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4" name="Freeform 165">
                <a:extLst>
                  <a:ext uri="{FF2B5EF4-FFF2-40B4-BE49-F238E27FC236}">
                    <a16:creationId xmlns:a16="http://schemas.microsoft.com/office/drawing/2014/main" id="{72614808-2C53-B9D4-EC2F-99DAB1035A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3374" y="4152374"/>
                <a:ext cx="93662" cy="93663"/>
              </a:xfrm>
              <a:custGeom>
                <a:avLst/>
                <a:gdLst>
                  <a:gd name="T0" fmla="*/ 51 w 59"/>
                  <a:gd name="T1" fmla="*/ 50 h 59"/>
                  <a:gd name="T2" fmla="*/ 53 w 59"/>
                  <a:gd name="T3" fmla="*/ 48 h 59"/>
                  <a:gd name="T4" fmla="*/ 55 w 59"/>
                  <a:gd name="T5" fmla="*/ 46 h 59"/>
                  <a:gd name="T6" fmla="*/ 56 w 59"/>
                  <a:gd name="T7" fmla="*/ 43 h 59"/>
                  <a:gd name="T8" fmla="*/ 57 w 59"/>
                  <a:gd name="T9" fmla="*/ 41 h 59"/>
                  <a:gd name="T10" fmla="*/ 58 w 59"/>
                  <a:gd name="T11" fmla="*/ 38 h 59"/>
                  <a:gd name="T12" fmla="*/ 59 w 59"/>
                  <a:gd name="T13" fmla="*/ 35 h 59"/>
                  <a:gd name="T14" fmla="*/ 59 w 59"/>
                  <a:gd name="T15" fmla="*/ 33 h 59"/>
                  <a:gd name="T16" fmla="*/ 59 w 59"/>
                  <a:gd name="T17" fmla="*/ 32 h 59"/>
                  <a:gd name="T18" fmla="*/ 59 w 59"/>
                  <a:gd name="T19" fmla="*/ 29 h 59"/>
                  <a:gd name="T20" fmla="*/ 59 w 59"/>
                  <a:gd name="T21" fmla="*/ 23 h 59"/>
                  <a:gd name="T22" fmla="*/ 57 w 59"/>
                  <a:gd name="T23" fmla="*/ 18 h 59"/>
                  <a:gd name="T24" fmla="*/ 55 w 59"/>
                  <a:gd name="T25" fmla="*/ 13 h 59"/>
                  <a:gd name="T26" fmla="*/ 51 w 59"/>
                  <a:gd name="T27" fmla="*/ 8 h 59"/>
                  <a:gd name="T28" fmla="*/ 48 w 59"/>
                  <a:gd name="T29" fmla="*/ 6 h 59"/>
                  <a:gd name="T30" fmla="*/ 46 w 59"/>
                  <a:gd name="T31" fmla="*/ 4 h 59"/>
                  <a:gd name="T32" fmla="*/ 43 w 59"/>
                  <a:gd name="T33" fmla="*/ 3 h 59"/>
                  <a:gd name="T34" fmla="*/ 41 w 59"/>
                  <a:gd name="T35" fmla="*/ 2 h 59"/>
                  <a:gd name="T36" fmla="*/ 35 w 59"/>
                  <a:gd name="T37" fmla="*/ 0 h 59"/>
                  <a:gd name="T38" fmla="*/ 30 w 59"/>
                  <a:gd name="T39" fmla="*/ 0 h 59"/>
                  <a:gd name="T40" fmla="*/ 23 w 59"/>
                  <a:gd name="T41" fmla="*/ 0 h 59"/>
                  <a:gd name="T42" fmla="*/ 18 w 59"/>
                  <a:gd name="T43" fmla="*/ 2 h 59"/>
                  <a:gd name="T44" fmla="*/ 13 w 59"/>
                  <a:gd name="T45" fmla="*/ 4 h 59"/>
                  <a:gd name="T46" fmla="*/ 9 w 59"/>
                  <a:gd name="T47" fmla="*/ 8 h 59"/>
                  <a:gd name="T48" fmla="*/ 5 w 59"/>
                  <a:gd name="T49" fmla="*/ 13 h 59"/>
                  <a:gd name="T50" fmla="*/ 2 w 59"/>
                  <a:gd name="T51" fmla="*/ 18 h 59"/>
                  <a:gd name="T52" fmla="*/ 0 w 59"/>
                  <a:gd name="T53" fmla="*/ 23 h 59"/>
                  <a:gd name="T54" fmla="*/ 0 w 59"/>
                  <a:gd name="T55" fmla="*/ 29 h 59"/>
                  <a:gd name="T56" fmla="*/ 0 w 59"/>
                  <a:gd name="T57" fmla="*/ 35 h 59"/>
                  <a:gd name="T58" fmla="*/ 2 w 59"/>
                  <a:gd name="T59" fmla="*/ 41 h 59"/>
                  <a:gd name="T60" fmla="*/ 3 w 59"/>
                  <a:gd name="T61" fmla="*/ 43 h 59"/>
                  <a:gd name="T62" fmla="*/ 5 w 59"/>
                  <a:gd name="T63" fmla="*/ 46 h 59"/>
                  <a:gd name="T64" fmla="*/ 9 w 59"/>
                  <a:gd name="T65" fmla="*/ 50 h 59"/>
                  <a:gd name="T66" fmla="*/ 13 w 59"/>
                  <a:gd name="T67" fmla="*/ 54 h 59"/>
                  <a:gd name="T68" fmla="*/ 18 w 59"/>
                  <a:gd name="T69" fmla="*/ 57 h 59"/>
                  <a:gd name="T70" fmla="*/ 23 w 59"/>
                  <a:gd name="T71" fmla="*/ 58 h 59"/>
                  <a:gd name="T72" fmla="*/ 30 w 59"/>
                  <a:gd name="T73" fmla="*/ 59 h 59"/>
                  <a:gd name="T74" fmla="*/ 32 w 59"/>
                  <a:gd name="T75" fmla="*/ 59 h 59"/>
                  <a:gd name="T76" fmla="*/ 34 w 59"/>
                  <a:gd name="T77" fmla="*/ 58 h 59"/>
                  <a:gd name="T78" fmla="*/ 35 w 59"/>
                  <a:gd name="T79" fmla="*/ 58 h 59"/>
                  <a:gd name="T80" fmla="*/ 38 w 59"/>
                  <a:gd name="T81" fmla="*/ 57 h 59"/>
                  <a:gd name="T82" fmla="*/ 41 w 59"/>
                  <a:gd name="T83" fmla="*/ 57 h 59"/>
                  <a:gd name="T84" fmla="*/ 43 w 59"/>
                  <a:gd name="T85" fmla="*/ 55 h 59"/>
                  <a:gd name="T86" fmla="*/ 46 w 59"/>
                  <a:gd name="T87" fmla="*/ 54 h 59"/>
                  <a:gd name="T88" fmla="*/ 48 w 59"/>
                  <a:gd name="T89" fmla="*/ 52 h 59"/>
                  <a:gd name="T90" fmla="*/ 51 w 59"/>
                  <a:gd name="T91" fmla="*/ 5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9" h="59">
                    <a:moveTo>
                      <a:pt x="51" y="50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59" y="29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4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3" y="4"/>
                    </a:lnTo>
                    <a:lnTo>
                      <a:pt x="9" y="8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3" y="58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7"/>
                    </a:lnTo>
                    <a:lnTo>
                      <a:pt x="43" y="55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5" name="Freeform 166">
                <a:extLst>
                  <a:ext uri="{FF2B5EF4-FFF2-40B4-BE49-F238E27FC236}">
                    <a16:creationId xmlns:a16="http://schemas.microsoft.com/office/drawing/2014/main" id="{8AA9A40C-F9DE-46C1-E5A6-E51E5B9D8D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10412" y="4304774"/>
                <a:ext cx="120650" cy="122238"/>
              </a:xfrm>
              <a:custGeom>
                <a:avLst/>
                <a:gdLst>
                  <a:gd name="T0" fmla="*/ 0 w 76"/>
                  <a:gd name="T1" fmla="*/ 38 h 77"/>
                  <a:gd name="T2" fmla="*/ 38 w 76"/>
                  <a:gd name="T3" fmla="*/ 77 h 77"/>
                  <a:gd name="T4" fmla="*/ 76 w 76"/>
                  <a:gd name="T5" fmla="*/ 38 h 77"/>
                  <a:gd name="T6" fmla="*/ 38 w 76"/>
                  <a:gd name="T7" fmla="*/ 0 h 77"/>
                  <a:gd name="T8" fmla="*/ 0 w 76"/>
                  <a:gd name="T9" fmla="*/ 3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7">
                    <a:moveTo>
                      <a:pt x="0" y="38"/>
                    </a:moveTo>
                    <a:lnTo>
                      <a:pt x="38" y="77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6" name="Freeform 167">
                <a:extLst>
                  <a:ext uri="{FF2B5EF4-FFF2-40B4-BE49-F238E27FC236}">
                    <a16:creationId xmlns:a16="http://schemas.microsoft.com/office/drawing/2014/main" id="{43C4D567-7832-AA8E-2D59-223D0D93E4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3112" y="4292074"/>
                <a:ext cx="95250" cy="93663"/>
              </a:xfrm>
              <a:custGeom>
                <a:avLst/>
                <a:gdLst>
                  <a:gd name="T0" fmla="*/ 51 w 60"/>
                  <a:gd name="T1" fmla="*/ 50 h 59"/>
                  <a:gd name="T2" fmla="*/ 53 w 60"/>
                  <a:gd name="T3" fmla="*/ 48 h 59"/>
                  <a:gd name="T4" fmla="*/ 55 w 60"/>
                  <a:gd name="T5" fmla="*/ 45 h 59"/>
                  <a:gd name="T6" fmla="*/ 56 w 60"/>
                  <a:gd name="T7" fmla="*/ 43 h 59"/>
                  <a:gd name="T8" fmla="*/ 57 w 60"/>
                  <a:gd name="T9" fmla="*/ 40 h 59"/>
                  <a:gd name="T10" fmla="*/ 58 w 60"/>
                  <a:gd name="T11" fmla="*/ 37 h 59"/>
                  <a:gd name="T12" fmla="*/ 59 w 60"/>
                  <a:gd name="T13" fmla="*/ 35 h 59"/>
                  <a:gd name="T14" fmla="*/ 59 w 60"/>
                  <a:gd name="T15" fmla="*/ 33 h 59"/>
                  <a:gd name="T16" fmla="*/ 59 w 60"/>
                  <a:gd name="T17" fmla="*/ 32 h 59"/>
                  <a:gd name="T18" fmla="*/ 60 w 60"/>
                  <a:gd name="T19" fmla="*/ 29 h 59"/>
                  <a:gd name="T20" fmla="*/ 59 w 60"/>
                  <a:gd name="T21" fmla="*/ 23 h 59"/>
                  <a:gd name="T22" fmla="*/ 57 w 60"/>
                  <a:gd name="T23" fmla="*/ 17 h 59"/>
                  <a:gd name="T24" fmla="*/ 55 w 60"/>
                  <a:gd name="T25" fmla="*/ 12 h 59"/>
                  <a:gd name="T26" fmla="*/ 51 w 60"/>
                  <a:gd name="T27" fmla="*/ 8 h 59"/>
                  <a:gd name="T28" fmla="*/ 48 w 60"/>
                  <a:gd name="T29" fmla="*/ 6 h 59"/>
                  <a:gd name="T30" fmla="*/ 46 w 60"/>
                  <a:gd name="T31" fmla="*/ 4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3 w 60"/>
                  <a:gd name="T41" fmla="*/ 0 h 59"/>
                  <a:gd name="T42" fmla="*/ 18 w 60"/>
                  <a:gd name="T43" fmla="*/ 2 h 59"/>
                  <a:gd name="T44" fmla="*/ 13 w 60"/>
                  <a:gd name="T45" fmla="*/ 4 h 59"/>
                  <a:gd name="T46" fmla="*/ 9 w 60"/>
                  <a:gd name="T47" fmla="*/ 8 h 59"/>
                  <a:gd name="T48" fmla="*/ 5 w 60"/>
                  <a:gd name="T49" fmla="*/ 12 h 59"/>
                  <a:gd name="T50" fmla="*/ 2 w 60"/>
                  <a:gd name="T51" fmla="*/ 17 h 59"/>
                  <a:gd name="T52" fmla="*/ 0 w 60"/>
                  <a:gd name="T53" fmla="*/ 23 h 59"/>
                  <a:gd name="T54" fmla="*/ 0 w 60"/>
                  <a:gd name="T55" fmla="*/ 29 h 59"/>
                  <a:gd name="T56" fmla="*/ 0 w 60"/>
                  <a:gd name="T57" fmla="*/ 35 h 59"/>
                  <a:gd name="T58" fmla="*/ 2 w 60"/>
                  <a:gd name="T59" fmla="*/ 40 h 59"/>
                  <a:gd name="T60" fmla="*/ 3 w 60"/>
                  <a:gd name="T61" fmla="*/ 43 h 59"/>
                  <a:gd name="T62" fmla="*/ 5 w 60"/>
                  <a:gd name="T63" fmla="*/ 45 h 59"/>
                  <a:gd name="T64" fmla="*/ 9 w 60"/>
                  <a:gd name="T65" fmla="*/ 50 h 59"/>
                  <a:gd name="T66" fmla="*/ 13 w 60"/>
                  <a:gd name="T67" fmla="*/ 54 h 59"/>
                  <a:gd name="T68" fmla="*/ 18 w 60"/>
                  <a:gd name="T69" fmla="*/ 57 h 59"/>
                  <a:gd name="T70" fmla="*/ 23 w 60"/>
                  <a:gd name="T71" fmla="*/ 58 h 59"/>
                  <a:gd name="T72" fmla="*/ 30 w 60"/>
                  <a:gd name="T73" fmla="*/ 59 h 59"/>
                  <a:gd name="T74" fmla="*/ 32 w 60"/>
                  <a:gd name="T75" fmla="*/ 59 h 59"/>
                  <a:gd name="T76" fmla="*/ 34 w 60"/>
                  <a:gd name="T77" fmla="*/ 58 h 59"/>
                  <a:gd name="T78" fmla="*/ 35 w 60"/>
                  <a:gd name="T79" fmla="*/ 58 h 59"/>
                  <a:gd name="T80" fmla="*/ 38 w 60"/>
                  <a:gd name="T81" fmla="*/ 57 h 59"/>
                  <a:gd name="T82" fmla="*/ 41 w 60"/>
                  <a:gd name="T83" fmla="*/ 57 h 59"/>
                  <a:gd name="T84" fmla="*/ 43 w 60"/>
                  <a:gd name="T85" fmla="*/ 55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0"/>
                    </a:moveTo>
                    <a:lnTo>
                      <a:pt x="53" y="48"/>
                    </a:lnTo>
                    <a:lnTo>
                      <a:pt x="55" y="45"/>
                    </a:lnTo>
                    <a:lnTo>
                      <a:pt x="56" y="43"/>
                    </a:lnTo>
                    <a:lnTo>
                      <a:pt x="57" y="40"/>
                    </a:lnTo>
                    <a:lnTo>
                      <a:pt x="58" y="37"/>
                    </a:lnTo>
                    <a:lnTo>
                      <a:pt x="59" y="35"/>
                    </a:lnTo>
                    <a:lnTo>
                      <a:pt x="59" y="33"/>
                    </a:lnTo>
                    <a:lnTo>
                      <a:pt x="59" y="32"/>
                    </a:lnTo>
                    <a:lnTo>
                      <a:pt x="60" y="29"/>
                    </a:lnTo>
                    <a:lnTo>
                      <a:pt x="59" y="23"/>
                    </a:lnTo>
                    <a:lnTo>
                      <a:pt x="57" y="17"/>
                    </a:lnTo>
                    <a:lnTo>
                      <a:pt x="55" y="12"/>
                    </a:lnTo>
                    <a:lnTo>
                      <a:pt x="51" y="8"/>
                    </a:lnTo>
                    <a:lnTo>
                      <a:pt x="48" y="6"/>
                    </a:lnTo>
                    <a:lnTo>
                      <a:pt x="46" y="4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3" y="0"/>
                    </a:lnTo>
                    <a:lnTo>
                      <a:pt x="18" y="2"/>
                    </a:lnTo>
                    <a:lnTo>
                      <a:pt x="13" y="4"/>
                    </a:lnTo>
                    <a:lnTo>
                      <a:pt x="9" y="8"/>
                    </a:lnTo>
                    <a:lnTo>
                      <a:pt x="5" y="12"/>
                    </a:lnTo>
                    <a:lnTo>
                      <a:pt x="2" y="17"/>
                    </a:lnTo>
                    <a:lnTo>
                      <a:pt x="0" y="23"/>
                    </a:lnTo>
                    <a:lnTo>
                      <a:pt x="0" y="29"/>
                    </a:lnTo>
                    <a:lnTo>
                      <a:pt x="0" y="35"/>
                    </a:lnTo>
                    <a:lnTo>
                      <a:pt x="2" y="40"/>
                    </a:lnTo>
                    <a:lnTo>
                      <a:pt x="3" y="43"/>
                    </a:lnTo>
                    <a:lnTo>
                      <a:pt x="5" y="45"/>
                    </a:lnTo>
                    <a:lnTo>
                      <a:pt x="9" y="50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3" y="58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8"/>
                    </a:lnTo>
                    <a:lnTo>
                      <a:pt x="35" y="58"/>
                    </a:lnTo>
                    <a:lnTo>
                      <a:pt x="38" y="57"/>
                    </a:lnTo>
                    <a:lnTo>
                      <a:pt x="41" y="57"/>
                    </a:lnTo>
                    <a:lnTo>
                      <a:pt x="43" y="55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0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7" name="Freeform 168">
                <a:extLst>
                  <a:ext uri="{FF2B5EF4-FFF2-40B4-BE49-F238E27FC236}">
                    <a16:creationId xmlns:a16="http://schemas.microsoft.com/office/drawing/2014/main" id="{32B72EE3-D03F-5A8A-F8EA-B1263BD375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45387" y="4427012"/>
                <a:ext cx="120650" cy="120650"/>
              </a:xfrm>
              <a:custGeom>
                <a:avLst/>
                <a:gdLst>
                  <a:gd name="T0" fmla="*/ 0 w 76"/>
                  <a:gd name="T1" fmla="*/ 38 h 76"/>
                  <a:gd name="T2" fmla="*/ 38 w 76"/>
                  <a:gd name="T3" fmla="*/ 76 h 76"/>
                  <a:gd name="T4" fmla="*/ 76 w 76"/>
                  <a:gd name="T5" fmla="*/ 38 h 76"/>
                  <a:gd name="T6" fmla="*/ 38 w 76"/>
                  <a:gd name="T7" fmla="*/ 0 h 76"/>
                  <a:gd name="T8" fmla="*/ 0 w 76"/>
                  <a:gd name="T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76">
                    <a:moveTo>
                      <a:pt x="0" y="38"/>
                    </a:moveTo>
                    <a:lnTo>
                      <a:pt x="38" y="76"/>
                    </a:lnTo>
                    <a:lnTo>
                      <a:pt x="76" y="38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00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8" name="Freeform 169">
                <a:extLst>
                  <a:ext uri="{FF2B5EF4-FFF2-40B4-BE49-F238E27FC236}">
                    <a16:creationId xmlns:a16="http://schemas.microsoft.com/office/drawing/2014/main" id="{7EBF2E52-5FB2-67BF-9951-C882FADE93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8087" y="4320649"/>
                <a:ext cx="95250" cy="93663"/>
              </a:xfrm>
              <a:custGeom>
                <a:avLst/>
                <a:gdLst>
                  <a:gd name="T0" fmla="*/ 51 w 60"/>
                  <a:gd name="T1" fmla="*/ 51 h 59"/>
                  <a:gd name="T2" fmla="*/ 53 w 60"/>
                  <a:gd name="T3" fmla="*/ 48 h 59"/>
                  <a:gd name="T4" fmla="*/ 55 w 60"/>
                  <a:gd name="T5" fmla="*/ 46 h 59"/>
                  <a:gd name="T6" fmla="*/ 56 w 60"/>
                  <a:gd name="T7" fmla="*/ 43 h 59"/>
                  <a:gd name="T8" fmla="*/ 57 w 60"/>
                  <a:gd name="T9" fmla="*/ 41 h 59"/>
                  <a:gd name="T10" fmla="*/ 58 w 60"/>
                  <a:gd name="T11" fmla="*/ 38 h 59"/>
                  <a:gd name="T12" fmla="*/ 59 w 60"/>
                  <a:gd name="T13" fmla="*/ 35 h 59"/>
                  <a:gd name="T14" fmla="*/ 59 w 60"/>
                  <a:gd name="T15" fmla="*/ 34 h 59"/>
                  <a:gd name="T16" fmla="*/ 59 w 60"/>
                  <a:gd name="T17" fmla="*/ 32 h 59"/>
                  <a:gd name="T18" fmla="*/ 60 w 60"/>
                  <a:gd name="T19" fmla="*/ 30 h 59"/>
                  <a:gd name="T20" fmla="*/ 59 w 60"/>
                  <a:gd name="T21" fmla="*/ 23 h 59"/>
                  <a:gd name="T22" fmla="*/ 57 w 60"/>
                  <a:gd name="T23" fmla="*/ 18 h 59"/>
                  <a:gd name="T24" fmla="*/ 55 w 60"/>
                  <a:gd name="T25" fmla="*/ 13 h 59"/>
                  <a:gd name="T26" fmla="*/ 51 w 60"/>
                  <a:gd name="T27" fmla="*/ 9 h 59"/>
                  <a:gd name="T28" fmla="*/ 48 w 60"/>
                  <a:gd name="T29" fmla="*/ 6 h 59"/>
                  <a:gd name="T30" fmla="*/ 46 w 60"/>
                  <a:gd name="T31" fmla="*/ 5 h 59"/>
                  <a:gd name="T32" fmla="*/ 43 w 60"/>
                  <a:gd name="T33" fmla="*/ 3 h 59"/>
                  <a:gd name="T34" fmla="*/ 41 w 60"/>
                  <a:gd name="T35" fmla="*/ 2 h 59"/>
                  <a:gd name="T36" fmla="*/ 35 w 60"/>
                  <a:gd name="T37" fmla="*/ 0 h 59"/>
                  <a:gd name="T38" fmla="*/ 30 w 60"/>
                  <a:gd name="T39" fmla="*/ 0 h 59"/>
                  <a:gd name="T40" fmla="*/ 24 w 60"/>
                  <a:gd name="T41" fmla="*/ 0 h 59"/>
                  <a:gd name="T42" fmla="*/ 18 w 60"/>
                  <a:gd name="T43" fmla="*/ 2 h 59"/>
                  <a:gd name="T44" fmla="*/ 13 w 60"/>
                  <a:gd name="T45" fmla="*/ 5 h 59"/>
                  <a:gd name="T46" fmla="*/ 9 w 60"/>
                  <a:gd name="T47" fmla="*/ 9 h 59"/>
                  <a:gd name="T48" fmla="*/ 5 w 60"/>
                  <a:gd name="T49" fmla="*/ 13 h 59"/>
                  <a:gd name="T50" fmla="*/ 2 w 60"/>
                  <a:gd name="T51" fmla="*/ 18 h 59"/>
                  <a:gd name="T52" fmla="*/ 0 w 60"/>
                  <a:gd name="T53" fmla="*/ 23 h 59"/>
                  <a:gd name="T54" fmla="*/ 0 w 60"/>
                  <a:gd name="T55" fmla="*/ 30 h 59"/>
                  <a:gd name="T56" fmla="*/ 0 w 60"/>
                  <a:gd name="T57" fmla="*/ 35 h 59"/>
                  <a:gd name="T58" fmla="*/ 2 w 60"/>
                  <a:gd name="T59" fmla="*/ 41 h 59"/>
                  <a:gd name="T60" fmla="*/ 3 w 60"/>
                  <a:gd name="T61" fmla="*/ 43 h 59"/>
                  <a:gd name="T62" fmla="*/ 5 w 60"/>
                  <a:gd name="T63" fmla="*/ 46 h 59"/>
                  <a:gd name="T64" fmla="*/ 9 w 60"/>
                  <a:gd name="T65" fmla="*/ 51 h 59"/>
                  <a:gd name="T66" fmla="*/ 13 w 60"/>
                  <a:gd name="T67" fmla="*/ 54 h 59"/>
                  <a:gd name="T68" fmla="*/ 18 w 60"/>
                  <a:gd name="T69" fmla="*/ 57 h 59"/>
                  <a:gd name="T70" fmla="*/ 24 w 60"/>
                  <a:gd name="T71" fmla="*/ 59 h 59"/>
                  <a:gd name="T72" fmla="*/ 30 w 60"/>
                  <a:gd name="T73" fmla="*/ 59 h 59"/>
                  <a:gd name="T74" fmla="*/ 32 w 60"/>
                  <a:gd name="T75" fmla="*/ 59 h 59"/>
                  <a:gd name="T76" fmla="*/ 34 w 60"/>
                  <a:gd name="T77" fmla="*/ 59 h 59"/>
                  <a:gd name="T78" fmla="*/ 35 w 60"/>
                  <a:gd name="T79" fmla="*/ 59 h 59"/>
                  <a:gd name="T80" fmla="*/ 38 w 60"/>
                  <a:gd name="T81" fmla="*/ 58 h 59"/>
                  <a:gd name="T82" fmla="*/ 41 w 60"/>
                  <a:gd name="T83" fmla="*/ 57 h 59"/>
                  <a:gd name="T84" fmla="*/ 43 w 60"/>
                  <a:gd name="T85" fmla="*/ 56 h 59"/>
                  <a:gd name="T86" fmla="*/ 46 w 60"/>
                  <a:gd name="T87" fmla="*/ 54 h 59"/>
                  <a:gd name="T88" fmla="*/ 48 w 60"/>
                  <a:gd name="T89" fmla="*/ 52 h 59"/>
                  <a:gd name="T90" fmla="*/ 51 w 60"/>
                  <a:gd name="T91" fmla="*/ 51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60" h="59">
                    <a:moveTo>
                      <a:pt x="51" y="51"/>
                    </a:moveTo>
                    <a:lnTo>
                      <a:pt x="53" y="48"/>
                    </a:lnTo>
                    <a:lnTo>
                      <a:pt x="55" y="46"/>
                    </a:lnTo>
                    <a:lnTo>
                      <a:pt x="56" y="43"/>
                    </a:lnTo>
                    <a:lnTo>
                      <a:pt x="57" y="41"/>
                    </a:lnTo>
                    <a:lnTo>
                      <a:pt x="58" y="38"/>
                    </a:lnTo>
                    <a:lnTo>
                      <a:pt x="59" y="35"/>
                    </a:lnTo>
                    <a:lnTo>
                      <a:pt x="59" y="34"/>
                    </a:lnTo>
                    <a:lnTo>
                      <a:pt x="59" y="32"/>
                    </a:lnTo>
                    <a:lnTo>
                      <a:pt x="60" y="30"/>
                    </a:lnTo>
                    <a:lnTo>
                      <a:pt x="59" y="23"/>
                    </a:lnTo>
                    <a:lnTo>
                      <a:pt x="57" y="18"/>
                    </a:lnTo>
                    <a:lnTo>
                      <a:pt x="55" y="13"/>
                    </a:lnTo>
                    <a:lnTo>
                      <a:pt x="51" y="9"/>
                    </a:lnTo>
                    <a:lnTo>
                      <a:pt x="48" y="6"/>
                    </a:lnTo>
                    <a:lnTo>
                      <a:pt x="46" y="5"/>
                    </a:lnTo>
                    <a:lnTo>
                      <a:pt x="43" y="3"/>
                    </a:lnTo>
                    <a:lnTo>
                      <a:pt x="41" y="2"/>
                    </a:lnTo>
                    <a:lnTo>
                      <a:pt x="35" y="0"/>
                    </a:lnTo>
                    <a:lnTo>
                      <a:pt x="30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5"/>
                    </a:lnTo>
                    <a:lnTo>
                      <a:pt x="9" y="9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0" y="23"/>
                    </a:lnTo>
                    <a:lnTo>
                      <a:pt x="0" y="30"/>
                    </a:lnTo>
                    <a:lnTo>
                      <a:pt x="0" y="35"/>
                    </a:lnTo>
                    <a:lnTo>
                      <a:pt x="2" y="41"/>
                    </a:lnTo>
                    <a:lnTo>
                      <a:pt x="3" y="43"/>
                    </a:lnTo>
                    <a:lnTo>
                      <a:pt x="5" y="46"/>
                    </a:lnTo>
                    <a:lnTo>
                      <a:pt x="9" y="51"/>
                    </a:lnTo>
                    <a:lnTo>
                      <a:pt x="13" y="54"/>
                    </a:lnTo>
                    <a:lnTo>
                      <a:pt x="18" y="57"/>
                    </a:lnTo>
                    <a:lnTo>
                      <a:pt x="24" y="59"/>
                    </a:lnTo>
                    <a:lnTo>
                      <a:pt x="30" y="59"/>
                    </a:lnTo>
                    <a:lnTo>
                      <a:pt x="32" y="59"/>
                    </a:lnTo>
                    <a:lnTo>
                      <a:pt x="34" y="59"/>
                    </a:lnTo>
                    <a:lnTo>
                      <a:pt x="35" y="59"/>
                    </a:lnTo>
                    <a:lnTo>
                      <a:pt x="38" y="58"/>
                    </a:lnTo>
                    <a:lnTo>
                      <a:pt x="41" y="57"/>
                    </a:lnTo>
                    <a:lnTo>
                      <a:pt x="43" y="56"/>
                    </a:lnTo>
                    <a:lnTo>
                      <a:pt x="46" y="54"/>
                    </a:lnTo>
                    <a:lnTo>
                      <a:pt x="48" y="52"/>
                    </a:lnTo>
                    <a:lnTo>
                      <a:pt x="51" y="51"/>
                    </a:lnTo>
                    <a:close/>
                  </a:path>
                </a:pathLst>
              </a:custGeom>
              <a:solidFill>
                <a:srgbClr val="99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99" name="Rectangle 170">
                <a:extLst>
                  <a:ext uri="{FF2B5EF4-FFF2-40B4-BE49-F238E27FC236}">
                    <a16:creationId xmlns:a16="http://schemas.microsoft.com/office/drawing/2014/main" id="{502896C7-5A81-8C17-720C-9457C3488F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2149" y="2918887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0" name="Rectangle 171">
                <a:extLst>
                  <a:ext uri="{FF2B5EF4-FFF2-40B4-BE49-F238E27FC236}">
                    <a16:creationId xmlns:a16="http://schemas.microsoft.com/office/drawing/2014/main" id="{24BDE33F-BD3E-D5C4-BAEC-56E46D20E5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1837" y="3576112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1" name="Rectangle 172">
                <a:extLst>
                  <a:ext uri="{FF2B5EF4-FFF2-40B4-BE49-F238E27FC236}">
                    <a16:creationId xmlns:a16="http://schemas.microsoft.com/office/drawing/2014/main" id="{CEC0A04E-828D-6D4E-C7D0-A1A63CB0F2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46812" y="3784074"/>
                <a:ext cx="92075" cy="93663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2" name="Rectangle 173">
                <a:extLst>
                  <a:ext uri="{FF2B5EF4-FFF2-40B4-BE49-F238E27FC236}">
                    <a16:creationId xmlns:a16="http://schemas.microsoft.com/office/drawing/2014/main" id="{AE586778-062F-B50A-B11F-A5692FA24F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4962" y="3874562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3" name="Rectangle 174">
                <a:extLst>
                  <a:ext uri="{FF2B5EF4-FFF2-40B4-BE49-F238E27FC236}">
                    <a16:creationId xmlns:a16="http://schemas.microsoft.com/office/drawing/2014/main" id="{1C1D7A54-E8C6-7EC5-6A2B-77D9E96D7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24699" y="4023787"/>
                <a:ext cx="92075" cy="92075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4" name="Rectangle 175">
                <a:extLst>
                  <a:ext uri="{FF2B5EF4-FFF2-40B4-BE49-F238E27FC236}">
                    <a16:creationId xmlns:a16="http://schemas.microsoft.com/office/drawing/2014/main" id="{145C4323-745A-04CF-84F6-CB7297A823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59674" y="4038074"/>
                <a:ext cx="92075" cy="93663"/>
              </a:xfrm>
              <a:prstGeom prst="rect">
                <a:avLst/>
              </a:pr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5" name="Rectangle 176">
                <a:extLst>
                  <a:ext uri="{FF2B5EF4-FFF2-40B4-BE49-F238E27FC236}">
                    <a16:creationId xmlns:a16="http://schemas.microsoft.com/office/drawing/2014/main" id="{A26E4810-91F0-AA25-D4E7-91AD907FCC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8287" y="3888849"/>
                <a:ext cx="161262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6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-2.01 (-2.44 ; -1.59)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6" name="Rectangle 177">
                <a:extLst>
                  <a:ext uri="{FF2B5EF4-FFF2-40B4-BE49-F238E27FC236}">
                    <a16:creationId xmlns:a16="http://schemas.microsoft.com/office/drawing/2014/main" id="{FF03AA89-E7F2-23C5-5CB0-7F5703C21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8287" y="4258737"/>
                <a:ext cx="161262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66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-2.29 (-2.83 ; -1.76)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07" name="Rectangle 178">
                <a:extLst>
                  <a:ext uri="{FF2B5EF4-FFF2-40B4-BE49-F238E27FC236}">
                    <a16:creationId xmlns:a16="http://schemas.microsoft.com/office/drawing/2014/main" id="{4ED49282-1D72-4F59-D395-2AE1E5D17A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88287" y="4634974"/>
                <a:ext cx="1612621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-2.41 (-2.68 ; -2.14)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608" name="Connecteur droit avec flèche 607">
                <a:extLst>
                  <a:ext uri="{FF2B5EF4-FFF2-40B4-BE49-F238E27FC236}">
                    <a16:creationId xmlns:a16="http://schemas.microsoft.com/office/drawing/2014/main" id="{CFC92644-FAC3-FF9D-DE39-929CAC97394E}"/>
                  </a:ext>
                </a:extLst>
              </p:cNvPr>
              <p:cNvCxnSpPr/>
              <p:nvPr/>
            </p:nvCxnSpPr>
            <p:spPr>
              <a:xfrm flipV="1">
                <a:off x="3197224" y="5586599"/>
                <a:ext cx="0" cy="262398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Connecteur droit avec flèche 608">
                <a:extLst>
                  <a:ext uri="{FF2B5EF4-FFF2-40B4-BE49-F238E27FC236}">
                    <a16:creationId xmlns:a16="http://schemas.microsoft.com/office/drawing/2014/main" id="{B8F4D612-6170-3E96-B171-98200AEFB60F}"/>
                  </a:ext>
                </a:extLst>
              </p:cNvPr>
              <p:cNvCxnSpPr/>
              <p:nvPr/>
            </p:nvCxnSpPr>
            <p:spPr>
              <a:xfrm flipV="1">
                <a:off x="3647121" y="5578511"/>
                <a:ext cx="0" cy="262398"/>
              </a:xfrm>
              <a:prstGeom prst="straightConnector1">
                <a:avLst/>
              </a:prstGeom>
              <a:ln w="28575">
                <a:solidFill>
                  <a:srgbClr val="0070C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0" name="Rectangle 41">
                <a:extLst>
                  <a:ext uri="{FF2B5EF4-FFF2-40B4-BE49-F238E27FC236}">
                    <a16:creationId xmlns:a16="http://schemas.microsoft.com/office/drawing/2014/main" id="{74892136-D9D3-072F-F76D-5BEC098862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471" y="5897457"/>
                <a:ext cx="3497948" cy="2653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GS-3242 administered on D1 &amp; D2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</p:grpSp>
        <p:sp>
          <p:nvSpPr>
            <p:cNvPr id="633" name="ZoneTexte 632">
              <a:extLst>
                <a:ext uri="{FF2B5EF4-FFF2-40B4-BE49-F238E27FC236}">
                  <a16:creationId xmlns:a16="http://schemas.microsoft.com/office/drawing/2014/main" id="{4D38A438-ABF0-906C-57C6-2386EDB9C98D}"/>
                </a:ext>
              </a:extLst>
            </p:cNvPr>
            <p:cNvSpPr txBox="1"/>
            <p:nvPr/>
          </p:nvSpPr>
          <p:spPr>
            <a:xfrm>
              <a:off x="5257800" y="5776929"/>
              <a:ext cx="62068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fr-FR" sz="1400" dirty="0">
                  <a:solidFill>
                    <a:srgbClr val="000066"/>
                  </a:solidFill>
                </a:rPr>
                <a:t>No PK</a:t>
              </a: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E92DEAAC-DCED-3224-9733-B18E439D86F2}"/>
              </a:ext>
            </a:extLst>
          </p:cNvPr>
          <p:cNvSpPr txBox="1">
            <a:spLocks/>
          </p:cNvSpPr>
          <p:nvPr/>
        </p:nvSpPr>
        <p:spPr>
          <a:xfrm>
            <a:off x="375166" y="4524408"/>
            <a:ext cx="5282045" cy="539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3300" b="1" kern="1200">
                <a:solidFill>
                  <a:srgbClr val="FF66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 err="1">
                <a:solidFill>
                  <a:srgbClr val="0070C0"/>
                </a:solidFill>
              </a:rPr>
              <a:t>qw</a:t>
            </a:r>
            <a:r>
              <a:rPr lang="fr-FR" sz="2000" dirty="0">
                <a:solidFill>
                  <a:srgbClr val="0070C0"/>
                </a:solidFill>
              </a:rPr>
              <a:t> oral GS-3242 + LEN	- </a:t>
            </a:r>
            <a:r>
              <a:rPr lang="fr-FR" sz="2000" dirty="0" err="1">
                <a:solidFill>
                  <a:srgbClr val="0070C0"/>
                </a:solidFill>
              </a:rPr>
              <a:t>Clinical</a:t>
            </a:r>
            <a:r>
              <a:rPr lang="fr-FR" sz="2000" dirty="0">
                <a:solidFill>
                  <a:srgbClr val="0070C0"/>
                </a:solidFill>
              </a:rPr>
              <a:t> Trials.gov</a:t>
            </a:r>
          </a:p>
        </p:txBody>
      </p:sp>
      <p:sp>
        <p:nvSpPr>
          <p:cNvPr id="8" name="Espace réservé du contenu 5">
            <a:extLst>
              <a:ext uri="{FF2B5EF4-FFF2-40B4-BE49-F238E27FC236}">
                <a16:creationId xmlns:a16="http://schemas.microsoft.com/office/drawing/2014/main" id="{D7303D1D-7DE9-A8D2-4ED2-A6170F4AFE2C}"/>
              </a:ext>
            </a:extLst>
          </p:cNvPr>
          <p:cNvSpPr txBox="1">
            <a:spLocks/>
          </p:cNvSpPr>
          <p:nvPr/>
        </p:nvSpPr>
        <p:spPr>
          <a:xfrm>
            <a:off x="426004" y="5134251"/>
            <a:ext cx="5486400" cy="1369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24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21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•"/>
              <a:defRPr sz="18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–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Clr>
                <a:srgbClr val="3C549F"/>
              </a:buClr>
              <a:buFont typeface="Arial"/>
              <a:buChar char="»"/>
              <a:defRPr sz="1500" kern="1200">
                <a:solidFill>
                  <a:srgbClr val="000066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noProof="0" dirty="0"/>
              <a:t>NCT07841990: Phase 2 (n = 125 virologically</a:t>
            </a:r>
            <a:br>
              <a:rPr lang="en-US" sz="2000" noProof="0" dirty="0"/>
            </a:br>
            <a:r>
              <a:rPr lang="en-US" sz="2000" noProof="0" dirty="0"/>
              <a:t>suppressed adults on BIC/FTC/TAF)</a:t>
            </a:r>
            <a:endParaRPr lang="en-US" sz="1800" noProof="0" dirty="0"/>
          </a:p>
          <a:p>
            <a:pPr lvl="1"/>
            <a:r>
              <a:rPr lang="en-US" sz="1800" noProof="0" dirty="0" err="1"/>
              <a:t>qw</a:t>
            </a:r>
            <a:r>
              <a:rPr lang="en-US" sz="1800" noProof="0" dirty="0"/>
              <a:t> oral GS-3242 (2 different doses) + LEN vs</a:t>
            </a:r>
            <a:br>
              <a:rPr lang="en-US" sz="1800" noProof="0" dirty="0"/>
            </a:br>
            <a:r>
              <a:rPr lang="en-US" sz="1800" noProof="0" dirty="0" err="1"/>
              <a:t>qd</a:t>
            </a:r>
            <a:r>
              <a:rPr lang="en-US" sz="1800" noProof="0" dirty="0"/>
              <a:t> BIC/FTC/TAF</a:t>
            </a:r>
            <a:endParaRPr lang="en-US" sz="1600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363AFCA-8BDD-27C0-6DBE-D51640382102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23417858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2959E2D-B827-AA50-FD6D-9739C2EE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8820"/>
            <a:ext cx="8490167" cy="951791"/>
          </a:xfrm>
        </p:spPr>
        <p:txBody>
          <a:bodyPr anchor="ctr">
            <a:noAutofit/>
          </a:bodyPr>
          <a:lstStyle/>
          <a:p>
            <a:r>
              <a:rPr lang="fr-FR" sz="3200" dirty="0" err="1"/>
              <a:t>Lepetegravir</a:t>
            </a:r>
            <a:r>
              <a:rPr lang="fr-FR" sz="3200" dirty="0"/>
              <a:t> (GS-1720), </a:t>
            </a:r>
            <a:r>
              <a:rPr lang="fr-FR" sz="3200" dirty="0" err="1"/>
              <a:t>novel</a:t>
            </a:r>
            <a:r>
              <a:rPr lang="fr-FR" sz="3200" dirty="0"/>
              <a:t> </a:t>
            </a:r>
            <a:r>
              <a:rPr lang="fr-FR" sz="3200" dirty="0" err="1"/>
              <a:t>qw</a:t>
            </a:r>
            <a:r>
              <a:rPr lang="fr-FR" sz="3200" dirty="0"/>
              <a:t> oral INSTI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04EFBC-4E32-8D4F-271A-D3DB8C406E1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9600" y="1240016"/>
            <a:ext cx="4718852" cy="165859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Clinical development on-hold for 1 year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Exonerated of lymphocyte toxicity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Further development to restart soon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In vitro: activity very similar to BIC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1800" dirty="0"/>
              <a:t>Oral administration: T</a:t>
            </a:r>
            <a:r>
              <a:rPr lang="en-US" sz="1800" baseline="-25000" dirty="0"/>
              <a:t>1/2</a:t>
            </a:r>
            <a:r>
              <a:rPr lang="en-US" sz="1800" dirty="0"/>
              <a:t> around 9.4 days</a:t>
            </a:r>
            <a:endParaRPr lang="en-US" sz="1600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5806805F-5DDD-B857-E8A2-2931F6259DBF}"/>
              </a:ext>
            </a:extLst>
          </p:cNvPr>
          <p:cNvGrpSpPr/>
          <p:nvPr/>
        </p:nvGrpSpPr>
        <p:grpSpPr>
          <a:xfrm>
            <a:off x="248162" y="3167026"/>
            <a:ext cx="5510973" cy="3433474"/>
            <a:chOff x="201337" y="2569913"/>
            <a:chExt cx="5510973" cy="3433474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B0B59BF5-2968-FE0F-08A9-E05811DC6EF6}"/>
                </a:ext>
              </a:extLst>
            </p:cNvPr>
            <p:cNvGrpSpPr/>
            <p:nvPr/>
          </p:nvGrpSpPr>
          <p:grpSpPr>
            <a:xfrm>
              <a:off x="775607" y="2997462"/>
              <a:ext cx="4592208" cy="461665"/>
              <a:chOff x="6799788" y="2261161"/>
              <a:chExt cx="4762109" cy="461665"/>
            </a:xfrm>
          </p:grpSpPr>
          <p:sp>
            <p:nvSpPr>
              <p:cNvPr id="4" name="ZoneTexte 3">
                <a:extLst>
                  <a:ext uri="{FF2B5EF4-FFF2-40B4-BE49-F238E27FC236}">
                    <a16:creationId xmlns:a16="http://schemas.microsoft.com/office/drawing/2014/main" id="{CD09C257-A093-ABCE-B638-A3E98991C59A}"/>
                  </a:ext>
                </a:extLst>
              </p:cNvPr>
              <p:cNvSpPr txBox="1"/>
              <p:nvPr/>
            </p:nvSpPr>
            <p:spPr>
              <a:xfrm>
                <a:off x="6969837" y="2261161"/>
                <a:ext cx="1053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30 mg</a:t>
                </a:r>
                <a:b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day 1 + day 2</a:t>
                </a:r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06547CFC-1FC8-4147-D83F-CA8962D604F8}"/>
                  </a:ext>
                </a:extLst>
              </p:cNvPr>
              <p:cNvSpPr txBox="1"/>
              <p:nvPr/>
            </p:nvSpPr>
            <p:spPr>
              <a:xfrm>
                <a:off x="8135307" y="2261161"/>
                <a:ext cx="1053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150 mg</a:t>
                </a:r>
                <a:b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day 1 + day 2</a:t>
                </a: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1420A54-DAD7-894D-2CEA-AA704771FEFC}"/>
                  </a:ext>
                </a:extLst>
              </p:cNvPr>
              <p:cNvSpPr txBox="1"/>
              <p:nvPr/>
            </p:nvSpPr>
            <p:spPr>
              <a:xfrm>
                <a:off x="9300778" y="2261161"/>
                <a:ext cx="1053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450 mg</a:t>
                </a:r>
                <a:b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day 1 + day 2</a:t>
                </a:r>
              </a:p>
            </p:txBody>
          </p:sp>
          <p:sp>
            <p:nvSpPr>
              <p:cNvPr id="8" name="ZoneTexte 7">
                <a:extLst>
                  <a:ext uri="{FF2B5EF4-FFF2-40B4-BE49-F238E27FC236}">
                    <a16:creationId xmlns:a16="http://schemas.microsoft.com/office/drawing/2014/main" id="{7ED32AD7-86BF-181C-04A6-A9A5B24DD0D5}"/>
                  </a:ext>
                </a:extLst>
              </p:cNvPr>
              <p:cNvSpPr txBox="1"/>
              <p:nvPr/>
            </p:nvSpPr>
            <p:spPr>
              <a:xfrm>
                <a:off x="10508391" y="2261161"/>
                <a:ext cx="105350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900 mg</a:t>
                </a:r>
                <a:b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b="1" dirty="0">
                    <a:solidFill>
                      <a:srgbClr val="000066"/>
                    </a:solidFill>
                    <a:latin typeface="+mj-lt"/>
                    <a:ea typeface="Calibri" panose="020F0502020204030204" pitchFamily="34" charset="0"/>
                    <a:cs typeface="Calibri" panose="020F0502020204030204" pitchFamily="34" charset="0"/>
                  </a:rPr>
                  <a:t>day 1 + day 2</a:t>
                </a:r>
              </a:p>
            </p:txBody>
          </p:sp>
          <p:sp>
            <p:nvSpPr>
              <p:cNvPr id="10" name="Line 276">
                <a:extLst>
                  <a:ext uri="{FF2B5EF4-FFF2-40B4-BE49-F238E27FC236}">
                    <a16:creationId xmlns:a16="http://schemas.microsoft.com/office/drawing/2014/main" id="{8F0314B8-AF29-0F15-A78C-5FC3A7D6F9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155054" y="2374788"/>
                <a:ext cx="189504" cy="0"/>
              </a:xfrm>
              <a:prstGeom prst="line">
                <a:avLst/>
              </a:prstGeom>
              <a:noFill/>
              <a:ln w="17463">
                <a:solidFill>
                  <a:srgbClr val="00CC66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 dirty="0">
                  <a:solidFill>
                    <a:srgbClr val="000066"/>
                  </a:solidFill>
                  <a:latin typeface="+mj-lt"/>
                </a:endParaRPr>
              </a:p>
            </p:txBody>
          </p:sp>
          <p:sp>
            <p:nvSpPr>
              <p:cNvPr id="11" name="Line 278">
                <a:extLst>
                  <a:ext uri="{FF2B5EF4-FFF2-40B4-BE49-F238E27FC236}">
                    <a16:creationId xmlns:a16="http://schemas.microsoft.com/office/drawing/2014/main" id="{737E35B9-DC41-7856-09B8-A0A0993AE2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353959" y="2374788"/>
                <a:ext cx="189504" cy="0"/>
              </a:xfrm>
              <a:prstGeom prst="line">
                <a:avLst/>
              </a:prstGeom>
              <a:noFill/>
              <a:ln w="17463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 dirty="0">
                  <a:solidFill>
                    <a:srgbClr val="000066"/>
                  </a:solidFill>
                  <a:latin typeface="+mj-lt"/>
                </a:endParaRPr>
              </a:p>
            </p:txBody>
          </p:sp>
          <p:sp>
            <p:nvSpPr>
              <p:cNvPr id="12" name="Line 275">
                <a:extLst>
                  <a:ext uri="{FF2B5EF4-FFF2-40B4-BE49-F238E27FC236}">
                    <a16:creationId xmlns:a16="http://schemas.microsoft.com/office/drawing/2014/main" id="{44CE965E-AE11-377E-A044-A4E143EC2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975488" y="2374788"/>
                <a:ext cx="187570" cy="0"/>
              </a:xfrm>
              <a:prstGeom prst="line">
                <a:avLst/>
              </a:prstGeom>
              <a:noFill/>
              <a:ln w="17463">
                <a:solidFill>
                  <a:srgbClr val="0066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 dirty="0">
                  <a:solidFill>
                    <a:srgbClr val="000066"/>
                  </a:solidFill>
                  <a:latin typeface="+mj-lt"/>
                </a:endParaRPr>
              </a:p>
            </p:txBody>
          </p:sp>
          <p:sp>
            <p:nvSpPr>
              <p:cNvPr id="13" name="Line 277">
                <a:extLst>
                  <a:ext uri="{FF2B5EF4-FFF2-40B4-BE49-F238E27FC236}">
                    <a16:creationId xmlns:a16="http://schemas.microsoft.com/office/drawing/2014/main" id="{C65B466F-499F-303C-0689-A957D63D21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799788" y="2374788"/>
                <a:ext cx="189504" cy="0"/>
              </a:xfrm>
              <a:prstGeom prst="line">
                <a:avLst/>
              </a:prstGeom>
              <a:noFill/>
              <a:ln w="17463">
                <a:solidFill>
                  <a:srgbClr val="9999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200" b="1" dirty="0">
                  <a:solidFill>
                    <a:srgbClr val="000066"/>
                  </a:solidFill>
                  <a:latin typeface="+mj-lt"/>
                </a:endParaRPr>
              </a:p>
            </p:txBody>
          </p:sp>
        </p:grpSp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84F800F6-8191-5812-4F3E-FAA8E78F92CC}"/>
                </a:ext>
              </a:extLst>
            </p:cNvPr>
            <p:cNvGrpSpPr/>
            <p:nvPr/>
          </p:nvGrpSpPr>
          <p:grpSpPr>
            <a:xfrm>
              <a:off x="201337" y="3259327"/>
              <a:ext cx="5365681" cy="2744060"/>
              <a:chOff x="6340290" y="2921538"/>
              <a:chExt cx="5954369" cy="3288371"/>
            </a:xfrm>
          </p:grpSpPr>
          <p:grpSp>
            <p:nvGrpSpPr>
              <p:cNvPr id="15" name="Groupe 14">
                <a:extLst>
                  <a:ext uri="{FF2B5EF4-FFF2-40B4-BE49-F238E27FC236}">
                    <a16:creationId xmlns:a16="http://schemas.microsoft.com/office/drawing/2014/main" id="{E0A68AEF-7500-ED30-B7E5-BE281C676A33}"/>
                  </a:ext>
                </a:extLst>
              </p:cNvPr>
              <p:cNvGrpSpPr/>
              <p:nvPr/>
            </p:nvGrpSpPr>
            <p:grpSpPr>
              <a:xfrm>
                <a:off x="6649903" y="2921538"/>
                <a:ext cx="4542301" cy="2784554"/>
                <a:chOff x="6970713" y="3105150"/>
                <a:chExt cx="3729037" cy="2286001"/>
              </a:xfrm>
            </p:grpSpPr>
            <p:sp>
              <p:nvSpPr>
                <p:cNvPr id="30" name="Freeform 258">
                  <a:extLst>
                    <a:ext uri="{FF2B5EF4-FFF2-40B4-BE49-F238E27FC236}">
                      <a16:creationId xmlns:a16="http://schemas.microsoft.com/office/drawing/2014/main" id="{7DE3522D-9317-025C-E3A8-47624A44C3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51675" y="3105150"/>
                  <a:ext cx="3640137" cy="2198688"/>
                </a:xfrm>
                <a:custGeom>
                  <a:avLst/>
                  <a:gdLst>
                    <a:gd name="T0" fmla="*/ 0 w 13759"/>
                    <a:gd name="T1" fmla="*/ 0 h 8309"/>
                    <a:gd name="T2" fmla="*/ 0 w 13759"/>
                    <a:gd name="T3" fmla="*/ 8309 h 8309"/>
                    <a:gd name="T4" fmla="*/ 13759 w 13759"/>
                    <a:gd name="T5" fmla="*/ 8309 h 83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3759" h="8309">
                      <a:moveTo>
                        <a:pt x="0" y="0"/>
                      </a:moveTo>
                      <a:lnTo>
                        <a:pt x="0" y="8309"/>
                      </a:lnTo>
                      <a:lnTo>
                        <a:pt x="13759" y="8309"/>
                      </a:lnTo>
                    </a:path>
                  </a:pathLst>
                </a:cu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1" name="Line 259">
                  <a:extLst>
                    <a:ext uri="{FF2B5EF4-FFF2-40B4-BE49-F238E27FC236}">
                      <a16:creationId xmlns:a16="http://schemas.microsoft.com/office/drawing/2014/main" id="{BEF07824-80F7-A608-3A09-84CB563DA7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0399713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2" name="Line 260">
                  <a:extLst>
                    <a:ext uri="{FF2B5EF4-FFF2-40B4-BE49-F238E27FC236}">
                      <a16:creationId xmlns:a16="http://schemas.microsoft.com/office/drawing/2014/main" id="{68BEDA2E-1379-B63C-ACC1-172B2C3D97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850188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3" name="Line 261">
                  <a:extLst>
                    <a:ext uri="{FF2B5EF4-FFF2-40B4-BE49-F238E27FC236}">
                      <a16:creationId xmlns:a16="http://schemas.microsoft.com/office/drawing/2014/main" id="{96DCDBF4-E513-4B2E-1A2C-74063C8A7F5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486775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4" name="Line 262">
                  <a:extLst>
                    <a:ext uri="{FF2B5EF4-FFF2-40B4-BE49-F238E27FC236}">
                      <a16:creationId xmlns:a16="http://schemas.microsoft.com/office/drawing/2014/main" id="{5086343B-740D-B287-29EF-E39D7D4D20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124950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5" name="Line 263">
                  <a:extLst>
                    <a:ext uri="{FF2B5EF4-FFF2-40B4-BE49-F238E27FC236}">
                      <a16:creationId xmlns:a16="http://schemas.microsoft.com/office/drawing/2014/main" id="{81D1EFBE-D90D-C319-C7B1-C58F60EF90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213600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6" name="Line 264">
                  <a:extLst>
                    <a:ext uri="{FF2B5EF4-FFF2-40B4-BE49-F238E27FC236}">
                      <a16:creationId xmlns:a16="http://schemas.microsoft.com/office/drawing/2014/main" id="{11143538-75C7-6BC2-1349-67C085EA50F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761538" y="5303838"/>
                  <a:ext cx="0" cy="87313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7" name="Line 265">
                  <a:extLst>
                    <a:ext uri="{FF2B5EF4-FFF2-40B4-BE49-F238E27FC236}">
                      <a16:creationId xmlns:a16="http://schemas.microsoft.com/office/drawing/2014/main" id="{C40BAD1F-A12D-375B-23B4-C5CDF7A384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70713" y="4495800"/>
                  <a:ext cx="80962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8" name="Line 266">
                  <a:extLst>
                    <a:ext uri="{FF2B5EF4-FFF2-40B4-BE49-F238E27FC236}">
                      <a16:creationId xmlns:a16="http://schemas.microsoft.com/office/drawing/2014/main" id="{284DBE58-9E77-AA43-45C1-33A7797845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70713" y="5200650"/>
                  <a:ext cx="80962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39" name="Line 267">
                  <a:extLst>
                    <a:ext uri="{FF2B5EF4-FFF2-40B4-BE49-F238E27FC236}">
                      <a16:creationId xmlns:a16="http://schemas.microsoft.com/office/drawing/2014/main" id="{2AF37C83-D80A-6276-048C-2CDA380DE8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970713" y="3790950"/>
                  <a:ext cx="80962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0" name="Line 268">
                  <a:extLst>
                    <a:ext uri="{FF2B5EF4-FFF2-40B4-BE49-F238E27FC236}">
                      <a16:creationId xmlns:a16="http://schemas.microsoft.com/office/drawing/2014/main" id="{F948D9A8-3826-4193-6C0D-4C5EC19665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51675" y="4856163"/>
                  <a:ext cx="3648075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1" name="Line 269">
                  <a:extLst>
                    <a:ext uri="{FF2B5EF4-FFF2-40B4-BE49-F238E27FC236}">
                      <a16:creationId xmlns:a16="http://schemas.microsoft.com/office/drawing/2014/main" id="{9662B001-CDC3-6749-416B-C17730D689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51675" y="5005388"/>
                  <a:ext cx="3648075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2" name="Line 270">
                  <a:extLst>
                    <a:ext uri="{FF2B5EF4-FFF2-40B4-BE49-F238E27FC236}">
                      <a16:creationId xmlns:a16="http://schemas.microsoft.com/office/drawing/2014/main" id="{B1A14F49-1CBD-094A-289F-39630B849EF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51675" y="5143500"/>
                  <a:ext cx="3648075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3" name="Line 271">
                  <a:extLst>
                    <a:ext uri="{FF2B5EF4-FFF2-40B4-BE49-F238E27FC236}">
                      <a16:creationId xmlns:a16="http://schemas.microsoft.com/office/drawing/2014/main" id="{9795C71D-5B93-2B6E-2A77-D778C35CAB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51675" y="4594225"/>
                  <a:ext cx="3648075" cy="0"/>
                </a:xfrm>
                <a:prstGeom prst="line">
                  <a:avLst/>
                </a:prstGeom>
                <a:noFill/>
                <a:ln w="6350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4" name="Freeform 272">
                  <a:extLst>
                    <a:ext uri="{FF2B5EF4-FFF2-40B4-BE49-F238E27FC236}">
                      <a16:creationId xmlns:a16="http://schemas.microsoft.com/office/drawing/2014/main" id="{EDDAB936-4B8C-C26C-177C-2C5AE2FF26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0425" y="4481513"/>
                  <a:ext cx="3179762" cy="631825"/>
                </a:xfrm>
                <a:custGeom>
                  <a:avLst/>
                  <a:gdLst>
                    <a:gd name="T0" fmla="*/ 11390 w 12015"/>
                    <a:gd name="T1" fmla="*/ 1637 h 2390"/>
                    <a:gd name="T2" fmla="*/ 9522 w 12015"/>
                    <a:gd name="T3" fmla="*/ 1491 h 2390"/>
                    <a:gd name="T4" fmla="*/ 7661 w 12015"/>
                    <a:gd name="T5" fmla="*/ 1327 h 2390"/>
                    <a:gd name="T6" fmla="*/ 5807 w 12015"/>
                    <a:gd name="T7" fmla="*/ 1147 h 2390"/>
                    <a:gd name="T8" fmla="*/ 3959 w 12015"/>
                    <a:gd name="T9" fmla="*/ 949 h 2390"/>
                    <a:gd name="T10" fmla="*/ 2119 w 12015"/>
                    <a:gd name="T11" fmla="*/ 735 h 2390"/>
                    <a:gd name="T12" fmla="*/ 1926 w 12015"/>
                    <a:gd name="T13" fmla="*/ 649 h 2390"/>
                    <a:gd name="T14" fmla="*/ 1751 w 12015"/>
                    <a:gd name="T15" fmla="*/ 542 h 2390"/>
                    <a:gd name="T16" fmla="*/ 1591 w 12015"/>
                    <a:gd name="T17" fmla="*/ 407 h 2390"/>
                    <a:gd name="T18" fmla="*/ 1448 w 12015"/>
                    <a:gd name="T19" fmla="*/ 249 h 2390"/>
                    <a:gd name="T20" fmla="*/ 1322 w 12015"/>
                    <a:gd name="T21" fmla="*/ 65 h 2390"/>
                    <a:gd name="T22" fmla="*/ 1090 w 12015"/>
                    <a:gd name="T23" fmla="*/ 1709 h 2390"/>
                    <a:gd name="T24" fmla="*/ 896 w 12015"/>
                    <a:gd name="T25" fmla="*/ 1686 h 2390"/>
                    <a:gd name="T26" fmla="*/ 718 w 12015"/>
                    <a:gd name="T27" fmla="*/ 1635 h 2390"/>
                    <a:gd name="T28" fmla="*/ 557 w 12015"/>
                    <a:gd name="T29" fmla="*/ 1558 h 2390"/>
                    <a:gd name="T30" fmla="*/ 410 w 12015"/>
                    <a:gd name="T31" fmla="*/ 1452 h 2390"/>
                    <a:gd name="T32" fmla="*/ 282 w 12015"/>
                    <a:gd name="T33" fmla="*/ 1322 h 2390"/>
                    <a:gd name="T34" fmla="*/ 203 w 12015"/>
                    <a:gd name="T35" fmla="*/ 1229 h 2390"/>
                    <a:gd name="T36" fmla="*/ 143 w 12015"/>
                    <a:gd name="T37" fmla="*/ 1193 h 2390"/>
                    <a:gd name="T38" fmla="*/ 101 w 12015"/>
                    <a:gd name="T39" fmla="*/ 1209 h 2390"/>
                    <a:gd name="T40" fmla="*/ 77 w 12015"/>
                    <a:gd name="T41" fmla="*/ 1279 h 2390"/>
                    <a:gd name="T42" fmla="*/ 68 w 12015"/>
                    <a:gd name="T43" fmla="*/ 1402 h 2390"/>
                    <a:gd name="T44" fmla="*/ 15 w 12015"/>
                    <a:gd name="T45" fmla="*/ 2340 h 2390"/>
                    <a:gd name="T46" fmla="*/ 69 w 12015"/>
                    <a:gd name="T47" fmla="*/ 2221 h 2390"/>
                    <a:gd name="T48" fmla="*/ 131 w 12015"/>
                    <a:gd name="T49" fmla="*/ 2142 h 2390"/>
                    <a:gd name="T50" fmla="*/ 201 w 12015"/>
                    <a:gd name="T51" fmla="*/ 2102 h 2390"/>
                    <a:gd name="T52" fmla="*/ 279 w 12015"/>
                    <a:gd name="T53" fmla="*/ 2102 h 2390"/>
                    <a:gd name="T54" fmla="*/ 367 w 12015"/>
                    <a:gd name="T55" fmla="*/ 2142 h 2390"/>
                    <a:gd name="T56" fmla="*/ 462 w 12015"/>
                    <a:gd name="T57" fmla="*/ 2178 h 2390"/>
                    <a:gd name="T58" fmla="*/ 602 w 12015"/>
                    <a:gd name="T59" fmla="*/ 2219 h 2390"/>
                    <a:gd name="T60" fmla="*/ 625 w 12015"/>
                    <a:gd name="T61" fmla="*/ 2225 h 2390"/>
                    <a:gd name="T62" fmla="*/ 742 w 12015"/>
                    <a:gd name="T63" fmla="*/ 2250 h 2390"/>
                    <a:gd name="T64" fmla="*/ 923 w 12015"/>
                    <a:gd name="T65" fmla="*/ 2268 h 2390"/>
                    <a:gd name="T66" fmla="*/ 1102 w 12015"/>
                    <a:gd name="T67" fmla="*/ 2263 h 2390"/>
                    <a:gd name="T68" fmla="*/ 1114 w 12015"/>
                    <a:gd name="T69" fmla="*/ 2262 h 2390"/>
                    <a:gd name="T70" fmla="*/ 1152 w 12015"/>
                    <a:gd name="T71" fmla="*/ 2250 h 2390"/>
                    <a:gd name="T72" fmla="*/ 1168 w 12015"/>
                    <a:gd name="T73" fmla="*/ 2235 h 2390"/>
                    <a:gd name="T74" fmla="*/ 1196 w 12015"/>
                    <a:gd name="T75" fmla="*/ 2206 h 2390"/>
                    <a:gd name="T76" fmla="*/ 1223 w 12015"/>
                    <a:gd name="T77" fmla="*/ 2153 h 2390"/>
                    <a:gd name="T78" fmla="*/ 1233 w 12015"/>
                    <a:gd name="T79" fmla="*/ 2132 h 2390"/>
                    <a:gd name="T80" fmla="*/ 1256 w 12015"/>
                    <a:gd name="T81" fmla="*/ 2056 h 2390"/>
                    <a:gd name="T82" fmla="*/ 1313 w 12015"/>
                    <a:gd name="T83" fmla="*/ 1756 h 2390"/>
                    <a:gd name="T84" fmla="*/ 1345 w 12015"/>
                    <a:gd name="T85" fmla="*/ 1695 h 2390"/>
                    <a:gd name="T86" fmla="*/ 1394 w 12015"/>
                    <a:gd name="T87" fmla="*/ 1660 h 2390"/>
                    <a:gd name="T88" fmla="*/ 1463 w 12015"/>
                    <a:gd name="T89" fmla="*/ 1651 h 2390"/>
                    <a:gd name="T90" fmla="*/ 1547 w 12015"/>
                    <a:gd name="T91" fmla="*/ 1668 h 2390"/>
                    <a:gd name="T92" fmla="*/ 1653 w 12015"/>
                    <a:gd name="T93" fmla="*/ 1711 h 2390"/>
                    <a:gd name="T94" fmla="*/ 2123 w 12015"/>
                    <a:gd name="T95" fmla="*/ 1849 h 2390"/>
                    <a:gd name="T96" fmla="*/ 2451 w 12015"/>
                    <a:gd name="T97" fmla="*/ 1886 h 2390"/>
                    <a:gd name="T98" fmla="*/ 2797 w 12015"/>
                    <a:gd name="T99" fmla="*/ 1901 h 2390"/>
                    <a:gd name="T100" fmla="*/ 6254 w 12015"/>
                    <a:gd name="T101" fmla="*/ 2057 h 2390"/>
                    <a:gd name="T102" fmla="*/ 9710 w 12015"/>
                    <a:gd name="T103" fmla="*/ 2179 h 2390"/>
                    <a:gd name="T104" fmla="*/ 12015 w 12015"/>
                    <a:gd name="T105" fmla="*/ 2241 h 2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015" h="2390">
                      <a:moveTo>
                        <a:pt x="12015" y="2241"/>
                      </a:moveTo>
                      <a:lnTo>
                        <a:pt x="12015" y="1683"/>
                      </a:lnTo>
                      <a:lnTo>
                        <a:pt x="11390" y="1637"/>
                      </a:lnTo>
                      <a:lnTo>
                        <a:pt x="10766" y="1590"/>
                      </a:lnTo>
                      <a:lnTo>
                        <a:pt x="10143" y="1541"/>
                      </a:lnTo>
                      <a:lnTo>
                        <a:pt x="9522" y="1491"/>
                      </a:lnTo>
                      <a:lnTo>
                        <a:pt x="8900" y="1438"/>
                      </a:lnTo>
                      <a:lnTo>
                        <a:pt x="8281" y="1384"/>
                      </a:lnTo>
                      <a:lnTo>
                        <a:pt x="7661" y="1327"/>
                      </a:lnTo>
                      <a:lnTo>
                        <a:pt x="7043" y="1270"/>
                      </a:lnTo>
                      <a:lnTo>
                        <a:pt x="6424" y="1209"/>
                      </a:lnTo>
                      <a:lnTo>
                        <a:pt x="5807" y="1147"/>
                      </a:lnTo>
                      <a:lnTo>
                        <a:pt x="5189" y="1082"/>
                      </a:lnTo>
                      <a:lnTo>
                        <a:pt x="4574" y="1017"/>
                      </a:lnTo>
                      <a:lnTo>
                        <a:pt x="3959" y="949"/>
                      </a:lnTo>
                      <a:lnTo>
                        <a:pt x="3345" y="879"/>
                      </a:lnTo>
                      <a:lnTo>
                        <a:pt x="2731" y="808"/>
                      </a:lnTo>
                      <a:lnTo>
                        <a:pt x="2119" y="735"/>
                      </a:lnTo>
                      <a:lnTo>
                        <a:pt x="2053" y="709"/>
                      </a:lnTo>
                      <a:lnTo>
                        <a:pt x="1989" y="681"/>
                      </a:lnTo>
                      <a:lnTo>
                        <a:pt x="1926" y="649"/>
                      </a:lnTo>
                      <a:lnTo>
                        <a:pt x="1866" y="617"/>
                      </a:lnTo>
                      <a:lnTo>
                        <a:pt x="1806" y="580"/>
                      </a:lnTo>
                      <a:lnTo>
                        <a:pt x="1751" y="542"/>
                      </a:lnTo>
                      <a:lnTo>
                        <a:pt x="1695" y="499"/>
                      </a:lnTo>
                      <a:lnTo>
                        <a:pt x="1643" y="456"/>
                      </a:lnTo>
                      <a:lnTo>
                        <a:pt x="1591" y="407"/>
                      </a:lnTo>
                      <a:lnTo>
                        <a:pt x="1542" y="357"/>
                      </a:lnTo>
                      <a:lnTo>
                        <a:pt x="1493" y="304"/>
                      </a:lnTo>
                      <a:lnTo>
                        <a:pt x="1448" y="249"/>
                      </a:lnTo>
                      <a:lnTo>
                        <a:pt x="1404" y="190"/>
                      </a:lnTo>
                      <a:lnTo>
                        <a:pt x="1363" y="130"/>
                      </a:lnTo>
                      <a:lnTo>
                        <a:pt x="1322" y="65"/>
                      </a:lnTo>
                      <a:lnTo>
                        <a:pt x="1285" y="0"/>
                      </a:lnTo>
                      <a:lnTo>
                        <a:pt x="1158" y="1711"/>
                      </a:lnTo>
                      <a:lnTo>
                        <a:pt x="1090" y="1709"/>
                      </a:lnTo>
                      <a:lnTo>
                        <a:pt x="1023" y="1705"/>
                      </a:lnTo>
                      <a:lnTo>
                        <a:pt x="958" y="1696"/>
                      </a:lnTo>
                      <a:lnTo>
                        <a:pt x="896" y="1686"/>
                      </a:lnTo>
                      <a:lnTo>
                        <a:pt x="834" y="1672"/>
                      </a:lnTo>
                      <a:lnTo>
                        <a:pt x="776" y="1656"/>
                      </a:lnTo>
                      <a:lnTo>
                        <a:pt x="718" y="1635"/>
                      </a:lnTo>
                      <a:lnTo>
                        <a:pt x="664" y="1613"/>
                      </a:lnTo>
                      <a:lnTo>
                        <a:pt x="608" y="1586"/>
                      </a:lnTo>
                      <a:lnTo>
                        <a:pt x="557" y="1558"/>
                      </a:lnTo>
                      <a:lnTo>
                        <a:pt x="506" y="1525"/>
                      </a:lnTo>
                      <a:lnTo>
                        <a:pt x="458" y="1491"/>
                      </a:lnTo>
                      <a:lnTo>
                        <a:pt x="410" y="1452"/>
                      </a:lnTo>
                      <a:lnTo>
                        <a:pt x="366" y="1412"/>
                      </a:lnTo>
                      <a:lnTo>
                        <a:pt x="322" y="1367"/>
                      </a:lnTo>
                      <a:lnTo>
                        <a:pt x="282" y="1322"/>
                      </a:lnTo>
                      <a:lnTo>
                        <a:pt x="253" y="1285"/>
                      </a:lnTo>
                      <a:lnTo>
                        <a:pt x="228" y="1254"/>
                      </a:lnTo>
                      <a:lnTo>
                        <a:pt x="203" y="1229"/>
                      </a:lnTo>
                      <a:lnTo>
                        <a:pt x="182" y="1212"/>
                      </a:lnTo>
                      <a:lnTo>
                        <a:pt x="162" y="1199"/>
                      </a:lnTo>
                      <a:lnTo>
                        <a:pt x="143" y="1193"/>
                      </a:lnTo>
                      <a:lnTo>
                        <a:pt x="127" y="1192"/>
                      </a:lnTo>
                      <a:lnTo>
                        <a:pt x="114" y="1199"/>
                      </a:lnTo>
                      <a:lnTo>
                        <a:pt x="101" y="1209"/>
                      </a:lnTo>
                      <a:lnTo>
                        <a:pt x="91" y="1226"/>
                      </a:lnTo>
                      <a:lnTo>
                        <a:pt x="82" y="1249"/>
                      </a:lnTo>
                      <a:lnTo>
                        <a:pt x="77" y="1279"/>
                      </a:lnTo>
                      <a:lnTo>
                        <a:pt x="71" y="1314"/>
                      </a:lnTo>
                      <a:lnTo>
                        <a:pt x="69" y="1355"/>
                      </a:lnTo>
                      <a:lnTo>
                        <a:pt x="68" y="1402"/>
                      </a:lnTo>
                      <a:lnTo>
                        <a:pt x="70" y="1457"/>
                      </a:lnTo>
                      <a:lnTo>
                        <a:pt x="0" y="2390"/>
                      </a:lnTo>
                      <a:lnTo>
                        <a:pt x="15" y="2340"/>
                      </a:lnTo>
                      <a:lnTo>
                        <a:pt x="32" y="2296"/>
                      </a:lnTo>
                      <a:lnTo>
                        <a:pt x="50" y="2256"/>
                      </a:lnTo>
                      <a:lnTo>
                        <a:pt x="69" y="2221"/>
                      </a:lnTo>
                      <a:lnTo>
                        <a:pt x="89" y="2190"/>
                      </a:lnTo>
                      <a:lnTo>
                        <a:pt x="109" y="2164"/>
                      </a:lnTo>
                      <a:lnTo>
                        <a:pt x="131" y="2142"/>
                      </a:lnTo>
                      <a:lnTo>
                        <a:pt x="154" y="2124"/>
                      </a:lnTo>
                      <a:lnTo>
                        <a:pt x="177" y="2110"/>
                      </a:lnTo>
                      <a:lnTo>
                        <a:pt x="201" y="2102"/>
                      </a:lnTo>
                      <a:lnTo>
                        <a:pt x="226" y="2097"/>
                      </a:lnTo>
                      <a:lnTo>
                        <a:pt x="253" y="2097"/>
                      </a:lnTo>
                      <a:lnTo>
                        <a:pt x="279" y="2102"/>
                      </a:lnTo>
                      <a:lnTo>
                        <a:pt x="307" y="2110"/>
                      </a:lnTo>
                      <a:lnTo>
                        <a:pt x="337" y="2123"/>
                      </a:lnTo>
                      <a:lnTo>
                        <a:pt x="367" y="2142"/>
                      </a:lnTo>
                      <a:lnTo>
                        <a:pt x="390" y="2151"/>
                      </a:lnTo>
                      <a:lnTo>
                        <a:pt x="414" y="2160"/>
                      </a:lnTo>
                      <a:lnTo>
                        <a:pt x="462" y="2178"/>
                      </a:lnTo>
                      <a:lnTo>
                        <a:pt x="508" y="2193"/>
                      </a:lnTo>
                      <a:lnTo>
                        <a:pt x="556" y="2207"/>
                      </a:lnTo>
                      <a:lnTo>
                        <a:pt x="602" y="2219"/>
                      </a:lnTo>
                      <a:lnTo>
                        <a:pt x="613" y="2221"/>
                      </a:lnTo>
                      <a:lnTo>
                        <a:pt x="618" y="2222"/>
                      </a:lnTo>
                      <a:lnTo>
                        <a:pt x="625" y="2225"/>
                      </a:lnTo>
                      <a:lnTo>
                        <a:pt x="649" y="2231"/>
                      </a:lnTo>
                      <a:lnTo>
                        <a:pt x="694" y="2241"/>
                      </a:lnTo>
                      <a:lnTo>
                        <a:pt x="742" y="2250"/>
                      </a:lnTo>
                      <a:lnTo>
                        <a:pt x="787" y="2256"/>
                      </a:lnTo>
                      <a:lnTo>
                        <a:pt x="832" y="2262"/>
                      </a:lnTo>
                      <a:lnTo>
                        <a:pt x="923" y="2268"/>
                      </a:lnTo>
                      <a:lnTo>
                        <a:pt x="1013" y="2268"/>
                      </a:lnTo>
                      <a:lnTo>
                        <a:pt x="1056" y="2266"/>
                      </a:lnTo>
                      <a:lnTo>
                        <a:pt x="1102" y="2263"/>
                      </a:lnTo>
                      <a:lnTo>
                        <a:pt x="1104" y="2262"/>
                      </a:lnTo>
                      <a:lnTo>
                        <a:pt x="1107" y="2262"/>
                      </a:lnTo>
                      <a:lnTo>
                        <a:pt x="1114" y="2262"/>
                      </a:lnTo>
                      <a:lnTo>
                        <a:pt x="1127" y="2259"/>
                      </a:lnTo>
                      <a:lnTo>
                        <a:pt x="1139" y="2255"/>
                      </a:lnTo>
                      <a:lnTo>
                        <a:pt x="1152" y="2250"/>
                      </a:lnTo>
                      <a:lnTo>
                        <a:pt x="1163" y="2241"/>
                      </a:lnTo>
                      <a:lnTo>
                        <a:pt x="1165" y="2238"/>
                      </a:lnTo>
                      <a:lnTo>
                        <a:pt x="1168" y="2235"/>
                      </a:lnTo>
                      <a:lnTo>
                        <a:pt x="1175" y="2231"/>
                      </a:lnTo>
                      <a:lnTo>
                        <a:pt x="1185" y="2219"/>
                      </a:lnTo>
                      <a:lnTo>
                        <a:pt x="1196" y="2206"/>
                      </a:lnTo>
                      <a:lnTo>
                        <a:pt x="1205" y="2190"/>
                      </a:lnTo>
                      <a:lnTo>
                        <a:pt x="1215" y="2172"/>
                      </a:lnTo>
                      <a:lnTo>
                        <a:pt x="1223" y="2153"/>
                      </a:lnTo>
                      <a:lnTo>
                        <a:pt x="1228" y="2142"/>
                      </a:lnTo>
                      <a:lnTo>
                        <a:pt x="1230" y="2136"/>
                      </a:lnTo>
                      <a:lnTo>
                        <a:pt x="1233" y="2132"/>
                      </a:lnTo>
                      <a:lnTo>
                        <a:pt x="1241" y="2108"/>
                      </a:lnTo>
                      <a:lnTo>
                        <a:pt x="1250" y="2083"/>
                      </a:lnTo>
                      <a:lnTo>
                        <a:pt x="1256" y="2056"/>
                      </a:lnTo>
                      <a:lnTo>
                        <a:pt x="1265" y="2029"/>
                      </a:lnTo>
                      <a:lnTo>
                        <a:pt x="1307" y="1782"/>
                      </a:lnTo>
                      <a:lnTo>
                        <a:pt x="1313" y="1756"/>
                      </a:lnTo>
                      <a:lnTo>
                        <a:pt x="1321" y="1733"/>
                      </a:lnTo>
                      <a:lnTo>
                        <a:pt x="1331" y="1712"/>
                      </a:lnTo>
                      <a:lnTo>
                        <a:pt x="1345" y="1695"/>
                      </a:lnTo>
                      <a:lnTo>
                        <a:pt x="1359" y="1680"/>
                      </a:lnTo>
                      <a:lnTo>
                        <a:pt x="1376" y="1669"/>
                      </a:lnTo>
                      <a:lnTo>
                        <a:pt x="1394" y="1660"/>
                      </a:lnTo>
                      <a:lnTo>
                        <a:pt x="1416" y="1655"/>
                      </a:lnTo>
                      <a:lnTo>
                        <a:pt x="1438" y="1651"/>
                      </a:lnTo>
                      <a:lnTo>
                        <a:pt x="1463" y="1651"/>
                      </a:lnTo>
                      <a:lnTo>
                        <a:pt x="1489" y="1653"/>
                      </a:lnTo>
                      <a:lnTo>
                        <a:pt x="1518" y="1660"/>
                      </a:lnTo>
                      <a:lnTo>
                        <a:pt x="1547" y="1668"/>
                      </a:lnTo>
                      <a:lnTo>
                        <a:pt x="1581" y="1680"/>
                      </a:lnTo>
                      <a:lnTo>
                        <a:pt x="1615" y="1694"/>
                      </a:lnTo>
                      <a:lnTo>
                        <a:pt x="1653" y="1711"/>
                      </a:lnTo>
                      <a:lnTo>
                        <a:pt x="1915" y="1812"/>
                      </a:lnTo>
                      <a:lnTo>
                        <a:pt x="2018" y="1831"/>
                      </a:lnTo>
                      <a:lnTo>
                        <a:pt x="2123" y="1849"/>
                      </a:lnTo>
                      <a:lnTo>
                        <a:pt x="2231" y="1863"/>
                      </a:lnTo>
                      <a:lnTo>
                        <a:pt x="2341" y="1876"/>
                      </a:lnTo>
                      <a:lnTo>
                        <a:pt x="2451" y="1886"/>
                      </a:lnTo>
                      <a:lnTo>
                        <a:pt x="2565" y="1894"/>
                      </a:lnTo>
                      <a:lnTo>
                        <a:pt x="2679" y="1898"/>
                      </a:lnTo>
                      <a:lnTo>
                        <a:pt x="2797" y="1901"/>
                      </a:lnTo>
                      <a:lnTo>
                        <a:pt x="3949" y="1957"/>
                      </a:lnTo>
                      <a:lnTo>
                        <a:pt x="5101" y="2009"/>
                      </a:lnTo>
                      <a:lnTo>
                        <a:pt x="6254" y="2057"/>
                      </a:lnTo>
                      <a:lnTo>
                        <a:pt x="7406" y="2103"/>
                      </a:lnTo>
                      <a:lnTo>
                        <a:pt x="8558" y="2142"/>
                      </a:lnTo>
                      <a:lnTo>
                        <a:pt x="9710" y="2179"/>
                      </a:lnTo>
                      <a:lnTo>
                        <a:pt x="10862" y="2211"/>
                      </a:lnTo>
                      <a:lnTo>
                        <a:pt x="11438" y="2226"/>
                      </a:lnTo>
                      <a:lnTo>
                        <a:pt x="12015" y="2241"/>
                      </a:lnTo>
                      <a:close/>
                    </a:path>
                  </a:pathLst>
                </a:custGeom>
                <a:solidFill>
                  <a:srgbClr val="D5E6FF">
                    <a:alpha val="5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5" name="Freeform 273">
                  <a:extLst>
                    <a:ext uri="{FF2B5EF4-FFF2-40B4-BE49-F238E27FC236}">
                      <a16:creationId xmlns:a16="http://schemas.microsoft.com/office/drawing/2014/main" id="{40098429-6E79-CA8B-09CD-5D78D62E3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6775" y="3813175"/>
                  <a:ext cx="3173412" cy="1206500"/>
                </a:xfrm>
                <a:custGeom>
                  <a:avLst/>
                  <a:gdLst>
                    <a:gd name="T0" fmla="*/ 11067 w 11995"/>
                    <a:gd name="T1" fmla="*/ 2962 h 4562"/>
                    <a:gd name="T2" fmla="*/ 9526 w 11995"/>
                    <a:gd name="T3" fmla="*/ 2734 h 4562"/>
                    <a:gd name="T4" fmla="*/ 7991 w 11995"/>
                    <a:gd name="T5" fmla="*/ 2465 h 4562"/>
                    <a:gd name="T6" fmla="*/ 6769 w 11995"/>
                    <a:gd name="T7" fmla="*/ 2223 h 4562"/>
                    <a:gd name="T8" fmla="*/ 5552 w 11995"/>
                    <a:gd name="T9" fmla="*/ 1956 h 4562"/>
                    <a:gd name="T10" fmla="*/ 4337 w 11995"/>
                    <a:gd name="T11" fmla="*/ 1664 h 4562"/>
                    <a:gd name="T12" fmla="*/ 3128 w 11995"/>
                    <a:gd name="T13" fmla="*/ 1348 h 4562"/>
                    <a:gd name="T14" fmla="*/ 2162 w 11995"/>
                    <a:gd name="T15" fmla="*/ 1067 h 4562"/>
                    <a:gd name="T16" fmla="*/ 2043 w 11995"/>
                    <a:gd name="T17" fmla="*/ 1008 h 4562"/>
                    <a:gd name="T18" fmla="*/ 1882 w 11995"/>
                    <a:gd name="T19" fmla="*/ 901 h 4562"/>
                    <a:gd name="T20" fmla="*/ 1743 w 11995"/>
                    <a:gd name="T21" fmla="*/ 768 h 4562"/>
                    <a:gd name="T22" fmla="*/ 1662 w 11995"/>
                    <a:gd name="T23" fmla="*/ 666 h 4562"/>
                    <a:gd name="T24" fmla="*/ 1560 w 11995"/>
                    <a:gd name="T25" fmla="*/ 494 h 4562"/>
                    <a:gd name="T26" fmla="*/ 1483 w 11995"/>
                    <a:gd name="T27" fmla="*/ 280 h 4562"/>
                    <a:gd name="T28" fmla="*/ 1439 w 11995"/>
                    <a:gd name="T29" fmla="*/ 143 h 4562"/>
                    <a:gd name="T30" fmla="*/ 1400 w 11995"/>
                    <a:gd name="T31" fmla="*/ 51 h 4562"/>
                    <a:gd name="T32" fmla="*/ 1363 w 11995"/>
                    <a:gd name="T33" fmla="*/ 6 h 4562"/>
                    <a:gd name="T34" fmla="*/ 1329 w 11995"/>
                    <a:gd name="T35" fmla="*/ 6 h 4562"/>
                    <a:gd name="T36" fmla="*/ 1296 w 11995"/>
                    <a:gd name="T37" fmla="*/ 51 h 4562"/>
                    <a:gd name="T38" fmla="*/ 1268 w 11995"/>
                    <a:gd name="T39" fmla="*/ 143 h 4562"/>
                    <a:gd name="T40" fmla="*/ 1242 w 11995"/>
                    <a:gd name="T41" fmla="*/ 280 h 4562"/>
                    <a:gd name="T42" fmla="*/ 1072 w 11995"/>
                    <a:gd name="T43" fmla="*/ 3095 h 4562"/>
                    <a:gd name="T44" fmla="*/ 957 w 11995"/>
                    <a:gd name="T45" fmla="*/ 3064 h 4562"/>
                    <a:gd name="T46" fmla="*/ 845 w 11995"/>
                    <a:gd name="T47" fmla="*/ 3012 h 4562"/>
                    <a:gd name="T48" fmla="*/ 683 w 11995"/>
                    <a:gd name="T49" fmla="*/ 2891 h 4562"/>
                    <a:gd name="T50" fmla="*/ 525 w 11995"/>
                    <a:gd name="T51" fmla="*/ 2718 h 4562"/>
                    <a:gd name="T52" fmla="*/ 423 w 11995"/>
                    <a:gd name="T53" fmla="*/ 2575 h 4562"/>
                    <a:gd name="T54" fmla="*/ 276 w 11995"/>
                    <a:gd name="T55" fmla="*/ 2317 h 4562"/>
                    <a:gd name="T56" fmla="*/ 182 w 11995"/>
                    <a:gd name="T57" fmla="*/ 2191 h 4562"/>
                    <a:gd name="T58" fmla="*/ 108 w 11995"/>
                    <a:gd name="T59" fmla="*/ 2139 h 4562"/>
                    <a:gd name="T60" fmla="*/ 61 w 11995"/>
                    <a:gd name="T61" fmla="*/ 2150 h 4562"/>
                    <a:gd name="T62" fmla="*/ 28 w 11995"/>
                    <a:gd name="T63" fmla="*/ 2210 h 4562"/>
                    <a:gd name="T64" fmla="*/ 5 w 11995"/>
                    <a:gd name="T65" fmla="*/ 2352 h 4562"/>
                    <a:gd name="T66" fmla="*/ 0 w 11995"/>
                    <a:gd name="T67" fmla="*/ 2487 h 4562"/>
                    <a:gd name="T68" fmla="*/ 11 w 11995"/>
                    <a:gd name="T69" fmla="*/ 4391 h 4562"/>
                    <a:gd name="T70" fmla="*/ 43 w 11995"/>
                    <a:gd name="T71" fmla="*/ 4226 h 4562"/>
                    <a:gd name="T72" fmla="*/ 95 w 11995"/>
                    <a:gd name="T73" fmla="*/ 4132 h 4562"/>
                    <a:gd name="T74" fmla="*/ 169 w 11995"/>
                    <a:gd name="T75" fmla="*/ 4113 h 4562"/>
                    <a:gd name="T76" fmla="*/ 347 w 11995"/>
                    <a:gd name="T77" fmla="*/ 4247 h 4562"/>
                    <a:gd name="T78" fmla="*/ 579 w 11995"/>
                    <a:gd name="T79" fmla="*/ 4378 h 4562"/>
                    <a:gd name="T80" fmla="*/ 833 w 11995"/>
                    <a:gd name="T81" fmla="*/ 4462 h 4562"/>
                    <a:gd name="T82" fmla="*/ 1112 w 11995"/>
                    <a:gd name="T83" fmla="*/ 4498 h 4562"/>
                    <a:gd name="T84" fmla="*/ 1260 w 11995"/>
                    <a:gd name="T85" fmla="*/ 3596 h 4562"/>
                    <a:gd name="T86" fmla="*/ 1273 w 11995"/>
                    <a:gd name="T87" fmla="*/ 3479 h 4562"/>
                    <a:gd name="T88" fmla="*/ 1302 w 11995"/>
                    <a:gd name="T89" fmla="*/ 3376 h 4562"/>
                    <a:gd name="T90" fmla="*/ 1345 w 11995"/>
                    <a:gd name="T91" fmla="*/ 3318 h 4562"/>
                    <a:gd name="T92" fmla="*/ 1390 w 11995"/>
                    <a:gd name="T93" fmla="*/ 3305 h 4562"/>
                    <a:gd name="T94" fmla="*/ 1445 w 11995"/>
                    <a:gd name="T95" fmla="*/ 3320 h 4562"/>
                    <a:gd name="T96" fmla="*/ 1543 w 11995"/>
                    <a:gd name="T97" fmla="*/ 3399 h 4562"/>
                    <a:gd name="T98" fmla="*/ 1669 w 11995"/>
                    <a:gd name="T99" fmla="*/ 3500 h 4562"/>
                    <a:gd name="T100" fmla="*/ 1865 w 11995"/>
                    <a:gd name="T101" fmla="*/ 3606 h 4562"/>
                    <a:gd name="T102" fmla="*/ 2038 w 11995"/>
                    <a:gd name="T103" fmla="*/ 3663 h 4562"/>
                    <a:gd name="T104" fmla="*/ 2226 w 11995"/>
                    <a:gd name="T105" fmla="*/ 3695 h 4562"/>
                    <a:gd name="T106" fmla="*/ 4658 w 11995"/>
                    <a:gd name="T107" fmla="*/ 3923 h 4562"/>
                    <a:gd name="T108" fmla="*/ 7098 w 11995"/>
                    <a:gd name="T109" fmla="*/ 4120 h 4562"/>
                    <a:gd name="T110" fmla="*/ 9542 w 11995"/>
                    <a:gd name="T111" fmla="*/ 4287 h 4562"/>
                    <a:gd name="T112" fmla="*/ 11995 w 11995"/>
                    <a:gd name="T113" fmla="*/ 4424 h 45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1995" h="4562">
                      <a:moveTo>
                        <a:pt x="11995" y="4424"/>
                      </a:moveTo>
                      <a:lnTo>
                        <a:pt x="11995" y="3082"/>
                      </a:lnTo>
                      <a:lnTo>
                        <a:pt x="11376" y="3003"/>
                      </a:lnTo>
                      <a:lnTo>
                        <a:pt x="11067" y="2962"/>
                      </a:lnTo>
                      <a:lnTo>
                        <a:pt x="10758" y="2920"/>
                      </a:lnTo>
                      <a:lnTo>
                        <a:pt x="10450" y="2875"/>
                      </a:lnTo>
                      <a:lnTo>
                        <a:pt x="10141" y="2829"/>
                      </a:lnTo>
                      <a:lnTo>
                        <a:pt x="9526" y="2734"/>
                      </a:lnTo>
                      <a:lnTo>
                        <a:pt x="9217" y="2682"/>
                      </a:lnTo>
                      <a:lnTo>
                        <a:pt x="8911" y="2630"/>
                      </a:lnTo>
                      <a:lnTo>
                        <a:pt x="8298" y="2522"/>
                      </a:lnTo>
                      <a:lnTo>
                        <a:pt x="7991" y="2465"/>
                      </a:lnTo>
                      <a:lnTo>
                        <a:pt x="7686" y="2407"/>
                      </a:lnTo>
                      <a:lnTo>
                        <a:pt x="7380" y="2347"/>
                      </a:lnTo>
                      <a:lnTo>
                        <a:pt x="7076" y="2287"/>
                      </a:lnTo>
                      <a:lnTo>
                        <a:pt x="6769" y="2223"/>
                      </a:lnTo>
                      <a:lnTo>
                        <a:pt x="6465" y="2159"/>
                      </a:lnTo>
                      <a:lnTo>
                        <a:pt x="6161" y="2093"/>
                      </a:lnTo>
                      <a:lnTo>
                        <a:pt x="5856" y="2026"/>
                      </a:lnTo>
                      <a:lnTo>
                        <a:pt x="5552" y="1956"/>
                      </a:lnTo>
                      <a:lnTo>
                        <a:pt x="5248" y="1885"/>
                      </a:lnTo>
                      <a:lnTo>
                        <a:pt x="4943" y="1813"/>
                      </a:lnTo>
                      <a:lnTo>
                        <a:pt x="4641" y="1741"/>
                      </a:lnTo>
                      <a:lnTo>
                        <a:pt x="4337" y="1664"/>
                      </a:lnTo>
                      <a:lnTo>
                        <a:pt x="4035" y="1587"/>
                      </a:lnTo>
                      <a:lnTo>
                        <a:pt x="3733" y="1509"/>
                      </a:lnTo>
                      <a:lnTo>
                        <a:pt x="3431" y="1429"/>
                      </a:lnTo>
                      <a:lnTo>
                        <a:pt x="3128" y="1348"/>
                      </a:lnTo>
                      <a:lnTo>
                        <a:pt x="2827" y="1265"/>
                      </a:lnTo>
                      <a:lnTo>
                        <a:pt x="2526" y="1180"/>
                      </a:lnTo>
                      <a:lnTo>
                        <a:pt x="2226" y="1094"/>
                      </a:lnTo>
                      <a:lnTo>
                        <a:pt x="2162" y="1067"/>
                      </a:lnTo>
                      <a:lnTo>
                        <a:pt x="2131" y="1053"/>
                      </a:lnTo>
                      <a:lnTo>
                        <a:pt x="2101" y="1040"/>
                      </a:lnTo>
                      <a:lnTo>
                        <a:pt x="2071" y="1024"/>
                      </a:lnTo>
                      <a:lnTo>
                        <a:pt x="2043" y="1008"/>
                      </a:lnTo>
                      <a:lnTo>
                        <a:pt x="1987" y="976"/>
                      </a:lnTo>
                      <a:lnTo>
                        <a:pt x="1959" y="957"/>
                      </a:lnTo>
                      <a:lnTo>
                        <a:pt x="1933" y="939"/>
                      </a:lnTo>
                      <a:lnTo>
                        <a:pt x="1882" y="901"/>
                      </a:lnTo>
                      <a:lnTo>
                        <a:pt x="1833" y="858"/>
                      </a:lnTo>
                      <a:lnTo>
                        <a:pt x="1809" y="837"/>
                      </a:lnTo>
                      <a:lnTo>
                        <a:pt x="1787" y="816"/>
                      </a:lnTo>
                      <a:lnTo>
                        <a:pt x="1743" y="768"/>
                      </a:lnTo>
                      <a:lnTo>
                        <a:pt x="1721" y="743"/>
                      </a:lnTo>
                      <a:lnTo>
                        <a:pt x="1701" y="719"/>
                      </a:lnTo>
                      <a:lnTo>
                        <a:pt x="1681" y="692"/>
                      </a:lnTo>
                      <a:lnTo>
                        <a:pt x="1662" y="666"/>
                      </a:lnTo>
                      <a:lnTo>
                        <a:pt x="1626" y="613"/>
                      </a:lnTo>
                      <a:lnTo>
                        <a:pt x="1608" y="583"/>
                      </a:lnTo>
                      <a:lnTo>
                        <a:pt x="1592" y="554"/>
                      </a:lnTo>
                      <a:lnTo>
                        <a:pt x="1560" y="494"/>
                      </a:lnTo>
                      <a:lnTo>
                        <a:pt x="1531" y="431"/>
                      </a:lnTo>
                      <a:lnTo>
                        <a:pt x="1506" y="367"/>
                      </a:lnTo>
                      <a:lnTo>
                        <a:pt x="1494" y="321"/>
                      </a:lnTo>
                      <a:lnTo>
                        <a:pt x="1483" y="280"/>
                      </a:lnTo>
                      <a:lnTo>
                        <a:pt x="1472" y="241"/>
                      </a:lnTo>
                      <a:lnTo>
                        <a:pt x="1461" y="206"/>
                      </a:lnTo>
                      <a:lnTo>
                        <a:pt x="1450" y="172"/>
                      </a:lnTo>
                      <a:lnTo>
                        <a:pt x="1439" y="143"/>
                      </a:lnTo>
                      <a:lnTo>
                        <a:pt x="1429" y="115"/>
                      </a:lnTo>
                      <a:lnTo>
                        <a:pt x="1420" y="92"/>
                      </a:lnTo>
                      <a:lnTo>
                        <a:pt x="1409" y="70"/>
                      </a:lnTo>
                      <a:lnTo>
                        <a:pt x="1400" y="51"/>
                      </a:lnTo>
                      <a:lnTo>
                        <a:pt x="1390" y="35"/>
                      </a:lnTo>
                      <a:lnTo>
                        <a:pt x="1382" y="23"/>
                      </a:lnTo>
                      <a:lnTo>
                        <a:pt x="1372" y="12"/>
                      </a:lnTo>
                      <a:lnTo>
                        <a:pt x="1363" y="6"/>
                      </a:lnTo>
                      <a:lnTo>
                        <a:pt x="1355" y="1"/>
                      </a:lnTo>
                      <a:lnTo>
                        <a:pt x="1346" y="0"/>
                      </a:lnTo>
                      <a:lnTo>
                        <a:pt x="1337" y="1"/>
                      </a:lnTo>
                      <a:lnTo>
                        <a:pt x="1329" y="6"/>
                      </a:lnTo>
                      <a:lnTo>
                        <a:pt x="1320" y="12"/>
                      </a:lnTo>
                      <a:lnTo>
                        <a:pt x="1312" y="23"/>
                      </a:lnTo>
                      <a:lnTo>
                        <a:pt x="1304" y="35"/>
                      </a:lnTo>
                      <a:lnTo>
                        <a:pt x="1296" y="51"/>
                      </a:lnTo>
                      <a:lnTo>
                        <a:pt x="1288" y="70"/>
                      </a:lnTo>
                      <a:lnTo>
                        <a:pt x="1282" y="92"/>
                      </a:lnTo>
                      <a:lnTo>
                        <a:pt x="1274" y="115"/>
                      </a:lnTo>
                      <a:lnTo>
                        <a:pt x="1268" y="143"/>
                      </a:lnTo>
                      <a:lnTo>
                        <a:pt x="1261" y="172"/>
                      </a:lnTo>
                      <a:lnTo>
                        <a:pt x="1255" y="206"/>
                      </a:lnTo>
                      <a:lnTo>
                        <a:pt x="1248" y="241"/>
                      </a:lnTo>
                      <a:lnTo>
                        <a:pt x="1242" y="280"/>
                      </a:lnTo>
                      <a:lnTo>
                        <a:pt x="1235" y="321"/>
                      </a:lnTo>
                      <a:lnTo>
                        <a:pt x="1230" y="367"/>
                      </a:lnTo>
                      <a:lnTo>
                        <a:pt x="1131" y="3101"/>
                      </a:lnTo>
                      <a:lnTo>
                        <a:pt x="1072" y="3095"/>
                      </a:lnTo>
                      <a:lnTo>
                        <a:pt x="1043" y="3089"/>
                      </a:lnTo>
                      <a:lnTo>
                        <a:pt x="1014" y="3083"/>
                      </a:lnTo>
                      <a:lnTo>
                        <a:pt x="985" y="3074"/>
                      </a:lnTo>
                      <a:lnTo>
                        <a:pt x="957" y="3064"/>
                      </a:lnTo>
                      <a:lnTo>
                        <a:pt x="929" y="3053"/>
                      </a:lnTo>
                      <a:lnTo>
                        <a:pt x="901" y="3041"/>
                      </a:lnTo>
                      <a:lnTo>
                        <a:pt x="873" y="3027"/>
                      </a:lnTo>
                      <a:lnTo>
                        <a:pt x="845" y="3012"/>
                      </a:lnTo>
                      <a:lnTo>
                        <a:pt x="791" y="2977"/>
                      </a:lnTo>
                      <a:lnTo>
                        <a:pt x="762" y="2958"/>
                      </a:lnTo>
                      <a:lnTo>
                        <a:pt x="736" y="2937"/>
                      </a:lnTo>
                      <a:lnTo>
                        <a:pt x="683" y="2891"/>
                      </a:lnTo>
                      <a:lnTo>
                        <a:pt x="630" y="2839"/>
                      </a:lnTo>
                      <a:lnTo>
                        <a:pt x="604" y="2811"/>
                      </a:lnTo>
                      <a:lnTo>
                        <a:pt x="578" y="2781"/>
                      </a:lnTo>
                      <a:lnTo>
                        <a:pt x="525" y="2718"/>
                      </a:lnTo>
                      <a:lnTo>
                        <a:pt x="499" y="2685"/>
                      </a:lnTo>
                      <a:lnTo>
                        <a:pt x="474" y="2650"/>
                      </a:lnTo>
                      <a:lnTo>
                        <a:pt x="448" y="2613"/>
                      </a:lnTo>
                      <a:lnTo>
                        <a:pt x="423" y="2575"/>
                      </a:lnTo>
                      <a:lnTo>
                        <a:pt x="373" y="2494"/>
                      </a:lnTo>
                      <a:lnTo>
                        <a:pt x="348" y="2452"/>
                      </a:lnTo>
                      <a:lnTo>
                        <a:pt x="324" y="2408"/>
                      </a:lnTo>
                      <a:lnTo>
                        <a:pt x="276" y="2317"/>
                      </a:lnTo>
                      <a:lnTo>
                        <a:pt x="243" y="2266"/>
                      </a:lnTo>
                      <a:lnTo>
                        <a:pt x="226" y="2243"/>
                      </a:lnTo>
                      <a:lnTo>
                        <a:pt x="211" y="2225"/>
                      </a:lnTo>
                      <a:lnTo>
                        <a:pt x="182" y="2191"/>
                      </a:lnTo>
                      <a:lnTo>
                        <a:pt x="156" y="2166"/>
                      </a:lnTo>
                      <a:lnTo>
                        <a:pt x="131" y="2147"/>
                      </a:lnTo>
                      <a:lnTo>
                        <a:pt x="119" y="2142"/>
                      </a:lnTo>
                      <a:lnTo>
                        <a:pt x="108" y="2139"/>
                      </a:lnTo>
                      <a:lnTo>
                        <a:pt x="97" y="2135"/>
                      </a:lnTo>
                      <a:lnTo>
                        <a:pt x="87" y="2136"/>
                      </a:lnTo>
                      <a:lnTo>
                        <a:pt x="70" y="2144"/>
                      </a:lnTo>
                      <a:lnTo>
                        <a:pt x="61" y="2150"/>
                      </a:lnTo>
                      <a:lnTo>
                        <a:pt x="54" y="2157"/>
                      </a:lnTo>
                      <a:lnTo>
                        <a:pt x="40" y="2180"/>
                      </a:lnTo>
                      <a:lnTo>
                        <a:pt x="33" y="2194"/>
                      </a:lnTo>
                      <a:lnTo>
                        <a:pt x="28" y="2210"/>
                      </a:lnTo>
                      <a:lnTo>
                        <a:pt x="18" y="2251"/>
                      </a:lnTo>
                      <a:lnTo>
                        <a:pt x="13" y="2271"/>
                      </a:lnTo>
                      <a:lnTo>
                        <a:pt x="10" y="2296"/>
                      </a:lnTo>
                      <a:lnTo>
                        <a:pt x="5" y="2352"/>
                      </a:lnTo>
                      <a:lnTo>
                        <a:pt x="3" y="2381"/>
                      </a:lnTo>
                      <a:lnTo>
                        <a:pt x="1" y="2415"/>
                      </a:lnTo>
                      <a:lnTo>
                        <a:pt x="0" y="2449"/>
                      </a:lnTo>
                      <a:lnTo>
                        <a:pt x="0" y="2487"/>
                      </a:lnTo>
                      <a:lnTo>
                        <a:pt x="1" y="4562"/>
                      </a:lnTo>
                      <a:lnTo>
                        <a:pt x="3" y="4500"/>
                      </a:lnTo>
                      <a:lnTo>
                        <a:pt x="7" y="4444"/>
                      </a:lnTo>
                      <a:lnTo>
                        <a:pt x="11" y="4391"/>
                      </a:lnTo>
                      <a:lnTo>
                        <a:pt x="18" y="4343"/>
                      </a:lnTo>
                      <a:lnTo>
                        <a:pt x="24" y="4300"/>
                      </a:lnTo>
                      <a:lnTo>
                        <a:pt x="33" y="4261"/>
                      </a:lnTo>
                      <a:lnTo>
                        <a:pt x="43" y="4226"/>
                      </a:lnTo>
                      <a:lnTo>
                        <a:pt x="55" y="4197"/>
                      </a:lnTo>
                      <a:lnTo>
                        <a:pt x="67" y="4171"/>
                      </a:lnTo>
                      <a:lnTo>
                        <a:pt x="81" y="4150"/>
                      </a:lnTo>
                      <a:lnTo>
                        <a:pt x="95" y="4132"/>
                      </a:lnTo>
                      <a:lnTo>
                        <a:pt x="112" y="4122"/>
                      </a:lnTo>
                      <a:lnTo>
                        <a:pt x="130" y="4113"/>
                      </a:lnTo>
                      <a:lnTo>
                        <a:pt x="149" y="4111"/>
                      </a:lnTo>
                      <a:lnTo>
                        <a:pt x="169" y="4113"/>
                      </a:lnTo>
                      <a:lnTo>
                        <a:pt x="192" y="4119"/>
                      </a:lnTo>
                      <a:lnTo>
                        <a:pt x="242" y="4164"/>
                      </a:lnTo>
                      <a:lnTo>
                        <a:pt x="294" y="4207"/>
                      </a:lnTo>
                      <a:lnTo>
                        <a:pt x="347" y="4247"/>
                      </a:lnTo>
                      <a:lnTo>
                        <a:pt x="404" y="4285"/>
                      </a:lnTo>
                      <a:lnTo>
                        <a:pt x="460" y="4318"/>
                      </a:lnTo>
                      <a:lnTo>
                        <a:pt x="519" y="4350"/>
                      </a:lnTo>
                      <a:lnTo>
                        <a:pt x="579" y="4378"/>
                      </a:lnTo>
                      <a:lnTo>
                        <a:pt x="642" y="4404"/>
                      </a:lnTo>
                      <a:lnTo>
                        <a:pt x="704" y="4426"/>
                      </a:lnTo>
                      <a:lnTo>
                        <a:pt x="768" y="4446"/>
                      </a:lnTo>
                      <a:lnTo>
                        <a:pt x="833" y="4462"/>
                      </a:lnTo>
                      <a:lnTo>
                        <a:pt x="901" y="4476"/>
                      </a:lnTo>
                      <a:lnTo>
                        <a:pt x="970" y="4486"/>
                      </a:lnTo>
                      <a:lnTo>
                        <a:pt x="1041" y="4494"/>
                      </a:lnTo>
                      <a:lnTo>
                        <a:pt x="1112" y="4498"/>
                      </a:lnTo>
                      <a:lnTo>
                        <a:pt x="1187" y="4501"/>
                      </a:lnTo>
                      <a:lnTo>
                        <a:pt x="1258" y="3703"/>
                      </a:lnTo>
                      <a:lnTo>
                        <a:pt x="1259" y="3630"/>
                      </a:lnTo>
                      <a:lnTo>
                        <a:pt x="1260" y="3596"/>
                      </a:lnTo>
                      <a:lnTo>
                        <a:pt x="1263" y="3565"/>
                      </a:lnTo>
                      <a:lnTo>
                        <a:pt x="1266" y="3533"/>
                      </a:lnTo>
                      <a:lnTo>
                        <a:pt x="1269" y="3506"/>
                      </a:lnTo>
                      <a:lnTo>
                        <a:pt x="1273" y="3479"/>
                      </a:lnTo>
                      <a:lnTo>
                        <a:pt x="1279" y="3456"/>
                      </a:lnTo>
                      <a:lnTo>
                        <a:pt x="1283" y="3433"/>
                      </a:lnTo>
                      <a:lnTo>
                        <a:pt x="1288" y="3412"/>
                      </a:lnTo>
                      <a:lnTo>
                        <a:pt x="1302" y="3376"/>
                      </a:lnTo>
                      <a:lnTo>
                        <a:pt x="1309" y="3360"/>
                      </a:lnTo>
                      <a:lnTo>
                        <a:pt x="1318" y="3348"/>
                      </a:lnTo>
                      <a:lnTo>
                        <a:pt x="1336" y="3328"/>
                      </a:lnTo>
                      <a:lnTo>
                        <a:pt x="1345" y="3318"/>
                      </a:lnTo>
                      <a:lnTo>
                        <a:pt x="1356" y="3312"/>
                      </a:lnTo>
                      <a:lnTo>
                        <a:pt x="1367" y="3307"/>
                      </a:lnTo>
                      <a:lnTo>
                        <a:pt x="1379" y="3306"/>
                      </a:lnTo>
                      <a:lnTo>
                        <a:pt x="1390" y="3305"/>
                      </a:lnTo>
                      <a:lnTo>
                        <a:pt x="1404" y="3306"/>
                      </a:lnTo>
                      <a:lnTo>
                        <a:pt x="1417" y="3309"/>
                      </a:lnTo>
                      <a:lnTo>
                        <a:pt x="1431" y="3314"/>
                      </a:lnTo>
                      <a:lnTo>
                        <a:pt x="1445" y="3320"/>
                      </a:lnTo>
                      <a:lnTo>
                        <a:pt x="1460" y="3330"/>
                      </a:lnTo>
                      <a:lnTo>
                        <a:pt x="1492" y="3353"/>
                      </a:lnTo>
                      <a:lnTo>
                        <a:pt x="1525" y="3382"/>
                      </a:lnTo>
                      <a:lnTo>
                        <a:pt x="1543" y="3399"/>
                      </a:lnTo>
                      <a:lnTo>
                        <a:pt x="1562" y="3420"/>
                      </a:lnTo>
                      <a:lnTo>
                        <a:pt x="1596" y="3448"/>
                      </a:lnTo>
                      <a:lnTo>
                        <a:pt x="1632" y="3475"/>
                      </a:lnTo>
                      <a:lnTo>
                        <a:pt x="1669" y="3500"/>
                      </a:lnTo>
                      <a:lnTo>
                        <a:pt x="1707" y="3524"/>
                      </a:lnTo>
                      <a:lnTo>
                        <a:pt x="1784" y="3568"/>
                      </a:lnTo>
                      <a:lnTo>
                        <a:pt x="1824" y="3587"/>
                      </a:lnTo>
                      <a:lnTo>
                        <a:pt x="1865" y="3606"/>
                      </a:lnTo>
                      <a:lnTo>
                        <a:pt x="1907" y="3622"/>
                      </a:lnTo>
                      <a:lnTo>
                        <a:pt x="1949" y="3638"/>
                      </a:lnTo>
                      <a:lnTo>
                        <a:pt x="1993" y="3651"/>
                      </a:lnTo>
                      <a:lnTo>
                        <a:pt x="2038" y="3663"/>
                      </a:lnTo>
                      <a:lnTo>
                        <a:pt x="2083" y="3672"/>
                      </a:lnTo>
                      <a:lnTo>
                        <a:pt x="2130" y="3681"/>
                      </a:lnTo>
                      <a:lnTo>
                        <a:pt x="2177" y="3689"/>
                      </a:lnTo>
                      <a:lnTo>
                        <a:pt x="2226" y="3695"/>
                      </a:lnTo>
                      <a:lnTo>
                        <a:pt x="2833" y="3755"/>
                      </a:lnTo>
                      <a:lnTo>
                        <a:pt x="3440" y="3813"/>
                      </a:lnTo>
                      <a:lnTo>
                        <a:pt x="4049" y="3868"/>
                      </a:lnTo>
                      <a:lnTo>
                        <a:pt x="4658" y="3923"/>
                      </a:lnTo>
                      <a:lnTo>
                        <a:pt x="5266" y="3974"/>
                      </a:lnTo>
                      <a:lnTo>
                        <a:pt x="5876" y="4025"/>
                      </a:lnTo>
                      <a:lnTo>
                        <a:pt x="6487" y="4074"/>
                      </a:lnTo>
                      <a:lnTo>
                        <a:pt x="7098" y="4120"/>
                      </a:lnTo>
                      <a:lnTo>
                        <a:pt x="7707" y="4165"/>
                      </a:lnTo>
                      <a:lnTo>
                        <a:pt x="8318" y="4207"/>
                      </a:lnTo>
                      <a:lnTo>
                        <a:pt x="8929" y="4248"/>
                      </a:lnTo>
                      <a:lnTo>
                        <a:pt x="9542" y="4287"/>
                      </a:lnTo>
                      <a:lnTo>
                        <a:pt x="10154" y="4323"/>
                      </a:lnTo>
                      <a:lnTo>
                        <a:pt x="10767" y="4359"/>
                      </a:lnTo>
                      <a:lnTo>
                        <a:pt x="11380" y="4392"/>
                      </a:lnTo>
                      <a:lnTo>
                        <a:pt x="11995" y="4424"/>
                      </a:lnTo>
                      <a:close/>
                    </a:path>
                  </a:pathLst>
                </a:custGeom>
                <a:solidFill>
                  <a:srgbClr val="C1FFE0">
                    <a:alpha val="5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6" name="Freeform 274">
                  <a:extLst>
                    <a:ext uri="{FF2B5EF4-FFF2-40B4-BE49-F238E27FC236}">
                      <a16:creationId xmlns:a16="http://schemas.microsoft.com/office/drawing/2014/main" id="{396C75BA-E449-C69C-5718-E71C10086C1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10425" y="3194050"/>
                  <a:ext cx="3189287" cy="1754188"/>
                </a:xfrm>
                <a:custGeom>
                  <a:avLst/>
                  <a:gdLst>
                    <a:gd name="T0" fmla="*/ 11029 w 12050"/>
                    <a:gd name="T1" fmla="*/ 4294 h 6625"/>
                    <a:gd name="T2" fmla="*/ 9535 w 12050"/>
                    <a:gd name="T3" fmla="*/ 3968 h 6625"/>
                    <a:gd name="T4" fmla="*/ 8088 w 12050"/>
                    <a:gd name="T5" fmla="*/ 3615 h 6625"/>
                    <a:gd name="T6" fmla="*/ 6531 w 12050"/>
                    <a:gd name="T7" fmla="*/ 3192 h 6625"/>
                    <a:gd name="T8" fmla="*/ 5028 w 12050"/>
                    <a:gd name="T9" fmla="*/ 2734 h 6625"/>
                    <a:gd name="T10" fmla="*/ 3580 w 12050"/>
                    <a:gd name="T11" fmla="*/ 2243 h 6625"/>
                    <a:gd name="T12" fmla="*/ 2190 w 12050"/>
                    <a:gd name="T13" fmla="*/ 1718 h 6625"/>
                    <a:gd name="T14" fmla="*/ 2026 w 12050"/>
                    <a:gd name="T15" fmla="*/ 1626 h 6625"/>
                    <a:gd name="T16" fmla="*/ 1896 w 12050"/>
                    <a:gd name="T17" fmla="*/ 1515 h 6625"/>
                    <a:gd name="T18" fmla="*/ 1801 w 12050"/>
                    <a:gd name="T19" fmla="*/ 1386 h 6625"/>
                    <a:gd name="T20" fmla="*/ 1409 w 12050"/>
                    <a:gd name="T21" fmla="*/ 156 h 6625"/>
                    <a:gd name="T22" fmla="*/ 1366 w 12050"/>
                    <a:gd name="T23" fmla="*/ 26 h 6625"/>
                    <a:gd name="T24" fmla="*/ 1330 w 12050"/>
                    <a:gd name="T25" fmla="*/ 6 h 6625"/>
                    <a:gd name="T26" fmla="*/ 1301 w 12050"/>
                    <a:gd name="T27" fmla="*/ 103 h 6625"/>
                    <a:gd name="T28" fmla="*/ 1280 w 12050"/>
                    <a:gd name="T29" fmla="*/ 312 h 6625"/>
                    <a:gd name="T30" fmla="*/ 1268 w 12050"/>
                    <a:gd name="T31" fmla="*/ 636 h 6625"/>
                    <a:gd name="T32" fmla="*/ 1151 w 12050"/>
                    <a:gd name="T33" fmla="*/ 4589 h 6625"/>
                    <a:gd name="T34" fmla="*/ 924 w 12050"/>
                    <a:gd name="T35" fmla="*/ 4468 h 6625"/>
                    <a:gd name="T36" fmla="*/ 703 w 12050"/>
                    <a:gd name="T37" fmla="*/ 4283 h 6625"/>
                    <a:gd name="T38" fmla="*/ 530 w 12050"/>
                    <a:gd name="T39" fmla="*/ 4052 h 6625"/>
                    <a:gd name="T40" fmla="*/ 433 w 12050"/>
                    <a:gd name="T41" fmla="*/ 3856 h 6625"/>
                    <a:gd name="T42" fmla="*/ 339 w 12050"/>
                    <a:gd name="T43" fmla="*/ 3543 h 6625"/>
                    <a:gd name="T44" fmla="*/ 252 w 12050"/>
                    <a:gd name="T45" fmla="*/ 3255 h 6625"/>
                    <a:gd name="T46" fmla="*/ 183 w 12050"/>
                    <a:gd name="T47" fmla="*/ 3081 h 6625"/>
                    <a:gd name="T48" fmla="*/ 131 w 12050"/>
                    <a:gd name="T49" fmla="*/ 3018 h 6625"/>
                    <a:gd name="T50" fmla="*/ 95 w 12050"/>
                    <a:gd name="T51" fmla="*/ 3069 h 6625"/>
                    <a:gd name="T52" fmla="*/ 76 w 12050"/>
                    <a:gd name="T53" fmla="*/ 3231 h 6625"/>
                    <a:gd name="T54" fmla="*/ 73 w 12050"/>
                    <a:gd name="T55" fmla="*/ 3507 h 6625"/>
                    <a:gd name="T56" fmla="*/ 8 w 12050"/>
                    <a:gd name="T57" fmla="*/ 6484 h 6625"/>
                    <a:gd name="T58" fmla="*/ 41 w 12050"/>
                    <a:gd name="T59" fmla="*/ 6188 h 6625"/>
                    <a:gd name="T60" fmla="*/ 85 w 12050"/>
                    <a:gd name="T61" fmla="*/ 5970 h 6625"/>
                    <a:gd name="T62" fmla="*/ 138 w 12050"/>
                    <a:gd name="T63" fmla="*/ 5831 h 6625"/>
                    <a:gd name="T64" fmla="*/ 200 w 12050"/>
                    <a:gd name="T65" fmla="*/ 5769 h 6625"/>
                    <a:gd name="T66" fmla="*/ 273 w 12050"/>
                    <a:gd name="T67" fmla="*/ 5785 h 6625"/>
                    <a:gd name="T68" fmla="*/ 357 w 12050"/>
                    <a:gd name="T69" fmla="*/ 5880 h 6625"/>
                    <a:gd name="T70" fmla="*/ 491 w 12050"/>
                    <a:gd name="T71" fmla="*/ 6042 h 6625"/>
                    <a:gd name="T72" fmla="*/ 657 w 12050"/>
                    <a:gd name="T73" fmla="*/ 6170 h 6625"/>
                    <a:gd name="T74" fmla="*/ 853 w 12050"/>
                    <a:gd name="T75" fmla="*/ 6263 h 6625"/>
                    <a:gd name="T76" fmla="*/ 996 w 12050"/>
                    <a:gd name="T77" fmla="*/ 6294 h 6625"/>
                    <a:gd name="T78" fmla="*/ 1064 w 12050"/>
                    <a:gd name="T79" fmla="*/ 6298 h 6625"/>
                    <a:gd name="T80" fmla="*/ 1168 w 12050"/>
                    <a:gd name="T81" fmla="*/ 6286 h 6625"/>
                    <a:gd name="T82" fmla="*/ 1240 w 12050"/>
                    <a:gd name="T83" fmla="*/ 6260 h 6625"/>
                    <a:gd name="T84" fmla="*/ 1281 w 12050"/>
                    <a:gd name="T85" fmla="*/ 6232 h 6625"/>
                    <a:gd name="T86" fmla="*/ 1317 w 12050"/>
                    <a:gd name="T87" fmla="*/ 4831 h 6625"/>
                    <a:gd name="T88" fmla="*/ 1322 w 12050"/>
                    <a:gd name="T89" fmla="*/ 4685 h 6625"/>
                    <a:gd name="T90" fmla="*/ 1343 w 12050"/>
                    <a:gd name="T91" fmla="*/ 4591 h 6625"/>
                    <a:gd name="T92" fmla="*/ 1378 w 12050"/>
                    <a:gd name="T93" fmla="*/ 4553 h 6625"/>
                    <a:gd name="T94" fmla="*/ 1426 w 12050"/>
                    <a:gd name="T95" fmla="*/ 4569 h 6625"/>
                    <a:gd name="T96" fmla="*/ 1489 w 12050"/>
                    <a:gd name="T97" fmla="*/ 4640 h 6625"/>
                    <a:gd name="T98" fmla="*/ 1567 w 12050"/>
                    <a:gd name="T99" fmla="*/ 4766 h 6625"/>
                    <a:gd name="T100" fmla="*/ 1714 w 12050"/>
                    <a:gd name="T101" fmla="*/ 4904 h 6625"/>
                    <a:gd name="T102" fmla="*/ 1929 w 12050"/>
                    <a:gd name="T103" fmla="*/ 5034 h 6625"/>
                    <a:gd name="T104" fmla="*/ 2152 w 12050"/>
                    <a:gd name="T105" fmla="*/ 5119 h 6625"/>
                    <a:gd name="T106" fmla="*/ 2365 w 12050"/>
                    <a:gd name="T107" fmla="*/ 5171 h 6625"/>
                    <a:gd name="T108" fmla="*/ 2651 w 12050"/>
                    <a:gd name="T109" fmla="*/ 5209 h 6625"/>
                    <a:gd name="T110" fmla="*/ 4491 w 12050"/>
                    <a:gd name="T111" fmla="*/ 5448 h 6625"/>
                    <a:gd name="T112" fmla="*/ 7393 w 12050"/>
                    <a:gd name="T113" fmla="*/ 5793 h 6625"/>
                    <a:gd name="T114" fmla="*/ 10300 w 12050"/>
                    <a:gd name="T115" fmla="*/ 6088 h 66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050" h="6625">
                      <a:moveTo>
                        <a:pt x="12050" y="6242"/>
                      </a:moveTo>
                      <a:lnTo>
                        <a:pt x="12050" y="4496"/>
                      </a:lnTo>
                      <a:lnTo>
                        <a:pt x="11708" y="4430"/>
                      </a:lnTo>
                      <a:lnTo>
                        <a:pt x="11367" y="4363"/>
                      </a:lnTo>
                      <a:lnTo>
                        <a:pt x="11029" y="4294"/>
                      </a:lnTo>
                      <a:lnTo>
                        <a:pt x="10693" y="4225"/>
                      </a:lnTo>
                      <a:lnTo>
                        <a:pt x="10360" y="4153"/>
                      </a:lnTo>
                      <a:lnTo>
                        <a:pt x="10028" y="4080"/>
                      </a:lnTo>
                      <a:lnTo>
                        <a:pt x="9699" y="4006"/>
                      </a:lnTo>
                      <a:lnTo>
                        <a:pt x="9535" y="3968"/>
                      </a:lnTo>
                      <a:lnTo>
                        <a:pt x="9373" y="3931"/>
                      </a:lnTo>
                      <a:lnTo>
                        <a:pt x="9048" y="3854"/>
                      </a:lnTo>
                      <a:lnTo>
                        <a:pt x="8725" y="3775"/>
                      </a:lnTo>
                      <a:lnTo>
                        <a:pt x="8405" y="3696"/>
                      </a:lnTo>
                      <a:lnTo>
                        <a:pt x="8088" y="3615"/>
                      </a:lnTo>
                      <a:lnTo>
                        <a:pt x="7772" y="3533"/>
                      </a:lnTo>
                      <a:lnTo>
                        <a:pt x="7458" y="3450"/>
                      </a:lnTo>
                      <a:lnTo>
                        <a:pt x="7146" y="3365"/>
                      </a:lnTo>
                      <a:lnTo>
                        <a:pt x="6838" y="3280"/>
                      </a:lnTo>
                      <a:lnTo>
                        <a:pt x="6531" y="3192"/>
                      </a:lnTo>
                      <a:lnTo>
                        <a:pt x="6225" y="3103"/>
                      </a:lnTo>
                      <a:lnTo>
                        <a:pt x="5922" y="3013"/>
                      </a:lnTo>
                      <a:lnTo>
                        <a:pt x="5623" y="2921"/>
                      </a:lnTo>
                      <a:lnTo>
                        <a:pt x="5324" y="2828"/>
                      </a:lnTo>
                      <a:lnTo>
                        <a:pt x="5028" y="2734"/>
                      </a:lnTo>
                      <a:lnTo>
                        <a:pt x="4733" y="2639"/>
                      </a:lnTo>
                      <a:lnTo>
                        <a:pt x="4443" y="2543"/>
                      </a:lnTo>
                      <a:lnTo>
                        <a:pt x="4153" y="2444"/>
                      </a:lnTo>
                      <a:lnTo>
                        <a:pt x="3866" y="2344"/>
                      </a:lnTo>
                      <a:lnTo>
                        <a:pt x="3580" y="2243"/>
                      </a:lnTo>
                      <a:lnTo>
                        <a:pt x="3298" y="2140"/>
                      </a:lnTo>
                      <a:lnTo>
                        <a:pt x="3017" y="2036"/>
                      </a:lnTo>
                      <a:lnTo>
                        <a:pt x="2740" y="1932"/>
                      </a:lnTo>
                      <a:lnTo>
                        <a:pt x="2463" y="1825"/>
                      </a:lnTo>
                      <a:lnTo>
                        <a:pt x="2190" y="1718"/>
                      </a:lnTo>
                      <a:lnTo>
                        <a:pt x="2154" y="1701"/>
                      </a:lnTo>
                      <a:lnTo>
                        <a:pt x="2120" y="1684"/>
                      </a:lnTo>
                      <a:lnTo>
                        <a:pt x="2087" y="1665"/>
                      </a:lnTo>
                      <a:lnTo>
                        <a:pt x="2056" y="1647"/>
                      </a:lnTo>
                      <a:lnTo>
                        <a:pt x="2026" y="1626"/>
                      </a:lnTo>
                      <a:lnTo>
                        <a:pt x="1997" y="1605"/>
                      </a:lnTo>
                      <a:lnTo>
                        <a:pt x="1970" y="1584"/>
                      </a:lnTo>
                      <a:lnTo>
                        <a:pt x="1945" y="1563"/>
                      </a:lnTo>
                      <a:lnTo>
                        <a:pt x="1919" y="1539"/>
                      </a:lnTo>
                      <a:lnTo>
                        <a:pt x="1896" y="1515"/>
                      </a:lnTo>
                      <a:lnTo>
                        <a:pt x="1874" y="1490"/>
                      </a:lnTo>
                      <a:lnTo>
                        <a:pt x="1854" y="1466"/>
                      </a:lnTo>
                      <a:lnTo>
                        <a:pt x="1834" y="1439"/>
                      </a:lnTo>
                      <a:lnTo>
                        <a:pt x="1817" y="1413"/>
                      </a:lnTo>
                      <a:lnTo>
                        <a:pt x="1801" y="1386"/>
                      </a:lnTo>
                      <a:lnTo>
                        <a:pt x="1787" y="1358"/>
                      </a:lnTo>
                      <a:lnTo>
                        <a:pt x="1441" y="290"/>
                      </a:lnTo>
                      <a:lnTo>
                        <a:pt x="1430" y="240"/>
                      </a:lnTo>
                      <a:lnTo>
                        <a:pt x="1419" y="197"/>
                      </a:lnTo>
                      <a:lnTo>
                        <a:pt x="1409" y="156"/>
                      </a:lnTo>
                      <a:lnTo>
                        <a:pt x="1401" y="122"/>
                      </a:lnTo>
                      <a:lnTo>
                        <a:pt x="1391" y="90"/>
                      </a:lnTo>
                      <a:lnTo>
                        <a:pt x="1382" y="64"/>
                      </a:lnTo>
                      <a:lnTo>
                        <a:pt x="1374" y="42"/>
                      </a:lnTo>
                      <a:lnTo>
                        <a:pt x="1366" y="26"/>
                      </a:lnTo>
                      <a:lnTo>
                        <a:pt x="1357" y="13"/>
                      </a:lnTo>
                      <a:lnTo>
                        <a:pt x="1350" y="4"/>
                      </a:lnTo>
                      <a:lnTo>
                        <a:pt x="1343" y="0"/>
                      </a:lnTo>
                      <a:lnTo>
                        <a:pt x="1337" y="2"/>
                      </a:lnTo>
                      <a:lnTo>
                        <a:pt x="1330" y="6"/>
                      </a:lnTo>
                      <a:lnTo>
                        <a:pt x="1324" y="17"/>
                      </a:lnTo>
                      <a:lnTo>
                        <a:pt x="1317" y="32"/>
                      </a:lnTo>
                      <a:lnTo>
                        <a:pt x="1313" y="52"/>
                      </a:lnTo>
                      <a:lnTo>
                        <a:pt x="1306" y="75"/>
                      </a:lnTo>
                      <a:lnTo>
                        <a:pt x="1301" y="103"/>
                      </a:lnTo>
                      <a:lnTo>
                        <a:pt x="1296" y="136"/>
                      </a:lnTo>
                      <a:lnTo>
                        <a:pt x="1292" y="174"/>
                      </a:lnTo>
                      <a:lnTo>
                        <a:pt x="1288" y="215"/>
                      </a:lnTo>
                      <a:lnTo>
                        <a:pt x="1283" y="262"/>
                      </a:lnTo>
                      <a:lnTo>
                        <a:pt x="1280" y="312"/>
                      </a:lnTo>
                      <a:lnTo>
                        <a:pt x="1278" y="369"/>
                      </a:lnTo>
                      <a:lnTo>
                        <a:pt x="1274" y="427"/>
                      </a:lnTo>
                      <a:lnTo>
                        <a:pt x="1271" y="493"/>
                      </a:lnTo>
                      <a:lnTo>
                        <a:pt x="1269" y="562"/>
                      </a:lnTo>
                      <a:lnTo>
                        <a:pt x="1268" y="636"/>
                      </a:lnTo>
                      <a:lnTo>
                        <a:pt x="1266" y="714"/>
                      </a:lnTo>
                      <a:lnTo>
                        <a:pt x="1265" y="797"/>
                      </a:lnTo>
                      <a:lnTo>
                        <a:pt x="1264" y="884"/>
                      </a:lnTo>
                      <a:lnTo>
                        <a:pt x="1264" y="977"/>
                      </a:lnTo>
                      <a:lnTo>
                        <a:pt x="1151" y="4589"/>
                      </a:lnTo>
                      <a:lnTo>
                        <a:pt x="1109" y="4570"/>
                      </a:lnTo>
                      <a:lnTo>
                        <a:pt x="1070" y="4552"/>
                      </a:lnTo>
                      <a:lnTo>
                        <a:pt x="995" y="4512"/>
                      </a:lnTo>
                      <a:lnTo>
                        <a:pt x="958" y="4490"/>
                      </a:lnTo>
                      <a:lnTo>
                        <a:pt x="924" y="4468"/>
                      </a:lnTo>
                      <a:lnTo>
                        <a:pt x="857" y="4420"/>
                      </a:lnTo>
                      <a:lnTo>
                        <a:pt x="824" y="4394"/>
                      </a:lnTo>
                      <a:lnTo>
                        <a:pt x="792" y="4368"/>
                      </a:lnTo>
                      <a:lnTo>
                        <a:pt x="732" y="4313"/>
                      </a:lnTo>
                      <a:lnTo>
                        <a:pt x="703" y="4283"/>
                      </a:lnTo>
                      <a:lnTo>
                        <a:pt x="676" y="4254"/>
                      </a:lnTo>
                      <a:lnTo>
                        <a:pt x="625" y="4191"/>
                      </a:lnTo>
                      <a:lnTo>
                        <a:pt x="599" y="4157"/>
                      </a:lnTo>
                      <a:lnTo>
                        <a:pt x="575" y="4123"/>
                      </a:lnTo>
                      <a:lnTo>
                        <a:pt x="530" y="4052"/>
                      </a:lnTo>
                      <a:lnTo>
                        <a:pt x="508" y="4014"/>
                      </a:lnTo>
                      <a:lnTo>
                        <a:pt x="489" y="3977"/>
                      </a:lnTo>
                      <a:lnTo>
                        <a:pt x="469" y="3937"/>
                      </a:lnTo>
                      <a:lnTo>
                        <a:pt x="452" y="3898"/>
                      </a:lnTo>
                      <a:lnTo>
                        <a:pt x="433" y="3856"/>
                      </a:lnTo>
                      <a:lnTo>
                        <a:pt x="417" y="3814"/>
                      </a:lnTo>
                      <a:lnTo>
                        <a:pt x="388" y="3727"/>
                      </a:lnTo>
                      <a:lnTo>
                        <a:pt x="361" y="3636"/>
                      </a:lnTo>
                      <a:lnTo>
                        <a:pt x="349" y="3589"/>
                      </a:lnTo>
                      <a:lnTo>
                        <a:pt x="339" y="3543"/>
                      </a:lnTo>
                      <a:lnTo>
                        <a:pt x="319" y="3475"/>
                      </a:lnTo>
                      <a:lnTo>
                        <a:pt x="302" y="3414"/>
                      </a:lnTo>
                      <a:lnTo>
                        <a:pt x="284" y="3357"/>
                      </a:lnTo>
                      <a:lnTo>
                        <a:pt x="268" y="3304"/>
                      </a:lnTo>
                      <a:lnTo>
                        <a:pt x="252" y="3255"/>
                      </a:lnTo>
                      <a:lnTo>
                        <a:pt x="237" y="3212"/>
                      </a:lnTo>
                      <a:lnTo>
                        <a:pt x="223" y="3173"/>
                      </a:lnTo>
                      <a:lnTo>
                        <a:pt x="210" y="3138"/>
                      </a:lnTo>
                      <a:lnTo>
                        <a:pt x="195" y="3107"/>
                      </a:lnTo>
                      <a:lnTo>
                        <a:pt x="183" y="3081"/>
                      </a:lnTo>
                      <a:lnTo>
                        <a:pt x="171" y="3060"/>
                      </a:lnTo>
                      <a:lnTo>
                        <a:pt x="161" y="3043"/>
                      </a:lnTo>
                      <a:lnTo>
                        <a:pt x="150" y="3030"/>
                      </a:lnTo>
                      <a:lnTo>
                        <a:pt x="140" y="3023"/>
                      </a:lnTo>
                      <a:lnTo>
                        <a:pt x="131" y="3018"/>
                      </a:lnTo>
                      <a:lnTo>
                        <a:pt x="124" y="3020"/>
                      </a:lnTo>
                      <a:lnTo>
                        <a:pt x="115" y="3025"/>
                      </a:lnTo>
                      <a:lnTo>
                        <a:pt x="107" y="3036"/>
                      </a:lnTo>
                      <a:lnTo>
                        <a:pt x="101" y="3050"/>
                      </a:lnTo>
                      <a:lnTo>
                        <a:pt x="95" y="3069"/>
                      </a:lnTo>
                      <a:lnTo>
                        <a:pt x="90" y="3092"/>
                      </a:lnTo>
                      <a:lnTo>
                        <a:pt x="86" y="3120"/>
                      </a:lnTo>
                      <a:lnTo>
                        <a:pt x="81" y="3153"/>
                      </a:lnTo>
                      <a:lnTo>
                        <a:pt x="79" y="3190"/>
                      </a:lnTo>
                      <a:lnTo>
                        <a:pt x="76" y="3231"/>
                      </a:lnTo>
                      <a:lnTo>
                        <a:pt x="74" y="3277"/>
                      </a:lnTo>
                      <a:lnTo>
                        <a:pt x="71" y="3327"/>
                      </a:lnTo>
                      <a:lnTo>
                        <a:pt x="71" y="3383"/>
                      </a:lnTo>
                      <a:lnTo>
                        <a:pt x="71" y="3441"/>
                      </a:lnTo>
                      <a:lnTo>
                        <a:pt x="73" y="3507"/>
                      </a:lnTo>
                      <a:lnTo>
                        <a:pt x="74" y="3575"/>
                      </a:lnTo>
                      <a:lnTo>
                        <a:pt x="77" y="3649"/>
                      </a:lnTo>
                      <a:lnTo>
                        <a:pt x="0" y="6625"/>
                      </a:lnTo>
                      <a:lnTo>
                        <a:pt x="4" y="6552"/>
                      </a:lnTo>
                      <a:lnTo>
                        <a:pt x="8" y="6484"/>
                      </a:lnTo>
                      <a:lnTo>
                        <a:pt x="14" y="6418"/>
                      </a:lnTo>
                      <a:lnTo>
                        <a:pt x="20" y="6356"/>
                      </a:lnTo>
                      <a:lnTo>
                        <a:pt x="27" y="6297"/>
                      </a:lnTo>
                      <a:lnTo>
                        <a:pt x="33" y="6241"/>
                      </a:lnTo>
                      <a:lnTo>
                        <a:pt x="41" y="6188"/>
                      </a:lnTo>
                      <a:lnTo>
                        <a:pt x="50" y="6139"/>
                      </a:lnTo>
                      <a:lnTo>
                        <a:pt x="57" y="6091"/>
                      </a:lnTo>
                      <a:lnTo>
                        <a:pt x="66" y="6048"/>
                      </a:lnTo>
                      <a:lnTo>
                        <a:pt x="75" y="6007"/>
                      </a:lnTo>
                      <a:lnTo>
                        <a:pt x="85" y="5970"/>
                      </a:lnTo>
                      <a:lnTo>
                        <a:pt x="93" y="5936"/>
                      </a:lnTo>
                      <a:lnTo>
                        <a:pt x="104" y="5905"/>
                      </a:lnTo>
                      <a:lnTo>
                        <a:pt x="115" y="5878"/>
                      </a:lnTo>
                      <a:lnTo>
                        <a:pt x="127" y="5854"/>
                      </a:lnTo>
                      <a:lnTo>
                        <a:pt x="138" y="5831"/>
                      </a:lnTo>
                      <a:lnTo>
                        <a:pt x="149" y="5813"/>
                      </a:lnTo>
                      <a:lnTo>
                        <a:pt x="161" y="5797"/>
                      </a:lnTo>
                      <a:lnTo>
                        <a:pt x="174" y="5785"/>
                      </a:lnTo>
                      <a:lnTo>
                        <a:pt x="187" y="5776"/>
                      </a:lnTo>
                      <a:lnTo>
                        <a:pt x="200" y="5769"/>
                      </a:lnTo>
                      <a:lnTo>
                        <a:pt x="214" y="5766"/>
                      </a:lnTo>
                      <a:lnTo>
                        <a:pt x="229" y="5767"/>
                      </a:lnTo>
                      <a:lnTo>
                        <a:pt x="242" y="5769"/>
                      </a:lnTo>
                      <a:lnTo>
                        <a:pt x="257" y="5776"/>
                      </a:lnTo>
                      <a:lnTo>
                        <a:pt x="273" y="5785"/>
                      </a:lnTo>
                      <a:lnTo>
                        <a:pt x="289" y="5798"/>
                      </a:lnTo>
                      <a:lnTo>
                        <a:pt x="304" y="5814"/>
                      </a:lnTo>
                      <a:lnTo>
                        <a:pt x="321" y="5832"/>
                      </a:lnTo>
                      <a:lnTo>
                        <a:pt x="339" y="5854"/>
                      </a:lnTo>
                      <a:lnTo>
                        <a:pt x="357" y="5880"/>
                      </a:lnTo>
                      <a:lnTo>
                        <a:pt x="381" y="5915"/>
                      </a:lnTo>
                      <a:lnTo>
                        <a:pt x="407" y="5949"/>
                      </a:lnTo>
                      <a:lnTo>
                        <a:pt x="433" y="5981"/>
                      </a:lnTo>
                      <a:lnTo>
                        <a:pt x="463" y="6013"/>
                      </a:lnTo>
                      <a:lnTo>
                        <a:pt x="491" y="6042"/>
                      </a:lnTo>
                      <a:lnTo>
                        <a:pt x="523" y="6070"/>
                      </a:lnTo>
                      <a:lnTo>
                        <a:pt x="554" y="6098"/>
                      </a:lnTo>
                      <a:lnTo>
                        <a:pt x="588" y="6124"/>
                      </a:lnTo>
                      <a:lnTo>
                        <a:pt x="621" y="6148"/>
                      </a:lnTo>
                      <a:lnTo>
                        <a:pt x="657" y="6170"/>
                      </a:lnTo>
                      <a:lnTo>
                        <a:pt x="693" y="6191"/>
                      </a:lnTo>
                      <a:lnTo>
                        <a:pt x="732" y="6212"/>
                      </a:lnTo>
                      <a:lnTo>
                        <a:pt x="770" y="6230"/>
                      </a:lnTo>
                      <a:lnTo>
                        <a:pt x="812" y="6248"/>
                      </a:lnTo>
                      <a:lnTo>
                        <a:pt x="853" y="6263"/>
                      </a:lnTo>
                      <a:lnTo>
                        <a:pt x="896" y="6278"/>
                      </a:lnTo>
                      <a:lnTo>
                        <a:pt x="930" y="6285"/>
                      </a:lnTo>
                      <a:lnTo>
                        <a:pt x="946" y="6287"/>
                      </a:lnTo>
                      <a:lnTo>
                        <a:pt x="964" y="6290"/>
                      </a:lnTo>
                      <a:lnTo>
                        <a:pt x="996" y="6294"/>
                      </a:lnTo>
                      <a:lnTo>
                        <a:pt x="1012" y="6296"/>
                      </a:lnTo>
                      <a:lnTo>
                        <a:pt x="1028" y="6298"/>
                      </a:lnTo>
                      <a:lnTo>
                        <a:pt x="1042" y="6298"/>
                      </a:lnTo>
                      <a:lnTo>
                        <a:pt x="1057" y="6299"/>
                      </a:lnTo>
                      <a:lnTo>
                        <a:pt x="1064" y="6298"/>
                      </a:lnTo>
                      <a:lnTo>
                        <a:pt x="1071" y="6298"/>
                      </a:lnTo>
                      <a:lnTo>
                        <a:pt x="1087" y="6298"/>
                      </a:lnTo>
                      <a:lnTo>
                        <a:pt x="1115" y="6296"/>
                      </a:lnTo>
                      <a:lnTo>
                        <a:pt x="1143" y="6292"/>
                      </a:lnTo>
                      <a:lnTo>
                        <a:pt x="1168" y="6286"/>
                      </a:lnTo>
                      <a:lnTo>
                        <a:pt x="1180" y="6281"/>
                      </a:lnTo>
                      <a:lnTo>
                        <a:pt x="1193" y="6278"/>
                      </a:lnTo>
                      <a:lnTo>
                        <a:pt x="1217" y="6269"/>
                      </a:lnTo>
                      <a:lnTo>
                        <a:pt x="1228" y="6264"/>
                      </a:lnTo>
                      <a:lnTo>
                        <a:pt x="1240" y="6260"/>
                      </a:lnTo>
                      <a:lnTo>
                        <a:pt x="1261" y="6247"/>
                      </a:lnTo>
                      <a:lnTo>
                        <a:pt x="1265" y="6242"/>
                      </a:lnTo>
                      <a:lnTo>
                        <a:pt x="1267" y="6240"/>
                      </a:lnTo>
                      <a:lnTo>
                        <a:pt x="1270" y="6239"/>
                      </a:lnTo>
                      <a:lnTo>
                        <a:pt x="1281" y="6232"/>
                      </a:lnTo>
                      <a:lnTo>
                        <a:pt x="1301" y="6217"/>
                      </a:lnTo>
                      <a:lnTo>
                        <a:pt x="1320" y="6201"/>
                      </a:lnTo>
                      <a:lnTo>
                        <a:pt x="1320" y="4908"/>
                      </a:lnTo>
                      <a:lnTo>
                        <a:pt x="1318" y="4867"/>
                      </a:lnTo>
                      <a:lnTo>
                        <a:pt x="1317" y="4831"/>
                      </a:lnTo>
                      <a:lnTo>
                        <a:pt x="1317" y="4798"/>
                      </a:lnTo>
                      <a:lnTo>
                        <a:pt x="1318" y="4766"/>
                      </a:lnTo>
                      <a:lnTo>
                        <a:pt x="1318" y="4737"/>
                      </a:lnTo>
                      <a:lnTo>
                        <a:pt x="1320" y="4710"/>
                      </a:lnTo>
                      <a:lnTo>
                        <a:pt x="1322" y="4685"/>
                      </a:lnTo>
                      <a:lnTo>
                        <a:pt x="1326" y="4662"/>
                      </a:lnTo>
                      <a:lnTo>
                        <a:pt x="1329" y="4640"/>
                      </a:lnTo>
                      <a:lnTo>
                        <a:pt x="1333" y="4622"/>
                      </a:lnTo>
                      <a:lnTo>
                        <a:pt x="1338" y="4605"/>
                      </a:lnTo>
                      <a:lnTo>
                        <a:pt x="1343" y="4591"/>
                      </a:lnTo>
                      <a:lnTo>
                        <a:pt x="1349" y="4579"/>
                      </a:lnTo>
                      <a:lnTo>
                        <a:pt x="1355" y="4569"/>
                      </a:lnTo>
                      <a:lnTo>
                        <a:pt x="1362" y="4562"/>
                      </a:lnTo>
                      <a:lnTo>
                        <a:pt x="1370" y="4556"/>
                      </a:lnTo>
                      <a:lnTo>
                        <a:pt x="1378" y="4553"/>
                      </a:lnTo>
                      <a:lnTo>
                        <a:pt x="1387" y="4552"/>
                      </a:lnTo>
                      <a:lnTo>
                        <a:pt x="1395" y="4553"/>
                      </a:lnTo>
                      <a:lnTo>
                        <a:pt x="1405" y="4556"/>
                      </a:lnTo>
                      <a:lnTo>
                        <a:pt x="1415" y="4562"/>
                      </a:lnTo>
                      <a:lnTo>
                        <a:pt x="1426" y="4569"/>
                      </a:lnTo>
                      <a:lnTo>
                        <a:pt x="1437" y="4579"/>
                      </a:lnTo>
                      <a:lnTo>
                        <a:pt x="1450" y="4591"/>
                      </a:lnTo>
                      <a:lnTo>
                        <a:pt x="1462" y="4605"/>
                      </a:lnTo>
                      <a:lnTo>
                        <a:pt x="1475" y="4622"/>
                      </a:lnTo>
                      <a:lnTo>
                        <a:pt x="1489" y="4640"/>
                      </a:lnTo>
                      <a:lnTo>
                        <a:pt x="1504" y="4661"/>
                      </a:lnTo>
                      <a:lnTo>
                        <a:pt x="1518" y="4684"/>
                      </a:lnTo>
                      <a:lnTo>
                        <a:pt x="1533" y="4709"/>
                      </a:lnTo>
                      <a:lnTo>
                        <a:pt x="1550" y="4736"/>
                      </a:lnTo>
                      <a:lnTo>
                        <a:pt x="1567" y="4766"/>
                      </a:lnTo>
                      <a:lnTo>
                        <a:pt x="1612" y="4814"/>
                      </a:lnTo>
                      <a:lnTo>
                        <a:pt x="1635" y="4837"/>
                      </a:lnTo>
                      <a:lnTo>
                        <a:pt x="1662" y="4861"/>
                      </a:lnTo>
                      <a:lnTo>
                        <a:pt x="1687" y="4883"/>
                      </a:lnTo>
                      <a:lnTo>
                        <a:pt x="1714" y="4904"/>
                      </a:lnTo>
                      <a:lnTo>
                        <a:pt x="1771" y="4946"/>
                      </a:lnTo>
                      <a:lnTo>
                        <a:pt x="1831" y="4983"/>
                      </a:lnTo>
                      <a:lnTo>
                        <a:pt x="1863" y="5000"/>
                      </a:lnTo>
                      <a:lnTo>
                        <a:pt x="1896" y="5019"/>
                      </a:lnTo>
                      <a:lnTo>
                        <a:pt x="1929" y="5034"/>
                      </a:lnTo>
                      <a:lnTo>
                        <a:pt x="1964" y="5050"/>
                      </a:lnTo>
                      <a:lnTo>
                        <a:pt x="2000" y="5065"/>
                      </a:lnTo>
                      <a:lnTo>
                        <a:pt x="2038" y="5081"/>
                      </a:lnTo>
                      <a:lnTo>
                        <a:pt x="2113" y="5107"/>
                      </a:lnTo>
                      <a:lnTo>
                        <a:pt x="2152" y="5119"/>
                      </a:lnTo>
                      <a:lnTo>
                        <a:pt x="2193" y="5131"/>
                      </a:lnTo>
                      <a:lnTo>
                        <a:pt x="2233" y="5140"/>
                      </a:lnTo>
                      <a:lnTo>
                        <a:pt x="2276" y="5151"/>
                      </a:lnTo>
                      <a:lnTo>
                        <a:pt x="2319" y="5161"/>
                      </a:lnTo>
                      <a:lnTo>
                        <a:pt x="2365" y="5171"/>
                      </a:lnTo>
                      <a:lnTo>
                        <a:pt x="2409" y="5178"/>
                      </a:lnTo>
                      <a:lnTo>
                        <a:pt x="2456" y="5186"/>
                      </a:lnTo>
                      <a:lnTo>
                        <a:pt x="2503" y="5193"/>
                      </a:lnTo>
                      <a:lnTo>
                        <a:pt x="2552" y="5199"/>
                      </a:lnTo>
                      <a:lnTo>
                        <a:pt x="2651" y="5209"/>
                      </a:lnTo>
                      <a:lnTo>
                        <a:pt x="2702" y="5213"/>
                      </a:lnTo>
                      <a:lnTo>
                        <a:pt x="2755" y="5218"/>
                      </a:lnTo>
                      <a:lnTo>
                        <a:pt x="3333" y="5296"/>
                      </a:lnTo>
                      <a:lnTo>
                        <a:pt x="3911" y="5373"/>
                      </a:lnTo>
                      <a:lnTo>
                        <a:pt x="4491" y="5448"/>
                      </a:lnTo>
                      <a:lnTo>
                        <a:pt x="5071" y="5521"/>
                      </a:lnTo>
                      <a:lnTo>
                        <a:pt x="5650" y="5592"/>
                      </a:lnTo>
                      <a:lnTo>
                        <a:pt x="6231" y="5660"/>
                      </a:lnTo>
                      <a:lnTo>
                        <a:pt x="6811" y="5727"/>
                      </a:lnTo>
                      <a:lnTo>
                        <a:pt x="7393" y="5793"/>
                      </a:lnTo>
                      <a:lnTo>
                        <a:pt x="7973" y="5855"/>
                      </a:lnTo>
                      <a:lnTo>
                        <a:pt x="8555" y="5917"/>
                      </a:lnTo>
                      <a:lnTo>
                        <a:pt x="9136" y="5976"/>
                      </a:lnTo>
                      <a:lnTo>
                        <a:pt x="9719" y="6033"/>
                      </a:lnTo>
                      <a:lnTo>
                        <a:pt x="10300" y="6088"/>
                      </a:lnTo>
                      <a:lnTo>
                        <a:pt x="10883" y="6141"/>
                      </a:lnTo>
                      <a:lnTo>
                        <a:pt x="11465" y="6192"/>
                      </a:lnTo>
                      <a:lnTo>
                        <a:pt x="12050" y="6242"/>
                      </a:lnTo>
                      <a:close/>
                    </a:path>
                  </a:pathLst>
                </a:custGeom>
                <a:solidFill>
                  <a:srgbClr val="FFD9BF">
                    <a:alpha val="5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7" name="Freeform 279">
                  <a:extLst>
                    <a:ext uri="{FF2B5EF4-FFF2-40B4-BE49-F238E27FC236}">
                      <a16:creationId xmlns:a16="http://schemas.microsoft.com/office/drawing/2014/main" id="{48D8B949-6CEA-1563-3731-F3A4CE16A7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8838" y="5056188"/>
                  <a:ext cx="3171825" cy="141288"/>
                </a:xfrm>
                <a:custGeom>
                  <a:avLst/>
                  <a:gdLst>
                    <a:gd name="T0" fmla="*/ 11988 w 11988"/>
                    <a:gd name="T1" fmla="*/ 333 h 537"/>
                    <a:gd name="T2" fmla="*/ 2105 w 11988"/>
                    <a:gd name="T3" fmla="*/ 127 h 537"/>
                    <a:gd name="T4" fmla="*/ 1732 w 11988"/>
                    <a:gd name="T5" fmla="*/ 93 h 537"/>
                    <a:gd name="T6" fmla="*/ 1505 w 11988"/>
                    <a:gd name="T7" fmla="*/ 22 h 537"/>
                    <a:gd name="T8" fmla="*/ 1364 w 11988"/>
                    <a:gd name="T9" fmla="*/ 0 h 537"/>
                    <a:gd name="T10" fmla="*/ 1336 w 11988"/>
                    <a:gd name="T11" fmla="*/ 35 h 537"/>
                    <a:gd name="T12" fmla="*/ 1310 w 11988"/>
                    <a:gd name="T13" fmla="*/ 73 h 537"/>
                    <a:gd name="T14" fmla="*/ 1285 w 11988"/>
                    <a:gd name="T15" fmla="*/ 112 h 537"/>
                    <a:gd name="T16" fmla="*/ 1263 w 11988"/>
                    <a:gd name="T17" fmla="*/ 154 h 537"/>
                    <a:gd name="T18" fmla="*/ 1241 w 11988"/>
                    <a:gd name="T19" fmla="*/ 195 h 537"/>
                    <a:gd name="T20" fmla="*/ 1222 w 11988"/>
                    <a:gd name="T21" fmla="*/ 239 h 537"/>
                    <a:gd name="T22" fmla="*/ 1203 w 11988"/>
                    <a:gd name="T23" fmla="*/ 285 h 537"/>
                    <a:gd name="T24" fmla="*/ 1187 w 11988"/>
                    <a:gd name="T25" fmla="*/ 333 h 537"/>
                    <a:gd name="T26" fmla="*/ 827 w 11988"/>
                    <a:gd name="T27" fmla="*/ 333 h 537"/>
                    <a:gd name="T28" fmla="*/ 460 w 11988"/>
                    <a:gd name="T29" fmla="*/ 283 h 537"/>
                    <a:gd name="T30" fmla="*/ 220 w 11988"/>
                    <a:gd name="T31" fmla="*/ 184 h 537"/>
                    <a:gd name="T32" fmla="*/ 188 w 11988"/>
                    <a:gd name="T33" fmla="*/ 190 h 537"/>
                    <a:gd name="T34" fmla="*/ 173 w 11988"/>
                    <a:gd name="T35" fmla="*/ 195 h 537"/>
                    <a:gd name="T36" fmla="*/ 160 w 11988"/>
                    <a:gd name="T37" fmla="*/ 201 h 537"/>
                    <a:gd name="T38" fmla="*/ 135 w 11988"/>
                    <a:gd name="T39" fmla="*/ 214 h 537"/>
                    <a:gd name="T40" fmla="*/ 113 w 11988"/>
                    <a:gd name="T41" fmla="*/ 233 h 537"/>
                    <a:gd name="T42" fmla="*/ 102 w 11988"/>
                    <a:gd name="T43" fmla="*/ 242 h 537"/>
                    <a:gd name="T44" fmla="*/ 94 w 11988"/>
                    <a:gd name="T45" fmla="*/ 252 h 537"/>
                    <a:gd name="T46" fmla="*/ 77 w 11988"/>
                    <a:gd name="T47" fmla="*/ 276 h 537"/>
                    <a:gd name="T48" fmla="*/ 64 w 11988"/>
                    <a:gd name="T49" fmla="*/ 304 h 537"/>
                    <a:gd name="T50" fmla="*/ 54 w 11988"/>
                    <a:gd name="T51" fmla="*/ 335 h 537"/>
                    <a:gd name="T52" fmla="*/ 0 w 11988"/>
                    <a:gd name="T53" fmla="*/ 537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1988" h="537">
                      <a:moveTo>
                        <a:pt x="11988" y="333"/>
                      </a:moveTo>
                      <a:lnTo>
                        <a:pt x="2105" y="127"/>
                      </a:lnTo>
                      <a:lnTo>
                        <a:pt x="1732" y="93"/>
                      </a:lnTo>
                      <a:lnTo>
                        <a:pt x="1505" y="22"/>
                      </a:lnTo>
                      <a:lnTo>
                        <a:pt x="1364" y="0"/>
                      </a:lnTo>
                      <a:lnTo>
                        <a:pt x="1336" y="35"/>
                      </a:lnTo>
                      <a:lnTo>
                        <a:pt x="1310" y="73"/>
                      </a:lnTo>
                      <a:lnTo>
                        <a:pt x="1285" y="112"/>
                      </a:lnTo>
                      <a:lnTo>
                        <a:pt x="1263" y="154"/>
                      </a:lnTo>
                      <a:lnTo>
                        <a:pt x="1241" y="195"/>
                      </a:lnTo>
                      <a:lnTo>
                        <a:pt x="1222" y="239"/>
                      </a:lnTo>
                      <a:lnTo>
                        <a:pt x="1203" y="285"/>
                      </a:lnTo>
                      <a:lnTo>
                        <a:pt x="1187" y="333"/>
                      </a:lnTo>
                      <a:lnTo>
                        <a:pt x="827" y="333"/>
                      </a:lnTo>
                      <a:lnTo>
                        <a:pt x="460" y="283"/>
                      </a:lnTo>
                      <a:lnTo>
                        <a:pt x="220" y="184"/>
                      </a:lnTo>
                      <a:lnTo>
                        <a:pt x="188" y="190"/>
                      </a:lnTo>
                      <a:lnTo>
                        <a:pt x="173" y="195"/>
                      </a:lnTo>
                      <a:lnTo>
                        <a:pt x="160" y="201"/>
                      </a:lnTo>
                      <a:lnTo>
                        <a:pt x="135" y="214"/>
                      </a:lnTo>
                      <a:lnTo>
                        <a:pt x="113" y="233"/>
                      </a:lnTo>
                      <a:lnTo>
                        <a:pt x="102" y="242"/>
                      </a:lnTo>
                      <a:lnTo>
                        <a:pt x="94" y="252"/>
                      </a:lnTo>
                      <a:lnTo>
                        <a:pt x="77" y="276"/>
                      </a:lnTo>
                      <a:lnTo>
                        <a:pt x="64" y="304"/>
                      </a:lnTo>
                      <a:lnTo>
                        <a:pt x="54" y="335"/>
                      </a:lnTo>
                      <a:lnTo>
                        <a:pt x="0" y="537"/>
                      </a:lnTo>
                    </a:path>
                  </a:pathLst>
                </a:custGeom>
                <a:noFill/>
                <a:ln w="17463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8" name="Freeform 280">
                  <a:extLst>
                    <a:ext uri="{FF2B5EF4-FFF2-40B4-BE49-F238E27FC236}">
                      <a16:creationId xmlns:a16="http://schemas.microsoft.com/office/drawing/2014/main" id="{7F8655D6-97CA-D448-4D8B-ADBCD30D8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0900" y="4727575"/>
                  <a:ext cx="3170237" cy="473075"/>
                </a:xfrm>
                <a:custGeom>
                  <a:avLst/>
                  <a:gdLst>
                    <a:gd name="T0" fmla="*/ 10801 w 11980"/>
                    <a:gd name="T1" fmla="*/ 986 h 1784"/>
                    <a:gd name="T2" fmla="*/ 8450 w 11980"/>
                    <a:gd name="T3" fmla="*/ 835 h 1784"/>
                    <a:gd name="T4" fmla="*/ 6109 w 11980"/>
                    <a:gd name="T5" fmla="*/ 668 h 1784"/>
                    <a:gd name="T6" fmla="*/ 3776 w 11980"/>
                    <a:gd name="T7" fmla="*/ 485 h 1784"/>
                    <a:gd name="T8" fmla="*/ 2275 w 11980"/>
                    <a:gd name="T9" fmla="*/ 362 h 1784"/>
                    <a:gd name="T10" fmla="*/ 2184 w 11980"/>
                    <a:gd name="T11" fmla="*/ 356 h 1784"/>
                    <a:gd name="T12" fmla="*/ 2096 w 11980"/>
                    <a:gd name="T13" fmla="*/ 343 h 1784"/>
                    <a:gd name="T14" fmla="*/ 2009 w 11980"/>
                    <a:gd name="T15" fmla="*/ 321 h 1784"/>
                    <a:gd name="T16" fmla="*/ 1926 w 11980"/>
                    <a:gd name="T17" fmla="*/ 293 h 1784"/>
                    <a:gd name="T18" fmla="*/ 1842 w 11980"/>
                    <a:gd name="T19" fmla="*/ 256 h 1784"/>
                    <a:gd name="T20" fmla="*/ 1761 w 11980"/>
                    <a:gd name="T21" fmla="*/ 212 h 1784"/>
                    <a:gd name="T22" fmla="*/ 1680 w 11980"/>
                    <a:gd name="T23" fmla="*/ 160 h 1784"/>
                    <a:gd name="T24" fmla="*/ 1603 w 11980"/>
                    <a:gd name="T25" fmla="*/ 101 h 1784"/>
                    <a:gd name="T26" fmla="*/ 1540 w 11980"/>
                    <a:gd name="T27" fmla="*/ 44 h 1784"/>
                    <a:gd name="T28" fmla="*/ 1486 w 11980"/>
                    <a:gd name="T29" fmla="*/ 10 h 1784"/>
                    <a:gd name="T30" fmla="*/ 1438 w 11980"/>
                    <a:gd name="T31" fmla="*/ 0 h 1784"/>
                    <a:gd name="T32" fmla="*/ 1399 w 11980"/>
                    <a:gd name="T33" fmla="*/ 15 h 1784"/>
                    <a:gd name="T34" fmla="*/ 1366 w 11980"/>
                    <a:gd name="T35" fmla="*/ 54 h 1784"/>
                    <a:gd name="T36" fmla="*/ 1341 w 11980"/>
                    <a:gd name="T37" fmla="*/ 116 h 1784"/>
                    <a:gd name="T38" fmla="*/ 1324 w 11980"/>
                    <a:gd name="T39" fmla="*/ 201 h 1784"/>
                    <a:gd name="T40" fmla="*/ 1314 w 11980"/>
                    <a:gd name="T41" fmla="*/ 311 h 1784"/>
                    <a:gd name="T42" fmla="*/ 1278 w 11980"/>
                    <a:gd name="T43" fmla="*/ 975 h 1784"/>
                    <a:gd name="T44" fmla="*/ 1278 w 11980"/>
                    <a:gd name="T45" fmla="*/ 993 h 1784"/>
                    <a:gd name="T46" fmla="*/ 1278 w 11980"/>
                    <a:gd name="T47" fmla="*/ 1000 h 1784"/>
                    <a:gd name="T48" fmla="*/ 1277 w 11980"/>
                    <a:gd name="T49" fmla="*/ 1024 h 1784"/>
                    <a:gd name="T50" fmla="*/ 1274 w 11980"/>
                    <a:gd name="T51" fmla="*/ 1036 h 1784"/>
                    <a:gd name="T52" fmla="*/ 1267 w 11980"/>
                    <a:gd name="T53" fmla="*/ 1051 h 1784"/>
                    <a:gd name="T54" fmla="*/ 1260 w 11980"/>
                    <a:gd name="T55" fmla="*/ 1065 h 1784"/>
                    <a:gd name="T56" fmla="*/ 1253 w 11980"/>
                    <a:gd name="T57" fmla="*/ 1068 h 1784"/>
                    <a:gd name="T58" fmla="*/ 1244 w 11980"/>
                    <a:gd name="T59" fmla="*/ 1075 h 1784"/>
                    <a:gd name="T60" fmla="*/ 1239 w 11980"/>
                    <a:gd name="T61" fmla="*/ 1076 h 1784"/>
                    <a:gd name="T62" fmla="*/ 1225 w 11980"/>
                    <a:gd name="T63" fmla="*/ 1080 h 1784"/>
                    <a:gd name="T64" fmla="*/ 1206 w 11980"/>
                    <a:gd name="T65" fmla="*/ 1079 h 1784"/>
                    <a:gd name="T66" fmla="*/ 1193 w 11980"/>
                    <a:gd name="T67" fmla="*/ 1077 h 1784"/>
                    <a:gd name="T68" fmla="*/ 1173 w 11980"/>
                    <a:gd name="T69" fmla="*/ 1072 h 1784"/>
                    <a:gd name="T70" fmla="*/ 1112 w 11980"/>
                    <a:gd name="T71" fmla="*/ 1081 h 1784"/>
                    <a:gd name="T72" fmla="*/ 1066 w 11980"/>
                    <a:gd name="T73" fmla="*/ 1084 h 1784"/>
                    <a:gd name="T74" fmla="*/ 1052 w 11980"/>
                    <a:gd name="T75" fmla="*/ 1085 h 1784"/>
                    <a:gd name="T76" fmla="*/ 991 w 11980"/>
                    <a:gd name="T77" fmla="*/ 1081 h 1784"/>
                    <a:gd name="T78" fmla="*/ 932 w 11980"/>
                    <a:gd name="T79" fmla="*/ 1072 h 1784"/>
                    <a:gd name="T80" fmla="*/ 777 w 11980"/>
                    <a:gd name="T81" fmla="*/ 1031 h 1784"/>
                    <a:gd name="T82" fmla="*/ 630 w 11980"/>
                    <a:gd name="T83" fmla="*/ 976 h 1784"/>
                    <a:gd name="T84" fmla="*/ 491 w 11980"/>
                    <a:gd name="T85" fmla="*/ 906 h 1784"/>
                    <a:gd name="T86" fmla="*/ 361 w 11980"/>
                    <a:gd name="T87" fmla="*/ 823 h 1784"/>
                    <a:gd name="T88" fmla="*/ 303 w 11980"/>
                    <a:gd name="T89" fmla="*/ 776 h 1784"/>
                    <a:gd name="T90" fmla="*/ 254 w 11980"/>
                    <a:gd name="T91" fmla="*/ 751 h 1784"/>
                    <a:gd name="T92" fmla="*/ 210 w 11980"/>
                    <a:gd name="T93" fmla="*/ 745 h 1784"/>
                    <a:gd name="T94" fmla="*/ 174 w 11980"/>
                    <a:gd name="T95" fmla="*/ 762 h 1784"/>
                    <a:gd name="T96" fmla="*/ 142 w 11980"/>
                    <a:gd name="T97" fmla="*/ 796 h 1784"/>
                    <a:gd name="T98" fmla="*/ 119 w 11980"/>
                    <a:gd name="T99" fmla="*/ 853 h 1784"/>
                    <a:gd name="T100" fmla="*/ 102 w 11980"/>
                    <a:gd name="T101" fmla="*/ 929 h 1784"/>
                    <a:gd name="T102" fmla="*/ 92 w 11980"/>
                    <a:gd name="T103" fmla="*/ 1027 h 17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1980" h="1784">
                      <a:moveTo>
                        <a:pt x="11980" y="1055"/>
                      </a:moveTo>
                      <a:lnTo>
                        <a:pt x="10801" y="986"/>
                      </a:lnTo>
                      <a:lnTo>
                        <a:pt x="9625" y="912"/>
                      </a:lnTo>
                      <a:lnTo>
                        <a:pt x="8450" y="835"/>
                      </a:lnTo>
                      <a:lnTo>
                        <a:pt x="7280" y="754"/>
                      </a:lnTo>
                      <a:lnTo>
                        <a:pt x="6109" y="668"/>
                      </a:lnTo>
                      <a:lnTo>
                        <a:pt x="4942" y="579"/>
                      </a:lnTo>
                      <a:lnTo>
                        <a:pt x="3776" y="485"/>
                      </a:lnTo>
                      <a:lnTo>
                        <a:pt x="2614" y="390"/>
                      </a:lnTo>
                      <a:lnTo>
                        <a:pt x="2275" y="362"/>
                      </a:lnTo>
                      <a:lnTo>
                        <a:pt x="2229" y="359"/>
                      </a:lnTo>
                      <a:lnTo>
                        <a:pt x="2184" y="356"/>
                      </a:lnTo>
                      <a:lnTo>
                        <a:pt x="2140" y="350"/>
                      </a:lnTo>
                      <a:lnTo>
                        <a:pt x="2096" y="343"/>
                      </a:lnTo>
                      <a:lnTo>
                        <a:pt x="2053" y="333"/>
                      </a:lnTo>
                      <a:lnTo>
                        <a:pt x="2009" y="321"/>
                      </a:lnTo>
                      <a:lnTo>
                        <a:pt x="1967" y="307"/>
                      </a:lnTo>
                      <a:lnTo>
                        <a:pt x="1926" y="293"/>
                      </a:lnTo>
                      <a:lnTo>
                        <a:pt x="1883" y="274"/>
                      </a:lnTo>
                      <a:lnTo>
                        <a:pt x="1842" y="256"/>
                      </a:lnTo>
                      <a:lnTo>
                        <a:pt x="1801" y="235"/>
                      </a:lnTo>
                      <a:lnTo>
                        <a:pt x="1761" y="212"/>
                      </a:lnTo>
                      <a:lnTo>
                        <a:pt x="1719" y="187"/>
                      </a:lnTo>
                      <a:lnTo>
                        <a:pt x="1680" y="160"/>
                      </a:lnTo>
                      <a:lnTo>
                        <a:pt x="1641" y="131"/>
                      </a:lnTo>
                      <a:lnTo>
                        <a:pt x="1603" y="101"/>
                      </a:lnTo>
                      <a:lnTo>
                        <a:pt x="1569" y="69"/>
                      </a:lnTo>
                      <a:lnTo>
                        <a:pt x="1540" y="44"/>
                      </a:lnTo>
                      <a:lnTo>
                        <a:pt x="1511" y="23"/>
                      </a:lnTo>
                      <a:lnTo>
                        <a:pt x="1486" y="10"/>
                      </a:lnTo>
                      <a:lnTo>
                        <a:pt x="1461" y="1"/>
                      </a:lnTo>
                      <a:lnTo>
                        <a:pt x="1438" y="0"/>
                      </a:lnTo>
                      <a:lnTo>
                        <a:pt x="1417" y="5"/>
                      </a:lnTo>
                      <a:lnTo>
                        <a:pt x="1399" y="15"/>
                      </a:lnTo>
                      <a:lnTo>
                        <a:pt x="1380" y="31"/>
                      </a:lnTo>
                      <a:lnTo>
                        <a:pt x="1366" y="54"/>
                      </a:lnTo>
                      <a:lnTo>
                        <a:pt x="1352" y="81"/>
                      </a:lnTo>
                      <a:lnTo>
                        <a:pt x="1341" y="116"/>
                      </a:lnTo>
                      <a:lnTo>
                        <a:pt x="1331" y="155"/>
                      </a:lnTo>
                      <a:lnTo>
                        <a:pt x="1324" y="201"/>
                      </a:lnTo>
                      <a:lnTo>
                        <a:pt x="1317" y="253"/>
                      </a:lnTo>
                      <a:lnTo>
                        <a:pt x="1314" y="311"/>
                      </a:lnTo>
                      <a:lnTo>
                        <a:pt x="1278" y="956"/>
                      </a:lnTo>
                      <a:lnTo>
                        <a:pt x="1278" y="975"/>
                      </a:lnTo>
                      <a:lnTo>
                        <a:pt x="1279" y="992"/>
                      </a:lnTo>
                      <a:lnTo>
                        <a:pt x="1278" y="993"/>
                      </a:lnTo>
                      <a:lnTo>
                        <a:pt x="1278" y="995"/>
                      </a:lnTo>
                      <a:lnTo>
                        <a:pt x="1278" y="1000"/>
                      </a:lnTo>
                      <a:lnTo>
                        <a:pt x="1278" y="1009"/>
                      </a:lnTo>
                      <a:lnTo>
                        <a:pt x="1277" y="1024"/>
                      </a:lnTo>
                      <a:lnTo>
                        <a:pt x="1275" y="1029"/>
                      </a:lnTo>
                      <a:lnTo>
                        <a:pt x="1274" y="1036"/>
                      </a:lnTo>
                      <a:lnTo>
                        <a:pt x="1270" y="1047"/>
                      </a:lnTo>
                      <a:lnTo>
                        <a:pt x="1267" y="1051"/>
                      </a:lnTo>
                      <a:lnTo>
                        <a:pt x="1265" y="1056"/>
                      </a:lnTo>
                      <a:lnTo>
                        <a:pt x="1260" y="1065"/>
                      </a:lnTo>
                      <a:lnTo>
                        <a:pt x="1255" y="1067"/>
                      </a:lnTo>
                      <a:lnTo>
                        <a:pt x="1253" y="1068"/>
                      </a:lnTo>
                      <a:lnTo>
                        <a:pt x="1252" y="1071"/>
                      </a:lnTo>
                      <a:lnTo>
                        <a:pt x="1244" y="1075"/>
                      </a:lnTo>
                      <a:lnTo>
                        <a:pt x="1241" y="1075"/>
                      </a:lnTo>
                      <a:lnTo>
                        <a:pt x="1239" y="1076"/>
                      </a:lnTo>
                      <a:lnTo>
                        <a:pt x="1235" y="1078"/>
                      </a:lnTo>
                      <a:lnTo>
                        <a:pt x="1225" y="1080"/>
                      </a:lnTo>
                      <a:lnTo>
                        <a:pt x="1213" y="1080"/>
                      </a:lnTo>
                      <a:lnTo>
                        <a:pt x="1206" y="1079"/>
                      </a:lnTo>
                      <a:lnTo>
                        <a:pt x="1201" y="1079"/>
                      </a:lnTo>
                      <a:lnTo>
                        <a:pt x="1193" y="1077"/>
                      </a:lnTo>
                      <a:lnTo>
                        <a:pt x="1187" y="1076"/>
                      </a:lnTo>
                      <a:lnTo>
                        <a:pt x="1173" y="1072"/>
                      </a:lnTo>
                      <a:lnTo>
                        <a:pt x="1142" y="1077"/>
                      </a:lnTo>
                      <a:lnTo>
                        <a:pt x="1112" y="1081"/>
                      </a:lnTo>
                      <a:lnTo>
                        <a:pt x="1081" y="1084"/>
                      </a:lnTo>
                      <a:lnTo>
                        <a:pt x="1066" y="1084"/>
                      </a:lnTo>
                      <a:lnTo>
                        <a:pt x="1058" y="1084"/>
                      </a:lnTo>
                      <a:lnTo>
                        <a:pt x="1052" y="1085"/>
                      </a:lnTo>
                      <a:lnTo>
                        <a:pt x="1022" y="1084"/>
                      </a:lnTo>
                      <a:lnTo>
                        <a:pt x="991" y="1081"/>
                      </a:lnTo>
                      <a:lnTo>
                        <a:pt x="961" y="1077"/>
                      </a:lnTo>
                      <a:lnTo>
                        <a:pt x="932" y="1072"/>
                      </a:lnTo>
                      <a:lnTo>
                        <a:pt x="853" y="1053"/>
                      </a:lnTo>
                      <a:lnTo>
                        <a:pt x="777" y="1031"/>
                      </a:lnTo>
                      <a:lnTo>
                        <a:pt x="702" y="1005"/>
                      </a:lnTo>
                      <a:lnTo>
                        <a:pt x="630" y="976"/>
                      </a:lnTo>
                      <a:lnTo>
                        <a:pt x="560" y="942"/>
                      </a:lnTo>
                      <a:lnTo>
                        <a:pt x="491" y="906"/>
                      </a:lnTo>
                      <a:lnTo>
                        <a:pt x="425" y="866"/>
                      </a:lnTo>
                      <a:lnTo>
                        <a:pt x="361" y="823"/>
                      </a:lnTo>
                      <a:lnTo>
                        <a:pt x="330" y="796"/>
                      </a:lnTo>
                      <a:lnTo>
                        <a:pt x="303" y="776"/>
                      </a:lnTo>
                      <a:lnTo>
                        <a:pt x="277" y="761"/>
                      </a:lnTo>
                      <a:lnTo>
                        <a:pt x="254" y="751"/>
                      </a:lnTo>
                      <a:lnTo>
                        <a:pt x="230" y="745"/>
                      </a:lnTo>
                      <a:lnTo>
                        <a:pt x="210" y="745"/>
                      </a:lnTo>
                      <a:lnTo>
                        <a:pt x="190" y="751"/>
                      </a:lnTo>
                      <a:lnTo>
                        <a:pt x="174" y="762"/>
                      </a:lnTo>
                      <a:lnTo>
                        <a:pt x="156" y="776"/>
                      </a:lnTo>
                      <a:lnTo>
                        <a:pt x="142" y="796"/>
                      </a:lnTo>
                      <a:lnTo>
                        <a:pt x="129" y="821"/>
                      </a:lnTo>
                      <a:lnTo>
                        <a:pt x="119" y="853"/>
                      </a:lnTo>
                      <a:lnTo>
                        <a:pt x="110" y="888"/>
                      </a:lnTo>
                      <a:lnTo>
                        <a:pt x="102" y="929"/>
                      </a:lnTo>
                      <a:lnTo>
                        <a:pt x="96" y="975"/>
                      </a:lnTo>
                      <a:lnTo>
                        <a:pt x="92" y="1027"/>
                      </a:lnTo>
                      <a:lnTo>
                        <a:pt x="0" y="1784"/>
                      </a:lnTo>
                    </a:path>
                  </a:pathLst>
                </a:custGeom>
                <a:noFill/>
                <a:ln w="17463">
                  <a:solidFill>
                    <a:srgbClr val="0066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49" name="Freeform 281">
                  <a:extLst>
                    <a:ext uri="{FF2B5EF4-FFF2-40B4-BE49-F238E27FC236}">
                      <a16:creationId xmlns:a16="http://schemas.microsoft.com/office/drawing/2014/main" id="{F69525E3-1086-CFFB-D73B-CEAB9070D7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7725" y="4343400"/>
                  <a:ext cx="3186112" cy="852488"/>
                </a:xfrm>
                <a:custGeom>
                  <a:avLst/>
                  <a:gdLst>
                    <a:gd name="T0" fmla="*/ 10851 w 12043"/>
                    <a:gd name="T1" fmla="*/ 1764 h 3226"/>
                    <a:gd name="T2" fmla="*/ 9070 w 12043"/>
                    <a:gd name="T3" fmla="*/ 1580 h 3226"/>
                    <a:gd name="T4" fmla="*/ 7296 w 12043"/>
                    <a:gd name="T5" fmla="*/ 1377 h 3226"/>
                    <a:gd name="T6" fmla="*/ 5528 w 12043"/>
                    <a:gd name="T7" fmla="*/ 1151 h 3226"/>
                    <a:gd name="T8" fmla="*/ 3768 w 12043"/>
                    <a:gd name="T9" fmla="*/ 905 h 3226"/>
                    <a:gd name="T10" fmla="*/ 2532 w 12043"/>
                    <a:gd name="T11" fmla="*/ 731 h 3226"/>
                    <a:gd name="T12" fmla="*/ 2342 w 12043"/>
                    <a:gd name="T13" fmla="*/ 709 h 3226"/>
                    <a:gd name="T14" fmla="*/ 2161 w 12043"/>
                    <a:gd name="T15" fmla="*/ 653 h 3226"/>
                    <a:gd name="T16" fmla="*/ 1991 w 12043"/>
                    <a:gd name="T17" fmla="*/ 564 h 3226"/>
                    <a:gd name="T18" fmla="*/ 1830 w 12043"/>
                    <a:gd name="T19" fmla="*/ 441 h 3226"/>
                    <a:gd name="T20" fmla="*/ 1681 w 12043"/>
                    <a:gd name="T21" fmla="*/ 286 h 3226"/>
                    <a:gd name="T22" fmla="*/ 1621 w 12043"/>
                    <a:gd name="T23" fmla="*/ 187 h 3226"/>
                    <a:gd name="T24" fmla="*/ 1569 w 12043"/>
                    <a:gd name="T25" fmla="*/ 110 h 3226"/>
                    <a:gd name="T26" fmla="*/ 1523 w 12043"/>
                    <a:gd name="T27" fmla="*/ 53 h 3226"/>
                    <a:gd name="T28" fmla="*/ 1482 w 12043"/>
                    <a:gd name="T29" fmla="*/ 17 h 3226"/>
                    <a:gd name="T30" fmla="*/ 1449 w 12043"/>
                    <a:gd name="T31" fmla="*/ 1 h 3226"/>
                    <a:gd name="T32" fmla="*/ 1421 w 12043"/>
                    <a:gd name="T33" fmla="*/ 4 h 3226"/>
                    <a:gd name="T34" fmla="*/ 1400 w 12043"/>
                    <a:gd name="T35" fmla="*/ 27 h 3226"/>
                    <a:gd name="T36" fmla="*/ 1386 w 12043"/>
                    <a:gd name="T37" fmla="*/ 70 h 3226"/>
                    <a:gd name="T38" fmla="*/ 1377 w 12043"/>
                    <a:gd name="T39" fmla="*/ 132 h 3226"/>
                    <a:gd name="T40" fmla="*/ 1375 w 12043"/>
                    <a:gd name="T41" fmla="*/ 218 h 3226"/>
                    <a:gd name="T42" fmla="*/ 1308 w 12043"/>
                    <a:gd name="T43" fmla="*/ 1678 h 3226"/>
                    <a:gd name="T44" fmla="*/ 1310 w 12043"/>
                    <a:gd name="T45" fmla="*/ 1697 h 3226"/>
                    <a:gd name="T46" fmla="*/ 1313 w 12043"/>
                    <a:gd name="T47" fmla="*/ 1741 h 3226"/>
                    <a:gd name="T48" fmla="*/ 1313 w 12043"/>
                    <a:gd name="T49" fmla="*/ 1766 h 3226"/>
                    <a:gd name="T50" fmla="*/ 1310 w 12043"/>
                    <a:gd name="T51" fmla="*/ 1812 h 3226"/>
                    <a:gd name="T52" fmla="*/ 1298 w 12043"/>
                    <a:gd name="T53" fmla="*/ 1849 h 3226"/>
                    <a:gd name="T54" fmla="*/ 1288 w 12043"/>
                    <a:gd name="T55" fmla="*/ 1871 h 3226"/>
                    <a:gd name="T56" fmla="*/ 1276 w 12043"/>
                    <a:gd name="T57" fmla="*/ 1889 h 3226"/>
                    <a:gd name="T58" fmla="*/ 1252 w 12043"/>
                    <a:gd name="T59" fmla="*/ 1910 h 3226"/>
                    <a:gd name="T60" fmla="*/ 1233 w 12043"/>
                    <a:gd name="T61" fmla="*/ 1921 h 3226"/>
                    <a:gd name="T62" fmla="*/ 1211 w 12043"/>
                    <a:gd name="T63" fmla="*/ 1927 h 3226"/>
                    <a:gd name="T64" fmla="*/ 1174 w 12043"/>
                    <a:gd name="T65" fmla="*/ 1932 h 3226"/>
                    <a:gd name="T66" fmla="*/ 1131 w 12043"/>
                    <a:gd name="T67" fmla="*/ 1930 h 3226"/>
                    <a:gd name="T68" fmla="*/ 1115 w 12043"/>
                    <a:gd name="T69" fmla="*/ 1927 h 3226"/>
                    <a:gd name="T70" fmla="*/ 1074 w 12043"/>
                    <a:gd name="T71" fmla="*/ 1919 h 3226"/>
                    <a:gd name="T72" fmla="*/ 1008 w 12043"/>
                    <a:gd name="T73" fmla="*/ 1909 h 3226"/>
                    <a:gd name="T74" fmla="*/ 848 w 12043"/>
                    <a:gd name="T75" fmla="*/ 1870 h 3226"/>
                    <a:gd name="T76" fmla="*/ 700 w 12043"/>
                    <a:gd name="T77" fmla="*/ 1804 h 3226"/>
                    <a:gd name="T78" fmla="*/ 567 w 12043"/>
                    <a:gd name="T79" fmla="*/ 1716 h 3226"/>
                    <a:gd name="T80" fmla="*/ 448 w 12043"/>
                    <a:gd name="T81" fmla="*/ 1602 h 3226"/>
                    <a:gd name="T82" fmla="*/ 345 w 12043"/>
                    <a:gd name="T83" fmla="*/ 1465 h 3226"/>
                    <a:gd name="T84" fmla="*/ 311 w 12043"/>
                    <a:gd name="T85" fmla="*/ 1402 h 3226"/>
                    <a:gd name="T86" fmla="*/ 280 w 12043"/>
                    <a:gd name="T87" fmla="*/ 1359 h 3226"/>
                    <a:gd name="T88" fmla="*/ 253 w 12043"/>
                    <a:gd name="T89" fmla="*/ 1338 h 3226"/>
                    <a:gd name="T90" fmla="*/ 229 w 12043"/>
                    <a:gd name="T91" fmla="*/ 1335 h 3226"/>
                    <a:gd name="T92" fmla="*/ 207 w 12043"/>
                    <a:gd name="T93" fmla="*/ 1352 h 3226"/>
                    <a:gd name="T94" fmla="*/ 189 w 12043"/>
                    <a:gd name="T95" fmla="*/ 1390 h 3226"/>
                    <a:gd name="T96" fmla="*/ 173 w 12043"/>
                    <a:gd name="T97" fmla="*/ 1448 h 3226"/>
                    <a:gd name="T98" fmla="*/ 161 w 12043"/>
                    <a:gd name="T99" fmla="*/ 1527 h 3226"/>
                    <a:gd name="T100" fmla="*/ 150 w 12043"/>
                    <a:gd name="T101" fmla="*/ 1624 h 3226"/>
                    <a:gd name="T102" fmla="*/ 143 w 12043"/>
                    <a:gd name="T103" fmla="*/ 1742 h 3226"/>
                    <a:gd name="T104" fmla="*/ 138 w 12043"/>
                    <a:gd name="T105" fmla="*/ 1924 h 3226"/>
                    <a:gd name="T106" fmla="*/ 127 w 12043"/>
                    <a:gd name="T107" fmla="*/ 2198 h 3226"/>
                    <a:gd name="T108" fmla="*/ 111 w 12043"/>
                    <a:gd name="T109" fmla="*/ 2420 h 3226"/>
                    <a:gd name="T110" fmla="*/ 107 w 12043"/>
                    <a:gd name="T111" fmla="*/ 2465 h 3226"/>
                    <a:gd name="T112" fmla="*/ 100 w 12043"/>
                    <a:gd name="T113" fmla="*/ 2541 h 3226"/>
                    <a:gd name="T114" fmla="*/ 97 w 12043"/>
                    <a:gd name="T115" fmla="*/ 2573 h 3226"/>
                    <a:gd name="T116" fmla="*/ 88 w 12043"/>
                    <a:gd name="T117" fmla="*/ 2648 h 3226"/>
                    <a:gd name="T118" fmla="*/ 80 w 12043"/>
                    <a:gd name="T119" fmla="*/ 2725 h 3226"/>
                    <a:gd name="T120" fmla="*/ 43 w 12043"/>
                    <a:gd name="T121" fmla="*/ 2978 h 3226"/>
                    <a:gd name="T122" fmla="*/ 0 w 12043"/>
                    <a:gd name="T123" fmla="*/ 3226 h 3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2043" h="3226">
                      <a:moveTo>
                        <a:pt x="12043" y="1876"/>
                      </a:moveTo>
                      <a:lnTo>
                        <a:pt x="11447" y="1821"/>
                      </a:lnTo>
                      <a:lnTo>
                        <a:pt x="10851" y="1764"/>
                      </a:lnTo>
                      <a:lnTo>
                        <a:pt x="10257" y="1704"/>
                      </a:lnTo>
                      <a:lnTo>
                        <a:pt x="9663" y="1644"/>
                      </a:lnTo>
                      <a:lnTo>
                        <a:pt x="9070" y="1580"/>
                      </a:lnTo>
                      <a:lnTo>
                        <a:pt x="8477" y="1514"/>
                      </a:lnTo>
                      <a:lnTo>
                        <a:pt x="7886" y="1445"/>
                      </a:lnTo>
                      <a:lnTo>
                        <a:pt x="7296" y="1377"/>
                      </a:lnTo>
                      <a:lnTo>
                        <a:pt x="6706" y="1303"/>
                      </a:lnTo>
                      <a:lnTo>
                        <a:pt x="6117" y="1228"/>
                      </a:lnTo>
                      <a:lnTo>
                        <a:pt x="5528" y="1151"/>
                      </a:lnTo>
                      <a:lnTo>
                        <a:pt x="4941" y="1071"/>
                      </a:lnTo>
                      <a:lnTo>
                        <a:pt x="4354" y="988"/>
                      </a:lnTo>
                      <a:lnTo>
                        <a:pt x="3768" y="905"/>
                      </a:lnTo>
                      <a:lnTo>
                        <a:pt x="3182" y="819"/>
                      </a:lnTo>
                      <a:lnTo>
                        <a:pt x="2599" y="731"/>
                      </a:lnTo>
                      <a:lnTo>
                        <a:pt x="2532" y="731"/>
                      </a:lnTo>
                      <a:lnTo>
                        <a:pt x="2468" y="727"/>
                      </a:lnTo>
                      <a:lnTo>
                        <a:pt x="2404" y="720"/>
                      </a:lnTo>
                      <a:lnTo>
                        <a:pt x="2342" y="709"/>
                      </a:lnTo>
                      <a:lnTo>
                        <a:pt x="2280" y="694"/>
                      </a:lnTo>
                      <a:lnTo>
                        <a:pt x="2220" y="675"/>
                      </a:lnTo>
                      <a:lnTo>
                        <a:pt x="2161" y="653"/>
                      </a:lnTo>
                      <a:lnTo>
                        <a:pt x="2104" y="628"/>
                      </a:lnTo>
                      <a:lnTo>
                        <a:pt x="2046" y="598"/>
                      </a:lnTo>
                      <a:lnTo>
                        <a:pt x="1991" y="564"/>
                      </a:lnTo>
                      <a:lnTo>
                        <a:pt x="1936" y="527"/>
                      </a:lnTo>
                      <a:lnTo>
                        <a:pt x="1883" y="487"/>
                      </a:lnTo>
                      <a:lnTo>
                        <a:pt x="1830" y="441"/>
                      </a:lnTo>
                      <a:lnTo>
                        <a:pt x="1779" y="394"/>
                      </a:lnTo>
                      <a:lnTo>
                        <a:pt x="1729" y="341"/>
                      </a:lnTo>
                      <a:lnTo>
                        <a:pt x="1681" y="286"/>
                      </a:lnTo>
                      <a:lnTo>
                        <a:pt x="1661" y="250"/>
                      </a:lnTo>
                      <a:lnTo>
                        <a:pt x="1641" y="218"/>
                      </a:lnTo>
                      <a:lnTo>
                        <a:pt x="1621" y="187"/>
                      </a:lnTo>
                      <a:lnTo>
                        <a:pt x="1604" y="160"/>
                      </a:lnTo>
                      <a:lnTo>
                        <a:pt x="1586" y="132"/>
                      </a:lnTo>
                      <a:lnTo>
                        <a:pt x="1569" y="110"/>
                      </a:lnTo>
                      <a:lnTo>
                        <a:pt x="1553" y="89"/>
                      </a:lnTo>
                      <a:lnTo>
                        <a:pt x="1538" y="70"/>
                      </a:lnTo>
                      <a:lnTo>
                        <a:pt x="1523" y="53"/>
                      </a:lnTo>
                      <a:lnTo>
                        <a:pt x="1508" y="39"/>
                      </a:lnTo>
                      <a:lnTo>
                        <a:pt x="1494" y="27"/>
                      </a:lnTo>
                      <a:lnTo>
                        <a:pt x="1482" y="17"/>
                      </a:lnTo>
                      <a:lnTo>
                        <a:pt x="1470" y="10"/>
                      </a:lnTo>
                      <a:lnTo>
                        <a:pt x="1459" y="4"/>
                      </a:lnTo>
                      <a:lnTo>
                        <a:pt x="1449" y="1"/>
                      </a:lnTo>
                      <a:lnTo>
                        <a:pt x="1440" y="0"/>
                      </a:lnTo>
                      <a:lnTo>
                        <a:pt x="1430" y="1"/>
                      </a:lnTo>
                      <a:lnTo>
                        <a:pt x="1421" y="4"/>
                      </a:lnTo>
                      <a:lnTo>
                        <a:pt x="1413" y="10"/>
                      </a:lnTo>
                      <a:lnTo>
                        <a:pt x="1406" y="17"/>
                      </a:lnTo>
                      <a:lnTo>
                        <a:pt x="1400" y="27"/>
                      </a:lnTo>
                      <a:lnTo>
                        <a:pt x="1394" y="39"/>
                      </a:lnTo>
                      <a:lnTo>
                        <a:pt x="1389" y="53"/>
                      </a:lnTo>
                      <a:lnTo>
                        <a:pt x="1386" y="70"/>
                      </a:lnTo>
                      <a:lnTo>
                        <a:pt x="1381" y="89"/>
                      </a:lnTo>
                      <a:lnTo>
                        <a:pt x="1379" y="110"/>
                      </a:lnTo>
                      <a:lnTo>
                        <a:pt x="1377" y="132"/>
                      </a:lnTo>
                      <a:lnTo>
                        <a:pt x="1376" y="160"/>
                      </a:lnTo>
                      <a:lnTo>
                        <a:pt x="1375" y="187"/>
                      </a:lnTo>
                      <a:lnTo>
                        <a:pt x="1375" y="218"/>
                      </a:lnTo>
                      <a:lnTo>
                        <a:pt x="1375" y="250"/>
                      </a:lnTo>
                      <a:lnTo>
                        <a:pt x="1377" y="286"/>
                      </a:lnTo>
                      <a:lnTo>
                        <a:pt x="1308" y="1678"/>
                      </a:lnTo>
                      <a:lnTo>
                        <a:pt x="1308" y="1687"/>
                      </a:lnTo>
                      <a:lnTo>
                        <a:pt x="1308" y="1691"/>
                      </a:lnTo>
                      <a:lnTo>
                        <a:pt x="1310" y="1697"/>
                      </a:lnTo>
                      <a:lnTo>
                        <a:pt x="1312" y="1715"/>
                      </a:lnTo>
                      <a:lnTo>
                        <a:pt x="1313" y="1733"/>
                      </a:lnTo>
                      <a:lnTo>
                        <a:pt x="1313" y="1741"/>
                      </a:lnTo>
                      <a:lnTo>
                        <a:pt x="1313" y="1746"/>
                      </a:lnTo>
                      <a:lnTo>
                        <a:pt x="1314" y="1751"/>
                      </a:lnTo>
                      <a:lnTo>
                        <a:pt x="1313" y="1766"/>
                      </a:lnTo>
                      <a:lnTo>
                        <a:pt x="1313" y="1783"/>
                      </a:lnTo>
                      <a:lnTo>
                        <a:pt x="1311" y="1797"/>
                      </a:lnTo>
                      <a:lnTo>
                        <a:pt x="1310" y="1812"/>
                      </a:lnTo>
                      <a:lnTo>
                        <a:pt x="1305" y="1824"/>
                      </a:lnTo>
                      <a:lnTo>
                        <a:pt x="1302" y="1837"/>
                      </a:lnTo>
                      <a:lnTo>
                        <a:pt x="1298" y="1849"/>
                      </a:lnTo>
                      <a:lnTo>
                        <a:pt x="1295" y="1854"/>
                      </a:lnTo>
                      <a:lnTo>
                        <a:pt x="1294" y="1861"/>
                      </a:lnTo>
                      <a:lnTo>
                        <a:pt x="1288" y="1871"/>
                      </a:lnTo>
                      <a:lnTo>
                        <a:pt x="1285" y="1875"/>
                      </a:lnTo>
                      <a:lnTo>
                        <a:pt x="1282" y="1880"/>
                      </a:lnTo>
                      <a:lnTo>
                        <a:pt x="1276" y="1889"/>
                      </a:lnTo>
                      <a:lnTo>
                        <a:pt x="1269" y="1898"/>
                      </a:lnTo>
                      <a:lnTo>
                        <a:pt x="1261" y="1903"/>
                      </a:lnTo>
                      <a:lnTo>
                        <a:pt x="1252" y="1910"/>
                      </a:lnTo>
                      <a:lnTo>
                        <a:pt x="1246" y="1912"/>
                      </a:lnTo>
                      <a:lnTo>
                        <a:pt x="1242" y="1915"/>
                      </a:lnTo>
                      <a:lnTo>
                        <a:pt x="1233" y="1921"/>
                      </a:lnTo>
                      <a:lnTo>
                        <a:pt x="1227" y="1922"/>
                      </a:lnTo>
                      <a:lnTo>
                        <a:pt x="1221" y="1924"/>
                      </a:lnTo>
                      <a:lnTo>
                        <a:pt x="1211" y="1927"/>
                      </a:lnTo>
                      <a:lnTo>
                        <a:pt x="1199" y="1929"/>
                      </a:lnTo>
                      <a:lnTo>
                        <a:pt x="1188" y="1932"/>
                      </a:lnTo>
                      <a:lnTo>
                        <a:pt x="1174" y="1932"/>
                      </a:lnTo>
                      <a:lnTo>
                        <a:pt x="1161" y="1932"/>
                      </a:lnTo>
                      <a:lnTo>
                        <a:pt x="1145" y="1930"/>
                      </a:lnTo>
                      <a:lnTo>
                        <a:pt x="1131" y="1930"/>
                      </a:lnTo>
                      <a:lnTo>
                        <a:pt x="1123" y="1928"/>
                      </a:lnTo>
                      <a:lnTo>
                        <a:pt x="1118" y="1927"/>
                      </a:lnTo>
                      <a:lnTo>
                        <a:pt x="1115" y="1927"/>
                      </a:lnTo>
                      <a:lnTo>
                        <a:pt x="1100" y="1925"/>
                      </a:lnTo>
                      <a:lnTo>
                        <a:pt x="1082" y="1921"/>
                      </a:lnTo>
                      <a:lnTo>
                        <a:pt x="1074" y="1919"/>
                      </a:lnTo>
                      <a:lnTo>
                        <a:pt x="1069" y="1917"/>
                      </a:lnTo>
                      <a:lnTo>
                        <a:pt x="1066" y="1917"/>
                      </a:lnTo>
                      <a:lnTo>
                        <a:pt x="1008" y="1909"/>
                      </a:lnTo>
                      <a:lnTo>
                        <a:pt x="953" y="1899"/>
                      </a:lnTo>
                      <a:lnTo>
                        <a:pt x="899" y="1885"/>
                      </a:lnTo>
                      <a:lnTo>
                        <a:pt x="848" y="1870"/>
                      </a:lnTo>
                      <a:lnTo>
                        <a:pt x="797" y="1850"/>
                      </a:lnTo>
                      <a:lnTo>
                        <a:pt x="748" y="1829"/>
                      </a:lnTo>
                      <a:lnTo>
                        <a:pt x="700" y="1804"/>
                      </a:lnTo>
                      <a:lnTo>
                        <a:pt x="655" y="1778"/>
                      </a:lnTo>
                      <a:lnTo>
                        <a:pt x="610" y="1748"/>
                      </a:lnTo>
                      <a:lnTo>
                        <a:pt x="567" y="1716"/>
                      </a:lnTo>
                      <a:lnTo>
                        <a:pt x="526" y="1680"/>
                      </a:lnTo>
                      <a:lnTo>
                        <a:pt x="487" y="1643"/>
                      </a:lnTo>
                      <a:lnTo>
                        <a:pt x="448" y="1602"/>
                      </a:lnTo>
                      <a:lnTo>
                        <a:pt x="412" y="1560"/>
                      </a:lnTo>
                      <a:lnTo>
                        <a:pt x="377" y="1513"/>
                      </a:lnTo>
                      <a:lnTo>
                        <a:pt x="345" y="1465"/>
                      </a:lnTo>
                      <a:lnTo>
                        <a:pt x="332" y="1441"/>
                      </a:lnTo>
                      <a:lnTo>
                        <a:pt x="322" y="1420"/>
                      </a:lnTo>
                      <a:lnTo>
                        <a:pt x="311" y="1402"/>
                      </a:lnTo>
                      <a:lnTo>
                        <a:pt x="301" y="1386"/>
                      </a:lnTo>
                      <a:lnTo>
                        <a:pt x="290" y="1371"/>
                      </a:lnTo>
                      <a:lnTo>
                        <a:pt x="280" y="1359"/>
                      </a:lnTo>
                      <a:lnTo>
                        <a:pt x="272" y="1350"/>
                      </a:lnTo>
                      <a:lnTo>
                        <a:pt x="263" y="1343"/>
                      </a:lnTo>
                      <a:lnTo>
                        <a:pt x="253" y="1338"/>
                      </a:lnTo>
                      <a:lnTo>
                        <a:pt x="244" y="1334"/>
                      </a:lnTo>
                      <a:lnTo>
                        <a:pt x="236" y="1333"/>
                      </a:lnTo>
                      <a:lnTo>
                        <a:pt x="229" y="1335"/>
                      </a:lnTo>
                      <a:lnTo>
                        <a:pt x="220" y="1339"/>
                      </a:lnTo>
                      <a:lnTo>
                        <a:pt x="214" y="1344"/>
                      </a:lnTo>
                      <a:lnTo>
                        <a:pt x="207" y="1352"/>
                      </a:lnTo>
                      <a:lnTo>
                        <a:pt x="202" y="1364"/>
                      </a:lnTo>
                      <a:lnTo>
                        <a:pt x="195" y="1376"/>
                      </a:lnTo>
                      <a:lnTo>
                        <a:pt x="189" y="1390"/>
                      </a:lnTo>
                      <a:lnTo>
                        <a:pt x="182" y="1406"/>
                      </a:lnTo>
                      <a:lnTo>
                        <a:pt x="178" y="1427"/>
                      </a:lnTo>
                      <a:lnTo>
                        <a:pt x="173" y="1448"/>
                      </a:lnTo>
                      <a:lnTo>
                        <a:pt x="168" y="1473"/>
                      </a:lnTo>
                      <a:lnTo>
                        <a:pt x="164" y="1498"/>
                      </a:lnTo>
                      <a:lnTo>
                        <a:pt x="161" y="1527"/>
                      </a:lnTo>
                      <a:lnTo>
                        <a:pt x="156" y="1556"/>
                      </a:lnTo>
                      <a:lnTo>
                        <a:pt x="153" y="1590"/>
                      </a:lnTo>
                      <a:lnTo>
                        <a:pt x="150" y="1624"/>
                      </a:lnTo>
                      <a:lnTo>
                        <a:pt x="148" y="1662"/>
                      </a:lnTo>
                      <a:lnTo>
                        <a:pt x="145" y="1700"/>
                      </a:lnTo>
                      <a:lnTo>
                        <a:pt x="143" y="1742"/>
                      </a:lnTo>
                      <a:lnTo>
                        <a:pt x="141" y="1786"/>
                      </a:lnTo>
                      <a:lnTo>
                        <a:pt x="141" y="1833"/>
                      </a:lnTo>
                      <a:lnTo>
                        <a:pt x="138" y="1924"/>
                      </a:lnTo>
                      <a:lnTo>
                        <a:pt x="136" y="2016"/>
                      </a:lnTo>
                      <a:lnTo>
                        <a:pt x="131" y="2107"/>
                      </a:lnTo>
                      <a:lnTo>
                        <a:pt x="127" y="2198"/>
                      </a:lnTo>
                      <a:lnTo>
                        <a:pt x="120" y="2287"/>
                      </a:lnTo>
                      <a:lnTo>
                        <a:pt x="115" y="2376"/>
                      </a:lnTo>
                      <a:lnTo>
                        <a:pt x="111" y="2420"/>
                      </a:lnTo>
                      <a:lnTo>
                        <a:pt x="109" y="2442"/>
                      </a:lnTo>
                      <a:lnTo>
                        <a:pt x="107" y="2453"/>
                      </a:lnTo>
                      <a:lnTo>
                        <a:pt x="107" y="2465"/>
                      </a:lnTo>
                      <a:lnTo>
                        <a:pt x="103" y="2508"/>
                      </a:lnTo>
                      <a:lnTo>
                        <a:pt x="101" y="2530"/>
                      </a:lnTo>
                      <a:lnTo>
                        <a:pt x="100" y="2541"/>
                      </a:lnTo>
                      <a:lnTo>
                        <a:pt x="100" y="2553"/>
                      </a:lnTo>
                      <a:lnTo>
                        <a:pt x="98" y="2562"/>
                      </a:lnTo>
                      <a:lnTo>
                        <a:pt x="97" y="2573"/>
                      </a:lnTo>
                      <a:lnTo>
                        <a:pt x="94" y="2595"/>
                      </a:lnTo>
                      <a:lnTo>
                        <a:pt x="90" y="2639"/>
                      </a:lnTo>
                      <a:lnTo>
                        <a:pt x="88" y="2648"/>
                      </a:lnTo>
                      <a:lnTo>
                        <a:pt x="87" y="2659"/>
                      </a:lnTo>
                      <a:lnTo>
                        <a:pt x="85" y="2681"/>
                      </a:lnTo>
                      <a:lnTo>
                        <a:pt x="80" y="2725"/>
                      </a:lnTo>
                      <a:lnTo>
                        <a:pt x="68" y="2809"/>
                      </a:lnTo>
                      <a:lnTo>
                        <a:pt x="57" y="2895"/>
                      </a:lnTo>
                      <a:lnTo>
                        <a:pt x="43" y="2978"/>
                      </a:lnTo>
                      <a:lnTo>
                        <a:pt x="30" y="3062"/>
                      </a:lnTo>
                      <a:lnTo>
                        <a:pt x="15" y="3143"/>
                      </a:lnTo>
                      <a:lnTo>
                        <a:pt x="0" y="3226"/>
                      </a:lnTo>
                    </a:path>
                  </a:pathLst>
                </a:custGeom>
                <a:noFill/>
                <a:ln w="17463">
                  <a:solidFill>
                    <a:srgbClr val="00CC66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  <p:sp>
              <p:nvSpPr>
                <p:cNvPr id="50" name="Freeform 282">
                  <a:extLst>
                    <a:ext uri="{FF2B5EF4-FFF2-40B4-BE49-F238E27FC236}">
                      <a16:creationId xmlns:a16="http://schemas.microsoft.com/office/drawing/2014/main" id="{6E6B2C1F-1938-1F64-106B-5D138ABF59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05663" y="4030663"/>
                  <a:ext cx="3175000" cy="1162050"/>
                </a:xfrm>
                <a:custGeom>
                  <a:avLst/>
                  <a:gdLst>
                    <a:gd name="T0" fmla="*/ 10783 w 12001"/>
                    <a:gd name="T1" fmla="*/ 2382 h 4389"/>
                    <a:gd name="T2" fmla="*/ 8969 w 12001"/>
                    <a:gd name="T3" fmla="*/ 2122 h 4389"/>
                    <a:gd name="T4" fmla="*/ 7170 w 12001"/>
                    <a:gd name="T5" fmla="*/ 1837 h 4389"/>
                    <a:gd name="T6" fmla="*/ 5382 w 12001"/>
                    <a:gd name="T7" fmla="*/ 1520 h 4389"/>
                    <a:gd name="T8" fmla="*/ 3609 w 12001"/>
                    <a:gd name="T9" fmla="*/ 1177 h 4389"/>
                    <a:gd name="T10" fmla="*/ 2366 w 12001"/>
                    <a:gd name="T11" fmla="*/ 920 h 4389"/>
                    <a:gd name="T12" fmla="*/ 2169 w 12001"/>
                    <a:gd name="T13" fmla="*/ 857 h 4389"/>
                    <a:gd name="T14" fmla="*/ 1992 w 12001"/>
                    <a:gd name="T15" fmla="*/ 752 h 4389"/>
                    <a:gd name="T16" fmla="*/ 1837 w 12001"/>
                    <a:gd name="T17" fmla="*/ 611 h 4389"/>
                    <a:gd name="T18" fmla="*/ 1699 w 12001"/>
                    <a:gd name="T19" fmla="*/ 430 h 4389"/>
                    <a:gd name="T20" fmla="*/ 1618 w 12001"/>
                    <a:gd name="T21" fmla="*/ 288 h 4389"/>
                    <a:gd name="T22" fmla="*/ 1551 w 12001"/>
                    <a:gd name="T23" fmla="*/ 155 h 4389"/>
                    <a:gd name="T24" fmla="*/ 1507 w 12001"/>
                    <a:gd name="T25" fmla="*/ 89 h 4389"/>
                    <a:gd name="T26" fmla="*/ 1447 w 12001"/>
                    <a:gd name="T27" fmla="*/ 18 h 4389"/>
                    <a:gd name="T28" fmla="*/ 1406 w 12001"/>
                    <a:gd name="T29" fmla="*/ 0 h 4389"/>
                    <a:gd name="T30" fmla="*/ 1374 w 12001"/>
                    <a:gd name="T31" fmla="*/ 14 h 4389"/>
                    <a:gd name="T32" fmla="*/ 1349 w 12001"/>
                    <a:gd name="T33" fmla="*/ 61 h 4389"/>
                    <a:gd name="T34" fmla="*/ 1336 w 12001"/>
                    <a:gd name="T35" fmla="*/ 118 h 4389"/>
                    <a:gd name="T36" fmla="*/ 1324 w 12001"/>
                    <a:gd name="T37" fmla="*/ 224 h 4389"/>
                    <a:gd name="T38" fmla="*/ 1321 w 12001"/>
                    <a:gd name="T39" fmla="*/ 325 h 4389"/>
                    <a:gd name="T40" fmla="*/ 1255 w 12001"/>
                    <a:gd name="T41" fmla="*/ 2298 h 4389"/>
                    <a:gd name="T42" fmla="*/ 1260 w 12001"/>
                    <a:gd name="T43" fmla="*/ 2368 h 4389"/>
                    <a:gd name="T44" fmla="*/ 1260 w 12001"/>
                    <a:gd name="T45" fmla="*/ 2429 h 4389"/>
                    <a:gd name="T46" fmla="*/ 1251 w 12001"/>
                    <a:gd name="T47" fmla="*/ 2479 h 4389"/>
                    <a:gd name="T48" fmla="*/ 1238 w 12001"/>
                    <a:gd name="T49" fmla="*/ 2520 h 4389"/>
                    <a:gd name="T50" fmla="*/ 1229 w 12001"/>
                    <a:gd name="T51" fmla="*/ 2536 h 4389"/>
                    <a:gd name="T52" fmla="*/ 1211 w 12001"/>
                    <a:gd name="T53" fmla="*/ 2560 h 4389"/>
                    <a:gd name="T54" fmla="*/ 1183 w 12001"/>
                    <a:gd name="T55" fmla="*/ 2578 h 4389"/>
                    <a:gd name="T56" fmla="*/ 1151 w 12001"/>
                    <a:gd name="T57" fmla="*/ 2587 h 4389"/>
                    <a:gd name="T58" fmla="*/ 1119 w 12001"/>
                    <a:gd name="T59" fmla="*/ 2586 h 4389"/>
                    <a:gd name="T60" fmla="*/ 1105 w 12001"/>
                    <a:gd name="T61" fmla="*/ 2585 h 4389"/>
                    <a:gd name="T62" fmla="*/ 1079 w 12001"/>
                    <a:gd name="T63" fmla="*/ 2581 h 4389"/>
                    <a:gd name="T64" fmla="*/ 1048 w 12001"/>
                    <a:gd name="T65" fmla="*/ 2571 h 4389"/>
                    <a:gd name="T66" fmla="*/ 983 w 12001"/>
                    <a:gd name="T67" fmla="*/ 2557 h 4389"/>
                    <a:gd name="T68" fmla="*/ 841 w 12001"/>
                    <a:gd name="T69" fmla="*/ 2510 h 4389"/>
                    <a:gd name="T70" fmla="*/ 706 w 12001"/>
                    <a:gd name="T71" fmla="*/ 2431 h 4389"/>
                    <a:gd name="T72" fmla="*/ 578 w 12001"/>
                    <a:gd name="T73" fmla="*/ 2320 h 4389"/>
                    <a:gd name="T74" fmla="*/ 455 w 12001"/>
                    <a:gd name="T75" fmla="*/ 2175 h 4389"/>
                    <a:gd name="T76" fmla="*/ 339 w 12001"/>
                    <a:gd name="T77" fmla="*/ 2000 h 4389"/>
                    <a:gd name="T78" fmla="*/ 299 w 12001"/>
                    <a:gd name="T79" fmla="*/ 1923 h 4389"/>
                    <a:gd name="T80" fmla="*/ 252 w 12001"/>
                    <a:gd name="T81" fmla="*/ 1852 h 4389"/>
                    <a:gd name="T82" fmla="*/ 222 w 12001"/>
                    <a:gd name="T83" fmla="*/ 1821 h 4389"/>
                    <a:gd name="T84" fmla="*/ 187 w 12001"/>
                    <a:gd name="T85" fmla="*/ 1811 h 4389"/>
                    <a:gd name="T86" fmla="*/ 165 w 12001"/>
                    <a:gd name="T87" fmla="*/ 1825 h 4389"/>
                    <a:gd name="T88" fmla="*/ 141 w 12001"/>
                    <a:gd name="T89" fmla="*/ 1874 h 4389"/>
                    <a:gd name="T90" fmla="*/ 129 w 12001"/>
                    <a:gd name="T91" fmla="*/ 1936 h 4389"/>
                    <a:gd name="T92" fmla="*/ 120 w 12001"/>
                    <a:gd name="T93" fmla="*/ 2013 h 4389"/>
                    <a:gd name="T94" fmla="*/ 114 w 12001"/>
                    <a:gd name="T95" fmla="*/ 2112 h 4389"/>
                    <a:gd name="T96" fmla="*/ 0 w 12001"/>
                    <a:gd name="T97" fmla="*/ 4389 h 43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001" h="4389">
                      <a:moveTo>
                        <a:pt x="12001" y="2538"/>
                      </a:moveTo>
                      <a:lnTo>
                        <a:pt x="11390" y="2461"/>
                      </a:lnTo>
                      <a:lnTo>
                        <a:pt x="10783" y="2382"/>
                      </a:lnTo>
                      <a:lnTo>
                        <a:pt x="10176" y="2298"/>
                      </a:lnTo>
                      <a:lnTo>
                        <a:pt x="9573" y="2212"/>
                      </a:lnTo>
                      <a:lnTo>
                        <a:pt x="8969" y="2122"/>
                      </a:lnTo>
                      <a:lnTo>
                        <a:pt x="8368" y="2031"/>
                      </a:lnTo>
                      <a:lnTo>
                        <a:pt x="7768" y="1935"/>
                      </a:lnTo>
                      <a:lnTo>
                        <a:pt x="7170" y="1837"/>
                      </a:lnTo>
                      <a:lnTo>
                        <a:pt x="6572" y="1734"/>
                      </a:lnTo>
                      <a:lnTo>
                        <a:pt x="5977" y="1629"/>
                      </a:lnTo>
                      <a:lnTo>
                        <a:pt x="5382" y="1520"/>
                      </a:lnTo>
                      <a:lnTo>
                        <a:pt x="4791" y="1409"/>
                      </a:lnTo>
                      <a:lnTo>
                        <a:pt x="4199" y="1294"/>
                      </a:lnTo>
                      <a:lnTo>
                        <a:pt x="3609" y="1177"/>
                      </a:lnTo>
                      <a:lnTo>
                        <a:pt x="3022" y="1056"/>
                      </a:lnTo>
                      <a:lnTo>
                        <a:pt x="2437" y="933"/>
                      </a:lnTo>
                      <a:lnTo>
                        <a:pt x="2366" y="920"/>
                      </a:lnTo>
                      <a:lnTo>
                        <a:pt x="2298" y="903"/>
                      </a:lnTo>
                      <a:lnTo>
                        <a:pt x="2231" y="881"/>
                      </a:lnTo>
                      <a:lnTo>
                        <a:pt x="2169" y="857"/>
                      </a:lnTo>
                      <a:lnTo>
                        <a:pt x="2107" y="826"/>
                      </a:lnTo>
                      <a:lnTo>
                        <a:pt x="2050" y="792"/>
                      </a:lnTo>
                      <a:lnTo>
                        <a:pt x="1992" y="752"/>
                      </a:lnTo>
                      <a:lnTo>
                        <a:pt x="1939" y="711"/>
                      </a:lnTo>
                      <a:lnTo>
                        <a:pt x="1886" y="663"/>
                      </a:lnTo>
                      <a:lnTo>
                        <a:pt x="1837" y="611"/>
                      </a:lnTo>
                      <a:lnTo>
                        <a:pt x="1788" y="554"/>
                      </a:lnTo>
                      <a:lnTo>
                        <a:pt x="1743" y="496"/>
                      </a:lnTo>
                      <a:lnTo>
                        <a:pt x="1699" y="430"/>
                      </a:lnTo>
                      <a:lnTo>
                        <a:pt x="1678" y="397"/>
                      </a:lnTo>
                      <a:lnTo>
                        <a:pt x="1659" y="362"/>
                      </a:lnTo>
                      <a:lnTo>
                        <a:pt x="1618" y="288"/>
                      </a:lnTo>
                      <a:lnTo>
                        <a:pt x="1582" y="212"/>
                      </a:lnTo>
                      <a:lnTo>
                        <a:pt x="1566" y="182"/>
                      </a:lnTo>
                      <a:lnTo>
                        <a:pt x="1551" y="155"/>
                      </a:lnTo>
                      <a:lnTo>
                        <a:pt x="1536" y="130"/>
                      </a:lnTo>
                      <a:lnTo>
                        <a:pt x="1522" y="110"/>
                      </a:lnTo>
                      <a:lnTo>
                        <a:pt x="1507" y="89"/>
                      </a:lnTo>
                      <a:lnTo>
                        <a:pt x="1494" y="70"/>
                      </a:lnTo>
                      <a:lnTo>
                        <a:pt x="1471" y="41"/>
                      </a:lnTo>
                      <a:lnTo>
                        <a:pt x="1447" y="18"/>
                      </a:lnTo>
                      <a:lnTo>
                        <a:pt x="1436" y="11"/>
                      </a:lnTo>
                      <a:lnTo>
                        <a:pt x="1426" y="5"/>
                      </a:lnTo>
                      <a:lnTo>
                        <a:pt x="1406" y="0"/>
                      </a:lnTo>
                      <a:lnTo>
                        <a:pt x="1398" y="1"/>
                      </a:lnTo>
                      <a:lnTo>
                        <a:pt x="1390" y="4"/>
                      </a:lnTo>
                      <a:lnTo>
                        <a:pt x="1374" y="14"/>
                      </a:lnTo>
                      <a:lnTo>
                        <a:pt x="1367" y="21"/>
                      </a:lnTo>
                      <a:lnTo>
                        <a:pt x="1361" y="33"/>
                      </a:lnTo>
                      <a:lnTo>
                        <a:pt x="1349" y="61"/>
                      </a:lnTo>
                      <a:lnTo>
                        <a:pt x="1344" y="77"/>
                      </a:lnTo>
                      <a:lnTo>
                        <a:pt x="1340" y="98"/>
                      </a:lnTo>
                      <a:lnTo>
                        <a:pt x="1336" y="118"/>
                      </a:lnTo>
                      <a:lnTo>
                        <a:pt x="1331" y="141"/>
                      </a:lnTo>
                      <a:lnTo>
                        <a:pt x="1326" y="194"/>
                      </a:lnTo>
                      <a:lnTo>
                        <a:pt x="1324" y="224"/>
                      </a:lnTo>
                      <a:lnTo>
                        <a:pt x="1322" y="255"/>
                      </a:lnTo>
                      <a:lnTo>
                        <a:pt x="1321" y="289"/>
                      </a:lnTo>
                      <a:lnTo>
                        <a:pt x="1321" y="325"/>
                      </a:lnTo>
                      <a:lnTo>
                        <a:pt x="1250" y="2247"/>
                      </a:lnTo>
                      <a:lnTo>
                        <a:pt x="1252" y="2272"/>
                      </a:lnTo>
                      <a:lnTo>
                        <a:pt x="1255" y="2298"/>
                      </a:lnTo>
                      <a:lnTo>
                        <a:pt x="1258" y="2322"/>
                      </a:lnTo>
                      <a:lnTo>
                        <a:pt x="1260" y="2346"/>
                      </a:lnTo>
                      <a:lnTo>
                        <a:pt x="1260" y="2368"/>
                      </a:lnTo>
                      <a:lnTo>
                        <a:pt x="1261" y="2389"/>
                      </a:lnTo>
                      <a:lnTo>
                        <a:pt x="1260" y="2409"/>
                      </a:lnTo>
                      <a:lnTo>
                        <a:pt x="1260" y="2429"/>
                      </a:lnTo>
                      <a:lnTo>
                        <a:pt x="1256" y="2446"/>
                      </a:lnTo>
                      <a:lnTo>
                        <a:pt x="1254" y="2463"/>
                      </a:lnTo>
                      <a:lnTo>
                        <a:pt x="1251" y="2479"/>
                      </a:lnTo>
                      <a:lnTo>
                        <a:pt x="1248" y="2494"/>
                      </a:lnTo>
                      <a:lnTo>
                        <a:pt x="1242" y="2507"/>
                      </a:lnTo>
                      <a:lnTo>
                        <a:pt x="1238" y="2520"/>
                      </a:lnTo>
                      <a:lnTo>
                        <a:pt x="1233" y="2531"/>
                      </a:lnTo>
                      <a:lnTo>
                        <a:pt x="1230" y="2533"/>
                      </a:lnTo>
                      <a:lnTo>
                        <a:pt x="1229" y="2536"/>
                      </a:lnTo>
                      <a:lnTo>
                        <a:pt x="1227" y="2543"/>
                      </a:lnTo>
                      <a:lnTo>
                        <a:pt x="1218" y="2552"/>
                      </a:lnTo>
                      <a:lnTo>
                        <a:pt x="1211" y="2560"/>
                      </a:lnTo>
                      <a:lnTo>
                        <a:pt x="1202" y="2567"/>
                      </a:lnTo>
                      <a:lnTo>
                        <a:pt x="1193" y="2573"/>
                      </a:lnTo>
                      <a:lnTo>
                        <a:pt x="1183" y="2578"/>
                      </a:lnTo>
                      <a:lnTo>
                        <a:pt x="1173" y="2582"/>
                      </a:lnTo>
                      <a:lnTo>
                        <a:pt x="1162" y="2584"/>
                      </a:lnTo>
                      <a:lnTo>
                        <a:pt x="1151" y="2587"/>
                      </a:lnTo>
                      <a:lnTo>
                        <a:pt x="1137" y="2587"/>
                      </a:lnTo>
                      <a:lnTo>
                        <a:pt x="1124" y="2587"/>
                      </a:lnTo>
                      <a:lnTo>
                        <a:pt x="1119" y="2586"/>
                      </a:lnTo>
                      <a:lnTo>
                        <a:pt x="1116" y="2586"/>
                      </a:lnTo>
                      <a:lnTo>
                        <a:pt x="1110" y="2586"/>
                      </a:lnTo>
                      <a:lnTo>
                        <a:pt x="1105" y="2585"/>
                      </a:lnTo>
                      <a:lnTo>
                        <a:pt x="1102" y="2585"/>
                      </a:lnTo>
                      <a:lnTo>
                        <a:pt x="1096" y="2585"/>
                      </a:lnTo>
                      <a:lnTo>
                        <a:pt x="1079" y="2581"/>
                      </a:lnTo>
                      <a:lnTo>
                        <a:pt x="1064" y="2577"/>
                      </a:lnTo>
                      <a:lnTo>
                        <a:pt x="1055" y="2573"/>
                      </a:lnTo>
                      <a:lnTo>
                        <a:pt x="1048" y="2571"/>
                      </a:lnTo>
                      <a:lnTo>
                        <a:pt x="1039" y="2568"/>
                      </a:lnTo>
                      <a:lnTo>
                        <a:pt x="1031" y="2566"/>
                      </a:lnTo>
                      <a:lnTo>
                        <a:pt x="983" y="2557"/>
                      </a:lnTo>
                      <a:lnTo>
                        <a:pt x="935" y="2545"/>
                      </a:lnTo>
                      <a:lnTo>
                        <a:pt x="887" y="2529"/>
                      </a:lnTo>
                      <a:lnTo>
                        <a:pt x="841" y="2510"/>
                      </a:lnTo>
                      <a:lnTo>
                        <a:pt x="796" y="2487"/>
                      </a:lnTo>
                      <a:lnTo>
                        <a:pt x="751" y="2461"/>
                      </a:lnTo>
                      <a:lnTo>
                        <a:pt x="706" y="2431"/>
                      </a:lnTo>
                      <a:lnTo>
                        <a:pt x="664" y="2398"/>
                      </a:lnTo>
                      <a:lnTo>
                        <a:pt x="621" y="2360"/>
                      </a:lnTo>
                      <a:lnTo>
                        <a:pt x="578" y="2320"/>
                      </a:lnTo>
                      <a:lnTo>
                        <a:pt x="536" y="2275"/>
                      </a:lnTo>
                      <a:lnTo>
                        <a:pt x="496" y="2227"/>
                      </a:lnTo>
                      <a:lnTo>
                        <a:pt x="455" y="2175"/>
                      </a:lnTo>
                      <a:lnTo>
                        <a:pt x="416" y="2121"/>
                      </a:lnTo>
                      <a:lnTo>
                        <a:pt x="377" y="2062"/>
                      </a:lnTo>
                      <a:lnTo>
                        <a:pt x="339" y="2000"/>
                      </a:lnTo>
                      <a:lnTo>
                        <a:pt x="325" y="1971"/>
                      </a:lnTo>
                      <a:lnTo>
                        <a:pt x="312" y="1946"/>
                      </a:lnTo>
                      <a:lnTo>
                        <a:pt x="299" y="1923"/>
                      </a:lnTo>
                      <a:lnTo>
                        <a:pt x="287" y="1902"/>
                      </a:lnTo>
                      <a:lnTo>
                        <a:pt x="263" y="1866"/>
                      </a:lnTo>
                      <a:lnTo>
                        <a:pt x="252" y="1852"/>
                      </a:lnTo>
                      <a:lnTo>
                        <a:pt x="242" y="1840"/>
                      </a:lnTo>
                      <a:lnTo>
                        <a:pt x="232" y="1828"/>
                      </a:lnTo>
                      <a:lnTo>
                        <a:pt x="222" y="1821"/>
                      </a:lnTo>
                      <a:lnTo>
                        <a:pt x="213" y="1815"/>
                      </a:lnTo>
                      <a:lnTo>
                        <a:pt x="204" y="1812"/>
                      </a:lnTo>
                      <a:lnTo>
                        <a:pt x="187" y="1811"/>
                      </a:lnTo>
                      <a:lnTo>
                        <a:pt x="179" y="1814"/>
                      </a:lnTo>
                      <a:lnTo>
                        <a:pt x="173" y="1820"/>
                      </a:lnTo>
                      <a:lnTo>
                        <a:pt x="165" y="1825"/>
                      </a:lnTo>
                      <a:lnTo>
                        <a:pt x="159" y="1835"/>
                      </a:lnTo>
                      <a:lnTo>
                        <a:pt x="148" y="1860"/>
                      </a:lnTo>
                      <a:lnTo>
                        <a:pt x="141" y="1874"/>
                      </a:lnTo>
                      <a:lnTo>
                        <a:pt x="137" y="1892"/>
                      </a:lnTo>
                      <a:lnTo>
                        <a:pt x="133" y="1913"/>
                      </a:lnTo>
                      <a:lnTo>
                        <a:pt x="129" y="1936"/>
                      </a:lnTo>
                      <a:lnTo>
                        <a:pt x="125" y="1959"/>
                      </a:lnTo>
                      <a:lnTo>
                        <a:pt x="122" y="1986"/>
                      </a:lnTo>
                      <a:lnTo>
                        <a:pt x="120" y="2013"/>
                      </a:lnTo>
                      <a:lnTo>
                        <a:pt x="117" y="2045"/>
                      </a:lnTo>
                      <a:lnTo>
                        <a:pt x="115" y="2076"/>
                      </a:lnTo>
                      <a:lnTo>
                        <a:pt x="114" y="2112"/>
                      </a:lnTo>
                      <a:lnTo>
                        <a:pt x="113" y="2150"/>
                      </a:lnTo>
                      <a:lnTo>
                        <a:pt x="113" y="2190"/>
                      </a:lnTo>
                      <a:lnTo>
                        <a:pt x="0" y="4389"/>
                      </a:lnTo>
                    </a:path>
                  </a:pathLst>
                </a:custGeom>
                <a:noFill/>
                <a:ln w="17463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fr-FR">
                    <a:solidFill>
                      <a:srgbClr val="000066"/>
                    </a:solidFill>
                  </a:endParaRPr>
                </a:p>
              </p:txBody>
            </p:sp>
          </p:grp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9AD8B1E3-7A55-658C-46B3-1A1093EA9B79}"/>
                  </a:ext>
                </a:extLst>
              </p:cNvPr>
              <p:cNvSpPr txBox="1"/>
              <p:nvPr/>
            </p:nvSpPr>
            <p:spPr>
              <a:xfrm>
                <a:off x="10826732" y="4507628"/>
                <a:ext cx="1467927" cy="3135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IQ9 (17.442 µg/</a:t>
                </a:r>
                <a:r>
                  <a:rPr lang="fr-FR" sz="1100" b="1" dirty="0" err="1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mL</a:t>
                </a:r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F20025D2-A4C9-F756-00FC-EBBE3B074F42}"/>
                  </a:ext>
                </a:extLst>
              </p:cNvPr>
              <p:cNvSpPr txBox="1"/>
              <p:nvPr/>
            </p:nvSpPr>
            <p:spPr>
              <a:xfrm>
                <a:off x="10826732" y="4812505"/>
                <a:ext cx="1387878" cy="3135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IQ5 (9.690 µg/</a:t>
                </a:r>
                <a:r>
                  <a:rPr lang="fr-FR" sz="1100" b="1" dirty="0" err="1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mL</a:t>
                </a:r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F6EB4904-DCEC-E74C-745A-120F17F4E5E7}"/>
                  </a:ext>
                </a:extLst>
              </p:cNvPr>
              <p:cNvSpPr txBox="1"/>
              <p:nvPr/>
            </p:nvSpPr>
            <p:spPr>
              <a:xfrm>
                <a:off x="10826732" y="5010414"/>
                <a:ext cx="1387878" cy="3135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IQ3 (5.814 µg/</a:t>
                </a:r>
                <a:r>
                  <a:rPr lang="fr-FR" sz="1100" b="1" dirty="0" err="1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mL</a:t>
                </a:r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D9D25642-26E8-2343-979E-B8AF95555467}"/>
                  </a:ext>
                </a:extLst>
              </p:cNvPr>
              <p:cNvSpPr txBox="1"/>
              <p:nvPr/>
            </p:nvSpPr>
            <p:spPr>
              <a:xfrm>
                <a:off x="10826732" y="5211062"/>
                <a:ext cx="1387878" cy="3135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IQ1 (1.938 µg/</a:t>
                </a:r>
                <a:r>
                  <a:rPr lang="fr-FR" sz="1100" b="1" dirty="0" err="1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mL</a:t>
                </a:r>
                <a:r>
                  <a:rPr lang="fr-FR" sz="11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20" name="ZoneTexte 19">
                <a:extLst>
                  <a:ext uri="{FF2B5EF4-FFF2-40B4-BE49-F238E27FC236}">
                    <a16:creationId xmlns:a16="http://schemas.microsoft.com/office/drawing/2014/main" id="{F373E210-D242-0052-97F3-79054B56C317}"/>
                  </a:ext>
                </a:extLst>
              </p:cNvPr>
              <p:cNvSpPr txBox="1"/>
              <p:nvPr/>
            </p:nvSpPr>
            <p:spPr>
              <a:xfrm>
                <a:off x="6413223" y="53690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</a:p>
            </p:txBody>
          </p:sp>
          <p:sp>
            <p:nvSpPr>
              <p:cNvPr id="21" name="ZoneTexte 20">
                <a:extLst>
                  <a:ext uri="{FF2B5EF4-FFF2-40B4-BE49-F238E27FC236}">
                    <a16:creationId xmlns:a16="http://schemas.microsoft.com/office/drawing/2014/main" id="{5BB56DDE-FEE7-BEB1-E14D-59BBD0707975}"/>
                  </a:ext>
                </a:extLst>
              </p:cNvPr>
              <p:cNvSpPr txBox="1"/>
              <p:nvPr/>
            </p:nvSpPr>
            <p:spPr>
              <a:xfrm>
                <a:off x="6340290" y="4511676"/>
                <a:ext cx="350794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20</a:t>
                </a:r>
              </a:p>
            </p:txBody>
          </p:sp>
          <p:sp>
            <p:nvSpPr>
              <p:cNvPr id="22" name="ZoneTexte 21">
                <a:extLst>
                  <a:ext uri="{FF2B5EF4-FFF2-40B4-BE49-F238E27FC236}">
                    <a16:creationId xmlns:a16="http://schemas.microsoft.com/office/drawing/2014/main" id="{116E1BF5-4A94-726B-7FE0-BD5EB375C2AD}"/>
                  </a:ext>
                </a:extLst>
              </p:cNvPr>
              <p:cNvSpPr txBox="1"/>
              <p:nvPr/>
            </p:nvSpPr>
            <p:spPr>
              <a:xfrm>
                <a:off x="6340290" y="3635375"/>
                <a:ext cx="350794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40</a:t>
                </a:r>
              </a:p>
            </p:txBody>
          </p:sp>
          <p:sp>
            <p:nvSpPr>
              <p:cNvPr id="23" name="ZoneTexte 22">
                <a:extLst>
                  <a:ext uri="{FF2B5EF4-FFF2-40B4-BE49-F238E27FC236}">
                    <a16:creationId xmlns:a16="http://schemas.microsoft.com/office/drawing/2014/main" id="{D34215ED-371F-CBF1-3381-32BC3C669B1E}"/>
                  </a:ext>
                </a:extLst>
              </p:cNvPr>
              <p:cNvSpPr txBox="1"/>
              <p:nvPr/>
            </p:nvSpPr>
            <p:spPr>
              <a:xfrm>
                <a:off x="6808646" y="57034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4" name="ZoneTexte 23">
                <a:extLst>
                  <a:ext uri="{FF2B5EF4-FFF2-40B4-BE49-F238E27FC236}">
                    <a16:creationId xmlns:a16="http://schemas.microsoft.com/office/drawing/2014/main" id="{B0F9695D-FE5D-8752-B0ED-B9FDE22331A2}"/>
                  </a:ext>
                </a:extLst>
              </p:cNvPr>
              <p:cNvSpPr txBox="1"/>
              <p:nvPr/>
            </p:nvSpPr>
            <p:spPr>
              <a:xfrm>
                <a:off x="7588569" y="57034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9C79D411-16BE-8D7A-0B97-00A765F211FC}"/>
                  </a:ext>
                </a:extLst>
              </p:cNvPr>
              <p:cNvSpPr txBox="1"/>
              <p:nvPr/>
            </p:nvSpPr>
            <p:spPr>
              <a:xfrm>
                <a:off x="8364568" y="57034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</a:p>
            </p:txBody>
          </p:sp>
          <p:sp>
            <p:nvSpPr>
              <p:cNvPr id="26" name="ZoneTexte 25">
                <a:extLst>
                  <a:ext uri="{FF2B5EF4-FFF2-40B4-BE49-F238E27FC236}">
                    <a16:creationId xmlns:a16="http://schemas.microsoft.com/office/drawing/2014/main" id="{69CD5FCC-52F2-A07E-01F6-4E1E200F97D4}"/>
                  </a:ext>
                </a:extLst>
              </p:cNvPr>
              <p:cNvSpPr txBox="1"/>
              <p:nvPr/>
            </p:nvSpPr>
            <p:spPr>
              <a:xfrm>
                <a:off x="9147770" y="57034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</a:p>
            </p:txBody>
          </p:sp>
          <p:sp>
            <p:nvSpPr>
              <p:cNvPr id="27" name="ZoneTexte 26">
                <a:extLst>
                  <a:ext uri="{FF2B5EF4-FFF2-40B4-BE49-F238E27FC236}">
                    <a16:creationId xmlns:a16="http://schemas.microsoft.com/office/drawing/2014/main" id="{69ADBB5E-6905-EBFB-D231-F1EB53C3F6CB}"/>
                  </a:ext>
                </a:extLst>
              </p:cNvPr>
              <p:cNvSpPr txBox="1"/>
              <p:nvPr/>
            </p:nvSpPr>
            <p:spPr>
              <a:xfrm>
                <a:off x="9911544" y="5703418"/>
                <a:ext cx="277861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</a:p>
            </p:txBody>
          </p:sp>
          <p:sp>
            <p:nvSpPr>
              <p:cNvPr id="28" name="ZoneTexte 27">
                <a:extLst>
                  <a:ext uri="{FF2B5EF4-FFF2-40B4-BE49-F238E27FC236}">
                    <a16:creationId xmlns:a16="http://schemas.microsoft.com/office/drawing/2014/main" id="{9253E97B-0E36-A2DA-59DC-00C53BBFFACF}"/>
                  </a:ext>
                </a:extLst>
              </p:cNvPr>
              <p:cNvSpPr txBox="1"/>
              <p:nvPr/>
            </p:nvSpPr>
            <p:spPr>
              <a:xfrm>
                <a:off x="10662673" y="5703418"/>
                <a:ext cx="350795" cy="2950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000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11</a:t>
                </a: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10EE4AE0-C2F1-B307-4207-8C8F9D68BE25}"/>
                  </a:ext>
                </a:extLst>
              </p:cNvPr>
              <p:cNvSpPr txBox="1"/>
              <p:nvPr/>
            </p:nvSpPr>
            <p:spPr>
              <a:xfrm>
                <a:off x="8570358" y="5877965"/>
                <a:ext cx="1022639" cy="3319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solidFill>
                      <a:srgbClr val="000066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Time (days)</a:t>
                </a:r>
              </a:p>
            </p:txBody>
          </p:sp>
        </p:grpSp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51EECDDB-0EAC-805D-2C8D-00A53EF5D61B}"/>
                </a:ext>
              </a:extLst>
            </p:cNvPr>
            <p:cNvSpPr txBox="1"/>
            <p:nvPr/>
          </p:nvSpPr>
          <p:spPr>
            <a:xfrm>
              <a:off x="250971" y="2569913"/>
              <a:ext cx="546133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70C0"/>
                  </a:solidFill>
                </a:rPr>
                <a:t>Model-simulated PK of GS-1720 for Phase 1b dose selection </a:t>
              </a:r>
              <a:r>
                <a:rPr lang="en-US" sz="1600" b="1" baseline="30000" dirty="0">
                  <a:solidFill>
                    <a:srgbClr val="0070C0"/>
                  </a:solidFill>
                </a:rPr>
                <a:t>1</a:t>
              </a:r>
            </a:p>
          </p:txBody>
        </p:sp>
      </p:grpSp>
      <p:grpSp>
        <p:nvGrpSpPr>
          <p:cNvPr id="52" name="Groupe 51">
            <a:extLst>
              <a:ext uri="{FF2B5EF4-FFF2-40B4-BE49-F238E27FC236}">
                <a16:creationId xmlns:a16="http://schemas.microsoft.com/office/drawing/2014/main" id="{22CAEE54-86F0-5FAF-5B59-AE4173DABE3B}"/>
              </a:ext>
            </a:extLst>
          </p:cNvPr>
          <p:cNvGrpSpPr/>
          <p:nvPr/>
        </p:nvGrpSpPr>
        <p:grpSpPr>
          <a:xfrm>
            <a:off x="5825175" y="4474843"/>
            <a:ext cx="6237260" cy="1988326"/>
            <a:chOff x="5825175" y="4474843"/>
            <a:chExt cx="6237260" cy="1988326"/>
          </a:xfrm>
        </p:grpSpPr>
        <p:sp>
          <p:nvSpPr>
            <p:cNvPr id="53" name="Freeform 195">
              <a:extLst>
                <a:ext uri="{FF2B5EF4-FFF2-40B4-BE49-F238E27FC236}">
                  <a16:creationId xmlns:a16="http://schemas.microsoft.com/office/drawing/2014/main" id="{E3485A03-4E6E-3B70-C12D-7F0A8CA5BA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367" y="6207274"/>
              <a:ext cx="153988" cy="112139"/>
            </a:xfrm>
            <a:custGeom>
              <a:avLst/>
              <a:gdLst>
                <a:gd name="T0" fmla="*/ 97 w 97"/>
                <a:gd name="T1" fmla="*/ 98 h 98"/>
                <a:gd name="T2" fmla="*/ 48 w 97"/>
                <a:gd name="T3" fmla="*/ 0 h 98"/>
                <a:gd name="T4" fmla="*/ 0 w 97"/>
                <a:gd name="T5" fmla="*/ 98 h 98"/>
                <a:gd name="T6" fmla="*/ 97 w 97"/>
                <a:gd name="T7" fmla="*/ 9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8">
                  <a:moveTo>
                    <a:pt x="97" y="98"/>
                  </a:moveTo>
                  <a:lnTo>
                    <a:pt x="48" y="0"/>
                  </a:lnTo>
                  <a:lnTo>
                    <a:pt x="0" y="98"/>
                  </a:lnTo>
                  <a:lnTo>
                    <a:pt x="97" y="98"/>
                  </a:lnTo>
                  <a:close/>
                </a:path>
              </a:pathLst>
            </a:custGeom>
            <a:solidFill>
              <a:srgbClr val="CC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4" name="Freeform 196">
              <a:extLst>
                <a:ext uri="{FF2B5EF4-FFF2-40B4-BE49-F238E27FC236}">
                  <a16:creationId xmlns:a16="http://schemas.microsoft.com/office/drawing/2014/main" id="{6858CA3B-6FDF-D492-20D9-62C491087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3204" y="6207274"/>
              <a:ext cx="153988" cy="112139"/>
            </a:xfrm>
            <a:custGeom>
              <a:avLst/>
              <a:gdLst>
                <a:gd name="T0" fmla="*/ 49 w 97"/>
                <a:gd name="T1" fmla="*/ 0 h 98"/>
                <a:gd name="T2" fmla="*/ 0 w 97"/>
                <a:gd name="T3" fmla="*/ 98 h 98"/>
                <a:gd name="T4" fmla="*/ 97 w 97"/>
                <a:gd name="T5" fmla="*/ 98 h 98"/>
                <a:gd name="T6" fmla="*/ 49 w 97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98">
                  <a:moveTo>
                    <a:pt x="49" y="0"/>
                  </a:moveTo>
                  <a:lnTo>
                    <a:pt x="0" y="98"/>
                  </a:lnTo>
                  <a:lnTo>
                    <a:pt x="97" y="98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CC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7" name="Rectangle 443">
              <a:extLst>
                <a:ext uri="{FF2B5EF4-FFF2-40B4-BE49-F238E27FC236}">
                  <a16:creationId xmlns:a16="http://schemas.microsoft.com/office/drawing/2014/main" id="{9BFD920A-E88E-A785-E071-4194A9F415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4116" y="6341154"/>
              <a:ext cx="1298432" cy="122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100" b="1" i="0" u="none" strike="noStrike" cap="none" normalizeH="0" baseline="0" dirty="0">
                  <a:ln>
                    <a:noFill/>
                  </a:ln>
                  <a:solidFill>
                    <a:srgbClr val="CC3333"/>
                  </a:solidFill>
                  <a:effectLst/>
                  <a:latin typeface="Calibri" panose="020F0502020204030204" pitchFamily="34" charset="0"/>
                </a:rPr>
                <a:t>GS-1720 administered</a:t>
              </a:r>
              <a:endParaRPr kumimoji="0" lang="en-US" altLang="fr-F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648" name="Rectangle 444">
              <a:extLst>
                <a:ext uri="{FF2B5EF4-FFF2-40B4-BE49-F238E27FC236}">
                  <a16:creationId xmlns:a16="http://schemas.microsoft.com/office/drawing/2014/main" id="{F6C50DEC-BCFE-1F5B-D2B0-6DC7D3B574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16783" y="6198838"/>
              <a:ext cx="73686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Time (days)</a:t>
              </a:r>
              <a:endParaRPr kumimoji="0" lang="en-US" altLang="fr-FR" sz="16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654" name="Rectangle 450">
              <a:extLst>
                <a:ext uri="{FF2B5EF4-FFF2-40B4-BE49-F238E27FC236}">
                  <a16:creationId xmlns:a16="http://schemas.microsoft.com/office/drawing/2014/main" id="{2746053A-73D1-00EC-5A78-1B503A8FE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9951" y="4539880"/>
              <a:ext cx="1140440" cy="133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solidFill>
                    <a:srgbClr val="999999"/>
                  </a:solidFill>
                  <a:effectLst/>
                  <a:latin typeface="Calibri" panose="020F0502020204030204" pitchFamily="34" charset="0"/>
                </a:rPr>
                <a:t>Historical placebo</a:t>
              </a:r>
              <a:endParaRPr kumimoji="0" lang="en-US" altLang="fr-FR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grpSp>
          <p:nvGrpSpPr>
            <p:cNvPr id="455" name="Groupe 454">
              <a:extLst>
                <a:ext uri="{FF2B5EF4-FFF2-40B4-BE49-F238E27FC236}">
                  <a16:creationId xmlns:a16="http://schemas.microsoft.com/office/drawing/2014/main" id="{DBB84586-74CE-B9C7-2756-9B39C29B5542}"/>
                </a:ext>
              </a:extLst>
            </p:cNvPr>
            <p:cNvGrpSpPr/>
            <p:nvPr/>
          </p:nvGrpSpPr>
          <p:grpSpPr>
            <a:xfrm>
              <a:off x="5825175" y="4474843"/>
              <a:ext cx="4576025" cy="1752439"/>
              <a:chOff x="5825175" y="4474843"/>
              <a:chExt cx="4576025" cy="1752439"/>
            </a:xfrm>
          </p:grpSpPr>
          <p:grpSp>
            <p:nvGrpSpPr>
              <p:cNvPr id="55" name="Groupe 54">
                <a:extLst>
                  <a:ext uri="{FF2B5EF4-FFF2-40B4-BE49-F238E27FC236}">
                    <a16:creationId xmlns:a16="http://schemas.microsoft.com/office/drawing/2014/main" id="{885EB8A7-ECF5-ADDD-3B8D-7A035FAF1726}"/>
                  </a:ext>
                </a:extLst>
              </p:cNvPr>
              <p:cNvGrpSpPr/>
              <p:nvPr/>
            </p:nvGrpSpPr>
            <p:grpSpPr>
              <a:xfrm>
                <a:off x="5957942" y="4525192"/>
                <a:ext cx="4386262" cy="1529958"/>
                <a:chOff x="3941764" y="2706714"/>
                <a:chExt cx="4386262" cy="2122536"/>
              </a:xfrm>
            </p:grpSpPr>
            <p:sp>
              <p:nvSpPr>
                <p:cNvPr id="860" name="Line 197">
                  <a:extLst>
                    <a:ext uri="{FF2B5EF4-FFF2-40B4-BE49-F238E27FC236}">
                      <a16:creationId xmlns:a16="http://schemas.microsoft.com/office/drawing/2014/main" id="{049A6D24-5A63-14F6-1583-AC1A25FCE4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1" name="Freeform 198">
                  <a:extLst>
                    <a:ext uri="{FF2B5EF4-FFF2-40B4-BE49-F238E27FC236}">
                      <a16:creationId xmlns:a16="http://schemas.microsoft.com/office/drawing/2014/main" id="{B3A7C451-E7F4-B7FF-9F73-7968357656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97326" y="4778362"/>
                  <a:ext cx="4330700" cy="0"/>
                </a:xfrm>
                <a:custGeom>
                  <a:avLst/>
                  <a:gdLst>
                    <a:gd name="T0" fmla="*/ 0 w 2728"/>
                    <a:gd name="T1" fmla="*/ 137 w 2728"/>
                    <a:gd name="T2" fmla="*/ 395 w 2728"/>
                    <a:gd name="T3" fmla="*/ 654 w 2728"/>
                    <a:gd name="T4" fmla="*/ 913 w 2728"/>
                    <a:gd name="T5" fmla="*/ 1172 w 2728"/>
                    <a:gd name="T6" fmla="*/ 1431 w 2728"/>
                    <a:gd name="T7" fmla="*/ 1689 w 2728"/>
                    <a:gd name="T8" fmla="*/ 1948 w 2728"/>
                    <a:gd name="T9" fmla="*/ 2207 w 2728"/>
                    <a:gd name="T10" fmla="*/ 2466 w 2728"/>
                    <a:gd name="T11" fmla="*/ 2725 w 2728"/>
                    <a:gd name="T12" fmla="*/ 2728 w 272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</a:cxnLst>
                  <a:rect l="0" t="0" r="r" b="b"/>
                  <a:pathLst>
                    <a:path w="2728">
                      <a:moveTo>
                        <a:pt x="0" y="0"/>
                      </a:moveTo>
                      <a:lnTo>
                        <a:pt x="137" y="0"/>
                      </a:lnTo>
                      <a:lnTo>
                        <a:pt x="395" y="0"/>
                      </a:lnTo>
                      <a:lnTo>
                        <a:pt x="654" y="0"/>
                      </a:lnTo>
                      <a:lnTo>
                        <a:pt x="913" y="0"/>
                      </a:lnTo>
                      <a:lnTo>
                        <a:pt x="1172" y="0"/>
                      </a:lnTo>
                      <a:lnTo>
                        <a:pt x="1431" y="0"/>
                      </a:lnTo>
                      <a:lnTo>
                        <a:pt x="1689" y="0"/>
                      </a:lnTo>
                      <a:lnTo>
                        <a:pt x="1948" y="0"/>
                      </a:lnTo>
                      <a:lnTo>
                        <a:pt x="2207" y="0"/>
                      </a:lnTo>
                      <a:lnTo>
                        <a:pt x="2466" y="0"/>
                      </a:lnTo>
                      <a:lnTo>
                        <a:pt x="2725" y="0"/>
                      </a:lnTo>
                      <a:lnTo>
                        <a:pt x="2728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2" name="Line 199">
                  <a:extLst>
                    <a:ext uri="{FF2B5EF4-FFF2-40B4-BE49-F238E27FC236}">
                      <a16:creationId xmlns:a16="http://schemas.microsoft.com/office/drawing/2014/main" id="{DDE7F333-E61F-4E08-CE94-3FDA33743F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3264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3" name="Line 200">
                  <a:extLst>
                    <a:ext uri="{FF2B5EF4-FFF2-40B4-BE49-F238E27FC236}">
                      <a16:creationId xmlns:a16="http://schemas.microsoft.com/office/drawing/2014/main" id="{F4195892-3353-0964-6C69-A93F2E33441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764" y="2878160"/>
                  <a:ext cx="555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4" name="Line 201">
                  <a:extLst>
                    <a:ext uri="{FF2B5EF4-FFF2-40B4-BE49-F238E27FC236}">
                      <a16:creationId xmlns:a16="http://schemas.microsoft.com/office/drawing/2014/main" id="{67CD3833-0081-ED0A-8ACD-5DBBFA5454D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764" y="3511560"/>
                  <a:ext cx="555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5" name="Line 204">
                  <a:extLst>
                    <a:ext uri="{FF2B5EF4-FFF2-40B4-BE49-F238E27FC236}">
                      <a16:creationId xmlns:a16="http://schemas.microsoft.com/office/drawing/2014/main" id="{56E61E67-61E7-E8A2-8BBA-EFE40862A5E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78614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6" name="Line 205">
                  <a:extLst>
                    <a:ext uri="{FF2B5EF4-FFF2-40B4-BE49-F238E27FC236}">
                      <a16:creationId xmlns:a16="http://schemas.microsoft.com/office/drawing/2014/main" id="{A7B96197-378C-40A5-C621-074E930C8F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269039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7" name="Line 206">
                  <a:extLst>
                    <a:ext uri="{FF2B5EF4-FFF2-40B4-BE49-F238E27FC236}">
                      <a16:creationId xmlns:a16="http://schemas.microsoft.com/office/drawing/2014/main" id="{8D91429E-1D87-56F1-0B95-2DC5D41F16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5551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8" name="Line 207">
                  <a:extLst>
                    <a:ext uri="{FF2B5EF4-FFF2-40B4-BE49-F238E27FC236}">
                      <a16:creationId xmlns:a16="http://schemas.microsoft.com/office/drawing/2014/main" id="{24EBE635-24E3-BFBE-565B-01CBDBE0F0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9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69" name="Line 208">
                  <a:extLst>
                    <a:ext uri="{FF2B5EF4-FFF2-40B4-BE49-F238E27FC236}">
                      <a16:creationId xmlns:a16="http://schemas.microsoft.com/office/drawing/2014/main" id="{1E1804F6-0CF6-4A2C-B187-14E42709BE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4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0" name="Line 210">
                  <a:extLst>
                    <a:ext uri="{FF2B5EF4-FFF2-40B4-BE49-F238E27FC236}">
                      <a16:creationId xmlns:a16="http://schemas.microsoft.com/office/drawing/2014/main" id="{1BDEB1FF-B5FD-A0A2-8079-0DF284AECD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764" y="4144960"/>
                  <a:ext cx="555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1" name="Line 211">
                  <a:extLst>
                    <a:ext uri="{FF2B5EF4-FFF2-40B4-BE49-F238E27FC236}">
                      <a16:creationId xmlns:a16="http://schemas.microsoft.com/office/drawing/2014/main" id="{1D950B05-6377-0A86-5E76-FE4991795C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764" y="4778362"/>
                  <a:ext cx="55563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2" name="Line 212">
                  <a:extLst>
                    <a:ext uri="{FF2B5EF4-FFF2-40B4-BE49-F238E27FC236}">
                      <a16:creationId xmlns:a16="http://schemas.microsoft.com/office/drawing/2014/main" id="{70DF860C-FF4F-E4FB-23CA-C0B02184FF3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214814" y="4778362"/>
                  <a:ext cx="0" cy="50799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3" name="Line 213">
                  <a:extLst>
                    <a:ext uri="{FF2B5EF4-FFF2-40B4-BE49-F238E27FC236}">
                      <a16:creationId xmlns:a16="http://schemas.microsoft.com/office/drawing/2014/main" id="{FD26E16A-EE05-BCAD-F9A4-3DDCFE4249F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97326" y="2706714"/>
                  <a:ext cx="0" cy="207165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4" name="Line 214">
                  <a:extLst>
                    <a:ext uri="{FF2B5EF4-FFF2-40B4-BE49-F238E27FC236}">
                      <a16:creationId xmlns:a16="http://schemas.microsoft.com/office/drawing/2014/main" id="{2BBB23A7-C7F0-F340-AA2E-F6DBC3F46D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857876" y="4778409"/>
                  <a:ext cx="0" cy="508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5" name="Line 215">
                  <a:extLst>
                    <a:ext uri="{FF2B5EF4-FFF2-40B4-BE49-F238E27FC236}">
                      <a16:creationId xmlns:a16="http://schemas.microsoft.com/office/drawing/2014/main" id="{B814F2CA-E428-7335-8BA6-62E3468545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00939" y="4778421"/>
                  <a:ext cx="0" cy="508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76" name="Line 216">
                  <a:extLst>
                    <a:ext uri="{FF2B5EF4-FFF2-40B4-BE49-F238E27FC236}">
                      <a16:creationId xmlns:a16="http://schemas.microsoft.com/office/drawing/2014/main" id="{F9E5F050-71C1-91CF-D249-02742D213A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4778450"/>
                  <a:ext cx="0" cy="508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56" name="Line 218">
                <a:extLst>
                  <a:ext uri="{FF2B5EF4-FFF2-40B4-BE49-F238E27FC236}">
                    <a16:creationId xmlns:a16="http://schemas.microsoft.com/office/drawing/2014/main" id="{92950097-8F37-3779-2270-934E9DC76F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5317" y="5384541"/>
                <a:ext cx="187325" cy="0"/>
              </a:xfrm>
              <a:prstGeom prst="line">
                <a:avLst/>
              </a:prstGeom>
              <a:noFill/>
              <a:ln w="26988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Line 219">
                <a:extLst>
                  <a:ext uri="{FF2B5EF4-FFF2-40B4-BE49-F238E27FC236}">
                    <a16:creationId xmlns:a16="http://schemas.microsoft.com/office/drawing/2014/main" id="{F8B43480-E9E3-8320-214E-EF2F146696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5317" y="5664888"/>
                <a:ext cx="187325" cy="0"/>
              </a:xfrm>
              <a:prstGeom prst="line">
                <a:avLst/>
              </a:prstGeom>
              <a:noFill/>
              <a:ln w="26988">
                <a:solidFill>
                  <a:srgbClr val="0099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8" name="Line 220">
                <a:extLst>
                  <a:ext uri="{FF2B5EF4-FFF2-40B4-BE49-F238E27FC236}">
                    <a16:creationId xmlns:a16="http://schemas.microsoft.com/office/drawing/2014/main" id="{22EDBFE9-9707-51CB-53EC-E124032D83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5317" y="5524143"/>
                <a:ext cx="187325" cy="0"/>
              </a:xfrm>
              <a:prstGeom prst="line">
                <a:avLst/>
              </a:prstGeom>
              <a:noFill/>
              <a:ln w="26988">
                <a:solidFill>
                  <a:srgbClr val="99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9" name="Line 221">
                <a:extLst>
                  <a:ext uri="{FF2B5EF4-FFF2-40B4-BE49-F238E27FC236}">
                    <a16:creationId xmlns:a16="http://schemas.microsoft.com/office/drawing/2014/main" id="{19E548FA-0343-CD7C-0DDF-CC86EC3BA5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545317" y="5805634"/>
                <a:ext cx="187325" cy="0"/>
              </a:xfrm>
              <a:prstGeom prst="line">
                <a:avLst/>
              </a:prstGeom>
              <a:noFill/>
              <a:ln w="26988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0" name="Rectangle 222">
                <a:extLst>
                  <a:ext uri="{FF2B5EF4-FFF2-40B4-BE49-F238E27FC236}">
                    <a16:creationId xmlns:a16="http://schemas.microsoft.com/office/drawing/2014/main" id="{B89AD66A-7790-9FFF-97CE-28111404B4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5175" y="5962399"/>
                <a:ext cx="10419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-3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1" name="Rectangle 223">
                <a:extLst>
                  <a:ext uri="{FF2B5EF4-FFF2-40B4-BE49-F238E27FC236}">
                    <a16:creationId xmlns:a16="http://schemas.microsoft.com/office/drawing/2014/main" id="{6945F3C8-C3D6-1F1C-661E-F5A44DF5EE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5175" y="5505834"/>
                <a:ext cx="10419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-2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2" name="Rectangle 224">
                <a:extLst>
                  <a:ext uri="{FF2B5EF4-FFF2-40B4-BE49-F238E27FC236}">
                    <a16:creationId xmlns:a16="http://schemas.microsoft.com/office/drawing/2014/main" id="{72D9F948-FC8B-606D-E6AD-F68E1A9FD1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25175" y="5049269"/>
                <a:ext cx="10419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-1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" name="Rectangle 225">
                <a:extLst>
                  <a:ext uri="{FF2B5EF4-FFF2-40B4-BE49-F238E27FC236}">
                    <a16:creationId xmlns:a16="http://schemas.microsoft.com/office/drawing/2014/main" id="{FA05F1C5-AE33-D9B7-A834-5CD46C8B1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63648" y="4592703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0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448" name="Rectangle 226">
                <a:extLst>
                  <a:ext uri="{FF2B5EF4-FFF2-40B4-BE49-F238E27FC236}">
                    <a16:creationId xmlns:a16="http://schemas.microsoft.com/office/drawing/2014/main" id="{3037933B-03F0-FD65-4731-04F80C9EC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92578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1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449" name="Rectangle 227">
                <a:extLst>
                  <a:ext uri="{FF2B5EF4-FFF2-40B4-BE49-F238E27FC236}">
                    <a16:creationId xmlns:a16="http://schemas.microsoft.com/office/drawing/2014/main" id="{8C2E9405-55FB-6753-A6DF-28AA299107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03740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2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450" name="Rectangle 228">
                <a:extLst>
                  <a:ext uri="{FF2B5EF4-FFF2-40B4-BE49-F238E27FC236}">
                    <a16:creationId xmlns:a16="http://schemas.microsoft.com/office/drawing/2014/main" id="{9134BE50-3078-B6B2-337E-C60921B70D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14903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3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451" name="Rectangle 229">
                <a:extLst>
                  <a:ext uri="{FF2B5EF4-FFF2-40B4-BE49-F238E27FC236}">
                    <a16:creationId xmlns:a16="http://schemas.microsoft.com/office/drawing/2014/main" id="{D41A8CB5-7DDE-9F85-8F70-7700B812BD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26065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4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2" name="Rectangle 230">
                <a:extLst>
                  <a:ext uri="{FF2B5EF4-FFF2-40B4-BE49-F238E27FC236}">
                    <a16:creationId xmlns:a16="http://schemas.microsoft.com/office/drawing/2014/main" id="{07C3A09C-2CC0-D5DF-C155-9A61026499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837228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5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5" name="Rectangle 231">
                <a:extLst>
                  <a:ext uri="{FF2B5EF4-FFF2-40B4-BE49-F238E27FC236}">
                    <a16:creationId xmlns:a16="http://schemas.microsoft.com/office/drawing/2014/main" id="{2AF210F8-B65B-CCDC-8CCC-86471CDF8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48390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6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6" name="Rectangle 232">
                <a:extLst>
                  <a:ext uri="{FF2B5EF4-FFF2-40B4-BE49-F238E27FC236}">
                    <a16:creationId xmlns:a16="http://schemas.microsoft.com/office/drawing/2014/main" id="{7EE94F63-A181-E483-0B42-E8B6259102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57965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7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7" name="Rectangle 233">
                <a:extLst>
                  <a:ext uri="{FF2B5EF4-FFF2-40B4-BE49-F238E27FC236}">
                    <a16:creationId xmlns:a16="http://schemas.microsoft.com/office/drawing/2014/main" id="{7A22356D-7E2F-11ED-5006-0815A44A40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69128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8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8" name="Rectangle 234">
                <a:extLst>
                  <a:ext uri="{FF2B5EF4-FFF2-40B4-BE49-F238E27FC236}">
                    <a16:creationId xmlns:a16="http://schemas.microsoft.com/office/drawing/2014/main" id="{A579E907-DCDC-65BD-D94D-E4C4AC2941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80290" y="6073394"/>
                <a:ext cx="657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9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39" name="Rectangle 235">
                <a:extLst>
                  <a:ext uri="{FF2B5EF4-FFF2-40B4-BE49-F238E27FC236}">
                    <a16:creationId xmlns:a16="http://schemas.microsoft.com/office/drawing/2014/main" id="{D1DEF9E5-28DD-B918-6214-540B87E27A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58591" y="6073394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10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40" name="Rectangle 236">
                <a:extLst>
                  <a:ext uri="{FF2B5EF4-FFF2-40B4-BE49-F238E27FC236}">
                    <a16:creationId xmlns:a16="http://schemas.microsoft.com/office/drawing/2014/main" id="{CD6BD9B6-8ED5-7102-D225-1A5993B28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69754" y="6073394"/>
                <a:ext cx="131446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0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11</a:t>
                </a:r>
                <a:endParaRPr kumimoji="0" lang="en-US" altLang="fr-FR" sz="14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grpSp>
            <p:nvGrpSpPr>
              <p:cNvPr id="641" name="Groupe 640">
                <a:extLst>
                  <a:ext uri="{FF2B5EF4-FFF2-40B4-BE49-F238E27FC236}">
                    <a16:creationId xmlns:a16="http://schemas.microsoft.com/office/drawing/2014/main" id="{26AA4F93-55CA-0096-090A-7BC71F757409}"/>
                  </a:ext>
                </a:extLst>
              </p:cNvPr>
              <p:cNvGrpSpPr/>
              <p:nvPr/>
            </p:nvGrpSpPr>
            <p:grpSpPr>
              <a:xfrm>
                <a:off x="6618341" y="4474843"/>
                <a:ext cx="3743326" cy="1629981"/>
                <a:chOff x="4602163" y="1900693"/>
                <a:chExt cx="3743326" cy="1629981"/>
              </a:xfrm>
            </p:grpSpPr>
            <p:sp>
              <p:nvSpPr>
                <p:cNvPr id="660" name="Line 237">
                  <a:extLst>
                    <a:ext uri="{FF2B5EF4-FFF2-40B4-BE49-F238E27FC236}">
                      <a16:creationId xmlns:a16="http://schemas.microsoft.com/office/drawing/2014/main" id="{B3B4C66E-AFEE-4395-1936-81804F7358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01039" y="190069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1" name="Line 238">
                  <a:extLst>
                    <a:ext uri="{FF2B5EF4-FFF2-40B4-BE49-F238E27FC236}">
                      <a16:creationId xmlns:a16="http://schemas.microsoft.com/office/drawing/2014/main" id="{ED52D164-9525-EA1F-2A95-AA14BFE1095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9" y="216387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2" name="Line 239">
                  <a:extLst>
                    <a:ext uri="{FF2B5EF4-FFF2-40B4-BE49-F238E27FC236}">
                      <a16:creationId xmlns:a16="http://schemas.microsoft.com/office/drawing/2014/main" id="{2E784D29-01B3-62DF-BA6A-F611E75699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216387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3" name="Line 240">
                  <a:extLst>
                    <a:ext uri="{FF2B5EF4-FFF2-40B4-BE49-F238E27FC236}">
                      <a16:creationId xmlns:a16="http://schemas.microsoft.com/office/drawing/2014/main" id="{D28ACC2F-4BA8-B1C3-181A-58E27B1121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3264" y="1900693"/>
                  <a:ext cx="0" cy="263183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4" name="Line 241">
                  <a:extLst>
                    <a:ext uri="{FF2B5EF4-FFF2-40B4-BE49-F238E27FC236}">
                      <a16:creationId xmlns:a16="http://schemas.microsoft.com/office/drawing/2014/main" id="{DCE7F100-6CCB-5FF7-938F-552F3AFF49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190069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5" name="Line 242">
                  <a:extLst>
                    <a:ext uri="{FF2B5EF4-FFF2-40B4-BE49-F238E27FC236}">
                      <a16:creationId xmlns:a16="http://schemas.microsoft.com/office/drawing/2014/main" id="{2FC03B6E-D8AA-5D5C-63EA-89880241C6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1994523"/>
                  <a:ext cx="0" cy="14990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6" name="Line 243">
                  <a:extLst>
                    <a:ext uri="{FF2B5EF4-FFF2-40B4-BE49-F238E27FC236}">
                      <a16:creationId xmlns:a16="http://schemas.microsoft.com/office/drawing/2014/main" id="{17B5D2EA-BC25-A816-2756-D214344499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214442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7" name="Line 244">
                  <a:extLst>
                    <a:ext uri="{FF2B5EF4-FFF2-40B4-BE49-F238E27FC236}">
                      <a16:creationId xmlns:a16="http://schemas.microsoft.com/office/drawing/2014/main" id="{AE620BA1-A256-D7CD-D1BF-ADEE37A7270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199452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8" name="Line 245">
                  <a:extLst>
                    <a:ext uri="{FF2B5EF4-FFF2-40B4-BE49-F238E27FC236}">
                      <a16:creationId xmlns:a16="http://schemas.microsoft.com/office/drawing/2014/main" id="{74EDFED3-6649-C02C-AC42-77CD86B341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199452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69" name="Line 246">
                  <a:extLst>
                    <a:ext uri="{FF2B5EF4-FFF2-40B4-BE49-F238E27FC236}">
                      <a16:creationId xmlns:a16="http://schemas.microsoft.com/office/drawing/2014/main" id="{19203077-AA36-DC95-5C21-BA20FE50964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214442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0" name="Line 247">
                  <a:extLst>
                    <a:ext uri="{FF2B5EF4-FFF2-40B4-BE49-F238E27FC236}">
                      <a16:creationId xmlns:a16="http://schemas.microsoft.com/office/drawing/2014/main" id="{E36C9CF4-D2F1-E7DC-EBCC-837E3D4127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12382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1" name="Line 248">
                  <a:extLst>
                    <a:ext uri="{FF2B5EF4-FFF2-40B4-BE49-F238E27FC236}">
                      <a16:creationId xmlns:a16="http://schemas.microsoft.com/office/drawing/2014/main" id="{D3AF8C57-DED5-4998-12DC-B0BCE4B990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212382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2" name="Line 249">
                  <a:extLst>
                    <a:ext uri="{FF2B5EF4-FFF2-40B4-BE49-F238E27FC236}">
                      <a16:creationId xmlns:a16="http://schemas.microsoft.com/office/drawing/2014/main" id="{E41E0EA2-1FD0-EA48-A04A-733A813236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500939" y="2055170"/>
                  <a:ext cx="0" cy="68656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3" name="Line 250">
                  <a:extLst>
                    <a:ext uri="{FF2B5EF4-FFF2-40B4-BE49-F238E27FC236}">
                      <a16:creationId xmlns:a16="http://schemas.microsoft.com/office/drawing/2014/main" id="{8812186E-98D5-AC66-94B4-A8E72C01F56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00939" y="205517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4" name="Line 251">
                  <a:extLst>
                    <a:ext uri="{FF2B5EF4-FFF2-40B4-BE49-F238E27FC236}">
                      <a16:creationId xmlns:a16="http://schemas.microsoft.com/office/drawing/2014/main" id="{C76E35E9-912E-DF83-5FBC-7605E201EC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05517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5" name="Line 252">
                  <a:extLst>
                    <a:ext uri="{FF2B5EF4-FFF2-40B4-BE49-F238E27FC236}">
                      <a16:creationId xmlns:a16="http://schemas.microsoft.com/office/drawing/2014/main" id="{B2D90C69-A381-94F0-2F82-B6A591A074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2058603"/>
                  <a:ext cx="0" cy="83532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6" name="Line 253">
                  <a:extLst>
                    <a:ext uri="{FF2B5EF4-FFF2-40B4-BE49-F238E27FC236}">
                      <a16:creationId xmlns:a16="http://schemas.microsoft.com/office/drawing/2014/main" id="{AF9F1A02-0BC2-22C4-3C9F-E09152F34B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14213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7" name="Line 254">
                  <a:extLst>
                    <a:ext uri="{FF2B5EF4-FFF2-40B4-BE49-F238E27FC236}">
                      <a16:creationId xmlns:a16="http://schemas.microsoft.com/office/drawing/2014/main" id="{5626E510-FD18-F93C-DED7-367DCC21706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058603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8" name="Line 255">
                  <a:extLst>
                    <a:ext uri="{FF2B5EF4-FFF2-40B4-BE49-F238E27FC236}">
                      <a16:creationId xmlns:a16="http://schemas.microsoft.com/office/drawing/2014/main" id="{F1ADDA45-00A6-C48C-B3A6-01BBF0F08E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05860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79" name="Line 256">
                  <a:extLst>
                    <a:ext uri="{FF2B5EF4-FFF2-40B4-BE49-F238E27FC236}">
                      <a16:creationId xmlns:a16="http://schemas.microsoft.com/office/drawing/2014/main" id="{71B55292-75F2-6AE1-0A49-4E5C94AA28E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142135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0" name="Line 257">
                  <a:extLst>
                    <a:ext uri="{FF2B5EF4-FFF2-40B4-BE49-F238E27FC236}">
                      <a16:creationId xmlns:a16="http://schemas.microsoft.com/office/drawing/2014/main" id="{65204702-9050-BDC8-B7AF-FB6966277D8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212268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1" name="Line 258">
                  <a:extLst>
                    <a:ext uri="{FF2B5EF4-FFF2-40B4-BE49-F238E27FC236}">
                      <a16:creationId xmlns:a16="http://schemas.microsoft.com/office/drawing/2014/main" id="{6A52689E-3653-1EDE-4127-597A6FF9F9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78614" y="2122682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2" name="Line 259">
                  <a:extLst>
                    <a:ext uri="{FF2B5EF4-FFF2-40B4-BE49-F238E27FC236}">
                      <a16:creationId xmlns:a16="http://schemas.microsoft.com/office/drawing/2014/main" id="{159531C3-32EB-89BF-F60A-090E65815C1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678614" y="1993380"/>
                  <a:ext cx="0" cy="129303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3" name="Line 260">
                  <a:extLst>
                    <a:ext uri="{FF2B5EF4-FFF2-40B4-BE49-F238E27FC236}">
                      <a16:creationId xmlns:a16="http://schemas.microsoft.com/office/drawing/2014/main" id="{5831F0D6-C8AF-DA87-B240-C211BC4EB4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78614" y="1993380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4" name="Line 261">
                  <a:extLst>
                    <a:ext uri="{FF2B5EF4-FFF2-40B4-BE49-F238E27FC236}">
                      <a16:creationId xmlns:a16="http://schemas.microsoft.com/office/drawing/2014/main" id="{45313FE2-1898-B402-7335-3EF2CF4B5A5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199338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5" name="Line 262">
                  <a:extLst>
                    <a:ext uri="{FF2B5EF4-FFF2-40B4-BE49-F238E27FC236}">
                      <a16:creationId xmlns:a16="http://schemas.microsoft.com/office/drawing/2014/main" id="{A50872D7-9EDB-5E18-9EBC-4FE8C7D34F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4" y="2036862"/>
                  <a:ext cx="0" cy="89253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6" name="Line 263">
                  <a:extLst>
                    <a:ext uri="{FF2B5EF4-FFF2-40B4-BE49-F238E27FC236}">
                      <a16:creationId xmlns:a16="http://schemas.microsoft.com/office/drawing/2014/main" id="{C953226E-7A3B-080B-5DCB-A61395D586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12611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7" name="Line 264">
                  <a:extLst>
                    <a:ext uri="{FF2B5EF4-FFF2-40B4-BE49-F238E27FC236}">
                      <a16:creationId xmlns:a16="http://schemas.microsoft.com/office/drawing/2014/main" id="{FC553B98-F291-B9C4-F3B9-39B9479CD3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03686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8" name="Line 265">
                  <a:extLst>
                    <a:ext uri="{FF2B5EF4-FFF2-40B4-BE49-F238E27FC236}">
                      <a16:creationId xmlns:a16="http://schemas.microsoft.com/office/drawing/2014/main" id="{12EAC165-6D56-D086-DC13-F3781D5897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03686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89" name="Line 266">
                  <a:extLst>
                    <a:ext uri="{FF2B5EF4-FFF2-40B4-BE49-F238E27FC236}">
                      <a16:creationId xmlns:a16="http://schemas.microsoft.com/office/drawing/2014/main" id="{2767323B-6C5D-31AE-A27B-D17B88CEF2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12611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0" name="Line 267">
                  <a:extLst>
                    <a:ext uri="{FF2B5EF4-FFF2-40B4-BE49-F238E27FC236}">
                      <a16:creationId xmlns:a16="http://schemas.microsoft.com/office/drawing/2014/main" id="{881A9013-47AC-E862-4C26-71B3E9D6E53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10208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1" name="Line 268">
                  <a:extLst>
                    <a:ext uri="{FF2B5EF4-FFF2-40B4-BE49-F238E27FC236}">
                      <a16:creationId xmlns:a16="http://schemas.microsoft.com/office/drawing/2014/main" id="{ECFBF53B-3D64-9F44-3EDF-C2B0ED0A2CF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10208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2" name="Line 269">
                  <a:extLst>
                    <a:ext uri="{FF2B5EF4-FFF2-40B4-BE49-F238E27FC236}">
                      <a16:creationId xmlns:a16="http://schemas.microsoft.com/office/drawing/2014/main" id="{3E2ABC8B-D861-F5F3-D27D-87D90BDE32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5551" y="2056314"/>
                  <a:ext cx="0" cy="45771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3" name="Line 270">
                  <a:extLst>
                    <a:ext uri="{FF2B5EF4-FFF2-40B4-BE49-F238E27FC236}">
                      <a16:creationId xmlns:a16="http://schemas.microsoft.com/office/drawing/2014/main" id="{99BB674E-A18D-85BE-9A96-BE125AB1CD3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5551" y="205631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4" name="Line 271">
                  <a:extLst>
                    <a:ext uri="{FF2B5EF4-FFF2-40B4-BE49-F238E27FC236}">
                      <a16:creationId xmlns:a16="http://schemas.microsoft.com/office/drawing/2014/main" id="{972653C4-50CC-A24B-C493-33A574B547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05631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5" name="Line 272">
                  <a:extLst>
                    <a:ext uri="{FF2B5EF4-FFF2-40B4-BE49-F238E27FC236}">
                      <a16:creationId xmlns:a16="http://schemas.microsoft.com/office/drawing/2014/main" id="{51EE58E1-F024-A801-DBA2-B6F6989E463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9" y="2059747"/>
                  <a:ext cx="0" cy="68656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6" name="Line 273">
                  <a:extLst>
                    <a:ext uri="{FF2B5EF4-FFF2-40B4-BE49-F238E27FC236}">
                      <a16:creationId xmlns:a16="http://schemas.microsoft.com/office/drawing/2014/main" id="{C993CFCF-93B6-B144-8F3C-2E374F3017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4" y="212840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7" name="Line 274">
                  <a:extLst>
                    <a:ext uri="{FF2B5EF4-FFF2-40B4-BE49-F238E27FC236}">
                      <a16:creationId xmlns:a16="http://schemas.microsoft.com/office/drawing/2014/main" id="{7493C8D5-A42A-0F46-89B1-CFE7609A11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059747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8" name="Line 275">
                  <a:extLst>
                    <a:ext uri="{FF2B5EF4-FFF2-40B4-BE49-F238E27FC236}">
                      <a16:creationId xmlns:a16="http://schemas.microsoft.com/office/drawing/2014/main" id="{59E47A63-CB82-2B5A-E04F-0B67198E6A0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4" y="205974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699" name="Line 276">
                  <a:extLst>
                    <a:ext uri="{FF2B5EF4-FFF2-40B4-BE49-F238E27FC236}">
                      <a16:creationId xmlns:a16="http://schemas.microsoft.com/office/drawing/2014/main" id="{94114769-5D77-269A-A29D-4FF8FAF289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128404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9999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0" name="Line 277">
                  <a:extLst>
                    <a:ext uri="{FF2B5EF4-FFF2-40B4-BE49-F238E27FC236}">
                      <a16:creationId xmlns:a16="http://schemas.microsoft.com/office/drawing/2014/main" id="{CE9AED29-13C7-75F4-5CC5-0E399D22B06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318914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1" name="Line 278">
                  <a:extLst>
                    <a:ext uri="{FF2B5EF4-FFF2-40B4-BE49-F238E27FC236}">
                      <a16:creationId xmlns:a16="http://schemas.microsoft.com/office/drawing/2014/main" id="{09FB0769-6F9E-420C-D1D0-26E183D8FD7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9" y="318914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2" name="Line 279">
                  <a:extLst>
                    <a:ext uri="{FF2B5EF4-FFF2-40B4-BE49-F238E27FC236}">
                      <a16:creationId xmlns:a16="http://schemas.microsoft.com/office/drawing/2014/main" id="{FAE76F08-3DDE-CE53-3A68-DBF996A4412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01039" y="254034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3" name="Line 280">
                  <a:extLst>
                    <a:ext uri="{FF2B5EF4-FFF2-40B4-BE49-F238E27FC236}">
                      <a16:creationId xmlns:a16="http://schemas.microsoft.com/office/drawing/2014/main" id="{55D0BBC2-E654-7259-EF59-F4A989D2BC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254034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4" name="Line 281">
                  <a:extLst>
                    <a:ext uri="{FF2B5EF4-FFF2-40B4-BE49-F238E27FC236}">
                      <a16:creationId xmlns:a16="http://schemas.microsoft.com/office/drawing/2014/main" id="{FD73FCF5-91D2-5C87-0D3C-C567F8F8DE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3264" y="2540343"/>
                  <a:ext cx="0" cy="648804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5" name="Line 282">
                  <a:extLst>
                    <a:ext uri="{FF2B5EF4-FFF2-40B4-BE49-F238E27FC236}">
                      <a16:creationId xmlns:a16="http://schemas.microsoft.com/office/drawing/2014/main" id="{DDA274D9-C0BC-4795-E39E-C191F72118E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308730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6" name="Line 283">
                  <a:extLst>
                    <a:ext uri="{FF2B5EF4-FFF2-40B4-BE49-F238E27FC236}">
                      <a16:creationId xmlns:a16="http://schemas.microsoft.com/office/drawing/2014/main" id="{4CE59118-C6E0-BF87-405A-4A052A611C8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89876" y="264561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7" name="Line 284">
                  <a:extLst>
                    <a:ext uri="{FF2B5EF4-FFF2-40B4-BE49-F238E27FC236}">
                      <a16:creationId xmlns:a16="http://schemas.microsoft.com/office/drawing/2014/main" id="{E9110873-783C-A0D0-9AB5-AFEFBFC2B1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2645616"/>
                  <a:ext cx="0" cy="44169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8" name="Line 285">
                  <a:extLst>
                    <a:ext uri="{FF2B5EF4-FFF2-40B4-BE49-F238E27FC236}">
                      <a16:creationId xmlns:a16="http://schemas.microsoft.com/office/drawing/2014/main" id="{898494EE-F680-8BC2-A0EC-F6B9A221C5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308730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09" name="Line 286">
                  <a:extLst>
                    <a:ext uri="{FF2B5EF4-FFF2-40B4-BE49-F238E27FC236}">
                      <a16:creationId xmlns:a16="http://schemas.microsoft.com/office/drawing/2014/main" id="{4B54AE64-C50E-404A-E60D-DDFFF9B8BE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264561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0" name="Line 287">
                  <a:extLst>
                    <a:ext uri="{FF2B5EF4-FFF2-40B4-BE49-F238E27FC236}">
                      <a16:creationId xmlns:a16="http://schemas.microsoft.com/office/drawing/2014/main" id="{323D7B76-D385-0CAE-3E0E-3EF43E959F1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299347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1" name="Line 288">
                  <a:extLst>
                    <a:ext uri="{FF2B5EF4-FFF2-40B4-BE49-F238E27FC236}">
                      <a16:creationId xmlns:a16="http://schemas.microsoft.com/office/drawing/2014/main" id="{8AA63A13-22C7-118A-7E3C-D665650261A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500939" y="2646760"/>
                  <a:ext cx="0" cy="346715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2" name="Line 289">
                  <a:extLst>
                    <a:ext uri="{FF2B5EF4-FFF2-40B4-BE49-F238E27FC236}">
                      <a16:creationId xmlns:a16="http://schemas.microsoft.com/office/drawing/2014/main" id="{75B5A3DC-DE58-BAE5-85E6-563808C083A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264676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3" name="Line 290">
                  <a:extLst>
                    <a:ext uri="{FF2B5EF4-FFF2-40B4-BE49-F238E27FC236}">
                      <a16:creationId xmlns:a16="http://schemas.microsoft.com/office/drawing/2014/main" id="{99419618-B57F-766C-8734-188E41ACE84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64676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4" name="Line 291">
                  <a:extLst>
                    <a:ext uri="{FF2B5EF4-FFF2-40B4-BE49-F238E27FC236}">
                      <a16:creationId xmlns:a16="http://schemas.microsoft.com/office/drawing/2014/main" id="{31872E0F-C9F2-2739-9223-CA13A8634C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99347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5" name="Line 292">
                  <a:extLst>
                    <a:ext uri="{FF2B5EF4-FFF2-40B4-BE49-F238E27FC236}">
                      <a16:creationId xmlns:a16="http://schemas.microsoft.com/office/drawing/2014/main" id="{4278A18D-F6B8-9243-67EE-63A8EDCD74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980888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6" name="Line 293">
                  <a:extLst>
                    <a:ext uri="{FF2B5EF4-FFF2-40B4-BE49-F238E27FC236}">
                      <a16:creationId xmlns:a16="http://schemas.microsoft.com/office/drawing/2014/main" id="{7F2346AF-FACC-C709-4D85-C1A27B6A3A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67551" y="270168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7" name="Line 294">
                  <a:extLst>
                    <a:ext uri="{FF2B5EF4-FFF2-40B4-BE49-F238E27FC236}">
                      <a16:creationId xmlns:a16="http://schemas.microsoft.com/office/drawing/2014/main" id="{BF9D68C5-F1BD-5D39-D65B-6A87F7C5185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2701685"/>
                  <a:ext cx="0" cy="279203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8" name="Line 295">
                  <a:extLst>
                    <a:ext uri="{FF2B5EF4-FFF2-40B4-BE49-F238E27FC236}">
                      <a16:creationId xmlns:a16="http://schemas.microsoft.com/office/drawing/2014/main" id="{AE52BB20-4F32-62B4-F710-0117AC740A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98088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19" name="Line 296">
                  <a:extLst>
                    <a:ext uri="{FF2B5EF4-FFF2-40B4-BE49-F238E27FC236}">
                      <a16:creationId xmlns:a16="http://schemas.microsoft.com/office/drawing/2014/main" id="{24E6D2A2-08AF-AFE8-BBF3-319957C5668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701685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0" name="Line 297">
                  <a:extLst>
                    <a:ext uri="{FF2B5EF4-FFF2-40B4-BE49-F238E27FC236}">
                      <a16:creationId xmlns:a16="http://schemas.microsoft.com/office/drawing/2014/main" id="{1A29935E-48A5-1C8E-D437-98F47A4ED5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80201" y="307128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1" name="Line 298">
                  <a:extLst>
                    <a:ext uri="{FF2B5EF4-FFF2-40B4-BE49-F238E27FC236}">
                      <a16:creationId xmlns:a16="http://schemas.microsoft.com/office/drawing/2014/main" id="{6C8E68CE-B0C4-A7A4-AF5C-E45DFD9829F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680201" y="2613576"/>
                  <a:ext cx="0" cy="45771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2" name="Line 299">
                  <a:extLst>
                    <a:ext uri="{FF2B5EF4-FFF2-40B4-BE49-F238E27FC236}">
                      <a16:creationId xmlns:a16="http://schemas.microsoft.com/office/drawing/2014/main" id="{5C42054F-09D8-18C5-5202-FA69FC2CC89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80201" y="261357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3" name="Line 300">
                  <a:extLst>
                    <a:ext uri="{FF2B5EF4-FFF2-40B4-BE49-F238E27FC236}">
                      <a16:creationId xmlns:a16="http://schemas.microsoft.com/office/drawing/2014/main" id="{2900FBD4-5F1F-9E1C-BFCF-28E2A7E0B98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2613576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4" name="Line 301">
                  <a:extLst>
                    <a:ext uri="{FF2B5EF4-FFF2-40B4-BE49-F238E27FC236}">
                      <a16:creationId xmlns:a16="http://schemas.microsoft.com/office/drawing/2014/main" id="{78AE313E-721D-F13B-9442-A12B86BD97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3071286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5" name="Line 302">
                  <a:extLst>
                    <a:ext uri="{FF2B5EF4-FFF2-40B4-BE49-F238E27FC236}">
                      <a16:creationId xmlns:a16="http://schemas.microsoft.com/office/drawing/2014/main" id="{53C2F029-B66E-60F0-E707-F14000F4F7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55178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6" name="Line 303">
                  <a:extLst>
                    <a:ext uri="{FF2B5EF4-FFF2-40B4-BE49-F238E27FC236}">
                      <a16:creationId xmlns:a16="http://schemas.microsoft.com/office/drawing/2014/main" id="{3476A9C2-6B26-03EA-71E8-27A720415C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4489" y="232521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7" name="Line 304">
                  <a:extLst>
                    <a:ext uri="{FF2B5EF4-FFF2-40B4-BE49-F238E27FC236}">
                      <a16:creationId xmlns:a16="http://schemas.microsoft.com/office/drawing/2014/main" id="{2DC8379C-6F54-41EF-BFDB-DB8C791710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4" y="2325219"/>
                  <a:ext cx="0" cy="226566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8" name="Line 305">
                  <a:extLst>
                    <a:ext uri="{FF2B5EF4-FFF2-40B4-BE49-F238E27FC236}">
                      <a16:creationId xmlns:a16="http://schemas.microsoft.com/office/drawing/2014/main" id="{2E2C2A37-24B3-923A-3711-F17DF9A07F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55178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29" name="Line 306">
                  <a:extLst>
                    <a:ext uri="{FF2B5EF4-FFF2-40B4-BE49-F238E27FC236}">
                      <a16:creationId xmlns:a16="http://schemas.microsoft.com/office/drawing/2014/main" id="{55922759-C31C-B3CE-36A0-F7485A02292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32521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0" name="Line 307">
                  <a:extLst>
                    <a:ext uri="{FF2B5EF4-FFF2-40B4-BE49-F238E27FC236}">
                      <a16:creationId xmlns:a16="http://schemas.microsoft.com/office/drawing/2014/main" id="{7E3F7812-9D28-36B5-BDA2-07E34ABFAF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36755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1" name="Line 308">
                  <a:extLst>
                    <a:ext uri="{FF2B5EF4-FFF2-40B4-BE49-F238E27FC236}">
                      <a16:creationId xmlns:a16="http://schemas.microsoft.com/office/drawing/2014/main" id="{6C1873EB-6553-C562-1DA0-8A97F89AF7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5551" y="2217657"/>
                  <a:ext cx="0" cy="14990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2" name="Line 309">
                  <a:extLst>
                    <a:ext uri="{FF2B5EF4-FFF2-40B4-BE49-F238E27FC236}">
                      <a16:creationId xmlns:a16="http://schemas.microsoft.com/office/drawing/2014/main" id="{2A9C180B-C679-134C-DEC1-D32E8E9F8F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21765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3" name="Line 310">
                  <a:extLst>
                    <a:ext uri="{FF2B5EF4-FFF2-40B4-BE49-F238E27FC236}">
                      <a16:creationId xmlns:a16="http://schemas.microsoft.com/office/drawing/2014/main" id="{FE055189-ACD8-F67C-79A5-478BEA14D6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21765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4" name="Line 311">
                  <a:extLst>
                    <a:ext uri="{FF2B5EF4-FFF2-40B4-BE49-F238E27FC236}">
                      <a16:creationId xmlns:a16="http://schemas.microsoft.com/office/drawing/2014/main" id="{2282784C-BD08-7D56-2CF1-F38F85AFA79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36755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5" name="Line 312">
                  <a:extLst>
                    <a:ext uri="{FF2B5EF4-FFF2-40B4-BE49-F238E27FC236}">
                      <a16:creationId xmlns:a16="http://schemas.microsoft.com/office/drawing/2014/main" id="{27828660-EB7B-0D04-CDF1-C9986DAFF0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239398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6" name="Line 313">
                  <a:extLst>
                    <a:ext uri="{FF2B5EF4-FFF2-40B4-BE49-F238E27FC236}">
                      <a16:creationId xmlns:a16="http://schemas.microsoft.com/office/drawing/2014/main" id="{78C4C7E6-44C9-0F27-F250-035D5E317DE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2164" y="215014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7" name="Line 314">
                  <a:extLst>
                    <a:ext uri="{FF2B5EF4-FFF2-40B4-BE49-F238E27FC236}">
                      <a16:creationId xmlns:a16="http://schemas.microsoft.com/office/drawing/2014/main" id="{5AFCADE1-B0DC-03F7-0FF9-C0DBEA7FB7E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9" y="2150145"/>
                  <a:ext cx="0" cy="89253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8" name="Line 315">
                  <a:extLst>
                    <a:ext uri="{FF2B5EF4-FFF2-40B4-BE49-F238E27FC236}">
                      <a16:creationId xmlns:a16="http://schemas.microsoft.com/office/drawing/2014/main" id="{FF62D09A-115D-BBA3-91E5-9CB3507EF2C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4" y="223939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39" name="Line 316">
                  <a:extLst>
                    <a:ext uri="{FF2B5EF4-FFF2-40B4-BE49-F238E27FC236}">
                      <a16:creationId xmlns:a16="http://schemas.microsoft.com/office/drawing/2014/main" id="{97F399E7-CBB5-8F3E-3A22-E8B88CAB3D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150145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0" name="Line 317">
                  <a:extLst>
                    <a:ext uri="{FF2B5EF4-FFF2-40B4-BE49-F238E27FC236}">
                      <a16:creationId xmlns:a16="http://schemas.microsoft.com/office/drawing/2014/main" id="{EC5564EB-9E60-20C2-F2BC-A76763C41A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3264" y="2990042"/>
                  <a:ext cx="0" cy="162487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1" name="Line 318">
                  <a:extLst>
                    <a:ext uri="{FF2B5EF4-FFF2-40B4-BE49-F238E27FC236}">
                      <a16:creationId xmlns:a16="http://schemas.microsoft.com/office/drawing/2014/main" id="{CBA04FF7-D8FF-94A0-E399-1E78EBF6D5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01039" y="299004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2" name="Line 319">
                  <a:extLst>
                    <a:ext uri="{FF2B5EF4-FFF2-40B4-BE49-F238E27FC236}">
                      <a16:creationId xmlns:a16="http://schemas.microsoft.com/office/drawing/2014/main" id="{564A3B35-07E3-807A-0DC4-31057023FEF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31525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3" name="Line 320">
                  <a:extLst>
                    <a:ext uri="{FF2B5EF4-FFF2-40B4-BE49-F238E27FC236}">
                      <a16:creationId xmlns:a16="http://schemas.microsoft.com/office/drawing/2014/main" id="{A3D4B2A8-E8D1-C185-6BB3-63C8342A9B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299004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4" name="Line 321">
                  <a:extLst>
                    <a:ext uri="{FF2B5EF4-FFF2-40B4-BE49-F238E27FC236}">
                      <a16:creationId xmlns:a16="http://schemas.microsoft.com/office/drawing/2014/main" id="{36F45114-6E93-F0E4-75A2-1E4AE51B6D9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9" y="31525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5" name="Line 322">
                  <a:extLst>
                    <a:ext uri="{FF2B5EF4-FFF2-40B4-BE49-F238E27FC236}">
                      <a16:creationId xmlns:a16="http://schemas.microsoft.com/office/drawing/2014/main" id="{B8D979CB-0A5E-5E16-01C6-4F9DAC6583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308272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6" name="Line 323">
                  <a:extLst>
                    <a:ext uri="{FF2B5EF4-FFF2-40B4-BE49-F238E27FC236}">
                      <a16:creationId xmlns:a16="http://schemas.microsoft.com/office/drawing/2014/main" id="{89F5C854-2630-D7C4-96D7-186B1B3A2F6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889876" y="292596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7" name="Line 324">
                  <a:extLst>
                    <a:ext uri="{FF2B5EF4-FFF2-40B4-BE49-F238E27FC236}">
                      <a16:creationId xmlns:a16="http://schemas.microsoft.com/office/drawing/2014/main" id="{91E9BB5F-5B3A-458F-F9A2-B6C7373D075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2925963"/>
                  <a:ext cx="0" cy="156766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8" name="Line 325">
                  <a:extLst>
                    <a:ext uri="{FF2B5EF4-FFF2-40B4-BE49-F238E27FC236}">
                      <a16:creationId xmlns:a16="http://schemas.microsoft.com/office/drawing/2014/main" id="{611874F1-92B9-BC31-2BA8-815B56A62DA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308272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49" name="Line 326">
                  <a:extLst>
                    <a:ext uri="{FF2B5EF4-FFF2-40B4-BE49-F238E27FC236}">
                      <a16:creationId xmlns:a16="http://schemas.microsoft.com/office/drawing/2014/main" id="{FDC32899-09EA-6B3B-3922-2131F09901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292596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0" name="Line 327">
                  <a:extLst>
                    <a:ext uri="{FF2B5EF4-FFF2-40B4-BE49-F238E27FC236}">
                      <a16:creationId xmlns:a16="http://schemas.microsoft.com/office/drawing/2014/main" id="{98C202E2-A62E-4BF9-B016-FA396E3C4E7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299118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1" name="Line 328">
                  <a:extLst>
                    <a:ext uri="{FF2B5EF4-FFF2-40B4-BE49-F238E27FC236}">
                      <a16:creationId xmlns:a16="http://schemas.microsoft.com/office/drawing/2014/main" id="{3D0A72EC-6839-D391-B1D5-A03E7D53FB1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500939" y="2903077"/>
                  <a:ext cx="0" cy="88109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2" name="Line 329">
                  <a:extLst>
                    <a:ext uri="{FF2B5EF4-FFF2-40B4-BE49-F238E27FC236}">
                      <a16:creationId xmlns:a16="http://schemas.microsoft.com/office/drawing/2014/main" id="{45AD7A1C-28DF-278A-07D2-D897EFD928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290307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3" name="Line 330">
                  <a:extLst>
                    <a:ext uri="{FF2B5EF4-FFF2-40B4-BE49-F238E27FC236}">
                      <a16:creationId xmlns:a16="http://schemas.microsoft.com/office/drawing/2014/main" id="{FEE562FB-04E0-BA0E-7FDE-DDF8FDC40EA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90307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4" name="Line 331">
                  <a:extLst>
                    <a:ext uri="{FF2B5EF4-FFF2-40B4-BE49-F238E27FC236}">
                      <a16:creationId xmlns:a16="http://schemas.microsoft.com/office/drawing/2014/main" id="{605C73A9-ADBD-6319-2B8E-28F32A5AA2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99118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5" name="Line 332">
                  <a:extLst>
                    <a:ext uri="{FF2B5EF4-FFF2-40B4-BE49-F238E27FC236}">
                      <a16:creationId xmlns:a16="http://schemas.microsoft.com/office/drawing/2014/main" id="{C519699B-E05C-ECDE-0762-CF28EF6C55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976311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6" name="Line 333">
                  <a:extLst>
                    <a:ext uri="{FF2B5EF4-FFF2-40B4-BE49-F238E27FC236}">
                      <a16:creationId xmlns:a16="http://schemas.microsoft.com/office/drawing/2014/main" id="{2575CF40-F442-458F-E690-1C2DB0F074A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67551" y="279894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7" name="Line 334">
                  <a:extLst>
                    <a:ext uri="{FF2B5EF4-FFF2-40B4-BE49-F238E27FC236}">
                      <a16:creationId xmlns:a16="http://schemas.microsoft.com/office/drawing/2014/main" id="{99D0D41B-D632-EA42-1312-750DB462171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2798949"/>
                  <a:ext cx="0" cy="177363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8" name="Line 335">
                  <a:extLst>
                    <a:ext uri="{FF2B5EF4-FFF2-40B4-BE49-F238E27FC236}">
                      <a16:creationId xmlns:a16="http://schemas.microsoft.com/office/drawing/2014/main" id="{8FCE6015-52B4-C703-C69B-7C1938521FE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97631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59" name="Line 336">
                  <a:extLst>
                    <a:ext uri="{FF2B5EF4-FFF2-40B4-BE49-F238E27FC236}">
                      <a16:creationId xmlns:a16="http://schemas.microsoft.com/office/drawing/2014/main" id="{61FD717A-F0C3-E5F3-A8BB-506F9818A0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798949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0" name="Line 337">
                  <a:extLst>
                    <a:ext uri="{FF2B5EF4-FFF2-40B4-BE49-F238E27FC236}">
                      <a16:creationId xmlns:a16="http://schemas.microsoft.com/office/drawing/2014/main" id="{E8B4F2C8-17ED-40B8-94FB-B93872506EC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80201" y="290193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1" name="Line 338">
                  <a:extLst>
                    <a:ext uri="{FF2B5EF4-FFF2-40B4-BE49-F238E27FC236}">
                      <a16:creationId xmlns:a16="http://schemas.microsoft.com/office/drawing/2014/main" id="{E46DB981-FF65-6CA3-BEA6-C50046F2D5E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680201" y="2702829"/>
                  <a:ext cx="0" cy="199104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2" name="Line 339">
                  <a:extLst>
                    <a:ext uri="{FF2B5EF4-FFF2-40B4-BE49-F238E27FC236}">
                      <a16:creationId xmlns:a16="http://schemas.microsoft.com/office/drawing/2014/main" id="{18624E2C-789D-A5C3-0EAB-C296009BEA4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80201" y="27028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3" name="Line 340">
                  <a:extLst>
                    <a:ext uri="{FF2B5EF4-FFF2-40B4-BE49-F238E27FC236}">
                      <a16:creationId xmlns:a16="http://schemas.microsoft.com/office/drawing/2014/main" id="{A6943FEA-37B9-B8C1-831A-67786647670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2702829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4" name="Line 341">
                  <a:extLst>
                    <a:ext uri="{FF2B5EF4-FFF2-40B4-BE49-F238E27FC236}">
                      <a16:creationId xmlns:a16="http://schemas.microsoft.com/office/drawing/2014/main" id="{FFF2176B-AAED-DF2B-53B8-6D02542B1B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2901933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5" name="Line 342">
                  <a:extLst>
                    <a:ext uri="{FF2B5EF4-FFF2-40B4-BE49-F238E27FC236}">
                      <a16:creationId xmlns:a16="http://schemas.microsoft.com/office/drawing/2014/main" id="{03F10BFC-7D30-766D-CFCA-6F0C795A37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54034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6" name="Line 343">
                  <a:extLst>
                    <a:ext uri="{FF2B5EF4-FFF2-40B4-BE49-F238E27FC236}">
                      <a16:creationId xmlns:a16="http://schemas.microsoft.com/office/drawing/2014/main" id="{AE75A013-19A9-0BFB-1D65-436B213BC7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24489" y="244079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7" name="Line 344">
                  <a:extLst>
                    <a:ext uri="{FF2B5EF4-FFF2-40B4-BE49-F238E27FC236}">
                      <a16:creationId xmlns:a16="http://schemas.microsoft.com/office/drawing/2014/main" id="{C7F2DC0B-F28F-5F45-2DA7-8F6EECD236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4" y="2440790"/>
                  <a:ext cx="0" cy="99552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8" name="Line 345">
                  <a:extLst>
                    <a:ext uri="{FF2B5EF4-FFF2-40B4-BE49-F238E27FC236}">
                      <a16:creationId xmlns:a16="http://schemas.microsoft.com/office/drawing/2014/main" id="{196333EA-2DBD-B00C-E0E5-3FFDFD947BC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54034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69" name="Line 346">
                  <a:extLst>
                    <a:ext uri="{FF2B5EF4-FFF2-40B4-BE49-F238E27FC236}">
                      <a16:creationId xmlns:a16="http://schemas.microsoft.com/office/drawing/2014/main" id="{FE674CF3-27B2-F572-026A-E8C1B0265AE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44079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0" name="Line 347">
                  <a:extLst>
                    <a:ext uri="{FF2B5EF4-FFF2-40B4-BE49-F238E27FC236}">
                      <a16:creationId xmlns:a16="http://schemas.microsoft.com/office/drawing/2014/main" id="{CF0F73A0-CE82-E338-07A6-DA937314257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40760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1" name="Line 348">
                  <a:extLst>
                    <a:ext uri="{FF2B5EF4-FFF2-40B4-BE49-F238E27FC236}">
                      <a16:creationId xmlns:a16="http://schemas.microsoft.com/office/drawing/2014/main" id="{1E3D87E6-3018-D259-CC08-DBEAC6E671C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5551" y="2258851"/>
                  <a:ext cx="0" cy="148756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2" name="Line 349">
                  <a:extLst>
                    <a:ext uri="{FF2B5EF4-FFF2-40B4-BE49-F238E27FC236}">
                      <a16:creationId xmlns:a16="http://schemas.microsoft.com/office/drawing/2014/main" id="{7C3F944A-5E7C-34F7-5DEF-8E34F380A7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25885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3" name="Line 350">
                  <a:extLst>
                    <a:ext uri="{FF2B5EF4-FFF2-40B4-BE49-F238E27FC236}">
                      <a16:creationId xmlns:a16="http://schemas.microsoft.com/office/drawing/2014/main" id="{592416A2-84C2-B2CB-A384-6DCBD9F0F39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25885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4" name="Line 351">
                  <a:extLst>
                    <a:ext uri="{FF2B5EF4-FFF2-40B4-BE49-F238E27FC236}">
                      <a16:creationId xmlns:a16="http://schemas.microsoft.com/office/drawing/2014/main" id="{B337B87E-9F47-1F27-416E-27E577952FD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40760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5" name="Line 352">
                  <a:extLst>
                    <a:ext uri="{FF2B5EF4-FFF2-40B4-BE49-F238E27FC236}">
                      <a16:creationId xmlns:a16="http://schemas.microsoft.com/office/drawing/2014/main" id="{E9B03C49-26E8-F960-6F65-ED36679CB6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218801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6" name="Line 353">
                  <a:extLst>
                    <a:ext uri="{FF2B5EF4-FFF2-40B4-BE49-F238E27FC236}">
                      <a16:creationId xmlns:a16="http://schemas.microsoft.com/office/drawing/2014/main" id="{88135E5D-5BAC-A612-C678-64DC643BC10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2164" y="204029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7" name="Line 354">
                  <a:extLst>
                    <a:ext uri="{FF2B5EF4-FFF2-40B4-BE49-F238E27FC236}">
                      <a16:creationId xmlns:a16="http://schemas.microsoft.com/office/drawing/2014/main" id="{09EA68FF-83EA-DDBD-0809-765739EC28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9" y="2040294"/>
                  <a:ext cx="0" cy="178507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8" name="Line 355">
                  <a:extLst>
                    <a:ext uri="{FF2B5EF4-FFF2-40B4-BE49-F238E27FC236}">
                      <a16:creationId xmlns:a16="http://schemas.microsoft.com/office/drawing/2014/main" id="{EBA74E85-B55A-4425-A1E0-AEC72BAE68C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4" y="221880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79" name="Line 356">
                  <a:extLst>
                    <a:ext uri="{FF2B5EF4-FFF2-40B4-BE49-F238E27FC236}">
                      <a16:creationId xmlns:a16="http://schemas.microsoft.com/office/drawing/2014/main" id="{5E7BE247-4042-E2CA-50EC-08660CE5B1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040294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9933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0" name="Line 357">
                  <a:extLst>
                    <a:ext uri="{FF2B5EF4-FFF2-40B4-BE49-F238E27FC236}">
                      <a16:creationId xmlns:a16="http://schemas.microsoft.com/office/drawing/2014/main" id="{2DA719F5-263A-28AD-3081-93026EFB8E3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9" y="336879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1" name="Line 358">
                  <a:extLst>
                    <a:ext uri="{FF2B5EF4-FFF2-40B4-BE49-F238E27FC236}">
                      <a16:creationId xmlns:a16="http://schemas.microsoft.com/office/drawing/2014/main" id="{CC60F93E-5D4F-B935-6ED3-1EBCE113BE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336879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2" name="Line 359">
                  <a:extLst>
                    <a:ext uri="{FF2B5EF4-FFF2-40B4-BE49-F238E27FC236}">
                      <a16:creationId xmlns:a16="http://schemas.microsoft.com/office/drawing/2014/main" id="{4A8223F9-3281-BBB3-7C45-ACA675BEB4F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8323264" y="3010639"/>
                  <a:ext cx="0" cy="358158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3" name="Line 360">
                  <a:extLst>
                    <a:ext uri="{FF2B5EF4-FFF2-40B4-BE49-F238E27FC236}">
                      <a16:creationId xmlns:a16="http://schemas.microsoft.com/office/drawing/2014/main" id="{112A0393-6F95-96AB-D9C5-B2800DD7E5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4" y="301063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4" name="Line 361">
                  <a:extLst>
                    <a:ext uri="{FF2B5EF4-FFF2-40B4-BE49-F238E27FC236}">
                      <a16:creationId xmlns:a16="http://schemas.microsoft.com/office/drawing/2014/main" id="{C4D45BE7-D7DA-1015-635E-0B37C93449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9" y="301063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5" name="Line 362">
                  <a:extLst>
                    <a:ext uri="{FF2B5EF4-FFF2-40B4-BE49-F238E27FC236}">
                      <a16:creationId xmlns:a16="http://schemas.microsoft.com/office/drawing/2014/main" id="{9E312EE2-8483-F016-8478-DB20A19954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2998052"/>
                  <a:ext cx="0" cy="322685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6" name="Line 363">
                  <a:extLst>
                    <a:ext uri="{FF2B5EF4-FFF2-40B4-BE49-F238E27FC236}">
                      <a16:creationId xmlns:a16="http://schemas.microsoft.com/office/drawing/2014/main" id="{7C42E0E2-F14C-FBD2-2FF4-7DF740C8FB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332073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7" name="Line 364">
                  <a:extLst>
                    <a:ext uri="{FF2B5EF4-FFF2-40B4-BE49-F238E27FC236}">
                      <a16:creationId xmlns:a16="http://schemas.microsoft.com/office/drawing/2014/main" id="{4CA245C3-3C04-322E-80F5-7424794B921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299805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8" name="Line 365">
                  <a:extLst>
                    <a:ext uri="{FF2B5EF4-FFF2-40B4-BE49-F238E27FC236}">
                      <a16:creationId xmlns:a16="http://schemas.microsoft.com/office/drawing/2014/main" id="{7C38DE9B-34AE-6FF1-7E7F-873762E648A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299805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89" name="Line 366">
                  <a:extLst>
                    <a:ext uri="{FF2B5EF4-FFF2-40B4-BE49-F238E27FC236}">
                      <a16:creationId xmlns:a16="http://schemas.microsoft.com/office/drawing/2014/main" id="{5B651713-CE5E-D6A0-FB3C-C04F6A7D0F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332073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0" name="Line 367">
                  <a:extLst>
                    <a:ext uri="{FF2B5EF4-FFF2-40B4-BE49-F238E27FC236}">
                      <a16:creationId xmlns:a16="http://schemas.microsoft.com/office/drawing/2014/main" id="{6F593639-A1F5-8090-6A8F-FB5F2834D5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325894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1" name="Line 368">
                  <a:extLst>
                    <a:ext uri="{FF2B5EF4-FFF2-40B4-BE49-F238E27FC236}">
                      <a16:creationId xmlns:a16="http://schemas.microsoft.com/office/drawing/2014/main" id="{E0885A2B-3D83-719C-7F67-723660FC9CB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9" y="325894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2" name="Line 369">
                  <a:extLst>
                    <a:ext uri="{FF2B5EF4-FFF2-40B4-BE49-F238E27FC236}">
                      <a16:creationId xmlns:a16="http://schemas.microsoft.com/office/drawing/2014/main" id="{EF2CF3C3-42FE-8F7C-05F8-7F7FA3E10D6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500939" y="2912231"/>
                  <a:ext cx="0" cy="346715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3" name="Line 370">
                  <a:extLst>
                    <a:ext uri="{FF2B5EF4-FFF2-40B4-BE49-F238E27FC236}">
                      <a16:creationId xmlns:a16="http://schemas.microsoft.com/office/drawing/2014/main" id="{11BD4382-2731-89BB-2502-E44973BC3A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00939" y="291223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4" name="Line 371">
                  <a:extLst>
                    <a:ext uri="{FF2B5EF4-FFF2-40B4-BE49-F238E27FC236}">
                      <a16:creationId xmlns:a16="http://schemas.microsoft.com/office/drawing/2014/main" id="{442AE3A9-5331-6B4D-9ECB-2A867804E7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4" y="2912231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5" name="Line 372">
                  <a:extLst>
                    <a:ext uri="{FF2B5EF4-FFF2-40B4-BE49-F238E27FC236}">
                      <a16:creationId xmlns:a16="http://schemas.microsoft.com/office/drawing/2014/main" id="{5DB1700C-670F-CB8C-2CE6-124AF84FBE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2872182"/>
                  <a:ext cx="0" cy="276914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6" name="Line 373">
                  <a:extLst>
                    <a:ext uri="{FF2B5EF4-FFF2-40B4-BE49-F238E27FC236}">
                      <a16:creationId xmlns:a16="http://schemas.microsoft.com/office/drawing/2014/main" id="{2D014806-1B0E-CE1B-8C27-2F7C1DC378A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314909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7" name="Line 374">
                  <a:extLst>
                    <a:ext uri="{FF2B5EF4-FFF2-40B4-BE49-F238E27FC236}">
                      <a16:creationId xmlns:a16="http://schemas.microsoft.com/office/drawing/2014/main" id="{481E147E-BB67-130A-FD60-33FA452953B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87218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8" name="Line 375">
                  <a:extLst>
                    <a:ext uri="{FF2B5EF4-FFF2-40B4-BE49-F238E27FC236}">
                      <a16:creationId xmlns:a16="http://schemas.microsoft.com/office/drawing/2014/main" id="{B99BAA28-2AEB-F5F2-1868-CEA39C99E84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87218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799" name="Line 376">
                  <a:extLst>
                    <a:ext uri="{FF2B5EF4-FFF2-40B4-BE49-F238E27FC236}">
                      <a16:creationId xmlns:a16="http://schemas.microsoft.com/office/drawing/2014/main" id="{7219605B-0024-F363-606D-AF38A27637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314909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0" name="Line 377">
                  <a:extLst>
                    <a:ext uri="{FF2B5EF4-FFF2-40B4-BE49-F238E27FC236}">
                      <a16:creationId xmlns:a16="http://schemas.microsoft.com/office/drawing/2014/main" id="{941828ED-C28B-7E67-B5BE-580E95ED951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311248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1" name="Line 378">
                  <a:extLst>
                    <a:ext uri="{FF2B5EF4-FFF2-40B4-BE49-F238E27FC236}">
                      <a16:creationId xmlns:a16="http://schemas.microsoft.com/office/drawing/2014/main" id="{842EDAC7-6F1F-EA2E-7C60-53A616ED6B9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78614" y="3112480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2" name="Line 379">
                  <a:extLst>
                    <a:ext uri="{FF2B5EF4-FFF2-40B4-BE49-F238E27FC236}">
                      <a16:creationId xmlns:a16="http://schemas.microsoft.com/office/drawing/2014/main" id="{CDBE68C8-1E7C-631D-ABE5-9BB91022E7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678614" y="2798949"/>
                  <a:ext cx="0" cy="313531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3" name="Line 380">
                  <a:extLst>
                    <a:ext uri="{FF2B5EF4-FFF2-40B4-BE49-F238E27FC236}">
                      <a16:creationId xmlns:a16="http://schemas.microsoft.com/office/drawing/2014/main" id="{48EF6D28-3AEB-AFEC-4AC2-D08C77EFC77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78614" y="2798949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4" name="Line 381">
                  <a:extLst>
                    <a:ext uri="{FF2B5EF4-FFF2-40B4-BE49-F238E27FC236}">
                      <a16:creationId xmlns:a16="http://schemas.microsoft.com/office/drawing/2014/main" id="{4C91A455-20B0-65E5-A856-563DE42426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9" y="279894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5" name="Line 382">
                  <a:extLst>
                    <a:ext uri="{FF2B5EF4-FFF2-40B4-BE49-F238E27FC236}">
                      <a16:creationId xmlns:a16="http://schemas.microsoft.com/office/drawing/2014/main" id="{84ADB694-B147-B531-ADED-254BD724DB6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4" y="2455666"/>
                  <a:ext cx="0" cy="238009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6" name="Line 383">
                  <a:extLst>
                    <a:ext uri="{FF2B5EF4-FFF2-40B4-BE49-F238E27FC236}">
                      <a16:creationId xmlns:a16="http://schemas.microsoft.com/office/drawing/2014/main" id="{AA36C1B9-BB85-1A7E-CFDC-4605D4A921B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69367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7" name="Line 384">
                  <a:extLst>
                    <a:ext uri="{FF2B5EF4-FFF2-40B4-BE49-F238E27FC236}">
                      <a16:creationId xmlns:a16="http://schemas.microsoft.com/office/drawing/2014/main" id="{16C50B19-C1BA-F77B-EF81-136F3B38591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45566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8" name="Line 385">
                  <a:extLst>
                    <a:ext uri="{FF2B5EF4-FFF2-40B4-BE49-F238E27FC236}">
                      <a16:creationId xmlns:a16="http://schemas.microsoft.com/office/drawing/2014/main" id="{7648AB2B-F1C5-76E5-9C97-920ED671A16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9" y="2455666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09" name="Line 386">
                  <a:extLst>
                    <a:ext uri="{FF2B5EF4-FFF2-40B4-BE49-F238E27FC236}">
                      <a16:creationId xmlns:a16="http://schemas.microsoft.com/office/drawing/2014/main" id="{8A120614-213C-477B-A1F3-D5B88EFB50C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4" y="269367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0" name="Line 387">
                  <a:extLst>
                    <a:ext uri="{FF2B5EF4-FFF2-40B4-BE49-F238E27FC236}">
                      <a16:creationId xmlns:a16="http://schemas.microsoft.com/office/drawing/2014/main" id="{5EBC50A9-8FEA-8725-84D7-C068A8B2F13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4831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1" name="Line 388">
                  <a:extLst>
                    <a:ext uri="{FF2B5EF4-FFF2-40B4-BE49-F238E27FC236}">
                      <a16:creationId xmlns:a16="http://schemas.microsoft.com/office/drawing/2014/main" id="{CFB8D62B-05B0-BE02-4287-1E3F4C4DA28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4831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2" name="Line 389">
                  <a:extLst>
                    <a:ext uri="{FF2B5EF4-FFF2-40B4-BE49-F238E27FC236}">
                      <a16:creationId xmlns:a16="http://schemas.microsoft.com/office/drawing/2014/main" id="{086D50CD-752C-55E8-17EE-8F8A56DA68D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035551" y="2319497"/>
                  <a:ext cx="0" cy="163632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3" name="Line 390">
                  <a:extLst>
                    <a:ext uri="{FF2B5EF4-FFF2-40B4-BE49-F238E27FC236}">
                      <a16:creationId xmlns:a16="http://schemas.microsoft.com/office/drawing/2014/main" id="{0ADD24A4-F14A-0B30-7178-56218913C3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5551" y="231949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4" name="Line 391">
                  <a:extLst>
                    <a:ext uri="{FF2B5EF4-FFF2-40B4-BE49-F238E27FC236}">
                      <a16:creationId xmlns:a16="http://schemas.microsoft.com/office/drawing/2014/main" id="{C88A5CE1-9994-DE28-1577-72582882D10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31949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5" name="Line 392">
                  <a:extLst>
                    <a:ext uri="{FF2B5EF4-FFF2-40B4-BE49-F238E27FC236}">
                      <a16:creationId xmlns:a16="http://schemas.microsoft.com/office/drawing/2014/main" id="{7865FD37-2B27-F7BE-03C5-A37B8AF28F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9" y="2142135"/>
                  <a:ext cx="0" cy="110995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6" name="Line 393">
                  <a:extLst>
                    <a:ext uri="{FF2B5EF4-FFF2-40B4-BE49-F238E27FC236}">
                      <a16:creationId xmlns:a16="http://schemas.microsoft.com/office/drawing/2014/main" id="{EE0EC54D-171B-F249-B4C3-3C56D35EF0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4" y="225312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7" name="Line 394">
                  <a:extLst>
                    <a:ext uri="{FF2B5EF4-FFF2-40B4-BE49-F238E27FC236}">
                      <a16:creationId xmlns:a16="http://schemas.microsoft.com/office/drawing/2014/main" id="{E6098D26-69D1-C748-DD6D-4FDE952BC47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9" y="2142135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8" name="Line 396">
                  <a:extLst>
                    <a:ext uri="{FF2B5EF4-FFF2-40B4-BE49-F238E27FC236}">
                      <a16:creationId xmlns:a16="http://schemas.microsoft.com/office/drawing/2014/main" id="{14683974-368D-A745-5FED-3D278A3BB3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3" y="214213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19" name="Line 397">
                  <a:extLst>
                    <a:ext uri="{FF2B5EF4-FFF2-40B4-BE49-F238E27FC236}">
                      <a16:creationId xmlns:a16="http://schemas.microsoft.com/office/drawing/2014/main" id="{21698E27-31AA-9D67-5597-BF09124CF13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8" y="2253129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0099CC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0" name="Line 398">
                  <a:extLst>
                    <a:ext uri="{FF2B5EF4-FFF2-40B4-BE49-F238E27FC236}">
                      <a16:creationId xmlns:a16="http://schemas.microsoft.com/office/drawing/2014/main" id="{EA1C76BC-1040-56F8-2947-EDF3A2F1052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8" y="337451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1" name="Line 399">
                  <a:extLst>
                    <a:ext uri="{FF2B5EF4-FFF2-40B4-BE49-F238E27FC236}">
                      <a16:creationId xmlns:a16="http://schemas.microsoft.com/office/drawing/2014/main" id="{3D12EA86-D5C5-8342-4AB8-E8392E94EF0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3" y="294541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2" name="Line 400">
                  <a:extLst>
                    <a:ext uri="{FF2B5EF4-FFF2-40B4-BE49-F238E27FC236}">
                      <a16:creationId xmlns:a16="http://schemas.microsoft.com/office/drawing/2014/main" id="{5B9DA494-560E-CB10-2DC1-9D517690EF3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23263" y="337451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3" name="Line 401">
                  <a:extLst>
                    <a:ext uri="{FF2B5EF4-FFF2-40B4-BE49-F238E27FC236}">
                      <a16:creationId xmlns:a16="http://schemas.microsoft.com/office/drawing/2014/main" id="{2B8C302F-A56A-381B-F8A0-5AE32CA20C4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8323263" y="2945415"/>
                  <a:ext cx="0" cy="429103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4" name="Line 402">
                  <a:extLst>
                    <a:ext uri="{FF2B5EF4-FFF2-40B4-BE49-F238E27FC236}">
                      <a16:creationId xmlns:a16="http://schemas.microsoft.com/office/drawing/2014/main" id="{48DFE068-8865-C5AB-1110-0878CC9459B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301038" y="294541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5" name="Line 403">
                  <a:extLst>
                    <a:ext uri="{FF2B5EF4-FFF2-40B4-BE49-F238E27FC236}">
                      <a16:creationId xmlns:a16="http://schemas.microsoft.com/office/drawing/2014/main" id="{ADA69319-3AD0-EDE7-1CC4-2F7F5E6DB73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912101" y="2949992"/>
                  <a:ext cx="0" cy="32383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6" name="Line 404">
                  <a:extLst>
                    <a:ext uri="{FF2B5EF4-FFF2-40B4-BE49-F238E27FC236}">
                      <a16:creationId xmlns:a16="http://schemas.microsoft.com/office/drawing/2014/main" id="{58679F0C-1B02-EDEE-F301-E372F4F75D4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327382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7" name="Line 405">
                  <a:extLst>
                    <a:ext uri="{FF2B5EF4-FFF2-40B4-BE49-F238E27FC236}">
                      <a16:creationId xmlns:a16="http://schemas.microsoft.com/office/drawing/2014/main" id="{B6F8E52F-AE07-7E7C-EF41-261709010CA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294999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8" name="Line 406">
                  <a:extLst>
                    <a:ext uri="{FF2B5EF4-FFF2-40B4-BE49-F238E27FC236}">
                      <a16:creationId xmlns:a16="http://schemas.microsoft.com/office/drawing/2014/main" id="{882ADAA3-03BD-1B1D-0723-7CCB8391F82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889876" y="294999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29" name="Line 407">
                  <a:extLst>
                    <a:ext uri="{FF2B5EF4-FFF2-40B4-BE49-F238E27FC236}">
                      <a16:creationId xmlns:a16="http://schemas.microsoft.com/office/drawing/2014/main" id="{8C498792-E5B0-202A-65C8-0F143A8F5F9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912101" y="327382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0" name="Line 408">
                  <a:extLst>
                    <a:ext uri="{FF2B5EF4-FFF2-40B4-BE49-F238E27FC236}">
                      <a16:creationId xmlns:a16="http://schemas.microsoft.com/office/drawing/2014/main" id="{3F58AB1F-9980-2AEA-0ACD-B9344AFF57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3" y="321660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1" name="Line 409">
                  <a:extLst>
                    <a:ext uri="{FF2B5EF4-FFF2-40B4-BE49-F238E27FC236}">
                      <a16:creationId xmlns:a16="http://schemas.microsoft.com/office/drawing/2014/main" id="{CFD1ADD8-E061-12B2-3A9C-EA18BD4D2E4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500938" y="321660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2" name="Line 410">
                  <a:extLst>
                    <a:ext uri="{FF2B5EF4-FFF2-40B4-BE49-F238E27FC236}">
                      <a16:creationId xmlns:a16="http://schemas.microsoft.com/office/drawing/2014/main" id="{74EED213-7862-345E-CD6C-8ED1F7FE3A3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7500938" y="2911087"/>
                  <a:ext cx="0" cy="305522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3" name="Line 411">
                  <a:extLst>
                    <a:ext uri="{FF2B5EF4-FFF2-40B4-BE49-F238E27FC236}">
                      <a16:creationId xmlns:a16="http://schemas.microsoft.com/office/drawing/2014/main" id="{9E83A91A-88B1-C795-04DA-3FE118F22DB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500938" y="291108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4" name="Line 412">
                  <a:extLst>
                    <a:ext uri="{FF2B5EF4-FFF2-40B4-BE49-F238E27FC236}">
                      <a16:creationId xmlns:a16="http://schemas.microsoft.com/office/drawing/2014/main" id="{A5026221-FDD5-F8C1-5F6D-EF92D599C88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478713" y="291108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5" name="Line 413">
                  <a:extLst>
                    <a:ext uri="{FF2B5EF4-FFF2-40B4-BE49-F238E27FC236}">
                      <a16:creationId xmlns:a16="http://schemas.microsoft.com/office/drawing/2014/main" id="{0384735C-6870-32A7-9B65-88D7BB07FB9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7089776" y="2842430"/>
                  <a:ext cx="0" cy="244875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6" name="Line 414">
                  <a:extLst>
                    <a:ext uri="{FF2B5EF4-FFF2-40B4-BE49-F238E27FC236}">
                      <a16:creationId xmlns:a16="http://schemas.microsoft.com/office/drawing/2014/main" id="{2217A9A6-6360-C77A-6211-32B7604214F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308730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7" name="Line 415">
                  <a:extLst>
                    <a:ext uri="{FF2B5EF4-FFF2-40B4-BE49-F238E27FC236}">
                      <a16:creationId xmlns:a16="http://schemas.microsoft.com/office/drawing/2014/main" id="{CA062D70-DB68-0C90-176E-7D3AB78057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284243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8" name="Line 416">
                  <a:extLst>
                    <a:ext uri="{FF2B5EF4-FFF2-40B4-BE49-F238E27FC236}">
                      <a16:creationId xmlns:a16="http://schemas.microsoft.com/office/drawing/2014/main" id="{65CD2292-4A22-7337-DAC2-97F24573B0B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67551" y="284243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39" name="Line 417">
                  <a:extLst>
                    <a:ext uri="{FF2B5EF4-FFF2-40B4-BE49-F238E27FC236}">
                      <a16:creationId xmlns:a16="http://schemas.microsoft.com/office/drawing/2014/main" id="{A3553D21-08AF-EE42-8A06-EB8B8CF18D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7089776" y="308730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0" name="Line 418">
                  <a:extLst>
                    <a:ext uri="{FF2B5EF4-FFF2-40B4-BE49-F238E27FC236}">
                      <a16:creationId xmlns:a16="http://schemas.microsoft.com/office/drawing/2014/main" id="{8BDAA489-97AD-803C-FE57-D24EE5CB40E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8" y="306327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1" name="Line 419">
                  <a:extLst>
                    <a:ext uri="{FF2B5EF4-FFF2-40B4-BE49-F238E27FC236}">
                      <a16:creationId xmlns:a16="http://schemas.microsoft.com/office/drawing/2014/main" id="{3F2FAFCC-BA02-5C44-266D-D7259685954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78613" y="3063275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2" name="Line 420">
                  <a:extLst>
                    <a:ext uri="{FF2B5EF4-FFF2-40B4-BE49-F238E27FC236}">
                      <a16:creationId xmlns:a16="http://schemas.microsoft.com/office/drawing/2014/main" id="{D29CEDC4-7795-8FB4-E10A-BEEC11C7D4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6678613" y="2745167"/>
                  <a:ext cx="0" cy="318108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3" name="Line 421">
                  <a:extLst>
                    <a:ext uri="{FF2B5EF4-FFF2-40B4-BE49-F238E27FC236}">
                      <a16:creationId xmlns:a16="http://schemas.microsoft.com/office/drawing/2014/main" id="{FAFE40B3-EABA-C5C2-E5A2-5D8C9B21E53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6678613" y="2745167"/>
                  <a:ext cx="23813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4" name="Line 422">
                  <a:extLst>
                    <a:ext uri="{FF2B5EF4-FFF2-40B4-BE49-F238E27FC236}">
                      <a16:creationId xmlns:a16="http://schemas.microsoft.com/office/drawing/2014/main" id="{895A473B-657E-BA2B-E396-AE39E9849B6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6656388" y="2745167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5" name="Line 423">
                  <a:extLst>
                    <a:ext uri="{FF2B5EF4-FFF2-40B4-BE49-F238E27FC236}">
                      <a16:creationId xmlns:a16="http://schemas.microsoft.com/office/drawing/2014/main" id="{18A5C7D7-130F-39E0-6F9C-D4B9E44FFCD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35551" y="2263428"/>
                  <a:ext cx="0" cy="172786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6" name="Line 424">
                  <a:extLst>
                    <a:ext uri="{FF2B5EF4-FFF2-40B4-BE49-F238E27FC236}">
                      <a16:creationId xmlns:a16="http://schemas.microsoft.com/office/drawing/2014/main" id="{9A7206BA-BDA5-B006-44E0-760B6A0D334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43621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7" name="Line 425">
                  <a:extLst>
                    <a:ext uri="{FF2B5EF4-FFF2-40B4-BE49-F238E27FC236}">
                      <a16:creationId xmlns:a16="http://schemas.microsoft.com/office/drawing/2014/main" id="{EA83C218-AF7D-8F1D-5929-9F0141479A9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26342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8" name="Line 426">
                  <a:extLst>
                    <a:ext uri="{FF2B5EF4-FFF2-40B4-BE49-F238E27FC236}">
                      <a16:creationId xmlns:a16="http://schemas.microsoft.com/office/drawing/2014/main" id="{854F6E98-F14C-2792-B832-2CA2D965E79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13326" y="2263428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49" name="Line 427">
                  <a:extLst>
                    <a:ext uri="{FF2B5EF4-FFF2-40B4-BE49-F238E27FC236}">
                      <a16:creationId xmlns:a16="http://schemas.microsoft.com/office/drawing/2014/main" id="{EC5DA0CA-6408-5048-40CE-E7FC5E9D83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35551" y="2436213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0" name="Line 428">
                  <a:extLst>
                    <a:ext uri="{FF2B5EF4-FFF2-40B4-BE49-F238E27FC236}">
                      <a16:creationId xmlns:a16="http://schemas.microsoft.com/office/drawing/2014/main" id="{3D056780-D4A2-35BA-ED06-272264B7E7D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3" y="221994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1" name="Line 429">
                  <a:extLst>
                    <a:ext uri="{FF2B5EF4-FFF2-40B4-BE49-F238E27FC236}">
                      <a16:creationId xmlns:a16="http://schemas.microsoft.com/office/drawing/2014/main" id="{4966137C-6E18-11BA-FBEC-5604104A74F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24388" y="2219945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2" name="Line 430">
                  <a:extLst>
                    <a:ext uri="{FF2B5EF4-FFF2-40B4-BE49-F238E27FC236}">
                      <a16:creationId xmlns:a16="http://schemas.microsoft.com/office/drawing/2014/main" id="{D0EB0581-CF96-D52D-48F0-C71DB026AD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624388" y="2116960"/>
                  <a:ext cx="0" cy="102985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3" name="Line 431">
                  <a:extLst>
                    <a:ext uri="{FF2B5EF4-FFF2-40B4-BE49-F238E27FC236}">
                      <a16:creationId xmlns:a16="http://schemas.microsoft.com/office/drawing/2014/main" id="{72672796-D443-5492-3C1E-3500AA324AD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24388" y="211696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4" name="Line 432">
                  <a:extLst>
                    <a:ext uri="{FF2B5EF4-FFF2-40B4-BE49-F238E27FC236}">
                      <a16:creationId xmlns:a16="http://schemas.microsoft.com/office/drawing/2014/main" id="{4E95F6DF-620B-DAA1-EADD-B835520654A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2163" y="2116960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5" name="Line 433">
                  <a:extLst>
                    <a:ext uri="{FF2B5EF4-FFF2-40B4-BE49-F238E27FC236}">
                      <a16:creationId xmlns:a16="http://schemas.microsoft.com/office/drawing/2014/main" id="{C294696F-7BFF-DA2C-4C4E-42647C75FB6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446713" y="2492282"/>
                  <a:ext cx="0" cy="52637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6" name="Line 434">
                  <a:extLst>
                    <a:ext uri="{FF2B5EF4-FFF2-40B4-BE49-F238E27FC236}">
                      <a16:creationId xmlns:a16="http://schemas.microsoft.com/office/drawing/2014/main" id="{BFB851EE-D099-9399-0643-43A28EF1A82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8" y="2544919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7" name="Line 435">
                  <a:extLst>
                    <a:ext uri="{FF2B5EF4-FFF2-40B4-BE49-F238E27FC236}">
                      <a16:creationId xmlns:a16="http://schemas.microsoft.com/office/drawing/2014/main" id="{727C57C7-BDB4-D2D2-6EA7-80A4D87D188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3" y="249228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8" name="Line 436">
                  <a:extLst>
                    <a:ext uri="{FF2B5EF4-FFF2-40B4-BE49-F238E27FC236}">
                      <a16:creationId xmlns:a16="http://schemas.microsoft.com/office/drawing/2014/main" id="{C6345DB7-ED50-A098-494B-46A1B7B14B9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24488" y="2492282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859" name="Line 437">
                  <a:extLst>
                    <a:ext uri="{FF2B5EF4-FFF2-40B4-BE49-F238E27FC236}">
                      <a16:creationId xmlns:a16="http://schemas.microsoft.com/office/drawing/2014/main" id="{CDDE16EE-DBB5-C982-6920-68F8BF72C2B6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446713" y="3530674"/>
                  <a:ext cx="22225" cy="0"/>
                </a:xfrm>
                <a:prstGeom prst="line">
                  <a:avLst/>
                </a:prstGeom>
                <a:noFill/>
                <a:ln w="12700">
                  <a:solidFill>
                    <a:srgbClr val="FF66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642" name="Freeform 438">
                <a:extLst>
                  <a:ext uri="{FF2B5EF4-FFF2-40B4-BE49-F238E27FC236}">
                    <a16:creationId xmlns:a16="http://schemas.microsoft.com/office/drawing/2014/main" id="{0701D2CC-0D20-61DD-DA62-E56E71CBA2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1466" y="4648773"/>
                <a:ext cx="4117975" cy="1084772"/>
              </a:xfrm>
              <a:custGeom>
                <a:avLst/>
                <a:gdLst>
                  <a:gd name="T0" fmla="*/ 2594 w 2594"/>
                  <a:gd name="T1" fmla="*/ 948 h 948"/>
                  <a:gd name="T2" fmla="*/ 2076 w 2594"/>
                  <a:gd name="T3" fmla="*/ 865 h 948"/>
                  <a:gd name="T4" fmla="*/ 1817 w 2594"/>
                  <a:gd name="T5" fmla="*/ 792 h 948"/>
                  <a:gd name="T6" fmla="*/ 1558 w 2594"/>
                  <a:gd name="T7" fmla="*/ 724 h 948"/>
                  <a:gd name="T8" fmla="*/ 782 w 2594"/>
                  <a:gd name="T9" fmla="*/ 388 h 948"/>
                  <a:gd name="T10" fmla="*/ 523 w 2594"/>
                  <a:gd name="T11" fmla="*/ 256 h 948"/>
                  <a:gd name="T12" fmla="*/ 264 w 2594"/>
                  <a:gd name="T13" fmla="*/ 82 h 948"/>
                  <a:gd name="T14" fmla="*/ 0 w 2594"/>
                  <a:gd name="T15" fmla="*/ 0 h 9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94" h="948">
                    <a:moveTo>
                      <a:pt x="2594" y="948"/>
                    </a:moveTo>
                    <a:lnTo>
                      <a:pt x="2076" y="865"/>
                    </a:lnTo>
                    <a:lnTo>
                      <a:pt x="1817" y="792"/>
                    </a:lnTo>
                    <a:lnTo>
                      <a:pt x="1558" y="724"/>
                    </a:lnTo>
                    <a:lnTo>
                      <a:pt x="782" y="388"/>
                    </a:lnTo>
                    <a:lnTo>
                      <a:pt x="523" y="256"/>
                    </a:lnTo>
                    <a:lnTo>
                      <a:pt x="264" y="82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FF66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3" name="Freeform 439">
                <a:extLst>
                  <a:ext uri="{FF2B5EF4-FFF2-40B4-BE49-F238E27FC236}">
                    <a16:creationId xmlns:a16="http://schemas.microsoft.com/office/drawing/2014/main" id="{A9E6DDCA-7308-40BD-2551-EBA43D906D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1466" y="4606434"/>
                <a:ext cx="4117975" cy="67513"/>
              </a:xfrm>
              <a:custGeom>
                <a:avLst/>
                <a:gdLst>
                  <a:gd name="T0" fmla="*/ 2594 w 2594"/>
                  <a:gd name="T1" fmla="*/ 0 h 59"/>
                  <a:gd name="T2" fmla="*/ 2335 w 2594"/>
                  <a:gd name="T3" fmla="*/ 33 h 59"/>
                  <a:gd name="T4" fmla="*/ 2076 w 2594"/>
                  <a:gd name="T5" fmla="*/ 50 h 59"/>
                  <a:gd name="T6" fmla="*/ 1817 w 2594"/>
                  <a:gd name="T7" fmla="*/ 59 h 59"/>
                  <a:gd name="T8" fmla="*/ 1558 w 2594"/>
                  <a:gd name="T9" fmla="*/ 22 h 59"/>
                  <a:gd name="T10" fmla="*/ 782 w 2594"/>
                  <a:gd name="T11" fmla="*/ 49 h 59"/>
                  <a:gd name="T12" fmla="*/ 523 w 2594"/>
                  <a:gd name="T13" fmla="*/ 41 h 59"/>
                  <a:gd name="T14" fmla="*/ 264 w 2594"/>
                  <a:gd name="T15" fmla="*/ 54 h 59"/>
                  <a:gd name="T16" fmla="*/ 0 w 2594"/>
                  <a:gd name="T17" fmla="*/ 3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94" h="59">
                    <a:moveTo>
                      <a:pt x="2594" y="0"/>
                    </a:moveTo>
                    <a:lnTo>
                      <a:pt x="2335" y="33"/>
                    </a:lnTo>
                    <a:lnTo>
                      <a:pt x="2076" y="50"/>
                    </a:lnTo>
                    <a:lnTo>
                      <a:pt x="1817" y="59"/>
                    </a:lnTo>
                    <a:lnTo>
                      <a:pt x="1558" y="22"/>
                    </a:lnTo>
                    <a:lnTo>
                      <a:pt x="782" y="49"/>
                    </a:lnTo>
                    <a:lnTo>
                      <a:pt x="523" y="41"/>
                    </a:lnTo>
                    <a:lnTo>
                      <a:pt x="264" y="54"/>
                    </a:lnTo>
                    <a:lnTo>
                      <a:pt x="0" y="37"/>
                    </a:lnTo>
                  </a:path>
                </a:pathLst>
              </a:custGeom>
              <a:noFill/>
              <a:ln w="28575">
                <a:solidFill>
                  <a:srgbClr val="999999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4" name="Freeform 440">
                <a:extLst>
                  <a:ext uri="{FF2B5EF4-FFF2-40B4-BE49-F238E27FC236}">
                    <a16:creationId xmlns:a16="http://schemas.microsoft.com/office/drawing/2014/main" id="{2F72ED5B-88A6-8AC3-37E5-5DDE014279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1466" y="4648773"/>
                <a:ext cx="4117975" cy="996663"/>
              </a:xfrm>
              <a:custGeom>
                <a:avLst/>
                <a:gdLst>
                  <a:gd name="T0" fmla="*/ 2594 w 2594"/>
                  <a:gd name="T1" fmla="*/ 871 h 871"/>
                  <a:gd name="T2" fmla="*/ 2335 w 2594"/>
                  <a:gd name="T3" fmla="*/ 812 h 871"/>
                  <a:gd name="T4" fmla="*/ 1817 w 2594"/>
                  <a:gd name="T5" fmla="*/ 704 h 871"/>
                  <a:gd name="T6" fmla="*/ 1558 w 2594"/>
                  <a:gd name="T7" fmla="*/ 636 h 871"/>
                  <a:gd name="T8" fmla="*/ 782 w 2594"/>
                  <a:gd name="T9" fmla="*/ 364 h 871"/>
                  <a:gd name="T10" fmla="*/ 523 w 2594"/>
                  <a:gd name="T11" fmla="*/ 226 h 871"/>
                  <a:gd name="T12" fmla="*/ 264 w 2594"/>
                  <a:gd name="T13" fmla="*/ 47 h 871"/>
                  <a:gd name="T14" fmla="*/ 0 w 2594"/>
                  <a:gd name="T15" fmla="*/ 0 h 8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94" h="871">
                    <a:moveTo>
                      <a:pt x="2594" y="871"/>
                    </a:moveTo>
                    <a:lnTo>
                      <a:pt x="2335" y="812"/>
                    </a:lnTo>
                    <a:lnTo>
                      <a:pt x="1817" y="704"/>
                    </a:lnTo>
                    <a:lnTo>
                      <a:pt x="1558" y="636"/>
                    </a:lnTo>
                    <a:lnTo>
                      <a:pt x="782" y="364"/>
                    </a:lnTo>
                    <a:lnTo>
                      <a:pt x="523" y="226"/>
                    </a:lnTo>
                    <a:lnTo>
                      <a:pt x="264" y="47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9933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5" name="Freeform 441">
                <a:extLst>
                  <a:ext uri="{FF2B5EF4-FFF2-40B4-BE49-F238E27FC236}">
                    <a16:creationId xmlns:a16="http://schemas.microsoft.com/office/drawing/2014/main" id="{3042954B-FD4B-D40A-581A-2854D8B445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1466" y="4648773"/>
                <a:ext cx="4117975" cy="799848"/>
              </a:xfrm>
              <a:custGeom>
                <a:avLst/>
                <a:gdLst>
                  <a:gd name="T0" fmla="*/ 2594 w 2594"/>
                  <a:gd name="T1" fmla="*/ 699 h 699"/>
                  <a:gd name="T2" fmla="*/ 2335 w 2594"/>
                  <a:gd name="T3" fmla="*/ 692 h 699"/>
                  <a:gd name="T4" fmla="*/ 2076 w 2594"/>
                  <a:gd name="T5" fmla="*/ 652 h 699"/>
                  <a:gd name="T6" fmla="*/ 1558 w 2594"/>
                  <a:gd name="T7" fmla="*/ 671 h 699"/>
                  <a:gd name="T8" fmla="*/ 782 w 2594"/>
                  <a:gd name="T9" fmla="*/ 318 h 699"/>
                  <a:gd name="T10" fmla="*/ 523 w 2594"/>
                  <a:gd name="T11" fmla="*/ 191 h 699"/>
                  <a:gd name="T12" fmla="*/ 0 w 2594"/>
                  <a:gd name="T13" fmla="*/ 0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94" h="699">
                    <a:moveTo>
                      <a:pt x="2594" y="699"/>
                    </a:moveTo>
                    <a:lnTo>
                      <a:pt x="2335" y="692"/>
                    </a:lnTo>
                    <a:lnTo>
                      <a:pt x="2076" y="652"/>
                    </a:lnTo>
                    <a:lnTo>
                      <a:pt x="1558" y="671"/>
                    </a:lnTo>
                    <a:lnTo>
                      <a:pt x="782" y="318"/>
                    </a:lnTo>
                    <a:lnTo>
                      <a:pt x="523" y="191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99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6" name="Freeform 442">
                <a:extLst>
                  <a:ext uri="{FF2B5EF4-FFF2-40B4-BE49-F238E27FC236}">
                    <a16:creationId xmlns:a16="http://schemas.microsoft.com/office/drawing/2014/main" id="{732D66CF-78F0-84EB-4121-A976ACF496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21466" y="4648773"/>
                <a:ext cx="4117975" cy="1115668"/>
              </a:xfrm>
              <a:custGeom>
                <a:avLst/>
                <a:gdLst>
                  <a:gd name="T0" fmla="*/ 2594 w 2594"/>
                  <a:gd name="T1" fmla="*/ 975 h 975"/>
                  <a:gd name="T2" fmla="*/ 2335 w 2594"/>
                  <a:gd name="T3" fmla="*/ 948 h 975"/>
                  <a:gd name="T4" fmla="*/ 1817 w 2594"/>
                  <a:gd name="T5" fmla="*/ 818 h 975"/>
                  <a:gd name="T6" fmla="*/ 1558 w 2594"/>
                  <a:gd name="T7" fmla="*/ 770 h 975"/>
                  <a:gd name="T8" fmla="*/ 782 w 2594"/>
                  <a:gd name="T9" fmla="*/ 437 h 975"/>
                  <a:gd name="T10" fmla="*/ 523 w 2594"/>
                  <a:gd name="T11" fmla="*/ 286 h 975"/>
                  <a:gd name="T12" fmla="*/ 264 w 2594"/>
                  <a:gd name="T13" fmla="*/ 105 h 975"/>
                  <a:gd name="T14" fmla="*/ 0 w 2594"/>
                  <a:gd name="T15" fmla="*/ 0 h 9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94" h="975">
                    <a:moveTo>
                      <a:pt x="2594" y="975"/>
                    </a:moveTo>
                    <a:lnTo>
                      <a:pt x="2335" y="948"/>
                    </a:lnTo>
                    <a:lnTo>
                      <a:pt x="1817" y="818"/>
                    </a:lnTo>
                    <a:lnTo>
                      <a:pt x="1558" y="770"/>
                    </a:lnTo>
                    <a:lnTo>
                      <a:pt x="782" y="437"/>
                    </a:lnTo>
                    <a:lnTo>
                      <a:pt x="523" y="286"/>
                    </a:lnTo>
                    <a:lnTo>
                      <a:pt x="264" y="105"/>
                    </a:lnTo>
                    <a:lnTo>
                      <a:pt x="0" y="0"/>
                    </a:lnTo>
                  </a:path>
                </a:pathLst>
              </a:custGeom>
              <a:noFill/>
              <a:ln w="28575">
                <a:solidFill>
                  <a:srgbClr val="0099CC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5" name="Rectangle 451">
                <a:extLst>
                  <a:ext uri="{FF2B5EF4-FFF2-40B4-BE49-F238E27FC236}">
                    <a16:creationId xmlns:a16="http://schemas.microsoft.com/office/drawing/2014/main" id="{88E1A985-0357-985B-4FF7-10C5D162C95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6304" y="5728013"/>
                <a:ext cx="46968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900 mg</a:t>
                </a:r>
                <a:endPara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56" name="Rectangle 452">
                <a:extLst>
                  <a:ext uri="{FF2B5EF4-FFF2-40B4-BE49-F238E27FC236}">
                    <a16:creationId xmlns:a16="http://schemas.microsoft.com/office/drawing/2014/main" id="{1E9F0504-4530-F214-46BF-B62080B6AE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6304" y="5578887"/>
                <a:ext cx="46968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450 mg</a:t>
                </a:r>
                <a:endPara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57" name="Rectangle 453">
                <a:extLst>
                  <a:ext uri="{FF2B5EF4-FFF2-40B4-BE49-F238E27FC236}">
                    <a16:creationId xmlns:a16="http://schemas.microsoft.com/office/drawing/2014/main" id="{90E97760-1FF4-C14D-B895-C54028B331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6304" y="5438141"/>
                <a:ext cx="469680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150 mg</a:t>
                </a:r>
                <a:endPara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58" name="Rectangle 454">
                <a:extLst>
                  <a:ext uri="{FF2B5EF4-FFF2-40B4-BE49-F238E27FC236}">
                    <a16:creationId xmlns:a16="http://schemas.microsoft.com/office/drawing/2014/main" id="{0B5FCC3D-6754-3819-72AA-DBA37DF9A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826304" y="5289014"/>
                <a:ext cx="391133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30 mg</a:t>
                </a:r>
                <a:endParaRPr kumimoji="0" lang="en-US" altLang="fr-FR" sz="16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</p:grpSp>
        <p:grpSp>
          <p:nvGrpSpPr>
            <p:cNvPr id="456" name="Groupe 455">
              <a:extLst>
                <a:ext uri="{FF2B5EF4-FFF2-40B4-BE49-F238E27FC236}">
                  <a16:creationId xmlns:a16="http://schemas.microsoft.com/office/drawing/2014/main" id="{085B93B0-316B-C12F-F9CB-B33012FCB6BD}"/>
                </a:ext>
              </a:extLst>
            </p:cNvPr>
            <p:cNvGrpSpPr/>
            <p:nvPr/>
          </p:nvGrpSpPr>
          <p:grpSpPr>
            <a:xfrm>
              <a:off x="10491299" y="4863750"/>
              <a:ext cx="1571136" cy="1362417"/>
              <a:chOff x="10491299" y="4863750"/>
              <a:chExt cx="1571136" cy="1362417"/>
            </a:xfrm>
          </p:grpSpPr>
          <p:sp>
            <p:nvSpPr>
              <p:cNvPr id="649" name="Rectangle 445">
                <a:extLst>
                  <a:ext uri="{FF2B5EF4-FFF2-40B4-BE49-F238E27FC236}">
                    <a16:creationId xmlns:a16="http://schemas.microsoft.com/office/drawing/2014/main" id="{C305B4D0-D3BE-BD11-9676-D42C31E2DD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4639" y="6041501"/>
                <a:ext cx="1547796" cy="1846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0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All P &lt; 0.0001 vs placebo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  <p:sp>
            <p:nvSpPr>
              <p:cNvPr id="650" name="Rectangle 446">
                <a:extLst>
                  <a:ext uri="{FF2B5EF4-FFF2-40B4-BE49-F238E27FC236}">
                    <a16:creationId xmlns:a16="http://schemas.microsoft.com/office/drawing/2014/main" id="{448EE108-996F-2558-833E-FB56B4B512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4639" y="5816079"/>
                <a:ext cx="1178208" cy="13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FF6600"/>
                    </a:solidFill>
                    <a:effectLst/>
                    <a:latin typeface="Calibri" panose="020F0502020204030204" pitchFamily="34" charset="0"/>
                  </a:rPr>
                  <a:t>-2.37 (-2.84, -1.90)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1" name="Rectangle 447">
                <a:extLst>
                  <a:ext uri="{FF2B5EF4-FFF2-40B4-BE49-F238E27FC236}">
                    <a16:creationId xmlns:a16="http://schemas.microsoft.com/office/drawing/2014/main" id="{706092DA-8797-ABA4-6322-9F4B4E139D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4639" y="5624985"/>
                <a:ext cx="1178208" cy="13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99CC"/>
                    </a:solidFill>
                    <a:effectLst/>
                    <a:latin typeface="Calibri" panose="020F0502020204030204" pitchFamily="34" charset="0"/>
                  </a:rPr>
                  <a:t>-2.44 (-2.83, -2.04)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2" name="Rectangle 448">
                <a:extLst>
                  <a:ext uri="{FF2B5EF4-FFF2-40B4-BE49-F238E27FC236}">
                    <a16:creationId xmlns:a16="http://schemas.microsoft.com/office/drawing/2014/main" id="{BF3DDCB1-DA5A-5CB0-DC97-C5FE872F4D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4639" y="5433891"/>
                <a:ext cx="1178208" cy="13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9933CC"/>
                    </a:solidFill>
                    <a:effectLst/>
                    <a:latin typeface="Calibri" panose="020F0502020204030204" pitchFamily="34" charset="0"/>
                  </a:rPr>
                  <a:t>-2.18 (-2.37, -2.00)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3" name="Rectangle 449">
                <a:extLst>
                  <a:ext uri="{FF2B5EF4-FFF2-40B4-BE49-F238E27FC236}">
                    <a16:creationId xmlns:a16="http://schemas.microsoft.com/office/drawing/2014/main" id="{877FFA61-B16D-45B3-D790-8FC2E2F257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4639" y="5242798"/>
                <a:ext cx="1178208" cy="1331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9900"/>
                    </a:solidFill>
                    <a:effectLst/>
                    <a:latin typeface="Calibri" panose="020F0502020204030204" pitchFamily="34" charset="0"/>
                  </a:rPr>
                  <a:t>-1.74 (-2.45, -1.03)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  <p:sp>
            <p:nvSpPr>
              <p:cNvPr id="659" name="Rectangle 455">
                <a:extLst>
                  <a:ext uri="{FF2B5EF4-FFF2-40B4-BE49-F238E27FC236}">
                    <a16:creationId xmlns:a16="http://schemas.microsoft.com/office/drawing/2014/main" id="{DDD820CB-01FE-09D4-08F4-AAFB74FBA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1299" y="4863750"/>
                <a:ext cx="1420197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Mean (95% CI) change</a:t>
                </a:r>
                <a:b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</a:br>
                <a:r>
                  <a:rPr kumimoji="0" lang="en-US" altLang="fr-FR" sz="1200" b="1" i="0" u="none" strike="noStrike" cap="none" normalizeH="0" baseline="0" dirty="0">
                    <a:ln>
                      <a:noFill/>
                    </a:ln>
                    <a:solidFill>
                      <a:srgbClr val="000066"/>
                    </a:solidFill>
                    <a:effectLst/>
                    <a:latin typeface="Calibri" panose="020F0502020204030204" pitchFamily="34" charset="0"/>
                  </a:rPr>
                  <a:t>from day 1 to day 11</a:t>
                </a:r>
                <a:endParaRPr kumimoji="0" lang="en-US" altLang="fr-FR" sz="16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</a:endParaRPr>
              </a:p>
            </p:txBody>
          </p:sp>
        </p:grpSp>
      </p:grpSp>
      <p:sp>
        <p:nvSpPr>
          <p:cNvPr id="878" name="ZoneTexte 877">
            <a:extLst>
              <a:ext uri="{FF2B5EF4-FFF2-40B4-BE49-F238E27FC236}">
                <a16:creationId xmlns:a16="http://schemas.microsoft.com/office/drawing/2014/main" id="{B3B1C7E1-8F8A-F5C9-AC3D-6E3C2E76DA28}"/>
              </a:ext>
            </a:extLst>
          </p:cNvPr>
          <p:cNvSpPr txBox="1"/>
          <p:nvPr/>
        </p:nvSpPr>
        <p:spPr>
          <a:xfrm>
            <a:off x="6760427" y="3932536"/>
            <a:ext cx="3483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Phase 1b, single dose study, PWH </a:t>
            </a:r>
            <a:r>
              <a:rPr lang="en-US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879" name="ZoneTexte 878">
            <a:extLst>
              <a:ext uri="{FF2B5EF4-FFF2-40B4-BE49-F238E27FC236}">
                <a16:creationId xmlns:a16="http://schemas.microsoft.com/office/drawing/2014/main" id="{83986E71-8458-B59B-0934-2BBAA1759439}"/>
              </a:ext>
            </a:extLst>
          </p:cNvPr>
          <p:cNvSpPr txBox="1"/>
          <p:nvPr/>
        </p:nvSpPr>
        <p:spPr>
          <a:xfrm>
            <a:off x="6416092" y="4199173"/>
            <a:ext cx="41725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</a:rPr>
              <a:t>Mean (95% CI) change in HIV-1 RNA, log</a:t>
            </a:r>
            <a:r>
              <a:rPr lang="en-US" sz="1600" b="1" baseline="-25000" dirty="0">
                <a:solidFill>
                  <a:srgbClr val="0070C0"/>
                </a:solidFill>
              </a:rPr>
              <a:t>10</a:t>
            </a:r>
            <a:r>
              <a:rPr lang="en-US" sz="1600" b="1" dirty="0">
                <a:solidFill>
                  <a:srgbClr val="0070C0"/>
                </a:solidFill>
              </a:rPr>
              <a:t> c/mL</a:t>
            </a:r>
          </a:p>
        </p:txBody>
      </p:sp>
      <p:sp>
        <p:nvSpPr>
          <p:cNvPr id="1069" name="ZoneTexte 1068">
            <a:extLst>
              <a:ext uri="{FF2B5EF4-FFF2-40B4-BE49-F238E27FC236}">
                <a16:creationId xmlns:a16="http://schemas.microsoft.com/office/drawing/2014/main" id="{86F65945-9F9F-83D6-72A3-FF7D89002A49}"/>
              </a:ext>
            </a:extLst>
          </p:cNvPr>
          <p:cNvSpPr txBox="1"/>
          <p:nvPr/>
        </p:nvSpPr>
        <p:spPr>
          <a:xfrm>
            <a:off x="5776181" y="1717966"/>
            <a:ext cx="49836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Phase 1a, single dose study in healthy volunteers </a:t>
            </a:r>
            <a:r>
              <a:rPr lang="en-US" baseline="30000" dirty="0">
                <a:solidFill>
                  <a:srgbClr val="0070C0"/>
                </a:solidFill>
              </a:rPr>
              <a:t>2</a:t>
            </a:r>
          </a:p>
        </p:txBody>
      </p:sp>
      <p:sp>
        <p:nvSpPr>
          <p:cNvPr id="1070" name="ZoneTexte 1069">
            <a:extLst>
              <a:ext uri="{FF2B5EF4-FFF2-40B4-BE49-F238E27FC236}">
                <a16:creationId xmlns:a16="http://schemas.microsoft.com/office/drawing/2014/main" id="{C1D8A8D9-E0CC-93F1-C3F3-D808DCAC63C6}"/>
              </a:ext>
            </a:extLst>
          </p:cNvPr>
          <p:cNvSpPr txBox="1"/>
          <p:nvPr/>
        </p:nvSpPr>
        <p:spPr>
          <a:xfrm>
            <a:off x="5855105" y="1980966"/>
            <a:ext cx="482580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GS-1720 PK </a:t>
            </a:r>
            <a:r>
              <a:rPr lang="en-US" sz="1600" b="1" dirty="0">
                <a:solidFill>
                  <a:srgbClr val="0070C0"/>
                </a:solidFill>
                <a:ea typeface="+mj-ea"/>
                <a:cs typeface="+mj-cs"/>
              </a:rPr>
              <a:t>profile after</a:t>
            </a:r>
            <a:r>
              <a:rPr kumimoji="0" lang="en-US" sz="16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ea typeface="+mj-ea"/>
                <a:cs typeface="+mj-cs"/>
              </a:rPr>
              <a:t> a single 450 mg dose (ng/mL)</a:t>
            </a:r>
          </a:p>
        </p:txBody>
      </p:sp>
      <p:grpSp>
        <p:nvGrpSpPr>
          <p:cNvPr id="1071" name="Groupe 1070">
            <a:extLst>
              <a:ext uri="{FF2B5EF4-FFF2-40B4-BE49-F238E27FC236}">
                <a16:creationId xmlns:a16="http://schemas.microsoft.com/office/drawing/2014/main" id="{D2425B5E-16CC-B147-66E3-F9B9FD1788E8}"/>
              </a:ext>
            </a:extLst>
          </p:cNvPr>
          <p:cNvGrpSpPr/>
          <p:nvPr/>
        </p:nvGrpSpPr>
        <p:grpSpPr>
          <a:xfrm>
            <a:off x="6656549" y="2269521"/>
            <a:ext cx="3181041" cy="1655864"/>
            <a:chOff x="222402" y="3675733"/>
            <a:chExt cx="3181041" cy="2351079"/>
          </a:xfrm>
        </p:grpSpPr>
        <p:grpSp>
          <p:nvGrpSpPr>
            <p:cNvPr id="1072" name="Groupe 1071">
              <a:extLst>
                <a:ext uri="{FF2B5EF4-FFF2-40B4-BE49-F238E27FC236}">
                  <a16:creationId xmlns:a16="http://schemas.microsoft.com/office/drawing/2014/main" id="{EBCF804E-BF01-FD30-060E-F3770C8CF8DF}"/>
                </a:ext>
              </a:extLst>
            </p:cNvPr>
            <p:cNvGrpSpPr/>
            <p:nvPr/>
          </p:nvGrpSpPr>
          <p:grpSpPr>
            <a:xfrm>
              <a:off x="658017" y="3751140"/>
              <a:ext cx="2681288" cy="1839913"/>
              <a:chOff x="658017" y="3886994"/>
              <a:chExt cx="2681288" cy="1839913"/>
            </a:xfrm>
          </p:grpSpPr>
          <p:sp>
            <p:nvSpPr>
              <p:cNvPr id="1242" name="Line 15">
                <a:extLst>
                  <a:ext uri="{FF2B5EF4-FFF2-40B4-BE49-F238E27FC236}">
                    <a16:creationId xmlns:a16="http://schemas.microsoft.com/office/drawing/2014/main" id="{1D082C28-6108-7998-9245-4A51D66C42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99293" y="3886995"/>
                <a:ext cx="0" cy="18399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3" name="Line 5">
                <a:extLst>
                  <a:ext uri="{FF2B5EF4-FFF2-40B4-BE49-F238E27FC236}">
                    <a16:creationId xmlns:a16="http://schemas.microsoft.com/office/drawing/2014/main" id="{65960547-DFA1-05DD-2C54-EE79CD503A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050130" y="3888581"/>
                <a:ext cx="0" cy="1800225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4" name="Line 6">
                <a:extLst>
                  <a:ext uri="{FF2B5EF4-FFF2-40B4-BE49-F238E27FC236}">
                    <a16:creationId xmlns:a16="http://schemas.microsoft.com/office/drawing/2014/main" id="{2ADF417A-2917-EE2B-B409-3ADFCC9A1E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075780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5" name="Line 8">
                <a:extLst>
                  <a:ext uri="{FF2B5EF4-FFF2-40B4-BE49-F238E27FC236}">
                    <a16:creationId xmlns:a16="http://schemas.microsoft.com/office/drawing/2014/main" id="{7E9B166D-7989-D14D-7B7D-C66184CFCD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7143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6" name="Line 9">
                <a:extLst>
                  <a:ext uri="{FF2B5EF4-FFF2-40B4-BE49-F238E27FC236}">
                    <a16:creationId xmlns:a16="http://schemas.microsoft.com/office/drawing/2014/main" id="{273314E7-F05E-C58F-9DAD-08133EC0C8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10668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7" name="Line 10">
                <a:extLst>
                  <a:ext uri="{FF2B5EF4-FFF2-40B4-BE49-F238E27FC236}">
                    <a16:creationId xmlns:a16="http://schemas.microsoft.com/office/drawing/2014/main" id="{F4FA2F25-5F5A-88D1-E95F-E8319B3A3D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018" y="3886994"/>
                <a:ext cx="412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8" name="Line 11">
                <a:extLst>
                  <a:ext uri="{FF2B5EF4-FFF2-40B4-BE49-F238E27FC236}">
                    <a16:creationId xmlns:a16="http://schemas.microsoft.com/office/drawing/2014/main" id="{8CBBF36B-1A64-A171-335C-C4BA4646E9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018" y="4337844"/>
                <a:ext cx="412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49" name="Line 12">
                <a:extLst>
                  <a:ext uri="{FF2B5EF4-FFF2-40B4-BE49-F238E27FC236}">
                    <a16:creationId xmlns:a16="http://schemas.microsoft.com/office/drawing/2014/main" id="{D5D41B6B-2197-E626-E8E5-41A6D0A8D1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018" y="4787106"/>
                <a:ext cx="412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0" name="Line 14">
                <a:extLst>
                  <a:ext uri="{FF2B5EF4-FFF2-40B4-BE49-F238E27FC236}">
                    <a16:creationId xmlns:a16="http://schemas.microsoft.com/office/drawing/2014/main" id="{6186CFC5-57AD-0C99-06D5-13A5AA28C2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018" y="5237956"/>
                <a:ext cx="4127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1" name="Line 16">
                <a:extLst>
                  <a:ext uri="{FF2B5EF4-FFF2-40B4-BE49-F238E27FC236}">
                    <a16:creationId xmlns:a16="http://schemas.microsoft.com/office/drawing/2014/main" id="{C038D04D-85B5-3FCF-7147-022750BBEB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658017" y="5688806"/>
                <a:ext cx="2681287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2" name="Line 17">
                <a:extLst>
                  <a:ext uri="{FF2B5EF4-FFF2-40B4-BE49-F238E27FC236}">
                    <a16:creationId xmlns:a16="http://schemas.microsoft.com/office/drawing/2014/main" id="{B1306819-486F-D540-1404-D4AF8BDD9F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54980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3" name="Line 18">
                <a:extLst>
                  <a:ext uri="{FF2B5EF4-FFF2-40B4-BE49-F238E27FC236}">
                    <a16:creationId xmlns:a16="http://schemas.microsoft.com/office/drawing/2014/main" id="{648794EB-0826-F26E-84E4-FE6DB1D0724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83618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4" name="Line 19">
                <a:extLst>
                  <a:ext uri="{FF2B5EF4-FFF2-40B4-BE49-F238E27FC236}">
                    <a16:creationId xmlns:a16="http://schemas.microsoft.com/office/drawing/2014/main" id="{7A191652-93FF-649C-C4F3-63E0D5C065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20093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5" name="Line 20">
                <a:extLst>
                  <a:ext uri="{FF2B5EF4-FFF2-40B4-BE49-F238E27FC236}">
                    <a16:creationId xmlns:a16="http://schemas.microsoft.com/office/drawing/2014/main" id="{3C7E67BA-740E-F8AE-DEF2-DD3A0015F9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62818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6" name="Line 21">
                <a:extLst>
                  <a:ext uri="{FF2B5EF4-FFF2-40B4-BE49-F238E27FC236}">
                    <a16:creationId xmlns:a16="http://schemas.microsoft.com/office/drawing/2014/main" id="{84FE2140-3051-A9C6-46FC-01E6C3E011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91455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7" name="Line 22">
                <a:extLst>
                  <a:ext uri="{FF2B5EF4-FFF2-40B4-BE49-F238E27FC236}">
                    <a16:creationId xmlns:a16="http://schemas.microsoft.com/office/drawing/2014/main" id="{51C1C8D5-F34C-93CC-F202-9361102478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27930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  <p:sp>
            <p:nvSpPr>
              <p:cNvPr id="1258" name="Line 23">
                <a:extLst>
                  <a:ext uri="{FF2B5EF4-FFF2-40B4-BE49-F238E27FC236}">
                    <a16:creationId xmlns:a16="http://schemas.microsoft.com/office/drawing/2014/main" id="{4489EDCB-1469-37AF-65A8-A743CA232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39305" y="5688806"/>
                <a:ext cx="0" cy="381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rgbClr val="000066"/>
                  </a:solidFill>
                </a:endParaRPr>
              </a:p>
            </p:txBody>
          </p:sp>
        </p:grpSp>
        <p:sp>
          <p:nvSpPr>
            <p:cNvPr id="1073" name="Rectangle 24">
              <a:extLst>
                <a:ext uri="{FF2B5EF4-FFF2-40B4-BE49-F238E27FC236}">
                  <a16:creationId xmlns:a16="http://schemas.microsoft.com/office/drawing/2014/main" id="{EA2D9D29-39FE-545F-6CA6-E578791955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402" y="3675733"/>
              <a:ext cx="394339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100000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4" name="Rectangle 25">
              <a:extLst>
                <a:ext uri="{FF2B5EF4-FFF2-40B4-BE49-F238E27FC236}">
                  <a16:creationId xmlns:a16="http://schemas.microsoft.com/office/drawing/2014/main" id="{D8351DA1-81ED-07C7-8D21-5C2623160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125" y="4126582"/>
              <a:ext cx="328616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10000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5" name="Rectangle 26">
              <a:extLst>
                <a:ext uri="{FF2B5EF4-FFF2-40B4-BE49-F238E27FC236}">
                  <a16:creationId xmlns:a16="http://schemas.microsoft.com/office/drawing/2014/main" id="{AB10490B-2FD1-D9E3-7E6A-71E39CE37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49" y="4577433"/>
              <a:ext cx="262892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1000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6" name="Rectangle 27">
              <a:extLst>
                <a:ext uri="{FF2B5EF4-FFF2-40B4-BE49-F238E27FC236}">
                  <a16:creationId xmlns:a16="http://schemas.microsoft.com/office/drawing/2014/main" id="{B2A8F928-6EB7-205A-1206-F722A7B84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572" y="5028283"/>
              <a:ext cx="197169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7" name="Rectangle 28">
              <a:extLst>
                <a:ext uri="{FF2B5EF4-FFF2-40B4-BE49-F238E27FC236}">
                  <a16:creationId xmlns:a16="http://schemas.microsoft.com/office/drawing/2014/main" id="{E44D09E5-7B34-1D34-5BDB-F396823A8E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295" y="5477546"/>
              <a:ext cx="131446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8" name="Rectangle 29">
              <a:extLst>
                <a:ext uri="{FF2B5EF4-FFF2-40B4-BE49-F238E27FC236}">
                  <a16:creationId xmlns:a16="http://schemas.microsoft.com/office/drawing/2014/main" id="{14ECD432-64EE-8B21-CBC5-979677FDD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846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79" name="Rectangle 30">
              <a:extLst>
                <a:ext uri="{FF2B5EF4-FFF2-40B4-BE49-F238E27FC236}">
                  <a16:creationId xmlns:a16="http://schemas.microsoft.com/office/drawing/2014/main" id="{6E23CFF1-181D-0F51-9F22-4555B949E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8371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0" name="Rectangle 31">
              <a:extLst>
                <a:ext uri="{FF2B5EF4-FFF2-40B4-BE49-F238E27FC236}">
                  <a16:creationId xmlns:a16="http://schemas.microsoft.com/office/drawing/2014/main" id="{0E6D2A72-9031-77AF-8BE4-59859780FF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3483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2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1" name="Rectangle 32">
              <a:extLst>
                <a:ext uri="{FF2B5EF4-FFF2-40B4-BE49-F238E27FC236}">
                  <a16:creationId xmlns:a16="http://schemas.microsoft.com/office/drawing/2014/main" id="{CE51613E-AB35-BF99-1B36-1D580DD44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0533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4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2" name="Rectangle 33">
              <a:extLst>
                <a:ext uri="{FF2B5EF4-FFF2-40B4-BE49-F238E27FC236}">
                  <a16:creationId xmlns:a16="http://schemas.microsoft.com/office/drawing/2014/main" id="{38AA5BC1-7387-2AB8-441A-367376222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7008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3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3" name="Rectangle 34">
              <a:extLst>
                <a:ext uri="{FF2B5EF4-FFF2-40B4-BE49-F238E27FC236}">
                  <a16:creationId xmlns:a16="http://schemas.microsoft.com/office/drawing/2014/main" id="{D6C74ECB-C99A-BD19-B906-48DE25BD95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5646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5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4" name="Rectangle 35">
              <a:extLst>
                <a:ext uri="{FF2B5EF4-FFF2-40B4-BE49-F238E27FC236}">
                  <a16:creationId xmlns:a16="http://schemas.microsoft.com/office/drawing/2014/main" id="{5BC08891-D841-E34E-19D6-3BD67CFFCD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2696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7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5" name="Rectangle 36">
              <a:extLst>
                <a:ext uri="{FF2B5EF4-FFF2-40B4-BE49-F238E27FC236}">
                  <a16:creationId xmlns:a16="http://schemas.microsoft.com/office/drawing/2014/main" id="{BCEDB97E-D290-69FC-9332-5ACE4AF0C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9171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6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6" name="Rectangle 37">
              <a:extLst>
                <a:ext uri="{FF2B5EF4-FFF2-40B4-BE49-F238E27FC236}">
                  <a16:creationId xmlns:a16="http://schemas.microsoft.com/office/drawing/2014/main" id="{897ED862-E8CF-D91D-CDF6-4AA93B3E46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6221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8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7" name="Rectangle 38">
              <a:extLst>
                <a:ext uri="{FF2B5EF4-FFF2-40B4-BE49-F238E27FC236}">
                  <a16:creationId xmlns:a16="http://schemas.microsoft.com/office/drawing/2014/main" id="{FB0FFD68-A920-BEB7-5A5D-CFFB5D46A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1333" y="5611691"/>
              <a:ext cx="65724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9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8" name="Rectangle 39">
              <a:extLst>
                <a:ext uri="{FF2B5EF4-FFF2-40B4-BE49-F238E27FC236}">
                  <a16:creationId xmlns:a16="http://schemas.microsoft.com/office/drawing/2014/main" id="{620A5A0A-900A-772E-6AEB-AB529EFF44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1997" y="5611691"/>
              <a:ext cx="131446" cy="21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000" b="0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10</a:t>
              </a:r>
              <a:endParaRPr kumimoji="0" lang="en-US" altLang="fr-FR" sz="20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89" name="Rectangle 40">
              <a:extLst>
                <a:ext uri="{FF2B5EF4-FFF2-40B4-BE49-F238E27FC236}">
                  <a16:creationId xmlns:a16="http://schemas.microsoft.com/office/drawing/2014/main" id="{54F30DA6-5555-9F4B-83B2-C9F1AB6E3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9524" y="5764614"/>
              <a:ext cx="850296" cy="262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Time (weeks)</a:t>
              </a:r>
              <a:endParaRPr kumimoji="0" lang="en-US" altLang="fr-FR" sz="28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  <p:sp>
          <p:nvSpPr>
            <p:cNvPr id="1090" name="Line 41">
              <a:extLst>
                <a:ext uri="{FF2B5EF4-FFF2-40B4-BE49-F238E27FC236}">
                  <a16:creationId xmlns:a16="http://schemas.microsoft.com/office/drawing/2014/main" id="{E98C3F0E-6663-3E83-D1F9-6C41D2183F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3418" y="43416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1" name="Line 42">
              <a:extLst>
                <a:ext uri="{FF2B5EF4-FFF2-40B4-BE49-F238E27FC236}">
                  <a16:creationId xmlns:a16="http://schemas.microsoft.com/office/drawing/2014/main" id="{354966BD-44D0-2956-47CF-5B10D61A1B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293" y="43416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2" name="Line 43">
              <a:extLst>
                <a:ext uri="{FF2B5EF4-FFF2-40B4-BE49-F238E27FC236}">
                  <a16:creationId xmlns:a16="http://schemas.microsoft.com/office/drawing/2014/main" id="{ECF3BF27-E0B6-9B4B-0968-35C2FA202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3418" y="44671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3" name="Line 44">
              <a:extLst>
                <a:ext uri="{FF2B5EF4-FFF2-40B4-BE49-F238E27FC236}">
                  <a16:creationId xmlns:a16="http://schemas.microsoft.com/office/drawing/2014/main" id="{6F4C4209-7935-93FD-945E-59284D58F8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293" y="44671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4" name="Line 45">
              <a:extLst>
                <a:ext uri="{FF2B5EF4-FFF2-40B4-BE49-F238E27FC236}">
                  <a16:creationId xmlns:a16="http://schemas.microsoft.com/office/drawing/2014/main" id="{D51CC867-AFA2-443A-E4F9-F2AF1B8941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293" y="4341690"/>
              <a:ext cx="0" cy="1254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5" name="Line 46">
              <a:extLst>
                <a:ext uri="{FF2B5EF4-FFF2-40B4-BE49-F238E27FC236}">
                  <a16:creationId xmlns:a16="http://schemas.microsoft.com/office/drawing/2014/main" id="{B9ED7305-17FB-C5F1-8A93-DEF6F91AEA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3418" y="41099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6" name="Line 47">
              <a:extLst>
                <a:ext uri="{FF2B5EF4-FFF2-40B4-BE49-F238E27FC236}">
                  <a16:creationId xmlns:a16="http://schemas.microsoft.com/office/drawing/2014/main" id="{48A3742D-4072-CEEC-82E6-14C575BA2F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9293" y="42353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7" name="Line 48">
              <a:extLst>
                <a:ext uri="{FF2B5EF4-FFF2-40B4-BE49-F238E27FC236}">
                  <a16:creationId xmlns:a16="http://schemas.microsoft.com/office/drawing/2014/main" id="{51A34A79-C71E-887B-A728-9270558203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99293" y="4109915"/>
              <a:ext cx="0" cy="1254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8" name="Line 49">
              <a:extLst>
                <a:ext uri="{FF2B5EF4-FFF2-40B4-BE49-F238E27FC236}">
                  <a16:creationId xmlns:a16="http://schemas.microsoft.com/office/drawing/2014/main" id="{E84EB4A2-E42D-B120-F703-4CF1135676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9293" y="41099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099" name="Line 50">
              <a:extLst>
                <a:ext uri="{FF2B5EF4-FFF2-40B4-BE49-F238E27FC236}">
                  <a16:creationId xmlns:a16="http://schemas.microsoft.com/office/drawing/2014/main" id="{16F8DFBA-3688-01B9-B955-D5DBC0F719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83418" y="42353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0" name="Line 51">
              <a:extLst>
                <a:ext uri="{FF2B5EF4-FFF2-40B4-BE49-F238E27FC236}">
                  <a16:creationId xmlns:a16="http://schemas.microsoft.com/office/drawing/2014/main" id="{2DF9A55D-ADC7-FDF8-0382-A17EE6F5C4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11993" y="42162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1" name="Line 52">
              <a:extLst>
                <a:ext uri="{FF2B5EF4-FFF2-40B4-BE49-F238E27FC236}">
                  <a16:creationId xmlns:a16="http://schemas.microsoft.com/office/drawing/2014/main" id="{FD2F2E92-DC7E-CD35-C572-59C319EF1B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6118" y="40908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2" name="Line 53">
              <a:extLst>
                <a:ext uri="{FF2B5EF4-FFF2-40B4-BE49-F238E27FC236}">
                  <a16:creationId xmlns:a16="http://schemas.microsoft.com/office/drawing/2014/main" id="{9B886F7B-8969-808D-5B9E-77A4C971C1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1993" y="4090865"/>
              <a:ext cx="0" cy="1254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3" name="Line 54">
              <a:extLst>
                <a:ext uri="{FF2B5EF4-FFF2-40B4-BE49-F238E27FC236}">
                  <a16:creationId xmlns:a16="http://schemas.microsoft.com/office/drawing/2014/main" id="{5E608022-22B5-9EAF-C478-9775B88A2F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96118" y="42162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4" name="Line 55">
              <a:extLst>
                <a:ext uri="{FF2B5EF4-FFF2-40B4-BE49-F238E27FC236}">
                  <a16:creationId xmlns:a16="http://schemas.microsoft.com/office/drawing/2014/main" id="{3DBD9201-D8FB-06BE-6F8A-364C72D192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1993" y="40908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5" name="Line 56">
              <a:extLst>
                <a:ext uri="{FF2B5EF4-FFF2-40B4-BE49-F238E27FC236}">
                  <a16:creationId xmlns:a16="http://schemas.microsoft.com/office/drawing/2014/main" id="{4329EBA7-AF16-2F7F-B95D-00F677F93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818" y="414166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6" name="Line 57">
              <a:extLst>
                <a:ext uri="{FF2B5EF4-FFF2-40B4-BE49-F238E27FC236}">
                  <a16:creationId xmlns:a16="http://schemas.microsoft.com/office/drawing/2014/main" id="{1238A13D-ACFB-AB1F-C6CF-C757AB0216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3105" y="42940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7" name="Line 58">
              <a:extLst>
                <a:ext uri="{FF2B5EF4-FFF2-40B4-BE49-F238E27FC236}">
                  <a16:creationId xmlns:a16="http://schemas.microsoft.com/office/drawing/2014/main" id="{095787A2-7A62-5051-2DC6-D08DB1E00E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105" y="4141665"/>
              <a:ext cx="0" cy="1524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8" name="Line 59">
              <a:extLst>
                <a:ext uri="{FF2B5EF4-FFF2-40B4-BE49-F238E27FC236}">
                  <a16:creationId xmlns:a16="http://schemas.microsoft.com/office/drawing/2014/main" id="{FCCE3492-9BEC-9647-B294-F5C47712AE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105" y="41416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09" name="Line 60">
              <a:extLst>
                <a:ext uri="{FF2B5EF4-FFF2-40B4-BE49-F238E27FC236}">
                  <a16:creationId xmlns:a16="http://schemas.microsoft.com/office/drawing/2014/main" id="{1385B0DB-1450-9851-77B3-8675A3AC22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08818" y="429406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0" name="Line 61">
              <a:extLst>
                <a:ext uri="{FF2B5EF4-FFF2-40B4-BE49-F238E27FC236}">
                  <a16:creationId xmlns:a16="http://schemas.microsoft.com/office/drawing/2014/main" id="{3DFB64BF-5F18-BFCD-11C2-1CD75CC55D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8980" y="42654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1" name="Line 62">
              <a:extLst>
                <a:ext uri="{FF2B5EF4-FFF2-40B4-BE49-F238E27FC236}">
                  <a16:creationId xmlns:a16="http://schemas.microsoft.com/office/drawing/2014/main" id="{ECF31FE2-5586-C014-1546-DE84E05274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3105" y="41686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2" name="Line 63">
              <a:extLst>
                <a:ext uri="{FF2B5EF4-FFF2-40B4-BE49-F238E27FC236}">
                  <a16:creationId xmlns:a16="http://schemas.microsoft.com/office/drawing/2014/main" id="{67E80D45-6C0D-9EF9-4BF1-4552576EF0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980" y="4168652"/>
              <a:ext cx="0" cy="968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3" name="Line 64">
              <a:extLst>
                <a:ext uri="{FF2B5EF4-FFF2-40B4-BE49-F238E27FC236}">
                  <a16:creationId xmlns:a16="http://schemas.microsoft.com/office/drawing/2014/main" id="{E95151F1-AE3F-1293-7D0F-C1E51F2525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23105" y="42654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4" name="Line 65">
              <a:extLst>
                <a:ext uri="{FF2B5EF4-FFF2-40B4-BE49-F238E27FC236}">
                  <a16:creationId xmlns:a16="http://schemas.microsoft.com/office/drawing/2014/main" id="{170EF7D8-85D2-ECA8-0DF1-DC49C26F3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8980" y="41686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5" name="Line 66">
              <a:extLst>
                <a:ext uri="{FF2B5EF4-FFF2-40B4-BE49-F238E27FC236}">
                  <a16:creationId xmlns:a16="http://schemas.microsoft.com/office/drawing/2014/main" id="{E50CDA09-052D-04C4-423E-A14D406227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2630" y="418611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6" name="Line 67">
              <a:extLst>
                <a:ext uri="{FF2B5EF4-FFF2-40B4-BE49-F238E27FC236}">
                  <a16:creationId xmlns:a16="http://schemas.microsoft.com/office/drawing/2014/main" id="{6911F136-040C-8BA7-CE60-C3E63E5E3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46918" y="42781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7" name="Line 68">
              <a:extLst>
                <a:ext uri="{FF2B5EF4-FFF2-40B4-BE49-F238E27FC236}">
                  <a16:creationId xmlns:a16="http://schemas.microsoft.com/office/drawing/2014/main" id="{3B64BA9D-5A72-9DAA-7B58-404B5CCB85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46918" y="4186115"/>
              <a:ext cx="0" cy="920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8" name="Line 69">
              <a:extLst>
                <a:ext uri="{FF2B5EF4-FFF2-40B4-BE49-F238E27FC236}">
                  <a16:creationId xmlns:a16="http://schemas.microsoft.com/office/drawing/2014/main" id="{FC5F26B2-964B-3801-5DF2-FD46823E7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6918" y="41861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19" name="Line 70">
              <a:extLst>
                <a:ext uri="{FF2B5EF4-FFF2-40B4-BE49-F238E27FC236}">
                  <a16:creationId xmlns:a16="http://schemas.microsoft.com/office/drawing/2014/main" id="{85F7EF3B-3C1F-9523-B397-0DE6B5F68A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32630" y="4278190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0" name="Line 71">
              <a:extLst>
                <a:ext uri="{FF2B5EF4-FFF2-40B4-BE49-F238E27FC236}">
                  <a16:creationId xmlns:a16="http://schemas.microsoft.com/office/drawing/2014/main" id="{BA164D6C-280C-798F-7F0D-1A5DFA6F99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67555" y="42893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1" name="Line 72">
              <a:extLst>
                <a:ext uri="{FF2B5EF4-FFF2-40B4-BE49-F238E27FC236}">
                  <a16:creationId xmlns:a16="http://schemas.microsoft.com/office/drawing/2014/main" id="{B2BAD744-8445-E709-4C52-5A39420B8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51680" y="42051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2" name="Line 73">
              <a:extLst>
                <a:ext uri="{FF2B5EF4-FFF2-40B4-BE49-F238E27FC236}">
                  <a16:creationId xmlns:a16="http://schemas.microsoft.com/office/drawing/2014/main" id="{7F52F167-9E92-5302-D6D9-9B9B40B781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555" y="4205165"/>
              <a:ext cx="0" cy="841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3" name="Line 74">
              <a:extLst>
                <a:ext uri="{FF2B5EF4-FFF2-40B4-BE49-F238E27FC236}">
                  <a16:creationId xmlns:a16="http://schemas.microsoft.com/office/drawing/2014/main" id="{4164FAC9-9AAA-A3D9-9017-E5CC608878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51680" y="42893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4" name="Line 75">
              <a:extLst>
                <a:ext uri="{FF2B5EF4-FFF2-40B4-BE49-F238E27FC236}">
                  <a16:creationId xmlns:a16="http://schemas.microsoft.com/office/drawing/2014/main" id="{EABFC444-5BAC-E06E-CE4C-EC66F5DE5B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67555" y="42051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5" name="Line 76">
              <a:extLst>
                <a:ext uri="{FF2B5EF4-FFF2-40B4-BE49-F238E27FC236}">
                  <a16:creationId xmlns:a16="http://schemas.microsoft.com/office/drawing/2014/main" id="{C21B3B99-1E04-84CB-94D9-8041D71BF5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9780" y="42115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6" name="Line 77">
              <a:extLst>
                <a:ext uri="{FF2B5EF4-FFF2-40B4-BE49-F238E27FC236}">
                  <a16:creationId xmlns:a16="http://schemas.microsoft.com/office/drawing/2014/main" id="{4F0F3CA4-78D9-5F5E-BE1B-F4200B4C7A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5655" y="43067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7" name="Line 78">
              <a:extLst>
                <a:ext uri="{FF2B5EF4-FFF2-40B4-BE49-F238E27FC236}">
                  <a16:creationId xmlns:a16="http://schemas.microsoft.com/office/drawing/2014/main" id="{316A54D4-6A2B-8579-6CF9-45B031BA1C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05655" y="4211515"/>
              <a:ext cx="0" cy="952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8" name="Line 79">
              <a:extLst>
                <a:ext uri="{FF2B5EF4-FFF2-40B4-BE49-F238E27FC236}">
                  <a16:creationId xmlns:a16="http://schemas.microsoft.com/office/drawing/2014/main" id="{250C9CC4-722B-DBBA-1707-DD3D3D58A0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05655" y="42115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29" name="Line 80">
              <a:extLst>
                <a:ext uri="{FF2B5EF4-FFF2-40B4-BE49-F238E27FC236}">
                  <a16:creationId xmlns:a16="http://schemas.microsoft.com/office/drawing/2014/main" id="{E6840A12-E114-63BA-4C31-D92EF75097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89780" y="43067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0" name="Line 81">
              <a:extLst>
                <a:ext uri="{FF2B5EF4-FFF2-40B4-BE49-F238E27FC236}">
                  <a16:creationId xmlns:a16="http://schemas.microsoft.com/office/drawing/2014/main" id="{C4DA3295-D90F-993B-9B51-C48A6506D8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42168" y="4324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1" name="Line 82">
              <a:extLst>
                <a:ext uri="{FF2B5EF4-FFF2-40B4-BE49-F238E27FC236}">
                  <a16:creationId xmlns:a16="http://schemas.microsoft.com/office/drawing/2014/main" id="{C596ACD0-FF14-AA32-45E2-81FBF52906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26293" y="42273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2" name="Line 83">
              <a:extLst>
                <a:ext uri="{FF2B5EF4-FFF2-40B4-BE49-F238E27FC236}">
                  <a16:creationId xmlns:a16="http://schemas.microsoft.com/office/drawing/2014/main" id="{0FCBF8B7-D062-5DF1-A543-D0C215D2F1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168" y="4227390"/>
              <a:ext cx="0" cy="968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3" name="Line 84">
              <a:extLst>
                <a:ext uri="{FF2B5EF4-FFF2-40B4-BE49-F238E27FC236}">
                  <a16:creationId xmlns:a16="http://schemas.microsoft.com/office/drawing/2014/main" id="{A231E0C5-DC55-0F08-D951-7C16586CB4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26293" y="4324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4" name="Line 85">
              <a:extLst>
                <a:ext uri="{FF2B5EF4-FFF2-40B4-BE49-F238E27FC236}">
                  <a16:creationId xmlns:a16="http://schemas.microsoft.com/office/drawing/2014/main" id="{C74F5685-A6BF-0DE2-BB29-46763D36E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2168" y="42273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5" name="Line 86">
              <a:extLst>
                <a:ext uri="{FF2B5EF4-FFF2-40B4-BE49-F238E27FC236}">
                  <a16:creationId xmlns:a16="http://schemas.microsoft.com/office/drawing/2014/main" id="{962DD4D0-C93F-2227-2395-1721E9C552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393" y="42432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6" name="Line 87">
              <a:extLst>
                <a:ext uri="{FF2B5EF4-FFF2-40B4-BE49-F238E27FC236}">
                  <a16:creationId xmlns:a16="http://schemas.microsoft.com/office/drawing/2014/main" id="{8CA1D25D-B6B7-7479-500E-4B03E4FFD9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0268" y="434010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7" name="Line 88">
              <a:extLst>
                <a:ext uri="{FF2B5EF4-FFF2-40B4-BE49-F238E27FC236}">
                  <a16:creationId xmlns:a16="http://schemas.microsoft.com/office/drawing/2014/main" id="{D14A4691-C264-6AD3-0179-2C65698514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80268" y="4243265"/>
              <a:ext cx="0" cy="968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8" name="Line 89">
              <a:extLst>
                <a:ext uri="{FF2B5EF4-FFF2-40B4-BE49-F238E27FC236}">
                  <a16:creationId xmlns:a16="http://schemas.microsoft.com/office/drawing/2014/main" id="{D80E72C9-0F77-4797-11E4-AC2460D3ED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0268" y="424326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39" name="Line 90">
              <a:extLst>
                <a:ext uri="{FF2B5EF4-FFF2-40B4-BE49-F238E27FC236}">
                  <a16:creationId xmlns:a16="http://schemas.microsoft.com/office/drawing/2014/main" id="{21E0876D-A6C0-AF70-8ECD-3A4D2A2285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4393" y="43401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0" name="Line 91">
              <a:extLst>
                <a:ext uri="{FF2B5EF4-FFF2-40B4-BE49-F238E27FC236}">
                  <a16:creationId xmlns:a16="http://schemas.microsoft.com/office/drawing/2014/main" id="{E7A4DE8E-00FE-9CFF-8526-6E78241C93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19955" y="435280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1" name="Line 92">
              <a:extLst>
                <a:ext uri="{FF2B5EF4-FFF2-40B4-BE49-F238E27FC236}">
                  <a16:creationId xmlns:a16="http://schemas.microsoft.com/office/drawing/2014/main" id="{61E9C0B4-9F7E-5BAC-2E11-7863AAC0C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4080" y="42575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2" name="Line 93">
              <a:extLst>
                <a:ext uri="{FF2B5EF4-FFF2-40B4-BE49-F238E27FC236}">
                  <a16:creationId xmlns:a16="http://schemas.microsoft.com/office/drawing/2014/main" id="{AAA02EA5-AB1C-9D6E-7E30-D52219E7BD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955" y="4257552"/>
              <a:ext cx="0" cy="952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3" name="Line 94">
              <a:extLst>
                <a:ext uri="{FF2B5EF4-FFF2-40B4-BE49-F238E27FC236}">
                  <a16:creationId xmlns:a16="http://schemas.microsoft.com/office/drawing/2014/main" id="{9F709518-6E30-E185-B5D3-3C720FF6AC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04080" y="43528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4" name="Line 95">
              <a:extLst>
                <a:ext uri="{FF2B5EF4-FFF2-40B4-BE49-F238E27FC236}">
                  <a16:creationId xmlns:a16="http://schemas.microsoft.com/office/drawing/2014/main" id="{FB54A35D-ACBC-CC80-4357-B470FC5ABF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9955" y="425755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5" name="Line 96">
              <a:extLst>
                <a:ext uri="{FF2B5EF4-FFF2-40B4-BE49-F238E27FC236}">
                  <a16:creationId xmlns:a16="http://schemas.microsoft.com/office/drawing/2014/main" id="{D6A9EB34-38B7-C588-DB11-24F6A13D1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2180" y="42718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6" name="Line 97">
              <a:extLst>
                <a:ext uri="{FF2B5EF4-FFF2-40B4-BE49-F238E27FC236}">
                  <a16:creationId xmlns:a16="http://schemas.microsoft.com/office/drawing/2014/main" id="{A0681C91-C096-D931-5DB4-94A07C4CCC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58055" y="43639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7" name="Line 98">
              <a:extLst>
                <a:ext uri="{FF2B5EF4-FFF2-40B4-BE49-F238E27FC236}">
                  <a16:creationId xmlns:a16="http://schemas.microsoft.com/office/drawing/2014/main" id="{87873C59-AEB0-A309-F634-5767C08E4E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055" y="4271840"/>
              <a:ext cx="0" cy="920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8" name="Line 99">
              <a:extLst>
                <a:ext uri="{FF2B5EF4-FFF2-40B4-BE49-F238E27FC236}">
                  <a16:creationId xmlns:a16="http://schemas.microsoft.com/office/drawing/2014/main" id="{82553C05-8B72-BDBB-457D-F7963B5BDF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8055" y="42718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49" name="Line 100">
              <a:extLst>
                <a:ext uri="{FF2B5EF4-FFF2-40B4-BE49-F238E27FC236}">
                  <a16:creationId xmlns:a16="http://schemas.microsoft.com/office/drawing/2014/main" id="{6C39E259-C22C-3A9C-38B6-667C0A566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42180" y="43639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0" name="Line 101">
              <a:extLst>
                <a:ext uri="{FF2B5EF4-FFF2-40B4-BE49-F238E27FC236}">
                  <a16:creationId xmlns:a16="http://schemas.microsoft.com/office/drawing/2014/main" id="{1DEB6C78-66C0-57DD-3318-A36EC4206A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94568" y="437661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1" name="Line 102">
              <a:extLst>
                <a:ext uri="{FF2B5EF4-FFF2-40B4-BE49-F238E27FC236}">
                  <a16:creationId xmlns:a16="http://schemas.microsoft.com/office/drawing/2014/main" id="{0E2EB1DE-0E41-6DB3-DA30-D7CB60F787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78693" y="42861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2" name="Line 103">
              <a:extLst>
                <a:ext uri="{FF2B5EF4-FFF2-40B4-BE49-F238E27FC236}">
                  <a16:creationId xmlns:a16="http://schemas.microsoft.com/office/drawing/2014/main" id="{7F85C647-4432-532D-FE5E-391E759E40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4568" y="4286127"/>
              <a:ext cx="0" cy="904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3" name="Line 104">
              <a:extLst>
                <a:ext uri="{FF2B5EF4-FFF2-40B4-BE49-F238E27FC236}">
                  <a16:creationId xmlns:a16="http://schemas.microsoft.com/office/drawing/2014/main" id="{F3C7BBBF-10B6-9059-DC5B-66ED78B847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978693" y="43766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4" name="Line 105">
              <a:extLst>
                <a:ext uri="{FF2B5EF4-FFF2-40B4-BE49-F238E27FC236}">
                  <a16:creationId xmlns:a16="http://schemas.microsoft.com/office/drawing/2014/main" id="{15E3DFAF-449C-85FF-EC3A-4728668F06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94568" y="42861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5" name="Line 106">
              <a:extLst>
                <a:ext uri="{FF2B5EF4-FFF2-40B4-BE49-F238E27FC236}">
                  <a16:creationId xmlns:a16="http://schemas.microsoft.com/office/drawing/2014/main" id="{6667EAFD-1E4F-F5B2-38E8-2DF1EA6340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6793" y="42972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6" name="Line 107">
              <a:extLst>
                <a:ext uri="{FF2B5EF4-FFF2-40B4-BE49-F238E27FC236}">
                  <a16:creationId xmlns:a16="http://schemas.microsoft.com/office/drawing/2014/main" id="{A37D774A-96F3-12C7-9328-0DDB4FDD4D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32668" y="43877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7" name="Line 108">
              <a:extLst>
                <a:ext uri="{FF2B5EF4-FFF2-40B4-BE49-F238E27FC236}">
                  <a16:creationId xmlns:a16="http://schemas.microsoft.com/office/drawing/2014/main" id="{1BEF64EF-D43B-D5AA-BE07-D9D219C2D0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32668" y="4297240"/>
              <a:ext cx="0" cy="904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8" name="Line 109">
              <a:extLst>
                <a:ext uri="{FF2B5EF4-FFF2-40B4-BE49-F238E27FC236}">
                  <a16:creationId xmlns:a16="http://schemas.microsoft.com/office/drawing/2014/main" id="{FC4DD131-68A3-428A-D43E-C2EFEF3D43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2668" y="42972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59" name="Line 110">
              <a:extLst>
                <a:ext uri="{FF2B5EF4-FFF2-40B4-BE49-F238E27FC236}">
                  <a16:creationId xmlns:a16="http://schemas.microsoft.com/office/drawing/2014/main" id="{7565DC66-E1F9-5960-BCB4-49A55DE835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16793" y="43877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0" name="Line 111">
              <a:extLst>
                <a:ext uri="{FF2B5EF4-FFF2-40B4-BE49-F238E27FC236}">
                  <a16:creationId xmlns:a16="http://schemas.microsoft.com/office/drawing/2014/main" id="{F2140872-4DD1-494C-3BE5-06DB553F10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69180" y="44067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1" name="Line 112">
              <a:extLst>
                <a:ext uri="{FF2B5EF4-FFF2-40B4-BE49-F238E27FC236}">
                  <a16:creationId xmlns:a16="http://schemas.microsoft.com/office/drawing/2014/main" id="{9BD9FEAD-D2A5-D72F-E58A-90A6A16735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3305" y="43083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2" name="Line 113">
              <a:extLst>
                <a:ext uri="{FF2B5EF4-FFF2-40B4-BE49-F238E27FC236}">
                  <a16:creationId xmlns:a16="http://schemas.microsoft.com/office/drawing/2014/main" id="{622BB0B9-D851-1D70-DB7C-9C0B9E13FD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9180" y="4308352"/>
              <a:ext cx="0" cy="984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3" name="Line 114">
              <a:extLst>
                <a:ext uri="{FF2B5EF4-FFF2-40B4-BE49-F238E27FC236}">
                  <a16:creationId xmlns:a16="http://schemas.microsoft.com/office/drawing/2014/main" id="{52F7F910-0E85-43D6-9F51-2F646C8E9B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53305" y="44067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4" name="Line 115">
              <a:extLst>
                <a:ext uri="{FF2B5EF4-FFF2-40B4-BE49-F238E27FC236}">
                  <a16:creationId xmlns:a16="http://schemas.microsoft.com/office/drawing/2014/main" id="{501733C1-F1EA-72D1-3433-7DA06C07B2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9180" y="430835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5" name="Line 116">
              <a:extLst>
                <a:ext uri="{FF2B5EF4-FFF2-40B4-BE49-F238E27FC236}">
                  <a16:creationId xmlns:a16="http://schemas.microsoft.com/office/drawing/2014/main" id="{A5039BDF-5CF8-8DEC-5AC4-0E103A726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4580" y="4324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6" name="Line 117">
              <a:extLst>
                <a:ext uri="{FF2B5EF4-FFF2-40B4-BE49-F238E27FC236}">
                  <a16:creationId xmlns:a16="http://schemas.microsoft.com/office/drawing/2014/main" id="{88E36C71-DAF8-BD91-0711-0E6BD74E23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10455" y="4424240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7" name="Line 118">
              <a:extLst>
                <a:ext uri="{FF2B5EF4-FFF2-40B4-BE49-F238E27FC236}">
                  <a16:creationId xmlns:a16="http://schemas.microsoft.com/office/drawing/2014/main" id="{32BB3BB8-E21B-E142-419D-9AD7BCE4B8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10455" y="4324227"/>
              <a:ext cx="0" cy="100013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8" name="Line 119">
              <a:extLst>
                <a:ext uri="{FF2B5EF4-FFF2-40B4-BE49-F238E27FC236}">
                  <a16:creationId xmlns:a16="http://schemas.microsoft.com/office/drawing/2014/main" id="{18512183-DEC5-D1C9-4F84-D268A9336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0455" y="43242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69" name="Line 120">
              <a:extLst>
                <a:ext uri="{FF2B5EF4-FFF2-40B4-BE49-F238E27FC236}">
                  <a16:creationId xmlns:a16="http://schemas.microsoft.com/office/drawing/2014/main" id="{4E26D43A-FF53-C8A8-E224-0326C172D2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094580" y="44242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0" name="Line 121">
              <a:extLst>
                <a:ext uri="{FF2B5EF4-FFF2-40B4-BE49-F238E27FC236}">
                  <a16:creationId xmlns:a16="http://schemas.microsoft.com/office/drawing/2014/main" id="{71BBE624-7480-4E51-824E-9BF3686E0F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48555" y="44353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1" name="Line 122">
              <a:extLst>
                <a:ext uri="{FF2B5EF4-FFF2-40B4-BE49-F238E27FC236}">
                  <a16:creationId xmlns:a16="http://schemas.microsoft.com/office/drawing/2014/main" id="{44C9716E-84DE-64A1-72D6-EC3F04671B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34268" y="43305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2" name="Line 123">
              <a:extLst>
                <a:ext uri="{FF2B5EF4-FFF2-40B4-BE49-F238E27FC236}">
                  <a16:creationId xmlns:a16="http://schemas.microsoft.com/office/drawing/2014/main" id="{29256B86-412E-23B1-08AD-9A7042BE2B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8555" y="4330577"/>
              <a:ext cx="0" cy="1047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3" name="Line 124">
              <a:extLst>
                <a:ext uri="{FF2B5EF4-FFF2-40B4-BE49-F238E27FC236}">
                  <a16:creationId xmlns:a16="http://schemas.microsoft.com/office/drawing/2014/main" id="{96C9DF79-C900-7068-C714-421D1CFD1D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34268" y="443535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4" name="Line 125">
              <a:extLst>
                <a:ext uri="{FF2B5EF4-FFF2-40B4-BE49-F238E27FC236}">
                  <a16:creationId xmlns:a16="http://schemas.microsoft.com/office/drawing/2014/main" id="{0DF54A6C-F655-F419-6E5D-7E5F4EC9B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48555" y="43305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5" name="Line 126">
              <a:extLst>
                <a:ext uri="{FF2B5EF4-FFF2-40B4-BE49-F238E27FC236}">
                  <a16:creationId xmlns:a16="http://schemas.microsoft.com/office/drawing/2014/main" id="{9FE1D64A-8313-1F8B-76A7-EB4228932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6018" y="43432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6" name="Line 127">
              <a:extLst>
                <a:ext uri="{FF2B5EF4-FFF2-40B4-BE49-F238E27FC236}">
                  <a16:creationId xmlns:a16="http://schemas.microsoft.com/office/drawing/2014/main" id="{7AF51E29-4B3B-A9FD-9974-A22DA0812B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81893" y="4451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7" name="Line 128">
              <a:extLst>
                <a:ext uri="{FF2B5EF4-FFF2-40B4-BE49-F238E27FC236}">
                  <a16:creationId xmlns:a16="http://schemas.microsoft.com/office/drawing/2014/main" id="{50856AE7-B6A7-09C0-00F2-DC5ADA1CAA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81893" y="4343277"/>
              <a:ext cx="0" cy="10795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8" name="Line 129">
              <a:extLst>
                <a:ext uri="{FF2B5EF4-FFF2-40B4-BE49-F238E27FC236}">
                  <a16:creationId xmlns:a16="http://schemas.microsoft.com/office/drawing/2014/main" id="{13C5AEE7-14AF-FB9F-3E1A-EDB6C4B59C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1893" y="43432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79" name="Line 130">
              <a:extLst>
                <a:ext uri="{FF2B5EF4-FFF2-40B4-BE49-F238E27FC236}">
                  <a16:creationId xmlns:a16="http://schemas.microsoft.com/office/drawing/2014/main" id="{3F9E880E-8CBF-73A6-8C57-286B98E55A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166018" y="4451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0" name="Line 131">
              <a:extLst>
                <a:ext uri="{FF2B5EF4-FFF2-40B4-BE49-F238E27FC236}">
                  <a16:creationId xmlns:a16="http://schemas.microsoft.com/office/drawing/2014/main" id="{E1C6781E-880D-DD09-FF2F-C4FD1526EC1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21580" y="44448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1" name="Line 132">
              <a:extLst>
                <a:ext uri="{FF2B5EF4-FFF2-40B4-BE49-F238E27FC236}">
                  <a16:creationId xmlns:a16="http://schemas.microsoft.com/office/drawing/2014/main" id="{78114DBB-E6F0-548B-0EB5-571F12AA9F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5705" y="43432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2" name="Line 133">
              <a:extLst>
                <a:ext uri="{FF2B5EF4-FFF2-40B4-BE49-F238E27FC236}">
                  <a16:creationId xmlns:a16="http://schemas.microsoft.com/office/drawing/2014/main" id="{01224C8C-092B-366A-3650-75908951D5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580" y="4343277"/>
              <a:ext cx="0" cy="1016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3" name="Line 134">
              <a:extLst>
                <a:ext uri="{FF2B5EF4-FFF2-40B4-BE49-F238E27FC236}">
                  <a16:creationId xmlns:a16="http://schemas.microsoft.com/office/drawing/2014/main" id="{FC745031-DEB2-4288-B832-059BA7B1AE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05705" y="44448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4" name="Line 135">
              <a:extLst>
                <a:ext uri="{FF2B5EF4-FFF2-40B4-BE49-F238E27FC236}">
                  <a16:creationId xmlns:a16="http://schemas.microsoft.com/office/drawing/2014/main" id="{ECF6FE54-5CBE-0EFD-8EF6-0B0254C213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21580" y="43432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5" name="Line 136">
              <a:extLst>
                <a:ext uri="{FF2B5EF4-FFF2-40B4-BE49-F238E27FC236}">
                  <a16:creationId xmlns:a16="http://schemas.microsoft.com/office/drawing/2014/main" id="{EEEEEE75-8374-BF79-7D5F-51BD96FA4A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83493" y="43623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6" name="Line 137">
              <a:extLst>
                <a:ext uri="{FF2B5EF4-FFF2-40B4-BE49-F238E27FC236}">
                  <a16:creationId xmlns:a16="http://schemas.microsoft.com/office/drawing/2014/main" id="{253887FC-15C3-6BF6-5A71-7F1437B51C6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99368" y="44639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7" name="Line 138">
              <a:extLst>
                <a:ext uri="{FF2B5EF4-FFF2-40B4-BE49-F238E27FC236}">
                  <a16:creationId xmlns:a16="http://schemas.microsoft.com/office/drawing/2014/main" id="{35F7D961-96A5-3538-EF8A-C971B8E170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9368" y="4362327"/>
              <a:ext cx="0" cy="10160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8" name="Line 139">
              <a:extLst>
                <a:ext uri="{FF2B5EF4-FFF2-40B4-BE49-F238E27FC236}">
                  <a16:creationId xmlns:a16="http://schemas.microsoft.com/office/drawing/2014/main" id="{83BF777F-B108-4592-4877-CF99865637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9368" y="43623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89" name="Line 140">
              <a:extLst>
                <a:ext uri="{FF2B5EF4-FFF2-40B4-BE49-F238E27FC236}">
                  <a16:creationId xmlns:a16="http://schemas.microsoft.com/office/drawing/2014/main" id="{42E10B1E-5111-7717-1F9E-9482922AB6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83493" y="44639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0" name="Line 141">
              <a:extLst>
                <a:ext uri="{FF2B5EF4-FFF2-40B4-BE49-F238E27FC236}">
                  <a16:creationId xmlns:a16="http://schemas.microsoft.com/office/drawing/2014/main" id="{ABCF8B23-812B-6508-4F0C-698778AEA5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5255" y="44956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1" name="Line 142">
              <a:extLst>
                <a:ext uri="{FF2B5EF4-FFF2-40B4-BE49-F238E27FC236}">
                  <a16:creationId xmlns:a16="http://schemas.microsoft.com/office/drawing/2014/main" id="{84C06488-B8B7-24C7-4D5A-8A2011D0C8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9380" y="44036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2" name="Line 143">
              <a:extLst>
                <a:ext uri="{FF2B5EF4-FFF2-40B4-BE49-F238E27FC236}">
                  <a16:creationId xmlns:a16="http://schemas.microsoft.com/office/drawing/2014/main" id="{AE6A965E-D126-57A2-0120-C61D444B8A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5255" y="4403602"/>
              <a:ext cx="0" cy="920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3" name="Line 144">
              <a:extLst>
                <a:ext uri="{FF2B5EF4-FFF2-40B4-BE49-F238E27FC236}">
                  <a16:creationId xmlns:a16="http://schemas.microsoft.com/office/drawing/2014/main" id="{1C324DD0-BDF4-2DA6-EFCA-48E6EDACD8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99380" y="44956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4" name="Line 145">
              <a:extLst>
                <a:ext uri="{FF2B5EF4-FFF2-40B4-BE49-F238E27FC236}">
                  <a16:creationId xmlns:a16="http://schemas.microsoft.com/office/drawing/2014/main" id="{85728A23-0213-FB6A-4371-E96F5EC740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15255" y="44036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5" name="Line 146">
              <a:extLst>
                <a:ext uri="{FF2B5EF4-FFF2-40B4-BE49-F238E27FC236}">
                  <a16:creationId xmlns:a16="http://schemas.microsoft.com/office/drawing/2014/main" id="{1AB43215-A41D-CD2C-D6BA-B829878C2E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51780" y="44655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6" name="Line 147">
              <a:extLst>
                <a:ext uri="{FF2B5EF4-FFF2-40B4-BE49-F238E27FC236}">
                  <a16:creationId xmlns:a16="http://schemas.microsoft.com/office/drawing/2014/main" id="{D2CE844B-01F2-96F2-FDB5-858CA3C10E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67655" y="45496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7" name="Line 148">
              <a:extLst>
                <a:ext uri="{FF2B5EF4-FFF2-40B4-BE49-F238E27FC236}">
                  <a16:creationId xmlns:a16="http://schemas.microsoft.com/office/drawing/2014/main" id="{5E224E37-4265-5845-EC5D-2AB2F4044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7655" y="4465515"/>
              <a:ext cx="0" cy="841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8" name="Line 149">
              <a:extLst>
                <a:ext uri="{FF2B5EF4-FFF2-40B4-BE49-F238E27FC236}">
                  <a16:creationId xmlns:a16="http://schemas.microsoft.com/office/drawing/2014/main" id="{EB23CB99-6C40-9D82-C81E-6558A044A5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7655" y="44655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199" name="Line 150">
              <a:extLst>
                <a:ext uri="{FF2B5EF4-FFF2-40B4-BE49-F238E27FC236}">
                  <a16:creationId xmlns:a16="http://schemas.microsoft.com/office/drawing/2014/main" id="{F3FC28AE-C684-387F-C239-E533F526A5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51780" y="45496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0" name="Line 151">
              <a:extLst>
                <a:ext uri="{FF2B5EF4-FFF2-40B4-BE49-F238E27FC236}">
                  <a16:creationId xmlns:a16="http://schemas.microsoft.com/office/drawing/2014/main" id="{A9F98C91-995A-F44F-6494-C735CC5FD8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16880" y="4613152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1" name="Line 152">
              <a:extLst>
                <a:ext uri="{FF2B5EF4-FFF2-40B4-BE49-F238E27FC236}">
                  <a16:creationId xmlns:a16="http://schemas.microsoft.com/office/drawing/2014/main" id="{5D74E963-BAE2-DCCD-3BB8-D45529CDB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1005" y="45147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2" name="Line 153">
              <a:extLst>
                <a:ext uri="{FF2B5EF4-FFF2-40B4-BE49-F238E27FC236}">
                  <a16:creationId xmlns:a16="http://schemas.microsoft.com/office/drawing/2014/main" id="{68E7DDCC-8F09-7175-B244-C69AC69999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6880" y="4514727"/>
              <a:ext cx="0" cy="984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3" name="Line 154">
              <a:extLst>
                <a:ext uri="{FF2B5EF4-FFF2-40B4-BE49-F238E27FC236}">
                  <a16:creationId xmlns:a16="http://schemas.microsoft.com/office/drawing/2014/main" id="{8CC4547E-75EB-74F8-3CD8-DE4A4FAF63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01005" y="461315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4" name="Line 155">
              <a:extLst>
                <a:ext uri="{FF2B5EF4-FFF2-40B4-BE49-F238E27FC236}">
                  <a16:creationId xmlns:a16="http://schemas.microsoft.com/office/drawing/2014/main" id="{740D7D65-51D3-CF61-8F2A-5DAEA3B00A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6880" y="45147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5" name="Line 156">
              <a:extLst>
                <a:ext uri="{FF2B5EF4-FFF2-40B4-BE49-F238E27FC236}">
                  <a16:creationId xmlns:a16="http://schemas.microsoft.com/office/drawing/2014/main" id="{4EB1DB25-84EB-EDF9-146F-E56E4C2867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4993" y="45814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6" name="Line 157">
              <a:extLst>
                <a:ext uri="{FF2B5EF4-FFF2-40B4-BE49-F238E27FC236}">
                  <a16:creationId xmlns:a16="http://schemas.microsoft.com/office/drawing/2014/main" id="{B4A5856C-E6C2-89E3-551C-5672C52F7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0868" y="46655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7" name="Line 158">
              <a:extLst>
                <a:ext uri="{FF2B5EF4-FFF2-40B4-BE49-F238E27FC236}">
                  <a16:creationId xmlns:a16="http://schemas.microsoft.com/office/drawing/2014/main" id="{87A360C8-61DF-F8CA-CF66-38295953DF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0868" y="4581402"/>
              <a:ext cx="0" cy="841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8" name="Line 159">
              <a:extLst>
                <a:ext uri="{FF2B5EF4-FFF2-40B4-BE49-F238E27FC236}">
                  <a16:creationId xmlns:a16="http://schemas.microsoft.com/office/drawing/2014/main" id="{A36A9C23-474A-07E3-7388-C18D61A47C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0868" y="4581402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09" name="Line 160">
              <a:extLst>
                <a:ext uri="{FF2B5EF4-FFF2-40B4-BE49-F238E27FC236}">
                  <a16:creationId xmlns:a16="http://schemas.microsoft.com/office/drawing/2014/main" id="{784D2157-3AF2-AD2E-C908-8D538AF68C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54993" y="46655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0" name="Line 161">
              <a:extLst>
                <a:ext uri="{FF2B5EF4-FFF2-40B4-BE49-F238E27FC236}">
                  <a16:creationId xmlns:a16="http://schemas.microsoft.com/office/drawing/2014/main" id="{A089884E-53D2-F778-603C-A0BB5B7B0F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18505" y="475126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1" name="Line 162">
              <a:extLst>
                <a:ext uri="{FF2B5EF4-FFF2-40B4-BE49-F238E27FC236}">
                  <a16:creationId xmlns:a16="http://schemas.microsoft.com/office/drawing/2014/main" id="{B594E715-1451-D8B1-8D4B-475148887B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2630" y="46480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2" name="Line 163">
              <a:extLst>
                <a:ext uri="{FF2B5EF4-FFF2-40B4-BE49-F238E27FC236}">
                  <a16:creationId xmlns:a16="http://schemas.microsoft.com/office/drawing/2014/main" id="{DA292806-3D43-8143-8189-19E5A5B481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505" y="4648077"/>
              <a:ext cx="0" cy="1031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3" name="Line 164">
              <a:extLst>
                <a:ext uri="{FF2B5EF4-FFF2-40B4-BE49-F238E27FC236}">
                  <a16:creationId xmlns:a16="http://schemas.microsoft.com/office/drawing/2014/main" id="{AB524467-6381-6589-1C75-EBA415A56C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02630" y="47512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4" name="Line 165">
              <a:extLst>
                <a:ext uri="{FF2B5EF4-FFF2-40B4-BE49-F238E27FC236}">
                  <a16:creationId xmlns:a16="http://schemas.microsoft.com/office/drawing/2014/main" id="{6E483345-A06B-A0D7-A5C6-2D43AE69E9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8505" y="46480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5" name="Line 166">
              <a:extLst>
                <a:ext uri="{FF2B5EF4-FFF2-40B4-BE49-F238E27FC236}">
                  <a16:creationId xmlns:a16="http://schemas.microsoft.com/office/drawing/2014/main" id="{89904C49-D3E2-6763-F73F-3D866141D5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58205" y="469411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6" name="Line 167">
              <a:extLst>
                <a:ext uri="{FF2B5EF4-FFF2-40B4-BE49-F238E27FC236}">
                  <a16:creationId xmlns:a16="http://schemas.microsoft.com/office/drawing/2014/main" id="{FDC26FFD-63D9-7356-43E9-22B62255B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72493" y="48115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7" name="Line 168">
              <a:extLst>
                <a:ext uri="{FF2B5EF4-FFF2-40B4-BE49-F238E27FC236}">
                  <a16:creationId xmlns:a16="http://schemas.microsoft.com/office/drawing/2014/main" id="{29D83DB6-43D5-598E-1A9A-58441C04DD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72493" y="4694115"/>
              <a:ext cx="0" cy="11747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8" name="Line 169">
              <a:extLst>
                <a:ext uri="{FF2B5EF4-FFF2-40B4-BE49-F238E27FC236}">
                  <a16:creationId xmlns:a16="http://schemas.microsoft.com/office/drawing/2014/main" id="{4AB96B1E-17B3-07F6-D229-4C763CD1E3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72493" y="469411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19" name="Line 170">
              <a:extLst>
                <a:ext uri="{FF2B5EF4-FFF2-40B4-BE49-F238E27FC236}">
                  <a16:creationId xmlns:a16="http://schemas.microsoft.com/office/drawing/2014/main" id="{D536576A-1408-369A-FE36-32A048B45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58205" y="4811590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0" name="Line 171">
              <a:extLst>
                <a:ext uri="{FF2B5EF4-FFF2-40B4-BE49-F238E27FC236}">
                  <a16:creationId xmlns:a16="http://schemas.microsoft.com/office/drawing/2014/main" id="{09628DAE-11CE-86FD-31C5-CBA6C384A3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58230" y="488937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1" name="Line 172">
              <a:extLst>
                <a:ext uri="{FF2B5EF4-FFF2-40B4-BE49-F238E27FC236}">
                  <a16:creationId xmlns:a16="http://schemas.microsoft.com/office/drawing/2014/main" id="{4C3EE756-AA46-2267-5142-694226BF5D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3943" y="4760790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2" name="Line 173">
              <a:extLst>
                <a:ext uri="{FF2B5EF4-FFF2-40B4-BE49-F238E27FC236}">
                  <a16:creationId xmlns:a16="http://schemas.microsoft.com/office/drawing/2014/main" id="{9A76F5DA-86F6-FF8F-38AB-5874AE261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8230" y="4760790"/>
              <a:ext cx="0" cy="12858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3" name="Line 174">
              <a:extLst>
                <a:ext uri="{FF2B5EF4-FFF2-40B4-BE49-F238E27FC236}">
                  <a16:creationId xmlns:a16="http://schemas.microsoft.com/office/drawing/2014/main" id="{297176F0-AFA7-41D9-F3A6-11D5F7CA2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43943" y="488937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4" name="Line 175">
              <a:extLst>
                <a:ext uri="{FF2B5EF4-FFF2-40B4-BE49-F238E27FC236}">
                  <a16:creationId xmlns:a16="http://schemas.microsoft.com/office/drawing/2014/main" id="{67167E6F-A114-936B-AD91-E5B85881E4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8230" y="476079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5" name="Line 176">
              <a:extLst>
                <a:ext uri="{FF2B5EF4-FFF2-40B4-BE49-F238E27FC236}">
                  <a16:creationId xmlns:a16="http://schemas.microsoft.com/office/drawing/2014/main" id="{49937DDD-C640-5359-0956-B600F30E48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9680" y="4832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6" name="Line 177">
              <a:extLst>
                <a:ext uri="{FF2B5EF4-FFF2-40B4-BE49-F238E27FC236}">
                  <a16:creationId xmlns:a16="http://schemas.microsoft.com/office/drawing/2014/main" id="{D0315839-B1A0-6107-3064-2E07CBDEA9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45555" y="49925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7" name="Line 178">
              <a:extLst>
                <a:ext uri="{FF2B5EF4-FFF2-40B4-BE49-F238E27FC236}">
                  <a16:creationId xmlns:a16="http://schemas.microsoft.com/office/drawing/2014/main" id="{8BC181EC-2C28-F690-F016-D89CCB5759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45555" y="4832227"/>
              <a:ext cx="0" cy="1603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8" name="Line 179">
              <a:extLst>
                <a:ext uri="{FF2B5EF4-FFF2-40B4-BE49-F238E27FC236}">
                  <a16:creationId xmlns:a16="http://schemas.microsoft.com/office/drawing/2014/main" id="{51140D78-AE94-6B0E-8DA9-CDF3C236A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5555" y="48322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29" name="Line 180">
              <a:extLst>
                <a:ext uri="{FF2B5EF4-FFF2-40B4-BE49-F238E27FC236}">
                  <a16:creationId xmlns:a16="http://schemas.microsoft.com/office/drawing/2014/main" id="{5AFD1734-20FE-47FA-F1E3-98C8E2B337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29680" y="49925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0" name="Line 181">
              <a:extLst>
                <a:ext uri="{FF2B5EF4-FFF2-40B4-BE49-F238E27FC236}">
                  <a16:creationId xmlns:a16="http://schemas.microsoft.com/office/drawing/2014/main" id="{6D12139E-370B-74F5-7BDF-6D4DAF44DC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26555" y="51576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1" name="Line 182">
              <a:extLst>
                <a:ext uri="{FF2B5EF4-FFF2-40B4-BE49-F238E27FC236}">
                  <a16:creationId xmlns:a16="http://schemas.microsoft.com/office/drawing/2014/main" id="{217A6F2F-EED6-8FBF-55FD-444C0D6ABE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10680" y="49703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2" name="Line 183">
              <a:extLst>
                <a:ext uri="{FF2B5EF4-FFF2-40B4-BE49-F238E27FC236}">
                  <a16:creationId xmlns:a16="http://schemas.microsoft.com/office/drawing/2014/main" id="{5B80D808-905B-CCC7-752C-A5294501E8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555" y="4970340"/>
              <a:ext cx="0" cy="187325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3" name="Line 184">
              <a:extLst>
                <a:ext uri="{FF2B5EF4-FFF2-40B4-BE49-F238E27FC236}">
                  <a16:creationId xmlns:a16="http://schemas.microsoft.com/office/drawing/2014/main" id="{F0D1688A-BF1A-4194-E22E-EB3503AF5D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0680" y="51576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4" name="Line 185">
              <a:extLst>
                <a:ext uri="{FF2B5EF4-FFF2-40B4-BE49-F238E27FC236}">
                  <a16:creationId xmlns:a16="http://schemas.microsoft.com/office/drawing/2014/main" id="{2F74439B-B529-8E97-CD3D-1040AACECB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6555" y="4970340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5" name="Line 186">
              <a:extLst>
                <a:ext uri="{FF2B5EF4-FFF2-40B4-BE49-F238E27FC236}">
                  <a16:creationId xmlns:a16="http://schemas.microsoft.com/office/drawing/2014/main" id="{6BEDC575-1F2F-927C-667D-FA15A3986A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8505" y="5098927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6" name="Line 187">
              <a:extLst>
                <a:ext uri="{FF2B5EF4-FFF2-40B4-BE49-F238E27FC236}">
                  <a16:creationId xmlns:a16="http://schemas.microsoft.com/office/drawing/2014/main" id="{97C4AB11-A513-7766-C33B-C18CE5066E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02793" y="5348165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7" name="Line 188">
              <a:extLst>
                <a:ext uri="{FF2B5EF4-FFF2-40B4-BE49-F238E27FC236}">
                  <a16:creationId xmlns:a16="http://schemas.microsoft.com/office/drawing/2014/main" id="{08D3306B-F105-9FEC-799D-1B90C6DEFD7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2793" y="5098927"/>
              <a:ext cx="0" cy="249238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8" name="Line 189">
              <a:extLst>
                <a:ext uri="{FF2B5EF4-FFF2-40B4-BE49-F238E27FC236}">
                  <a16:creationId xmlns:a16="http://schemas.microsoft.com/office/drawing/2014/main" id="{AC01498F-2E8F-C318-89DB-4FFBB83D3A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2793" y="5098927"/>
              <a:ext cx="15875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39" name="Line 190">
              <a:extLst>
                <a:ext uri="{FF2B5EF4-FFF2-40B4-BE49-F238E27FC236}">
                  <a16:creationId xmlns:a16="http://schemas.microsoft.com/office/drawing/2014/main" id="{DEEF7A3F-8EFA-C975-2684-C4FEC726CD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88505" y="5348165"/>
              <a:ext cx="14287" cy="0"/>
            </a:xfrm>
            <a:prstGeom prst="line">
              <a:avLst/>
            </a:prstGeom>
            <a:noFill/>
            <a:ln w="9525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40" name="Freeform 191">
              <a:extLst>
                <a:ext uri="{FF2B5EF4-FFF2-40B4-BE49-F238E27FC236}">
                  <a16:creationId xmlns:a16="http://schemas.microsoft.com/office/drawing/2014/main" id="{53E74AF0-7505-85ED-BEF0-5640B1865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93" y="4163890"/>
              <a:ext cx="2603500" cy="1019175"/>
            </a:xfrm>
            <a:custGeom>
              <a:avLst/>
              <a:gdLst>
                <a:gd name="T0" fmla="*/ 1640 w 1640"/>
                <a:gd name="T1" fmla="*/ 642 h 642"/>
                <a:gd name="T2" fmla="*/ 1403 w 1640"/>
                <a:gd name="T3" fmla="*/ 548 h 642"/>
                <a:gd name="T4" fmla="*/ 1163 w 1640"/>
                <a:gd name="T5" fmla="*/ 458 h 642"/>
                <a:gd name="T6" fmla="*/ 1045 w 1640"/>
                <a:gd name="T7" fmla="*/ 416 h 642"/>
                <a:gd name="T8" fmla="*/ 831 w 1640"/>
                <a:gd name="T9" fmla="*/ 332 h 642"/>
                <a:gd name="T10" fmla="*/ 738 w 1640"/>
                <a:gd name="T11" fmla="*/ 289 h 642"/>
                <a:gd name="T12" fmla="*/ 451 w 1640"/>
                <a:gd name="T13" fmla="*/ 180 h 642"/>
                <a:gd name="T14" fmla="*/ 377 w 1640"/>
                <a:gd name="T15" fmla="*/ 157 h 642"/>
                <a:gd name="T16" fmla="*/ 329 w 1640"/>
                <a:gd name="T17" fmla="*/ 145 h 642"/>
                <a:gd name="T18" fmla="*/ 304 w 1640"/>
                <a:gd name="T19" fmla="*/ 147 h 642"/>
                <a:gd name="T20" fmla="*/ 283 w 1640"/>
                <a:gd name="T21" fmla="*/ 138 h 642"/>
                <a:gd name="T22" fmla="*/ 259 w 1640"/>
                <a:gd name="T23" fmla="*/ 132 h 642"/>
                <a:gd name="T24" fmla="*/ 43 w 1640"/>
                <a:gd name="T25" fmla="*/ 53 h 642"/>
                <a:gd name="T26" fmla="*/ 30 w 1640"/>
                <a:gd name="T27" fmla="*/ 43 h 642"/>
                <a:gd name="T28" fmla="*/ 25 w 1640"/>
                <a:gd name="T29" fmla="*/ 42 h 642"/>
                <a:gd name="T30" fmla="*/ 15 w 1640"/>
                <a:gd name="T31" fmla="*/ 34 h 642"/>
                <a:gd name="T32" fmla="*/ 8 w 1640"/>
                <a:gd name="T33" fmla="*/ 0 h 642"/>
                <a:gd name="T34" fmla="*/ 0 w 1640"/>
                <a:gd name="T35" fmla="*/ 6 h 642"/>
                <a:gd name="T36" fmla="*/ 0 w 1640"/>
                <a:gd name="T37" fmla="*/ 152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40" h="642">
                  <a:moveTo>
                    <a:pt x="1640" y="642"/>
                  </a:moveTo>
                  <a:lnTo>
                    <a:pt x="1403" y="548"/>
                  </a:lnTo>
                  <a:lnTo>
                    <a:pt x="1163" y="458"/>
                  </a:lnTo>
                  <a:lnTo>
                    <a:pt x="1045" y="416"/>
                  </a:lnTo>
                  <a:lnTo>
                    <a:pt x="831" y="332"/>
                  </a:lnTo>
                  <a:lnTo>
                    <a:pt x="738" y="289"/>
                  </a:lnTo>
                  <a:lnTo>
                    <a:pt x="451" y="180"/>
                  </a:lnTo>
                  <a:lnTo>
                    <a:pt x="377" y="157"/>
                  </a:lnTo>
                  <a:lnTo>
                    <a:pt x="329" y="145"/>
                  </a:lnTo>
                  <a:lnTo>
                    <a:pt x="304" y="147"/>
                  </a:lnTo>
                  <a:lnTo>
                    <a:pt x="283" y="138"/>
                  </a:lnTo>
                  <a:lnTo>
                    <a:pt x="259" y="132"/>
                  </a:lnTo>
                  <a:lnTo>
                    <a:pt x="43" y="53"/>
                  </a:lnTo>
                  <a:lnTo>
                    <a:pt x="30" y="43"/>
                  </a:lnTo>
                  <a:lnTo>
                    <a:pt x="25" y="42"/>
                  </a:lnTo>
                  <a:lnTo>
                    <a:pt x="15" y="34"/>
                  </a:lnTo>
                  <a:lnTo>
                    <a:pt x="8" y="0"/>
                  </a:lnTo>
                  <a:lnTo>
                    <a:pt x="0" y="6"/>
                  </a:lnTo>
                  <a:lnTo>
                    <a:pt x="0" y="152"/>
                  </a:lnTo>
                </a:path>
              </a:pathLst>
            </a:custGeom>
            <a:noFill/>
            <a:ln w="19050">
              <a:solidFill>
                <a:srgbClr val="0099C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000066"/>
                </a:solidFill>
              </a:endParaRPr>
            </a:p>
          </p:txBody>
        </p:sp>
        <p:sp>
          <p:nvSpPr>
            <p:cNvPr id="1241" name="Rectangle 40">
              <a:extLst>
                <a:ext uri="{FF2B5EF4-FFF2-40B4-BE49-F238E27FC236}">
                  <a16:creationId xmlns:a16="http://schemas.microsoft.com/office/drawing/2014/main" id="{415A465F-226A-9B38-2D75-BFDE53200F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4676" y="5156882"/>
              <a:ext cx="1397306" cy="2621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Median t</a:t>
              </a:r>
              <a:r>
                <a:rPr kumimoji="0" lang="en-US" altLang="fr-FR" sz="1200" b="1" i="0" u="none" strike="noStrike" cap="none" normalizeH="0" baseline="-2500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1/2</a:t>
              </a:r>
              <a:r>
                <a:rPr kumimoji="0" lang="en-US" altLang="fr-FR" sz="1200" b="1" i="0" u="none" strike="noStrike" cap="none" normalizeH="0" baseline="0" dirty="0">
                  <a:ln>
                    <a:noFill/>
                  </a:ln>
                  <a:solidFill>
                    <a:srgbClr val="000066"/>
                  </a:solidFill>
                  <a:effectLst/>
                  <a:latin typeface="Calibri" panose="020F0502020204030204" pitchFamily="34" charset="0"/>
                </a:rPr>
                <a:t> = 9.4 days</a:t>
              </a:r>
              <a:endParaRPr kumimoji="0" lang="en-US" altLang="fr-FR" sz="2800" b="0" i="0" u="none" strike="noStrike" cap="none" normalizeH="0" baseline="0" dirty="0">
                <a:ln>
                  <a:noFill/>
                </a:ln>
                <a:solidFill>
                  <a:srgbClr val="000066"/>
                </a:solidFill>
                <a:effectLst/>
              </a:endParaRPr>
            </a:p>
          </p:txBody>
        </p:sp>
      </p:grpSp>
      <p:sp>
        <p:nvSpPr>
          <p:cNvPr id="453" name="Text Box 3">
            <a:extLst>
              <a:ext uri="{FF2B5EF4-FFF2-40B4-BE49-F238E27FC236}">
                <a16:creationId xmlns:a16="http://schemas.microsoft.com/office/drawing/2014/main" id="{33C9B22D-0E08-3459-923C-0FA39D2DF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3443" y="6455281"/>
            <a:ext cx="59685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Zhang H. IAC 2024, Abs.WEPEB116 ; 2. </a:t>
            </a:r>
            <a:r>
              <a:rPr lang="en-US" sz="14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Fichtenbaum</a:t>
            </a: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CJl</a:t>
            </a:r>
            <a:r>
              <a:rPr lang="en-US" sz="14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CROI 2024 , Abs. 116</a:t>
            </a:r>
          </a:p>
        </p:txBody>
      </p:sp>
      <p:sp>
        <p:nvSpPr>
          <p:cNvPr id="454" name="ZoneTexte 453">
            <a:extLst>
              <a:ext uri="{FF2B5EF4-FFF2-40B4-BE49-F238E27FC236}">
                <a16:creationId xmlns:a16="http://schemas.microsoft.com/office/drawing/2014/main" id="{0257C00D-C578-E71E-9532-D12414E168C5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  <p:extLst>
      <p:ext uri="{BB962C8B-B14F-4D97-AF65-F5344CB8AC3E}">
        <p14:creationId xmlns:p14="http://schemas.microsoft.com/office/powerpoint/2010/main" val="381140243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6928" y="1400911"/>
            <a:ext cx="11064240" cy="5786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2800" b="1">
                <a:solidFill>
                  <a:srgbClr val="142646"/>
                </a:solidFill>
                <a:latin typeface="Aptos"/>
              </a:defRPr>
            </a:pPr>
            <a:r>
              <a:rPr dirty="0">
                <a:solidFill>
                  <a:srgbClr val="0070C0"/>
                </a:solidFill>
              </a:rPr>
              <a:t>KEY MESSAGES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999936"/>
            <a:ext cx="11082528" cy="713232"/>
          </a:xfrm>
          <a:prstGeom prst="roundRect">
            <a:avLst/>
          </a:prstGeom>
          <a:solidFill>
            <a:srgbClr val="E5EFFC"/>
          </a:solidFill>
          <a:ln>
            <a:solidFill>
              <a:srgbClr val="E5EF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6" name="Oval 5"/>
          <p:cNvSpPr/>
          <p:nvPr/>
        </p:nvSpPr>
        <p:spPr>
          <a:xfrm>
            <a:off x="713232" y="2127952"/>
            <a:ext cx="457200" cy="457200"/>
          </a:xfrm>
          <a:prstGeom prst="ellipse">
            <a:avLst/>
          </a:prstGeom>
          <a:solidFill>
            <a:srgbClr val="2D69B4"/>
          </a:solidFill>
          <a:ln>
            <a:solidFill>
              <a:srgbClr val="2D6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7" name="TextBox 6"/>
          <p:cNvSpPr txBox="1"/>
          <p:nvPr/>
        </p:nvSpPr>
        <p:spPr>
          <a:xfrm>
            <a:off x="722376" y="2221219"/>
            <a:ext cx="438912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1400"/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2010372"/>
            <a:ext cx="2395728" cy="36317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2D69B4"/>
                </a:solidFill>
                <a:latin typeface="Aptos"/>
              </a:defRPr>
            </a:pPr>
            <a:r>
              <a:rPr sz="1400" dirty="0"/>
              <a:t>PERSON-CENTRED CARE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75887" y="2104175"/>
            <a:ext cx="768096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defRPr sz="1300" b="0">
                <a:solidFill>
                  <a:srgbClr val="2B3442"/>
                </a:solidFill>
                <a:latin typeface="Aptos"/>
              </a:defRPr>
            </a:pPr>
            <a:r>
              <a:rPr sz="1400" dirty="0">
                <a:solidFill>
                  <a:srgbClr val="000066"/>
                </a:solidFill>
              </a:rPr>
              <a:t>Long-acting ART expands choice and may reduce daily treatment burden; regimen selection should reflect patient preferences, clinical history and care context.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739725"/>
            <a:ext cx="11082528" cy="713232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1" name="Oval 10"/>
          <p:cNvSpPr/>
          <p:nvPr/>
        </p:nvSpPr>
        <p:spPr>
          <a:xfrm>
            <a:off x="713232" y="2867741"/>
            <a:ext cx="457200" cy="457200"/>
          </a:xfrm>
          <a:prstGeom prst="ellipse">
            <a:avLst/>
          </a:prstGeom>
          <a:solidFill>
            <a:srgbClr val="142646"/>
          </a:solidFill>
          <a:ln>
            <a:solidFill>
              <a:srgbClr val="142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2" name="TextBox 11"/>
          <p:cNvSpPr txBox="1"/>
          <p:nvPr/>
        </p:nvSpPr>
        <p:spPr>
          <a:xfrm>
            <a:off x="722376" y="2961008"/>
            <a:ext cx="438912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1400"/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3312" y="2750161"/>
            <a:ext cx="2395728" cy="36317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142646"/>
                </a:solidFill>
                <a:latin typeface="Aptos"/>
              </a:defRPr>
            </a:pPr>
            <a:r>
              <a:rPr sz="1400"/>
              <a:t>EVIDENCE IS EXPANDING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75887" y="2736243"/>
            <a:ext cx="7680960" cy="72019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defRPr sz="1300" b="0">
                <a:solidFill>
                  <a:srgbClr val="2B3442"/>
                </a:solidFill>
                <a:latin typeface="Aptos"/>
              </a:defRPr>
            </a:pPr>
            <a:r>
              <a:rPr sz="1400">
                <a:solidFill>
                  <a:srgbClr val="000066"/>
                </a:solidFill>
              </a:rPr>
              <a:t>CAB + RPV remains an established option for selected, virologically suppressed people. Data in people with adherence challenges or viraemia are encouraging, but require careful selection and intensive support.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490404"/>
            <a:ext cx="11082528" cy="713232"/>
          </a:xfrm>
          <a:prstGeom prst="roundRect">
            <a:avLst/>
          </a:prstGeom>
          <a:solidFill>
            <a:srgbClr val="FCF1E2"/>
          </a:solidFill>
          <a:ln>
            <a:solidFill>
              <a:srgbClr val="FCF1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6" name="Oval 15"/>
          <p:cNvSpPr/>
          <p:nvPr/>
        </p:nvSpPr>
        <p:spPr>
          <a:xfrm>
            <a:off x="713232" y="3618420"/>
            <a:ext cx="457200" cy="457200"/>
          </a:xfrm>
          <a:prstGeom prst="ellipse">
            <a:avLst/>
          </a:prstGeom>
          <a:solidFill>
            <a:srgbClr val="BE7023"/>
          </a:solidFill>
          <a:ln>
            <a:solidFill>
              <a:srgbClr val="BE70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17" name="TextBox 16"/>
          <p:cNvSpPr txBox="1"/>
          <p:nvPr/>
        </p:nvSpPr>
        <p:spPr>
          <a:xfrm>
            <a:off x="722376" y="3711687"/>
            <a:ext cx="438912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1400"/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3500840"/>
            <a:ext cx="2395728" cy="36317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BE7023"/>
                </a:solidFill>
                <a:latin typeface="Aptos"/>
              </a:defRPr>
            </a:pPr>
            <a:r>
              <a:rPr sz="1400"/>
              <a:t>PREVENT RESISTANCE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75887" y="3594643"/>
            <a:ext cx="768096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defRPr sz="1300" b="0">
                <a:solidFill>
                  <a:srgbClr val="2B3442"/>
                </a:solidFill>
                <a:latin typeface="Aptos"/>
              </a:defRPr>
            </a:pPr>
            <a:r>
              <a:rPr sz="1400" dirty="0">
                <a:solidFill>
                  <a:srgbClr val="000066"/>
                </a:solidFill>
              </a:rPr>
              <a:t>Virologic failure </a:t>
            </a:r>
            <a:r>
              <a:rPr lang="fr-FR" sz="1400" dirty="0">
                <a:solidFill>
                  <a:srgbClr val="000066"/>
                </a:solidFill>
              </a:rPr>
              <a:t>on CAB+RPV </a:t>
            </a:r>
            <a:r>
              <a:rPr sz="1400" dirty="0">
                <a:solidFill>
                  <a:srgbClr val="000066"/>
                </a:solidFill>
              </a:rPr>
              <a:t>is uncommon, but can select both INSTI and NNRTI resistance. Review treatment history and resistance data, and act promptly on confirmed rebound.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080"/>
            <a:ext cx="11082528" cy="713232"/>
          </a:xfrm>
          <a:prstGeom prst="roundRect">
            <a:avLst/>
          </a:prstGeom>
          <a:solidFill>
            <a:srgbClr val="E1F4F0"/>
          </a:solidFill>
          <a:ln>
            <a:solidFill>
              <a:srgbClr val="E1F4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1" name="Oval 20"/>
          <p:cNvSpPr/>
          <p:nvPr/>
        </p:nvSpPr>
        <p:spPr>
          <a:xfrm>
            <a:off x="713232" y="4369096"/>
            <a:ext cx="457200" cy="457200"/>
          </a:xfrm>
          <a:prstGeom prst="ellipse">
            <a:avLst/>
          </a:prstGeom>
          <a:solidFill>
            <a:srgbClr val="198476"/>
          </a:solidFill>
          <a:ln>
            <a:solidFill>
              <a:srgbClr val="1984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2" name="TextBox 21"/>
          <p:cNvSpPr txBox="1"/>
          <p:nvPr/>
        </p:nvSpPr>
        <p:spPr>
          <a:xfrm>
            <a:off x="722376" y="4462363"/>
            <a:ext cx="438912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1400"/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251516"/>
            <a:ext cx="2395728" cy="363176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198476"/>
                </a:solidFill>
                <a:latin typeface="Aptos"/>
              </a:defRPr>
            </a:pPr>
            <a:r>
              <a:rPr sz="1400"/>
              <a:t>DON’T MISS HBV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75887" y="4345319"/>
            <a:ext cx="768096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defRPr sz="1300" b="0">
                <a:solidFill>
                  <a:srgbClr val="2B3442"/>
                </a:solidFill>
                <a:latin typeface="Aptos"/>
              </a:defRPr>
            </a:pPr>
            <a:r>
              <a:rPr sz="1400">
                <a:solidFill>
                  <a:srgbClr val="000066"/>
                </a:solidFill>
              </a:rPr>
              <a:t>Before switching to a regimen without HBV activity, assess HBV serology and ensure appropriate vaccination or monitoring when indicated.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057072"/>
            <a:ext cx="11082528" cy="713232"/>
          </a:xfrm>
          <a:prstGeom prst="roundRect">
            <a:avLst/>
          </a:prstGeom>
          <a:solidFill>
            <a:srgbClr val="F5F7FA"/>
          </a:solidFill>
          <a:ln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6" name="Oval 25"/>
          <p:cNvSpPr/>
          <p:nvPr/>
        </p:nvSpPr>
        <p:spPr>
          <a:xfrm>
            <a:off x="713232" y="5185088"/>
            <a:ext cx="457200" cy="457200"/>
          </a:xfrm>
          <a:prstGeom prst="ellipse">
            <a:avLst/>
          </a:prstGeom>
          <a:solidFill>
            <a:srgbClr val="142646"/>
          </a:solidFill>
          <a:ln>
            <a:solidFill>
              <a:srgbClr val="142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/>
          </a:p>
        </p:txBody>
      </p:sp>
      <p:sp>
        <p:nvSpPr>
          <p:cNvPr id="27" name="TextBox 26"/>
          <p:cNvSpPr txBox="1"/>
          <p:nvPr/>
        </p:nvSpPr>
        <p:spPr>
          <a:xfrm>
            <a:off x="722376" y="5278355"/>
            <a:ext cx="438912" cy="252377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  <a:latin typeface="Aptos"/>
              </a:defRPr>
            </a:pPr>
            <a:r>
              <a:rPr sz="1400"/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959786"/>
            <a:ext cx="2395728" cy="57862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142646"/>
                </a:solidFill>
                <a:latin typeface="Aptos"/>
              </a:defRPr>
            </a:pPr>
            <a:r>
              <a:rPr sz="1400"/>
              <a:t>INNOVATION NEEDS EVIDENCE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75887" y="5161311"/>
            <a:ext cx="768096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>
              <a:defRPr sz="1300" b="0">
                <a:solidFill>
                  <a:srgbClr val="2B3442"/>
                </a:solidFill>
                <a:latin typeface="Aptos"/>
              </a:defRPr>
            </a:pPr>
            <a:r>
              <a:rPr sz="1400">
                <a:solidFill>
                  <a:srgbClr val="000066"/>
                </a:solidFill>
              </a:rPr>
              <a:t>Twice-yearly and weekly regimens may further reduce treatment burden; confirmatory trials, longer follow-up and clear failure-management pathways remain essential.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1278" y="5898320"/>
            <a:ext cx="11372020" cy="658368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819" y="6048815"/>
            <a:ext cx="1724986" cy="39395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>
              <a:defRPr sz="1100" b="1">
                <a:solidFill>
                  <a:srgbClr val="A0DAD3"/>
                </a:solidFill>
                <a:latin typeface="Aptos"/>
              </a:defRPr>
            </a:pPr>
            <a:r>
              <a:rPr sz="1600" dirty="0">
                <a:solidFill>
                  <a:srgbClr val="0070C0"/>
                </a:solidFill>
                <a:latin typeface="+mj-lt"/>
              </a:rPr>
              <a:t>THE TAKE-HOME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006381" y="6048815"/>
            <a:ext cx="9806917" cy="39395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rPr sz="1600" dirty="0">
                <a:solidFill>
                  <a:srgbClr val="0070C0"/>
                </a:solidFill>
                <a:latin typeface="+mj-lt"/>
              </a:rPr>
              <a:t>Choose the right patient, protect future options, and build the follow-up around the person—not only the drug</a:t>
            </a:r>
          </a:p>
        </p:txBody>
      </p:sp>
      <p:sp>
        <p:nvSpPr>
          <p:cNvPr id="36" name="Titre 35">
            <a:extLst>
              <a:ext uri="{FF2B5EF4-FFF2-40B4-BE49-F238E27FC236}">
                <a16:creationId xmlns:a16="http://schemas.microsoft.com/office/drawing/2014/main" id="{12AB913B-5830-C209-ECD7-3DE2EA96A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dirty="0"/>
              <a:t>Long-acting </a:t>
            </a:r>
            <a:r>
              <a:rPr lang="fr-FR" sz="2800" dirty="0" err="1"/>
              <a:t>ARVs</a:t>
            </a:r>
            <a:r>
              <a:rPr lang="fr-FR" sz="2800" dirty="0"/>
              <a:t>: </a:t>
            </a:r>
            <a:r>
              <a:rPr lang="fr-FR" sz="2800" dirty="0" err="1"/>
              <a:t>from</a:t>
            </a:r>
            <a:r>
              <a:rPr lang="fr-FR" sz="2800" dirty="0"/>
              <a:t> </a:t>
            </a:r>
            <a:r>
              <a:rPr lang="fr-FR" sz="2800" dirty="0" err="1"/>
              <a:t>convenience</a:t>
            </a:r>
            <a:r>
              <a:rPr lang="fr-FR" sz="2800" dirty="0"/>
              <a:t> to a </a:t>
            </a:r>
            <a:r>
              <a:rPr lang="fr-FR" sz="2800" dirty="0" err="1"/>
              <a:t>broader</a:t>
            </a:r>
            <a:r>
              <a:rPr lang="fr-FR" sz="2800" dirty="0"/>
              <a:t> </a:t>
            </a:r>
            <a:r>
              <a:rPr lang="fr-FR" sz="2800" dirty="0" err="1"/>
              <a:t>treatment</a:t>
            </a:r>
            <a:r>
              <a:rPr lang="fr-FR" sz="2800" dirty="0"/>
              <a:t> </a:t>
            </a:r>
            <a:r>
              <a:rPr lang="fr-FR" sz="2800" dirty="0" err="1"/>
              <a:t>strategy</a:t>
            </a:r>
            <a:r>
              <a:rPr lang="fr-FR" sz="2800" dirty="0"/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9671EDB-DC3E-09C1-F3E4-C6DFC97A22C5}"/>
              </a:ext>
            </a:extLst>
          </p:cNvPr>
          <p:cNvSpPr txBox="1"/>
          <p:nvPr/>
        </p:nvSpPr>
        <p:spPr>
          <a:xfrm>
            <a:off x="11762360" y="3048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V-trials.com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ViiV_CAB2022_BlueType">
    <a:dk1>
      <a:srgbClr val="071D49"/>
    </a:dk1>
    <a:lt1>
      <a:srgbClr val="FFFFFF"/>
    </a:lt1>
    <a:dk2>
      <a:srgbClr val="E40046"/>
    </a:dk2>
    <a:lt2>
      <a:srgbClr val="E7E6E6"/>
    </a:lt2>
    <a:accent1>
      <a:srgbClr val="00A779"/>
    </a:accent1>
    <a:accent2>
      <a:srgbClr val="970096"/>
    </a:accent2>
    <a:accent3>
      <a:srgbClr val="F05A05"/>
    </a:accent3>
    <a:accent4>
      <a:srgbClr val="5BC2E7"/>
    </a:accent4>
    <a:accent5>
      <a:srgbClr val="D0D3D4"/>
    </a:accent5>
    <a:accent6>
      <a:srgbClr val="FF3399"/>
    </a:accent6>
    <a:hlink>
      <a:srgbClr val="702082"/>
    </a:hlink>
    <a:folHlink>
      <a:srgbClr val="541761"/>
    </a:folHlink>
  </a:clrScheme>
  <a:fontScheme name="ViiV 2019 NEW Corporate">
    <a:majorFont>
      <a:latin typeface="Arial Narrow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ViiV_CAB2022_BlueType">
    <a:dk1>
      <a:srgbClr val="071D49"/>
    </a:dk1>
    <a:lt1>
      <a:srgbClr val="FFFFFF"/>
    </a:lt1>
    <a:dk2>
      <a:srgbClr val="E40046"/>
    </a:dk2>
    <a:lt2>
      <a:srgbClr val="E7E6E6"/>
    </a:lt2>
    <a:accent1>
      <a:srgbClr val="00A779"/>
    </a:accent1>
    <a:accent2>
      <a:srgbClr val="970096"/>
    </a:accent2>
    <a:accent3>
      <a:srgbClr val="F05A05"/>
    </a:accent3>
    <a:accent4>
      <a:srgbClr val="5BC2E7"/>
    </a:accent4>
    <a:accent5>
      <a:srgbClr val="D0D3D4"/>
    </a:accent5>
    <a:accent6>
      <a:srgbClr val="FF3399"/>
    </a:accent6>
    <a:hlink>
      <a:srgbClr val="702082"/>
    </a:hlink>
    <a:folHlink>
      <a:srgbClr val="541761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11313</Words>
  <Application>Microsoft Macintosh PowerPoint</Application>
  <PresentationFormat>Grand écran</PresentationFormat>
  <Paragraphs>2355</Paragraphs>
  <Slides>65</Slides>
  <Notes>29</Notes>
  <HiddenSlides>1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6" baseType="lpstr">
      <vt:lpstr>ＭＳ Ｐゴシック</vt:lpstr>
      <vt:lpstr>-webkit-standard</vt:lpstr>
      <vt:lpstr>Apple Color Emoji</vt:lpstr>
      <vt:lpstr>Aptos</vt:lpstr>
      <vt:lpstr>Arial</vt:lpstr>
      <vt:lpstr>Calibri</vt:lpstr>
      <vt:lpstr>Geneva</vt:lpstr>
      <vt:lpstr>Roboto Condensed</vt:lpstr>
      <vt:lpstr>Times New Roman</vt:lpstr>
      <vt:lpstr>Wingdings</vt:lpstr>
      <vt:lpstr>ARV-trials.com</vt:lpstr>
      <vt:lpstr>Long-acting medications help with adherence challenges in multiple fields</vt:lpstr>
      <vt:lpstr>Dose Interval of new LA ARVs in development </vt:lpstr>
      <vt:lpstr>Long-acting therapies for HIV</vt:lpstr>
      <vt:lpstr>CAB+RPV</vt:lpstr>
      <vt:lpstr>Open-label choice: continue DTG/3TC  or switch to LA CAB + RPV (VOLITION) (1)</vt:lpstr>
      <vt:lpstr>Open-label choice: continue DTG/3TC  or switch to LA CAB + RPV (VOLITION) (2)</vt:lpstr>
      <vt:lpstr>LATA: LA CAB + RPV vs TLD in adolescents  living with HIV in Sub-saharan Africa (1)</vt:lpstr>
      <vt:lpstr>LATA: LA CAB + RPV vs TLD in adolescents  living with HIV in Sub-saharan Africa (2)</vt:lpstr>
      <vt:lpstr>LATA: LA CAB + RPV vs TLD in adolescents  living with HIV in Sub-saharan Africa (3)</vt:lpstr>
      <vt:lpstr>Updated Model to predict virologic failure over 152 weeks with LA CAB+RPV - is it useful?</vt:lpstr>
      <vt:lpstr>How Clinical Trial Data changes the Paradigm ? CARES: LA CAB+RPV im in Africa</vt:lpstr>
      <vt:lpstr>Factors Associated with Virologic Failure in PWH on CAB + RPV</vt:lpstr>
      <vt:lpstr>LA injectable CAB + RPV in observational cohort studies: A systematic review on virological failure, resistance and re-suppression outcomes in virally suppressed individuals living with HIV</vt:lpstr>
      <vt:lpstr>Virologic Failure and Emergent INSTI Drug Resistance With LA CAB for HIV Treatment: A Meta-analysis</vt:lpstr>
      <vt:lpstr>Treatment options following virologic failure with LA CAB + RPV</vt:lpstr>
      <vt:lpstr>Consequences of LA CAB + RPV virologic failure : resistance and salvage therapy with INSTI-based ART</vt:lpstr>
      <vt:lpstr>Can we offer LA CAB + RPV in patients  with historical K103N ?</vt:lpstr>
      <vt:lpstr>No impact of K103N mutation on CAB + RPV</vt:lpstr>
      <vt:lpstr> Outcomes for Individuals Who Initiate LA CAB+RPV in OPERA with Viral Loads ≥ 50 vs &lt; 50 c/mL  </vt:lpstr>
      <vt:lpstr>LATITUDE: CAB+RPV for persons with HIV  and adherence challenges (1)</vt:lpstr>
      <vt:lpstr>LATITUDE: CAB+RPV for persons with HIV  and adherence challenges (2)</vt:lpstr>
      <vt:lpstr>LA CAB/RPV in highly vulnerable population</vt:lpstr>
      <vt:lpstr>CROWN: CAB+RPV vs daily oral ART in PWH  with a history of ART and unsuppressed HIV </vt:lpstr>
      <vt:lpstr>LA Injectable ART for Persons With Detectable HIV Viremia</vt:lpstr>
      <vt:lpstr>Risk of HBV reactivation after switching  to CAB + RPV</vt:lpstr>
      <vt:lpstr>HBV reactivation in PWH with HBsAg negative/ anti-HBc positive after switch to non-TFV-based ART</vt:lpstr>
      <vt:lpstr>Occult Hepatitis B infection after switching  to CAB + RPV</vt:lpstr>
      <vt:lpstr>EACS GUIDELINES – OCT 2025</vt:lpstr>
      <vt:lpstr>Major Drug-Drug Interactions with CAB/RPV</vt:lpstr>
      <vt:lpstr>CAB + RPV in virologically suppressed PWH</vt:lpstr>
      <vt:lpstr>CAB + RPV in virologically suppressed PWH</vt:lpstr>
      <vt:lpstr>CAB + RPV in virologically suppressed PWH</vt:lpstr>
      <vt:lpstr>CAB + RPV in virologically suppressed PWH</vt:lpstr>
      <vt:lpstr>Relevant further questions</vt:lpstr>
      <vt:lpstr>Moving to ultra-long acting regimen of injectable CAB + RPV</vt:lpstr>
      <vt:lpstr>Présentation PowerPoint</vt:lpstr>
      <vt:lpstr>sc LEN in salvage</vt:lpstr>
      <vt:lpstr>Lenacapavir Drug-Drug Interactions </vt:lpstr>
      <vt:lpstr>Présentation PowerPoint</vt:lpstr>
      <vt:lpstr>N6LS (lotivibart) + CAB for maintenance: EMBRACE (1)</vt:lpstr>
      <vt:lpstr>N6LS (lotivibart) + CAB for maintenance: EMBRACE (2)</vt:lpstr>
      <vt:lpstr>Twice yearly LEN + Teropavimab (TAB) + Zinlirvimab (ZAB)  Phase 2 in virologically suppressed PWH (2)</vt:lpstr>
      <vt:lpstr>Twice yearly LEN + Teropavimab (TAB) + Zinlirvimab (ZAB)  Phase 2 in virologically suppressed PWH (2)</vt:lpstr>
      <vt:lpstr>LEN + TAB + ZAB - Clinical Trials.gov</vt:lpstr>
      <vt:lpstr>Présentation PowerPoint</vt:lpstr>
      <vt:lpstr>GS-3242, novel LA INSTI</vt:lpstr>
      <vt:lpstr>VH4524184 (VH-184), 3rd-Generation INSTI (1) </vt:lpstr>
      <vt:lpstr>VH4524184 (VH-184), 3rd-Generation INSTI (2) </vt:lpstr>
      <vt:lpstr>VH4524184 (VH-184), 3rd-Generation INSTI (3)</vt:lpstr>
      <vt:lpstr>HIV capsid inhibitors</vt:lpstr>
      <vt:lpstr>VH-499, new injectable capsid inhibitor (1)</vt:lpstr>
      <vt:lpstr>VH-499, new injectable capsid inhibitor (2)</vt:lpstr>
      <vt:lpstr>VH-499, new injectable capsid inhibitor (3)</vt:lpstr>
      <vt:lpstr>Clinical Trials.gov</vt:lpstr>
      <vt:lpstr>Long-acting therapies for HIV</vt:lpstr>
      <vt:lpstr>ISLEND-1: ISL/LEN qw vs BIC/FTC/TAF  in virologically suppressed PWH (1)</vt:lpstr>
      <vt:lpstr>ISLEND-1: ISL/LEN qw vs BIC/FTC/TAF  in virologically suppressed PWH (2)</vt:lpstr>
      <vt:lpstr>ISLEND-2: Switch to ISL/LEN qw vs continuation  of SOC qd (1)</vt:lpstr>
      <vt:lpstr>ISLEND-2: Switch to ISL/LEN qw vs continuation  of SOC qd (2)</vt:lpstr>
      <vt:lpstr>Ulonivirine (ULO, MK-8507): novel LA oral NNRTI</vt:lpstr>
      <vt:lpstr>Switch to ISL 2 mg + Ulonivirine 200 mg qw </vt:lpstr>
      <vt:lpstr>ISL-ULO - Clinical Trials.gov</vt:lpstr>
      <vt:lpstr>GS-3242, novel INSTI – Antiviral activity in vivo</vt:lpstr>
      <vt:lpstr>Lepetegravir (GS-1720), novel qw oral INSTI </vt:lpstr>
      <vt:lpstr>Long-acting ARVs: from convenience to a broader treatment strategy </vt:lpstr>
    </vt:vector>
  </TitlesOfParts>
  <Company>AEI - www.aei.fr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ARV-trials.com</dc:title>
  <dc:creator>www.arv-trials.com</dc:creator>
  <cp:lastModifiedBy>Charles Dufrene</cp:lastModifiedBy>
  <cp:revision>351</cp:revision>
  <dcterms:created xsi:type="dcterms:W3CDTF">2023-02-14T16:26:39Z</dcterms:created>
  <dcterms:modified xsi:type="dcterms:W3CDTF">2026-10-23T15:45:16Z</dcterms:modified>
</cp:coreProperties>
</file>